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653" r:id="rId2"/>
    <p:sldId id="869" r:id="rId3"/>
    <p:sldId id="1078" r:id="rId4"/>
    <p:sldId id="767" r:id="rId5"/>
    <p:sldId id="1079" r:id="rId6"/>
    <p:sldId id="739" r:id="rId7"/>
    <p:sldId id="1067" r:id="rId8"/>
    <p:sldId id="1163" r:id="rId9"/>
    <p:sldId id="740" r:id="rId10"/>
    <p:sldId id="1080" r:id="rId11"/>
    <p:sldId id="1048" r:id="rId12"/>
    <p:sldId id="1056" r:id="rId13"/>
    <p:sldId id="916" r:id="rId14"/>
    <p:sldId id="923" r:id="rId15"/>
    <p:sldId id="924" r:id="rId16"/>
    <p:sldId id="925" r:id="rId17"/>
    <p:sldId id="1082" r:id="rId18"/>
    <p:sldId id="1083" r:id="rId19"/>
    <p:sldId id="1172" r:id="rId20"/>
    <p:sldId id="1173" r:id="rId21"/>
    <p:sldId id="1174" r:id="rId22"/>
    <p:sldId id="1175" r:id="rId23"/>
    <p:sldId id="1176" r:id="rId24"/>
    <p:sldId id="1177" r:id="rId25"/>
    <p:sldId id="1178" r:id="rId26"/>
    <p:sldId id="1164" r:id="rId27"/>
    <p:sldId id="1165" r:id="rId28"/>
    <p:sldId id="1166" r:id="rId29"/>
    <p:sldId id="1167" r:id="rId30"/>
    <p:sldId id="1168" r:id="rId31"/>
    <p:sldId id="1169" r:id="rId32"/>
    <p:sldId id="1170" r:id="rId33"/>
    <p:sldId id="1171" r:id="rId34"/>
    <p:sldId id="1162" r:id="rId35"/>
    <p:sldId id="847" r:id="rId36"/>
    <p:sldId id="1131" r:id="rId37"/>
    <p:sldId id="1130" r:id="rId38"/>
    <p:sldId id="1132" r:id="rId39"/>
    <p:sldId id="1133" r:id="rId40"/>
    <p:sldId id="1134" r:id="rId41"/>
    <p:sldId id="1135" r:id="rId42"/>
    <p:sldId id="1136" r:id="rId43"/>
    <p:sldId id="1137" r:id="rId44"/>
    <p:sldId id="1138" r:id="rId45"/>
    <p:sldId id="1139" r:id="rId46"/>
    <p:sldId id="1140" r:id="rId47"/>
    <p:sldId id="1073" r:id="rId48"/>
    <p:sldId id="1066" r:id="rId49"/>
  </p:sldIdLst>
  <p:sldSz cx="12192000" cy="6858000"/>
  <p:notesSz cx="6888163" cy="100203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88" autoAdjust="0"/>
    <p:restoredTop sz="94660"/>
  </p:normalViewPr>
  <p:slideViewPr>
    <p:cSldViewPr snapToGrid="0">
      <p:cViewPr varScale="1">
        <p:scale>
          <a:sx n="86" d="100"/>
          <a:sy n="86" d="100"/>
        </p:scale>
        <p:origin x="20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86EBE7FD-A07C-4C83-9E93-1E3D441CF117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8A00C685-6952-46BC-9842-6D6952573B2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646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7838" y="727075"/>
            <a:ext cx="6456362" cy="3632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8346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18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40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7838" y="727075"/>
            <a:ext cx="6456362" cy="3632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0233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7838" y="727075"/>
            <a:ext cx="6456362" cy="3632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8549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7838" y="727075"/>
            <a:ext cx="6456362" cy="3632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052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7838" y="727075"/>
            <a:ext cx="6456362" cy="3632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0684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68275" y="790575"/>
            <a:ext cx="7010400" cy="39433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6903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29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8555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30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9083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31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6081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32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32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7838" y="727075"/>
            <a:ext cx="6456362" cy="3632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9844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33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2628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34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9843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36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2115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37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6038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38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140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39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6823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40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102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41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0018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42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3957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43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906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7838" y="727075"/>
            <a:ext cx="6456362" cy="3632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9241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44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4899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45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864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46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3593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47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146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7838" y="727075"/>
            <a:ext cx="6456362" cy="3632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550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68275" y="790575"/>
            <a:ext cx="7010400" cy="39433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166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14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006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97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16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1811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BAFA729-71AB-48D1-87EB-5C6486B56920}" type="datetime1">
              <a:rPr lang="fr-FR" smtClean="0"/>
              <a:t>18/04/2021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5318E6-2571-48B2-9E2A-F0879574E41F}" type="slidenum">
              <a:rPr lang="en-US" smtClean="0"/>
              <a:t>17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3G COVERAGE SIMULATION Nabeul Region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733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7E3F7861-EB97-43EC-A460-E37DCF9799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BBB1AE6-494F-43DF-861C-07DEAB37FB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93A4C132-0665-4192-B3DE-11555F00A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99127-E21E-43B1-806D-94B15546FCD2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094C91EB-0E3F-46DE-8759-F682057CF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79D92387-9424-41E9-8B1C-2DD5891E7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AAFF5-8D15-4AC9-9AA7-2B099A755B7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8836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11F50F5-9B9F-4851-A1FE-9D7656CF3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7F62D1A6-EC97-4E79-8895-25725071AE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263B4E17-6450-483C-A152-DA61A1BB3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99127-E21E-43B1-806D-94B15546FCD2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CEEB7D08-750A-4E36-9948-0ECD8E4E5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159F35C9-35AF-43F7-90D2-B91A08D2C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AAFF5-8D15-4AC9-9AA7-2B099A755B7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7925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xmlns="" id="{3F672020-A481-4424-9234-2A2D27563A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C240DEEE-D62F-43A3-910B-9B09B5B9E8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365F0970-3F2D-49B5-B033-4238F4FE0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99127-E21E-43B1-806D-94B15546FCD2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76AD09A7-56AE-486D-B5EB-707C41212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317E57B7-AFC4-439B-B799-463ED037B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AAFF5-8D15-4AC9-9AA7-2B099A755B7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4686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Divider - Deloitte black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1652" y="1705673"/>
            <a:ext cx="10541000" cy="1592403"/>
          </a:xfrm>
        </p:spPr>
        <p:txBody>
          <a:bodyPr anchor="b"/>
          <a:lstStyle>
            <a:lvl1pPr>
              <a:lnSpc>
                <a:spcPct val="95000"/>
              </a:lnSpc>
              <a:defRPr sz="3351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01652" y="3429003"/>
            <a:ext cx="1054100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351">
                <a:solidFill>
                  <a:schemeClr val="bg1"/>
                </a:solidFill>
              </a:defRPr>
            </a:lvl1pPr>
            <a:lvl2pPr marL="397846" indent="0">
              <a:buNone/>
              <a:defRPr sz="1741">
                <a:solidFill>
                  <a:schemeClr val="tx1">
                    <a:tint val="75000"/>
                  </a:schemeClr>
                </a:solidFill>
              </a:defRPr>
            </a:lvl2pPr>
            <a:lvl3pPr marL="795691" indent="0">
              <a:buNone/>
              <a:defRPr sz="1567">
                <a:solidFill>
                  <a:schemeClr val="tx1">
                    <a:tint val="75000"/>
                  </a:schemeClr>
                </a:solidFill>
              </a:defRPr>
            </a:lvl3pPr>
            <a:lvl4pPr marL="1193537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4pPr>
            <a:lvl5pPr marL="1591382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5pPr>
            <a:lvl6pPr marL="1989228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6pPr>
            <a:lvl7pPr marL="2387073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7pPr>
            <a:lvl8pPr marL="278491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8pPr>
            <a:lvl9pPr marL="3182765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01649" y="6477002"/>
            <a:ext cx="5355168" cy="87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fr-FR" sz="567" dirty="0">
                <a:solidFill>
                  <a:schemeClr val="bg1"/>
                </a:solidFill>
              </a:defRPr>
            </a:lvl1pPr>
          </a:lstStyle>
          <a:p>
            <a:pPr>
              <a:spcBef>
                <a:spcPts val="522"/>
              </a:spcBef>
              <a:buSzPct val="100000"/>
            </a:pPr>
            <a:r>
              <a:rPr lang="fr-FR">
                <a:solidFill>
                  <a:prstClr val="white"/>
                </a:solidFill>
              </a:rPr>
              <a:t>© 2017 Deloitte Togo</a:t>
            </a:r>
          </a:p>
        </p:txBody>
      </p:sp>
      <p:sp>
        <p:nvSpPr>
          <p:cNvPr id="1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382382" y="6477002"/>
            <a:ext cx="307975" cy="87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fr-FR" sz="567" smtClean="0">
                <a:solidFill>
                  <a:schemeClr val="bg1"/>
                </a:solidFill>
              </a:defRPr>
            </a:lvl1pPr>
          </a:lstStyle>
          <a:p>
            <a:pPr>
              <a:spcBef>
                <a:spcPts val="522"/>
              </a:spcBef>
              <a:buSzPct val="100000"/>
            </a:pPr>
            <a:fld id="{4654C24A-AA93-4318-A7E9-AF587A936244}" type="slidenum">
              <a:rPr lang="fr-FR" smtClean="0">
                <a:solidFill>
                  <a:prstClr val="white"/>
                </a:solidFill>
              </a:rPr>
              <a:pPr>
                <a:spcBef>
                  <a:spcPts val="522"/>
                </a:spcBef>
                <a:buSzPct val="100000"/>
              </a:pPr>
              <a:t>‹#›</a:t>
            </a:fld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Date Placeholder 8"/>
          <p:cNvSpPr>
            <a:spLocks noGrp="1"/>
          </p:cNvSpPr>
          <p:nvPr>
            <p:ph type="dt" sz="half" idx="2"/>
          </p:nvPr>
        </p:nvSpPr>
        <p:spPr>
          <a:xfrm>
            <a:off x="6335184" y="6477002"/>
            <a:ext cx="4896560" cy="87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fr-FR" sz="567" smtClean="0">
                <a:solidFill>
                  <a:schemeClr val="bg1"/>
                </a:solidFill>
              </a:defRPr>
            </a:lvl1pPr>
          </a:lstStyle>
          <a:p>
            <a:pPr algn="r">
              <a:buSzPct val="100000"/>
              <a:buFont typeface="Arial"/>
              <a:buNone/>
            </a:pPr>
            <a:r>
              <a:rPr lang="fr-FR">
                <a:solidFill>
                  <a:prstClr val="white"/>
                </a:solidFill>
              </a:rPr>
              <a:t>Stratégie de développement du conseil</a:t>
            </a:r>
            <a:endParaRPr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5743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 - Circle Black">
    <p:bg bwMode="gray"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3336000" y="1368000"/>
            <a:ext cx="552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503989" y="5864231"/>
            <a:ext cx="5592011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1651" y="6381750"/>
            <a:ext cx="5594349" cy="298451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03988" y="378000"/>
            <a:ext cx="2160000" cy="307976"/>
            <a:chOff x="398463" y="404813"/>
            <a:chExt cx="1627187" cy="307976"/>
          </a:xfrm>
          <a:solidFill>
            <a:schemeClr val="bg1"/>
          </a:solidFill>
        </p:grpSpPr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03268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4027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2" y="651605"/>
            <a:ext cx="11162349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 dirty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1652" y="317503"/>
            <a:ext cx="11162349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1651" y="1665293"/>
            <a:ext cx="11165416" cy="46789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01649" y="6477000"/>
            <a:ext cx="5355168" cy="1001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fr-FR" sz="651" dirty="0"/>
            </a:lvl1pPr>
          </a:lstStyle>
          <a:p>
            <a:pPr>
              <a:spcBef>
                <a:spcPts val="600"/>
              </a:spcBef>
              <a:buSzPct val="100000"/>
            </a:pPr>
            <a:r>
              <a:rPr lang="fr-FR">
                <a:solidFill>
                  <a:prstClr val="black"/>
                </a:solidFill>
              </a:rPr>
              <a:t>© 2017 Deloitte </a:t>
            </a:r>
          </a:p>
        </p:txBody>
      </p:sp>
      <p:sp>
        <p:nvSpPr>
          <p:cNvPr id="15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382381" y="6477000"/>
            <a:ext cx="307975" cy="1001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fr-FR" sz="651" smtClean="0"/>
            </a:lvl1pPr>
          </a:lstStyle>
          <a:p>
            <a:pPr>
              <a:spcBef>
                <a:spcPts val="600"/>
              </a:spcBef>
              <a:buSzPct val="100000"/>
            </a:pPr>
            <a:fld id="{4654C24A-AA93-4318-A7E9-AF587A936244}" type="slidenum">
              <a:rPr lang="fr-FR" smtClean="0">
                <a:solidFill>
                  <a:prstClr val="black"/>
                </a:solidFill>
              </a:rPr>
              <a:pPr>
                <a:spcBef>
                  <a:spcPts val="600"/>
                </a:spcBef>
                <a:buSzPct val="100000"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6" name="Date Placeholder 8"/>
          <p:cNvSpPr>
            <a:spLocks noGrp="1"/>
          </p:cNvSpPr>
          <p:nvPr>
            <p:ph type="dt" sz="half" idx="2"/>
          </p:nvPr>
        </p:nvSpPr>
        <p:spPr>
          <a:xfrm>
            <a:off x="6335184" y="6477000"/>
            <a:ext cx="4896560" cy="1001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fr-FR" sz="651" smtClean="0"/>
            </a:lvl1pPr>
          </a:lstStyle>
          <a:p>
            <a:pPr algn="r">
              <a:buSzPct val="100000"/>
              <a:buFont typeface="Arial"/>
              <a:buNone/>
            </a:pPr>
            <a:r>
              <a:rPr dirty="0">
                <a:solidFill>
                  <a:prstClr val="black"/>
                </a:solidFill>
              </a:rPr>
              <a:t>L’émergence des </a:t>
            </a:r>
            <a:r>
              <a:rPr dirty="0" err="1">
                <a:solidFill>
                  <a:prstClr val="black"/>
                </a:solidFill>
              </a:rPr>
              <a:t>Fintech</a:t>
            </a:r>
            <a:r>
              <a:rPr dirty="0">
                <a:solidFill>
                  <a:prstClr val="black"/>
                </a:solidFill>
              </a:rPr>
              <a:t> en Afrique</a:t>
            </a:r>
          </a:p>
        </p:txBody>
      </p:sp>
      <p:sp>
        <p:nvSpPr>
          <p:cNvPr id="10" name="Footer Placeholder 2"/>
          <p:cNvSpPr txBox="1">
            <a:spLocks/>
          </p:cNvSpPr>
          <p:nvPr userDrawn="1"/>
        </p:nvSpPr>
        <p:spPr>
          <a:xfrm>
            <a:off x="501649" y="6477000"/>
            <a:ext cx="5355168" cy="1001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lang="fr-FR" sz="65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SzPct val="100000"/>
            </a:pPr>
            <a:r>
              <a:rPr lang="fr-FR" sz="651" dirty="0">
                <a:solidFill>
                  <a:prstClr val="black"/>
                </a:solidFill>
              </a:rPr>
              <a:t>© 2018 Deloitte – Document confidentiel </a:t>
            </a:r>
          </a:p>
        </p:txBody>
      </p:sp>
      <p:sp>
        <p:nvSpPr>
          <p:cNvPr id="11" name="Slide Number Placeholder 7"/>
          <p:cNvSpPr txBox="1">
            <a:spLocks/>
          </p:cNvSpPr>
          <p:nvPr userDrawn="1"/>
        </p:nvSpPr>
        <p:spPr>
          <a:xfrm>
            <a:off x="11382381" y="6477000"/>
            <a:ext cx="307975" cy="1001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lang="fr-FR" sz="65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600"/>
              </a:spcBef>
              <a:buSzPct val="100000"/>
            </a:pPr>
            <a:fld id="{4654C24A-AA93-4318-A7E9-AF587A936244}" type="slidenum">
              <a:rPr lang="fr-FR" sz="651" smtClean="0">
                <a:solidFill>
                  <a:prstClr val="black"/>
                </a:solidFill>
              </a:rPr>
              <a:pPr algn="r">
                <a:spcBef>
                  <a:spcPts val="600"/>
                </a:spcBef>
                <a:buSzPct val="100000"/>
              </a:pPr>
              <a:t>‹#›</a:t>
            </a:fld>
            <a:endParaRPr lang="fr-FR" sz="65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26022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E3516C7-AFF5-49DC-81BF-5B9498D89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B1F75B8A-75B8-471B-8A47-F31421153E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08D20E25-04DD-4B55-9398-F09E11074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99127-E21E-43B1-806D-94B15546FCD2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228CB6D3-078B-487F-BE5E-77A092FC2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5A663E7F-42EB-4BA9-B557-84218E115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AAFF5-8D15-4AC9-9AA7-2B099A755B7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6419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3D959AF-8EBC-439A-B334-74DF47A01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95A14D9F-EB4B-4A1D-A253-919190BAD0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6E58FAEE-C736-4F9B-B279-015FE9D15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99127-E21E-43B1-806D-94B15546FCD2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7A1E9E09-3885-4B6F-9F68-AF548DF15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3F5975E9-72A5-4929-B59C-A9F6F96A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AAFF5-8D15-4AC9-9AA7-2B099A755B7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060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E86CA9F-FBEA-4439-86C7-C689CF69B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4A21E7B3-6A28-4D15-95EF-EA6A8FC186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B701F59A-4C8E-4A45-AB9E-C7049AB496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4B4E21A9-9B79-4E07-818E-B6A0B3198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99127-E21E-43B1-806D-94B15546FCD2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D4886A8C-8A36-40A9-901B-FC086E3AD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66972583-9403-4902-BD27-E13DD6A50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AAFF5-8D15-4AC9-9AA7-2B099A755B7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2671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DC16CFD-57F3-4F38-954C-9DE7BFBB2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A613EC18-4AC6-4118-9928-E65E7ED61F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E1F4B2FA-2FB1-4B2F-83FF-0BE4F66A1C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63AF31B3-471E-4042-ADF2-84E4646F45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xmlns="" id="{4EB58314-EB12-4C0C-9E1C-0DCF4DBFE9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xmlns="" id="{620CC320-3867-4606-B4A0-6649E3B3F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99127-E21E-43B1-806D-94B15546FCD2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xmlns="" id="{B8DECEE3-2708-4100-A600-296A65C98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xmlns="" id="{9A79EEE2-91BC-4BA6-9D38-A39E24965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AAFF5-8D15-4AC9-9AA7-2B099A755B7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5516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AA77BF5D-EE7E-46E3-AD11-EFE68824C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DE33C8D5-DA86-4AE4-96BC-4DF7AB12F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99127-E21E-43B1-806D-94B15546FCD2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9ACCFC41-053A-449B-B442-A7E5BD581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89DCE798-0C1E-43DD-BB26-B1E142502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AAFF5-8D15-4AC9-9AA7-2B099A755B7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1737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xmlns="" id="{BDFF1295-3884-4DA1-BC50-10AD2DBF0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99127-E21E-43B1-806D-94B15546FCD2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xmlns="" id="{3720EAF6-D59E-41C6-8361-EDBDF26EF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07A3ABBB-ACFE-4FEA-A2B6-782D9EDBA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AAFF5-8D15-4AC9-9AA7-2B099A755B7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2647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E8BC658-92E1-4182-8A82-3036DC372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142C4A9E-2F41-40E8-94C9-7E1437527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CD34C3F3-10E8-425C-A3DA-4886BD736C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B5DDE125-0593-4106-997A-724474C08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99127-E21E-43B1-806D-94B15546FCD2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BF325CD2-DCEB-4D55-8BEA-65A57A1BC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8062BBD1-849A-4047-A51E-B9167D15D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AAFF5-8D15-4AC9-9AA7-2B099A755B7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4900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39DDFD8-8AC7-42F5-A437-5FB9C0162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xmlns="" id="{86861ECE-1F4F-4288-9C1D-EA0C17C0BE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8E8EE08C-C4C4-447E-9AA5-AFDE0E106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7BCD8F18-B7CF-48EF-8B3B-F77B29162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99127-E21E-43B1-806D-94B15546FCD2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864836DA-372A-422D-ADA7-41C2C9568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AD34F28B-059D-430E-8A85-7498B44D1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AAFF5-8D15-4AC9-9AA7-2B099A755B7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867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xmlns="" id="{08E7C1BE-5604-4EE1-854E-5256FC33E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98F13A12-9579-434A-9D7B-F9311D8B9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E35E9430-EC3B-4402-99D9-B24FE76E26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99127-E21E-43B1-806D-94B15546FCD2}" type="datetimeFigureOut">
              <a:rPr lang="fr-FR" smtClean="0"/>
              <a:t>18/04/2021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43AB84A1-473F-4339-A676-E37514782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CA7CB11D-3C1F-4318-9354-1ED1C97CFC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AAFF5-8D15-4AC9-9AA7-2B099A755B7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9775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4" r:id="rId14"/>
    <p:sldLayoutId id="214748366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5.pn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6.png"/><Relationship Id="rId4" Type="http://schemas.openxmlformats.org/officeDocument/2006/relationships/image" Target="../media/image2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6.png"/><Relationship Id="rId4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3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6CD528B4-8A3A-4CF7-B820-56C518A781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101"/>
          <a:stretch/>
        </p:blipFill>
        <p:spPr>
          <a:xfrm>
            <a:off x="7010690" y="2772033"/>
            <a:ext cx="4163428" cy="386776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52135" y="1809628"/>
            <a:ext cx="8343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Site Survey report</a:t>
            </a:r>
            <a:endParaRPr lang="fr-FR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8777" y="351027"/>
            <a:ext cx="1659665" cy="965977"/>
          </a:xfrm>
          <a:prstGeom prst="rect">
            <a:avLst/>
          </a:prstGeom>
        </p:spPr>
      </p:pic>
      <p:sp>
        <p:nvSpPr>
          <p:cNvPr id="10" name="Title 3"/>
          <p:cNvSpPr txBox="1">
            <a:spLocks/>
          </p:cNvSpPr>
          <p:nvPr/>
        </p:nvSpPr>
        <p:spPr bwMode="gray">
          <a:xfrm>
            <a:off x="-980748" y="2454993"/>
            <a:ext cx="11725836" cy="3223260"/>
          </a:xfrm>
          <a:prstGeom prst="ellipse">
            <a:avLst/>
          </a:prstGeom>
          <a:ln w="25400">
            <a:noFill/>
          </a:ln>
        </p:spPr>
        <p:txBody>
          <a:bodyPr vert="horz" lIns="108000" tIns="108000" rIns="108000" bIns="108000" rtlCol="0" anchor="ctr" anchorCtr="0">
            <a:noAutofit/>
          </a:bodyPr>
          <a:lstStyle>
            <a:lvl1pPr algn="ctr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3600" b="0" kern="120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Site Name 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REP_Beau_Séjour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Ben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Arous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Solution Type :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  Macro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repeaters Indoor High Band 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Date of visit :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17-04-2021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à 10:00</a:t>
            </a:r>
          </a:p>
        </p:txBody>
      </p:sp>
      <p:sp>
        <p:nvSpPr>
          <p:cNvPr id="2" name="Rectangle 1"/>
          <p:cNvSpPr/>
          <p:nvPr/>
        </p:nvSpPr>
        <p:spPr>
          <a:xfrm>
            <a:off x="336177" y="155938"/>
            <a:ext cx="2487706" cy="8286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77" y="336763"/>
            <a:ext cx="2009185" cy="90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66238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5389"/>
          <a:stretch/>
        </p:blipFill>
        <p:spPr>
          <a:xfrm>
            <a:off x="5581756" y="1654953"/>
            <a:ext cx="6531984" cy="5119062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43646" y="494589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3 | Proposed Solutions and Design 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8725" y="1084220"/>
            <a:ext cx="5069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B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9459" y="3445771"/>
            <a:ext cx="5879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Proposed Design: </a:t>
            </a:r>
          </a:p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Serving Site Antenna Mechanical characteristics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215821">
            <a:off x="11404314" y="156178"/>
            <a:ext cx="699118" cy="74192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9289091" y="3765484"/>
            <a:ext cx="1749197" cy="461665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 4 800 m »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878407" y="5760817"/>
            <a:ext cx="252000" cy="560817"/>
            <a:chOff x="9230256" y="2111214"/>
            <a:chExt cx="252000" cy="560817"/>
          </a:xfrm>
        </p:grpSpPr>
        <p:pic>
          <p:nvPicPr>
            <p:cNvPr id="22" name="Picture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68" t="13302" r="26125" b="4691"/>
            <a:stretch/>
          </p:blipFill>
          <p:spPr>
            <a:xfrm>
              <a:off x="9230256" y="2111214"/>
              <a:ext cx="252000" cy="5608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4" name="Picture 26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4429" y="2174429"/>
              <a:ext cx="72000" cy="452571"/>
            </a:xfrm>
            <a:prstGeom prst="rect">
              <a:avLst/>
            </a:prstGeom>
          </p:spPr>
        </p:pic>
      </p:grpSp>
      <p:sp>
        <p:nvSpPr>
          <p:cNvPr id="27" name="Rectangle 26"/>
          <p:cNvSpPr/>
          <p:nvPr/>
        </p:nvSpPr>
        <p:spPr>
          <a:xfrm>
            <a:off x="7285615" y="5712190"/>
            <a:ext cx="1368338" cy="308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1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Donor </a:t>
            </a:r>
            <a:r>
              <a:rPr lang="fr-FR" sz="14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Antenna</a:t>
            </a:r>
            <a:r>
              <a:rPr lang="fr-FR" sz="1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883612" y="5712190"/>
            <a:ext cx="284683" cy="64709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cxnSp>
        <p:nvCxnSpPr>
          <p:cNvPr id="23" name="Connecteur droit avec flèche 9"/>
          <p:cNvCxnSpPr>
            <a:endCxn id="22" idx="0"/>
          </p:cNvCxnSpPr>
          <p:nvPr/>
        </p:nvCxnSpPr>
        <p:spPr>
          <a:xfrm flipH="1">
            <a:off x="9004407" y="2206171"/>
            <a:ext cx="163889" cy="355464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739340"/>
              </p:ext>
            </p:extLst>
          </p:nvPr>
        </p:nvGraphicFramePr>
        <p:xfrm>
          <a:off x="87292" y="4245846"/>
          <a:ext cx="5373669" cy="1018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92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78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39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493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323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4368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Site name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LOG/LAT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Azimuth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Technologies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06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BE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b"/>
                      <a:endParaRPr lang="fr-BE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BE" sz="1400" b="0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BE" sz="1400" b="0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</a:t>
                      </a:r>
                      <a:endParaRPr lang="fr-BE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BE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3G/4G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" name="Rectangle 28"/>
          <p:cNvSpPr/>
          <p:nvPr/>
        </p:nvSpPr>
        <p:spPr>
          <a:xfrm>
            <a:off x="29459" y="1531366"/>
            <a:ext cx="67295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Proposed Design: </a:t>
            </a:r>
          </a:p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Donor antenna Mechanical characteristics</a:t>
            </a:r>
          </a:p>
        </p:txBody>
      </p:sp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836649"/>
              </p:ext>
            </p:extLst>
          </p:nvPr>
        </p:nvGraphicFramePr>
        <p:xfrm>
          <a:off x="91701" y="2334154"/>
          <a:ext cx="5354359" cy="911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9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644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730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68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78336">
                <a:tc>
                  <a:txBody>
                    <a:bodyPr/>
                    <a:lstStyle/>
                    <a:p>
                      <a:r>
                        <a:rPr lang="fr-FR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Donor</a:t>
                      </a:r>
                      <a:r>
                        <a:rPr lang="fr-F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</a:t>
                      </a:r>
                      <a:endParaRPr lang="fr-FR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LOG/LAT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Azimuth</a:t>
                      </a:r>
                      <a:endParaRPr lang="fr-FR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HBA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6816">
                <a:tc>
                  <a:txBody>
                    <a:bodyPr/>
                    <a:lstStyle/>
                    <a:p>
                      <a:pPr algn="l" fontAlgn="b"/>
                      <a:r>
                        <a:rPr lang="fr-BE" sz="1400" b="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REP_Beau_Séjour_R1</a:t>
                      </a:r>
                      <a:endParaRPr lang="fr-BE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°</a:t>
                      </a:r>
                      <a:endParaRPr lang="fr-FR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8750" y="1724551"/>
            <a:ext cx="1978279" cy="1794401"/>
          </a:xfrm>
          <a:prstGeom prst="rect">
            <a:avLst/>
          </a:prstGeom>
        </p:spPr>
      </p:pic>
      <p:sp>
        <p:nvSpPr>
          <p:cNvPr id="33" name="Rounded Rectangle 32"/>
          <p:cNvSpPr/>
          <p:nvPr/>
        </p:nvSpPr>
        <p:spPr>
          <a:xfrm>
            <a:off x="9489670" y="1723114"/>
            <a:ext cx="2007359" cy="17958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004901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3 | Proposed Solutions and Design 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2674" y="1569204"/>
            <a:ext cx="640385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fr-BE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Repeater</a:t>
            </a:r>
            <a:r>
              <a:rPr lang="fr-B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fr-BE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REP_Beau_Séjour_R1</a:t>
            </a:r>
            <a:endParaRPr lang="fr-B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37 dBm Macro Indoor </a:t>
            </a:r>
            <a:r>
              <a:rPr lang="fr-B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Repeater</a:t>
            </a: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high band 2G/3G/4G to be provided to insure the indoor 3G/4G </a:t>
            </a:r>
            <a:r>
              <a:rPr lang="fr-B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coverage</a:t>
            </a: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</a:t>
            </a:r>
            <a:r>
              <a:rPr lang="fr-BE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</a:t>
            </a:r>
            <a:r>
              <a:rPr lang="fr-BE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B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fr-B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Repeater location: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corridor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B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Donor</a:t>
            </a: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B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antenna</a:t>
            </a: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location: At </a:t>
            </a:r>
            <a:r>
              <a:rPr lang="fr-B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Rooftop</a:t>
            </a:r>
            <a:r>
              <a:rPr lang="fr-B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 Antenna : </a:t>
            </a:r>
          </a:p>
          <a:p>
            <a:pPr>
              <a:lnSpc>
                <a:spcPct val="150000"/>
              </a:lnSpc>
            </a:pP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B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Omni </a:t>
            </a:r>
            <a:r>
              <a:rPr lang="fr-B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Antennas</a:t>
            </a:r>
            <a:endParaRPr lang="fr-B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B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Panel </a:t>
            </a:r>
            <a:r>
              <a:rPr lang="fr-B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Antennas</a:t>
            </a:r>
            <a:endParaRPr lang="fr-B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fr-B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2586" y="714888"/>
            <a:ext cx="2148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Proposed Solutions: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05591" y="156920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03922" y="436103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93194" y="274103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88332" y="257823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30495" y="436103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30718" y="442980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78177" y="442980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369535" y="442980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A5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070408" y="5030934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A3</a:t>
            </a:r>
          </a:p>
        </p:txBody>
      </p:sp>
      <p:cxnSp>
        <p:nvCxnSpPr>
          <p:cNvPr id="41" name="Straight Connector 42"/>
          <p:cNvCxnSpPr>
            <a:stCxn id="43" idx="1"/>
          </p:cNvCxnSpPr>
          <p:nvPr/>
        </p:nvCxnSpPr>
        <p:spPr>
          <a:xfrm rot="16200000" flipV="1">
            <a:off x="9879633" y="1355619"/>
            <a:ext cx="220573" cy="5619"/>
          </a:xfrm>
          <a:prstGeom prst="curved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91">
            <a:extLst>
              <a:ext uri="{FF2B5EF4-FFF2-40B4-BE49-F238E27FC236}">
                <a16:creationId xmlns:a16="http://schemas.microsoft.com/office/drawing/2014/main" xmlns="" id="{03C25EF7-A024-4C72-9B3B-C1457137C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89385" y="1615659"/>
            <a:ext cx="606686" cy="312798"/>
          </a:xfrm>
          <a:prstGeom prst="rect">
            <a:avLst/>
          </a:prstGeom>
        </p:spPr>
      </p:pic>
      <p:cxnSp>
        <p:nvCxnSpPr>
          <p:cNvPr id="44" name="Straight Connector 42"/>
          <p:cNvCxnSpPr/>
          <p:nvPr/>
        </p:nvCxnSpPr>
        <p:spPr>
          <a:xfrm flipV="1">
            <a:off x="5648318" y="1965438"/>
            <a:ext cx="4188011" cy="899892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5323671" y="4005595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612900"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Oval 47"/>
          <p:cNvSpPr/>
          <p:nvPr/>
        </p:nvSpPr>
        <p:spPr>
          <a:xfrm>
            <a:off x="5863892" y="400659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612900"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0800000" flipH="1">
            <a:off x="5539102" y="2865328"/>
            <a:ext cx="242181" cy="391743"/>
          </a:xfrm>
          <a:prstGeom prst="rect">
            <a:avLst/>
          </a:prstGeom>
        </p:spPr>
      </p:pic>
      <p:cxnSp>
        <p:nvCxnSpPr>
          <p:cNvPr id="50" name="Straight Connector 42"/>
          <p:cNvCxnSpPr>
            <a:stCxn id="43" idx="3"/>
            <a:endCxn id="51" idx="1"/>
          </p:cNvCxnSpPr>
          <p:nvPr/>
        </p:nvCxnSpPr>
        <p:spPr>
          <a:xfrm rot="5400000">
            <a:off x="9065734" y="2001215"/>
            <a:ext cx="852809" cy="1001180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91">
            <a:extLst>
              <a:ext uri="{FF2B5EF4-FFF2-40B4-BE49-F238E27FC236}">
                <a16:creationId xmlns:a16="http://schemas.microsoft.com/office/drawing/2014/main" xmlns="" id="{03C25EF7-A024-4C72-9B3B-C1457137C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65540" y="3037691"/>
            <a:ext cx="452015" cy="233052"/>
          </a:xfrm>
          <a:prstGeom prst="rect">
            <a:avLst/>
          </a:prstGeom>
        </p:spPr>
      </p:pic>
      <p:cxnSp>
        <p:nvCxnSpPr>
          <p:cNvPr id="52" name="Straight Connector 42"/>
          <p:cNvCxnSpPr/>
          <p:nvPr/>
        </p:nvCxnSpPr>
        <p:spPr>
          <a:xfrm rot="10800000">
            <a:off x="10149128" y="1958470"/>
            <a:ext cx="1281231" cy="1143336"/>
          </a:xfrm>
          <a:prstGeom prst="bentConnector3">
            <a:avLst>
              <a:gd name="adj1" fmla="val -2649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0800000" flipH="1">
            <a:off x="11353850" y="3110366"/>
            <a:ext cx="242181" cy="391743"/>
          </a:xfrm>
          <a:prstGeom prst="rect">
            <a:avLst/>
          </a:prstGeom>
        </p:spPr>
      </p:pic>
      <p:cxnSp>
        <p:nvCxnSpPr>
          <p:cNvPr id="54" name="Straight Connector 42"/>
          <p:cNvCxnSpPr/>
          <p:nvPr/>
        </p:nvCxnSpPr>
        <p:spPr>
          <a:xfrm rot="5400000" flipH="1" flipV="1">
            <a:off x="5059664" y="3506511"/>
            <a:ext cx="782462" cy="159447"/>
          </a:xfrm>
          <a:prstGeom prst="bentConnector3">
            <a:avLst>
              <a:gd name="adj1" fmla="val 10008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42"/>
          <p:cNvCxnSpPr/>
          <p:nvPr/>
        </p:nvCxnSpPr>
        <p:spPr>
          <a:xfrm flipV="1">
            <a:off x="8005260" y="3318112"/>
            <a:ext cx="873618" cy="770591"/>
          </a:xfrm>
          <a:prstGeom prst="bentConnector3">
            <a:avLst>
              <a:gd name="adj1" fmla="val 106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42"/>
          <p:cNvCxnSpPr/>
          <p:nvPr/>
        </p:nvCxnSpPr>
        <p:spPr>
          <a:xfrm rot="5400000" flipH="1" flipV="1">
            <a:off x="10853950" y="3716180"/>
            <a:ext cx="758713" cy="217304"/>
          </a:xfrm>
          <a:prstGeom prst="bentConnector3">
            <a:avLst>
              <a:gd name="adj1" fmla="val 100086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42"/>
          <p:cNvCxnSpPr/>
          <p:nvPr/>
        </p:nvCxnSpPr>
        <p:spPr>
          <a:xfrm rot="16200000" flipV="1">
            <a:off x="5458530" y="3494355"/>
            <a:ext cx="766855" cy="151868"/>
          </a:xfrm>
          <a:prstGeom prst="bentConnector3">
            <a:avLst>
              <a:gd name="adj1" fmla="val 9955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42"/>
          <p:cNvCxnSpPr/>
          <p:nvPr/>
        </p:nvCxnSpPr>
        <p:spPr>
          <a:xfrm rot="16200000" flipV="1">
            <a:off x="8975059" y="3488245"/>
            <a:ext cx="746919" cy="453997"/>
          </a:xfrm>
          <a:prstGeom prst="bentConnector3">
            <a:avLst>
              <a:gd name="adj1" fmla="val 104057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42"/>
          <p:cNvCxnSpPr/>
          <p:nvPr/>
        </p:nvCxnSpPr>
        <p:spPr>
          <a:xfrm rot="16200000" flipV="1">
            <a:off x="11354666" y="3701936"/>
            <a:ext cx="743641" cy="260863"/>
          </a:xfrm>
          <a:prstGeom prst="bentConnector3">
            <a:avLst>
              <a:gd name="adj1" fmla="val 102698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7964115" y="4108386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612900"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Oval 60"/>
          <p:cNvSpPr/>
          <p:nvPr/>
        </p:nvSpPr>
        <p:spPr>
          <a:xfrm>
            <a:off x="9519752" y="4104609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612900"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2" name="Straight Connector 42"/>
          <p:cNvCxnSpPr/>
          <p:nvPr/>
        </p:nvCxnSpPr>
        <p:spPr>
          <a:xfrm flipV="1">
            <a:off x="8990053" y="3380225"/>
            <a:ext cx="1495" cy="708478"/>
          </a:xfrm>
          <a:prstGeom prst="straightConnector1">
            <a:avLst/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8936391" y="4048347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612900"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4" name="Group 63"/>
          <p:cNvGrpSpPr/>
          <p:nvPr/>
        </p:nvGrpSpPr>
        <p:grpSpPr>
          <a:xfrm>
            <a:off x="9369221" y="-98844"/>
            <a:ext cx="2093396" cy="1499409"/>
            <a:chOff x="10893944" y="-229602"/>
            <a:chExt cx="2093396" cy="1499409"/>
          </a:xfrm>
        </p:grpSpPr>
        <p:sp>
          <p:nvSpPr>
            <p:cNvPr id="65" name="TextBox 64"/>
            <p:cNvSpPr txBox="1"/>
            <p:nvPr/>
          </p:nvSpPr>
          <p:spPr>
            <a:xfrm>
              <a:off x="11805606" y="225749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Repeater</a:t>
              </a:r>
            </a:p>
          </p:txBody>
        </p:sp>
        <p:sp>
          <p:nvSpPr>
            <p:cNvPr id="66" name="Rounded Rectangle 65"/>
            <p:cNvSpPr/>
            <p:nvPr/>
          </p:nvSpPr>
          <p:spPr>
            <a:xfrm>
              <a:off x="10893944" y="-229602"/>
              <a:ext cx="224817" cy="1009616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BE"/>
            </a:p>
          </p:txBody>
        </p:sp>
        <p:cxnSp>
          <p:nvCxnSpPr>
            <p:cNvPr id="67" name="Straight Connector 66"/>
            <p:cNvCxnSpPr/>
            <p:nvPr/>
          </p:nvCxnSpPr>
          <p:spPr>
            <a:xfrm flipV="1">
              <a:off x="11881324" y="591102"/>
              <a:ext cx="510460" cy="678134"/>
            </a:xfrm>
            <a:prstGeom prst="line">
              <a:avLst/>
            </a:prstGeom>
            <a:ln w="57150">
              <a:solidFill>
                <a:schemeClr val="tx1"/>
              </a:solidFill>
              <a:prstDash val="sysDot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 67"/>
            <p:cNvSpPr/>
            <p:nvPr/>
          </p:nvSpPr>
          <p:spPr>
            <a:xfrm rot="55896">
              <a:off x="11498903" y="915769"/>
              <a:ext cx="336414" cy="3540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BE" sz="1200" b="1" dirty="0"/>
                <a:t>R</a:t>
              </a:r>
            </a:p>
          </p:txBody>
        </p:sp>
      </p:grpSp>
      <p:cxnSp>
        <p:nvCxnSpPr>
          <p:cNvPr id="69" name="Straight Connector 42"/>
          <p:cNvCxnSpPr>
            <a:stCxn id="68" idx="1"/>
            <a:endCxn id="66" idx="2"/>
          </p:cNvCxnSpPr>
          <p:nvPr/>
        </p:nvCxnSpPr>
        <p:spPr>
          <a:xfrm rot="10800000">
            <a:off x="9481630" y="910773"/>
            <a:ext cx="492572" cy="310039"/>
          </a:xfrm>
          <a:prstGeom prst="bentConnector2">
            <a:avLst/>
          </a:prstGeom>
          <a:ln w="381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0811245" y="442980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A6</a:t>
            </a:r>
            <a:endParaRPr lang="fr-FR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623521" y="442980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A7</a:t>
            </a:r>
            <a:endParaRPr lang="fr-FR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0897174" y="277867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S4</a:t>
            </a:r>
            <a:endParaRPr lang="fr-FR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11758398" y="4235882"/>
            <a:ext cx="146394" cy="1484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511300">
              <a:srgbClr val="FF0000">
                <a:alpha val="6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/>
          <p:cNvSpPr/>
          <p:nvPr/>
        </p:nvSpPr>
        <p:spPr>
          <a:xfrm>
            <a:off x="11037925" y="4179593"/>
            <a:ext cx="146394" cy="1484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511300">
              <a:srgbClr val="FF0000">
                <a:alpha val="6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5449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Picture 1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211220" y="2275611"/>
            <a:ext cx="2640149" cy="6353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6360859" y="-918698"/>
            <a:ext cx="3184930" cy="6844057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233221" y="131727"/>
            <a:ext cx="8910780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3 | Proposed Solutions and Design 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97434" y="714888"/>
            <a:ext cx="39983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Proposed Design of Repeater : </a:t>
            </a:r>
          </a:p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Feeder 1/2” distribution &amp; Splitters distribution</a:t>
            </a:r>
          </a:p>
          <a:p>
            <a:endParaRPr lang="en-US" b="1" dirty="0"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070408" y="5030934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A3</a:t>
            </a:r>
          </a:p>
        </p:txBody>
      </p:sp>
      <p:cxnSp>
        <p:nvCxnSpPr>
          <p:cNvPr id="43" name="Straight Connector 42"/>
          <p:cNvCxnSpPr>
            <a:stCxn id="42" idx="1"/>
            <a:endCxn id="74" idx="2"/>
          </p:cNvCxnSpPr>
          <p:nvPr/>
        </p:nvCxnSpPr>
        <p:spPr>
          <a:xfrm flipV="1">
            <a:off x="10735670" y="1813406"/>
            <a:ext cx="300548" cy="56716"/>
          </a:xfrm>
          <a:prstGeom prst="curvedConnector2">
            <a:avLst/>
          </a:prstGeom>
          <a:ln w="381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10674665" y="690568"/>
            <a:ext cx="1668377" cy="1122859"/>
            <a:chOff x="11318963" y="225749"/>
            <a:chExt cx="1668377" cy="1122859"/>
          </a:xfrm>
        </p:grpSpPr>
        <p:sp>
          <p:nvSpPr>
            <p:cNvPr id="78" name="TextBox 77"/>
            <p:cNvSpPr txBox="1"/>
            <p:nvPr/>
          </p:nvSpPr>
          <p:spPr>
            <a:xfrm>
              <a:off x="11805606" y="225749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Repeater</a:t>
              </a: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11318963" y="252106"/>
              <a:ext cx="204361" cy="430094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BE"/>
            </a:p>
          </p:txBody>
        </p:sp>
        <p:cxnSp>
          <p:nvCxnSpPr>
            <p:cNvPr id="68" name="Straight Connector 67"/>
            <p:cNvCxnSpPr/>
            <p:nvPr/>
          </p:nvCxnSpPr>
          <p:spPr>
            <a:xfrm flipV="1">
              <a:off x="11881324" y="591102"/>
              <a:ext cx="510460" cy="678134"/>
            </a:xfrm>
            <a:prstGeom prst="line">
              <a:avLst/>
            </a:prstGeom>
            <a:ln w="57150">
              <a:solidFill>
                <a:schemeClr val="tx1"/>
              </a:solidFill>
              <a:prstDash val="sysDot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Rectangle 73"/>
            <p:cNvSpPr/>
            <p:nvPr/>
          </p:nvSpPr>
          <p:spPr>
            <a:xfrm rot="55896">
              <a:off x="11566162" y="1030355"/>
              <a:ext cx="233881" cy="31825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BE" sz="1200" b="1" dirty="0"/>
                <a:t>R</a:t>
              </a:r>
            </a:p>
          </p:txBody>
        </p:sp>
      </p:grpSp>
      <p:cxnSp>
        <p:nvCxnSpPr>
          <p:cNvPr id="52" name="Straight Connector 42"/>
          <p:cNvCxnSpPr>
            <a:stCxn id="74" idx="1"/>
            <a:endCxn id="64" idx="2"/>
          </p:cNvCxnSpPr>
          <p:nvPr/>
        </p:nvCxnSpPr>
        <p:spPr>
          <a:xfrm rot="10800000">
            <a:off x="10776847" y="1147020"/>
            <a:ext cx="145033" cy="505381"/>
          </a:xfrm>
          <a:prstGeom prst="bentConnector2">
            <a:avLst/>
          </a:prstGeom>
          <a:ln w="381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91">
            <a:extLst>
              <a:ext uri="{FF2B5EF4-FFF2-40B4-BE49-F238E27FC236}">
                <a16:creationId xmlns:a16="http://schemas.microsoft.com/office/drawing/2014/main" xmlns="" id="{03C25EF7-A024-4C72-9B3B-C1457137C8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269337" y="1749905"/>
            <a:ext cx="466333" cy="240434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0800000" flipH="1">
            <a:off x="6577142" y="4070768"/>
            <a:ext cx="242181" cy="391743"/>
          </a:xfrm>
          <a:prstGeom prst="rect">
            <a:avLst/>
          </a:prstGeom>
        </p:spPr>
      </p:pic>
      <p:pic>
        <p:nvPicPr>
          <p:cNvPr id="53" name="Picture 91">
            <a:extLst>
              <a:ext uri="{FF2B5EF4-FFF2-40B4-BE49-F238E27FC236}">
                <a16:creationId xmlns:a16="http://schemas.microsoft.com/office/drawing/2014/main" xmlns="" id="{03C25EF7-A024-4C72-9B3B-C1457137C8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297498" y="1770850"/>
            <a:ext cx="452015" cy="233052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6200000" flipH="1">
            <a:off x="10057656" y="1303611"/>
            <a:ext cx="189227" cy="304652"/>
          </a:xfrm>
          <a:prstGeom prst="rect">
            <a:avLst/>
          </a:prstGeom>
        </p:spPr>
      </p:pic>
      <p:cxnSp>
        <p:nvCxnSpPr>
          <p:cNvPr id="82" name="Straight Connector 42"/>
          <p:cNvCxnSpPr/>
          <p:nvPr/>
        </p:nvCxnSpPr>
        <p:spPr>
          <a:xfrm flipV="1">
            <a:off x="7329809" y="2007596"/>
            <a:ext cx="2990793" cy="1844876"/>
          </a:xfrm>
          <a:prstGeom prst="bentConnector3">
            <a:avLst>
              <a:gd name="adj1" fmla="val 100623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42"/>
          <p:cNvCxnSpPr/>
          <p:nvPr/>
        </p:nvCxnSpPr>
        <p:spPr>
          <a:xfrm>
            <a:off x="7444783" y="1546225"/>
            <a:ext cx="852715" cy="341152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42"/>
          <p:cNvCxnSpPr/>
          <p:nvPr/>
        </p:nvCxnSpPr>
        <p:spPr>
          <a:xfrm>
            <a:off x="9763506" y="1292259"/>
            <a:ext cx="275674" cy="53159"/>
          </a:xfrm>
          <a:prstGeom prst="bentConnector3">
            <a:avLst>
              <a:gd name="adj1" fmla="val 104376"/>
            </a:avLst>
          </a:prstGeom>
          <a:ln w="28575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42"/>
          <p:cNvCxnSpPr/>
          <p:nvPr/>
        </p:nvCxnSpPr>
        <p:spPr>
          <a:xfrm rot="10800000">
            <a:off x="6778534" y="1496975"/>
            <a:ext cx="1573837" cy="506927"/>
          </a:xfrm>
          <a:prstGeom prst="bentConnector3">
            <a:avLst>
              <a:gd name="adj1" fmla="val 10773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42"/>
          <p:cNvCxnSpPr>
            <a:stCxn id="42" idx="3"/>
            <a:endCxn id="53" idx="1"/>
          </p:cNvCxnSpPr>
          <p:nvPr/>
        </p:nvCxnSpPr>
        <p:spPr>
          <a:xfrm rot="10800000" flipV="1">
            <a:off x="8749513" y="1870122"/>
            <a:ext cx="1519824" cy="17254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42"/>
          <p:cNvCxnSpPr/>
          <p:nvPr/>
        </p:nvCxnSpPr>
        <p:spPr>
          <a:xfrm rot="16200000" flipH="1">
            <a:off x="9538763" y="1067307"/>
            <a:ext cx="229821" cy="755682"/>
          </a:xfrm>
          <a:prstGeom prst="bentConnector2">
            <a:avLst/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42"/>
          <p:cNvCxnSpPr/>
          <p:nvPr/>
        </p:nvCxnSpPr>
        <p:spPr>
          <a:xfrm rot="16200000" flipV="1">
            <a:off x="8061627" y="1480110"/>
            <a:ext cx="444719" cy="136762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42"/>
          <p:cNvCxnSpPr/>
          <p:nvPr/>
        </p:nvCxnSpPr>
        <p:spPr>
          <a:xfrm rot="16200000" flipH="1">
            <a:off x="10169835" y="1598374"/>
            <a:ext cx="301529" cy="43422"/>
          </a:xfrm>
          <a:prstGeom prst="bentConnector3">
            <a:avLst>
              <a:gd name="adj1" fmla="val -1199"/>
            </a:avLst>
          </a:prstGeom>
          <a:ln w="28575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42"/>
          <p:cNvCxnSpPr>
            <a:stCxn id="65" idx="2"/>
          </p:cNvCxnSpPr>
          <p:nvPr/>
        </p:nvCxnSpPr>
        <p:spPr>
          <a:xfrm rot="5400000" flipH="1" flipV="1">
            <a:off x="6951810" y="3598895"/>
            <a:ext cx="218296" cy="725451"/>
          </a:xfrm>
          <a:prstGeom prst="bentConnector2">
            <a:avLst/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Straight Connector 42"/>
          <p:cNvCxnSpPr/>
          <p:nvPr/>
        </p:nvCxnSpPr>
        <p:spPr>
          <a:xfrm rot="5400000" flipH="1" flipV="1">
            <a:off x="6425354" y="4443964"/>
            <a:ext cx="173838" cy="129736"/>
          </a:xfrm>
          <a:prstGeom prst="bentConnector3">
            <a:avLst>
              <a:gd name="adj1" fmla="val 11898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Straight Connector 42"/>
          <p:cNvCxnSpPr/>
          <p:nvPr/>
        </p:nvCxnSpPr>
        <p:spPr>
          <a:xfrm flipV="1">
            <a:off x="6505887" y="4421914"/>
            <a:ext cx="313436" cy="1533919"/>
          </a:xfrm>
          <a:prstGeom prst="bentConnector2">
            <a:avLst/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9" name="Picture 2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543" y="1915217"/>
            <a:ext cx="2957118" cy="1582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0" name="Oval 249"/>
          <p:cNvSpPr/>
          <p:nvPr/>
        </p:nvSpPr>
        <p:spPr>
          <a:xfrm>
            <a:off x="6774353" y="1440947"/>
            <a:ext cx="198179" cy="1191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3" name="Oval 252"/>
          <p:cNvSpPr/>
          <p:nvPr/>
        </p:nvSpPr>
        <p:spPr>
          <a:xfrm>
            <a:off x="9716623" y="1301767"/>
            <a:ext cx="198179" cy="1191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4" name="Oval 253"/>
          <p:cNvSpPr/>
          <p:nvPr/>
        </p:nvSpPr>
        <p:spPr>
          <a:xfrm>
            <a:off x="9176739" y="1256114"/>
            <a:ext cx="198179" cy="1191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5" name="Oval 254"/>
          <p:cNvSpPr/>
          <p:nvPr/>
        </p:nvSpPr>
        <p:spPr>
          <a:xfrm>
            <a:off x="8116515" y="1214805"/>
            <a:ext cx="198179" cy="1191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6" name="Oval 255"/>
          <p:cNvSpPr/>
          <p:nvPr/>
        </p:nvSpPr>
        <p:spPr>
          <a:xfrm>
            <a:off x="7314333" y="1484799"/>
            <a:ext cx="198179" cy="1191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7" name="Rectangle 256"/>
          <p:cNvSpPr/>
          <p:nvPr/>
        </p:nvSpPr>
        <p:spPr>
          <a:xfrm>
            <a:off x="6294390" y="4555857"/>
            <a:ext cx="211497" cy="1980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9" name="Rectangle 258"/>
          <p:cNvSpPr/>
          <p:nvPr/>
        </p:nvSpPr>
        <p:spPr>
          <a:xfrm>
            <a:off x="6332123" y="5837799"/>
            <a:ext cx="211497" cy="19807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4" name="ZoneTexte 1"/>
          <p:cNvSpPr txBox="1"/>
          <p:nvPr/>
        </p:nvSpPr>
        <p:spPr>
          <a:xfrm>
            <a:off x="3415197" y="1283502"/>
            <a:ext cx="1961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Floor R-1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5" name="ZoneTexte 1"/>
          <p:cNvSpPr txBox="1"/>
          <p:nvPr/>
        </p:nvSpPr>
        <p:spPr>
          <a:xfrm>
            <a:off x="0" y="4628150"/>
            <a:ext cx="1961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Floor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 R-2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992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770743" y="3037890"/>
            <a:ext cx="10421256" cy="7822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 |</a:t>
            </a:r>
            <a:r>
              <a:rPr lang="en-US" sz="3525" b="1" dirty="0">
                <a:solidFill>
                  <a:srgbClr val="0097A9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Simulation</a:t>
            </a:r>
            <a:r>
              <a:rPr lang="fr-FR" sz="3525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,,,,,,,,,,,,,,,,,,,,,,,</a:t>
            </a:r>
          </a:p>
        </p:txBody>
      </p:sp>
    </p:spTree>
    <p:extLst>
      <p:ext uri="{BB962C8B-B14F-4D97-AF65-F5344CB8AC3E}">
        <p14:creationId xmlns:p14="http://schemas.microsoft.com/office/powerpoint/2010/main" val="133189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5100" y="1177639"/>
            <a:ext cx="11836399" cy="5451762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      </a:t>
            </a:r>
          </a:p>
          <a:p>
            <a:pPr marL="0" indent="0">
              <a:buNone/>
            </a:pPr>
            <a:r>
              <a:rPr lang="fr-FR" dirty="0"/>
              <a:t>     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317500" y="1177639"/>
            <a:ext cx="11683999" cy="545176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 | Simulation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4626" y="713385"/>
            <a:ext cx="2307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BoQ</a:t>
            </a:r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: Bill of Quantity</a:t>
            </a:r>
            <a:endParaRPr lang="fr-FR" dirty="0"/>
          </a:p>
        </p:txBody>
      </p:sp>
      <p:graphicFrame>
        <p:nvGraphicFramePr>
          <p:cNvPr id="10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139971"/>
              </p:ext>
            </p:extLst>
          </p:nvPr>
        </p:nvGraphicFramePr>
        <p:xfrm>
          <a:off x="317500" y="1076733"/>
          <a:ext cx="11683999" cy="5323114"/>
        </p:xfrm>
        <a:graphic>
          <a:graphicData uri="http://schemas.openxmlformats.org/drawingml/2006/table">
            <a:tbl>
              <a:tblPr>
                <a:tableStyleId>{7E9639D4-E3E2-4D34-9284-5A2195B3D0D7}</a:tableStyleId>
              </a:tblPr>
              <a:tblGrid>
                <a:gridCol w="1952769">
                  <a:extLst>
                    <a:ext uri="{9D8B030D-6E8A-4147-A177-3AD203B41FA5}">
                      <a16:colId xmlns:a16="http://schemas.microsoft.com/office/drawing/2014/main" xmlns="" val="2138162151"/>
                    </a:ext>
                  </a:extLst>
                </a:gridCol>
                <a:gridCol w="7467256">
                  <a:extLst>
                    <a:ext uri="{9D8B030D-6E8A-4147-A177-3AD203B41FA5}">
                      <a16:colId xmlns:a16="http://schemas.microsoft.com/office/drawing/2014/main" xmlns="" val="2619494902"/>
                    </a:ext>
                  </a:extLst>
                </a:gridCol>
                <a:gridCol w="2263974">
                  <a:extLst>
                    <a:ext uri="{9D8B030D-6E8A-4147-A177-3AD203B41FA5}">
                      <a16:colId xmlns:a16="http://schemas.microsoft.com/office/drawing/2014/main" xmlns="" val="1214781600"/>
                    </a:ext>
                  </a:extLst>
                </a:gridCol>
              </a:tblGrid>
              <a:tr h="451163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Item</a:t>
                      </a:r>
                      <a:endParaRPr lang="fr-FR" sz="20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fr-FR" sz="20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QTY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33425758"/>
                  </a:ext>
                </a:extLst>
              </a:tr>
              <a:tr h="47302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Repeater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Macro Répéteur Indoor GSM/UMTS/LTE 1800 MHz / 2100 MHz / 1800 Hz 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916843892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Cable</a:t>
                      </a:r>
                      <a:r>
                        <a:rPr lang="fr-FR" sz="15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Power alimentation (m)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Mast</a:t>
                      </a:r>
                      <a:endParaRPr lang="fr-FR" sz="1500" b="1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Galvanized steel mat 2m for donor antenna fixation</a:t>
                      </a:r>
                      <a:endParaRPr lang="fr-FR" sz="15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Sealing</a:t>
                      </a:r>
                      <a:endParaRPr lang="fr-FR" sz="1500" b="1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Sealing</a:t>
                      </a:r>
                      <a:r>
                        <a:rPr lang="fr-F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Kit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44339755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Leabelling</a:t>
                      </a:r>
                      <a:endParaRPr lang="fr-FR" sz="1500" b="1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Etiquettes de fixations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34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Earthing</a:t>
                      </a:r>
                      <a:r>
                        <a:rPr lang="fr-FR" sz="15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kit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Système de mise à la terre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52573643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Power unit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Power unit (kit)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Donnar Antenna </a:t>
                      </a:r>
                      <a:r>
                        <a:rPr lang="fr-F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fr-FR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dBi</a:t>
                      </a:r>
                      <a:endParaRPr lang="fr-F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Panel </a:t>
                      </a:r>
                      <a:r>
                        <a:rPr lang="fr-FR" sz="15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</a:t>
                      </a:r>
                      <a:r>
                        <a:rPr lang="fr-F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5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</a:t>
                      </a:r>
                      <a:endParaRPr lang="fr-FR" sz="1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fr-FR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Omni </a:t>
                      </a:r>
                      <a:r>
                        <a:rPr lang="fr-FR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</a:t>
                      </a:r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fr-F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dBi</a:t>
                      </a:r>
                      <a:endParaRPr lang="fr-F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Feeder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u="none" strike="noStrike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Feeder </a:t>
                      </a:r>
                      <a:r>
                        <a:rPr lang="fr-FR" sz="1500" u="none" strike="noStrike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  <a:r>
                        <a:rPr lang="fr-FR" sz="1500" u="none" strike="noStrike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’’ </a:t>
                      </a:r>
                      <a:r>
                        <a:rPr lang="fr-FR" sz="1500" u="none" strike="noStrike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500" u="none" strike="noStrike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(m)</a:t>
                      </a:r>
                      <a:endParaRPr lang="fr-FR" sz="15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295</a:t>
                      </a:r>
                      <a:endParaRPr lang="fr-FR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Connector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Connector</a:t>
                      </a:r>
                      <a:r>
                        <a:rPr lang="fr-F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Feeder </a:t>
                      </a:r>
                      <a:r>
                        <a:rPr lang="fr-FR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1/2’’</a:t>
                      </a:r>
                      <a:endParaRPr lang="fr-F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</a:t>
                      </a:r>
                      <a:endParaRPr lang="fr-FR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Splitter 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fr-FR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ways</a:t>
                      </a:r>
                      <a:endParaRPr lang="fr-F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Splitter 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fr-FR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ways</a:t>
                      </a:r>
                      <a:endParaRPr lang="fr-F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8408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 | Simulation Repeater : 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1820" y="629303"/>
            <a:ext cx="22387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Power Link Budget :</a:t>
            </a:r>
            <a:endParaRPr lang="fr-F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31820" y="1043189"/>
            <a:ext cx="11668259" cy="5652579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486642"/>
              </p:ext>
            </p:extLst>
          </p:nvPr>
        </p:nvGraphicFramePr>
        <p:xfrm>
          <a:off x="678771" y="1204686"/>
          <a:ext cx="11052309" cy="534125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931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5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43799"/>
                <a:gridCol w="1043799"/>
                <a:gridCol w="1043799"/>
                <a:gridCol w="104379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4379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437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43799"/>
              </a:tblGrid>
              <a:tr h="560658">
                <a:tc>
                  <a:txBody>
                    <a:bodyPr/>
                    <a:lstStyle/>
                    <a:p>
                      <a:pPr algn="l" fontAlgn="b"/>
                      <a:endParaRPr lang="fr-B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B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A1</a:t>
                      </a:r>
                      <a:endParaRPr lang="fr-BE" sz="2000" u="none" strike="noStrike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A2</a:t>
                      </a:r>
                      <a:endParaRPr lang="fr-BE" sz="2000" u="none" strike="noStrike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A3</a:t>
                      </a:r>
                      <a:endParaRPr lang="fr-BE" sz="2000" u="none" strike="noStrike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A4</a:t>
                      </a:r>
                      <a:endParaRPr lang="fr-BE" sz="2000" u="none" strike="noStrike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A5</a:t>
                      </a:r>
                      <a:endParaRPr lang="fr-BE" sz="2000" u="none" strike="noStrike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A6</a:t>
                      </a:r>
                      <a:endParaRPr lang="fr-BE" sz="2000" u="none" strike="noStrike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A7</a:t>
                      </a:r>
                      <a:endParaRPr lang="fr-BE" sz="2000" u="none" strike="noStrike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503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BE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UMTS Band 2100 Mhz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BE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PIRE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15.92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14.315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9.84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8.235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7.165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11.92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18.78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91854">
                <a:tc v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fr-BE" sz="200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fr-BE" sz="200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fr-BE" sz="200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r>
                        <a:rPr lang="fr-BE" sz="2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RSCP </a:t>
                      </a:r>
                      <a:endParaRPr lang="fr-BE" sz="20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-39.5468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-41.1518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-39.5468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-41.1518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-42.2218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-37.4668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-30.6068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9185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BE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LTE Band 1800 </a:t>
                      </a:r>
                      <a:endParaRPr lang="fr-BE" sz="200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r>
                        <a:rPr lang="fr-BE" sz="2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Mhz</a:t>
                      </a:r>
                      <a:endParaRPr lang="fr-BE" sz="20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BE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PIRE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10.16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8.645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4.32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2.805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1.795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13.14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91854">
                <a:tc v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BE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RSRP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-39.2268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-40.7418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-45.0668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-46.5818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-47.5918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-43.2268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-36.2468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968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231820" y="1043189"/>
            <a:ext cx="11668259" cy="5652579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50077" y="673857"/>
            <a:ext cx="282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Diagram System Repeater </a:t>
            </a:r>
            <a:endParaRPr lang="fr-FR" dirty="0"/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 | Simulation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114552" y="1200028"/>
            <a:ext cx="80021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endParaRPr lang="fr-BE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 =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endParaRPr lang="fr-BE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4G =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endParaRPr lang="fr-BE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46678" y="4482834"/>
            <a:ext cx="128834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4051" y="4549868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 </a:t>
            </a:r>
            <a:r>
              <a:rPr lang="fr-BE" dirty="0"/>
              <a:t>m  ½’’&gt;&gt;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442587" y="6171730"/>
            <a:ext cx="1103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18.78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21965" y="6164897"/>
            <a:ext cx="1103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= 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15.92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39354" y="3638185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 </a:t>
            </a:r>
            <a:r>
              <a:rPr lang="fr-BE" dirty="0"/>
              <a:t>m  ½’’&gt;&gt;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26446" y="4623802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48506" y="2273201"/>
            <a:ext cx="125635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30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3889" y="3616944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621648" y="4999775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297501" y="2989912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 </a:t>
            </a:r>
            <a:r>
              <a:rPr lang="fr-BE" dirty="0"/>
              <a:t>m  ½’’&gt;&gt;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946823" y="6192886"/>
            <a:ext cx="1103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7.165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197830" y="6164897"/>
            <a:ext cx="11944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14.315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77664" y="6176774"/>
            <a:ext cx="1011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9.84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62748" y="5806725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A5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909946" y="295133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608277" y="574316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A1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697549" y="412316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S3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851422" y="395107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S2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234850" y="574316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A2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335073" y="581193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A3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5282532" y="581193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A4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674763" y="6413064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A3</a:t>
            </a:r>
          </a:p>
        </p:txBody>
      </p:sp>
      <p:cxnSp>
        <p:nvCxnSpPr>
          <p:cNvPr id="89" name="Straight Connector 42"/>
          <p:cNvCxnSpPr>
            <a:stCxn id="90" idx="1"/>
          </p:cNvCxnSpPr>
          <p:nvPr/>
        </p:nvCxnSpPr>
        <p:spPr>
          <a:xfrm rot="16200000" flipV="1">
            <a:off x="6483988" y="2737749"/>
            <a:ext cx="220573" cy="5619"/>
          </a:xfrm>
          <a:prstGeom prst="curved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Picture 91">
            <a:extLst>
              <a:ext uri="{FF2B5EF4-FFF2-40B4-BE49-F238E27FC236}">
                <a16:creationId xmlns:a16="http://schemas.microsoft.com/office/drawing/2014/main" xmlns="" id="{03C25EF7-A024-4C72-9B3B-C1457137C8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93740" y="2997789"/>
            <a:ext cx="606686" cy="312798"/>
          </a:xfrm>
          <a:prstGeom prst="rect">
            <a:avLst/>
          </a:prstGeom>
        </p:spPr>
      </p:pic>
      <p:cxnSp>
        <p:nvCxnSpPr>
          <p:cNvPr id="91" name="Straight Connector 42"/>
          <p:cNvCxnSpPr/>
          <p:nvPr/>
        </p:nvCxnSpPr>
        <p:spPr>
          <a:xfrm flipV="1">
            <a:off x="2252673" y="3347568"/>
            <a:ext cx="4188011" cy="899892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Oval 91"/>
          <p:cNvSpPr/>
          <p:nvPr/>
        </p:nvSpPr>
        <p:spPr>
          <a:xfrm>
            <a:off x="8407273" y="5597658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3" name="Oval 92"/>
          <p:cNvSpPr/>
          <p:nvPr/>
        </p:nvSpPr>
        <p:spPr>
          <a:xfrm>
            <a:off x="7680029" y="559819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4" name="Oval 93"/>
          <p:cNvSpPr/>
          <p:nvPr/>
        </p:nvSpPr>
        <p:spPr>
          <a:xfrm>
            <a:off x="1928026" y="5387725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5" name="Oval 94"/>
          <p:cNvSpPr/>
          <p:nvPr/>
        </p:nvSpPr>
        <p:spPr>
          <a:xfrm>
            <a:off x="2468247" y="538872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6" name="Picture 9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0800000" flipH="1">
            <a:off x="2143457" y="4247458"/>
            <a:ext cx="242181" cy="391743"/>
          </a:xfrm>
          <a:prstGeom prst="rect">
            <a:avLst/>
          </a:prstGeom>
        </p:spPr>
      </p:pic>
      <p:cxnSp>
        <p:nvCxnSpPr>
          <p:cNvPr id="97" name="Straight Connector 42"/>
          <p:cNvCxnSpPr>
            <a:stCxn id="90" idx="3"/>
            <a:endCxn id="98" idx="1"/>
          </p:cNvCxnSpPr>
          <p:nvPr/>
        </p:nvCxnSpPr>
        <p:spPr>
          <a:xfrm rot="5400000">
            <a:off x="5670089" y="3383345"/>
            <a:ext cx="852809" cy="1001180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" name="Picture 91">
            <a:extLst>
              <a:ext uri="{FF2B5EF4-FFF2-40B4-BE49-F238E27FC236}">
                <a16:creationId xmlns:a16="http://schemas.microsoft.com/office/drawing/2014/main" xmlns="" id="{03C25EF7-A024-4C72-9B3B-C1457137C8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69895" y="4419821"/>
            <a:ext cx="452015" cy="233052"/>
          </a:xfrm>
          <a:prstGeom prst="rect">
            <a:avLst/>
          </a:prstGeom>
        </p:spPr>
      </p:pic>
      <p:cxnSp>
        <p:nvCxnSpPr>
          <p:cNvPr id="99" name="Straight Connector 42"/>
          <p:cNvCxnSpPr/>
          <p:nvPr/>
        </p:nvCxnSpPr>
        <p:spPr>
          <a:xfrm rot="10800000">
            <a:off x="6753483" y="3340600"/>
            <a:ext cx="1281231" cy="1143336"/>
          </a:xfrm>
          <a:prstGeom prst="bentConnector3">
            <a:avLst>
              <a:gd name="adj1" fmla="val -2649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0800000" flipH="1">
            <a:off x="7958205" y="4492496"/>
            <a:ext cx="242181" cy="391743"/>
          </a:xfrm>
          <a:prstGeom prst="rect">
            <a:avLst/>
          </a:prstGeom>
        </p:spPr>
      </p:pic>
      <p:cxnSp>
        <p:nvCxnSpPr>
          <p:cNvPr id="101" name="Straight Connector 42"/>
          <p:cNvCxnSpPr/>
          <p:nvPr/>
        </p:nvCxnSpPr>
        <p:spPr>
          <a:xfrm rot="5400000" flipH="1" flipV="1">
            <a:off x="1664019" y="4888641"/>
            <a:ext cx="782462" cy="159447"/>
          </a:xfrm>
          <a:prstGeom prst="bentConnector3">
            <a:avLst>
              <a:gd name="adj1" fmla="val 10008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42"/>
          <p:cNvCxnSpPr/>
          <p:nvPr/>
        </p:nvCxnSpPr>
        <p:spPr>
          <a:xfrm flipV="1">
            <a:off x="4609615" y="4700242"/>
            <a:ext cx="873618" cy="770591"/>
          </a:xfrm>
          <a:prstGeom prst="bentConnector3">
            <a:avLst>
              <a:gd name="adj1" fmla="val 106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42"/>
          <p:cNvCxnSpPr/>
          <p:nvPr/>
        </p:nvCxnSpPr>
        <p:spPr>
          <a:xfrm rot="5400000" flipH="1" flipV="1">
            <a:off x="7458305" y="5098310"/>
            <a:ext cx="758713" cy="217304"/>
          </a:xfrm>
          <a:prstGeom prst="bentConnector3">
            <a:avLst>
              <a:gd name="adj1" fmla="val 100086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42"/>
          <p:cNvCxnSpPr/>
          <p:nvPr/>
        </p:nvCxnSpPr>
        <p:spPr>
          <a:xfrm rot="16200000" flipV="1">
            <a:off x="2062885" y="4876485"/>
            <a:ext cx="766855" cy="151868"/>
          </a:xfrm>
          <a:prstGeom prst="bentConnector3">
            <a:avLst>
              <a:gd name="adj1" fmla="val 9955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42"/>
          <p:cNvCxnSpPr/>
          <p:nvPr/>
        </p:nvCxnSpPr>
        <p:spPr>
          <a:xfrm rot="16200000" flipV="1">
            <a:off x="5579414" y="4870375"/>
            <a:ext cx="746919" cy="453997"/>
          </a:xfrm>
          <a:prstGeom prst="bentConnector3">
            <a:avLst>
              <a:gd name="adj1" fmla="val 104057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42"/>
          <p:cNvCxnSpPr/>
          <p:nvPr/>
        </p:nvCxnSpPr>
        <p:spPr>
          <a:xfrm rot="16200000" flipV="1">
            <a:off x="7959021" y="5084066"/>
            <a:ext cx="743641" cy="260863"/>
          </a:xfrm>
          <a:prstGeom prst="bentConnector3">
            <a:avLst>
              <a:gd name="adj1" fmla="val 102698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Oval 106"/>
          <p:cNvSpPr/>
          <p:nvPr/>
        </p:nvSpPr>
        <p:spPr>
          <a:xfrm>
            <a:off x="4568470" y="5490516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8" name="Oval 107"/>
          <p:cNvSpPr/>
          <p:nvPr/>
        </p:nvSpPr>
        <p:spPr>
          <a:xfrm>
            <a:off x="6124107" y="5486739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9" name="Straight Connector 42"/>
          <p:cNvCxnSpPr>
            <a:endCxn id="98" idx="3"/>
          </p:cNvCxnSpPr>
          <p:nvPr/>
        </p:nvCxnSpPr>
        <p:spPr>
          <a:xfrm flipV="1">
            <a:off x="5594408" y="4762355"/>
            <a:ext cx="1495" cy="708478"/>
          </a:xfrm>
          <a:prstGeom prst="straightConnector1">
            <a:avLst/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Oval 109"/>
          <p:cNvSpPr/>
          <p:nvPr/>
        </p:nvSpPr>
        <p:spPr>
          <a:xfrm>
            <a:off x="5540746" y="5430477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1" name="Group 110"/>
          <p:cNvGrpSpPr/>
          <p:nvPr/>
        </p:nvGrpSpPr>
        <p:grpSpPr>
          <a:xfrm>
            <a:off x="5973576" y="1283286"/>
            <a:ext cx="2093396" cy="1499409"/>
            <a:chOff x="10893944" y="-229602"/>
            <a:chExt cx="2093396" cy="1499409"/>
          </a:xfrm>
        </p:grpSpPr>
        <p:sp>
          <p:nvSpPr>
            <p:cNvPr id="112" name="TextBox 111"/>
            <p:cNvSpPr txBox="1"/>
            <p:nvPr/>
          </p:nvSpPr>
          <p:spPr>
            <a:xfrm>
              <a:off x="11805606" y="225749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Repeater</a:t>
              </a:r>
            </a:p>
          </p:txBody>
        </p:sp>
        <p:sp>
          <p:nvSpPr>
            <p:cNvPr id="113" name="Rounded Rectangle 112"/>
            <p:cNvSpPr/>
            <p:nvPr/>
          </p:nvSpPr>
          <p:spPr>
            <a:xfrm>
              <a:off x="10893944" y="-229602"/>
              <a:ext cx="224817" cy="1009616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BE"/>
            </a:p>
          </p:txBody>
        </p:sp>
        <p:cxnSp>
          <p:nvCxnSpPr>
            <p:cNvPr id="114" name="Straight Connector 113"/>
            <p:cNvCxnSpPr/>
            <p:nvPr/>
          </p:nvCxnSpPr>
          <p:spPr>
            <a:xfrm flipV="1">
              <a:off x="11881324" y="591102"/>
              <a:ext cx="510460" cy="678134"/>
            </a:xfrm>
            <a:prstGeom prst="line">
              <a:avLst/>
            </a:prstGeom>
            <a:ln w="57150">
              <a:solidFill>
                <a:schemeClr val="tx1"/>
              </a:solidFill>
              <a:prstDash val="sysDot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Rectangle 114"/>
            <p:cNvSpPr/>
            <p:nvPr/>
          </p:nvSpPr>
          <p:spPr>
            <a:xfrm rot="55896">
              <a:off x="11498903" y="915769"/>
              <a:ext cx="336414" cy="3540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BE" sz="1200" b="1" dirty="0"/>
                <a:t>R</a:t>
              </a:r>
            </a:p>
          </p:txBody>
        </p:sp>
      </p:grpSp>
      <p:cxnSp>
        <p:nvCxnSpPr>
          <p:cNvPr id="116" name="Straight Connector 42"/>
          <p:cNvCxnSpPr>
            <a:stCxn id="115" idx="1"/>
            <a:endCxn id="113" idx="2"/>
          </p:cNvCxnSpPr>
          <p:nvPr/>
        </p:nvCxnSpPr>
        <p:spPr>
          <a:xfrm rot="10800000">
            <a:off x="6085985" y="2292903"/>
            <a:ext cx="492572" cy="310039"/>
          </a:xfrm>
          <a:prstGeom prst="bentConnector2">
            <a:avLst/>
          </a:prstGeom>
          <a:ln w="381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7415600" y="581193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A6</a:t>
            </a:r>
            <a:endParaRPr lang="fr-FR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8227876" y="581193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A7</a:t>
            </a:r>
            <a:endParaRPr lang="fr-FR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501529" y="416080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S4</a:t>
            </a:r>
            <a:endParaRPr lang="fr-FR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4901741" y="6171730"/>
            <a:ext cx="1103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8.235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194705" y="6168129"/>
            <a:ext cx="1103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11.92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66830" y="4624157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 </a:t>
            </a:r>
            <a:r>
              <a:rPr lang="fr-BE" dirty="0"/>
              <a:t>m  ½’’&gt;&gt;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337277" y="3964876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 </a:t>
            </a:r>
            <a:r>
              <a:rPr lang="fr-BE" dirty="0"/>
              <a:t>m  ½’’&gt;&gt;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692202" y="4981153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 </a:t>
            </a:r>
            <a:r>
              <a:rPr lang="fr-BE" dirty="0"/>
              <a:t>m  ½’’&gt;&gt;</a:t>
            </a:r>
          </a:p>
        </p:txBody>
      </p:sp>
    </p:spTree>
    <p:extLst>
      <p:ext uri="{BB962C8B-B14F-4D97-AF65-F5344CB8AC3E}">
        <p14:creationId xmlns:p14="http://schemas.microsoft.com/office/powerpoint/2010/main" val="4022740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5100" y="1177639"/>
            <a:ext cx="11836399" cy="5451762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      </a:t>
            </a:r>
          </a:p>
          <a:p>
            <a:pPr marL="0" indent="0">
              <a:buNone/>
            </a:pPr>
            <a:r>
              <a:rPr lang="fr-FR" dirty="0"/>
              <a:t>     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317500" y="1177639"/>
            <a:ext cx="11683999" cy="545176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 | Simulation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4626" y="713385"/>
            <a:ext cx="4980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3G [UMTS 2100] –Coverage Simulation UMTS :</a:t>
            </a:r>
            <a:endParaRPr lang="fr-FR" dirty="0"/>
          </a:p>
        </p:txBody>
      </p:sp>
      <p:sp>
        <p:nvSpPr>
          <p:cNvPr id="15" name="TextBox 14"/>
          <p:cNvSpPr txBox="1"/>
          <p:nvPr/>
        </p:nvSpPr>
        <p:spPr>
          <a:xfrm>
            <a:off x="564626" y="6192543"/>
            <a:ext cx="8016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95 % of Area was covered </a:t>
            </a:r>
            <a:r>
              <a:rPr lang="fr-F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3G signal ( &gt;  -90 dBm)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7" y="1376034"/>
            <a:ext cx="1376481" cy="24927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250054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5100" y="1177639"/>
            <a:ext cx="11836399" cy="5451762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      </a:t>
            </a:r>
          </a:p>
          <a:p>
            <a:pPr marL="0" indent="0">
              <a:buNone/>
            </a:pPr>
            <a:r>
              <a:rPr lang="fr-FR" dirty="0"/>
              <a:t>     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317500" y="1177639"/>
            <a:ext cx="11683999" cy="545176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 | Simulation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4626" y="713385"/>
            <a:ext cx="4393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4G [LTE 1800] –Coverage Simulation LTE</a:t>
            </a:r>
            <a:endParaRPr lang="fr-FR" dirty="0"/>
          </a:p>
        </p:txBody>
      </p:sp>
      <p:sp>
        <p:nvSpPr>
          <p:cNvPr id="15" name="TextBox 14"/>
          <p:cNvSpPr txBox="1"/>
          <p:nvPr/>
        </p:nvSpPr>
        <p:spPr>
          <a:xfrm>
            <a:off x="564626" y="6192543"/>
            <a:ext cx="8016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80 % of Area was covered </a:t>
            </a:r>
            <a:r>
              <a:rPr lang="fr-F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4G signal ( &gt;  -110 dBm)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4" y="1255210"/>
            <a:ext cx="1398298" cy="25742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835357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559859" y="3037889"/>
            <a:ext cx="10632140" cy="2125781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REP  </a:t>
            </a:r>
            <a:r>
              <a:rPr lang="en-US" sz="3525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N°2 </a:t>
            </a:r>
            <a:r>
              <a:rPr lang="fr-BE" sz="3525" b="1" dirty="0" err="1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Beau_Séjour</a:t>
            </a:r>
            <a:endParaRPr lang="en-US" sz="3525" b="1" dirty="0">
              <a:solidFill>
                <a:schemeClr val="bg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  <a:p>
            <a:pPr algn="ctr"/>
            <a:r>
              <a:rPr lang="en-US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1|</a:t>
            </a:r>
            <a:r>
              <a:rPr lang="en-US" sz="3525" b="1" dirty="0">
                <a:solidFill>
                  <a:srgbClr val="0097A9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r>
              <a:rPr lang="fr-FR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Working Zone                   </a:t>
            </a:r>
            <a:r>
              <a:rPr lang="fr-FR" sz="3525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 tyytytytyjjj</a:t>
            </a:r>
          </a:p>
        </p:txBody>
      </p:sp>
    </p:spTree>
    <p:extLst>
      <p:ext uri="{BB962C8B-B14F-4D97-AF65-F5344CB8AC3E}">
        <p14:creationId xmlns:p14="http://schemas.microsoft.com/office/powerpoint/2010/main" val="407591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>
          <a:xfrm>
            <a:off x="2948429" y="-25122"/>
            <a:ext cx="9243571" cy="6842962"/>
          </a:xfrm>
          <a:prstGeom prst="rect">
            <a:avLst/>
          </a:prstGeom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205047" y="6084218"/>
            <a:ext cx="1791345" cy="759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0" name="Rectangle 29"/>
          <p:cNvSpPr/>
          <p:nvPr/>
        </p:nvSpPr>
        <p:spPr bwMode="gray">
          <a:xfrm>
            <a:off x="1157084" y="-19595"/>
            <a:ext cx="1890327" cy="6858000"/>
          </a:xfrm>
          <a:prstGeom prst="rect">
            <a:avLst/>
          </a:prstGeom>
          <a:solidFill>
            <a:schemeClr val="tx1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algn="ctr">
              <a:lnSpc>
                <a:spcPct val="106000"/>
              </a:lnSpc>
              <a:defRPr/>
            </a:pPr>
            <a:endParaRPr lang="fr-FR" sz="1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Parallelogram 103"/>
          <p:cNvSpPr/>
          <p:nvPr/>
        </p:nvSpPr>
        <p:spPr bwMode="gray">
          <a:xfrm>
            <a:off x="3771406" y="1810848"/>
            <a:ext cx="6185394" cy="566050"/>
          </a:xfrm>
          <a:prstGeom prst="parallelogram">
            <a:avLst>
              <a:gd name="adj" fmla="val 156795"/>
            </a:avLst>
          </a:prstGeom>
          <a:solidFill>
            <a:schemeClr val="tx2">
              <a:lumMod val="75000"/>
            </a:schemeClr>
          </a:solidFill>
          <a:ln w="3175" algn="ctr">
            <a:noFill/>
            <a:miter lim="800000"/>
            <a:headEnd/>
            <a:tailEnd/>
          </a:ln>
        </p:spPr>
        <p:txBody>
          <a:bodyPr vert="horz" wrap="square" lIns="88900" tIns="88900" rIns="88900" bIns="88900" rtlCol="0" anchor="ctr"/>
          <a:lstStyle/>
          <a:p>
            <a:pPr>
              <a:lnSpc>
                <a:spcPct val="106000"/>
              </a:lnSpc>
              <a:buFont typeface="Wingdings 2" pitchFamily="18" charset="2"/>
              <a:buNone/>
            </a:pPr>
            <a:r>
              <a:rPr lang="en-US" sz="2400" b="1" kern="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From Telcotec company</a:t>
            </a:r>
            <a:endParaRPr lang="en-IN" sz="2400" b="1" kern="0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4" name="Rectangle 53"/>
          <p:cNvSpPr/>
          <p:nvPr/>
        </p:nvSpPr>
        <p:spPr bwMode="gray">
          <a:xfrm>
            <a:off x="3746006" y="2389598"/>
            <a:ext cx="383050" cy="309879"/>
          </a:xfrm>
          <a:prstGeom prst="rect">
            <a:avLst/>
          </a:prstGeom>
          <a:solidFill>
            <a:schemeClr val="tx2">
              <a:lumMod val="75000"/>
            </a:schemeClr>
          </a:solidFill>
          <a:ln w="3175" algn="ctr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r>
              <a:rPr lang="en-IN" sz="1400" b="1" kern="0" dirty="0">
                <a:ea typeface="+mj-ea"/>
                <a:cs typeface="+mj-cs"/>
              </a:rPr>
              <a:t>1</a:t>
            </a:r>
          </a:p>
        </p:txBody>
      </p:sp>
      <p:sp>
        <p:nvSpPr>
          <p:cNvPr id="60" name="Flowchart: Process 13"/>
          <p:cNvSpPr/>
          <p:nvPr/>
        </p:nvSpPr>
        <p:spPr bwMode="gray">
          <a:xfrm>
            <a:off x="4071128" y="4504796"/>
            <a:ext cx="4093939" cy="305589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>
              <a:lnSpc>
                <a:spcPct val="106000"/>
              </a:lnSpc>
              <a:buFont typeface="Wingdings 2" pitchFamily="18" charset="2"/>
              <a:buNone/>
            </a:pPr>
            <a:r>
              <a:rPr lang="en-US" sz="1400" b="1" kern="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en-IN" sz="1400" b="1" kern="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1" name="Flowchart: Process 13"/>
          <p:cNvSpPr/>
          <p:nvPr/>
        </p:nvSpPr>
        <p:spPr bwMode="gray">
          <a:xfrm>
            <a:off x="4282288" y="2432488"/>
            <a:ext cx="4112404" cy="312288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>
              <a:lnSpc>
                <a:spcPct val="106000"/>
              </a:lnSpc>
            </a:pPr>
            <a:r>
              <a:rPr lang="en-IN" sz="1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Bezrati Emir</a:t>
            </a:r>
          </a:p>
        </p:txBody>
      </p:sp>
      <p:sp>
        <p:nvSpPr>
          <p:cNvPr id="69" name="Rectangle 68"/>
          <p:cNvSpPr/>
          <p:nvPr/>
        </p:nvSpPr>
        <p:spPr bwMode="gray">
          <a:xfrm>
            <a:off x="3756122" y="3996295"/>
            <a:ext cx="383050" cy="309879"/>
          </a:xfrm>
          <a:prstGeom prst="rect">
            <a:avLst/>
          </a:prstGeom>
          <a:solidFill>
            <a:schemeClr val="tx2">
              <a:lumMod val="75000"/>
            </a:schemeClr>
          </a:solidFill>
          <a:ln w="3175" algn="ctr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r>
              <a:rPr lang="en-IN" sz="1400" b="1" kern="0" dirty="0">
                <a:ea typeface="+mj-ea"/>
                <a:cs typeface="+mj-cs"/>
              </a:rPr>
              <a:t>1</a:t>
            </a:r>
          </a:p>
        </p:txBody>
      </p:sp>
      <p:sp>
        <p:nvSpPr>
          <p:cNvPr id="70" name="Title 2"/>
          <p:cNvSpPr txBox="1">
            <a:spLocks/>
          </p:cNvSpPr>
          <p:nvPr/>
        </p:nvSpPr>
        <p:spPr>
          <a:xfrm>
            <a:off x="3512674" y="274480"/>
            <a:ext cx="3351290" cy="799378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Participation</a:t>
            </a:r>
          </a:p>
        </p:txBody>
      </p:sp>
      <p:sp>
        <p:nvSpPr>
          <p:cNvPr id="72" name="Parallelogram 103"/>
          <p:cNvSpPr/>
          <p:nvPr/>
        </p:nvSpPr>
        <p:spPr bwMode="gray">
          <a:xfrm>
            <a:off x="3746006" y="3092965"/>
            <a:ext cx="6185394" cy="566050"/>
          </a:xfrm>
          <a:prstGeom prst="parallelogram">
            <a:avLst>
              <a:gd name="adj" fmla="val 156795"/>
            </a:avLst>
          </a:prstGeom>
          <a:solidFill>
            <a:schemeClr val="tx2">
              <a:lumMod val="75000"/>
            </a:schemeClr>
          </a:solidFill>
          <a:ln w="3175" algn="ctr">
            <a:noFill/>
            <a:miter lim="800000"/>
            <a:headEnd/>
            <a:tailEnd/>
          </a:ln>
        </p:spPr>
        <p:txBody>
          <a:bodyPr vert="horz" wrap="square" lIns="88900" tIns="88900" rIns="88900" bIns="88900" rtlCol="0" anchor="ctr"/>
          <a:lstStyle/>
          <a:p>
            <a:pPr>
              <a:lnSpc>
                <a:spcPct val="106000"/>
              </a:lnSpc>
              <a:buFont typeface="Wingdings 2" pitchFamily="18" charset="2"/>
              <a:buNone/>
            </a:pPr>
            <a:r>
              <a:rPr lang="en-US" sz="24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TUNISIE TELCOM</a:t>
            </a:r>
            <a:endParaRPr lang="en-IN" sz="24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Flowchart: Process 13"/>
          <p:cNvSpPr/>
          <p:nvPr/>
        </p:nvSpPr>
        <p:spPr bwMode="gray">
          <a:xfrm>
            <a:off x="4291520" y="5487271"/>
            <a:ext cx="4093939" cy="305589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>
              <a:lnSpc>
                <a:spcPct val="106000"/>
              </a:lnSpc>
              <a:buFont typeface="Wingdings 2" pitchFamily="18" charset="2"/>
              <a:buNone/>
            </a:pPr>
            <a:endParaRPr lang="en-IN" sz="1400" b="1" kern="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3" name="Parallelogram 103"/>
          <p:cNvSpPr/>
          <p:nvPr/>
        </p:nvSpPr>
        <p:spPr bwMode="gray">
          <a:xfrm>
            <a:off x="3805422" y="4646864"/>
            <a:ext cx="8556008" cy="566050"/>
          </a:xfrm>
          <a:prstGeom prst="parallelogram">
            <a:avLst>
              <a:gd name="adj" fmla="val 156795"/>
            </a:avLst>
          </a:prstGeom>
          <a:solidFill>
            <a:schemeClr val="tx2">
              <a:lumMod val="75000"/>
            </a:schemeClr>
          </a:solidFill>
          <a:ln w="3175" algn="ctr">
            <a:noFill/>
            <a:miter lim="800000"/>
            <a:headEnd/>
            <a:tailEnd/>
          </a:ln>
        </p:spPr>
        <p:txBody>
          <a:bodyPr vert="horz" wrap="square" lIns="88900" tIns="88900" rIns="88900" bIns="88900" rtlCol="0" anchor="ctr"/>
          <a:lstStyle/>
          <a:p>
            <a:pPr>
              <a:lnSpc>
                <a:spcPct val="106000"/>
              </a:lnSpc>
              <a:buFont typeface="Wingdings 2" pitchFamily="18" charset="2"/>
              <a:buNone/>
            </a:pPr>
            <a:r>
              <a:rPr lang="en-US" sz="24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endParaRPr lang="en-IN" sz="24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Flowchart: Process 13"/>
          <p:cNvSpPr/>
          <p:nvPr/>
        </p:nvSpPr>
        <p:spPr bwMode="gray">
          <a:xfrm>
            <a:off x="4282288" y="4190832"/>
            <a:ext cx="4120234" cy="275559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>
              <a:lnSpc>
                <a:spcPct val="106000"/>
              </a:lnSpc>
              <a:buFont typeface="Wingdings 2" pitchFamily="18" charset="2"/>
              <a:buNone/>
            </a:pPr>
            <a:endParaRPr lang="en-IN" sz="1400" b="1" kern="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8" name="Flowchart: Process 13"/>
          <p:cNvSpPr/>
          <p:nvPr/>
        </p:nvSpPr>
        <p:spPr bwMode="gray">
          <a:xfrm>
            <a:off x="4226628" y="5884612"/>
            <a:ext cx="4093939" cy="305589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>
              <a:lnSpc>
                <a:spcPct val="106000"/>
              </a:lnSpc>
              <a:buFont typeface="Wingdings 2" pitchFamily="18" charset="2"/>
              <a:buNone/>
            </a:pPr>
            <a:endParaRPr lang="en-IN" sz="1400" b="1" kern="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 bwMode="gray">
          <a:xfrm>
            <a:off x="3767046" y="5473484"/>
            <a:ext cx="383050" cy="309879"/>
          </a:xfrm>
          <a:prstGeom prst="rect">
            <a:avLst/>
          </a:prstGeom>
          <a:solidFill>
            <a:schemeClr val="tx2">
              <a:lumMod val="75000"/>
            </a:schemeClr>
          </a:solidFill>
          <a:ln w="3175" algn="ctr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r>
              <a:rPr lang="en-IN" sz="1400" b="1" kern="0" dirty="0">
                <a:ea typeface="+mj-ea"/>
                <a:cs typeface="+mj-cs"/>
              </a:rPr>
              <a:t>1</a:t>
            </a:r>
          </a:p>
        </p:txBody>
      </p:sp>
      <p:sp>
        <p:nvSpPr>
          <p:cNvPr id="22" name="Flowchart: Process 13"/>
          <p:cNvSpPr/>
          <p:nvPr/>
        </p:nvSpPr>
        <p:spPr bwMode="gray">
          <a:xfrm>
            <a:off x="4282288" y="3980570"/>
            <a:ext cx="4120234" cy="275559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>
              <a:lnSpc>
                <a:spcPct val="106000"/>
              </a:lnSpc>
              <a:buFont typeface="Wingdings 2" pitchFamily="18" charset="2"/>
              <a:buNone/>
            </a:pPr>
            <a:r>
              <a:rPr lang="en-IN" sz="1400" b="1" kern="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Mohamed Ben Ali</a:t>
            </a:r>
          </a:p>
        </p:txBody>
      </p:sp>
      <p:sp>
        <p:nvSpPr>
          <p:cNvPr id="24" name="Flowchart: Process 13"/>
          <p:cNvSpPr/>
          <p:nvPr/>
        </p:nvSpPr>
        <p:spPr bwMode="gray">
          <a:xfrm>
            <a:off x="4265225" y="5536571"/>
            <a:ext cx="4120234" cy="275559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 lvl="0">
              <a:defRPr/>
            </a:pPr>
            <a:r>
              <a:rPr lang="en-IN" sz="1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6" name="Flowchart: Process 13"/>
          <p:cNvSpPr/>
          <p:nvPr/>
        </p:nvSpPr>
        <p:spPr bwMode="gray">
          <a:xfrm>
            <a:off x="4188472" y="5517301"/>
            <a:ext cx="4120234" cy="275559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>
              <a:lnSpc>
                <a:spcPct val="106000"/>
              </a:lnSpc>
              <a:buFont typeface="Wingdings 2" pitchFamily="18" charset="2"/>
              <a:buNone/>
            </a:pPr>
            <a:r>
              <a:rPr lang="en-IN" sz="1400" b="1" kern="0" dirty="0" err="1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Aaaaaaaaaa</a:t>
            </a:r>
            <a:endParaRPr lang="en-IN" sz="1400" b="1" kern="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06" y="85629"/>
            <a:ext cx="1353504" cy="606540"/>
          </a:xfrm>
          <a:prstGeom prst="rect">
            <a:avLst/>
          </a:prstGeom>
          <a:ln>
            <a:noFill/>
          </a:ln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805" y="697696"/>
            <a:ext cx="937338" cy="5455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9242089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le 31"/>
          <p:cNvGraphicFramePr>
            <a:graphicFrameLocks noGrp="1"/>
          </p:cNvGraphicFramePr>
          <p:nvPr>
            <p:extLst/>
          </p:nvPr>
        </p:nvGraphicFramePr>
        <p:xfrm>
          <a:off x="175933" y="1030309"/>
          <a:ext cx="11961464" cy="5827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65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949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827690">
                <a:tc>
                  <a:txBody>
                    <a:bodyPr/>
                    <a:lstStyle/>
                    <a:p>
                      <a:endParaRPr lang="fr-B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BE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9"/>
          <a:stretch/>
        </p:blipFill>
        <p:spPr>
          <a:xfrm>
            <a:off x="217714" y="1012723"/>
            <a:ext cx="5511988" cy="34576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r="2135"/>
          <a:stretch/>
        </p:blipFill>
        <p:spPr>
          <a:xfrm>
            <a:off x="5814906" y="1077848"/>
            <a:ext cx="6274000" cy="4995478"/>
          </a:xfrm>
          <a:prstGeom prst="rect">
            <a:avLst/>
          </a:prstGeom>
        </p:spPr>
      </p:pic>
      <p:sp>
        <p:nvSpPr>
          <p:cNvPr id="3" name="Content Placeholder 2"/>
          <p:cNvSpPr txBox="1">
            <a:spLocks/>
          </p:cNvSpPr>
          <p:nvPr/>
        </p:nvSpPr>
        <p:spPr>
          <a:xfrm>
            <a:off x="233221" y="105969"/>
            <a:ext cx="8897332" cy="7822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1 |Working Zone: Rep 1 Yazaki</a:t>
            </a:r>
          </a:p>
        </p:txBody>
      </p:sp>
      <p:graphicFrame>
        <p:nvGraphicFramePr>
          <p:cNvPr id="38" name="Table 37"/>
          <p:cNvGraphicFramePr>
            <a:graphicFrameLocks noGrp="1"/>
          </p:cNvGraphicFramePr>
          <p:nvPr>
            <p:extLst/>
          </p:nvPr>
        </p:nvGraphicFramePr>
        <p:xfrm>
          <a:off x="233221" y="4497706"/>
          <a:ext cx="5392879" cy="22489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335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593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Site </a:t>
                      </a:r>
                      <a:r>
                        <a:rPr lang="fr-BE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adress</a:t>
                      </a: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fr-BE" sz="14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2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rte de Tozeur Km 32100 Gafsa - GAFSA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Site </a:t>
                      </a:r>
                      <a:r>
                        <a:rPr lang="fr-BE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coordinates</a:t>
                      </a:r>
                      <a:endParaRPr lang="fr-BE" sz="14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Lat</a:t>
                      </a:r>
                      <a:r>
                        <a:rPr lang="en-GB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fr-BE" sz="12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34.415695°   </a:t>
                      </a:r>
                      <a:r>
                        <a:rPr lang="en-GB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Long: </a:t>
                      </a:r>
                      <a:r>
                        <a:rPr lang="fr-BE" sz="12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8.739140°</a:t>
                      </a:r>
                      <a:endParaRPr lang="fr-BE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Site responsable </a:t>
                      </a:r>
                      <a:r>
                        <a:rPr lang="fr-BE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name</a:t>
                      </a: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fr-BE" sz="14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kern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Ahmed</a:t>
                      </a:r>
                      <a:r>
                        <a:rPr lang="en-IN" sz="1200" b="1" kern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Hamza</a:t>
                      </a:r>
                      <a:endParaRPr lang="en-IN" sz="1200" b="1" kern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Site responsable phone </a:t>
                      </a:r>
                      <a:r>
                        <a:rPr lang="fr-BE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</a:t>
                      </a:r>
                      <a:endParaRPr lang="fr-BE" sz="14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kern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98 781 711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Indoor area to be </a:t>
                      </a:r>
                      <a:r>
                        <a:rPr lang="fr-BE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covered</a:t>
                      </a:r>
                      <a:endParaRPr lang="fr-BE" sz="14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12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200 m²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Working</a:t>
                      </a:r>
                      <a:r>
                        <a:rPr lang="fr-BE" sz="14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Zone Area</a:t>
                      </a:r>
                      <a:endParaRPr lang="fr-BE" sz="14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2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35 917 m²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58" name="Table 57"/>
          <p:cNvGraphicFramePr>
            <a:graphicFrameLocks noGrp="1"/>
          </p:cNvGraphicFramePr>
          <p:nvPr>
            <p:extLst/>
          </p:nvPr>
        </p:nvGraphicFramePr>
        <p:xfrm>
          <a:off x="5791595" y="6113708"/>
          <a:ext cx="6306884" cy="688649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6599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38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13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50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1682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728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SITE NAME</a:t>
                      </a:r>
                      <a:endParaRPr lang="fr-BE" sz="10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b="1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AZIMUTH / SC</a:t>
                      </a:r>
                      <a:endParaRPr lang="fr-BE" sz="1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BE" sz="10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LAT/LONG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BE" sz="10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DISTANCE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BE" sz="10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Technologies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57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0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3G_Aguila_ZI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0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70/240/340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0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34,384618°/8,702762°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BE" sz="1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fr-BE" sz="10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</a:t>
                      </a:r>
                      <a:r>
                        <a:rPr lang="fr-BE" sz="1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 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BE" sz="1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3G/4G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8" name="Rounded Rectangle 16"/>
          <p:cNvSpPr/>
          <p:nvPr/>
        </p:nvSpPr>
        <p:spPr>
          <a:xfrm>
            <a:off x="5758103" y="1077848"/>
            <a:ext cx="2133246" cy="293108"/>
          </a:xfrm>
          <a:prstGeom prst="roundRect">
            <a:avLst>
              <a:gd name="adj" fmla="val 20516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 Zone details </a:t>
            </a:r>
          </a:p>
        </p:txBody>
      </p:sp>
      <p:sp>
        <p:nvSpPr>
          <p:cNvPr id="17" name="TextBox 21"/>
          <p:cNvSpPr txBox="1"/>
          <p:nvPr/>
        </p:nvSpPr>
        <p:spPr>
          <a:xfrm>
            <a:off x="7033453" y="5355231"/>
            <a:ext cx="1715791" cy="40011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 zone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unded Rectangle 16"/>
          <p:cNvSpPr/>
          <p:nvPr/>
        </p:nvSpPr>
        <p:spPr>
          <a:xfrm>
            <a:off x="233221" y="1042252"/>
            <a:ext cx="2541029" cy="311078"/>
          </a:xfrm>
          <a:prstGeom prst="roundRect">
            <a:avLst>
              <a:gd name="adj" fmla="val 20516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 Site Information</a:t>
            </a:r>
          </a:p>
        </p:txBody>
      </p:sp>
    </p:spTree>
    <p:extLst>
      <p:ext uri="{BB962C8B-B14F-4D97-AF65-F5344CB8AC3E}">
        <p14:creationId xmlns:p14="http://schemas.microsoft.com/office/powerpoint/2010/main" val="319258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770743" y="3037890"/>
            <a:ext cx="10421256" cy="7822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2 |</a:t>
            </a:r>
            <a:r>
              <a:rPr lang="en-US" sz="3525" b="1" dirty="0">
                <a:solidFill>
                  <a:srgbClr val="0097A9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r>
              <a:rPr lang="fr-FR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Current RF signal Conditions</a:t>
            </a:r>
            <a:r>
              <a:rPr lang="fr-FR" sz="3525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,,,,,,,,,,,,,,,,,,,,,,,,,,</a:t>
            </a:r>
          </a:p>
        </p:txBody>
      </p:sp>
    </p:spTree>
    <p:extLst>
      <p:ext uri="{BB962C8B-B14F-4D97-AF65-F5344CB8AC3E}">
        <p14:creationId xmlns:p14="http://schemas.microsoft.com/office/powerpoint/2010/main" val="257688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490720" y="584749"/>
            <a:ext cx="5497956" cy="5978248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6348461" y="584749"/>
            <a:ext cx="5497956" cy="5978248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76338" y="616049"/>
            <a:ext cx="5512338" cy="5685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03" tIns="26601" rIns="79803" bIns="26601" rtlCol="0" anchor="ctr"/>
          <a:lstStyle/>
          <a:p>
            <a:pPr lvl="0"/>
            <a:r>
              <a:rPr lang="en-US" sz="1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Technology: 3G 2100  Signal level &amp; best server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0" y="152594"/>
            <a:ext cx="12245651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2 | Current  RF Signal Conditions : Indoor Coverage status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endParaRPr lang="fr-FR" sz="24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6338" y="6037183"/>
            <a:ext cx="5472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 signal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recorded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 3G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39948" y="6037183"/>
            <a:ext cx="5472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  signal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recorded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 4G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46914" y="4584199"/>
            <a:ext cx="1603001" cy="1327075"/>
            <a:chOff x="567355" y="4433708"/>
            <a:chExt cx="1603001" cy="1327075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7355" y="4433708"/>
              <a:ext cx="1603001" cy="13270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795" y="5541270"/>
              <a:ext cx="866775" cy="209550"/>
            </a:xfrm>
            <a:prstGeom prst="rect">
              <a:avLst/>
            </a:prstGeom>
          </p:spPr>
        </p:pic>
      </p:grpSp>
      <p:sp>
        <p:nvSpPr>
          <p:cNvPr id="23" name="Rectangle 22"/>
          <p:cNvSpPr/>
          <p:nvPr/>
        </p:nvSpPr>
        <p:spPr>
          <a:xfrm>
            <a:off x="6334079" y="626483"/>
            <a:ext cx="5512338" cy="5685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03" tIns="26601" rIns="79803" bIns="26601" rtlCol="0" anchor="ctr"/>
          <a:lstStyle/>
          <a:p>
            <a:pPr lvl="0"/>
            <a:r>
              <a:rPr lang="en-US" sz="1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Technology: 4G 1800 Signal level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252" y="4584199"/>
            <a:ext cx="1642475" cy="1253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647233" y="260101"/>
            <a:ext cx="3184930" cy="524854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7471756" y="260100"/>
            <a:ext cx="3184930" cy="5248546"/>
          </a:xfrm>
          <a:prstGeom prst="rect">
            <a:avLst/>
          </a:prstGeom>
        </p:spPr>
      </p:pic>
      <p:sp>
        <p:nvSpPr>
          <p:cNvPr id="26" name="ZoneTexte 1"/>
          <p:cNvSpPr txBox="1"/>
          <p:nvPr/>
        </p:nvSpPr>
        <p:spPr>
          <a:xfrm>
            <a:off x="3188719" y="4656846"/>
            <a:ext cx="1961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Floor R-1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ZoneTexte 1"/>
          <p:cNvSpPr txBox="1"/>
          <p:nvPr/>
        </p:nvSpPr>
        <p:spPr>
          <a:xfrm>
            <a:off x="9104306" y="4584199"/>
            <a:ext cx="1961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Floor R-1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7718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490720" y="584749"/>
            <a:ext cx="5497956" cy="5978248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6348461" y="584749"/>
            <a:ext cx="5497956" cy="5978248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76338" y="616049"/>
            <a:ext cx="5512338" cy="5685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03" tIns="26601" rIns="79803" bIns="26601" rtlCol="0" anchor="ctr"/>
          <a:lstStyle/>
          <a:p>
            <a:pPr lvl="0"/>
            <a:r>
              <a:rPr lang="en-US" sz="1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Technology: 3G 2100  Signal level &amp; best server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0" y="152594"/>
            <a:ext cx="12245651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2 | Current  RF Signal Conditions : Indoor Coverage status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endParaRPr lang="fr-FR" sz="24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6338" y="6037183"/>
            <a:ext cx="5472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 signal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recorded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 3G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39948" y="6037183"/>
            <a:ext cx="5472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  signal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recorded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 4G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46914" y="4584199"/>
            <a:ext cx="1603001" cy="1327075"/>
            <a:chOff x="567355" y="4433708"/>
            <a:chExt cx="1603001" cy="1327075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7355" y="4433708"/>
              <a:ext cx="1603001" cy="13270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795" y="5541270"/>
              <a:ext cx="866775" cy="209550"/>
            </a:xfrm>
            <a:prstGeom prst="rect">
              <a:avLst/>
            </a:prstGeom>
          </p:spPr>
        </p:pic>
      </p:grpSp>
      <p:sp>
        <p:nvSpPr>
          <p:cNvPr id="23" name="Rectangle 22"/>
          <p:cNvSpPr/>
          <p:nvPr/>
        </p:nvSpPr>
        <p:spPr>
          <a:xfrm>
            <a:off x="6334079" y="626483"/>
            <a:ext cx="5512338" cy="5685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03" tIns="26601" rIns="79803" bIns="26601" rtlCol="0" anchor="ctr"/>
          <a:lstStyle/>
          <a:p>
            <a:pPr lvl="0"/>
            <a:r>
              <a:rPr lang="en-US" sz="1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Technology: 4G 1800 Signal level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252" y="4584199"/>
            <a:ext cx="1642475" cy="1253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996027" y="12617"/>
            <a:ext cx="2640149" cy="534514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7770173" y="2183"/>
            <a:ext cx="2640149" cy="5345149"/>
          </a:xfrm>
          <a:prstGeom prst="rect">
            <a:avLst/>
          </a:prstGeom>
        </p:spPr>
      </p:pic>
      <p:sp>
        <p:nvSpPr>
          <p:cNvPr id="28" name="ZoneTexte 1"/>
          <p:cNvSpPr txBox="1"/>
          <p:nvPr/>
        </p:nvSpPr>
        <p:spPr>
          <a:xfrm>
            <a:off x="3633561" y="4131175"/>
            <a:ext cx="1961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Floor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 R-2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ZoneTexte 1"/>
          <p:cNvSpPr txBox="1"/>
          <p:nvPr/>
        </p:nvSpPr>
        <p:spPr>
          <a:xfrm>
            <a:off x="8854305" y="4026877"/>
            <a:ext cx="1961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Floor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 R-2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533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770743" y="3037890"/>
            <a:ext cx="10421256" cy="7822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3 |</a:t>
            </a:r>
            <a:r>
              <a:rPr lang="en-US" sz="3525" b="1" dirty="0">
                <a:solidFill>
                  <a:srgbClr val="0097A9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r>
              <a:rPr lang="fr-FR" sz="3600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Proposed Solutions and Design </a:t>
            </a:r>
            <a:r>
              <a:rPr lang="fr-FR" sz="3525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,,,,,,,,,,,,,,,,,,,,,,,</a:t>
            </a:r>
          </a:p>
        </p:txBody>
      </p:sp>
    </p:spTree>
    <p:extLst>
      <p:ext uri="{BB962C8B-B14F-4D97-AF65-F5344CB8AC3E}">
        <p14:creationId xmlns:p14="http://schemas.microsoft.com/office/powerpoint/2010/main" val="165358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5389"/>
          <a:stretch/>
        </p:blipFill>
        <p:spPr>
          <a:xfrm>
            <a:off x="5581756" y="1654953"/>
            <a:ext cx="6531984" cy="5119062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43646" y="494589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3 | Proposed Solutions and Design 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8725" y="1084220"/>
            <a:ext cx="5069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B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9459" y="3445771"/>
            <a:ext cx="5879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Proposed Design: </a:t>
            </a:r>
          </a:p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Serving Site Antenna Mechanical characteristics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215821">
            <a:off x="11404314" y="156178"/>
            <a:ext cx="699118" cy="74192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9289091" y="3765484"/>
            <a:ext cx="1749197" cy="461665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 4 800 m »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878407" y="5760817"/>
            <a:ext cx="252000" cy="560817"/>
            <a:chOff x="9230256" y="2111214"/>
            <a:chExt cx="252000" cy="560817"/>
          </a:xfrm>
        </p:grpSpPr>
        <p:pic>
          <p:nvPicPr>
            <p:cNvPr id="22" name="Picture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68" t="13302" r="26125" b="4691"/>
            <a:stretch/>
          </p:blipFill>
          <p:spPr>
            <a:xfrm>
              <a:off x="9230256" y="2111214"/>
              <a:ext cx="252000" cy="5608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4" name="Picture 26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4429" y="2174429"/>
              <a:ext cx="72000" cy="452571"/>
            </a:xfrm>
            <a:prstGeom prst="rect">
              <a:avLst/>
            </a:prstGeom>
          </p:spPr>
        </p:pic>
      </p:grpSp>
      <p:sp>
        <p:nvSpPr>
          <p:cNvPr id="27" name="Rectangle 26"/>
          <p:cNvSpPr/>
          <p:nvPr/>
        </p:nvSpPr>
        <p:spPr>
          <a:xfrm>
            <a:off x="7285615" y="5712190"/>
            <a:ext cx="1368338" cy="308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1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Donor </a:t>
            </a:r>
            <a:r>
              <a:rPr lang="fr-FR" sz="14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Antenna</a:t>
            </a:r>
            <a:r>
              <a:rPr lang="fr-FR" sz="1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883612" y="5712190"/>
            <a:ext cx="284683" cy="64709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cxnSp>
        <p:nvCxnSpPr>
          <p:cNvPr id="23" name="Connecteur droit avec flèche 9"/>
          <p:cNvCxnSpPr>
            <a:endCxn id="22" idx="0"/>
          </p:cNvCxnSpPr>
          <p:nvPr/>
        </p:nvCxnSpPr>
        <p:spPr>
          <a:xfrm flipH="1">
            <a:off x="9004407" y="2206171"/>
            <a:ext cx="163889" cy="355464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Table 37"/>
          <p:cNvGraphicFramePr>
            <a:graphicFrameLocks noGrp="1"/>
          </p:cNvGraphicFramePr>
          <p:nvPr>
            <p:extLst/>
          </p:nvPr>
        </p:nvGraphicFramePr>
        <p:xfrm>
          <a:off x="87292" y="4245846"/>
          <a:ext cx="5373669" cy="1018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92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78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39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493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323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4368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Site name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LOG/LAT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Azimuth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Technologies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06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BE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b"/>
                      <a:endParaRPr lang="fr-BE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BE" sz="1400" b="0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BE" sz="1400" b="0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</a:t>
                      </a:r>
                      <a:endParaRPr lang="fr-BE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BE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3G/4G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" name="Rectangle 28"/>
          <p:cNvSpPr/>
          <p:nvPr/>
        </p:nvSpPr>
        <p:spPr>
          <a:xfrm>
            <a:off x="29459" y="1531366"/>
            <a:ext cx="67295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Proposed Design: </a:t>
            </a:r>
          </a:p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Donor antenna Mechanical characteristics</a:t>
            </a:r>
          </a:p>
        </p:txBody>
      </p:sp>
      <p:graphicFrame>
        <p:nvGraphicFramePr>
          <p:cNvPr id="31" name="Table 30"/>
          <p:cNvGraphicFramePr>
            <a:graphicFrameLocks noGrp="1"/>
          </p:cNvGraphicFramePr>
          <p:nvPr>
            <p:extLst/>
          </p:nvPr>
        </p:nvGraphicFramePr>
        <p:xfrm>
          <a:off x="91701" y="2334154"/>
          <a:ext cx="5354359" cy="911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9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644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730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68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78336">
                <a:tc>
                  <a:txBody>
                    <a:bodyPr/>
                    <a:lstStyle/>
                    <a:p>
                      <a:r>
                        <a:rPr lang="fr-FR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Donor</a:t>
                      </a:r>
                      <a:r>
                        <a:rPr lang="fr-F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</a:t>
                      </a:r>
                      <a:endParaRPr lang="fr-FR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LOG/LAT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Azimuth</a:t>
                      </a:r>
                      <a:endParaRPr lang="fr-FR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HBA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6816">
                <a:tc>
                  <a:txBody>
                    <a:bodyPr/>
                    <a:lstStyle/>
                    <a:p>
                      <a:pPr algn="l" fontAlgn="b"/>
                      <a:r>
                        <a:rPr lang="fr-BE" sz="1400" b="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REP_Beau_Séjour_R1</a:t>
                      </a:r>
                      <a:endParaRPr lang="fr-BE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°</a:t>
                      </a:r>
                      <a:endParaRPr lang="fr-FR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8750" y="1724551"/>
            <a:ext cx="1978279" cy="1794401"/>
          </a:xfrm>
          <a:prstGeom prst="rect">
            <a:avLst/>
          </a:prstGeom>
        </p:spPr>
      </p:pic>
      <p:sp>
        <p:nvSpPr>
          <p:cNvPr id="33" name="Rounded Rectangle 32"/>
          <p:cNvSpPr/>
          <p:nvPr/>
        </p:nvSpPr>
        <p:spPr>
          <a:xfrm>
            <a:off x="9489670" y="1723114"/>
            <a:ext cx="2007359" cy="17958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4274673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3 | Proposed Solutions and Design 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2548164" y="2037808"/>
            <a:ext cx="640385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fr-BE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Repeater</a:t>
            </a:r>
            <a:r>
              <a:rPr lang="fr-B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fr-BE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REP_Beau_Séjour_R2</a:t>
            </a:r>
            <a:endParaRPr lang="fr-B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37 dBm Macro Indoor </a:t>
            </a:r>
            <a:r>
              <a:rPr lang="fr-B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Repeater</a:t>
            </a: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high band 2G/3G/4G to be provided to insure the indoor 3G/4G </a:t>
            </a:r>
            <a:r>
              <a:rPr lang="fr-B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coverage</a:t>
            </a: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</a:t>
            </a:r>
            <a:r>
              <a:rPr lang="fr-BE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</a:t>
            </a:r>
            <a:r>
              <a:rPr lang="fr-BE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B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fr-B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Repeater location: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corridor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B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Donor</a:t>
            </a: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B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antenna</a:t>
            </a: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location: At </a:t>
            </a:r>
            <a:r>
              <a:rPr lang="fr-B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Rooftop</a:t>
            </a:r>
            <a:r>
              <a:rPr lang="fr-B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 Antenna : </a:t>
            </a:r>
          </a:p>
          <a:p>
            <a:pPr>
              <a:lnSpc>
                <a:spcPct val="150000"/>
              </a:lnSpc>
            </a:pP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B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Omni </a:t>
            </a:r>
            <a:r>
              <a:rPr lang="fr-B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Antennas</a:t>
            </a:r>
            <a:endParaRPr lang="fr-B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fr-B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2586" y="714888"/>
            <a:ext cx="2148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Proposed Solutions: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9305591" y="156920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S1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075669" y="4449759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486279" y="266653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S3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119533" y="265392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610817" y="442980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A2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7987679" y="442980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9466536" y="442980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A4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0919112" y="442980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A5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070408" y="5030934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A3</a:t>
            </a:r>
          </a:p>
        </p:txBody>
      </p:sp>
      <p:cxnSp>
        <p:nvCxnSpPr>
          <p:cNvPr id="82" name="Straight Connector 42"/>
          <p:cNvCxnSpPr/>
          <p:nvPr/>
        </p:nvCxnSpPr>
        <p:spPr>
          <a:xfrm rot="16200000" flipV="1">
            <a:off x="9879633" y="1344189"/>
            <a:ext cx="220573" cy="5619"/>
          </a:xfrm>
          <a:prstGeom prst="curved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Picture 91">
            <a:extLst>
              <a:ext uri="{FF2B5EF4-FFF2-40B4-BE49-F238E27FC236}">
                <a16:creationId xmlns:a16="http://schemas.microsoft.com/office/drawing/2014/main" xmlns="" id="{03C25EF7-A024-4C72-9B3B-C1457137C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89385" y="1615659"/>
            <a:ext cx="606686" cy="312798"/>
          </a:xfrm>
          <a:prstGeom prst="rect">
            <a:avLst/>
          </a:prstGeom>
        </p:spPr>
      </p:pic>
      <p:cxnSp>
        <p:nvCxnSpPr>
          <p:cNvPr id="84" name="Straight Connector 42"/>
          <p:cNvCxnSpPr>
            <a:stCxn id="87" idx="2"/>
          </p:cNvCxnSpPr>
          <p:nvPr/>
        </p:nvCxnSpPr>
        <p:spPr>
          <a:xfrm rot="5400000" flipH="1" flipV="1">
            <a:off x="7757276" y="856670"/>
            <a:ext cx="970284" cy="3187821"/>
          </a:xfrm>
          <a:prstGeom prst="bentConnector2">
            <a:avLst/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 84"/>
          <p:cNvSpPr/>
          <p:nvPr/>
        </p:nvSpPr>
        <p:spPr>
          <a:xfrm>
            <a:off x="6309066" y="4096188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612900"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Oval 85"/>
          <p:cNvSpPr/>
          <p:nvPr/>
        </p:nvSpPr>
        <p:spPr>
          <a:xfrm>
            <a:off x="6824025" y="4050609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612900"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0800000" flipH="1">
            <a:off x="6527417" y="2935722"/>
            <a:ext cx="242181" cy="391743"/>
          </a:xfrm>
          <a:prstGeom prst="rect">
            <a:avLst/>
          </a:prstGeom>
        </p:spPr>
      </p:pic>
      <p:cxnSp>
        <p:nvCxnSpPr>
          <p:cNvPr id="88" name="Straight Connector 42"/>
          <p:cNvCxnSpPr>
            <a:stCxn id="83" idx="3"/>
          </p:cNvCxnSpPr>
          <p:nvPr/>
        </p:nvCxnSpPr>
        <p:spPr>
          <a:xfrm rot="5400000">
            <a:off x="9065734" y="2001215"/>
            <a:ext cx="852809" cy="1001180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42"/>
          <p:cNvCxnSpPr/>
          <p:nvPr/>
        </p:nvCxnSpPr>
        <p:spPr>
          <a:xfrm rot="10800000">
            <a:off x="10149128" y="1958470"/>
            <a:ext cx="1281231" cy="1143336"/>
          </a:xfrm>
          <a:prstGeom prst="bentConnector3">
            <a:avLst>
              <a:gd name="adj1" fmla="val -2649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0800000" flipH="1">
            <a:off x="11353850" y="3110366"/>
            <a:ext cx="242181" cy="391743"/>
          </a:xfrm>
          <a:prstGeom prst="rect">
            <a:avLst/>
          </a:prstGeom>
        </p:spPr>
      </p:pic>
      <p:cxnSp>
        <p:nvCxnSpPr>
          <p:cNvPr id="92" name="Straight Connector 42"/>
          <p:cNvCxnSpPr/>
          <p:nvPr/>
        </p:nvCxnSpPr>
        <p:spPr>
          <a:xfrm rot="5400000" flipH="1" flipV="1">
            <a:off x="6054327" y="3564453"/>
            <a:ext cx="782462" cy="159447"/>
          </a:xfrm>
          <a:prstGeom prst="bentConnector3">
            <a:avLst>
              <a:gd name="adj1" fmla="val 10008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42"/>
          <p:cNvCxnSpPr/>
          <p:nvPr/>
        </p:nvCxnSpPr>
        <p:spPr>
          <a:xfrm rot="5400000" flipH="1" flipV="1">
            <a:off x="8141846" y="3268563"/>
            <a:ext cx="756062" cy="718002"/>
          </a:xfrm>
          <a:prstGeom prst="bentConnector3">
            <a:avLst>
              <a:gd name="adj1" fmla="val 98377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42"/>
          <p:cNvCxnSpPr/>
          <p:nvPr/>
        </p:nvCxnSpPr>
        <p:spPr>
          <a:xfrm rot="5400000" flipH="1" flipV="1">
            <a:off x="10853950" y="3716180"/>
            <a:ext cx="758713" cy="217304"/>
          </a:xfrm>
          <a:prstGeom prst="bentConnector3">
            <a:avLst>
              <a:gd name="adj1" fmla="val 100086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42"/>
          <p:cNvCxnSpPr/>
          <p:nvPr/>
        </p:nvCxnSpPr>
        <p:spPr>
          <a:xfrm rot="16200000" flipV="1">
            <a:off x="6440854" y="3561663"/>
            <a:ext cx="766855" cy="151868"/>
          </a:xfrm>
          <a:prstGeom prst="bentConnector3">
            <a:avLst>
              <a:gd name="adj1" fmla="val 9955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42"/>
          <p:cNvCxnSpPr/>
          <p:nvPr/>
        </p:nvCxnSpPr>
        <p:spPr>
          <a:xfrm rot="16200000" flipV="1">
            <a:off x="8949910" y="3420567"/>
            <a:ext cx="746919" cy="453997"/>
          </a:xfrm>
          <a:prstGeom prst="bentConnector3">
            <a:avLst>
              <a:gd name="adj1" fmla="val 104057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42"/>
          <p:cNvCxnSpPr/>
          <p:nvPr/>
        </p:nvCxnSpPr>
        <p:spPr>
          <a:xfrm rot="16200000" flipV="1">
            <a:off x="11354666" y="3701936"/>
            <a:ext cx="743641" cy="260863"/>
          </a:xfrm>
          <a:prstGeom prst="bentConnector3">
            <a:avLst>
              <a:gd name="adj1" fmla="val 102698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97"/>
          <p:cNvSpPr/>
          <p:nvPr/>
        </p:nvSpPr>
        <p:spPr>
          <a:xfrm>
            <a:off x="8113076" y="3953717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612900"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Oval 98"/>
          <p:cNvSpPr/>
          <p:nvPr/>
        </p:nvSpPr>
        <p:spPr>
          <a:xfrm>
            <a:off x="9488693" y="3994347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612900"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2" name="Straight Connector 42"/>
          <p:cNvCxnSpPr/>
          <p:nvPr/>
        </p:nvCxnSpPr>
        <p:spPr>
          <a:xfrm rot="10800000">
            <a:off x="9481630" y="910773"/>
            <a:ext cx="492572" cy="310039"/>
          </a:xfrm>
          <a:prstGeom prst="bentConnector2">
            <a:avLst/>
          </a:prstGeom>
          <a:ln w="38100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1623521" y="442980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A6</a:t>
            </a:r>
            <a:endParaRPr lang="fr-FR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0897174" y="277867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S4</a:t>
            </a:r>
            <a:endParaRPr lang="fr-FR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8" name="Straight Connector 42"/>
          <p:cNvCxnSpPr/>
          <p:nvPr/>
        </p:nvCxnSpPr>
        <p:spPr>
          <a:xfrm rot="16200000" flipV="1">
            <a:off x="9374845" y="839054"/>
            <a:ext cx="220573" cy="5619"/>
          </a:xfrm>
          <a:prstGeom prst="curved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Group 108"/>
          <p:cNvGrpSpPr/>
          <p:nvPr/>
        </p:nvGrpSpPr>
        <p:grpSpPr>
          <a:xfrm>
            <a:off x="8864434" y="-160058"/>
            <a:ext cx="2093395" cy="1044058"/>
            <a:chOff x="10893945" y="225749"/>
            <a:chExt cx="2093395" cy="1044058"/>
          </a:xfrm>
        </p:grpSpPr>
        <p:sp>
          <p:nvSpPr>
            <p:cNvPr id="110" name="TextBox 109"/>
            <p:cNvSpPr txBox="1"/>
            <p:nvPr/>
          </p:nvSpPr>
          <p:spPr>
            <a:xfrm>
              <a:off x="11805606" y="225749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Repeater</a:t>
              </a:r>
            </a:p>
          </p:txBody>
        </p:sp>
        <p:sp>
          <p:nvSpPr>
            <p:cNvPr id="111" name="Rounded Rectangle 110"/>
            <p:cNvSpPr/>
            <p:nvPr/>
          </p:nvSpPr>
          <p:spPr>
            <a:xfrm>
              <a:off x="10893945" y="335378"/>
              <a:ext cx="179958" cy="444635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BE"/>
            </a:p>
          </p:txBody>
        </p:sp>
        <p:cxnSp>
          <p:nvCxnSpPr>
            <p:cNvPr id="112" name="Straight Connector 111"/>
            <p:cNvCxnSpPr/>
            <p:nvPr/>
          </p:nvCxnSpPr>
          <p:spPr>
            <a:xfrm flipV="1">
              <a:off x="11881324" y="591102"/>
              <a:ext cx="510460" cy="678134"/>
            </a:xfrm>
            <a:prstGeom prst="line">
              <a:avLst/>
            </a:prstGeom>
            <a:ln w="57150">
              <a:solidFill>
                <a:schemeClr val="tx1"/>
              </a:solidFill>
              <a:prstDash val="sysDot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Rectangle 112"/>
            <p:cNvSpPr/>
            <p:nvPr/>
          </p:nvSpPr>
          <p:spPr>
            <a:xfrm rot="55896">
              <a:off x="11498903" y="915769"/>
              <a:ext cx="336414" cy="3540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BE" sz="1200" b="1" dirty="0"/>
                <a:t>R</a:t>
              </a:r>
            </a:p>
          </p:txBody>
        </p:sp>
      </p:grpSp>
      <p:cxnSp>
        <p:nvCxnSpPr>
          <p:cNvPr id="114" name="Straight Connector 42"/>
          <p:cNvCxnSpPr>
            <a:stCxn id="113" idx="1"/>
            <a:endCxn id="111" idx="2"/>
          </p:cNvCxnSpPr>
          <p:nvPr/>
        </p:nvCxnSpPr>
        <p:spPr>
          <a:xfrm rot="10800000">
            <a:off x="8954414" y="394206"/>
            <a:ext cx="515001" cy="310040"/>
          </a:xfrm>
          <a:prstGeom prst="bentConnector2">
            <a:avLst/>
          </a:prstGeom>
          <a:ln w="38100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Oval 114"/>
          <p:cNvSpPr/>
          <p:nvPr/>
        </p:nvSpPr>
        <p:spPr>
          <a:xfrm>
            <a:off x="11070654" y="4212609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612900"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6" name="Oval 115"/>
          <p:cNvSpPr/>
          <p:nvPr/>
        </p:nvSpPr>
        <p:spPr>
          <a:xfrm>
            <a:off x="11802918" y="4158609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612900"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0800000" flipH="1">
            <a:off x="8868685" y="2919539"/>
            <a:ext cx="242181" cy="39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4809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100323" y="-55065"/>
            <a:ext cx="3744417" cy="8046332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233221" y="131727"/>
            <a:ext cx="8910780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3 | Proposed Solutions and Design 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97434" y="714888"/>
            <a:ext cx="68768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Proposed Design of Repeater : </a:t>
            </a:r>
          </a:p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Feeder 1/2” distribution &amp; Splitters distribution</a:t>
            </a:r>
          </a:p>
          <a:p>
            <a:endParaRPr lang="en-US" b="1" dirty="0"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070408" y="5030934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A3</a:t>
            </a:r>
          </a:p>
        </p:txBody>
      </p:sp>
      <p:cxnSp>
        <p:nvCxnSpPr>
          <p:cNvPr id="43" name="Straight Connector 42"/>
          <p:cNvCxnSpPr>
            <a:stCxn id="42" idx="1"/>
            <a:endCxn id="74" idx="2"/>
          </p:cNvCxnSpPr>
          <p:nvPr/>
        </p:nvCxnSpPr>
        <p:spPr>
          <a:xfrm>
            <a:off x="10109225" y="4841483"/>
            <a:ext cx="342593" cy="101366"/>
          </a:xfrm>
          <a:prstGeom prst="curved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 rot="5400000">
            <a:off x="10508336" y="4524757"/>
            <a:ext cx="1445881" cy="1558959"/>
            <a:chOff x="11318963" y="-210351"/>
            <a:chExt cx="1445881" cy="1558959"/>
          </a:xfrm>
        </p:grpSpPr>
        <p:sp>
          <p:nvSpPr>
            <p:cNvPr id="78" name="TextBox 77"/>
            <p:cNvSpPr txBox="1"/>
            <p:nvPr/>
          </p:nvSpPr>
          <p:spPr>
            <a:xfrm rot="16200000">
              <a:off x="12104086" y="111853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Repeater</a:t>
              </a: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11318963" y="252106"/>
              <a:ext cx="204361" cy="430094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BE"/>
            </a:p>
          </p:txBody>
        </p:sp>
        <p:cxnSp>
          <p:nvCxnSpPr>
            <p:cNvPr id="68" name="Straight Connector 67"/>
            <p:cNvCxnSpPr/>
            <p:nvPr/>
          </p:nvCxnSpPr>
          <p:spPr>
            <a:xfrm flipV="1">
              <a:off x="11742598" y="325193"/>
              <a:ext cx="510460" cy="678134"/>
            </a:xfrm>
            <a:prstGeom prst="line">
              <a:avLst/>
            </a:prstGeom>
            <a:ln w="57150">
              <a:solidFill>
                <a:schemeClr val="tx1"/>
              </a:solidFill>
              <a:prstDash val="sysDot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Rectangle 73"/>
            <p:cNvSpPr/>
            <p:nvPr/>
          </p:nvSpPr>
          <p:spPr>
            <a:xfrm rot="55896">
              <a:off x="11566162" y="1030355"/>
              <a:ext cx="233881" cy="31825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BE" sz="1200" b="1" dirty="0"/>
                <a:t>R</a:t>
              </a:r>
            </a:p>
          </p:txBody>
        </p:sp>
      </p:grpSp>
      <p:cxnSp>
        <p:nvCxnSpPr>
          <p:cNvPr id="52" name="Straight Connector 42"/>
          <p:cNvCxnSpPr>
            <a:stCxn id="74" idx="1"/>
            <a:endCxn id="64" idx="2"/>
          </p:cNvCxnSpPr>
          <p:nvPr/>
        </p:nvCxnSpPr>
        <p:spPr>
          <a:xfrm rot="5400000" flipH="1" flipV="1">
            <a:off x="10792998" y="4503304"/>
            <a:ext cx="145033" cy="505381"/>
          </a:xfrm>
          <a:prstGeom prst="bentConnector2">
            <a:avLst/>
          </a:prstGeom>
          <a:ln w="381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91">
            <a:extLst>
              <a:ext uri="{FF2B5EF4-FFF2-40B4-BE49-F238E27FC236}">
                <a16:creationId xmlns:a16="http://schemas.microsoft.com/office/drawing/2014/main" xmlns="" id="{03C25EF7-A024-4C72-9B3B-C1457137C8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642892" y="4721266"/>
            <a:ext cx="466333" cy="24043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6200000" flipH="1">
            <a:off x="9049388" y="3768119"/>
            <a:ext cx="189227" cy="304652"/>
          </a:xfrm>
          <a:prstGeom prst="rect">
            <a:avLst/>
          </a:prstGeom>
        </p:spPr>
      </p:pic>
      <p:cxnSp>
        <p:nvCxnSpPr>
          <p:cNvPr id="82" name="Straight Connector 42"/>
          <p:cNvCxnSpPr/>
          <p:nvPr/>
        </p:nvCxnSpPr>
        <p:spPr>
          <a:xfrm>
            <a:off x="5709710" y="4610525"/>
            <a:ext cx="3438403" cy="493256"/>
          </a:xfrm>
          <a:prstGeom prst="bentConnector3">
            <a:avLst>
              <a:gd name="adj1" fmla="val -148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42"/>
          <p:cNvCxnSpPr>
            <a:endCxn id="256" idx="7"/>
          </p:cNvCxnSpPr>
          <p:nvPr/>
        </p:nvCxnSpPr>
        <p:spPr>
          <a:xfrm>
            <a:off x="7758379" y="4283604"/>
            <a:ext cx="569674" cy="181108"/>
          </a:xfrm>
          <a:prstGeom prst="bentConnector2">
            <a:avLst/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42"/>
          <p:cNvCxnSpPr/>
          <p:nvPr/>
        </p:nvCxnSpPr>
        <p:spPr>
          <a:xfrm rot="16200000" flipH="1" flipV="1">
            <a:off x="9631393" y="3192592"/>
            <a:ext cx="1938" cy="1210885"/>
          </a:xfrm>
          <a:prstGeom prst="bentConnector4">
            <a:avLst>
              <a:gd name="adj1" fmla="val -11795666"/>
              <a:gd name="adj2" fmla="val 100006"/>
            </a:avLst>
          </a:prstGeom>
          <a:ln w="28575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42"/>
          <p:cNvCxnSpPr>
            <a:endCxn id="58" idx="4"/>
          </p:cNvCxnSpPr>
          <p:nvPr/>
        </p:nvCxnSpPr>
        <p:spPr>
          <a:xfrm rot="16200000" flipV="1">
            <a:off x="5325169" y="4030392"/>
            <a:ext cx="389100" cy="99089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42"/>
          <p:cNvCxnSpPr>
            <a:endCxn id="76" idx="2"/>
          </p:cNvCxnSpPr>
          <p:nvPr/>
        </p:nvCxnSpPr>
        <p:spPr>
          <a:xfrm rot="10800000">
            <a:off x="7668892" y="4037132"/>
            <a:ext cx="1959433" cy="804352"/>
          </a:xfrm>
          <a:prstGeom prst="bentConnector4">
            <a:avLst>
              <a:gd name="adj1" fmla="val 47659"/>
              <a:gd name="adj2" fmla="val 12842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42"/>
          <p:cNvCxnSpPr/>
          <p:nvPr/>
        </p:nvCxnSpPr>
        <p:spPr>
          <a:xfrm rot="16200000" flipV="1">
            <a:off x="8904607" y="4137670"/>
            <a:ext cx="398848" cy="134002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42"/>
          <p:cNvCxnSpPr>
            <a:endCxn id="255" idx="0"/>
          </p:cNvCxnSpPr>
          <p:nvPr/>
        </p:nvCxnSpPr>
        <p:spPr>
          <a:xfrm rot="10800000" flipV="1">
            <a:off x="6899874" y="4283603"/>
            <a:ext cx="662429" cy="344339"/>
          </a:xfrm>
          <a:prstGeom prst="bentConnector2">
            <a:avLst/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42"/>
          <p:cNvCxnSpPr/>
          <p:nvPr/>
        </p:nvCxnSpPr>
        <p:spPr>
          <a:xfrm rot="16200000" flipH="1">
            <a:off x="9082581" y="4093500"/>
            <a:ext cx="809512" cy="446021"/>
          </a:xfrm>
          <a:prstGeom prst="bentConnector3">
            <a:avLst>
              <a:gd name="adj1" fmla="val 1590"/>
            </a:avLst>
          </a:prstGeom>
          <a:ln w="28575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42"/>
          <p:cNvCxnSpPr>
            <a:endCxn id="250" idx="0"/>
          </p:cNvCxnSpPr>
          <p:nvPr/>
        </p:nvCxnSpPr>
        <p:spPr>
          <a:xfrm>
            <a:off x="5807906" y="4274487"/>
            <a:ext cx="396746" cy="53669"/>
          </a:xfrm>
          <a:prstGeom prst="bentConnector2">
            <a:avLst/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9" name="Picture 2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50" y="1901637"/>
            <a:ext cx="2805508" cy="1501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0" name="Oval 249"/>
          <p:cNvSpPr/>
          <p:nvPr/>
        </p:nvSpPr>
        <p:spPr>
          <a:xfrm>
            <a:off x="6105562" y="4328156"/>
            <a:ext cx="198179" cy="1191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3" name="Oval 252"/>
          <p:cNvSpPr/>
          <p:nvPr/>
        </p:nvSpPr>
        <p:spPr>
          <a:xfrm>
            <a:off x="10168682" y="3768471"/>
            <a:ext cx="198179" cy="1191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4" name="Oval 253"/>
          <p:cNvSpPr/>
          <p:nvPr/>
        </p:nvSpPr>
        <p:spPr>
          <a:xfrm>
            <a:off x="9115882" y="4395360"/>
            <a:ext cx="198179" cy="1191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5" name="Oval 254"/>
          <p:cNvSpPr/>
          <p:nvPr/>
        </p:nvSpPr>
        <p:spPr>
          <a:xfrm>
            <a:off x="6800783" y="4627943"/>
            <a:ext cx="198179" cy="1191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6" name="Oval 255"/>
          <p:cNvSpPr/>
          <p:nvPr/>
        </p:nvSpPr>
        <p:spPr>
          <a:xfrm>
            <a:off x="8158897" y="4447268"/>
            <a:ext cx="198179" cy="1191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4" name="ZoneTexte 1"/>
          <p:cNvSpPr txBox="1"/>
          <p:nvPr/>
        </p:nvSpPr>
        <p:spPr>
          <a:xfrm>
            <a:off x="1360784" y="4204040"/>
            <a:ext cx="1961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Floor R-1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5371084" y="3766275"/>
            <a:ext cx="198179" cy="1191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flipH="1">
            <a:off x="5570800" y="4215119"/>
            <a:ext cx="237106" cy="381736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0800000" flipH="1">
            <a:off x="7577159" y="4037132"/>
            <a:ext cx="183464" cy="295374"/>
          </a:xfrm>
          <a:prstGeom prst="rect">
            <a:avLst/>
          </a:prstGeom>
        </p:spPr>
      </p:pic>
      <p:cxnSp>
        <p:nvCxnSpPr>
          <p:cNvPr id="91" name="Straight Connector 42"/>
          <p:cNvCxnSpPr/>
          <p:nvPr/>
        </p:nvCxnSpPr>
        <p:spPr>
          <a:xfrm rot="10800000" flipV="1">
            <a:off x="9115882" y="4965684"/>
            <a:ext cx="594466" cy="136353"/>
          </a:xfrm>
          <a:prstGeom prst="bentConnector3">
            <a:avLst>
              <a:gd name="adj1" fmla="val 192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21351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770743" y="3037890"/>
            <a:ext cx="10421256" cy="7822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 |</a:t>
            </a:r>
            <a:r>
              <a:rPr lang="en-US" sz="3525" b="1" dirty="0">
                <a:solidFill>
                  <a:srgbClr val="0097A9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Simulation</a:t>
            </a:r>
            <a:r>
              <a:rPr lang="fr-FR" sz="3525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,,,,,,,,,,,,,,,,,,,,,,,</a:t>
            </a:r>
          </a:p>
        </p:txBody>
      </p:sp>
    </p:spTree>
    <p:extLst>
      <p:ext uri="{BB962C8B-B14F-4D97-AF65-F5344CB8AC3E}">
        <p14:creationId xmlns:p14="http://schemas.microsoft.com/office/powerpoint/2010/main" val="105028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5100" y="1177639"/>
            <a:ext cx="11836399" cy="5451762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      </a:t>
            </a:r>
          </a:p>
          <a:p>
            <a:pPr marL="0" indent="0">
              <a:buNone/>
            </a:pPr>
            <a:r>
              <a:rPr lang="fr-FR" dirty="0"/>
              <a:t>     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317500" y="1177639"/>
            <a:ext cx="11683999" cy="545176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 | Simulation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4626" y="713385"/>
            <a:ext cx="2307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BoQ</a:t>
            </a:r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: Bill of Quantity</a:t>
            </a:r>
            <a:endParaRPr lang="fr-FR" dirty="0"/>
          </a:p>
        </p:txBody>
      </p:sp>
      <p:graphicFrame>
        <p:nvGraphicFramePr>
          <p:cNvPr id="10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715804"/>
              </p:ext>
            </p:extLst>
          </p:nvPr>
        </p:nvGraphicFramePr>
        <p:xfrm>
          <a:off x="317499" y="1306285"/>
          <a:ext cx="11683999" cy="4992655"/>
        </p:xfrm>
        <a:graphic>
          <a:graphicData uri="http://schemas.openxmlformats.org/drawingml/2006/table">
            <a:tbl>
              <a:tblPr>
                <a:tableStyleId>{7E9639D4-E3E2-4D34-9284-5A2195B3D0D7}</a:tableStyleId>
              </a:tblPr>
              <a:tblGrid>
                <a:gridCol w="1952769">
                  <a:extLst>
                    <a:ext uri="{9D8B030D-6E8A-4147-A177-3AD203B41FA5}">
                      <a16:colId xmlns:a16="http://schemas.microsoft.com/office/drawing/2014/main" xmlns="" val="2138162151"/>
                    </a:ext>
                  </a:extLst>
                </a:gridCol>
                <a:gridCol w="7467256">
                  <a:extLst>
                    <a:ext uri="{9D8B030D-6E8A-4147-A177-3AD203B41FA5}">
                      <a16:colId xmlns:a16="http://schemas.microsoft.com/office/drawing/2014/main" xmlns="" val="2619494902"/>
                    </a:ext>
                  </a:extLst>
                </a:gridCol>
                <a:gridCol w="2263974">
                  <a:extLst>
                    <a:ext uri="{9D8B030D-6E8A-4147-A177-3AD203B41FA5}">
                      <a16:colId xmlns:a16="http://schemas.microsoft.com/office/drawing/2014/main" xmlns="" val="1214781600"/>
                    </a:ext>
                  </a:extLst>
                </a:gridCol>
              </a:tblGrid>
              <a:tr h="451163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Item</a:t>
                      </a:r>
                      <a:endParaRPr lang="fr-FR" sz="20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fr-FR" sz="20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QTY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33425758"/>
                  </a:ext>
                </a:extLst>
              </a:tr>
              <a:tr h="47302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Repeater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Macro Répéteur Indoor GSM/UMTS/LTE 1800 MHz / 2100 MHz / 1800 Hz 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916843892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Cable</a:t>
                      </a:r>
                      <a:r>
                        <a:rPr lang="fr-FR" sz="15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Power alimentation (m)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Mast</a:t>
                      </a:r>
                      <a:endParaRPr lang="fr-FR" sz="1500" b="1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Galvanized steel mat 2m for donor antenna fixation</a:t>
                      </a:r>
                      <a:endParaRPr lang="fr-FR" sz="15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Sealing</a:t>
                      </a:r>
                      <a:endParaRPr lang="fr-FR" sz="1500" b="1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Sealing</a:t>
                      </a:r>
                      <a:r>
                        <a:rPr lang="fr-F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Kit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44339755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Leabelling</a:t>
                      </a:r>
                      <a:endParaRPr lang="fr-FR" sz="1500" b="1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Etiquettes de fixations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34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Earthing</a:t>
                      </a:r>
                      <a:r>
                        <a:rPr lang="fr-FR" sz="15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kit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Système de mise à la terre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52573643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Power unit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Power unit (kit)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Donnar Antenna </a:t>
                      </a:r>
                      <a:r>
                        <a:rPr lang="fr-F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fr-FR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dBi</a:t>
                      </a:r>
                      <a:endParaRPr lang="fr-F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Omni </a:t>
                      </a:r>
                      <a:r>
                        <a:rPr lang="fr-FR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</a:t>
                      </a:r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fr-F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dBi</a:t>
                      </a:r>
                      <a:endParaRPr lang="fr-F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Feeder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u="none" strike="noStrike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Feeder ½</a:t>
                      </a:r>
                      <a:r>
                        <a:rPr lang="fr-FR" sz="1500" u="none" strike="noStrike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’’ </a:t>
                      </a:r>
                      <a:r>
                        <a:rPr lang="fr-FR" sz="1500" u="none" strike="noStrike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(m)</a:t>
                      </a:r>
                      <a:endParaRPr lang="fr-FR" sz="15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315</a:t>
                      </a:r>
                      <a:endParaRPr lang="fr-FR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Connector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Connector</a:t>
                      </a:r>
                      <a:r>
                        <a:rPr lang="fr-F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Feeder </a:t>
                      </a:r>
                      <a:r>
                        <a:rPr lang="fr-FR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1/2’’</a:t>
                      </a:r>
                      <a:endParaRPr lang="fr-F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</a:t>
                      </a:r>
                      <a:endParaRPr lang="fr-FR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Splitter 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fr-FR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ways</a:t>
                      </a:r>
                      <a:endParaRPr lang="fr-F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fr-FR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304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Splitter </a:t>
                      </a:r>
                    </a:p>
                  </a:txBody>
                  <a:tcPr marL="13291" marR="13291" marT="13291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fr-FR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ways</a:t>
                      </a:r>
                      <a:endParaRPr lang="fr-F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fr-FR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291" marR="13291" marT="13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1273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>
          <a:xfrm>
            <a:off x="2869341" y="-25122"/>
            <a:ext cx="9243571" cy="6842962"/>
          </a:xfrm>
          <a:prstGeom prst="rect">
            <a:avLst/>
          </a:prstGeom>
          <a:ln>
            <a:noFill/>
          </a:ln>
        </p:spPr>
      </p:pic>
      <p:grpSp>
        <p:nvGrpSpPr>
          <p:cNvPr id="7" name="Group 6"/>
          <p:cNvGrpSpPr/>
          <p:nvPr/>
        </p:nvGrpSpPr>
        <p:grpSpPr>
          <a:xfrm>
            <a:off x="3127762" y="903419"/>
            <a:ext cx="4363365" cy="5853032"/>
            <a:chOff x="3127762" y="903419"/>
            <a:chExt cx="4363365" cy="5853032"/>
          </a:xfrm>
        </p:grpSpPr>
        <p:sp>
          <p:nvSpPr>
            <p:cNvPr id="4" name="Trapezoid 3"/>
            <p:cNvSpPr/>
            <p:nvPr/>
          </p:nvSpPr>
          <p:spPr>
            <a:xfrm>
              <a:off x="3127762" y="1022449"/>
              <a:ext cx="4363365" cy="5734002"/>
            </a:xfrm>
            <a:prstGeom prst="trapezoid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5" name="Horizontal Scroll 4"/>
            <p:cNvSpPr/>
            <p:nvPr/>
          </p:nvSpPr>
          <p:spPr>
            <a:xfrm>
              <a:off x="3256205" y="903419"/>
              <a:ext cx="4153441" cy="679673"/>
            </a:xfrm>
            <a:prstGeom prst="horizontalScroll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BE" dirty="0"/>
                <a:t>REP  N°1 </a:t>
              </a:r>
              <a:r>
                <a:rPr lang="fr-BE" dirty="0" err="1" smtClean="0"/>
                <a:t>Beau_Séjour</a:t>
              </a:r>
              <a:r>
                <a:rPr lang="fr-BE" dirty="0" smtClean="0"/>
                <a:t> </a:t>
              </a:r>
              <a:endParaRPr lang="fr-BE" dirty="0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9429502" y="2844909"/>
            <a:ext cx="716108" cy="338554"/>
          </a:xfrm>
          <a:prstGeom prst="rect">
            <a:avLst/>
          </a:prstGeom>
          <a:noFill/>
          <a:ln>
            <a:noFill/>
          </a:ln>
        </p:spPr>
        <p:txBody>
          <a:bodyPr wrap="square" lIns="99692" rIns="99692" rtlCol="0">
            <a:spAutoFit/>
          </a:bodyPr>
          <a:lstStyle/>
          <a:p>
            <a:pPr algn="ctr" defTabSz="844083">
              <a:defRPr/>
            </a:pPr>
            <a:r>
              <a:rPr lang="fr-FR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</a:t>
            </a:r>
          </a:p>
        </p:txBody>
      </p:sp>
      <p:sp>
        <p:nvSpPr>
          <p:cNvPr id="50" name="Flowchart: Process 13"/>
          <p:cNvSpPr/>
          <p:nvPr/>
        </p:nvSpPr>
        <p:spPr bwMode="gray">
          <a:xfrm>
            <a:off x="3711578" y="4207820"/>
            <a:ext cx="4652498" cy="1250960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 marL="17145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IN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BoQ</a:t>
            </a:r>
            <a:r>
              <a:rPr lang="en-I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17145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Link Power Budget, </a:t>
            </a:r>
          </a:p>
          <a:p>
            <a:pPr marL="17145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Diagram System,</a:t>
            </a:r>
          </a:p>
          <a:p>
            <a:pPr marL="17145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Coverage Simulation ,</a:t>
            </a:r>
            <a:endParaRPr lang="en-IN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Flowchart: Process 13"/>
          <p:cNvSpPr/>
          <p:nvPr/>
        </p:nvSpPr>
        <p:spPr bwMode="gray">
          <a:xfrm>
            <a:off x="4722922" y="4452211"/>
            <a:ext cx="4431693" cy="296046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 marL="17145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IN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Flowchart: Process 13"/>
          <p:cNvSpPr/>
          <p:nvPr/>
        </p:nvSpPr>
        <p:spPr bwMode="gray">
          <a:xfrm>
            <a:off x="4652928" y="4833300"/>
            <a:ext cx="4431693" cy="296046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 marL="17145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IN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Flowchart: Process 13"/>
          <p:cNvSpPr/>
          <p:nvPr/>
        </p:nvSpPr>
        <p:spPr bwMode="gray">
          <a:xfrm>
            <a:off x="4673691" y="5171381"/>
            <a:ext cx="4424657" cy="275980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>
              <a:lnSpc>
                <a:spcPct val="106000"/>
              </a:lnSpc>
            </a:pPr>
            <a:endParaRPr lang="en-IN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itle 2"/>
          <p:cNvSpPr txBox="1">
            <a:spLocks/>
          </p:cNvSpPr>
          <p:nvPr/>
        </p:nvSpPr>
        <p:spPr>
          <a:xfrm>
            <a:off x="3512674" y="274480"/>
            <a:ext cx="3351290" cy="799378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  <p:sp>
        <p:nvSpPr>
          <p:cNvPr id="2" name="Rectangle 1"/>
          <p:cNvSpPr/>
          <p:nvPr/>
        </p:nvSpPr>
        <p:spPr>
          <a:xfrm>
            <a:off x="205047" y="6084218"/>
            <a:ext cx="1791345" cy="759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0" name="Rectangle 29"/>
          <p:cNvSpPr/>
          <p:nvPr/>
        </p:nvSpPr>
        <p:spPr bwMode="gray">
          <a:xfrm>
            <a:off x="1157084" y="-19595"/>
            <a:ext cx="1890327" cy="6858000"/>
          </a:xfrm>
          <a:prstGeom prst="rect">
            <a:avLst/>
          </a:prstGeom>
          <a:solidFill>
            <a:schemeClr val="tx1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algn="ctr">
              <a:lnSpc>
                <a:spcPct val="106000"/>
              </a:lnSpc>
              <a:defRPr/>
            </a:pPr>
            <a:endParaRPr lang="fr-FR" sz="1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06" y="85629"/>
            <a:ext cx="1353504" cy="606540"/>
          </a:xfrm>
          <a:prstGeom prst="rect">
            <a:avLst/>
          </a:prstGeom>
          <a:ln>
            <a:noFill/>
          </a:ln>
        </p:spPr>
      </p:pic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829479"/>
              </p:ext>
            </p:extLst>
          </p:nvPr>
        </p:nvGraphicFramePr>
        <p:xfrm>
          <a:off x="4033209" y="1847010"/>
          <a:ext cx="2462164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538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Working Zone</a:t>
                      </a:r>
                      <a:endParaRPr lang="fr-BE" sz="16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802359"/>
              </p:ext>
            </p:extLst>
          </p:nvPr>
        </p:nvGraphicFramePr>
        <p:xfrm>
          <a:off x="3772669" y="3183463"/>
          <a:ext cx="3091296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012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00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fr-FR" sz="1600" b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Proposed Solutions and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033394"/>
              </p:ext>
            </p:extLst>
          </p:nvPr>
        </p:nvGraphicFramePr>
        <p:xfrm>
          <a:off x="3650430" y="3967940"/>
          <a:ext cx="3342041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552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67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fr-FR" sz="1800" b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Simulation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805" y="697696"/>
            <a:ext cx="937338" cy="545560"/>
          </a:xfrm>
          <a:prstGeom prst="rect">
            <a:avLst/>
          </a:prstGeom>
          <a:ln>
            <a:noFill/>
          </a:ln>
        </p:spPr>
      </p:pic>
      <p:grpSp>
        <p:nvGrpSpPr>
          <p:cNvPr id="8" name="Group 7"/>
          <p:cNvGrpSpPr/>
          <p:nvPr/>
        </p:nvGrpSpPr>
        <p:grpSpPr>
          <a:xfrm>
            <a:off x="7618440" y="889972"/>
            <a:ext cx="4372094" cy="5866479"/>
            <a:chOff x="7618440" y="889972"/>
            <a:chExt cx="4372094" cy="5866479"/>
          </a:xfrm>
        </p:grpSpPr>
        <p:sp>
          <p:nvSpPr>
            <p:cNvPr id="27" name="Trapezoid 26"/>
            <p:cNvSpPr/>
            <p:nvPr/>
          </p:nvSpPr>
          <p:spPr>
            <a:xfrm>
              <a:off x="7618440" y="1022449"/>
              <a:ext cx="4372094" cy="5734002"/>
            </a:xfrm>
            <a:prstGeom prst="trapezoid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36" name="Horizontal Scroll 35"/>
            <p:cNvSpPr/>
            <p:nvPr/>
          </p:nvSpPr>
          <p:spPr>
            <a:xfrm>
              <a:off x="7733356" y="889972"/>
              <a:ext cx="4153441" cy="679673"/>
            </a:xfrm>
            <a:prstGeom prst="horizontalScroll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BE" dirty="0"/>
                <a:t>REP N°2 </a:t>
              </a:r>
              <a:r>
                <a:rPr lang="fr-BE" dirty="0" err="1"/>
                <a:t>Beau_Séjour</a:t>
              </a:r>
              <a:endParaRPr lang="fr-BE" dirty="0"/>
            </a:p>
          </p:txBody>
        </p:sp>
      </p:grp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58440"/>
              </p:ext>
            </p:extLst>
          </p:nvPr>
        </p:nvGraphicFramePr>
        <p:xfrm>
          <a:off x="3873547" y="2474069"/>
          <a:ext cx="2863430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734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fr-FR" sz="1600" b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 RF signal Conditions</a:t>
                      </a:r>
                      <a:endParaRPr lang="fr-BE" sz="16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44" name="Flowchart: Process 13"/>
          <p:cNvSpPr/>
          <p:nvPr/>
        </p:nvSpPr>
        <p:spPr bwMode="gray">
          <a:xfrm>
            <a:off x="8359279" y="3873710"/>
            <a:ext cx="3572661" cy="1250960"/>
          </a:xfrm>
          <a:prstGeom prst="flowChartProcess">
            <a:avLst/>
          </a:prstGeom>
          <a:noFill/>
          <a:ln w="3175" algn="ctr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 marL="17145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IN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BoQ</a:t>
            </a:r>
            <a:r>
              <a:rPr lang="en-I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17145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Link Power Budget, </a:t>
            </a:r>
          </a:p>
          <a:p>
            <a:pPr marL="17145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Diagram System,</a:t>
            </a:r>
          </a:p>
          <a:p>
            <a:pPr marL="17145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Coverage Simulation ,</a:t>
            </a:r>
            <a:endParaRPr lang="en-IN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84240"/>
              </p:ext>
            </p:extLst>
          </p:nvPr>
        </p:nvGraphicFramePr>
        <p:xfrm>
          <a:off x="8539239" y="1985544"/>
          <a:ext cx="2462164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62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92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Working Zone</a:t>
                      </a:r>
                      <a:endParaRPr lang="fr-BE" sz="16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8" name="Table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559155"/>
              </p:ext>
            </p:extLst>
          </p:nvPr>
        </p:nvGraphicFramePr>
        <p:xfrm>
          <a:off x="8364076" y="2743774"/>
          <a:ext cx="2796983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53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fr-FR" sz="1600" b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Proposed Solutions and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9" name="Table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381252"/>
              </p:ext>
            </p:extLst>
          </p:nvPr>
        </p:nvGraphicFramePr>
        <p:xfrm>
          <a:off x="8236553" y="3582039"/>
          <a:ext cx="3193447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283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51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fr-FR" sz="1800" b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Simulation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87691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 | Simulation Repeater : 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1820" y="629303"/>
            <a:ext cx="22387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Power Link Budget :</a:t>
            </a:r>
            <a:endParaRPr lang="fr-F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31820" y="1043189"/>
            <a:ext cx="11668259" cy="5652579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015360"/>
              </p:ext>
            </p:extLst>
          </p:nvPr>
        </p:nvGraphicFramePr>
        <p:xfrm>
          <a:off x="678771" y="1204686"/>
          <a:ext cx="11077801" cy="534125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702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756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53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531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531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53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5531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55317"/>
              </a:tblGrid>
              <a:tr h="560658">
                <a:tc>
                  <a:txBody>
                    <a:bodyPr/>
                    <a:lstStyle/>
                    <a:p>
                      <a:pPr algn="l" fontAlgn="b"/>
                      <a:endParaRPr lang="fr-B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B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A1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A2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A4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A5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BE" sz="200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A6</a:t>
                      </a:r>
                      <a:endParaRPr lang="fr-BE" sz="2000" u="none" strike="noStrike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503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BE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UMTS Band 2100 Mhz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BE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PIRE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18.06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18.595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16.455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12.71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14.315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10.57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91854">
                <a:tc v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BE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RSCP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-32.9318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-36.6768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-32.9318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-36.6768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-35.0718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-38.8168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9185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BE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LTE Band 1800 Mhz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BE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PIRE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0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12.18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12.685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10.665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7.13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0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8.645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0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5.11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91854">
                <a:tc v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BE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RSRP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0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-37.2068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0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-36.7018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00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-38.7218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-42.2568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-40.7418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-44.2768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32871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231820" y="1043189"/>
            <a:ext cx="11668259" cy="5652579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50077" y="673857"/>
            <a:ext cx="282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Diagram System Repeater </a:t>
            </a:r>
            <a:endParaRPr lang="fr-FR" dirty="0"/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 | Simulation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114552" y="1200028"/>
            <a:ext cx="80021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endParaRPr lang="fr-BE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 =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endParaRPr lang="fr-BE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4G =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endParaRPr lang="fr-BE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22460" y="4371058"/>
            <a:ext cx="128834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48573" y="4639201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442587" y="6171730"/>
            <a:ext cx="1103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10.57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79371" y="6145178"/>
            <a:ext cx="11480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18.06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89466" y="3773768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 </a:t>
            </a:r>
            <a:r>
              <a:rPr lang="fr-BE" dirty="0"/>
              <a:t>m  ½’’&gt;&gt;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850688" y="4399788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</a:t>
            </a:r>
            <a:r>
              <a:rPr lang="fr-BE" dirty="0" smtClean="0"/>
              <a:t> </a:t>
            </a:r>
            <a:r>
              <a:rPr lang="fr-BE" dirty="0"/>
              <a:t>m  ½’’&gt;&gt;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41464" y="2418006"/>
            <a:ext cx="125635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33271" y="3106193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407273" y="4844232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297501" y="2989912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197830" y="6164897"/>
            <a:ext cx="11944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18.595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694922" y="6176774"/>
            <a:ext cx="11944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16.455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80789" y="581047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A5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909946" y="295133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608277" y="574316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A1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697549" y="412316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S3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851422" y="395107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S2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234850" y="574316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A2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335073" y="5770295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A3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5964996" y="5802398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A4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674763" y="6413064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A3</a:t>
            </a:r>
          </a:p>
        </p:txBody>
      </p:sp>
      <p:cxnSp>
        <p:nvCxnSpPr>
          <p:cNvPr id="89" name="Straight Connector 42"/>
          <p:cNvCxnSpPr>
            <a:stCxn id="90" idx="1"/>
          </p:cNvCxnSpPr>
          <p:nvPr/>
        </p:nvCxnSpPr>
        <p:spPr>
          <a:xfrm rot="16200000" flipV="1">
            <a:off x="6483988" y="2737749"/>
            <a:ext cx="220573" cy="5619"/>
          </a:xfrm>
          <a:prstGeom prst="curvedConnector3">
            <a:avLst>
              <a:gd name="adj1" fmla="val 50000"/>
            </a:avLst>
          </a:prstGeom>
          <a:ln w="381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Picture 91">
            <a:extLst>
              <a:ext uri="{FF2B5EF4-FFF2-40B4-BE49-F238E27FC236}">
                <a16:creationId xmlns:a16="http://schemas.microsoft.com/office/drawing/2014/main" xmlns="" id="{03C25EF7-A024-4C72-9B3B-C1457137C8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93740" y="2997789"/>
            <a:ext cx="606686" cy="312798"/>
          </a:xfrm>
          <a:prstGeom prst="rect">
            <a:avLst/>
          </a:prstGeom>
        </p:spPr>
      </p:pic>
      <p:cxnSp>
        <p:nvCxnSpPr>
          <p:cNvPr id="91" name="Straight Connector 42"/>
          <p:cNvCxnSpPr/>
          <p:nvPr/>
        </p:nvCxnSpPr>
        <p:spPr>
          <a:xfrm flipV="1">
            <a:off x="2252673" y="3347568"/>
            <a:ext cx="4188011" cy="899892"/>
          </a:xfrm>
          <a:prstGeom prst="bentConnector3">
            <a:avLst>
              <a:gd name="adj1" fmla="val 208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Oval 91"/>
          <p:cNvSpPr/>
          <p:nvPr/>
        </p:nvSpPr>
        <p:spPr>
          <a:xfrm>
            <a:off x="8407273" y="5597658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3" name="Oval 92"/>
          <p:cNvSpPr/>
          <p:nvPr/>
        </p:nvSpPr>
        <p:spPr>
          <a:xfrm>
            <a:off x="7680029" y="559819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4" name="Oval 93"/>
          <p:cNvSpPr/>
          <p:nvPr/>
        </p:nvSpPr>
        <p:spPr>
          <a:xfrm>
            <a:off x="1928026" y="5387725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5" name="Oval 94"/>
          <p:cNvSpPr/>
          <p:nvPr/>
        </p:nvSpPr>
        <p:spPr>
          <a:xfrm>
            <a:off x="2468247" y="538872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6" name="Picture 9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0800000" flipH="1">
            <a:off x="2143457" y="4247458"/>
            <a:ext cx="242181" cy="391743"/>
          </a:xfrm>
          <a:prstGeom prst="rect">
            <a:avLst/>
          </a:prstGeom>
        </p:spPr>
      </p:pic>
      <p:cxnSp>
        <p:nvCxnSpPr>
          <p:cNvPr id="97" name="Straight Connector 42"/>
          <p:cNvCxnSpPr>
            <a:stCxn id="90" idx="3"/>
          </p:cNvCxnSpPr>
          <p:nvPr/>
        </p:nvCxnSpPr>
        <p:spPr>
          <a:xfrm rot="5400000">
            <a:off x="5670089" y="3383345"/>
            <a:ext cx="852809" cy="1001180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42"/>
          <p:cNvCxnSpPr/>
          <p:nvPr/>
        </p:nvCxnSpPr>
        <p:spPr>
          <a:xfrm rot="10800000">
            <a:off x="6753483" y="3340600"/>
            <a:ext cx="1281231" cy="1143336"/>
          </a:xfrm>
          <a:prstGeom prst="bentConnector3">
            <a:avLst>
              <a:gd name="adj1" fmla="val -2649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0800000" flipH="1">
            <a:off x="7958205" y="4492496"/>
            <a:ext cx="242181" cy="391743"/>
          </a:xfrm>
          <a:prstGeom prst="rect">
            <a:avLst/>
          </a:prstGeom>
        </p:spPr>
      </p:pic>
      <p:cxnSp>
        <p:nvCxnSpPr>
          <p:cNvPr id="101" name="Straight Connector 42"/>
          <p:cNvCxnSpPr/>
          <p:nvPr/>
        </p:nvCxnSpPr>
        <p:spPr>
          <a:xfrm rot="5400000" flipH="1" flipV="1">
            <a:off x="1664019" y="4888641"/>
            <a:ext cx="782462" cy="159447"/>
          </a:xfrm>
          <a:prstGeom prst="bentConnector3">
            <a:avLst>
              <a:gd name="adj1" fmla="val 10008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42"/>
          <p:cNvCxnSpPr/>
          <p:nvPr/>
        </p:nvCxnSpPr>
        <p:spPr>
          <a:xfrm flipV="1">
            <a:off x="4610051" y="4655465"/>
            <a:ext cx="873618" cy="770591"/>
          </a:xfrm>
          <a:prstGeom prst="bentConnector3">
            <a:avLst>
              <a:gd name="adj1" fmla="val 106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42"/>
          <p:cNvCxnSpPr/>
          <p:nvPr/>
        </p:nvCxnSpPr>
        <p:spPr>
          <a:xfrm rot="5400000" flipH="1" flipV="1">
            <a:off x="7458305" y="5098310"/>
            <a:ext cx="758713" cy="217304"/>
          </a:xfrm>
          <a:prstGeom prst="bentConnector3">
            <a:avLst>
              <a:gd name="adj1" fmla="val 100086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42"/>
          <p:cNvCxnSpPr/>
          <p:nvPr/>
        </p:nvCxnSpPr>
        <p:spPr>
          <a:xfrm rot="16200000" flipV="1">
            <a:off x="2062885" y="4876485"/>
            <a:ext cx="766855" cy="151868"/>
          </a:xfrm>
          <a:prstGeom prst="bentConnector3">
            <a:avLst>
              <a:gd name="adj1" fmla="val 99554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42"/>
          <p:cNvCxnSpPr/>
          <p:nvPr/>
        </p:nvCxnSpPr>
        <p:spPr>
          <a:xfrm rot="16200000" flipV="1">
            <a:off x="5579414" y="4825771"/>
            <a:ext cx="746919" cy="453997"/>
          </a:xfrm>
          <a:prstGeom prst="bentConnector3">
            <a:avLst>
              <a:gd name="adj1" fmla="val 104057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42"/>
          <p:cNvCxnSpPr/>
          <p:nvPr/>
        </p:nvCxnSpPr>
        <p:spPr>
          <a:xfrm rot="16200000" flipV="1">
            <a:off x="7959021" y="5084066"/>
            <a:ext cx="743641" cy="260863"/>
          </a:xfrm>
          <a:prstGeom prst="bentConnector3">
            <a:avLst>
              <a:gd name="adj1" fmla="val 102698"/>
            </a:avLst>
          </a:prstGeom>
          <a:ln w="381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Oval 106"/>
          <p:cNvSpPr/>
          <p:nvPr/>
        </p:nvSpPr>
        <p:spPr>
          <a:xfrm>
            <a:off x="4568470" y="5468214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8" name="Oval 107"/>
          <p:cNvSpPr/>
          <p:nvPr/>
        </p:nvSpPr>
        <p:spPr>
          <a:xfrm>
            <a:off x="6124107" y="5430984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rgbClr val="FF0000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1" name="Group 110"/>
          <p:cNvGrpSpPr/>
          <p:nvPr/>
        </p:nvGrpSpPr>
        <p:grpSpPr>
          <a:xfrm>
            <a:off x="5973576" y="1283286"/>
            <a:ext cx="2093396" cy="1499409"/>
            <a:chOff x="10893944" y="-229602"/>
            <a:chExt cx="2093396" cy="1499409"/>
          </a:xfrm>
        </p:grpSpPr>
        <p:sp>
          <p:nvSpPr>
            <p:cNvPr id="112" name="TextBox 111"/>
            <p:cNvSpPr txBox="1"/>
            <p:nvPr/>
          </p:nvSpPr>
          <p:spPr>
            <a:xfrm>
              <a:off x="11805606" y="225749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Repeater</a:t>
              </a:r>
            </a:p>
          </p:txBody>
        </p:sp>
        <p:sp>
          <p:nvSpPr>
            <p:cNvPr id="113" name="Rounded Rectangle 112"/>
            <p:cNvSpPr/>
            <p:nvPr/>
          </p:nvSpPr>
          <p:spPr>
            <a:xfrm>
              <a:off x="10893944" y="-229602"/>
              <a:ext cx="224817" cy="1009616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BE"/>
            </a:p>
          </p:txBody>
        </p:sp>
        <p:cxnSp>
          <p:nvCxnSpPr>
            <p:cNvPr id="114" name="Straight Connector 113"/>
            <p:cNvCxnSpPr/>
            <p:nvPr/>
          </p:nvCxnSpPr>
          <p:spPr>
            <a:xfrm flipV="1">
              <a:off x="11881324" y="591102"/>
              <a:ext cx="510460" cy="678134"/>
            </a:xfrm>
            <a:prstGeom prst="line">
              <a:avLst/>
            </a:prstGeom>
            <a:ln w="57150">
              <a:solidFill>
                <a:schemeClr val="tx1"/>
              </a:solidFill>
              <a:prstDash val="sysDot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Rectangle 114"/>
            <p:cNvSpPr/>
            <p:nvPr/>
          </p:nvSpPr>
          <p:spPr>
            <a:xfrm rot="55896">
              <a:off x="11498903" y="915769"/>
              <a:ext cx="336414" cy="3540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BE" sz="1200" b="1" dirty="0"/>
                <a:t>R</a:t>
              </a:r>
            </a:p>
          </p:txBody>
        </p:sp>
      </p:grpSp>
      <p:cxnSp>
        <p:nvCxnSpPr>
          <p:cNvPr id="116" name="Straight Connector 42"/>
          <p:cNvCxnSpPr>
            <a:stCxn id="115" idx="1"/>
            <a:endCxn id="113" idx="2"/>
          </p:cNvCxnSpPr>
          <p:nvPr/>
        </p:nvCxnSpPr>
        <p:spPr>
          <a:xfrm rot="10800000">
            <a:off x="6085985" y="2292903"/>
            <a:ext cx="492572" cy="310039"/>
          </a:xfrm>
          <a:prstGeom prst="bentConnector2">
            <a:avLst/>
          </a:prstGeom>
          <a:ln w="381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8302307" y="581193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A6</a:t>
            </a:r>
            <a:endParaRPr lang="fr-FR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501529" y="416080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S4</a:t>
            </a:r>
            <a:endParaRPr lang="fr-FR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4901741" y="6171730"/>
            <a:ext cx="1103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12.71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6831664" y="6177817"/>
            <a:ext cx="11944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fr-BE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Pire 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14.315</a:t>
            </a:r>
            <a:r>
              <a:rPr lang="fr-BE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29168" r="36553" b="32640"/>
          <a:stretch/>
        </p:blipFill>
        <p:spPr>
          <a:xfrm rot="10800000" flipH="1">
            <a:off x="5483694" y="4310390"/>
            <a:ext cx="242181" cy="391743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910358" y="4668512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622126" y="4902935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601444" y="3609470"/>
            <a:ext cx="191358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BE" dirty="0"/>
              <a:t>&lt;&lt;   </a:t>
            </a:r>
            <a:r>
              <a:rPr lang="fr-BE" dirty="0" smtClean="0"/>
              <a:t>m  </a:t>
            </a:r>
            <a:r>
              <a:rPr lang="fr-BE" dirty="0"/>
              <a:t>½’’&gt;&gt;</a:t>
            </a:r>
          </a:p>
        </p:txBody>
      </p:sp>
    </p:spTree>
    <p:extLst>
      <p:ext uri="{BB962C8B-B14F-4D97-AF65-F5344CB8AC3E}">
        <p14:creationId xmlns:p14="http://schemas.microsoft.com/office/powerpoint/2010/main" val="26048398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5100" y="1177639"/>
            <a:ext cx="11836399" cy="5451762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      </a:t>
            </a:r>
          </a:p>
          <a:p>
            <a:pPr marL="0" indent="0">
              <a:buNone/>
            </a:pPr>
            <a:r>
              <a:rPr lang="fr-FR" dirty="0"/>
              <a:t>     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317500" y="1177639"/>
            <a:ext cx="11683999" cy="545176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 | Simulation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4626" y="713385"/>
            <a:ext cx="4980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3G [UMTS 2100] –Coverage Simulation UMTS :</a:t>
            </a:r>
            <a:endParaRPr lang="fr-FR" dirty="0"/>
          </a:p>
        </p:txBody>
      </p:sp>
      <p:sp>
        <p:nvSpPr>
          <p:cNvPr id="15" name="TextBox 14"/>
          <p:cNvSpPr txBox="1"/>
          <p:nvPr/>
        </p:nvSpPr>
        <p:spPr>
          <a:xfrm>
            <a:off x="564626" y="6192543"/>
            <a:ext cx="8016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95 % of Area was covered </a:t>
            </a:r>
            <a:r>
              <a:rPr lang="fr-F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3G signal ( &gt;  -90 dBm)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7" y="1376034"/>
            <a:ext cx="1376481" cy="24927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819338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5100" y="1177639"/>
            <a:ext cx="11836399" cy="5451762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      </a:t>
            </a:r>
          </a:p>
          <a:p>
            <a:pPr marL="0" indent="0">
              <a:buNone/>
            </a:pPr>
            <a:r>
              <a:rPr lang="fr-FR" dirty="0"/>
              <a:t>     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317500" y="1177639"/>
            <a:ext cx="11683999" cy="545176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 | Simulation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4626" y="713385"/>
            <a:ext cx="4393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4G [LTE 1800] –Coverage Simulation LTE</a:t>
            </a:r>
            <a:endParaRPr lang="fr-FR" dirty="0"/>
          </a:p>
        </p:txBody>
      </p:sp>
      <p:sp>
        <p:nvSpPr>
          <p:cNvPr id="15" name="TextBox 14"/>
          <p:cNvSpPr txBox="1"/>
          <p:nvPr/>
        </p:nvSpPr>
        <p:spPr>
          <a:xfrm>
            <a:off x="564626" y="6192543"/>
            <a:ext cx="8016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80 % of Area was covered </a:t>
            </a:r>
            <a:r>
              <a:rPr lang="fr-F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fr-F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4G signal ( &gt;  -110 dBm)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4" y="1255210"/>
            <a:ext cx="1398298" cy="25742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371608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231819" y="933753"/>
            <a:ext cx="11668259" cy="5652579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itle 2"/>
          <p:cNvSpPr>
            <a:spLocks noGrp="1"/>
          </p:cNvSpPr>
          <p:nvPr>
            <p:ph type="title"/>
          </p:nvPr>
        </p:nvSpPr>
        <p:spPr>
          <a:xfrm>
            <a:off x="353360" y="312172"/>
            <a:ext cx="3147784" cy="378851"/>
          </a:xfrm>
        </p:spPr>
        <p:txBody>
          <a:bodyPr>
            <a:noAutofit/>
          </a:bodyPr>
          <a:lstStyle/>
          <a:p>
            <a:r>
              <a:rPr lang="fr-FR" sz="2800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Recommandation </a:t>
            </a:r>
          </a:p>
        </p:txBody>
      </p:sp>
      <p:sp>
        <p:nvSpPr>
          <p:cNvPr id="5" name="Rectangle 4"/>
          <p:cNvSpPr/>
          <p:nvPr/>
        </p:nvSpPr>
        <p:spPr>
          <a:xfrm>
            <a:off x="231818" y="827144"/>
            <a:ext cx="1166825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After identifying the customer's needs, we propose to install </a:t>
            </a:r>
            <a:r>
              <a:rPr lang="en-US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2 </a:t>
            </a: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macro repeaters indoor high-band to provide 3G and 4G coverage on </a:t>
            </a:r>
            <a:r>
              <a:rPr lang="en-US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“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Beau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Séjour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fr-BE" b="1" dirty="0" err="1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</a:t>
            </a:r>
            <a:r>
              <a:rPr lang="fr-BE" b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. </a:t>
            </a:r>
            <a:endParaRPr lang="en-US" dirty="0"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  <a:p>
            <a:pPr marL="285750" lvl="1" indent="-285750">
              <a:lnSpc>
                <a:spcPct val="150000"/>
              </a:lnSpc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After checking that the electrical source is stable, we can install a repeater without any problem.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To meet the needs of </a:t>
            </a:r>
            <a:r>
              <a:rPr lang="fr-BE" b="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</a:t>
            </a:r>
            <a:r>
              <a:rPr lang="fr-BE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to </a:t>
            </a: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cover </a:t>
            </a:r>
            <a:r>
              <a:rPr lang="en-US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2 </a:t>
            </a: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zones, we suggest to install a :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Macro indoor High-band </a:t>
            </a: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repeater with </a:t>
            </a:r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5</a:t>
            </a: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Omni  </a:t>
            </a:r>
            <a:r>
              <a:rPr lang="en-US" b="1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antennas and 2 </a:t>
            </a:r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Panel antennas </a:t>
            </a:r>
            <a:r>
              <a:rPr lang="en-US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to </a:t>
            </a: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provide coverage in the </a:t>
            </a: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“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Beau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Séjour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clinical  </a:t>
            </a:r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(First Zone),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Macro indoor High-band </a:t>
            </a: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repeater with </a:t>
            </a:r>
            <a:r>
              <a:rPr lang="en-US" b="1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6</a:t>
            </a:r>
            <a:r>
              <a:rPr lang="en-US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Omni</a:t>
            </a:r>
            <a:r>
              <a:rPr lang="en-US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antennas </a:t>
            </a: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to provide coverage in the </a:t>
            </a:r>
            <a:r>
              <a:rPr lang="en-US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“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Beau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Séjour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clinical  </a:t>
            </a:r>
            <a:r>
              <a:rPr lang="en-US" b="1" dirty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(Second Zone</a:t>
            </a:r>
            <a:r>
              <a:rPr lang="en-US" b="1" dirty="0" smtClean="0"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).</a:t>
            </a:r>
            <a:endParaRPr lang="en-US" b="1" dirty="0"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114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 txBox="1">
            <a:spLocks/>
          </p:cNvSpPr>
          <p:nvPr/>
        </p:nvSpPr>
        <p:spPr bwMode="auto">
          <a:xfrm>
            <a:off x="0" y="2749898"/>
            <a:ext cx="12192000" cy="1085371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algn="ctr"/>
            <a:r>
              <a:rPr lang="fr-FR" sz="320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Annexe</a:t>
            </a:r>
            <a:endParaRPr lang="fr-FR" sz="4800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985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| Accessories and indoor kit installation :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31820" y="1043189"/>
            <a:ext cx="11668259" cy="562308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14" y="1159531"/>
            <a:ext cx="7357471" cy="3436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5709" y="1587501"/>
            <a:ext cx="1429252" cy="10676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1942" y="2674634"/>
            <a:ext cx="1960428" cy="40587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438" y="1364207"/>
            <a:ext cx="1630315" cy="371238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9004" y="5122127"/>
            <a:ext cx="1630314" cy="31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1279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| Specifications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31820" y="1043189"/>
            <a:ext cx="11668259" cy="562308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368" y="121844"/>
            <a:ext cx="2011680" cy="865632"/>
          </a:xfrm>
          <a:prstGeom prst="rect">
            <a:avLst/>
          </a:prstGeom>
        </p:spPr>
      </p:pic>
      <p:pic>
        <p:nvPicPr>
          <p:cNvPr id="9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820" y="1068626"/>
            <a:ext cx="5545232" cy="5597645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838" y="1248398"/>
            <a:ext cx="2479005" cy="335049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49613" y="825723"/>
            <a:ext cx="4121197" cy="24290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>
              <a:lnSpc>
                <a:spcPts val="914"/>
              </a:lnSpc>
              <a:spcBef>
                <a:spcPts val="1289"/>
              </a:spcBef>
            </a:pPr>
            <a:r>
              <a:rPr lang="en-US" sz="1400" b="1" dirty="0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 </a:t>
            </a:r>
            <a:r>
              <a:rPr lang="en-US" sz="1400" b="1" dirty="0" err="1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dBm</a:t>
            </a:r>
            <a:r>
              <a:rPr lang="en-US" sz="1400" b="1" dirty="0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Dual Band (1800+2100MHz) Macro Repeater (Indoor)</a:t>
            </a:r>
          </a:p>
        </p:txBody>
      </p:sp>
    </p:spTree>
    <p:extLst>
      <p:ext uri="{BB962C8B-B14F-4D97-AF65-F5344CB8AC3E}">
        <p14:creationId xmlns:p14="http://schemas.microsoft.com/office/powerpoint/2010/main" val="9518742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| Specifications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31820" y="1043189"/>
            <a:ext cx="11668259" cy="562308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330" y="803984"/>
            <a:ext cx="1260804" cy="22376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>
              <a:lnSpc>
                <a:spcPts val="914"/>
              </a:lnSpc>
              <a:spcBef>
                <a:spcPts val="1289"/>
              </a:spcBef>
            </a:pPr>
            <a:r>
              <a:rPr lang="en-US" sz="1400" b="1" dirty="0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Connector ½ 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368" y="121844"/>
            <a:ext cx="2011680" cy="8656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161" y="1083458"/>
            <a:ext cx="5372538" cy="55828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9223" y="2408014"/>
            <a:ext cx="157162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691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| Specifications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31820" y="1043189"/>
            <a:ext cx="11668259" cy="562308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0039" y="131727"/>
            <a:ext cx="2011680" cy="86563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759" y="1213752"/>
            <a:ext cx="1847215" cy="383984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812" y="1120459"/>
            <a:ext cx="5107081" cy="546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571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559859" y="3037889"/>
            <a:ext cx="10632140" cy="2125781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REP  N°1 </a:t>
            </a:r>
            <a:r>
              <a:rPr lang="fr-BE" sz="3525" b="1" dirty="0" err="1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Beau_Séjour</a:t>
            </a:r>
            <a:endParaRPr lang="en-US" sz="3525" b="1" dirty="0">
              <a:solidFill>
                <a:schemeClr val="bg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  <a:p>
            <a:pPr algn="ctr"/>
            <a:r>
              <a:rPr lang="en-US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1|</a:t>
            </a:r>
            <a:r>
              <a:rPr lang="en-US" sz="3525" b="1" dirty="0">
                <a:solidFill>
                  <a:srgbClr val="0097A9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r>
              <a:rPr lang="fr-FR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Working Zone                   </a:t>
            </a:r>
            <a:r>
              <a:rPr lang="fr-FR" sz="3525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 tyytytytyjjj</a:t>
            </a:r>
          </a:p>
        </p:txBody>
      </p:sp>
    </p:spTree>
    <p:extLst>
      <p:ext uri="{BB962C8B-B14F-4D97-AF65-F5344CB8AC3E}">
        <p14:creationId xmlns:p14="http://schemas.microsoft.com/office/powerpoint/2010/main" val="1125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| Specifications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31820" y="1043189"/>
            <a:ext cx="11668259" cy="562308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0039" y="131727"/>
            <a:ext cx="2011680" cy="86563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612" y="1213752"/>
            <a:ext cx="1748363" cy="169060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558" y="1213752"/>
            <a:ext cx="44386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5693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| Specifications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31820" y="1043189"/>
            <a:ext cx="11668259" cy="562308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330" y="803984"/>
            <a:ext cx="1260804" cy="22376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>
              <a:lnSpc>
                <a:spcPts val="914"/>
              </a:lnSpc>
              <a:spcBef>
                <a:spcPts val="1289"/>
              </a:spcBef>
            </a:pPr>
            <a:r>
              <a:rPr lang="en-US" sz="1400" b="1" dirty="0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Connector ½ 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368" y="121844"/>
            <a:ext cx="2011680" cy="8656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655" y="1083530"/>
            <a:ext cx="5308927" cy="555676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5109" y="2557216"/>
            <a:ext cx="2471968" cy="184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7500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18280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| Specifications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31820" y="1043189"/>
            <a:ext cx="11668259" cy="562308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4168" y="62403"/>
            <a:ext cx="2011680" cy="8656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071" y="1321675"/>
            <a:ext cx="5092022" cy="51060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6068" y="1223108"/>
            <a:ext cx="5654036" cy="544316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7350" y="803984"/>
            <a:ext cx="1180120" cy="23920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>
              <a:lnSpc>
                <a:spcPts val="914"/>
              </a:lnSpc>
              <a:spcBef>
                <a:spcPts val="1289"/>
              </a:spcBef>
            </a:pPr>
            <a:r>
              <a:rPr lang="en-US" sz="1400" b="1" dirty="0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Feeder ½ .</a:t>
            </a:r>
          </a:p>
        </p:txBody>
      </p:sp>
    </p:spTree>
    <p:extLst>
      <p:ext uri="{BB962C8B-B14F-4D97-AF65-F5344CB8AC3E}">
        <p14:creationId xmlns:p14="http://schemas.microsoft.com/office/powerpoint/2010/main" val="5654036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| Specifications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31820" y="1043189"/>
            <a:ext cx="11668259" cy="562308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30307" y="1359095"/>
          <a:ext cx="7113494" cy="4779387"/>
        </p:xfrm>
        <a:graphic>
          <a:graphicData uri="http://schemas.openxmlformats.org/drawingml/2006/table">
            <a:tbl>
              <a:tblPr/>
              <a:tblGrid>
                <a:gridCol w="33122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12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507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Electrical Specification</a:t>
                      </a:r>
                    </a:p>
                  </a:txBody>
                  <a:tcPr marL="0" marR="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142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Range, MHz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698-2700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142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2-Way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384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Frog Part Code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FR-SP0727-00-2C-2W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142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Splitting Loss, dB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142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 Loss, dB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 3.3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7458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3rd Order Inter Modulation (PIM), </a:t>
                      </a:r>
                      <a:r>
                        <a:rPr lang="en-US" sz="1200" b="1" dirty="0" err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dBc</a:t>
                      </a:r>
                      <a:endParaRPr lang="en-US" sz="1200" b="1" dirty="0">
                        <a:solidFill>
                          <a:srgbClr val="00AF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 -150 @ (2 X 43 </a:t>
                      </a:r>
                      <a:r>
                        <a:rPr lang="en-US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142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Ports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Three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142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VSWR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 1.3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384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Impedance, 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22843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  <a:spcAft>
                          <a:spcPts val="1120"/>
                        </a:spcAft>
                      </a:pPr>
                      <a:r>
                        <a:rPr lang="en-US" sz="1200" b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 Power, Watts</a:t>
                      </a:r>
                    </a:p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Mechanical Specification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(per port)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384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Connectors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N(F)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6142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Dimension, mm (subject to change)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199.7x60.2x25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6142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Weight, Kgs (subject to change)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95848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Material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Housing: Aluminum</a:t>
                      </a:r>
                    </a:p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Inner Conductor: Brass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6142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Temperature, °C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-25 to +55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63842">
                <a:tc>
                  <a:txBody>
                    <a:bodyPr/>
                    <a:lstStyle/>
                    <a:p>
                      <a:pPr marL="152400" indent="0">
                        <a:lnSpc>
                          <a:spcPts val="95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Application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 algn="ctr">
                        <a:lnSpc>
                          <a:spcPts val="95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Indoor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06936" y="2039693"/>
            <a:ext cx="2001550" cy="2001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0039" y="106290"/>
            <a:ext cx="2011680" cy="86563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78032" y="803984"/>
            <a:ext cx="1260804" cy="22376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>
              <a:lnSpc>
                <a:spcPts val="914"/>
              </a:lnSpc>
              <a:spcBef>
                <a:spcPts val="1289"/>
              </a:spcBef>
            </a:pPr>
            <a:r>
              <a:rPr lang="en-US" sz="1400" b="1" dirty="0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2-way Splitter</a:t>
            </a:r>
          </a:p>
          <a:p>
            <a:pPr algn="ctr">
              <a:lnSpc>
                <a:spcPts val="914"/>
              </a:lnSpc>
              <a:spcBef>
                <a:spcPts val="1289"/>
              </a:spcBef>
            </a:pPr>
            <a:r>
              <a:rPr lang="en-US" sz="1400" b="1" dirty="0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74255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| Specifications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31820" y="1043189"/>
            <a:ext cx="11668259" cy="562308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0039" y="131727"/>
            <a:ext cx="2011680" cy="865632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2905">
            <a:off x="9739161" y="2092138"/>
            <a:ext cx="2051685" cy="14097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701" y="1157566"/>
            <a:ext cx="5917546" cy="533945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78032" y="803984"/>
            <a:ext cx="1260804" cy="22376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>
              <a:lnSpc>
                <a:spcPts val="914"/>
              </a:lnSpc>
              <a:spcBef>
                <a:spcPts val="1289"/>
              </a:spcBef>
            </a:pPr>
            <a:r>
              <a:rPr lang="en-US" sz="1400" b="1" dirty="0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3-way Splitter</a:t>
            </a:r>
          </a:p>
          <a:p>
            <a:pPr algn="ctr">
              <a:lnSpc>
                <a:spcPts val="914"/>
              </a:lnSpc>
              <a:spcBef>
                <a:spcPts val="1289"/>
              </a:spcBef>
            </a:pPr>
            <a:r>
              <a:rPr lang="en-US" sz="1400" b="1" dirty="0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92868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| Specifications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31820" y="1043189"/>
            <a:ext cx="11668259" cy="562308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0039" y="131727"/>
            <a:ext cx="2011680" cy="86563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49067" y="731826"/>
            <a:ext cx="4449387" cy="1184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just">
              <a:lnSpc>
                <a:spcPts val="989"/>
              </a:lnSpc>
              <a:spcBef>
                <a:spcPts val="1145"/>
              </a:spcBef>
              <a:spcAft>
                <a:spcPts val="1145"/>
              </a:spcAft>
            </a:pPr>
            <a:r>
              <a:rPr lang="en-US" sz="1400" b="1" dirty="0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Omni Antenna    FR-AO0136-24-1X-IS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449067" y="1043190"/>
          <a:ext cx="7040945" cy="5623083"/>
        </p:xfrm>
        <a:graphic>
          <a:graphicData uri="http://schemas.openxmlformats.org/drawingml/2006/table">
            <a:tbl>
              <a:tblPr/>
              <a:tblGrid>
                <a:gridCol w="26544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866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998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0343">
                <a:tc gridSpan="3"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Electrical Specifications</a:t>
                      </a:r>
                    </a:p>
                  </a:txBody>
                  <a:tcPr marL="0" marR="0" marT="0" marB="0" anchor="ctr"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478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Range, MHz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698-2170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478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 Band, MHz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698-960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1710-2170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478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Gain, </a:t>
                      </a:r>
                      <a:r>
                        <a:rPr lang="en-US" sz="1200" b="1" dirty="0" err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dBi</a:t>
                      </a:r>
                      <a:endParaRPr lang="en-US" sz="1200" b="1" dirty="0">
                        <a:solidFill>
                          <a:srgbClr val="00AF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756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Polarization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Vertical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478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Horizontal Beam Width, °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478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Vertical Beam Width, °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478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Impedance, Q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756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VSWR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 2.0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478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Maximum Input Power, Watts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9478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Lightening Protection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 Ground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4781">
                <a:tc gridSpan="3"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Mechanical Specifications</a:t>
                      </a:r>
                    </a:p>
                  </a:txBody>
                  <a:tcPr marL="0" marR="0" marT="0" marB="0" anchor="ctr"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756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Connector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N(F)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9478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Size, mm (D*H)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0204x115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9478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Weight, Kgs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9478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Reflector Material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Aluminum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9756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Radome Material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ABS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94781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 dirty="0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Temperature, </a:t>
                      </a:r>
                      <a:r>
                        <a:rPr lang="en-US" sz="1200" b="1" baseline="30000" dirty="0" err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1200" b="1" dirty="0" err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200" b="1" dirty="0">
                        <a:solidFill>
                          <a:srgbClr val="00AF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-40 to +65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300343">
                <a:tc>
                  <a:txBody>
                    <a:bodyPr/>
                    <a:lstStyle/>
                    <a:p>
                      <a:pPr indent="0">
                        <a:lnSpc>
                          <a:spcPts val="890"/>
                        </a:lnSpc>
                      </a:pPr>
                      <a:r>
                        <a:rPr lang="en-US" sz="1200" b="1">
                          <a:solidFill>
                            <a:srgbClr val="00AF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Mounting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890"/>
                        </a:lnSpc>
                      </a:pPr>
                      <a:r>
                        <a:rPr lang="en-US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Ceiling Mount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6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9313" y="2590186"/>
            <a:ext cx="1592406" cy="159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0787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31727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| Specifications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31820" y="1043189"/>
            <a:ext cx="11668259" cy="562308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0039" y="131727"/>
            <a:ext cx="2011680" cy="86563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2242" y="754741"/>
            <a:ext cx="4449387" cy="1184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just">
              <a:lnSpc>
                <a:spcPts val="989"/>
              </a:lnSpc>
              <a:spcBef>
                <a:spcPts val="1145"/>
              </a:spcBef>
              <a:spcAft>
                <a:spcPts val="1145"/>
              </a:spcAft>
            </a:pPr>
            <a:r>
              <a:rPr lang="en-US" sz="1400" b="1" dirty="0" err="1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Pannel</a:t>
            </a:r>
            <a:r>
              <a:rPr lang="en-US" sz="1400" b="1" dirty="0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Antenna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0521" y="1889558"/>
            <a:ext cx="3305175" cy="2495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647" y="1096977"/>
            <a:ext cx="5778614" cy="562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088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233220" y="118280"/>
            <a:ext cx="11770093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| Specifications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31820" y="1043189"/>
            <a:ext cx="11668259" cy="5623082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4168" y="62403"/>
            <a:ext cx="2011680" cy="8656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071" y="1321675"/>
            <a:ext cx="5092022" cy="51060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6068" y="1223108"/>
            <a:ext cx="5654036" cy="544316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31820" y="803984"/>
            <a:ext cx="1260804" cy="22376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>
              <a:lnSpc>
                <a:spcPts val="914"/>
              </a:lnSpc>
              <a:spcBef>
                <a:spcPts val="1289"/>
              </a:spcBef>
            </a:pPr>
            <a:r>
              <a:rPr lang="en-US" sz="1400" b="1" dirty="0">
                <a:solidFill>
                  <a:srgbClr val="8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Feeder ½ .</a:t>
            </a:r>
          </a:p>
        </p:txBody>
      </p:sp>
    </p:spTree>
    <p:extLst>
      <p:ext uri="{BB962C8B-B14F-4D97-AF65-F5344CB8AC3E}">
        <p14:creationId xmlns:p14="http://schemas.microsoft.com/office/powerpoint/2010/main" val="580160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2"/>
          <p:cNvSpPr txBox="1">
            <a:spLocks/>
          </p:cNvSpPr>
          <p:nvPr/>
        </p:nvSpPr>
        <p:spPr bwMode="auto">
          <a:xfrm>
            <a:off x="0" y="2749898"/>
            <a:ext cx="12192000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algn="ctr"/>
            <a:r>
              <a:rPr lang="fr-FR" sz="720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</a:t>
            </a:r>
            <a:endParaRPr lang="fr-FR" sz="4800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448502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122169"/>
              </p:ext>
            </p:extLst>
          </p:nvPr>
        </p:nvGraphicFramePr>
        <p:xfrm>
          <a:off x="175933" y="1030309"/>
          <a:ext cx="11961464" cy="5827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65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949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827690">
                <a:tc>
                  <a:txBody>
                    <a:bodyPr/>
                    <a:lstStyle/>
                    <a:p>
                      <a:endParaRPr lang="fr-B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BE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9"/>
          <a:stretch/>
        </p:blipFill>
        <p:spPr>
          <a:xfrm>
            <a:off x="217714" y="1012723"/>
            <a:ext cx="5511988" cy="34576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r="2135"/>
          <a:stretch/>
        </p:blipFill>
        <p:spPr>
          <a:xfrm>
            <a:off x="5814906" y="1077848"/>
            <a:ext cx="6274000" cy="4995478"/>
          </a:xfrm>
          <a:prstGeom prst="rect">
            <a:avLst/>
          </a:prstGeom>
        </p:spPr>
      </p:pic>
      <p:sp>
        <p:nvSpPr>
          <p:cNvPr id="3" name="Content Placeholder 2"/>
          <p:cNvSpPr txBox="1">
            <a:spLocks/>
          </p:cNvSpPr>
          <p:nvPr/>
        </p:nvSpPr>
        <p:spPr>
          <a:xfrm>
            <a:off x="233221" y="105969"/>
            <a:ext cx="8897332" cy="7822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1 |Working Zone: Rep 1 Yazaki</a:t>
            </a:r>
          </a:p>
        </p:txBody>
      </p:sp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868832"/>
              </p:ext>
            </p:extLst>
          </p:nvPr>
        </p:nvGraphicFramePr>
        <p:xfrm>
          <a:off x="233221" y="4497706"/>
          <a:ext cx="5392879" cy="22489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335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593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Site </a:t>
                      </a:r>
                      <a:r>
                        <a:rPr lang="fr-BE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adress</a:t>
                      </a: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fr-BE" sz="14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2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rte de Tozeur Km 32100 Gafsa - GAFSA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Site </a:t>
                      </a:r>
                      <a:r>
                        <a:rPr lang="fr-BE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coordinates</a:t>
                      </a:r>
                      <a:endParaRPr lang="fr-BE" sz="14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Lat</a:t>
                      </a:r>
                      <a:r>
                        <a:rPr lang="en-GB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fr-BE" sz="12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34.415695°   </a:t>
                      </a:r>
                      <a:r>
                        <a:rPr lang="en-GB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Long: </a:t>
                      </a:r>
                      <a:r>
                        <a:rPr lang="fr-BE" sz="12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8.739140°</a:t>
                      </a:r>
                      <a:endParaRPr lang="fr-BE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Site responsable </a:t>
                      </a:r>
                      <a:r>
                        <a:rPr lang="fr-BE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name</a:t>
                      </a: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fr-BE" sz="14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kern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Ahmed</a:t>
                      </a:r>
                      <a:r>
                        <a:rPr lang="en-IN" sz="1200" b="1" kern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Hamza</a:t>
                      </a:r>
                      <a:endParaRPr lang="en-IN" sz="1200" b="1" kern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Site responsable phone </a:t>
                      </a:r>
                      <a:r>
                        <a:rPr lang="fr-BE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</a:t>
                      </a:r>
                      <a:endParaRPr lang="fr-BE" sz="14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kern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98 781 711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Indoor area to be </a:t>
                      </a:r>
                      <a:r>
                        <a:rPr lang="fr-BE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covered</a:t>
                      </a:r>
                      <a:endParaRPr lang="fr-BE" sz="14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12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200 m²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Working</a:t>
                      </a:r>
                      <a:r>
                        <a:rPr lang="fr-BE" sz="14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Zone Area</a:t>
                      </a:r>
                      <a:endParaRPr lang="fr-BE" sz="14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2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35 917 m²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58" name="Table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345758"/>
              </p:ext>
            </p:extLst>
          </p:nvPr>
        </p:nvGraphicFramePr>
        <p:xfrm>
          <a:off x="5791595" y="6113708"/>
          <a:ext cx="6306884" cy="688649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6599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38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13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50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1682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728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SITE NAME</a:t>
                      </a:r>
                      <a:endParaRPr lang="fr-BE" sz="10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b="1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AZIMUTH / SC</a:t>
                      </a:r>
                      <a:endParaRPr lang="fr-BE" sz="1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BE" sz="10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LAT/LONG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BE" sz="10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DISTANCE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BE" sz="10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Technologies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57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0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3G_Aguila_ZI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0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70/240/340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0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34,384618°/8,702762°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BE" sz="1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fr-BE" sz="10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</a:t>
                      </a:r>
                      <a:r>
                        <a:rPr lang="fr-BE" sz="1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 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BE" sz="1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3G/4G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8" name="Rounded Rectangle 16"/>
          <p:cNvSpPr/>
          <p:nvPr/>
        </p:nvSpPr>
        <p:spPr>
          <a:xfrm>
            <a:off x="5758103" y="1077848"/>
            <a:ext cx="2133246" cy="293108"/>
          </a:xfrm>
          <a:prstGeom prst="roundRect">
            <a:avLst>
              <a:gd name="adj" fmla="val 20516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 Zone details </a:t>
            </a:r>
          </a:p>
        </p:txBody>
      </p:sp>
      <p:sp>
        <p:nvSpPr>
          <p:cNvPr id="17" name="TextBox 21"/>
          <p:cNvSpPr txBox="1"/>
          <p:nvPr/>
        </p:nvSpPr>
        <p:spPr>
          <a:xfrm>
            <a:off x="7033453" y="5355231"/>
            <a:ext cx="1715791" cy="40011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 zone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unded Rectangle 16"/>
          <p:cNvSpPr/>
          <p:nvPr/>
        </p:nvSpPr>
        <p:spPr>
          <a:xfrm>
            <a:off x="233221" y="1042252"/>
            <a:ext cx="2541029" cy="311078"/>
          </a:xfrm>
          <a:prstGeom prst="roundRect">
            <a:avLst>
              <a:gd name="adj" fmla="val 20516"/>
            </a:avLst>
          </a:prstGeom>
          <a:solidFill>
            <a:schemeClr val="bg1"/>
          </a:solidFill>
          <a:ln w="9525">
            <a:solidFill>
              <a:schemeClr val="tx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 Site Information</a:t>
            </a:r>
          </a:p>
        </p:txBody>
      </p:sp>
    </p:spTree>
    <p:extLst>
      <p:ext uri="{BB962C8B-B14F-4D97-AF65-F5344CB8AC3E}">
        <p14:creationId xmlns:p14="http://schemas.microsoft.com/office/powerpoint/2010/main" val="394011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770743" y="3037890"/>
            <a:ext cx="10421256" cy="7822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2 |</a:t>
            </a:r>
            <a:r>
              <a:rPr lang="en-US" sz="3525" b="1" dirty="0">
                <a:solidFill>
                  <a:srgbClr val="0097A9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r>
              <a:rPr lang="fr-FR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Current RF signal Conditions</a:t>
            </a:r>
            <a:r>
              <a:rPr lang="fr-FR" sz="3525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,,,,,,,,,,,,,,,,,,,,,,,,,,</a:t>
            </a:r>
          </a:p>
        </p:txBody>
      </p:sp>
    </p:spTree>
    <p:extLst>
      <p:ext uri="{BB962C8B-B14F-4D97-AF65-F5344CB8AC3E}">
        <p14:creationId xmlns:p14="http://schemas.microsoft.com/office/powerpoint/2010/main" val="70272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490720" y="584749"/>
            <a:ext cx="5497956" cy="5978248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6348461" y="584749"/>
            <a:ext cx="5497956" cy="5978248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76338" y="616049"/>
            <a:ext cx="5512338" cy="5685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03" tIns="26601" rIns="79803" bIns="26601" rtlCol="0" anchor="ctr"/>
          <a:lstStyle/>
          <a:p>
            <a:pPr lvl="0"/>
            <a:r>
              <a:rPr lang="en-US" sz="1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Technology: 3G 2100  Signal level &amp; best server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0" y="152594"/>
            <a:ext cx="12245651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2 | Current  RF Signal Conditions : Indoor Coverage status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endParaRPr lang="fr-FR" sz="24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6338" y="6037183"/>
            <a:ext cx="5472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 signal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recorded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 3G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39948" y="6037183"/>
            <a:ext cx="5472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  signal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recorded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 4G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46914" y="4584199"/>
            <a:ext cx="1603001" cy="1327075"/>
            <a:chOff x="567355" y="4433708"/>
            <a:chExt cx="1603001" cy="1327075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7355" y="4433708"/>
              <a:ext cx="1603001" cy="13270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795" y="5541270"/>
              <a:ext cx="866775" cy="209550"/>
            </a:xfrm>
            <a:prstGeom prst="rect">
              <a:avLst/>
            </a:prstGeom>
          </p:spPr>
        </p:pic>
      </p:grpSp>
      <p:sp>
        <p:nvSpPr>
          <p:cNvPr id="23" name="Rectangle 22"/>
          <p:cNvSpPr/>
          <p:nvPr/>
        </p:nvSpPr>
        <p:spPr>
          <a:xfrm>
            <a:off x="6334079" y="626483"/>
            <a:ext cx="5512338" cy="5685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03" tIns="26601" rIns="79803" bIns="26601" rtlCol="0" anchor="ctr"/>
          <a:lstStyle/>
          <a:p>
            <a:pPr lvl="0"/>
            <a:r>
              <a:rPr lang="en-US" sz="1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Technology: 4G 1800 Signal level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252" y="4584199"/>
            <a:ext cx="1642475" cy="1253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647233" y="260101"/>
            <a:ext cx="3184930" cy="524854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7471756" y="260100"/>
            <a:ext cx="3184930" cy="5248546"/>
          </a:xfrm>
          <a:prstGeom prst="rect">
            <a:avLst/>
          </a:prstGeom>
        </p:spPr>
      </p:pic>
      <p:sp>
        <p:nvSpPr>
          <p:cNvPr id="26" name="ZoneTexte 1"/>
          <p:cNvSpPr txBox="1"/>
          <p:nvPr/>
        </p:nvSpPr>
        <p:spPr>
          <a:xfrm>
            <a:off x="3188719" y="4656846"/>
            <a:ext cx="1961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Floor R-1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ZoneTexte 1"/>
          <p:cNvSpPr txBox="1"/>
          <p:nvPr/>
        </p:nvSpPr>
        <p:spPr>
          <a:xfrm>
            <a:off x="9104306" y="4584199"/>
            <a:ext cx="1961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Floor R-1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783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490720" y="584749"/>
            <a:ext cx="5497956" cy="5978248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6348461" y="584749"/>
            <a:ext cx="5497956" cy="5978248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fr-FR" sz="2000"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76338" y="616049"/>
            <a:ext cx="5512338" cy="5685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03" tIns="26601" rIns="79803" bIns="26601" rtlCol="0" anchor="ctr"/>
          <a:lstStyle/>
          <a:p>
            <a:pPr lvl="0"/>
            <a:r>
              <a:rPr lang="en-US" sz="1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Technology: 3G 2100  Signal level &amp; best server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0" y="152594"/>
            <a:ext cx="12245651" cy="4530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1864">
              <a:spcAft>
                <a:spcPts val="789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2 | Current  RF Signal Conditions : Indoor Coverage status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endParaRPr lang="fr-FR" sz="2400" b="1" dirty="0">
              <a:solidFill>
                <a:schemeClr val="tx1"/>
              </a:solidFill>
              <a:latin typeface="Times New Roman" panose="02020603050405020304" pitchFamily="18" charset="0"/>
              <a:ea typeface="Frutiger Next Pro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6338" y="6037183"/>
            <a:ext cx="5472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 signal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recorded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 3G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39948" y="6037183"/>
            <a:ext cx="5472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  signal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recorded</a:t>
            </a:r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 4G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46914" y="4584199"/>
            <a:ext cx="1603001" cy="1327075"/>
            <a:chOff x="567355" y="4433708"/>
            <a:chExt cx="1603001" cy="1327075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7355" y="4433708"/>
              <a:ext cx="1603001" cy="13270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795" y="5541270"/>
              <a:ext cx="866775" cy="209550"/>
            </a:xfrm>
            <a:prstGeom prst="rect">
              <a:avLst/>
            </a:prstGeom>
          </p:spPr>
        </p:pic>
      </p:grpSp>
      <p:sp>
        <p:nvSpPr>
          <p:cNvPr id="23" name="Rectangle 22"/>
          <p:cNvSpPr/>
          <p:nvPr/>
        </p:nvSpPr>
        <p:spPr>
          <a:xfrm>
            <a:off x="6334079" y="626483"/>
            <a:ext cx="5512338" cy="5685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03" tIns="26601" rIns="79803" bIns="26601" rtlCol="0" anchor="ctr"/>
          <a:lstStyle/>
          <a:p>
            <a:pPr lvl="0"/>
            <a:r>
              <a:rPr lang="en-US" sz="1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Technology: 4G 1800 Signal level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252" y="4584199"/>
            <a:ext cx="1642475" cy="1253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996027" y="12617"/>
            <a:ext cx="2640149" cy="534514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7770173" y="2183"/>
            <a:ext cx="2640149" cy="5345149"/>
          </a:xfrm>
          <a:prstGeom prst="rect">
            <a:avLst/>
          </a:prstGeom>
        </p:spPr>
      </p:pic>
      <p:sp>
        <p:nvSpPr>
          <p:cNvPr id="28" name="ZoneTexte 1"/>
          <p:cNvSpPr txBox="1"/>
          <p:nvPr/>
        </p:nvSpPr>
        <p:spPr>
          <a:xfrm>
            <a:off x="3633561" y="4131175"/>
            <a:ext cx="1961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Floor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 R-2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ZoneTexte 1"/>
          <p:cNvSpPr txBox="1"/>
          <p:nvPr/>
        </p:nvSpPr>
        <p:spPr>
          <a:xfrm>
            <a:off x="8854305" y="4026877"/>
            <a:ext cx="1961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Floor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 R-2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800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770743" y="3037890"/>
            <a:ext cx="10421256" cy="782222"/>
          </a:xfrm>
          <a:prstGeom prst="rect">
            <a:avLst/>
          </a:prstGeom>
        </p:spPr>
        <p:txBody>
          <a:bodyPr vert="horz" lIns="0" tIns="0" rIns="6715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Gotham-Book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Gotham-Book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25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3 |</a:t>
            </a:r>
            <a:r>
              <a:rPr lang="en-US" sz="3525" b="1" dirty="0">
                <a:solidFill>
                  <a:srgbClr val="0097A9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 </a:t>
            </a:r>
            <a:r>
              <a:rPr lang="fr-FR" sz="3600" b="1" dirty="0">
                <a:solidFill>
                  <a:schemeClr val="bg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Proposed Solutions and Design </a:t>
            </a:r>
            <a:r>
              <a:rPr lang="fr-FR" sz="3525" b="1" dirty="0">
                <a:solidFill>
                  <a:schemeClr val="tx1"/>
                </a:solidFill>
                <a:latin typeface="Times New Roman" panose="02020603050405020304" pitchFamily="18" charset="0"/>
                <a:ea typeface="Frutiger Next Pro" charset="0"/>
                <a:cs typeface="Times New Roman" panose="02020603050405020304" pitchFamily="18" charset="0"/>
              </a:rPr>
              <a:t>,,,,,,,,,,,,,,,,,,,,,,,</a:t>
            </a:r>
          </a:p>
        </p:txBody>
      </p:sp>
    </p:spTree>
    <p:extLst>
      <p:ext uri="{BB962C8B-B14F-4D97-AF65-F5344CB8AC3E}">
        <p14:creationId xmlns:p14="http://schemas.microsoft.com/office/powerpoint/2010/main" val="256912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57516</TotalTime>
  <Words>1902</Words>
  <Application>Microsoft Office PowerPoint</Application>
  <PresentationFormat>Widescreen</PresentationFormat>
  <Paragraphs>716</Paragraphs>
  <Slides>48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8" baseType="lpstr">
      <vt:lpstr>Arial</vt:lpstr>
      <vt:lpstr>Calibri</vt:lpstr>
      <vt:lpstr>Calibri Light</vt:lpstr>
      <vt:lpstr>Courier New</vt:lpstr>
      <vt:lpstr>Frutiger Next Pro</vt:lpstr>
      <vt:lpstr>Open Sans</vt:lpstr>
      <vt:lpstr>Times New Roman</vt:lpstr>
      <vt:lpstr>Wingdings</vt:lpstr>
      <vt:lpstr>Wingdings 2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Recommandation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office 2016</dc:creator>
  <cp:lastModifiedBy>Zouabi</cp:lastModifiedBy>
  <cp:revision>1174</cp:revision>
  <cp:lastPrinted>2019-11-04T11:51:55Z</cp:lastPrinted>
  <dcterms:created xsi:type="dcterms:W3CDTF">2019-01-15T17:14:35Z</dcterms:created>
  <dcterms:modified xsi:type="dcterms:W3CDTF">2021-04-18T22:19:27Z</dcterms:modified>
</cp:coreProperties>
</file>