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media/image24.jpg" ContentType="image/jpeg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97" r:id="rId8"/>
    <p:sldId id="312" r:id="rId9"/>
    <p:sldId id="311" r:id="rId10"/>
    <p:sldId id="296" r:id="rId11"/>
    <p:sldId id="293" r:id="rId12"/>
    <p:sldId id="313" r:id="rId13"/>
    <p:sldId id="300" r:id="rId14"/>
    <p:sldId id="292" r:id="rId15"/>
    <p:sldId id="283" r:id="rId16"/>
    <p:sldId id="314" r:id="rId17"/>
    <p:sldId id="304" r:id="rId18"/>
    <p:sldId id="316" r:id="rId19"/>
    <p:sldId id="315" r:id="rId20"/>
    <p:sldId id="268" r:id="rId21"/>
    <p:sldId id="309" r:id="rId22"/>
    <p:sldId id="310" r:id="rId23"/>
    <p:sldId id="307" r:id="rId24"/>
    <p:sldId id="285" r:id="rId25"/>
    <p:sldId id="269" r:id="rId26"/>
    <p:sldId id="290" r:id="rId27"/>
  </p:sldIdLst>
  <p:sldSz cx="12192000" cy="7385050"/>
  <p:notesSz cx="12192000" cy="738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3" autoAdjust="0"/>
    <p:restoredTop sz="88627" autoAdjust="0"/>
  </p:normalViewPr>
  <p:slideViewPr>
    <p:cSldViewPr>
      <p:cViewPr varScale="1">
        <p:scale>
          <a:sx n="88" d="100"/>
          <a:sy n="88" d="100"/>
        </p:scale>
        <p:origin x="55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lCotec%20Project\initial%20data\DT\Benchmark\Monastir\SCR%20T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lCotec%20Project\initial%20data\DT\Benchmark\Monastir\SCR%20T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lCotec%20Project\initial%20data\DT\Benchmark\Monastir\SCR%20T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elCotec%20Project\initial%20data\DT\Benchmark\Monastir\SCR%20T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Call Drop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Feuil1!$K$72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Feuil1!$J$73:$J$75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  <c:extLst/>
            </c:strRef>
          </c:cat>
          <c:val>
            <c:numRef>
              <c:f>Feuil1!$K$73:$K$75</c:f>
              <c:numCache>
                <c:formatCode>0.00%</c:formatCode>
                <c:ptCount val="3"/>
                <c:pt idx="0">
                  <c:v>9.9000000000000008E-3</c:v>
                </c:pt>
                <c:pt idx="1">
                  <c:v>1.3100000000000001E-2</c:v>
                </c:pt>
                <c:pt idx="2">
                  <c:v>1.1097410604192354E-2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FD-48C7-8F9B-3A7659019980}"/>
            </c:ext>
          </c:extLst>
        </c:ser>
        <c:ser>
          <c:idx val="1"/>
          <c:order val="1"/>
          <c:tx>
            <c:strRef>
              <c:f>Feuil1!$L$72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Feuil1!$J$73:$J$75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  <c:extLst/>
            </c:strRef>
          </c:cat>
          <c:val>
            <c:numRef>
              <c:f>Feuil1!$L$73:$L$75</c:f>
              <c:numCache>
                <c:formatCode>0.00%</c:formatCode>
                <c:ptCount val="3"/>
                <c:pt idx="0">
                  <c:v>1.4669926650366748E-2</c:v>
                </c:pt>
                <c:pt idx="1">
                  <c:v>1.66E-2</c:v>
                </c:pt>
                <c:pt idx="2">
                  <c:v>1.4669926650366748E-2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FD-48C7-8F9B-3A7659019980}"/>
            </c:ext>
          </c:extLst>
        </c:ser>
        <c:ser>
          <c:idx val="2"/>
          <c:order val="2"/>
          <c:tx>
            <c:strRef>
              <c:f>Feuil1!$M$72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Feuil1!$J$73:$J$75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  <c:extLst/>
            </c:strRef>
          </c:cat>
          <c:val>
            <c:numRef>
              <c:f>Feuil1!$M$73:$M$75</c:f>
              <c:numCache>
                <c:formatCode>0.00%</c:formatCode>
                <c:ptCount val="3"/>
                <c:pt idx="0">
                  <c:v>5.9101654846335696E-3</c:v>
                </c:pt>
                <c:pt idx="1">
                  <c:v>7.1999999999999998E-3</c:v>
                </c:pt>
                <c:pt idx="2">
                  <c:v>5.9101654846335696E-3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FD-48C7-8F9B-3A7659019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6566384"/>
        <c:axId val="1176561584"/>
      </c:barChart>
      <c:catAx>
        <c:axId val="117656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6561584"/>
        <c:crosses val="autoZero"/>
        <c:auto val="1"/>
        <c:lblAlgn val="ctr"/>
        <c:lblOffset val="100"/>
        <c:noMultiLvlLbl val="0"/>
      </c:catAx>
      <c:valAx>
        <c:axId val="117656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7656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MOS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Feuil1!$K$72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Feuil1!$J$76:$J$78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</c:strRef>
          </c:cat>
          <c:val>
            <c:numRef>
              <c:f>Feuil1!$K$76:$K$78</c:f>
              <c:numCache>
                <c:formatCode>#,##0.00</c:formatCode>
                <c:ptCount val="3"/>
                <c:pt idx="0">
                  <c:v>3.75</c:v>
                </c:pt>
                <c:pt idx="1">
                  <c:v>3.74</c:v>
                </c:pt>
                <c:pt idx="2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C-450F-B12E-B1A98B4D7D69}"/>
            </c:ext>
          </c:extLst>
        </c:ser>
        <c:ser>
          <c:idx val="1"/>
          <c:order val="1"/>
          <c:tx>
            <c:strRef>
              <c:f>Feuil1!$L$72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Feuil1!$J$76:$J$78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</c:strRef>
          </c:cat>
          <c:val>
            <c:numRef>
              <c:f>Feuil1!$L$76:$L$78</c:f>
              <c:numCache>
                <c:formatCode>#,##0.00</c:formatCode>
                <c:ptCount val="3"/>
                <c:pt idx="0">
                  <c:v>4.1399999999999997</c:v>
                </c:pt>
                <c:pt idx="1">
                  <c:v>4.1100000000000003</c:v>
                </c:pt>
                <c:pt idx="2">
                  <c:v>4.1399999999999997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C-450F-B12E-B1A98B4D7D69}"/>
            </c:ext>
          </c:extLst>
        </c:ser>
        <c:ser>
          <c:idx val="2"/>
          <c:order val="2"/>
          <c:tx>
            <c:strRef>
              <c:f>Feuil1!$M$72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Feuil1!$J$76:$J$78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</c:strRef>
          </c:cat>
          <c:val>
            <c:numRef>
              <c:f>Feuil1!$M$76:$M$78</c:f>
              <c:numCache>
                <c:formatCode>#,##0.00</c:formatCode>
                <c:ptCount val="3"/>
                <c:pt idx="0">
                  <c:v>4.21</c:v>
                </c:pt>
                <c:pt idx="1">
                  <c:v>4.17</c:v>
                </c:pt>
                <c:pt idx="2">
                  <c:v>4.21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C-450F-B12E-B1A98B4D7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0665792"/>
        <c:axId val="1070655232"/>
      </c:barChart>
      <c:catAx>
        <c:axId val="107066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0655232"/>
        <c:crosses val="autoZero"/>
        <c:auto val="1"/>
        <c:lblAlgn val="ctr"/>
        <c:lblOffset val="100"/>
        <c:noMultiLvlLbl val="0"/>
      </c:catAx>
      <c:valAx>
        <c:axId val="107065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7066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Call Setup Time [s]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Feuil1!$K$72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Feuil1!$J$79:$J$81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</c:strRef>
          </c:cat>
          <c:val>
            <c:numRef>
              <c:f>Feuil1!$K$79:$K$81</c:f>
              <c:numCache>
                <c:formatCode>#\ ##0.0</c:formatCode>
                <c:ptCount val="3"/>
                <c:pt idx="0">
                  <c:v>5.17</c:v>
                </c:pt>
                <c:pt idx="1">
                  <c:v>4.7</c:v>
                </c:pt>
                <c:pt idx="2">
                  <c:v>5.17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0B-44FB-ADBA-5C8802267A5D}"/>
            </c:ext>
          </c:extLst>
        </c:ser>
        <c:ser>
          <c:idx val="1"/>
          <c:order val="1"/>
          <c:tx>
            <c:strRef>
              <c:f>Feuil1!$L$72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Feuil1!$J$79:$J$81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</c:strRef>
          </c:cat>
          <c:val>
            <c:numRef>
              <c:f>Feuil1!$L$79:$L$81</c:f>
              <c:numCache>
                <c:formatCode>#,##0.00</c:formatCode>
                <c:ptCount val="3"/>
                <c:pt idx="0">
                  <c:v>3.1</c:v>
                </c:pt>
                <c:pt idx="1">
                  <c:v>2.98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0B-44FB-ADBA-5C8802267A5D}"/>
            </c:ext>
          </c:extLst>
        </c:ser>
        <c:ser>
          <c:idx val="2"/>
          <c:order val="2"/>
          <c:tx>
            <c:strRef>
              <c:f>Feuil1!$M$72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Feuil1!$J$79:$J$81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</c:strRef>
          </c:cat>
          <c:val>
            <c:numRef>
              <c:f>Feuil1!$M$79:$M$81</c:f>
              <c:numCache>
                <c:formatCode>#,##0.00</c:formatCode>
                <c:ptCount val="3"/>
                <c:pt idx="0">
                  <c:v>3.2</c:v>
                </c:pt>
                <c:pt idx="1">
                  <c:v>3.49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0B-44FB-ADBA-5C8802267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2809840"/>
        <c:axId val="1132814640"/>
      </c:barChart>
      <c:catAx>
        <c:axId val="113280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2814640"/>
        <c:crosses val="autoZero"/>
        <c:auto val="1"/>
        <c:lblAlgn val="ctr"/>
        <c:lblOffset val="100"/>
        <c:noMultiLvlLbl val="0"/>
      </c:catAx>
      <c:valAx>
        <c:axId val="113281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280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Call Setup Success Ratio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Feuil1!$K$72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888888888888889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E7-4973-A874-09B8307A2A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Feuil1!$J$82:$J$84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</c:strRef>
          </c:cat>
          <c:val>
            <c:numRef>
              <c:f>Feuil1!$K$82:$K$84</c:f>
              <c:numCache>
                <c:formatCode>0.00%</c:formatCode>
                <c:ptCount val="3"/>
                <c:pt idx="0">
                  <c:v>0.98541919805589306</c:v>
                </c:pt>
                <c:pt idx="1">
                  <c:v>0.99280000000000002</c:v>
                </c:pt>
                <c:pt idx="2">
                  <c:v>0.98541919805589306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7-4973-A874-09B8307A2A59}"/>
            </c:ext>
          </c:extLst>
        </c:ser>
        <c:ser>
          <c:idx val="1"/>
          <c:order val="1"/>
          <c:tx>
            <c:strRef>
              <c:f>Feuil1!$L$72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Feuil1!$J$82:$J$84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</c:strRef>
          </c:cat>
          <c:val>
            <c:numRef>
              <c:f>Feuil1!$L$82:$L$84</c:f>
              <c:numCache>
                <c:formatCode>0.00%</c:formatCode>
                <c:ptCount val="3"/>
                <c:pt idx="0">
                  <c:v>0.97729988052568695</c:v>
                </c:pt>
                <c:pt idx="1">
                  <c:v>0.99229999999999996</c:v>
                </c:pt>
                <c:pt idx="2">
                  <c:v>0.97729988052568695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7-4973-A874-09B8307A2A59}"/>
            </c:ext>
          </c:extLst>
        </c:ser>
        <c:ser>
          <c:idx val="2"/>
          <c:order val="2"/>
          <c:tx>
            <c:strRef>
              <c:f>Feuil1!$M$72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Feuil1!$J$82:$J$84</c:f>
              <c:strCache>
                <c:ptCount val="3"/>
                <c:pt idx="0">
                  <c:v>Nabeul</c:v>
                </c:pt>
                <c:pt idx="1">
                  <c:v>Sousse</c:v>
                </c:pt>
                <c:pt idx="2">
                  <c:v>Monastir</c:v>
                </c:pt>
              </c:strCache>
            </c:strRef>
          </c:cat>
          <c:val>
            <c:numRef>
              <c:f>Feuil1!$M$82:$M$84</c:f>
              <c:numCache>
                <c:formatCode>0.00%</c:formatCode>
                <c:ptCount val="3"/>
                <c:pt idx="0">
                  <c:v>0.99529411764705877</c:v>
                </c:pt>
                <c:pt idx="1">
                  <c:v>0.99690000000000001</c:v>
                </c:pt>
                <c:pt idx="2">
                  <c:v>0.99529411764705877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7-4973-A874-09B8307A2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545408"/>
        <c:axId val="596542048"/>
      </c:barChart>
      <c:catAx>
        <c:axId val="59654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6542048"/>
        <c:crosses val="autoZero"/>
        <c:auto val="1"/>
        <c:lblAlgn val="ctr"/>
        <c:lblOffset val="100"/>
        <c:noMultiLvlLbl val="0"/>
      </c:catAx>
      <c:valAx>
        <c:axId val="59654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654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6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69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782B4-FED8-4F42-935C-17DDBBCC3C1E}" type="datetimeFigureOut">
              <a:rPr lang="fr-FR" smtClean="0"/>
              <a:t>18/08/2025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923925"/>
            <a:ext cx="4114800" cy="2492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554413"/>
            <a:ext cx="9753600" cy="2908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5163"/>
            <a:ext cx="5283200" cy="369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7015163"/>
            <a:ext cx="5283200" cy="369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337A-2BE0-427F-B495-21BD5AB68C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34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3E553-DA3B-5FB3-5668-9F3C09324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BA78E2-5C56-A872-4719-0380BD6B1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01034A-89FC-8F67-A11A-DB4A7700B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7817EB-A00A-428C-28C2-C5FFE5AB7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337A-2BE0-427F-B495-21BD5AB68CE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84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14050-E678-889F-0BA3-00DC1B2A5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C1D72-E2E3-AB98-7F1B-D03BCD5E5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AC6F8-AC87-9953-0D84-7E6CD3936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0F68F-4EB6-DEE9-1526-9F1E16FB3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E337A-2BE0-427F-B495-21BD5AB68C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40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91368-5CAC-CF57-C57D-7A34FC1E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B4FE6E1-5867-F48E-854B-31BF558499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C14975-4AFD-7980-6DEC-42CA1394F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1F70C1-75E0-75D9-26EA-192769C11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E337A-2BE0-427F-B495-21BD5AB68C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04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A34D-3310-BFA3-175E-3367C5852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E9801-1317-3016-0255-D175EECB05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85EC7-8C1B-FCDC-4F47-AF1A7E6FB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39F-5A0C-DEA5-9C04-9E0CEDE84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337A-2BE0-427F-B495-21BD5AB68CE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000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55056-2433-AFC5-2ECA-6CA64FE87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057CC7-E8DE-F805-AAD4-06E5D707A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75380-4457-D7AB-FAAB-9E77A6368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F5E3F-C4F7-1B74-2DC5-84DD55D6A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337A-2BE0-427F-B495-21BD5AB68CE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7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CA66D-103D-576C-E19F-B60F40F8F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B6EFFD-D976-7A2E-8587-C79BEEDA56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37379-975C-E455-F9FA-7329005DF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B5CDA-7564-D0BC-5F63-887B05163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337A-2BE0-427F-B495-21BD5AB68CE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411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E337A-2BE0-427F-B495-21BD5AB68C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076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8A4B4-545D-2428-C888-BE356AB40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84F4B1A-1BDD-9E61-8BBE-20371BC059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B06229-62C0-638C-E0CA-6D29E9CEF9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518960-774D-9991-1EE3-B6803C604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E337A-2BE0-427F-B495-21BD5AB68C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0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337A-2BE0-427F-B495-21BD5AB68C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11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337A-2BE0-427F-B495-21BD5AB68CE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634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FFBA-751C-2AB5-7588-FE8F5B21C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820653-B3DF-3EC5-FAF2-B7613354C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A8DD9-C44F-90D3-770B-9CB817E29F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02E5E-8FF1-E1E4-A052-EB089DE1B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E337A-2BE0-427F-B495-21BD5AB68C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79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C4188-4B52-C818-078B-2B962C542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D7AF3D-BB60-466D-D312-E02A298333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158C413-4563-8CEC-964F-7121AB742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7447D2-F08A-593C-DE4F-E4525A51D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E337A-2BE0-427F-B495-21BD5AB68C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6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E337A-2BE0-427F-B495-21BD5AB68CE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55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14050-E678-889F-0BA3-00DC1B2A5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C1D72-E2E3-AB98-7F1B-D03BCD5E5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AC6F8-AC87-9953-0D84-7E6CD3936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0F68F-4EB6-DEE9-1526-9F1E16FB36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E337A-2BE0-427F-B495-21BD5AB68C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40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E337A-2BE0-427F-B495-21BD5AB68C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1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C86F5-ADC5-3D54-0331-C116132BF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89C802-46A9-02F8-71AD-53421EFCA0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1BF8E3A-16F5-C231-4C8A-9B3658653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A9E355B-018F-47B5-C512-A4DB5300B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CE337A-2BE0-427F-B495-21BD5AB68CE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84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289365"/>
            <a:ext cx="10363200" cy="155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4135628"/>
            <a:ext cx="8534400" cy="184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F824F-E302-4DF4-AB17-172F3DDFCD7D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2928" cy="737920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7379334"/>
          </a:xfrm>
          <a:custGeom>
            <a:avLst/>
            <a:gdLst/>
            <a:ahLst/>
            <a:cxnLst/>
            <a:rect l="l" t="t" r="r" b="b"/>
            <a:pathLst>
              <a:path w="182880" h="7379334">
                <a:moveTo>
                  <a:pt x="182880" y="0"/>
                </a:moveTo>
                <a:lnTo>
                  <a:pt x="0" y="0"/>
                </a:lnTo>
                <a:lnTo>
                  <a:pt x="0" y="7379208"/>
                </a:lnTo>
                <a:lnTo>
                  <a:pt x="182880" y="7379208"/>
                </a:lnTo>
                <a:lnTo>
                  <a:pt x="182880" y="0"/>
                </a:lnTo>
                <a:close/>
              </a:path>
            </a:pathLst>
          </a:custGeom>
          <a:solidFill>
            <a:srgbClr val="2D5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141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122C4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109C-7853-4F8C-84DE-81886E7B5003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141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698561"/>
            <a:ext cx="5303520" cy="4874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698561"/>
            <a:ext cx="5303520" cy="4874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9CDD-EF85-43A3-8FF8-25B39124D0C7}" type="datetime1">
              <a:rPr lang="en-US" smtClean="0"/>
              <a:t>8/18/2025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2928" cy="73792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2192000" cy="7379334"/>
          </a:xfrm>
          <a:custGeom>
            <a:avLst/>
            <a:gdLst/>
            <a:ahLst/>
            <a:cxnLst/>
            <a:rect l="l" t="t" r="r" b="b"/>
            <a:pathLst>
              <a:path w="12192000" h="7379334">
                <a:moveTo>
                  <a:pt x="12192000" y="0"/>
                </a:moveTo>
                <a:lnTo>
                  <a:pt x="0" y="0"/>
                </a:lnTo>
                <a:lnTo>
                  <a:pt x="0" y="7379208"/>
                </a:lnTo>
                <a:lnTo>
                  <a:pt x="12192000" y="7379208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141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D34F5-6D1E-4BFE-A96C-6DCA675589A0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2928" cy="737920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7379334"/>
          </a:xfrm>
          <a:custGeom>
            <a:avLst/>
            <a:gdLst/>
            <a:ahLst/>
            <a:cxnLst/>
            <a:rect l="l" t="t" r="r" b="b"/>
            <a:pathLst>
              <a:path w="182880" h="7379334">
                <a:moveTo>
                  <a:pt x="182880" y="0"/>
                </a:moveTo>
                <a:lnTo>
                  <a:pt x="0" y="0"/>
                </a:lnTo>
                <a:lnTo>
                  <a:pt x="0" y="7379208"/>
                </a:lnTo>
                <a:lnTo>
                  <a:pt x="182880" y="7379208"/>
                </a:lnTo>
                <a:lnTo>
                  <a:pt x="182880" y="0"/>
                </a:lnTo>
                <a:close/>
              </a:path>
            </a:pathLst>
          </a:custGeom>
          <a:solidFill>
            <a:srgbClr val="2D52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5750-F8A1-4B41-BF4D-886263547104}" type="datetime1">
              <a:rPr lang="en-US" smtClean="0"/>
              <a:t>8/18/2025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852928" cy="73792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59197" y="338454"/>
            <a:ext cx="167360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1414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486" y="1684781"/>
            <a:ext cx="10996295" cy="2141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rgbClr val="122C47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868096"/>
            <a:ext cx="3901440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868096"/>
            <a:ext cx="2804160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0F22-A00B-4E3E-8FC5-B358F12D1796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868096"/>
            <a:ext cx="2804160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jpg"/><Relationship Id="rId11" Type="http://schemas.openxmlformats.org/officeDocument/2006/relationships/image" Target="../media/image18.pn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jp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jpg"/><Relationship Id="rId11" Type="http://schemas.openxmlformats.org/officeDocument/2006/relationships/image" Target="../media/image16.png"/><Relationship Id="rId5" Type="http://schemas.openxmlformats.org/officeDocument/2006/relationships/image" Target="../media/image3.jpg"/><Relationship Id="rId10" Type="http://schemas.openxmlformats.org/officeDocument/2006/relationships/image" Target="../media/image15.jpg"/><Relationship Id="rId4" Type="http://schemas.openxmlformats.org/officeDocument/2006/relationships/image" Target="../media/image2.png"/><Relationship Id="rId9" Type="http://schemas.openxmlformats.org/officeDocument/2006/relationships/image" Target="../media/image9.jp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3.jpg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jpg"/><Relationship Id="rId11" Type="http://schemas.openxmlformats.org/officeDocument/2006/relationships/image" Target="../media/image18.png"/><Relationship Id="rId5" Type="http://schemas.openxmlformats.org/officeDocument/2006/relationships/image" Target="../media/image3.jp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5.jp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379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679193" y="2476746"/>
            <a:ext cx="9448800" cy="1039832"/>
          </a:xfrm>
          <a:prstGeom prst="rect">
            <a:avLst/>
          </a:prstGeom>
        </p:spPr>
        <p:txBody>
          <a:bodyPr vert="horz" wrap="square" lIns="0" tIns="572703" rIns="0" bIns="0" rtlCol="0">
            <a:spAutoFit/>
          </a:bodyPr>
          <a:lstStyle/>
          <a:p>
            <a:pPr marL="4032885" marR="5080" indent="-3369310" algn="l">
              <a:lnSpc>
                <a:spcPct val="120000"/>
              </a:lnSpc>
              <a:spcBef>
                <a:spcPts val="100"/>
              </a:spcBef>
            </a:pPr>
            <a:r>
              <a:rPr sz="2800" spc="-70" dirty="0"/>
              <a:t>Benchmarking </a:t>
            </a:r>
            <a:r>
              <a:rPr sz="2800" dirty="0"/>
              <a:t>des </a:t>
            </a:r>
            <a:r>
              <a:rPr sz="2800" spc="-75" dirty="0"/>
              <a:t>services </a:t>
            </a:r>
            <a:r>
              <a:rPr sz="2800" spc="-80" dirty="0"/>
              <a:t>Radi</a:t>
            </a:r>
            <a:r>
              <a:rPr lang="fr-FR" sz="2800" spc="-80" dirty="0"/>
              <a:t>o</a:t>
            </a:r>
            <a:endParaRPr sz="2800" spc="40" dirty="0"/>
          </a:p>
        </p:txBody>
      </p:sp>
      <p:sp>
        <p:nvSpPr>
          <p:cNvPr id="4" name="object 4"/>
          <p:cNvSpPr txBox="1"/>
          <p:nvPr/>
        </p:nvSpPr>
        <p:spPr>
          <a:xfrm>
            <a:off x="4709159" y="5298546"/>
            <a:ext cx="2773681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600" b="1" spc="70" dirty="0">
                <a:solidFill>
                  <a:srgbClr val="001F5F"/>
                </a:solidFill>
                <a:latin typeface="Tahoma"/>
                <a:cs typeface="Tahoma"/>
              </a:rPr>
              <a:t>Avril-Juin-Juillet</a:t>
            </a:r>
            <a:r>
              <a:rPr sz="1600"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001F5F"/>
                </a:solidFill>
                <a:latin typeface="Tahoma"/>
                <a:cs typeface="Tahoma"/>
              </a:rPr>
              <a:t>202</a:t>
            </a:r>
            <a:r>
              <a:rPr lang="fr-FR" sz="1600" b="1" spc="-120" dirty="0">
                <a:solidFill>
                  <a:srgbClr val="001F5F"/>
                </a:solidFill>
                <a:latin typeface="Tahoma"/>
                <a:cs typeface="Tahoma"/>
              </a:rPr>
              <a:t>5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62499" y="280669"/>
            <a:ext cx="2667000" cy="6471818"/>
            <a:chOff x="4599038" y="316077"/>
            <a:chExt cx="2667000" cy="6471818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7319" y="6187439"/>
              <a:ext cx="1124712" cy="6004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9038" y="316077"/>
              <a:ext cx="2667000" cy="23289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82246" y="5903471"/>
            <a:ext cx="154178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-114" dirty="0">
                <a:latin typeface="Verdana"/>
                <a:cs typeface="Verdana"/>
              </a:rPr>
              <a:t>B</a:t>
            </a:r>
            <a:r>
              <a:rPr sz="1000" spc="50" dirty="0">
                <a:latin typeface="Verdana"/>
                <a:cs typeface="Verdana"/>
              </a:rPr>
              <a:t>e</a:t>
            </a:r>
            <a:r>
              <a:rPr sz="1000" spc="-15" dirty="0">
                <a:latin typeface="Verdana"/>
                <a:cs typeface="Verdana"/>
              </a:rPr>
              <a:t>n</a:t>
            </a:r>
            <a:r>
              <a:rPr sz="1000" spc="120" dirty="0">
                <a:latin typeface="Verdana"/>
                <a:cs typeface="Verdana"/>
              </a:rPr>
              <a:t>c</a:t>
            </a:r>
            <a:r>
              <a:rPr sz="1000" spc="-15" dirty="0">
                <a:latin typeface="Verdana"/>
                <a:cs typeface="Verdana"/>
              </a:rPr>
              <a:t>h</a:t>
            </a:r>
            <a:r>
              <a:rPr sz="1000" spc="-40" dirty="0">
                <a:latin typeface="Verdana"/>
                <a:cs typeface="Verdana"/>
              </a:rPr>
              <a:t>m</a:t>
            </a:r>
            <a:r>
              <a:rPr sz="1000" spc="85" dirty="0">
                <a:latin typeface="Verdana"/>
                <a:cs typeface="Verdana"/>
              </a:rPr>
              <a:t>a</a:t>
            </a:r>
            <a:r>
              <a:rPr sz="1000" spc="-120" dirty="0">
                <a:latin typeface="Verdana"/>
                <a:cs typeface="Verdana"/>
              </a:rPr>
              <a:t>r</a:t>
            </a:r>
            <a:r>
              <a:rPr sz="1000" spc="-85" dirty="0">
                <a:latin typeface="Verdana"/>
                <a:cs typeface="Verdana"/>
              </a:rPr>
              <a:t>k</a:t>
            </a:r>
            <a:r>
              <a:rPr sz="1000" spc="-114" dirty="0">
                <a:latin typeface="Verdana"/>
                <a:cs typeface="Verdana"/>
              </a:rPr>
              <a:t> </a:t>
            </a:r>
            <a:r>
              <a:rPr sz="1000" spc="50" dirty="0">
                <a:latin typeface="Verdana"/>
                <a:cs typeface="Verdana"/>
              </a:rPr>
              <a:t>e</a:t>
            </a:r>
            <a:r>
              <a:rPr sz="1000" spc="-40" dirty="0">
                <a:latin typeface="Verdana"/>
                <a:cs typeface="Verdana"/>
              </a:rPr>
              <a:t>ff</a:t>
            </a:r>
            <a:r>
              <a:rPr sz="1000" spc="50" dirty="0">
                <a:latin typeface="Verdana"/>
                <a:cs typeface="Verdana"/>
              </a:rPr>
              <a:t>e</a:t>
            </a:r>
            <a:r>
              <a:rPr sz="1000" spc="120" dirty="0">
                <a:latin typeface="Verdana"/>
                <a:cs typeface="Verdana"/>
              </a:rPr>
              <a:t>c</a:t>
            </a:r>
            <a:r>
              <a:rPr sz="1000" spc="-65" dirty="0">
                <a:latin typeface="Verdana"/>
                <a:cs typeface="Verdana"/>
              </a:rPr>
              <a:t>t</a:t>
            </a:r>
            <a:r>
              <a:rPr sz="1000" spc="-15" dirty="0">
                <a:latin typeface="Verdana"/>
                <a:cs typeface="Verdana"/>
              </a:rPr>
              <a:t>u</a:t>
            </a:r>
            <a:r>
              <a:rPr sz="1000" spc="60" dirty="0">
                <a:latin typeface="Verdana"/>
                <a:cs typeface="Verdana"/>
              </a:rPr>
              <a:t>é</a:t>
            </a:r>
            <a:r>
              <a:rPr sz="1000" spc="-100" dirty="0">
                <a:latin typeface="Verdana"/>
                <a:cs typeface="Verdana"/>
              </a:rPr>
              <a:t> </a:t>
            </a:r>
            <a:r>
              <a:rPr sz="1000" spc="70" dirty="0">
                <a:latin typeface="Verdana"/>
                <a:cs typeface="Verdana"/>
              </a:rPr>
              <a:t>p</a:t>
            </a:r>
            <a:r>
              <a:rPr sz="1000" spc="85" dirty="0">
                <a:latin typeface="Verdana"/>
                <a:cs typeface="Verdana"/>
              </a:rPr>
              <a:t>a</a:t>
            </a:r>
            <a:r>
              <a:rPr sz="1000" spc="-125" dirty="0">
                <a:latin typeface="Verdana"/>
                <a:cs typeface="Verdana"/>
              </a:rPr>
              <a:t>r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A11428-3B7B-0B24-6255-94CB86B3F2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"/>
    </mc:Choice>
    <mc:Fallback xmlns="">
      <p:transition spd="slow" advTm="8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C22C01-5AB2-79CB-3FFE-C8C9494E6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5E1C623-12E8-B87F-FC29-340FA2F037A1}"/>
              </a:ext>
            </a:extLst>
          </p:cNvPr>
          <p:cNvGrpSpPr/>
          <p:nvPr/>
        </p:nvGrpSpPr>
        <p:grpSpPr>
          <a:xfrm>
            <a:off x="0" y="0"/>
            <a:ext cx="2853055" cy="7379334"/>
            <a:chOff x="0" y="0"/>
            <a:chExt cx="2853055" cy="7379334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F98E474F-3E47-AFB8-F455-EBEC272DD4F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852928" cy="737920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526DE67-F188-1282-FD48-17780F18B567}"/>
                </a:ext>
              </a:extLst>
            </p:cNvPr>
            <p:cNvSpPr/>
            <p:nvPr/>
          </p:nvSpPr>
          <p:spPr>
            <a:xfrm>
              <a:off x="0" y="0"/>
              <a:ext cx="182880" cy="7379334"/>
            </a:xfrm>
            <a:custGeom>
              <a:avLst/>
              <a:gdLst/>
              <a:ahLst/>
              <a:cxnLst/>
              <a:rect l="l" t="t" r="r" b="b"/>
              <a:pathLst>
                <a:path w="182880" h="7379334">
                  <a:moveTo>
                    <a:pt x="182880" y="0"/>
                  </a:moveTo>
                  <a:lnTo>
                    <a:pt x="0" y="0"/>
                  </a:lnTo>
                  <a:lnTo>
                    <a:pt x="0" y="7379208"/>
                  </a:lnTo>
                  <a:lnTo>
                    <a:pt x="182880" y="73792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D52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75EDECC6-D799-C1E5-7993-DA6FBE4D007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A440BB6-88F9-BA50-4BA7-907D84C16EF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0809" y="7015798"/>
            <a:ext cx="2804160" cy="36925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object 23">
            <a:extLst>
              <a:ext uri="{FF2B5EF4-FFF2-40B4-BE49-F238E27FC236}">
                <a16:creationId xmlns:a16="http://schemas.microsoft.com/office/drawing/2014/main" id="{63E8DA1A-CA3B-0867-3FC3-1CC04F5C9D9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795" y="54863"/>
            <a:ext cx="1158240" cy="826007"/>
          </a:xfrm>
          <a:prstGeom prst="rect">
            <a:avLst/>
          </a:prstGeom>
        </p:spPr>
      </p:pic>
      <p:pic>
        <p:nvPicPr>
          <p:cNvPr id="45" name="object 7">
            <a:extLst>
              <a:ext uri="{FF2B5EF4-FFF2-40B4-BE49-F238E27FC236}">
                <a16:creationId xmlns:a16="http://schemas.microsoft.com/office/drawing/2014/main" id="{BBD9C9E0-64ED-2320-BC49-95353CE7C99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40359" y="1958542"/>
            <a:ext cx="3660930" cy="14834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81F5060-AF6A-13A4-35C1-3288EA114867}"/>
              </a:ext>
            </a:extLst>
          </p:cNvPr>
          <p:cNvSpPr txBox="1"/>
          <p:nvPr/>
        </p:nvSpPr>
        <p:spPr>
          <a:xfrm>
            <a:off x="3338075" y="-60280"/>
            <a:ext cx="56961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2400" b="1" spc="-10" dirty="0"/>
              <a:t>Benchmark </a:t>
            </a:r>
            <a:r>
              <a:rPr kumimoji="0" lang="fr-FR" sz="2400" b="1" i="0" u="none" strike="noStrike" kern="0" cap="none" spc="4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Gouvernorat de Sousse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object 21">
            <a:extLst>
              <a:ext uri="{FF2B5EF4-FFF2-40B4-BE49-F238E27FC236}">
                <a16:creationId xmlns:a16="http://schemas.microsoft.com/office/drawing/2014/main" id="{7DB6920E-DF61-C31E-850A-B2CF54398C96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93070" y="950475"/>
            <a:ext cx="1419187" cy="816102"/>
          </a:xfrm>
          <a:prstGeom prst="rect">
            <a:avLst/>
          </a:prstGeom>
        </p:spPr>
      </p:pic>
      <p:pic>
        <p:nvPicPr>
          <p:cNvPr id="20" name="object 22">
            <a:extLst>
              <a:ext uri="{FF2B5EF4-FFF2-40B4-BE49-F238E27FC236}">
                <a16:creationId xmlns:a16="http://schemas.microsoft.com/office/drawing/2014/main" id="{C8C16158-1CE3-A670-748C-4442FA4CF52F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81476" y="1769090"/>
            <a:ext cx="343262" cy="125547"/>
          </a:xfrm>
          <a:prstGeom prst="rect">
            <a:avLst/>
          </a:prstGeom>
        </p:spPr>
      </p:pic>
      <p:pic>
        <p:nvPicPr>
          <p:cNvPr id="24" name="object 13">
            <a:extLst>
              <a:ext uri="{FF2B5EF4-FFF2-40B4-BE49-F238E27FC236}">
                <a16:creationId xmlns:a16="http://schemas.microsoft.com/office/drawing/2014/main" id="{B41FFC40-F0AB-A440-29E1-710A5F2939D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4131" y="1542196"/>
            <a:ext cx="943155" cy="531676"/>
          </a:xfrm>
          <a:prstGeom prst="rect">
            <a:avLst/>
          </a:prstGeom>
        </p:spPr>
      </p:pic>
      <p:sp>
        <p:nvSpPr>
          <p:cNvPr id="22" name="object 18">
            <a:extLst>
              <a:ext uri="{FF2B5EF4-FFF2-40B4-BE49-F238E27FC236}">
                <a16:creationId xmlns:a16="http://schemas.microsoft.com/office/drawing/2014/main" id="{B6A43F52-1F21-002D-9B2E-C22C2E4CCA3D}"/>
              </a:ext>
            </a:extLst>
          </p:cNvPr>
          <p:cNvSpPr txBox="1"/>
          <p:nvPr/>
        </p:nvSpPr>
        <p:spPr>
          <a:xfrm>
            <a:off x="1683445" y="2158198"/>
            <a:ext cx="6403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60,54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EA69D862-5040-1C83-D274-9D9FF8226B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4456" y="1366262"/>
            <a:ext cx="487083" cy="150967"/>
          </a:xfrm>
          <a:prstGeom prst="rect">
            <a:avLst/>
          </a:prstGeom>
        </p:spPr>
      </p:pic>
      <p:pic>
        <p:nvPicPr>
          <p:cNvPr id="28" name="object 21">
            <a:extLst>
              <a:ext uri="{FF2B5EF4-FFF2-40B4-BE49-F238E27FC236}">
                <a16:creationId xmlns:a16="http://schemas.microsoft.com/office/drawing/2014/main" id="{958A0174-D1E8-393C-9C2D-75BC589AB4AD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8232" y="1728180"/>
            <a:ext cx="1075367" cy="581787"/>
          </a:xfrm>
          <a:prstGeom prst="rect">
            <a:avLst/>
          </a:prstGeom>
        </p:spPr>
      </p:pic>
      <p:pic>
        <p:nvPicPr>
          <p:cNvPr id="33" name="object 14">
            <a:extLst>
              <a:ext uri="{FF2B5EF4-FFF2-40B4-BE49-F238E27FC236}">
                <a16:creationId xmlns:a16="http://schemas.microsoft.com/office/drawing/2014/main" id="{4C7971EC-2FB7-5D02-51A1-6662B8A3F70D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51708" y="2027989"/>
            <a:ext cx="502225" cy="118911"/>
          </a:xfrm>
          <a:prstGeom prst="rect">
            <a:avLst/>
          </a:prstGeom>
        </p:spPr>
      </p:pic>
      <p:sp>
        <p:nvSpPr>
          <p:cNvPr id="34" name="object 18">
            <a:extLst>
              <a:ext uri="{FF2B5EF4-FFF2-40B4-BE49-F238E27FC236}">
                <a16:creationId xmlns:a16="http://schemas.microsoft.com/office/drawing/2014/main" id="{74D9FF7B-4999-BA3D-F475-36E43B54FEB7}"/>
              </a:ext>
            </a:extLst>
          </p:cNvPr>
          <p:cNvSpPr txBox="1"/>
          <p:nvPr/>
        </p:nvSpPr>
        <p:spPr>
          <a:xfrm>
            <a:off x="2963098" y="1939162"/>
            <a:ext cx="7897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63,21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6" name="object 17">
            <a:extLst>
              <a:ext uri="{FF2B5EF4-FFF2-40B4-BE49-F238E27FC236}">
                <a16:creationId xmlns:a16="http://schemas.microsoft.com/office/drawing/2014/main" id="{2C248281-CCF5-751C-D961-A6D20E070F66}"/>
              </a:ext>
            </a:extLst>
          </p:cNvPr>
          <p:cNvSpPr txBox="1"/>
          <p:nvPr/>
        </p:nvSpPr>
        <p:spPr>
          <a:xfrm>
            <a:off x="4160136" y="2304442"/>
            <a:ext cx="81938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60,37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7" name="object 11">
            <a:extLst>
              <a:ext uri="{FF2B5EF4-FFF2-40B4-BE49-F238E27FC236}">
                <a16:creationId xmlns:a16="http://schemas.microsoft.com/office/drawing/2014/main" id="{09FD97C3-D70C-C613-9FFC-11D631699537}"/>
              </a:ext>
            </a:extLst>
          </p:cNvPr>
          <p:cNvSpPr txBox="1"/>
          <p:nvPr/>
        </p:nvSpPr>
        <p:spPr>
          <a:xfrm>
            <a:off x="6694705" y="4197258"/>
            <a:ext cx="5031512" cy="19287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1" u="none" strike="noStrike" kern="1200" cap="none" spc="4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Verdana"/>
              </a:rPr>
              <a:t>TT </a:t>
            </a:r>
            <a:r>
              <a:rPr kumimoji="0" sz="1400" b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Verdana"/>
              </a:rPr>
              <a:t>figure</a:t>
            </a:r>
            <a:r>
              <a:rPr kumimoji="0" sz="1400" b="1" u="none" strike="noStrike" kern="1200" cap="none" spc="3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Verdana"/>
              </a:rPr>
              <a:t>au</a:t>
            </a:r>
            <a:r>
              <a:rPr kumimoji="0" sz="1400" b="1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fr-FR" sz="1400" b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Verdana"/>
              </a:rPr>
              <a:t>deuxième</a:t>
            </a:r>
            <a:r>
              <a:rPr kumimoji="0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Verdana"/>
              </a:rPr>
              <a:t> rang</a:t>
            </a:r>
            <a:r>
              <a:rPr kumimoji="0" sz="1400" b="1" u="none" strike="noStrike" kern="1200" cap="none" spc="5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fr-FR" sz="1400" b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Verdana"/>
              </a:rPr>
              <a:t>pour le gouvernorat de Sousse selon la méthode de pondération ETSI .</a:t>
            </a:r>
            <a:r>
              <a:rPr kumimoji="0" lang="fr-FR" sz="1400" b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fr-FR" sz="1400" b="1" spc="-5" dirty="0">
                <a:latin typeface="Verdana"/>
                <a:cs typeface="Verdana"/>
              </a:rPr>
              <a:t>Orange assure la meilleure QOS Voix MOC/MTC sur le gouvernorat de Sousse.</a:t>
            </a:r>
          </a:p>
          <a:p>
            <a:pPr marL="298450" indent="-285750"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fr-FR" sz="1400" b="1" spc="-5" dirty="0">
                <a:latin typeface="Verdana"/>
                <a:cs typeface="Verdana"/>
              </a:rPr>
              <a:t>TT assure le meilleur débit moyen descendant 4G sur le gouvernorat de Sousse</a:t>
            </a:r>
            <a:r>
              <a:rPr kumimoji="0" lang="fr-FR" sz="1400" b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endParaRPr kumimoji="0" sz="1400" b="1" i="1" u="none" strike="noStrike" kern="1200" cap="none" spc="-5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907409C3-2DC9-6F8C-D04E-E33AAFE068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5400" y="5180905"/>
            <a:ext cx="3660930" cy="1483420"/>
          </a:xfrm>
          <a:prstGeom prst="rect">
            <a:avLst/>
          </a:prstGeom>
        </p:spPr>
      </p:pic>
      <p:pic>
        <p:nvPicPr>
          <p:cNvPr id="7" name="object 21">
            <a:extLst>
              <a:ext uri="{FF2B5EF4-FFF2-40B4-BE49-F238E27FC236}">
                <a16:creationId xmlns:a16="http://schemas.microsoft.com/office/drawing/2014/main" id="{BA31391C-2943-8913-B2B6-B74F16020B5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0136" y="4245800"/>
            <a:ext cx="1419187" cy="816102"/>
          </a:xfrm>
          <a:prstGeom prst="rect">
            <a:avLst/>
          </a:prstGeom>
        </p:spPr>
      </p:pic>
      <p:pic>
        <p:nvPicPr>
          <p:cNvPr id="9" name="object 13">
            <a:extLst>
              <a:ext uri="{FF2B5EF4-FFF2-40B4-BE49-F238E27FC236}">
                <a16:creationId xmlns:a16="http://schemas.microsoft.com/office/drawing/2014/main" id="{9BB1B34D-A4C8-E2BD-5509-FAE3F3CDC8E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63997" y="4770570"/>
            <a:ext cx="911452" cy="507843"/>
          </a:xfrm>
          <a:prstGeom prst="rect">
            <a:avLst/>
          </a:prstGeom>
        </p:spPr>
      </p:pic>
      <p:sp>
        <p:nvSpPr>
          <p:cNvPr id="10" name="object 18">
            <a:extLst>
              <a:ext uri="{FF2B5EF4-FFF2-40B4-BE49-F238E27FC236}">
                <a16:creationId xmlns:a16="http://schemas.microsoft.com/office/drawing/2014/main" id="{22B575E2-8F9A-B441-FE35-3A2EDF360F53}"/>
              </a:ext>
            </a:extLst>
          </p:cNvPr>
          <p:cNvSpPr txBox="1"/>
          <p:nvPr/>
        </p:nvSpPr>
        <p:spPr>
          <a:xfrm>
            <a:off x="1616884" y="5369263"/>
            <a:ext cx="8069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11/30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91AD6D4-8ED1-DAA6-FA13-D218F0E353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5317" y="4616359"/>
            <a:ext cx="487083" cy="150967"/>
          </a:xfrm>
          <a:prstGeom prst="rect">
            <a:avLst/>
          </a:prstGeom>
        </p:spPr>
      </p:pic>
      <p:pic>
        <p:nvPicPr>
          <p:cNvPr id="13" name="object 21">
            <a:extLst>
              <a:ext uri="{FF2B5EF4-FFF2-40B4-BE49-F238E27FC236}">
                <a16:creationId xmlns:a16="http://schemas.microsoft.com/office/drawing/2014/main" id="{95BAE5E0-3A5D-30F4-A24C-3363569176BB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3899" y="5078369"/>
            <a:ext cx="1075367" cy="581787"/>
          </a:xfrm>
          <a:prstGeom prst="rect">
            <a:avLst/>
          </a:prstGeom>
        </p:spPr>
      </p:pic>
      <p:pic>
        <p:nvPicPr>
          <p:cNvPr id="17" name="object 14">
            <a:extLst>
              <a:ext uri="{FF2B5EF4-FFF2-40B4-BE49-F238E27FC236}">
                <a16:creationId xmlns:a16="http://schemas.microsoft.com/office/drawing/2014/main" id="{36F97A58-AE0A-91AC-5253-83AF9A9B020A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10954" y="5042714"/>
            <a:ext cx="502225" cy="118911"/>
          </a:xfrm>
          <a:prstGeom prst="rect">
            <a:avLst/>
          </a:prstGeom>
        </p:spPr>
      </p:pic>
      <p:sp>
        <p:nvSpPr>
          <p:cNvPr id="18" name="object 18">
            <a:extLst>
              <a:ext uri="{FF2B5EF4-FFF2-40B4-BE49-F238E27FC236}">
                <a16:creationId xmlns:a16="http://schemas.microsoft.com/office/drawing/2014/main" id="{6623D308-6BEF-499D-FC9C-590B133F16BF}"/>
              </a:ext>
            </a:extLst>
          </p:cNvPr>
          <p:cNvSpPr txBox="1"/>
          <p:nvPr/>
        </p:nvSpPr>
        <p:spPr>
          <a:xfrm>
            <a:off x="2920836" y="5105480"/>
            <a:ext cx="91145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19/30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D1F1B825-827C-1621-2648-5F345E1DC91B}"/>
              </a:ext>
            </a:extLst>
          </p:cNvPr>
          <p:cNvSpPr txBox="1"/>
          <p:nvPr/>
        </p:nvSpPr>
        <p:spPr>
          <a:xfrm>
            <a:off x="4184197" y="5661250"/>
            <a:ext cx="45476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7/30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8" name="object 22">
            <a:extLst>
              <a:ext uri="{FF2B5EF4-FFF2-40B4-BE49-F238E27FC236}">
                <a16:creationId xmlns:a16="http://schemas.microsoft.com/office/drawing/2014/main" id="{5649A0A7-DB33-A923-EA58-3FC47D7C8FD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02999" y="5339049"/>
            <a:ext cx="343262" cy="125547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DA4FE84-ED71-F6F3-542E-47C5A99AA34F}"/>
              </a:ext>
            </a:extLst>
          </p:cNvPr>
          <p:cNvCxnSpPr>
            <a:cxnSpLocks/>
          </p:cNvCxnSpPr>
          <p:nvPr/>
        </p:nvCxnSpPr>
        <p:spPr>
          <a:xfrm>
            <a:off x="6260701" y="916427"/>
            <a:ext cx="0" cy="579457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F577B17-26CF-EEB2-14B3-BC4F186BFB09}"/>
              </a:ext>
            </a:extLst>
          </p:cNvPr>
          <p:cNvSpPr txBox="1"/>
          <p:nvPr/>
        </p:nvSpPr>
        <p:spPr>
          <a:xfrm>
            <a:off x="2022439" y="415925"/>
            <a:ext cx="2603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spc="-10" dirty="0"/>
              <a:t>Pondération</a:t>
            </a:r>
            <a:r>
              <a:rPr lang="fr-FR" sz="2400" b="1" spc="35" dirty="0"/>
              <a:t> </a:t>
            </a:r>
            <a:r>
              <a:rPr lang="fr-FR" sz="2400" b="1" spc="-5" dirty="0"/>
              <a:t>ETSI  </a:t>
            </a:r>
            <a:endParaRPr lang="fr-FR" sz="2400" dirty="0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AA2C95B-6E17-55A4-DBF5-200CF381D08E}"/>
              </a:ext>
            </a:extLst>
          </p:cNvPr>
          <p:cNvCxnSpPr/>
          <p:nvPr/>
        </p:nvCxnSpPr>
        <p:spPr>
          <a:xfrm>
            <a:off x="995732" y="3598355"/>
            <a:ext cx="10730485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003FE09E-376B-2E1F-3386-002120AFFEA0}"/>
              </a:ext>
            </a:extLst>
          </p:cNvPr>
          <p:cNvSpPr txBox="1"/>
          <p:nvPr/>
        </p:nvSpPr>
        <p:spPr>
          <a:xfrm>
            <a:off x="1989063" y="3632787"/>
            <a:ext cx="2767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2400" b="1" u="none" strike="noStrike" kern="0" cap="none" spc="-85" normalizeH="0" baseline="0" noProof="0" dirty="0">
                <a:ln>
                  <a:noFill/>
                </a:ln>
                <a:effectLst/>
                <a:uLnTx/>
                <a:uFillTx/>
                <a:ea typeface="+mj-ea"/>
              </a:rPr>
              <a:t>Classement </a:t>
            </a:r>
            <a:r>
              <a:rPr kumimoji="0" lang="fr-FR" b="1" u="none" strike="noStrike" kern="0" cap="none" spc="-85" normalizeH="0" baseline="0" noProof="0" dirty="0">
                <a:ln>
                  <a:noFill/>
                </a:ln>
                <a:effectLst/>
                <a:uLnTx/>
                <a:uFillTx/>
                <a:ea typeface="+mj-ea"/>
              </a:rPr>
              <a:t>par</a:t>
            </a:r>
            <a:r>
              <a:rPr kumimoji="0" lang="fr-FR" sz="2400" b="1" u="none" strike="noStrike" kern="0" cap="none" spc="-85" normalizeH="0" baseline="0" noProof="0" dirty="0">
                <a:ln>
                  <a:noFill/>
                </a:ln>
                <a:effectLst/>
                <a:uLnTx/>
                <a:uFillTx/>
                <a:ea typeface="+mj-ea"/>
              </a:rPr>
              <a:t> KPI</a:t>
            </a:r>
            <a:endParaRPr lang="fr-FR" sz="2400" b="1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4D79F1B-8222-39F0-A76B-478CDD3012CE}"/>
              </a:ext>
            </a:extLst>
          </p:cNvPr>
          <p:cNvSpPr txBox="1"/>
          <p:nvPr/>
        </p:nvSpPr>
        <p:spPr>
          <a:xfrm>
            <a:off x="7803047" y="570546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Méthodologie de l’INT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" name="object 7">
            <a:extLst>
              <a:ext uri="{FF2B5EF4-FFF2-40B4-BE49-F238E27FC236}">
                <a16:creationId xmlns:a16="http://schemas.microsoft.com/office/drawing/2014/main" id="{BC6DA8F2-9EA1-9E8A-BECA-7B75975D2B97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7963" y="2140724"/>
            <a:ext cx="4064600" cy="1430834"/>
          </a:xfrm>
          <a:prstGeom prst="rect">
            <a:avLst/>
          </a:prstGeom>
        </p:spPr>
      </p:pic>
      <p:pic>
        <p:nvPicPr>
          <p:cNvPr id="41" name="object 21">
            <a:extLst>
              <a:ext uri="{FF2B5EF4-FFF2-40B4-BE49-F238E27FC236}">
                <a16:creationId xmlns:a16="http://schemas.microsoft.com/office/drawing/2014/main" id="{FD37587C-AC46-606F-E74A-5DFEFB9E942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54601" y="1148313"/>
            <a:ext cx="1591323" cy="935273"/>
          </a:xfrm>
          <a:prstGeom prst="rect">
            <a:avLst/>
          </a:prstGeom>
        </p:spPr>
      </p:pic>
      <p:pic>
        <p:nvPicPr>
          <p:cNvPr id="42" name="object 22">
            <a:extLst>
              <a:ext uri="{FF2B5EF4-FFF2-40B4-BE49-F238E27FC236}">
                <a16:creationId xmlns:a16="http://schemas.microsoft.com/office/drawing/2014/main" id="{90B79191-D7BC-11D4-B8D9-A8C09D6824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57814" y="1615949"/>
            <a:ext cx="384896" cy="178607"/>
          </a:xfrm>
          <a:prstGeom prst="rect">
            <a:avLst/>
          </a:prstGeom>
        </p:spPr>
      </p:pic>
      <p:sp>
        <p:nvSpPr>
          <p:cNvPr id="43" name="object 18">
            <a:extLst>
              <a:ext uri="{FF2B5EF4-FFF2-40B4-BE49-F238E27FC236}">
                <a16:creationId xmlns:a16="http://schemas.microsoft.com/office/drawing/2014/main" id="{3F95B014-D2F2-F148-B642-23A1E66803CB}"/>
              </a:ext>
            </a:extLst>
          </p:cNvPr>
          <p:cNvSpPr txBox="1"/>
          <p:nvPr/>
        </p:nvSpPr>
        <p:spPr>
          <a:xfrm>
            <a:off x="8769492" y="2061639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81,78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44" name="object 13">
            <a:extLst>
              <a:ext uri="{FF2B5EF4-FFF2-40B4-BE49-F238E27FC236}">
                <a16:creationId xmlns:a16="http://schemas.microsoft.com/office/drawing/2014/main" id="{030F846C-9D74-1BE2-FFAE-51BA5E636F5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21724" y="1505988"/>
            <a:ext cx="1011768" cy="82766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A610BBF4-94DF-D964-6F19-036E10AD19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8488" y="1954181"/>
            <a:ext cx="534401" cy="165633"/>
          </a:xfrm>
          <a:prstGeom prst="rect">
            <a:avLst/>
          </a:prstGeom>
        </p:spPr>
      </p:pic>
      <p:pic>
        <p:nvPicPr>
          <p:cNvPr id="47" name="object 21">
            <a:extLst>
              <a:ext uri="{FF2B5EF4-FFF2-40B4-BE49-F238E27FC236}">
                <a16:creationId xmlns:a16="http://schemas.microsoft.com/office/drawing/2014/main" id="{605BE6C6-65C9-BA3D-47FD-DBC87E861667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2922" y="1569458"/>
            <a:ext cx="1004504" cy="827667"/>
          </a:xfrm>
          <a:prstGeom prst="rect">
            <a:avLst/>
          </a:prstGeom>
        </p:spPr>
      </p:pic>
      <p:pic>
        <p:nvPicPr>
          <p:cNvPr id="48" name="object 14">
            <a:extLst>
              <a:ext uri="{FF2B5EF4-FFF2-40B4-BE49-F238E27FC236}">
                <a16:creationId xmlns:a16="http://schemas.microsoft.com/office/drawing/2014/main" id="{6BFD126A-7E6C-8AE3-4018-77DD88A5C26C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27240" y="1865304"/>
            <a:ext cx="563141" cy="169166"/>
          </a:xfrm>
          <a:prstGeom prst="rect">
            <a:avLst/>
          </a:prstGeom>
        </p:spPr>
      </p:pic>
      <p:sp>
        <p:nvSpPr>
          <p:cNvPr id="49" name="object 18">
            <a:extLst>
              <a:ext uri="{FF2B5EF4-FFF2-40B4-BE49-F238E27FC236}">
                <a16:creationId xmlns:a16="http://schemas.microsoft.com/office/drawing/2014/main" id="{82E4731D-3CC9-020A-CD2C-8C2009721721}"/>
              </a:ext>
            </a:extLst>
          </p:cNvPr>
          <p:cNvSpPr txBox="1"/>
          <p:nvPr/>
        </p:nvSpPr>
        <p:spPr>
          <a:xfrm>
            <a:off x="7327284" y="2265560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69,33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0" name="object 17">
            <a:extLst>
              <a:ext uri="{FF2B5EF4-FFF2-40B4-BE49-F238E27FC236}">
                <a16:creationId xmlns:a16="http://schemas.microsoft.com/office/drawing/2014/main" id="{70F1C1C9-A954-C224-03E9-AD0A33CC9AA5}"/>
              </a:ext>
            </a:extLst>
          </p:cNvPr>
          <p:cNvSpPr txBox="1"/>
          <p:nvPr/>
        </p:nvSpPr>
        <p:spPr>
          <a:xfrm>
            <a:off x="10088025" y="2382218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58,85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225B4B3-2416-C1E8-6108-2B254CC96FF2}"/>
              </a:ext>
            </a:extLst>
          </p:cNvPr>
          <p:cNvSpPr txBox="1"/>
          <p:nvPr/>
        </p:nvSpPr>
        <p:spPr>
          <a:xfrm>
            <a:off x="1563997" y="6909753"/>
            <a:ext cx="8784336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200" spc="-10" dirty="0">
                <a:latin typeface="Verdana"/>
                <a:cs typeface="Verdana"/>
              </a:rPr>
              <a:t>Méthodologie ETSI est basée sur la pondération de 19 KPI Voix (6) et Data (13)</a:t>
            </a: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200" spc="-10" dirty="0">
                <a:latin typeface="Verdana"/>
                <a:cs typeface="Verdana"/>
              </a:rPr>
              <a:t>Méthodologie INT est basée 3 KPIs Data : couverture Data, Accessibilité Data et </a:t>
            </a:r>
            <a:r>
              <a:rPr lang="fr-FR" sz="1200" spc="-10" dirty="0" err="1">
                <a:latin typeface="Verdana"/>
                <a:cs typeface="Verdana"/>
              </a:rPr>
              <a:t>Throughput</a:t>
            </a:r>
            <a:endParaRPr lang="fr-FR" sz="1200" spc="-10" dirty="0">
              <a:latin typeface="Verdana"/>
              <a:cs typeface="Verdana"/>
            </a:endParaRP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sz="1200" spc="-1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71623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EDF7B-01FD-8522-D19B-4D89360F7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1FBD6364-D2B4-B90A-4073-BD968E94966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430" y="5896"/>
            <a:ext cx="893274" cy="622516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FD78AE65-79FD-F74F-36D5-559129B9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124523"/>
            <a:ext cx="3962399" cy="369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Sousse : Benchmark plage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6DAAD6-453F-4C6E-4D99-0D0E4D59D0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6EAD82-9D35-8BE8-8E1B-4644CC033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30" y="1177925"/>
            <a:ext cx="11811000" cy="56901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B0D8CA0-CEC0-40C5-6544-841D6A2A4078}"/>
              </a:ext>
            </a:extLst>
          </p:cNvPr>
          <p:cNvSpPr txBox="1"/>
          <p:nvPr/>
        </p:nvSpPr>
        <p:spPr>
          <a:xfrm>
            <a:off x="847840" y="674036"/>
            <a:ext cx="1120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400" spc="-10" dirty="0">
                <a:latin typeface="Verdana"/>
                <a:cs typeface="Verdana"/>
              </a:rPr>
              <a:t>Au niveau des plages, Orange se classe en 1</a:t>
            </a:r>
            <a:r>
              <a:rPr lang="fr-FR" sz="1400" spc="-10" baseline="30000" dirty="0">
                <a:latin typeface="Verdana"/>
                <a:cs typeface="Verdana"/>
              </a:rPr>
              <a:t>ère</a:t>
            </a:r>
            <a:r>
              <a:rPr lang="fr-FR" sz="1400" spc="-10" dirty="0">
                <a:latin typeface="Verdana"/>
                <a:cs typeface="Verdana"/>
              </a:rPr>
              <a:t> position en termes de </a:t>
            </a:r>
            <a:r>
              <a:rPr lang="fr-FR" sz="1400" spc="-10" dirty="0" err="1">
                <a:latin typeface="Verdana"/>
                <a:cs typeface="Verdana"/>
              </a:rPr>
              <a:t>throughput</a:t>
            </a:r>
            <a:r>
              <a:rPr lang="fr-FR" sz="1400" spc="-10" dirty="0">
                <a:latin typeface="Verdana"/>
                <a:cs typeface="Verdana"/>
              </a:rPr>
              <a:t> DL/UL </a:t>
            </a:r>
          </a:p>
        </p:txBody>
      </p:sp>
    </p:spTree>
    <p:extLst>
      <p:ext uri="{BB962C8B-B14F-4D97-AF65-F5344CB8AC3E}">
        <p14:creationId xmlns:p14="http://schemas.microsoft.com/office/powerpoint/2010/main" val="158812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66F9F-813E-0089-CF1C-0429F45C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3A5D49A-5D72-59BD-3604-B0092070104F}"/>
              </a:ext>
            </a:extLst>
          </p:cNvPr>
          <p:cNvGrpSpPr/>
          <p:nvPr/>
        </p:nvGrpSpPr>
        <p:grpSpPr>
          <a:xfrm>
            <a:off x="0" y="0"/>
            <a:ext cx="2853055" cy="7379334"/>
            <a:chOff x="0" y="0"/>
            <a:chExt cx="2853055" cy="7379334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7570B627-EAB1-4A93-5636-4617BEB683E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852928" cy="737920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3F99163-378A-9162-2BFF-11155D9CF764}"/>
                </a:ext>
              </a:extLst>
            </p:cNvPr>
            <p:cNvSpPr/>
            <p:nvPr/>
          </p:nvSpPr>
          <p:spPr>
            <a:xfrm>
              <a:off x="0" y="0"/>
              <a:ext cx="182880" cy="7379334"/>
            </a:xfrm>
            <a:custGeom>
              <a:avLst/>
              <a:gdLst/>
              <a:ahLst/>
              <a:cxnLst/>
              <a:rect l="l" t="t" r="r" b="b"/>
              <a:pathLst>
                <a:path w="182880" h="7379334">
                  <a:moveTo>
                    <a:pt x="182880" y="0"/>
                  </a:moveTo>
                  <a:lnTo>
                    <a:pt x="0" y="0"/>
                  </a:lnTo>
                  <a:lnTo>
                    <a:pt x="0" y="7379208"/>
                  </a:lnTo>
                  <a:lnTo>
                    <a:pt x="182880" y="73792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D52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1A8B7165-D12D-E4D3-50F8-AA795C940F9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A4A8A4EF-D0B6-3602-0FE4-8A417FB24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0" y="24039"/>
            <a:ext cx="48987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85" dirty="0"/>
              <a:t>Sousse : Recommandations </a:t>
            </a:r>
            <a:endParaRPr b="1" spc="-5" dirty="0">
              <a:solidFill>
                <a:schemeClr val="tx1"/>
              </a:solidFill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4A72C064-CF6B-3520-CF9E-097D3B84A2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0809" y="7015798"/>
            <a:ext cx="2804160" cy="36925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object 23">
            <a:extLst>
              <a:ext uri="{FF2B5EF4-FFF2-40B4-BE49-F238E27FC236}">
                <a16:creationId xmlns:a16="http://schemas.microsoft.com/office/drawing/2014/main" id="{950A83BB-6283-AB34-3E77-033B17280A1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795" y="54863"/>
            <a:ext cx="1158240" cy="826007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2BEC91BD-A01B-0778-60D3-62407D43E6F4}"/>
              </a:ext>
            </a:extLst>
          </p:cNvPr>
          <p:cNvSpPr txBox="1"/>
          <p:nvPr/>
        </p:nvSpPr>
        <p:spPr>
          <a:xfrm>
            <a:off x="406250" y="745955"/>
            <a:ext cx="7336420" cy="6510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Pour le gouvernorat de Sousse, TT doit améliorer la couverture/QOS voix au niveau de quelques zone.</a:t>
            </a: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Pour les problèmes de couverture, il a été recommandé: </a:t>
            </a:r>
          </a:p>
          <a:p>
            <a:pPr marL="1212850" lvl="2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Améliorer la couverture au nveau des zones rurales, principalement niveau 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Safha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Hicher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, r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oute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 entre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sid_Khlifa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Jradou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, route  C48,  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Blelma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 village,</a:t>
            </a:r>
          </a:p>
          <a:p>
            <a:pPr marL="1212850" lvl="2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Sousse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centre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 : Zone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Boujaafar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, rue Mohamed Karoui, Rue Hadi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Nouira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, rue 3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Aout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, Route ceinture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niveau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ecole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nationale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d’ingénieur</a:t>
            </a:r>
            <a:r>
              <a:rPr lang="en-US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 de </a:t>
            </a:r>
            <a:r>
              <a:rPr lang="en-US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sousse</a:t>
            </a:r>
            <a:endParaRPr lang="fr-FR" sz="1400" spc="-5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6700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Pour la QOS du Service Voix : 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Revoir les miss-alignement du CPICH power setting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Mener une session d’optimisation du design, 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Résoudre les problèmes de pilot pollution en menant une étude des « 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overshooting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cell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 ».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Activer HD-Voice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Accélérer le déploiement du Volte avec une bonne pénétration.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Call Setup Time : Tunisie Telecom présente le plus élevé call setup Time  : </a:t>
            </a:r>
          </a:p>
          <a:p>
            <a:pPr marL="1212850" lvl="2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Mener une étude End to End pour améliorer le call setup time. </a:t>
            </a:r>
          </a:p>
          <a:p>
            <a:pPr marL="1212850" lvl="2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Revoir RWR CSFB, RIM setting pour réduire le call setup time durant CSFB</a:t>
            </a:r>
            <a:endParaRPr lang="fr-FR" sz="1400" spc="-25" dirty="0">
              <a:solidFill>
                <a:srgbClr val="006EC0"/>
              </a:solidFill>
              <a:latin typeface="Verdana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9" name="object 9">
            <a:extLst>
              <a:ext uri="{FF2B5EF4-FFF2-40B4-BE49-F238E27FC236}">
                <a16:creationId xmlns:a16="http://schemas.microsoft.com/office/drawing/2014/main" id="{E14D6CB8-47A4-B645-35ED-620C626A4481}"/>
              </a:ext>
            </a:extLst>
          </p:cNvPr>
          <p:cNvSpPr txBox="1">
            <a:spLocks/>
          </p:cNvSpPr>
          <p:nvPr/>
        </p:nvSpPr>
        <p:spPr>
          <a:xfrm>
            <a:off x="8077200" y="482198"/>
            <a:ext cx="295821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41414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-85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erdana"/>
                <a:ea typeface="+mj-ea"/>
              </a:rPr>
              <a:t>Faiblesse de couverture :</a:t>
            </a:r>
            <a:endParaRPr kumimoji="0" lang="fr-FR" sz="1400" b="1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82C0856F-F949-46E6-B8EE-53D74C420CB9}"/>
              </a:ext>
            </a:extLst>
          </p:cNvPr>
          <p:cNvSpPr txBox="1">
            <a:spLocks/>
          </p:cNvSpPr>
          <p:nvPr/>
        </p:nvSpPr>
        <p:spPr>
          <a:xfrm>
            <a:off x="8251516" y="4092762"/>
            <a:ext cx="11685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41414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1200" b="1" kern="0" spc="-85" dirty="0"/>
              <a:t>Sousse Centre</a:t>
            </a:r>
            <a:endParaRPr lang="fr-FR" sz="1200" b="1" kern="0" spc="-5" dirty="0">
              <a:solidFill>
                <a:schemeClr val="tx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297A8CA-39FB-4918-B71A-5231029469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277" y="768055"/>
            <a:ext cx="4025692" cy="30961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6ADED96-F63D-A050-EB29-B525ADB415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77" y="4286939"/>
            <a:ext cx="4025692" cy="3092267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D00CC148-DE80-C2DB-358B-D9F0683B661A}"/>
              </a:ext>
            </a:extLst>
          </p:cNvPr>
          <p:cNvSpPr/>
          <p:nvPr/>
        </p:nvSpPr>
        <p:spPr>
          <a:xfrm rot="2460516">
            <a:off x="9158489" y="4759741"/>
            <a:ext cx="1791673" cy="53509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B96AA71-A287-30AE-BD78-5367D83CC1D5}"/>
              </a:ext>
            </a:extLst>
          </p:cNvPr>
          <p:cNvSpPr/>
          <p:nvPr/>
        </p:nvSpPr>
        <p:spPr>
          <a:xfrm rot="18593972">
            <a:off x="8616872" y="5746899"/>
            <a:ext cx="279422" cy="77392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1F77E14-ED8C-3947-3761-BDC0042466D8}"/>
              </a:ext>
            </a:extLst>
          </p:cNvPr>
          <p:cNvSpPr/>
          <p:nvPr/>
        </p:nvSpPr>
        <p:spPr>
          <a:xfrm rot="16200000">
            <a:off x="8705102" y="5381756"/>
            <a:ext cx="279422" cy="73199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B45647A-3DCF-841F-A01B-DFC952CF9AC1}"/>
              </a:ext>
            </a:extLst>
          </p:cNvPr>
          <p:cNvSpPr/>
          <p:nvPr/>
        </p:nvSpPr>
        <p:spPr>
          <a:xfrm rot="18916365">
            <a:off x="10768058" y="5949094"/>
            <a:ext cx="268048" cy="78343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57D90F5-8BE6-1F8A-C287-5554D77B323D}"/>
              </a:ext>
            </a:extLst>
          </p:cNvPr>
          <p:cNvSpPr/>
          <p:nvPr/>
        </p:nvSpPr>
        <p:spPr>
          <a:xfrm rot="18593972">
            <a:off x="9651939" y="5545072"/>
            <a:ext cx="528999" cy="47152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A226D854-BF2A-6F5B-9584-EB0C19BF3C9D}"/>
              </a:ext>
            </a:extLst>
          </p:cNvPr>
          <p:cNvCxnSpPr>
            <a:cxnSpLocks/>
          </p:cNvCxnSpPr>
          <p:nvPr/>
        </p:nvCxnSpPr>
        <p:spPr>
          <a:xfrm flipH="1">
            <a:off x="10143974" y="3336202"/>
            <a:ext cx="122997" cy="95405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42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27A60D-C1C7-BE9A-61FB-49EA1963A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FBBFD4CC-F1C9-28D6-747F-8F033C5C4129}"/>
              </a:ext>
            </a:extLst>
          </p:cNvPr>
          <p:cNvGrpSpPr/>
          <p:nvPr/>
        </p:nvGrpSpPr>
        <p:grpSpPr>
          <a:xfrm>
            <a:off x="0" y="0"/>
            <a:ext cx="2853055" cy="7379334"/>
            <a:chOff x="0" y="0"/>
            <a:chExt cx="2853055" cy="7379334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B56C0CC-107A-4760-C1F9-4F5D41FC3E9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852928" cy="737920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191315D-A284-CD7E-BE44-D9E1D5583784}"/>
                </a:ext>
              </a:extLst>
            </p:cNvPr>
            <p:cNvSpPr/>
            <p:nvPr/>
          </p:nvSpPr>
          <p:spPr>
            <a:xfrm>
              <a:off x="0" y="0"/>
              <a:ext cx="182880" cy="7379334"/>
            </a:xfrm>
            <a:custGeom>
              <a:avLst/>
              <a:gdLst/>
              <a:ahLst/>
              <a:cxnLst/>
              <a:rect l="l" t="t" r="r" b="b"/>
              <a:pathLst>
                <a:path w="182880" h="7379334">
                  <a:moveTo>
                    <a:pt x="182880" y="0"/>
                  </a:moveTo>
                  <a:lnTo>
                    <a:pt x="0" y="0"/>
                  </a:lnTo>
                  <a:lnTo>
                    <a:pt x="0" y="7379208"/>
                  </a:lnTo>
                  <a:lnTo>
                    <a:pt x="182880" y="73792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D52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47F2D01E-E4CB-1ADD-618C-A98E23979E2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CB3B9781-E230-27DE-2FE4-E40D7B57172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3000" y="2104204"/>
            <a:ext cx="4064600" cy="1186442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80C5CBB5-EFE5-A434-6FE7-57C40B84AC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67278" y="88446"/>
            <a:ext cx="53899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fr-FR" b="1" spc="-10" dirty="0">
                <a:solidFill>
                  <a:schemeClr val="tx1"/>
                </a:solidFill>
              </a:rPr>
              <a:t>Benchmark </a:t>
            </a:r>
            <a:r>
              <a:rPr lang="fr-FR" b="1" spc="40" dirty="0">
                <a:solidFill>
                  <a:schemeClr val="tx1"/>
                </a:solidFill>
                <a:latin typeface="Calibri"/>
              </a:rPr>
              <a:t>Gouvernorat de Monastir</a:t>
            </a:r>
            <a:endParaRPr lang="fr-FR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2B8D4430-6255-9196-A33C-D6B2E0C7DB4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0809" y="7015798"/>
            <a:ext cx="2804160" cy="36925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81AB909-A14C-A988-FB4B-BF9E4627F306}"/>
              </a:ext>
            </a:extLst>
          </p:cNvPr>
          <p:cNvSpPr txBox="1"/>
          <p:nvPr/>
        </p:nvSpPr>
        <p:spPr>
          <a:xfrm>
            <a:off x="6251276" y="4164200"/>
            <a:ext cx="4935175" cy="17620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400" b="1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8450" lvl="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kumimoji="0" lang="fr-FR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Selon la méthode de pondération ETSI, </a:t>
            </a:r>
            <a:r>
              <a:rPr lang="fr-FR" sz="1400" b="1" spc="-5" dirty="0">
                <a:latin typeface="Verdana"/>
              </a:rPr>
              <a:t>TT </a:t>
            </a:r>
            <a:r>
              <a:rPr lang="fr-FR" sz="1400" b="1" spc="-5" dirty="0">
                <a:latin typeface="Verdana"/>
                <a:cs typeface="Verdana"/>
              </a:rPr>
              <a:t>figure</a:t>
            </a:r>
            <a:r>
              <a:rPr lang="fr-FR" sz="1400" b="1" spc="30" dirty="0">
                <a:latin typeface="Verdana"/>
                <a:cs typeface="Verdana"/>
              </a:rPr>
              <a:t> </a:t>
            </a:r>
            <a:r>
              <a:rPr lang="fr-FR" sz="1400" b="1" dirty="0">
                <a:latin typeface="Verdana"/>
                <a:cs typeface="Verdana"/>
              </a:rPr>
              <a:t>au</a:t>
            </a:r>
            <a:r>
              <a:rPr lang="fr-FR" sz="1400" b="1" spc="5" dirty="0">
                <a:latin typeface="Verdana"/>
                <a:cs typeface="Verdana"/>
              </a:rPr>
              <a:t> </a:t>
            </a:r>
            <a:r>
              <a:rPr lang="fr-FR" sz="1400" b="1" spc="-5" dirty="0">
                <a:latin typeface="Verdana"/>
                <a:cs typeface="Verdana"/>
              </a:rPr>
              <a:t>3èmr</a:t>
            </a:r>
            <a:r>
              <a:rPr lang="fr-FR" sz="1400" b="1" dirty="0">
                <a:latin typeface="Verdana"/>
                <a:cs typeface="Verdana"/>
              </a:rPr>
              <a:t> rang</a:t>
            </a:r>
            <a:r>
              <a:rPr lang="fr-FR" sz="1400" b="1" spc="5" dirty="0">
                <a:latin typeface="Verdana"/>
                <a:cs typeface="Verdana"/>
              </a:rPr>
              <a:t> </a:t>
            </a:r>
            <a:r>
              <a:rPr lang="fr-FR" sz="1400" b="1" spc="-5" dirty="0">
                <a:latin typeface="Verdana"/>
                <a:cs typeface="Verdana"/>
              </a:rPr>
              <a:t>sur le gouvernorat de Monastir </a:t>
            </a:r>
            <a:r>
              <a:rPr lang="fr-FR" sz="1400" b="1" spc="-5" dirty="0">
                <a:latin typeface="Verdana"/>
              </a:rPr>
              <a:t>sachant que TT se classe le premier opérateur pour le service Data</a:t>
            </a:r>
            <a:endParaRPr kumimoji="0" lang="fr-FR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59B3FBC1-2021-EA13-BD65-DE56B8E6471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3286" y="1450007"/>
            <a:ext cx="1003766" cy="836844"/>
          </a:xfrm>
          <a:prstGeom prst="rect">
            <a:avLst/>
          </a:prstGeom>
        </p:spPr>
      </p:pic>
      <p:sp>
        <p:nvSpPr>
          <p:cNvPr id="17" name="object 17">
            <a:extLst>
              <a:ext uri="{FF2B5EF4-FFF2-40B4-BE49-F238E27FC236}">
                <a16:creationId xmlns:a16="http://schemas.microsoft.com/office/drawing/2014/main" id="{CD66C4C5-5BB2-3458-56C7-700FF2495C1B}"/>
              </a:ext>
            </a:extLst>
          </p:cNvPr>
          <p:cNvSpPr txBox="1"/>
          <p:nvPr/>
        </p:nvSpPr>
        <p:spPr>
          <a:xfrm>
            <a:off x="2985138" y="2017365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63,19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A378AA2B-114D-062D-E421-11DA911597DD}"/>
              </a:ext>
            </a:extLst>
          </p:cNvPr>
          <p:cNvSpPr txBox="1"/>
          <p:nvPr/>
        </p:nvSpPr>
        <p:spPr>
          <a:xfrm>
            <a:off x="1514254" y="2265154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62,15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091130C-B9D2-1A52-2BB3-D600AED12343}"/>
              </a:ext>
            </a:extLst>
          </p:cNvPr>
          <p:cNvSpPr txBox="1"/>
          <p:nvPr/>
        </p:nvSpPr>
        <p:spPr>
          <a:xfrm>
            <a:off x="4215174" y="2419815"/>
            <a:ext cx="8132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62,10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21" name="object 21">
            <a:extLst>
              <a:ext uri="{FF2B5EF4-FFF2-40B4-BE49-F238E27FC236}">
                <a16:creationId xmlns:a16="http://schemas.microsoft.com/office/drawing/2014/main" id="{41F6C5AA-3D05-4772-5B73-BEFD886BC7F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44440" y="1054566"/>
            <a:ext cx="1591323" cy="935273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0C05B82B-D9E8-4754-BB92-11C938D585C7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2795" y="54863"/>
            <a:ext cx="1158240" cy="826007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3E236087-955E-FAD3-4D1A-02062EEFB24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60756" y="1928061"/>
            <a:ext cx="384896" cy="178607"/>
          </a:xfrm>
          <a:prstGeom prst="rect">
            <a:avLst/>
          </a:prstGeom>
        </p:spPr>
      </p:pic>
      <p:pic>
        <p:nvPicPr>
          <p:cNvPr id="25" name="object 14">
            <a:extLst>
              <a:ext uri="{FF2B5EF4-FFF2-40B4-BE49-F238E27FC236}">
                <a16:creationId xmlns:a16="http://schemas.microsoft.com/office/drawing/2014/main" id="{5254B66A-105A-F8EE-48D1-55358DBAEF0A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33907" y="1530070"/>
            <a:ext cx="590384" cy="6609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3AD96136-E249-B186-59D4-E38B83A50B13}"/>
              </a:ext>
            </a:extLst>
          </p:cNvPr>
          <p:cNvSpPr txBox="1"/>
          <p:nvPr/>
        </p:nvSpPr>
        <p:spPr>
          <a:xfrm>
            <a:off x="1712830" y="644525"/>
            <a:ext cx="3438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b="1" kern="0" spc="-85" dirty="0"/>
              <a:t>Méthodologie  de pondération l’ETSI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89D6C95-FC3C-E9EF-0210-DC3FCB76DCB1}"/>
              </a:ext>
            </a:extLst>
          </p:cNvPr>
          <p:cNvCxnSpPr/>
          <p:nvPr/>
        </p:nvCxnSpPr>
        <p:spPr>
          <a:xfrm>
            <a:off x="5943600" y="861587"/>
            <a:ext cx="0" cy="560317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ject 7">
            <a:extLst>
              <a:ext uri="{FF2B5EF4-FFF2-40B4-BE49-F238E27FC236}">
                <a16:creationId xmlns:a16="http://schemas.microsoft.com/office/drawing/2014/main" id="{089BEA96-A1EB-AB6D-B31E-91C9E2C186F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17963" y="2093565"/>
            <a:ext cx="4064600" cy="1186442"/>
          </a:xfrm>
          <a:prstGeom prst="rect">
            <a:avLst/>
          </a:prstGeom>
        </p:spPr>
      </p:pic>
      <p:pic>
        <p:nvPicPr>
          <p:cNvPr id="31" name="object 21">
            <a:extLst>
              <a:ext uri="{FF2B5EF4-FFF2-40B4-BE49-F238E27FC236}">
                <a16:creationId xmlns:a16="http://schemas.microsoft.com/office/drawing/2014/main" id="{F0EA31A6-833F-8144-42F7-BA1777396A4E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54601" y="1101154"/>
            <a:ext cx="1591323" cy="935273"/>
          </a:xfrm>
          <a:prstGeom prst="rect">
            <a:avLst/>
          </a:prstGeom>
        </p:spPr>
      </p:pic>
      <p:pic>
        <p:nvPicPr>
          <p:cNvPr id="32" name="object 22">
            <a:extLst>
              <a:ext uri="{FF2B5EF4-FFF2-40B4-BE49-F238E27FC236}">
                <a16:creationId xmlns:a16="http://schemas.microsoft.com/office/drawing/2014/main" id="{A6D4D406-46D9-C865-0AC2-79EC05317808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57814" y="1568790"/>
            <a:ext cx="384896" cy="178607"/>
          </a:xfrm>
          <a:prstGeom prst="rect">
            <a:avLst/>
          </a:prstGeom>
        </p:spPr>
      </p:pic>
      <p:sp>
        <p:nvSpPr>
          <p:cNvPr id="35" name="object 18">
            <a:extLst>
              <a:ext uri="{FF2B5EF4-FFF2-40B4-BE49-F238E27FC236}">
                <a16:creationId xmlns:a16="http://schemas.microsoft.com/office/drawing/2014/main" id="{F2B0F324-7874-319D-A01E-7D3AF01071D6}"/>
              </a:ext>
            </a:extLst>
          </p:cNvPr>
          <p:cNvSpPr txBox="1"/>
          <p:nvPr/>
        </p:nvSpPr>
        <p:spPr>
          <a:xfrm>
            <a:off x="8769492" y="2014480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87,1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36" name="object 13">
            <a:extLst>
              <a:ext uri="{FF2B5EF4-FFF2-40B4-BE49-F238E27FC236}">
                <a16:creationId xmlns:a16="http://schemas.microsoft.com/office/drawing/2014/main" id="{33AB6CB9-5538-21AF-5524-22C8A1D45DE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21724" y="1458829"/>
            <a:ext cx="1011768" cy="827667"/>
          </a:xfrm>
          <a:prstGeom prst="rect">
            <a:avLst/>
          </a:prstGeom>
        </p:spPr>
      </p:pic>
      <p:pic>
        <p:nvPicPr>
          <p:cNvPr id="37" name="object 21">
            <a:extLst>
              <a:ext uri="{FF2B5EF4-FFF2-40B4-BE49-F238E27FC236}">
                <a16:creationId xmlns:a16="http://schemas.microsoft.com/office/drawing/2014/main" id="{AD056FA7-B4BC-FB44-E02D-45E4E3D2BF3E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734" y="1546393"/>
            <a:ext cx="1004504" cy="82766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40434E0D-36C5-EEDB-9CF4-9E60E19809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6875" y="1838099"/>
            <a:ext cx="534401" cy="16563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50178023-E4BB-FDEC-5EE1-2F3C4056C4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78488" y="1907022"/>
            <a:ext cx="534401" cy="165633"/>
          </a:xfrm>
          <a:prstGeom prst="rect">
            <a:avLst/>
          </a:prstGeom>
        </p:spPr>
      </p:pic>
      <p:pic>
        <p:nvPicPr>
          <p:cNvPr id="40" name="object 21">
            <a:extLst>
              <a:ext uri="{FF2B5EF4-FFF2-40B4-BE49-F238E27FC236}">
                <a16:creationId xmlns:a16="http://schemas.microsoft.com/office/drawing/2014/main" id="{69768AAE-7BB0-DF02-1A49-A0AA85FDBB3B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2922" y="1522299"/>
            <a:ext cx="1004504" cy="827667"/>
          </a:xfrm>
          <a:prstGeom prst="rect">
            <a:avLst/>
          </a:prstGeom>
        </p:spPr>
      </p:pic>
      <p:pic>
        <p:nvPicPr>
          <p:cNvPr id="41" name="object 14">
            <a:extLst>
              <a:ext uri="{FF2B5EF4-FFF2-40B4-BE49-F238E27FC236}">
                <a16:creationId xmlns:a16="http://schemas.microsoft.com/office/drawing/2014/main" id="{56FA9074-B3CD-958A-BB01-B3FF3A37C338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227240" y="1818145"/>
            <a:ext cx="563141" cy="169166"/>
          </a:xfrm>
          <a:prstGeom prst="rect">
            <a:avLst/>
          </a:prstGeom>
        </p:spPr>
      </p:pic>
      <p:sp>
        <p:nvSpPr>
          <p:cNvPr id="42" name="object 18">
            <a:extLst>
              <a:ext uri="{FF2B5EF4-FFF2-40B4-BE49-F238E27FC236}">
                <a16:creationId xmlns:a16="http://schemas.microsoft.com/office/drawing/2014/main" id="{ADB6672C-931D-A928-EFF8-0E27C61B04DE}"/>
              </a:ext>
            </a:extLst>
          </p:cNvPr>
          <p:cNvSpPr txBox="1"/>
          <p:nvPr/>
        </p:nvSpPr>
        <p:spPr>
          <a:xfrm>
            <a:off x="7327284" y="2218401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82,46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3" name="object 17">
            <a:extLst>
              <a:ext uri="{FF2B5EF4-FFF2-40B4-BE49-F238E27FC236}">
                <a16:creationId xmlns:a16="http://schemas.microsoft.com/office/drawing/2014/main" id="{A6CE0373-BC40-35F2-6FA0-64CA0806C441}"/>
              </a:ext>
            </a:extLst>
          </p:cNvPr>
          <p:cNvSpPr txBox="1"/>
          <p:nvPr/>
        </p:nvSpPr>
        <p:spPr>
          <a:xfrm>
            <a:off x="10088025" y="2335059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55,28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C53159A-2EA5-4493-391A-441F8122A8B8}"/>
              </a:ext>
            </a:extLst>
          </p:cNvPr>
          <p:cNvSpPr txBox="1"/>
          <p:nvPr/>
        </p:nvSpPr>
        <p:spPr>
          <a:xfrm>
            <a:off x="7821701" y="644525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kern="0" spc="-85" dirty="0"/>
              <a:t>Méthodologie de l’INT</a:t>
            </a:r>
            <a:endParaRPr lang="fr-FR" b="1" dirty="0"/>
          </a:p>
        </p:txBody>
      </p:sp>
      <p:pic>
        <p:nvPicPr>
          <p:cNvPr id="45" name="object 7">
            <a:extLst>
              <a:ext uri="{FF2B5EF4-FFF2-40B4-BE49-F238E27FC236}">
                <a16:creationId xmlns:a16="http://schemas.microsoft.com/office/drawing/2014/main" id="{A3472D06-9ADF-E591-4369-152A73797C9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11728" y="5125924"/>
            <a:ext cx="4064600" cy="1186442"/>
          </a:xfrm>
          <a:prstGeom prst="rect">
            <a:avLst/>
          </a:prstGeom>
        </p:spPr>
      </p:pic>
      <p:pic>
        <p:nvPicPr>
          <p:cNvPr id="46" name="object 21">
            <a:extLst>
              <a:ext uri="{FF2B5EF4-FFF2-40B4-BE49-F238E27FC236}">
                <a16:creationId xmlns:a16="http://schemas.microsoft.com/office/drawing/2014/main" id="{4CBA3106-ABE7-4B39-B200-73EAB8AB2B2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6218" y="4115303"/>
            <a:ext cx="1591323" cy="935273"/>
          </a:xfrm>
          <a:prstGeom prst="rect">
            <a:avLst/>
          </a:prstGeom>
        </p:spPr>
      </p:pic>
      <p:pic>
        <p:nvPicPr>
          <p:cNvPr id="47" name="object 22">
            <a:extLst>
              <a:ext uri="{FF2B5EF4-FFF2-40B4-BE49-F238E27FC236}">
                <a16:creationId xmlns:a16="http://schemas.microsoft.com/office/drawing/2014/main" id="{58B12B30-BA60-8F8C-1B80-152AEC9C7170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69431" y="4582939"/>
            <a:ext cx="384896" cy="178607"/>
          </a:xfrm>
          <a:prstGeom prst="rect">
            <a:avLst/>
          </a:prstGeom>
        </p:spPr>
      </p:pic>
      <p:sp>
        <p:nvSpPr>
          <p:cNvPr id="48" name="object 18">
            <a:extLst>
              <a:ext uri="{FF2B5EF4-FFF2-40B4-BE49-F238E27FC236}">
                <a16:creationId xmlns:a16="http://schemas.microsoft.com/office/drawing/2014/main" id="{65F55730-31EE-00C4-7F57-41B230CDBF6E}"/>
              </a:ext>
            </a:extLst>
          </p:cNvPr>
          <p:cNvSpPr txBox="1"/>
          <p:nvPr/>
        </p:nvSpPr>
        <p:spPr>
          <a:xfrm>
            <a:off x="3181109" y="5028629"/>
            <a:ext cx="64091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14/30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49" name="object 13">
            <a:extLst>
              <a:ext uri="{FF2B5EF4-FFF2-40B4-BE49-F238E27FC236}">
                <a16:creationId xmlns:a16="http://schemas.microsoft.com/office/drawing/2014/main" id="{84A24616-1809-323C-A09A-20EC77ABE0EA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5623" y="4636742"/>
            <a:ext cx="999485" cy="66390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094D7B33-7F52-1305-4B3E-AB49B59150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5280" y="4888148"/>
            <a:ext cx="534401" cy="165633"/>
          </a:xfrm>
          <a:prstGeom prst="rect">
            <a:avLst/>
          </a:prstGeom>
        </p:spPr>
      </p:pic>
      <p:pic>
        <p:nvPicPr>
          <p:cNvPr id="51" name="object 21">
            <a:extLst>
              <a:ext uri="{FF2B5EF4-FFF2-40B4-BE49-F238E27FC236}">
                <a16:creationId xmlns:a16="http://schemas.microsoft.com/office/drawing/2014/main" id="{857612F1-1677-8848-6B76-AB59105B3C9B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539" y="4536448"/>
            <a:ext cx="1004504" cy="827667"/>
          </a:xfrm>
          <a:prstGeom prst="rect">
            <a:avLst/>
          </a:prstGeom>
        </p:spPr>
      </p:pic>
      <p:pic>
        <p:nvPicPr>
          <p:cNvPr id="52" name="object 14">
            <a:extLst>
              <a:ext uri="{FF2B5EF4-FFF2-40B4-BE49-F238E27FC236}">
                <a16:creationId xmlns:a16="http://schemas.microsoft.com/office/drawing/2014/main" id="{C53EA44C-E179-50C2-0E1C-C0A8D7508C00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655798" y="4907132"/>
            <a:ext cx="563141" cy="169166"/>
          </a:xfrm>
          <a:prstGeom prst="rect">
            <a:avLst/>
          </a:prstGeom>
        </p:spPr>
      </p:pic>
      <p:sp>
        <p:nvSpPr>
          <p:cNvPr id="53" name="object 18">
            <a:extLst>
              <a:ext uri="{FF2B5EF4-FFF2-40B4-BE49-F238E27FC236}">
                <a16:creationId xmlns:a16="http://schemas.microsoft.com/office/drawing/2014/main" id="{7E481E1A-DD7B-4240-D8C6-54168E48767E}"/>
              </a:ext>
            </a:extLst>
          </p:cNvPr>
          <p:cNvSpPr txBox="1"/>
          <p:nvPr/>
        </p:nvSpPr>
        <p:spPr>
          <a:xfrm>
            <a:off x="1738901" y="5232550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11/30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F24AFCAB-90B5-2A5D-A130-3630C83654A4}"/>
              </a:ext>
            </a:extLst>
          </p:cNvPr>
          <p:cNvSpPr txBox="1"/>
          <p:nvPr/>
        </p:nvSpPr>
        <p:spPr>
          <a:xfrm>
            <a:off x="4499642" y="5349208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9/30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F84251A7-F9DC-4846-9054-08D24C57735E}"/>
              </a:ext>
            </a:extLst>
          </p:cNvPr>
          <p:cNvSpPr txBox="1"/>
          <p:nvPr/>
        </p:nvSpPr>
        <p:spPr>
          <a:xfrm>
            <a:off x="2174331" y="3631944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kern="0" spc="-85" dirty="0"/>
              <a:t>Classement par KPI</a:t>
            </a:r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BD61FF-6441-C4C6-4612-5AA0674FE9E2}"/>
              </a:ext>
            </a:extLst>
          </p:cNvPr>
          <p:cNvSpPr txBox="1"/>
          <p:nvPr/>
        </p:nvSpPr>
        <p:spPr>
          <a:xfrm>
            <a:off x="1792140" y="6899042"/>
            <a:ext cx="8784336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200" spc="-10" dirty="0">
                <a:latin typeface="Verdana"/>
                <a:cs typeface="Verdana"/>
              </a:rPr>
              <a:t>Méthodologie ETSI est basée sur la pondération de 19 KPI Voix (6) et Data (13)</a:t>
            </a: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200" spc="-10" dirty="0">
                <a:latin typeface="Verdana"/>
                <a:cs typeface="Verdana"/>
              </a:rPr>
              <a:t>Méthodologie INT est basée sur 3 KPIs Data : couverture Data, Accessibilité Data et </a:t>
            </a:r>
            <a:r>
              <a:rPr lang="fr-FR" sz="1200" spc="-10" dirty="0" err="1">
                <a:latin typeface="Verdana"/>
                <a:cs typeface="Verdana"/>
              </a:rPr>
              <a:t>Throughput</a:t>
            </a:r>
            <a:endParaRPr lang="fr-FR" sz="1200" spc="-10" dirty="0">
              <a:latin typeface="Verdana"/>
              <a:cs typeface="Verdana"/>
            </a:endParaRP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sz="1200" spc="-10" dirty="0">
              <a:latin typeface="Verdana"/>
              <a:cs typeface="Verdana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B46D94C-2BB1-D00E-694C-AD68C0313C1E}"/>
              </a:ext>
            </a:extLst>
          </p:cNvPr>
          <p:cNvCxnSpPr/>
          <p:nvPr/>
        </p:nvCxnSpPr>
        <p:spPr>
          <a:xfrm>
            <a:off x="851915" y="3540125"/>
            <a:ext cx="10559796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76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0BD44-283D-FDB3-07AD-2AA20AA6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D578E17-1BB1-8067-4686-95F98332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59079"/>
            <a:ext cx="4343400" cy="369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Monastir : Benchmarking  plage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EC1771-44D7-7E6B-BBC0-E4C962BDBA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196BDE-970E-8022-9AAB-8D708C2B2DB3}"/>
              </a:ext>
            </a:extLst>
          </p:cNvPr>
          <p:cNvSpPr txBox="1"/>
          <p:nvPr/>
        </p:nvSpPr>
        <p:spPr>
          <a:xfrm>
            <a:off x="1066799" y="846661"/>
            <a:ext cx="1005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Concernant les plages, </a:t>
            </a: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TT </a:t>
            </a:r>
            <a:r>
              <a:rPr kumimoji="0" lang="fr-FR" alt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 classe en en 1</a:t>
            </a:r>
            <a:r>
              <a:rPr kumimoji="0" lang="fr-FR" altLang="fr-FR" sz="1400" b="0" i="0" u="none" strike="noStrike" kern="1200" cap="none" spc="-5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ère</a:t>
            </a:r>
            <a:r>
              <a:rPr kumimoji="0" lang="fr-FR" alt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position en termes de 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débit DL/UL au niveau de gouvernorat de Monastir.</a:t>
            </a:r>
          </a:p>
        </p:txBody>
      </p:sp>
      <p:pic>
        <p:nvPicPr>
          <p:cNvPr id="1139" name="Image 1138">
            <a:extLst>
              <a:ext uri="{FF2B5EF4-FFF2-40B4-BE49-F238E27FC236}">
                <a16:creationId xmlns:a16="http://schemas.microsoft.com/office/drawing/2014/main" id="{20E168A3-A70C-EA9B-A585-836B8DE5D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6" y="1577975"/>
            <a:ext cx="11996737" cy="502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7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430" y="5896"/>
            <a:ext cx="893274" cy="622516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913A3005-F782-286B-6403-D64DBFF4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59079"/>
            <a:ext cx="3962399" cy="369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Monastir : Couverture </a:t>
            </a:r>
          </a:p>
        </p:txBody>
      </p:sp>
      <p:sp>
        <p:nvSpPr>
          <p:cNvPr id="8" name="Rectangle : coins arrondis 41">
            <a:extLst>
              <a:ext uri="{FF2B5EF4-FFF2-40B4-BE49-F238E27FC236}">
                <a16:creationId xmlns:a16="http://schemas.microsoft.com/office/drawing/2014/main" id="{00000000-0008-0000-0C00-00003A000000}"/>
              </a:ext>
            </a:extLst>
          </p:cNvPr>
          <p:cNvSpPr/>
          <p:nvPr/>
        </p:nvSpPr>
        <p:spPr>
          <a:xfrm>
            <a:off x="3035844" y="1863725"/>
            <a:ext cx="528723" cy="346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LTE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9522719-5621-EFB5-D274-3FABFA319054}"/>
              </a:ext>
            </a:extLst>
          </p:cNvPr>
          <p:cNvSpPr txBox="1"/>
          <p:nvPr/>
        </p:nvSpPr>
        <p:spPr>
          <a:xfrm>
            <a:off x="1043047" y="882649"/>
            <a:ext cx="10058400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TT assure la meilleure couverture 4G et 3G au niveau de gouvernorat de Monastir</a:t>
            </a: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400" spc="-5" dirty="0">
                <a:solidFill>
                  <a:prstClr val="black"/>
                </a:solidFill>
                <a:latin typeface="Verdana"/>
                <a:cs typeface="Verdana"/>
              </a:rPr>
              <a:t>Couverture LTE doit être améliorer niveau </a:t>
            </a:r>
            <a:r>
              <a:rPr lang="fr-FR" sz="1400" spc="-5" dirty="0" err="1">
                <a:solidFill>
                  <a:prstClr val="black"/>
                </a:solidFill>
                <a:latin typeface="Verdana"/>
                <a:cs typeface="Verdana"/>
              </a:rPr>
              <a:t>Menzel_Fersi</a:t>
            </a:r>
            <a:endParaRPr kumimoji="0" lang="fr-FR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1766C8-B344-DAAB-5458-0D852FE3777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608E158-3409-2D55-0798-9324C87F0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89766"/>
            <a:ext cx="4233535" cy="445229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C12C1EE-6E8C-809C-0CA6-80C1816C0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462106"/>
            <a:ext cx="1680034" cy="82808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71D28A3-599A-3DEE-D029-34B07AA25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665" y="2375796"/>
            <a:ext cx="4233535" cy="44586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E5E1719-1627-0C03-3E1A-DF2CC75C3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5800" y="2462106"/>
            <a:ext cx="2245338" cy="962350"/>
          </a:xfrm>
          <a:prstGeom prst="rect">
            <a:avLst/>
          </a:prstGeom>
        </p:spPr>
      </p:pic>
      <p:sp>
        <p:nvSpPr>
          <p:cNvPr id="6" name="Rectangle : coins arrondis 41">
            <a:extLst>
              <a:ext uri="{FF2B5EF4-FFF2-40B4-BE49-F238E27FC236}">
                <a16:creationId xmlns:a16="http://schemas.microsoft.com/office/drawing/2014/main" id="{C2D72CA2-AEEA-3A64-A9BE-615906CBA3FC}"/>
              </a:ext>
            </a:extLst>
          </p:cNvPr>
          <p:cNvSpPr/>
          <p:nvPr/>
        </p:nvSpPr>
        <p:spPr>
          <a:xfrm>
            <a:off x="8513878" y="1839382"/>
            <a:ext cx="528723" cy="346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3G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D5DE246-B3AE-DD30-5046-2C0515968599}"/>
              </a:ext>
            </a:extLst>
          </p:cNvPr>
          <p:cNvSpPr/>
          <p:nvPr/>
        </p:nvSpPr>
        <p:spPr>
          <a:xfrm>
            <a:off x="3352800" y="4987925"/>
            <a:ext cx="304800" cy="228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1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0E194-E623-3E1C-562C-39B6FE279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A94DB4B-9A72-F04F-8940-A3F4BA79A8B0}"/>
              </a:ext>
            </a:extLst>
          </p:cNvPr>
          <p:cNvGrpSpPr/>
          <p:nvPr/>
        </p:nvGrpSpPr>
        <p:grpSpPr>
          <a:xfrm>
            <a:off x="0" y="0"/>
            <a:ext cx="2853055" cy="7379334"/>
            <a:chOff x="0" y="0"/>
            <a:chExt cx="2853055" cy="7379334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C40216B9-ED21-9905-D86A-9D37C5CF01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52928" cy="737920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CC8F671-EA66-C5EB-2A51-6C291998D6F5}"/>
                </a:ext>
              </a:extLst>
            </p:cNvPr>
            <p:cNvSpPr/>
            <p:nvPr/>
          </p:nvSpPr>
          <p:spPr>
            <a:xfrm>
              <a:off x="0" y="0"/>
              <a:ext cx="182880" cy="7379334"/>
            </a:xfrm>
            <a:custGeom>
              <a:avLst/>
              <a:gdLst/>
              <a:ahLst/>
              <a:cxnLst/>
              <a:rect l="l" t="t" r="r" b="b"/>
              <a:pathLst>
                <a:path w="182880" h="7379334">
                  <a:moveTo>
                    <a:pt x="182880" y="0"/>
                  </a:moveTo>
                  <a:lnTo>
                    <a:pt x="0" y="0"/>
                  </a:lnTo>
                  <a:lnTo>
                    <a:pt x="0" y="7379208"/>
                  </a:lnTo>
                  <a:lnTo>
                    <a:pt x="182880" y="73792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D52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8B784CBC-16BD-FCE7-4F7D-9AA85F06764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A3E8CBED-AC97-2FB9-9C39-0E59BC268A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0483" y="24039"/>
            <a:ext cx="48011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85" dirty="0"/>
              <a:t>Monastir : Recommandations </a:t>
            </a:r>
            <a:endParaRPr b="1" spc="-5" dirty="0">
              <a:solidFill>
                <a:schemeClr val="tx1"/>
              </a:solidFill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22D2CCE9-83D0-F39F-6B73-3D2B4B0D0C7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0809" y="7015798"/>
            <a:ext cx="2804160" cy="36925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object 23">
            <a:extLst>
              <a:ext uri="{FF2B5EF4-FFF2-40B4-BE49-F238E27FC236}">
                <a16:creationId xmlns:a16="http://schemas.microsoft.com/office/drawing/2014/main" id="{EE32C1A2-C376-1D15-EEDB-CFBE8FE782A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2795" y="54863"/>
            <a:ext cx="1158240" cy="826007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6AA4CD43-EB75-12E3-1250-51BE24953CE7}"/>
              </a:ext>
            </a:extLst>
          </p:cNvPr>
          <p:cNvSpPr txBox="1"/>
          <p:nvPr/>
        </p:nvSpPr>
        <p:spPr>
          <a:xfrm>
            <a:off x="406250" y="935733"/>
            <a:ext cx="7336420" cy="4889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TT est le meilleur operateur selon les 2 méthodes de classement: INT et classement par KPI sur le gouvernorat de Monastir</a:t>
            </a: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Selon La méthode de pondération ETSI, TT doit </a:t>
            </a:r>
            <a:r>
              <a:rPr lang="fr-FR" sz="16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améliorer la </a:t>
            </a:r>
            <a:r>
              <a:rPr lang="fr-FR" sz="16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qualité du service voix:</a:t>
            </a:r>
            <a:endParaRPr kumimoji="0" lang="fr-FR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Revoir les miss-alignement du CPICH power setting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Mener une session d’optimisation du design, 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Résoudre les problèmes de pilot pollution en menant une étude des « 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overshooting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cell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 ».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Activer HD-Voice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Accélérer le déploiement du Volte avec une bonne pénétration.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Call Setup Time : Tunisie Telecom présente le plus élevé call setup Time  : </a:t>
            </a:r>
          </a:p>
          <a:p>
            <a:pPr marL="1212850" lvl="2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Mener une étude End to End pour améliorer le call setup time. </a:t>
            </a:r>
          </a:p>
          <a:p>
            <a:pPr marL="1212850" lvl="2" indent="-285750">
              <a:lnSpc>
                <a:spcPct val="15000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Revoir RWR CSFB, RIM setting pour réduire le call setup time durant CSFB</a:t>
            </a:r>
            <a:endParaRPr lang="fr-FR" sz="1400" spc="-25" dirty="0">
              <a:solidFill>
                <a:srgbClr val="006EC0"/>
              </a:solidFill>
              <a:latin typeface="Verdana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1816677-2DD5-0623-A914-B7AC8B0C093B}"/>
              </a:ext>
            </a:extLst>
          </p:cNvPr>
          <p:cNvGrpSpPr/>
          <p:nvPr/>
        </p:nvGrpSpPr>
        <p:grpSpPr>
          <a:xfrm>
            <a:off x="8068920" y="926094"/>
            <a:ext cx="3894479" cy="3147431"/>
            <a:chOff x="838200" y="1452789"/>
            <a:chExt cx="5571649" cy="4479472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B1A459A-904A-A306-F4CF-E31EB4606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200" y="1452789"/>
              <a:ext cx="5571649" cy="4479472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26FE49A2-B11C-FB17-6F6E-26BE1BDA6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29766" y="1558925"/>
              <a:ext cx="1120239" cy="1371714"/>
            </a:xfrm>
            <a:prstGeom prst="rect">
              <a:avLst/>
            </a:prstGeom>
          </p:spPr>
        </p:pic>
      </p:grpSp>
      <p:sp>
        <p:nvSpPr>
          <p:cNvPr id="20" name="object 9">
            <a:extLst>
              <a:ext uri="{FF2B5EF4-FFF2-40B4-BE49-F238E27FC236}">
                <a16:creationId xmlns:a16="http://schemas.microsoft.com/office/drawing/2014/main" id="{4F559286-A364-4FF5-B485-AD609B6F63A2}"/>
              </a:ext>
            </a:extLst>
          </p:cNvPr>
          <p:cNvSpPr txBox="1">
            <a:spLocks/>
          </p:cNvSpPr>
          <p:nvPr/>
        </p:nvSpPr>
        <p:spPr>
          <a:xfrm>
            <a:off x="8251516" y="644525"/>
            <a:ext cx="12271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41414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1200" b="1" kern="0" spc="-85" dirty="0"/>
              <a:t>Pilot pollution</a:t>
            </a:r>
            <a:endParaRPr lang="fr-FR" sz="1200" b="1" kern="0" spc="-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85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C621A-D9EA-36E4-1317-DAA3D2C4E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BA75FEEF-3423-D477-2EEF-E10E247DDBB2}"/>
              </a:ext>
            </a:extLst>
          </p:cNvPr>
          <p:cNvGrpSpPr/>
          <p:nvPr/>
        </p:nvGrpSpPr>
        <p:grpSpPr>
          <a:xfrm>
            <a:off x="0" y="0"/>
            <a:ext cx="2853055" cy="7379334"/>
            <a:chOff x="0" y="0"/>
            <a:chExt cx="2853055" cy="7379334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E4D5B4A5-71C7-D82C-4BB2-DD7C81D3425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52928" cy="737920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B4E4C15-F2DE-54EB-2A15-61B370F3F726}"/>
                </a:ext>
              </a:extLst>
            </p:cNvPr>
            <p:cNvSpPr/>
            <p:nvPr/>
          </p:nvSpPr>
          <p:spPr>
            <a:xfrm>
              <a:off x="0" y="0"/>
              <a:ext cx="182880" cy="7379334"/>
            </a:xfrm>
            <a:custGeom>
              <a:avLst/>
              <a:gdLst/>
              <a:ahLst/>
              <a:cxnLst/>
              <a:rect l="l" t="t" r="r" b="b"/>
              <a:pathLst>
                <a:path w="182880" h="7379334">
                  <a:moveTo>
                    <a:pt x="182880" y="0"/>
                  </a:moveTo>
                  <a:lnTo>
                    <a:pt x="0" y="0"/>
                  </a:lnTo>
                  <a:lnTo>
                    <a:pt x="0" y="7379208"/>
                  </a:lnTo>
                  <a:lnTo>
                    <a:pt x="182880" y="73792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D52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4FEE5A9E-237E-90E1-7A16-5FB50BF2FFB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015307FE-3E3A-0051-2CBF-5DEA82C98B4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3000" y="2456163"/>
            <a:ext cx="4064600" cy="1186442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257CE35B-275A-E692-AC4B-7FA15EE93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5067" y="192497"/>
            <a:ext cx="53899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fr-FR" b="1" spc="-10" dirty="0">
                <a:solidFill>
                  <a:schemeClr val="tx1"/>
                </a:solidFill>
              </a:rPr>
              <a:t>Benchmark </a:t>
            </a:r>
            <a:r>
              <a:rPr lang="fr-FR" b="1" spc="40" dirty="0">
                <a:solidFill>
                  <a:schemeClr val="tx1"/>
                </a:solidFill>
                <a:latin typeface="Calibri"/>
              </a:rPr>
              <a:t>Gouvernorat de Nabeul</a:t>
            </a:r>
            <a:endParaRPr lang="fr-FR" kern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E219BBB-F8DC-9878-FA68-FE02BA7A709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0809" y="7015798"/>
            <a:ext cx="2804160" cy="36925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60B57E0-1266-7529-13B9-AC20685BD3D2}"/>
              </a:ext>
            </a:extLst>
          </p:cNvPr>
          <p:cNvSpPr txBox="1"/>
          <p:nvPr/>
        </p:nvSpPr>
        <p:spPr>
          <a:xfrm>
            <a:off x="6574688" y="4426795"/>
            <a:ext cx="4969414" cy="111569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400" b="1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Selon la méthode de pondération ETSI et classement par KPI, </a:t>
            </a:r>
            <a:r>
              <a:rPr kumimoji="0" lang="fr-FR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TT </a:t>
            </a:r>
            <a:r>
              <a:rPr kumimoji="0" lang="fr-FR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figure</a:t>
            </a:r>
            <a:r>
              <a:rPr kumimoji="0" lang="fr-FR" sz="14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au</a:t>
            </a:r>
            <a:r>
              <a:rPr kumimoji="0" lang="fr-FR" sz="1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fr-FR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3ème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rang</a:t>
            </a:r>
            <a:r>
              <a:rPr kumimoji="0" lang="fr-FR" sz="14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lang="fr-FR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sur le gouvernorat de Nabeul.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5D0B4AE2-B934-85AE-BBFF-6494D37D2CF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3286" y="1801966"/>
            <a:ext cx="1003766" cy="836844"/>
          </a:xfrm>
          <a:prstGeom prst="rect">
            <a:avLst/>
          </a:prstGeom>
        </p:spPr>
      </p:pic>
      <p:sp>
        <p:nvSpPr>
          <p:cNvPr id="17" name="object 17">
            <a:extLst>
              <a:ext uri="{FF2B5EF4-FFF2-40B4-BE49-F238E27FC236}">
                <a16:creationId xmlns:a16="http://schemas.microsoft.com/office/drawing/2014/main" id="{8ECACDFE-EC05-7F07-9C45-E48C22D59DE7}"/>
              </a:ext>
            </a:extLst>
          </p:cNvPr>
          <p:cNvSpPr txBox="1"/>
          <p:nvPr/>
        </p:nvSpPr>
        <p:spPr>
          <a:xfrm>
            <a:off x="2985138" y="2369324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64,13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02754102-61AC-7796-DBDF-60E332F43C18}"/>
              </a:ext>
            </a:extLst>
          </p:cNvPr>
          <p:cNvSpPr txBox="1"/>
          <p:nvPr/>
        </p:nvSpPr>
        <p:spPr>
          <a:xfrm>
            <a:off x="1514254" y="2617113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59,57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6C817EF-5D44-D100-A4B3-5ADF56290625}"/>
              </a:ext>
            </a:extLst>
          </p:cNvPr>
          <p:cNvSpPr txBox="1"/>
          <p:nvPr/>
        </p:nvSpPr>
        <p:spPr>
          <a:xfrm>
            <a:off x="4215174" y="2771774"/>
            <a:ext cx="8132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57,56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21" name="object 21">
            <a:extLst>
              <a:ext uri="{FF2B5EF4-FFF2-40B4-BE49-F238E27FC236}">
                <a16:creationId xmlns:a16="http://schemas.microsoft.com/office/drawing/2014/main" id="{7719FC93-71C2-8885-2DB2-8C141311B1D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4440" y="1406525"/>
            <a:ext cx="1591323" cy="935273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4C25CE50-A118-1338-866B-7A930173BDD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795" y="54863"/>
            <a:ext cx="1158240" cy="826007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2598A109-8F3F-FFE7-6D06-EE5E4D50158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60756" y="2280020"/>
            <a:ext cx="384896" cy="178607"/>
          </a:xfrm>
          <a:prstGeom prst="rect">
            <a:avLst/>
          </a:prstGeom>
        </p:spPr>
      </p:pic>
      <p:pic>
        <p:nvPicPr>
          <p:cNvPr id="25" name="object 14">
            <a:extLst>
              <a:ext uri="{FF2B5EF4-FFF2-40B4-BE49-F238E27FC236}">
                <a16:creationId xmlns:a16="http://schemas.microsoft.com/office/drawing/2014/main" id="{ED34F659-7458-537B-47C6-A2A54CCE2F0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43709" y="2219616"/>
            <a:ext cx="590384" cy="6609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4A9185B-2651-C0AF-CB96-98BEF95A72C1}"/>
              </a:ext>
            </a:extLst>
          </p:cNvPr>
          <p:cNvSpPr txBox="1"/>
          <p:nvPr/>
        </p:nvSpPr>
        <p:spPr>
          <a:xfrm>
            <a:off x="1712830" y="996484"/>
            <a:ext cx="3438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Méthodologie  de pondération l’ETSI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D1B9905-6A51-05F8-2924-36C34E1A7812}"/>
              </a:ext>
            </a:extLst>
          </p:cNvPr>
          <p:cNvCxnSpPr/>
          <p:nvPr/>
        </p:nvCxnSpPr>
        <p:spPr>
          <a:xfrm>
            <a:off x="6190025" y="1181150"/>
            <a:ext cx="0" cy="560317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ject 7">
            <a:extLst>
              <a:ext uri="{FF2B5EF4-FFF2-40B4-BE49-F238E27FC236}">
                <a16:creationId xmlns:a16="http://schemas.microsoft.com/office/drawing/2014/main" id="{E5EBE859-FEBD-2AFA-F58D-4FF86CE327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7963" y="2445524"/>
            <a:ext cx="4064600" cy="1186442"/>
          </a:xfrm>
          <a:prstGeom prst="rect">
            <a:avLst/>
          </a:prstGeom>
        </p:spPr>
      </p:pic>
      <p:pic>
        <p:nvPicPr>
          <p:cNvPr id="31" name="object 21">
            <a:extLst>
              <a:ext uri="{FF2B5EF4-FFF2-40B4-BE49-F238E27FC236}">
                <a16:creationId xmlns:a16="http://schemas.microsoft.com/office/drawing/2014/main" id="{6AF79E3D-ED3C-8CBF-B0AD-C0E34A07B34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4601" y="1453113"/>
            <a:ext cx="1591323" cy="935273"/>
          </a:xfrm>
          <a:prstGeom prst="rect">
            <a:avLst/>
          </a:prstGeom>
        </p:spPr>
      </p:pic>
      <p:pic>
        <p:nvPicPr>
          <p:cNvPr id="32" name="object 22">
            <a:extLst>
              <a:ext uri="{FF2B5EF4-FFF2-40B4-BE49-F238E27FC236}">
                <a16:creationId xmlns:a16="http://schemas.microsoft.com/office/drawing/2014/main" id="{BB77F69A-59A2-A86C-5745-431836DF6653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57814" y="1920749"/>
            <a:ext cx="384896" cy="178607"/>
          </a:xfrm>
          <a:prstGeom prst="rect">
            <a:avLst/>
          </a:prstGeom>
        </p:spPr>
      </p:pic>
      <p:sp>
        <p:nvSpPr>
          <p:cNvPr id="35" name="object 18">
            <a:extLst>
              <a:ext uri="{FF2B5EF4-FFF2-40B4-BE49-F238E27FC236}">
                <a16:creationId xmlns:a16="http://schemas.microsoft.com/office/drawing/2014/main" id="{1C8371F6-9040-7260-FB0D-F3BF1DD21753}"/>
              </a:ext>
            </a:extLst>
          </p:cNvPr>
          <p:cNvSpPr txBox="1"/>
          <p:nvPr/>
        </p:nvSpPr>
        <p:spPr>
          <a:xfrm>
            <a:off x="8769492" y="2366439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87,47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36" name="object 13">
            <a:extLst>
              <a:ext uri="{FF2B5EF4-FFF2-40B4-BE49-F238E27FC236}">
                <a16:creationId xmlns:a16="http://schemas.microsoft.com/office/drawing/2014/main" id="{731817FA-2584-BC5F-0B40-A1F6B66A3E5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21724" y="1810788"/>
            <a:ext cx="1011768" cy="827667"/>
          </a:xfrm>
          <a:prstGeom prst="rect">
            <a:avLst/>
          </a:prstGeom>
        </p:spPr>
      </p:pic>
      <p:pic>
        <p:nvPicPr>
          <p:cNvPr id="37" name="object 21">
            <a:extLst>
              <a:ext uri="{FF2B5EF4-FFF2-40B4-BE49-F238E27FC236}">
                <a16:creationId xmlns:a16="http://schemas.microsoft.com/office/drawing/2014/main" id="{514738E6-88A3-45FD-A48E-A0FB5E652538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734" y="1898352"/>
            <a:ext cx="1004504" cy="82766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EF3E8B3D-A150-94DA-B1DC-BED3E720DE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4143" y="1830043"/>
            <a:ext cx="534401" cy="16563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B47E9C5E-0B50-FF20-A40D-2FD459BB5B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78488" y="2258981"/>
            <a:ext cx="534401" cy="165633"/>
          </a:xfrm>
          <a:prstGeom prst="rect">
            <a:avLst/>
          </a:prstGeom>
        </p:spPr>
      </p:pic>
      <p:pic>
        <p:nvPicPr>
          <p:cNvPr id="40" name="object 21">
            <a:extLst>
              <a:ext uri="{FF2B5EF4-FFF2-40B4-BE49-F238E27FC236}">
                <a16:creationId xmlns:a16="http://schemas.microsoft.com/office/drawing/2014/main" id="{10F0312C-29E1-F158-D5EE-95FF08440929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2922" y="1874258"/>
            <a:ext cx="1004504" cy="827667"/>
          </a:xfrm>
          <a:prstGeom prst="rect">
            <a:avLst/>
          </a:prstGeom>
        </p:spPr>
      </p:pic>
      <p:pic>
        <p:nvPicPr>
          <p:cNvPr id="41" name="object 14">
            <a:extLst>
              <a:ext uri="{FF2B5EF4-FFF2-40B4-BE49-F238E27FC236}">
                <a16:creationId xmlns:a16="http://schemas.microsoft.com/office/drawing/2014/main" id="{C441C0DB-EB92-5293-2A10-020B64EDBB6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27240" y="2170104"/>
            <a:ext cx="563141" cy="169166"/>
          </a:xfrm>
          <a:prstGeom prst="rect">
            <a:avLst/>
          </a:prstGeom>
        </p:spPr>
      </p:pic>
      <p:sp>
        <p:nvSpPr>
          <p:cNvPr id="42" name="object 18">
            <a:extLst>
              <a:ext uri="{FF2B5EF4-FFF2-40B4-BE49-F238E27FC236}">
                <a16:creationId xmlns:a16="http://schemas.microsoft.com/office/drawing/2014/main" id="{64767134-0B97-9167-6C30-5F4C983B5915}"/>
              </a:ext>
            </a:extLst>
          </p:cNvPr>
          <p:cNvSpPr txBox="1"/>
          <p:nvPr/>
        </p:nvSpPr>
        <p:spPr>
          <a:xfrm>
            <a:off x="7327284" y="2570360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84,76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3" name="object 17">
            <a:extLst>
              <a:ext uri="{FF2B5EF4-FFF2-40B4-BE49-F238E27FC236}">
                <a16:creationId xmlns:a16="http://schemas.microsoft.com/office/drawing/2014/main" id="{19654597-39E0-413A-99ED-11A73868001C}"/>
              </a:ext>
            </a:extLst>
          </p:cNvPr>
          <p:cNvSpPr txBox="1"/>
          <p:nvPr/>
        </p:nvSpPr>
        <p:spPr>
          <a:xfrm>
            <a:off x="10088025" y="2687018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63,3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55FAEB5-4DAD-103F-5F77-785FBB3A7058}"/>
              </a:ext>
            </a:extLst>
          </p:cNvPr>
          <p:cNvSpPr txBox="1"/>
          <p:nvPr/>
        </p:nvSpPr>
        <p:spPr>
          <a:xfrm>
            <a:off x="7821701" y="996484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Méthodologie de l’INT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3A01C9F-7731-FD5C-1AC1-169DB36A4D09}"/>
              </a:ext>
            </a:extLst>
          </p:cNvPr>
          <p:cNvSpPr txBox="1"/>
          <p:nvPr/>
        </p:nvSpPr>
        <p:spPr>
          <a:xfrm>
            <a:off x="2218939" y="3915347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Classement par KPI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ject 7">
            <a:extLst>
              <a:ext uri="{FF2B5EF4-FFF2-40B4-BE49-F238E27FC236}">
                <a16:creationId xmlns:a16="http://schemas.microsoft.com/office/drawing/2014/main" id="{1C8797A9-46DC-4248-323E-E491F27FDD0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7053" y="5488725"/>
            <a:ext cx="4064600" cy="1186442"/>
          </a:xfrm>
          <a:prstGeom prst="rect">
            <a:avLst/>
          </a:prstGeom>
        </p:spPr>
      </p:pic>
      <p:pic>
        <p:nvPicPr>
          <p:cNvPr id="8" name="object 13">
            <a:extLst>
              <a:ext uri="{FF2B5EF4-FFF2-40B4-BE49-F238E27FC236}">
                <a16:creationId xmlns:a16="http://schemas.microsoft.com/office/drawing/2014/main" id="{89B74903-0C0E-38A3-3D80-5FB3DF9B1DE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17339" y="4834528"/>
            <a:ext cx="1003766" cy="836844"/>
          </a:xfrm>
          <a:prstGeom prst="rect">
            <a:avLst/>
          </a:prstGeom>
        </p:spPr>
      </p:pic>
      <p:sp>
        <p:nvSpPr>
          <p:cNvPr id="12" name="object 17">
            <a:extLst>
              <a:ext uri="{FF2B5EF4-FFF2-40B4-BE49-F238E27FC236}">
                <a16:creationId xmlns:a16="http://schemas.microsoft.com/office/drawing/2014/main" id="{3535E5E3-AE05-B999-4FB1-F825CF53E657}"/>
              </a:ext>
            </a:extLst>
          </p:cNvPr>
          <p:cNvSpPr txBox="1"/>
          <p:nvPr/>
        </p:nvSpPr>
        <p:spPr>
          <a:xfrm>
            <a:off x="2929191" y="5401886"/>
            <a:ext cx="56587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16/30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1C6100BD-9276-9041-7ECE-70F1E90E44C9}"/>
              </a:ext>
            </a:extLst>
          </p:cNvPr>
          <p:cNvSpPr txBox="1"/>
          <p:nvPr/>
        </p:nvSpPr>
        <p:spPr>
          <a:xfrm>
            <a:off x="1458307" y="5649675"/>
            <a:ext cx="6324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11/30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BA7258A8-744C-DEE2-5826-35FFAC679E11}"/>
              </a:ext>
            </a:extLst>
          </p:cNvPr>
          <p:cNvSpPr txBox="1"/>
          <p:nvPr/>
        </p:nvSpPr>
        <p:spPr>
          <a:xfrm>
            <a:off x="4232503" y="5749220"/>
            <a:ext cx="8132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6/30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20" name="object 21">
            <a:extLst>
              <a:ext uri="{FF2B5EF4-FFF2-40B4-BE49-F238E27FC236}">
                <a16:creationId xmlns:a16="http://schemas.microsoft.com/office/drawing/2014/main" id="{52C9A3A4-3BE7-CF3D-5017-9AE22B58C80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8493" y="4439087"/>
            <a:ext cx="1591323" cy="935273"/>
          </a:xfrm>
          <a:prstGeom prst="rect">
            <a:avLst/>
          </a:prstGeom>
        </p:spPr>
      </p:pic>
      <p:pic>
        <p:nvPicPr>
          <p:cNvPr id="22" name="object 22">
            <a:extLst>
              <a:ext uri="{FF2B5EF4-FFF2-40B4-BE49-F238E27FC236}">
                <a16:creationId xmlns:a16="http://schemas.microsoft.com/office/drawing/2014/main" id="{03DE8956-43B8-93F4-F123-1B6DB53EAACD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04809" y="5312582"/>
            <a:ext cx="384896" cy="178607"/>
          </a:xfrm>
          <a:prstGeom prst="rect">
            <a:avLst/>
          </a:prstGeom>
        </p:spPr>
      </p:pic>
      <p:pic>
        <p:nvPicPr>
          <p:cNvPr id="24" name="object 14">
            <a:extLst>
              <a:ext uri="{FF2B5EF4-FFF2-40B4-BE49-F238E27FC236}">
                <a16:creationId xmlns:a16="http://schemas.microsoft.com/office/drawing/2014/main" id="{22C2F8F6-F770-431F-4E24-68A87112C060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87762" y="5252178"/>
            <a:ext cx="590384" cy="66096"/>
          </a:xfrm>
          <a:prstGeom prst="rect">
            <a:avLst/>
          </a:prstGeom>
        </p:spPr>
      </p:pic>
      <p:pic>
        <p:nvPicPr>
          <p:cNvPr id="26" name="object 21">
            <a:extLst>
              <a:ext uri="{FF2B5EF4-FFF2-40B4-BE49-F238E27FC236}">
                <a16:creationId xmlns:a16="http://schemas.microsoft.com/office/drawing/2014/main" id="{5B1695EF-35E7-1E4A-B250-F8B86B6247BB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8787" y="4930914"/>
            <a:ext cx="1004504" cy="827667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E9DB5AE-96EF-0313-07E7-D838E768AC5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8196" y="4862605"/>
            <a:ext cx="534401" cy="165633"/>
          </a:xfrm>
          <a:prstGeom prst="rect">
            <a:avLst/>
          </a:prstGeom>
        </p:spPr>
      </p:pic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48D9A62-1D26-E492-4AB4-AA48943066A5}"/>
              </a:ext>
            </a:extLst>
          </p:cNvPr>
          <p:cNvCxnSpPr/>
          <p:nvPr/>
        </p:nvCxnSpPr>
        <p:spPr>
          <a:xfrm>
            <a:off x="838200" y="3844925"/>
            <a:ext cx="104394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D546614B-C610-EE87-DB17-C67AF7EA81F2}"/>
              </a:ext>
            </a:extLst>
          </p:cNvPr>
          <p:cNvSpPr txBox="1"/>
          <p:nvPr/>
        </p:nvSpPr>
        <p:spPr>
          <a:xfrm>
            <a:off x="1792140" y="6899042"/>
            <a:ext cx="8784336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200" spc="-10" dirty="0">
                <a:latin typeface="Verdana"/>
                <a:cs typeface="Verdana"/>
              </a:rPr>
              <a:t>Méthodologie ETSI est basée sur la pondération de 19 KPI Voix (6) et Data (13)</a:t>
            </a: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200" spc="-10" dirty="0">
                <a:latin typeface="Verdana"/>
                <a:cs typeface="Verdana"/>
              </a:rPr>
              <a:t>Méthodologie INT est basée sur 3 KPIs Data : couverture Data, Accessibilité Data et </a:t>
            </a:r>
            <a:r>
              <a:rPr lang="fr-FR" sz="1200" spc="-10" dirty="0" err="1">
                <a:latin typeface="Verdana"/>
                <a:cs typeface="Verdana"/>
              </a:rPr>
              <a:t>Throughput</a:t>
            </a:r>
            <a:endParaRPr lang="fr-FR" sz="1200" spc="-10" dirty="0">
              <a:latin typeface="Verdana"/>
              <a:cs typeface="Verdana"/>
            </a:endParaRP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sz="1200" spc="-1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12546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0BD44-283D-FDB3-07AD-2AA20AA6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1D578E17-1BB1-8067-4686-95F98332B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59079"/>
            <a:ext cx="3962399" cy="369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Nabeul: Benchmarking  plage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EC1771-44D7-7E6B-BBC0-E4C962BDBA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2196BDE-970E-8022-9AAB-8D708C2B2DB3}"/>
              </a:ext>
            </a:extLst>
          </p:cNvPr>
          <p:cNvSpPr txBox="1"/>
          <p:nvPr/>
        </p:nvSpPr>
        <p:spPr>
          <a:xfrm>
            <a:off x="1066799" y="846661"/>
            <a:ext cx="1005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Concernant les plages, </a:t>
            </a:r>
            <a:r>
              <a:rPr kumimoji="0" lang="fr-FR" alt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TT </a:t>
            </a:r>
            <a:r>
              <a:rPr kumimoji="0" lang="fr-FR" alt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se classe en en 2</a:t>
            </a:r>
            <a:r>
              <a:rPr kumimoji="0" lang="fr-FR" altLang="fr-FR" sz="1400" b="0" i="0" u="none" strike="noStrike" kern="1200" cap="none" spc="-5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ème</a:t>
            </a:r>
            <a:r>
              <a:rPr kumimoji="0" lang="fr-FR" alt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position en termes de 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débit DL/UL au niveau de gouvernorat de Nabeul.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Ooreddoo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occupe la 1</a:t>
            </a:r>
            <a:r>
              <a:rPr kumimoji="0" lang="fr-FR" sz="1400" b="0" i="0" u="none" strike="noStrike" kern="1200" cap="none" spc="-5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ère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place.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957C24A-6228-4FEA-E71E-E1A9F34A7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482725"/>
            <a:ext cx="11811000" cy="5902324"/>
          </a:xfrm>
          <a:prstGeom prst="rect">
            <a:avLst/>
          </a:prstGeom>
        </p:spPr>
      </p:pic>
      <p:pic>
        <p:nvPicPr>
          <p:cNvPr id="2" name="object 23">
            <a:extLst>
              <a:ext uri="{FF2B5EF4-FFF2-40B4-BE49-F238E27FC236}">
                <a16:creationId xmlns:a16="http://schemas.microsoft.com/office/drawing/2014/main" id="{90A6B0C3-A28E-BAA3-1E95-A44B2D61A7E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9214" y="10104"/>
            <a:ext cx="903786" cy="6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C22E3-F486-D5CB-B8F9-1667BDA6E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CC574129-01F0-A3EB-F7D3-B2573A40EE8B}"/>
              </a:ext>
            </a:extLst>
          </p:cNvPr>
          <p:cNvGrpSpPr/>
          <p:nvPr/>
        </p:nvGrpSpPr>
        <p:grpSpPr>
          <a:xfrm>
            <a:off x="0" y="0"/>
            <a:ext cx="2853055" cy="7379334"/>
            <a:chOff x="0" y="0"/>
            <a:chExt cx="2853055" cy="7379334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03D65AA9-AE46-92DC-F0A9-75DFE709B88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852928" cy="737920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58174F44-D2ED-1B97-DCBC-19209DBDAB79}"/>
                </a:ext>
              </a:extLst>
            </p:cNvPr>
            <p:cNvSpPr/>
            <p:nvPr/>
          </p:nvSpPr>
          <p:spPr>
            <a:xfrm>
              <a:off x="0" y="0"/>
              <a:ext cx="182880" cy="7379334"/>
            </a:xfrm>
            <a:custGeom>
              <a:avLst/>
              <a:gdLst/>
              <a:ahLst/>
              <a:cxnLst/>
              <a:rect l="l" t="t" r="r" b="b"/>
              <a:pathLst>
                <a:path w="182880" h="7379334">
                  <a:moveTo>
                    <a:pt x="182880" y="0"/>
                  </a:moveTo>
                  <a:lnTo>
                    <a:pt x="0" y="0"/>
                  </a:lnTo>
                  <a:lnTo>
                    <a:pt x="0" y="7379208"/>
                  </a:lnTo>
                  <a:lnTo>
                    <a:pt x="182880" y="73792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D52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EAC78490-FBDC-53F2-AD91-3F7B733A645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26996830-081B-3BCF-728F-56A7567FD7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0484" y="24039"/>
            <a:ext cx="45177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85" dirty="0"/>
              <a:t>Nabeul : Recommandations </a:t>
            </a:r>
            <a:endParaRPr b="1" spc="-5" dirty="0">
              <a:solidFill>
                <a:schemeClr val="tx1"/>
              </a:solidFill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D83A3B4-73AD-6A17-494E-7DBF40F0AA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0809" y="7015798"/>
            <a:ext cx="2804160" cy="36925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object 23">
            <a:extLst>
              <a:ext uri="{FF2B5EF4-FFF2-40B4-BE49-F238E27FC236}">
                <a16:creationId xmlns:a16="http://schemas.microsoft.com/office/drawing/2014/main" id="{8BE142F7-C124-4953-1D65-F29FD742BCD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795" y="54863"/>
            <a:ext cx="1158240" cy="826007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4FF3AFFA-6DC0-2CF2-057C-C7E09C4BB888}"/>
              </a:ext>
            </a:extLst>
          </p:cNvPr>
          <p:cNvSpPr txBox="1"/>
          <p:nvPr/>
        </p:nvSpPr>
        <p:spPr>
          <a:xfrm>
            <a:off x="406250" y="745955"/>
            <a:ext cx="7336420" cy="6299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fr-FR" sz="16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TT est en 1ère position en utilisant la méthodologie de l'INT, mais en optant pour la pondération ETSI et le classement par KPI, TT est en 3ème position.</a:t>
            </a:r>
          </a:p>
          <a:p>
            <a:pPr marL="298450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fr-FR" sz="16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Tunisie Telecom doit améliorer le niveau/qualité du signal : </a:t>
            </a:r>
          </a:p>
          <a:p>
            <a:pPr marL="1212850" lvl="2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Améliorer la qualité du service voix (Call setup Time et qualité vocale MOS)</a:t>
            </a:r>
          </a:p>
          <a:p>
            <a:pPr marL="1212850" lvl="2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Résoudre les étranglements de transmission qui affect le service data (point fort de TT)</a:t>
            </a:r>
          </a:p>
          <a:p>
            <a:pPr marL="298450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fr-FR" sz="16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Pour les problèmes de couverture, il a été recommandé </a:t>
            </a:r>
            <a:r>
              <a:rPr lang="fr-FR" sz="16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: </a:t>
            </a:r>
          </a:p>
          <a:p>
            <a:pPr marL="1212850" lvl="2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Améliorer la couverture au niveau des zones rurales, principalement route R43 entre 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Itha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 et 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Chorfine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, Route niveau Ain 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</a:rPr>
              <a:t>Tobournek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route </a:t>
            </a:r>
            <a:r>
              <a:rPr lang="fr-FR" sz="1400" spc="-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hawaria</a:t>
            </a:r>
            <a:endParaRPr lang="fr-FR" sz="1400" spc="-5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8450" lvl="0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Ø"/>
              <a:defRPr/>
            </a:pP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Pour la QOS du Service Voix : </a:t>
            </a:r>
          </a:p>
          <a:p>
            <a:pPr marL="1670050" lvl="3" indent="-285750"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Mener une étude des Clash PSC</a:t>
            </a:r>
          </a:p>
          <a:p>
            <a:pPr marL="1670050" lvl="3" indent="-285750"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Résoudre les problèmes de pilot pollution en menant une étude des « 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overshooting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cell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 ».</a:t>
            </a:r>
          </a:p>
          <a:p>
            <a:pPr marL="1670050" lvl="3" indent="-285750"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Revoir les miss-alignement du CPICH power setting</a:t>
            </a:r>
          </a:p>
          <a:p>
            <a:pPr marL="1670050" lvl="3" indent="-285750"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Mener une session d’optimisation du design, </a:t>
            </a:r>
          </a:p>
          <a:p>
            <a:pPr marL="1670050" lvl="3" indent="-285750"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Activer HD-Voice</a:t>
            </a:r>
          </a:p>
          <a:p>
            <a:pPr marL="1670050" lvl="3" indent="-285750"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Accélérer le déploiement du Volte avec une bonne pénétration.</a:t>
            </a:r>
          </a:p>
          <a:p>
            <a:pPr marL="1670050" lvl="3" indent="-285750"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Call Setup Time : TT présente le plus élevé call setup Time  : </a:t>
            </a:r>
          </a:p>
          <a:p>
            <a:pPr marL="2127250" lvl="4" indent="-285750"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Etude End to End pour améliorer le call setup time :Radio, </a:t>
            </a:r>
            <a:r>
              <a:rPr lang="fr-FR" sz="1400" spc="-5" dirty="0" err="1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Tx</a:t>
            </a: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, CN</a:t>
            </a:r>
          </a:p>
          <a:p>
            <a:pPr marL="2127250" lvl="4" indent="-285750"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RACH performances, RRC/RAB/Paging performances</a:t>
            </a:r>
          </a:p>
          <a:p>
            <a:pPr marL="2127250" lvl="4" indent="-285750"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lang="fr-FR" sz="1400" spc="-5" dirty="0"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Revoir RWR CSFB, RIM setting pour réduire le call setup time durant CSFB</a:t>
            </a:r>
            <a:endParaRPr kumimoji="0" lang="fr-FR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9" name="object 9">
            <a:extLst>
              <a:ext uri="{FF2B5EF4-FFF2-40B4-BE49-F238E27FC236}">
                <a16:creationId xmlns:a16="http://schemas.microsoft.com/office/drawing/2014/main" id="{C4E6D30B-23EA-1F28-B9D4-09B16C4C0D2D}"/>
              </a:ext>
            </a:extLst>
          </p:cNvPr>
          <p:cNvSpPr txBox="1">
            <a:spLocks/>
          </p:cNvSpPr>
          <p:nvPr/>
        </p:nvSpPr>
        <p:spPr>
          <a:xfrm>
            <a:off x="8077200" y="482198"/>
            <a:ext cx="295821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41414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-85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erdana"/>
                <a:ea typeface="+mj-ea"/>
              </a:rPr>
              <a:t>Faiblesse de couverture :</a:t>
            </a:r>
            <a:endParaRPr kumimoji="0" lang="fr-FR" sz="1400" b="1" i="0" u="none" strike="noStrike" kern="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j-ea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6BE4F2-CD0C-B3AB-D050-1A45DDD9E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896" y="846975"/>
            <a:ext cx="3887854" cy="28666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0610505-084B-73D1-7E4A-B2D0E04A9E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7010" y="3841533"/>
            <a:ext cx="3898740" cy="34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06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85308" y="638377"/>
            <a:ext cx="1421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Schedule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69391" y="460247"/>
            <a:ext cx="11448415" cy="4451478"/>
            <a:chOff x="469391" y="460247"/>
            <a:chExt cx="11448415" cy="4430395"/>
          </a:xfrm>
        </p:grpSpPr>
        <p:sp>
          <p:nvSpPr>
            <p:cNvPr id="6" name="object 6"/>
            <p:cNvSpPr/>
            <p:nvPr/>
          </p:nvSpPr>
          <p:spPr>
            <a:xfrm>
              <a:off x="921486" y="4884165"/>
              <a:ext cx="10996295" cy="0"/>
            </a:xfrm>
            <a:custGeom>
              <a:avLst/>
              <a:gdLst/>
              <a:ahLst/>
              <a:cxnLst/>
              <a:rect l="l" t="t" r="r" b="b"/>
              <a:pathLst>
                <a:path w="10996295">
                  <a:moveTo>
                    <a:pt x="0" y="0"/>
                  </a:moveTo>
                  <a:lnTo>
                    <a:pt x="10996193" y="0"/>
                  </a:lnTo>
                </a:path>
              </a:pathLst>
            </a:custGeom>
            <a:ln w="12700">
              <a:solidFill>
                <a:srgbClr val="3535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9392" y="1798319"/>
              <a:ext cx="368935" cy="1533525"/>
            </a:xfrm>
            <a:custGeom>
              <a:avLst/>
              <a:gdLst/>
              <a:ahLst/>
              <a:cxnLst/>
              <a:rect l="l" t="t" r="r" b="b"/>
              <a:pathLst>
                <a:path w="368934" h="1533525">
                  <a:moveTo>
                    <a:pt x="141909" y="1394841"/>
                  </a:moveTo>
                  <a:lnTo>
                    <a:pt x="140423" y="1385455"/>
                  </a:lnTo>
                  <a:lnTo>
                    <a:pt x="139280" y="1375702"/>
                  </a:lnTo>
                  <a:lnTo>
                    <a:pt x="138557" y="1365808"/>
                  </a:lnTo>
                  <a:lnTo>
                    <a:pt x="138303" y="1355979"/>
                  </a:lnTo>
                  <a:lnTo>
                    <a:pt x="85001" y="1355979"/>
                  </a:lnTo>
                  <a:lnTo>
                    <a:pt x="95808" y="1394841"/>
                  </a:lnTo>
                  <a:lnTo>
                    <a:pt x="141909" y="1394841"/>
                  </a:lnTo>
                  <a:close/>
                </a:path>
                <a:path w="368934" h="1533525">
                  <a:moveTo>
                    <a:pt x="141909" y="1302639"/>
                  </a:moveTo>
                  <a:lnTo>
                    <a:pt x="95808" y="1302639"/>
                  </a:lnTo>
                  <a:lnTo>
                    <a:pt x="91478" y="1311567"/>
                  </a:lnTo>
                  <a:lnTo>
                    <a:pt x="88239" y="1320952"/>
                  </a:lnTo>
                  <a:lnTo>
                    <a:pt x="86080" y="1330744"/>
                  </a:lnTo>
                  <a:lnTo>
                    <a:pt x="85001" y="1340866"/>
                  </a:lnTo>
                  <a:lnTo>
                    <a:pt x="138303" y="1340866"/>
                  </a:lnTo>
                  <a:lnTo>
                    <a:pt x="138557" y="1331150"/>
                  </a:lnTo>
                  <a:lnTo>
                    <a:pt x="139280" y="1321473"/>
                  </a:lnTo>
                  <a:lnTo>
                    <a:pt x="140423" y="1311935"/>
                  </a:lnTo>
                  <a:lnTo>
                    <a:pt x="141909" y="1302639"/>
                  </a:lnTo>
                  <a:close/>
                </a:path>
                <a:path w="368934" h="1533525">
                  <a:moveTo>
                    <a:pt x="158470" y="1444498"/>
                  </a:moveTo>
                  <a:lnTo>
                    <a:pt x="154393" y="1437386"/>
                  </a:lnTo>
                  <a:lnTo>
                    <a:pt x="150812" y="1429143"/>
                  </a:lnTo>
                  <a:lnTo>
                    <a:pt x="147624" y="1419923"/>
                  </a:lnTo>
                  <a:lnTo>
                    <a:pt x="144780" y="1409954"/>
                  </a:lnTo>
                  <a:lnTo>
                    <a:pt x="105892" y="1409954"/>
                  </a:lnTo>
                  <a:lnTo>
                    <a:pt x="116535" y="1421574"/>
                  </a:lnTo>
                  <a:lnTo>
                    <a:pt x="128943" y="1431328"/>
                  </a:lnTo>
                  <a:lnTo>
                    <a:pt x="142963" y="1439037"/>
                  </a:lnTo>
                  <a:lnTo>
                    <a:pt x="158470" y="1444498"/>
                  </a:lnTo>
                  <a:close/>
                </a:path>
                <a:path w="368934" h="1533525">
                  <a:moveTo>
                    <a:pt x="158470" y="1252220"/>
                  </a:moveTo>
                  <a:lnTo>
                    <a:pt x="142963" y="1257719"/>
                  </a:lnTo>
                  <a:lnTo>
                    <a:pt x="128943" y="1265453"/>
                  </a:lnTo>
                  <a:lnTo>
                    <a:pt x="116535" y="1275207"/>
                  </a:lnTo>
                  <a:lnTo>
                    <a:pt x="105892" y="1286764"/>
                  </a:lnTo>
                  <a:lnTo>
                    <a:pt x="144780" y="1286764"/>
                  </a:lnTo>
                  <a:lnTo>
                    <a:pt x="147624" y="1276908"/>
                  </a:lnTo>
                  <a:lnTo>
                    <a:pt x="150812" y="1267879"/>
                  </a:lnTo>
                  <a:lnTo>
                    <a:pt x="154393" y="1259662"/>
                  </a:lnTo>
                  <a:lnTo>
                    <a:pt x="158470" y="1252220"/>
                  </a:lnTo>
                  <a:close/>
                </a:path>
                <a:path w="368934" h="1533525">
                  <a:moveTo>
                    <a:pt x="207454" y="1409954"/>
                  </a:moveTo>
                  <a:lnTo>
                    <a:pt x="160629" y="1409954"/>
                  </a:lnTo>
                  <a:lnTo>
                    <a:pt x="165963" y="1426273"/>
                  </a:lnTo>
                  <a:lnTo>
                    <a:pt x="171970" y="1438262"/>
                  </a:lnTo>
                  <a:lnTo>
                    <a:pt x="178257" y="1445666"/>
                  </a:lnTo>
                  <a:lnTo>
                    <a:pt x="184404" y="1448181"/>
                  </a:lnTo>
                  <a:lnTo>
                    <a:pt x="190131" y="1445666"/>
                  </a:lnTo>
                  <a:lnTo>
                    <a:pt x="196189" y="1438262"/>
                  </a:lnTo>
                  <a:lnTo>
                    <a:pt x="202120" y="1426273"/>
                  </a:lnTo>
                  <a:lnTo>
                    <a:pt x="207454" y="1409954"/>
                  </a:lnTo>
                  <a:close/>
                </a:path>
                <a:path w="368934" h="1533525">
                  <a:moveTo>
                    <a:pt x="207454" y="1286764"/>
                  </a:moveTo>
                  <a:lnTo>
                    <a:pt x="202120" y="1270800"/>
                  </a:lnTo>
                  <a:lnTo>
                    <a:pt x="196189" y="1258811"/>
                  </a:lnTo>
                  <a:lnTo>
                    <a:pt x="190131" y="1251280"/>
                  </a:lnTo>
                  <a:lnTo>
                    <a:pt x="184404" y="1248664"/>
                  </a:lnTo>
                  <a:lnTo>
                    <a:pt x="178257" y="1251280"/>
                  </a:lnTo>
                  <a:lnTo>
                    <a:pt x="171970" y="1258811"/>
                  </a:lnTo>
                  <a:lnTo>
                    <a:pt x="165963" y="1270800"/>
                  </a:lnTo>
                  <a:lnTo>
                    <a:pt x="160629" y="1286764"/>
                  </a:lnTo>
                  <a:lnTo>
                    <a:pt x="207454" y="1286764"/>
                  </a:lnTo>
                  <a:close/>
                </a:path>
                <a:path w="368934" h="1533525">
                  <a:moveTo>
                    <a:pt x="214655" y="1355979"/>
                  </a:moveTo>
                  <a:lnTo>
                    <a:pt x="153428" y="1355979"/>
                  </a:lnTo>
                  <a:lnTo>
                    <a:pt x="154089" y="1366481"/>
                  </a:lnTo>
                  <a:lnTo>
                    <a:pt x="154952" y="1376464"/>
                  </a:lnTo>
                  <a:lnTo>
                    <a:pt x="155956" y="1385912"/>
                  </a:lnTo>
                  <a:lnTo>
                    <a:pt x="157035" y="1394841"/>
                  </a:lnTo>
                  <a:lnTo>
                    <a:pt x="211061" y="1394841"/>
                  </a:lnTo>
                  <a:lnTo>
                    <a:pt x="212521" y="1385912"/>
                  </a:lnTo>
                  <a:lnTo>
                    <a:pt x="213664" y="1376464"/>
                  </a:lnTo>
                  <a:lnTo>
                    <a:pt x="214388" y="1366481"/>
                  </a:lnTo>
                  <a:lnTo>
                    <a:pt x="214655" y="1355979"/>
                  </a:lnTo>
                  <a:close/>
                </a:path>
                <a:path w="368934" h="1533525">
                  <a:moveTo>
                    <a:pt x="214655" y="1340866"/>
                  </a:moveTo>
                  <a:lnTo>
                    <a:pt x="214388" y="1330312"/>
                  </a:lnTo>
                  <a:lnTo>
                    <a:pt x="213664" y="1320380"/>
                  </a:lnTo>
                  <a:lnTo>
                    <a:pt x="212521" y="1311135"/>
                  </a:lnTo>
                  <a:lnTo>
                    <a:pt x="211061" y="1302639"/>
                  </a:lnTo>
                  <a:lnTo>
                    <a:pt x="157035" y="1302639"/>
                  </a:lnTo>
                  <a:lnTo>
                    <a:pt x="155956" y="1311135"/>
                  </a:lnTo>
                  <a:lnTo>
                    <a:pt x="154952" y="1320380"/>
                  </a:lnTo>
                  <a:lnTo>
                    <a:pt x="154089" y="1330312"/>
                  </a:lnTo>
                  <a:lnTo>
                    <a:pt x="153428" y="1340866"/>
                  </a:lnTo>
                  <a:lnTo>
                    <a:pt x="214655" y="1340866"/>
                  </a:lnTo>
                  <a:close/>
                </a:path>
                <a:path w="368934" h="1533525">
                  <a:moveTo>
                    <a:pt x="259321" y="108585"/>
                  </a:moveTo>
                  <a:lnTo>
                    <a:pt x="95808" y="189357"/>
                  </a:lnTo>
                  <a:lnTo>
                    <a:pt x="152704" y="210058"/>
                  </a:lnTo>
                  <a:lnTo>
                    <a:pt x="154876" y="210693"/>
                  </a:lnTo>
                  <a:lnTo>
                    <a:pt x="156311" y="212217"/>
                  </a:lnTo>
                  <a:lnTo>
                    <a:pt x="157035" y="214249"/>
                  </a:lnTo>
                  <a:lnTo>
                    <a:pt x="177927" y="270002"/>
                  </a:lnTo>
                  <a:lnTo>
                    <a:pt x="259321" y="108585"/>
                  </a:lnTo>
                  <a:close/>
                </a:path>
                <a:path w="368934" h="1533525">
                  <a:moveTo>
                    <a:pt x="262915" y="1409954"/>
                  </a:moveTo>
                  <a:lnTo>
                    <a:pt x="223304" y="1409954"/>
                  </a:lnTo>
                  <a:lnTo>
                    <a:pt x="220764" y="1419923"/>
                  </a:lnTo>
                  <a:lnTo>
                    <a:pt x="217627" y="1429143"/>
                  </a:lnTo>
                  <a:lnTo>
                    <a:pt x="214083" y="1437386"/>
                  </a:lnTo>
                  <a:lnTo>
                    <a:pt x="210337" y="1444498"/>
                  </a:lnTo>
                  <a:lnTo>
                    <a:pt x="225539" y="1439037"/>
                  </a:lnTo>
                  <a:lnTo>
                    <a:pt x="239598" y="1431328"/>
                  </a:lnTo>
                  <a:lnTo>
                    <a:pt x="252158" y="1421574"/>
                  </a:lnTo>
                  <a:lnTo>
                    <a:pt x="262915" y="1409954"/>
                  </a:lnTo>
                  <a:close/>
                </a:path>
                <a:path w="368934" h="1533525">
                  <a:moveTo>
                    <a:pt x="262915" y="1286764"/>
                  </a:moveTo>
                  <a:lnTo>
                    <a:pt x="252158" y="1275207"/>
                  </a:lnTo>
                  <a:lnTo>
                    <a:pt x="239598" y="1265453"/>
                  </a:lnTo>
                  <a:lnTo>
                    <a:pt x="225539" y="1257719"/>
                  </a:lnTo>
                  <a:lnTo>
                    <a:pt x="210337" y="1252220"/>
                  </a:lnTo>
                  <a:lnTo>
                    <a:pt x="214083" y="1259662"/>
                  </a:lnTo>
                  <a:lnTo>
                    <a:pt x="217627" y="1267879"/>
                  </a:lnTo>
                  <a:lnTo>
                    <a:pt x="220764" y="1276908"/>
                  </a:lnTo>
                  <a:lnTo>
                    <a:pt x="223304" y="1286764"/>
                  </a:lnTo>
                  <a:lnTo>
                    <a:pt x="262915" y="1286764"/>
                  </a:lnTo>
                  <a:close/>
                </a:path>
                <a:path w="368934" h="1533525">
                  <a:moveTo>
                    <a:pt x="283806" y="1355979"/>
                  </a:moveTo>
                  <a:lnTo>
                    <a:pt x="229781" y="1355979"/>
                  </a:lnTo>
                  <a:lnTo>
                    <a:pt x="229514" y="1365808"/>
                  </a:lnTo>
                  <a:lnTo>
                    <a:pt x="228790" y="1375702"/>
                  </a:lnTo>
                  <a:lnTo>
                    <a:pt x="227647" y="1385455"/>
                  </a:lnTo>
                  <a:lnTo>
                    <a:pt x="226187" y="1394841"/>
                  </a:lnTo>
                  <a:lnTo>
                    <a:pt x="272999" y="1394841"/>
                  </a:lnTo>
                  <a:lnTo>
                    <a:pt x="276936" y="1385455"/>
                  </a:lnTo>
                  <a:lnTo>
                    <a:pt x="280022" y="1375943"/>
                  </a:lnTo>
                  <a:lnTo>
                    <a:pt x="282321" y="1366075"/>
                  </a:lnTo>
                  <a:lnTo>
                    <a:pt x="283806" y="1355979"/>
                  </a:lnTo>
                  <a:close/>
                </a:path>
                <a:path w="368934" h="1533525">
                  <a:moveTo>
                    <a:pt x="283806" y="1340866"/>
                  </a:moveTo>
                  <a:lnTo>
                    <a:pt x="282321" y="1330744"/>
                  </a:lnTo>
                  <a:lnTo>
                    <a:pt x="280022" y="1320952"/>
                  </a:lnTo>
                  <a:lnTo>
                    <a:pt x="276910" y="1311567"/>
                  </a:lnTo>
                  <a:lnTo>
                    <a:pt x="272999" y="1302639"/>
                  </a:lnTo>
                  <a:lnTo>
                    <a:pt x="226187" y="1302639"/>
                  </a:lnTo>
                  <a:lnTo>
                    <a:pt x="227647" y="1311935"/>
                  </a:lnTo>
                  <a:lnTo>
                    <a:pt x="228790" y="1321473"/>
                  </a:lnTo>
                  <a:lnTo>
                    <a:pt x="229514" y="1331150"/>
                  </a:lnTo>
                  <a:lnTo>
                    <a:pt x="229781" y="1340866"/>
                  </a:lnTo>
                  <a:lnTo>
                    <a:pt x="283806" y="1340866"/>
                  </a:lnTo>
                  <a:close/>
                </a:path>
                <a:path w="368934" h="1533525">
                  <a:moveTo>
                    <a:pt x="368808" y="1348740"/>
                  </a:moveTo>
                  <a:lnTo>
                    <a:pt x="362191" y="1299591"/>
                  </a:lnTo>
                  <a:lnTo>
                    <a:pt x="343560" y="1255496"/>
                  </a:lnTo>
                  <a:lnTo>
                    <a:pt x="314680" y="1218209"/>
                  </a:lnTo>
                  <a:lnTo>
                    <a:pt x="299656" y="1206639"/>
                  </a:lnTo>
                  <a:lnTo>
                    <a:pt x="299656" y="1348740"/>
                  </a:lnTo>
                  <a:lnTo>
                    <a:pt x="290550" y="1393482"/>
                  </a:lnTo>
                  <a:lnTo>
                    <a:pt x="265798" y="1430108"/>
                  </a:lnTo>
                  <a:lnTo>
                    <a:pt x="229146" y="1454848"/>
                  </a:lnTo>
                  <a:lnTo>
                    <a:pt x="184404" y="1463929"/>
                  </a:lnTo>
                  <a:lnTo>
                    <a:pt x="139344" y="1454848"/>
                  </a:lnTo>
                  <a:lnTo>
                    <a:pt x="102730" y="1430108"/>
                  </a:lnTo>
                  <a:lnTo>
                    <a:pt x="78143" y="1393482"/>
                  </a:lnTo>
                  <a:lnTo>
                    <a:pt x="69151" y="1348740"/>
                  </a:lnTo>
                  <a:lnTo>
                    <a:pt x="78143" y="1303667"/>
                  </a:lnTo>
                  <a:lnTo>
                    <a:pt x="102730" y="1267040"/>
                  </a:lnTo>
                  <a:lnTo>
                    <a:pt x="139344" y="1242428"/>
                  </a:lnTo>
                  <a:lnTo>
                    <a:pt x="184404" y="1233424"/>
                  </a:lnTo>
                  <a:lnTo>
                    <a:pt x="229146" y="1242428"/>
                  </a:lnTo>
                  <a:lnTo>
                    <a:pt x="265798" y="1267040"/>
                  </a:lnTo>
                  <a:lnTo>
                    <a:pt x="290550" y="1303667"/>
                  </a:lnTo>
                  <a:lnTo>
                    <a:pt x="299656" y="1348740"/>
                  </a:lnTo>
                  <a:lnTo>
                    <a:pt x="299656" y="1206639"/>
                  </a:lnTo>
                  <a:lnTo>
                    <a:pt x="277342" y="1189431"/>
                  </a:lnTo>
                  <a:lnTo>
                    <a:pt x="233324" y="1170901"/>
                  </a:lnTo>
                  <a:lnTo>
                    <a:pt x="184404" y="1164336"/>
                  </a:lnTo>
                  <a:lnTo>
                    <a:pt x="135216" y="1170901"/>
                  </a:lnTo>
                  <a:lnTo>
                    <a:pt x="91122" y="1189431"/>
                  </a:lnTo>
                  <a:lnTo>
                    <a:pt x="53835" y="1218209"/>
                  </a:lnTo>
                  <a:lnTo>
                    <a:pt x="25069" y="1255496"/>
                  </a:lnTo>
                  <a:lnTo>
                    <a:pt x="6553" y="1299591"/>
                  </a:lnTo>
                  <a:lnTo>
                    <a:pt x="0" y="1348740"/>
                  </a:lnTo>
                  <a:lnTo>
                    <a:pt x="6553" y="1397685"/>
                  </a:lnTo>
                  <a:lnTo>
                    <a:pt x="25069" y="1441716"/>
                  </a:lnTo>
                  <a:lnTo>
                    <a:pt x="53835" y="1479054"/>
                  </a:lnTo>
                  <a:lnTo>
                    <a:pt x="91135" y="1507921"/>
                  </a:lnTo>
                  <a:lnTo>
                    <a:pt x="135216" y="1526540"/>
                  </a:lnTo>
                  <a:lnTo>
                    <a:pt x="184404" y="1533144"/>
                  </a:lnTo>
                  <a:lnTo>
                    <a:pt x="233324" y="1526540"/>
                  </a:lnTo>
                  <a:lnTo>
                    <a:pt x="277342" y="1507921"/>
                  </a:lnTo>
                  <a:lnTo>
                    <a:pt x="314680" y="1479054"/>
                  </a:lnTo>
                  <a:lnTo>
                    <a:pt x="326377" y="1463929"/>
                  </a:lnTo>
                  <a:lnTo>
                    <a:pt x="343560" y="1441716"/>
                  </a:lnTo>
                  <a:lnTo>
                    <a:pt x="362191" y="1397685"/>
                  </a:lnTo>
                  <a:lnTo>
                    <a:pt x="368808" y="1348740"/>
                  </a:lnTo>
                  <a:close/>
                </a:path>
                <a:path w="368934" h="1533525">
                  <a:moveTo>
                    <a:pt x="368808" y="182880"/>
                  </a:moveTo>
                  <a:lnTo>
                    <a:pt x="362191" y="134112"/>
                  </a:lnTo>
                  <a:lnTo>
                    <a:pt x="343560" y="90373"/>
                  </a:lnTo>
                  <a:lnTo>
                    <a:pt x="314680" y="53390"/>
                  </a:lnTo>
                  <a:lnTo>
                    <a:pt x="284530" y="30365"/>
                  </a:lnTo>
                  <a:lnTo>
                    <a:pt x="284530" y="91440"/>
                  </a:lnTo>
                  <a:lnTo>
                    <a:pt x="283083" y="94361"/>
                  </a:lnTo>
                  <a:lnTo>
                    <a:pt x="183680" y="292862"/>
                  </a:lnTo>
                  <a:lnTo>
                    <a:pt x="182245" y="295021"/>
                  </a:lnTo>
                  <a:lnTo>
                    <a:pt x="179362" y="297180"/>
                  </a:lnTo>
                  <a:lnTo>
                    <a:pt x="175755" y="297180"/>
                  </a:lnTo>
                  <a:lnTo>
                    <a:pt x="172872" y="296418"/>
                  </a:lnTo>
                  <a:lnTo>
                    <a:pt x="170002" y="295021"/>
                  </a:lnTo>
                  <a:lnTo>
                    <a:pt x="169278" y="292227"/>
                  </a:lnTo>
                  <a:lnTo>
                    <a:pt x="144068" y="222885"/>
                  </a:lnTo>
                  <a:lnTo>
                    <a:pt x="74193" y="197231"/>
                  </a:lnTo>
                  <a:lnTo>
                    <a:pt x="71310" y="196469"/>
                  </a:lnTo>
                  <a:lnTo>
                    <a:pt x="69151" y="193548"/>
                  </a:lnTo>
                  <a:lnTo>
                    <a:pt x="69151" y="190754"/>
                  </a:lnTo>
                  <a:lnTo>
                    <a:pt x="68427" y="187833"/>
                  </a:lnTo>
                  <a:lnTo>
                    <a:pt x="70586" y="185039"/>
                  </a:lnTo>
                  <a:lnTo>
                    <a:pt x="73469" y="183642"/>
                  </a:lnTo>
                  <a:lnTo>
                    <a:pt x="272999" y="84328"/>
                  </a:lnTo>
                  <a:lnTo>
                    <a:pt x="275882" y="82931"/>
                  </a:lnTo>
                  <a:lnTo>
                    <a:pt x="279488" y="83566"/>
                  </a:lnTo>
                  <a:lnTo>
                    <a:pt x="283806" y="87884"/>
                  </a:lnTo>
                  <a:lnTo>
                    <a:pt x="284530" y="91440"/>
                  </a:lnTo>
                  <a:lnTo>
                    <a:pt x="284530" y="30365"/>
                  </a:lnTo>
                  <a:lnTo>
                    <a:pt x="277342" y="24866"/>
                  </a:lnTo>
                  <a:lnTo>
                    <a:pt x="233324" y="6502"/>
                  </a:lnTo>
                  <a:lnTo>
                    <a:pt x="184404" y="0"/>
                  </a:lnTo>
                  <a:lnTo>
                    <a:pt x="135216" y="6502"/>
                  </a:lnTo>
                  <a:lnTo>
                    <a:pt x="91135" y="24866"/>
                  </a:lnTo>
                  <a:lnTo>
                    <a:pt x="53835" y="53390"/>
                  </a:lnTo>
                  <a:lnTo>
                    <a:pt x="25069" y="90373"/>
                  </a:lnTo>
                  <a:lnTo>
                    <a:pt x="6553" y="134112"/>
                  </a:lnTo>
                  <a:lnTo>
                    <a:pt x="0" y="182880"/>
                  </a:lnTo>
                  <a:lnTo>
                    <a:pt x="6553" y="231406"/>
                  </a:lnTo>
                  <a:lnTo>
                    <a:pt x="25069" y="275056"/>
                  </a:lnTo>
                  <a:lnTo>
                    <a:pt x="53835" y="312089"/>
                  </a:lnTo>
                  <a:lnTo>
                    <a:pt x="91122" y="340728"/>
                  </a:lnTo>
                  <a:lnTo>
                    <a:pt x="135216" y="359219"/>
                  </a:lnTo>
                  <a:lnTo>
                    <a:pt x="184404" y="365760"/>
                  </a:lnTo>
                  <a:lnTo>
                    <a:pt x="233324" y="359219"/>
                  </a:lnTo>
                  <a:lnTo>
                    <a:pt x="277342" y="340728"/>
                  </a:lnTo>
                  <a:lnTo>
                    <a:pt x="314680" y="312089"/>
                  </a:lnTo>
                  <a:lnTo>
                    <a:pt x="343560" y="275056"/>
                  </a:lnTo>
                  <a:lnTo>
                    <a:pt x="362191" y="231406"/>
                  </a:lnTo>
                  <a:lnTo>
                    <a:pt x="368808" y="182880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215" y="3681983"/>
              <a:ext cx="167640" cy="1767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69392" y="2411475"/>
              <a:ext cx="384175" cy="1548130"/>
            </a:xfrm>
            <a:custGeom>
              <a:avLst/>
              <a:gdLst/>
              <a:ahLst/>
              <a:cxnLst/>
              <a:rect l="l" t="t" r="r" b="b"/>
              <a:pathLst>
                <a:path w="384175" h="1548129">
                  <a:moveTo>
                    <a:pt x="214655" y="184150"/>
                  </a:moveTo>
                  <a:lnTo>
                    <a:pt x="212255" y="172720"/>
                  </a:lnTo>
                  <a:lnTo>
                    <a:pt x="205740" y="162560"/>
                  </a:lnTo>
                  <a:lnTo>
                    <a:pt x="196113" y="156210"/>
                  </a:lnTo>
                  <a:lnTo>
                    <a:pt x="184404" y="153670"/>
                  </a:lnTo>
                  <a:lnTo>
                    <a:pt x="172262" y="156210"/>
                  </a:lnTo>
                  <a:lnTo>
                    <a:pt x="162433" y="162560"/>
                  </a:lnTo>
                  <a:lnTo>
                    <a:pt x="155829" y="172720"/>
                  </a:lnTo>
                  <a:lnTo>
                    <a:pt x="153428" y="184150"/>
                  </a:lnTo>
                  <a:lnTo>
                    <a:pt x="155829" y="196850"/>
                  </a:lnTo>
                  <a:lnTo>
                    <a:pt x="162433" y="205740"/>
                  </a:lnTo>
                  <a:lnTo>
                    <a:pt x="172262" y="212090"/>
                  </a:lnTo>
                  <a:lnTo>
                    <a:pt x="184404" y="214630"/>
                  </a:lnTo>
                  <a:lnTo>
                    <a:pt x="196113" y="212090"/>
                  </a:lnTo>
                  <a:lnTo>
                    <a:pt x="205740" y="205740"/>
                  </a:lnTo>
                  <a:lnTo>
                    <a:pt x="212255" y="196850"/>
                  </a:lnTo>
                  <a:lnTo>
                    <a:pt x="214655" y="184150"/>
                  </a:lnTo>
                  <a:close/>
                </a:path>
                <a:path w="384175" h="1548129">
                  <a:moveTo>
                    <a:pt x="283806" y="176530"/>
                  </a:moveTo>
                  <a:lnTo>
                    <a:pt x="283083" y="173990"/>
                  </a:lnTo>
                  <a:lnTo>
                    <a:pt x="283083" y="168910"/>
                  </a:lnTo>
                  <a:lnTo>
                    <a:pt x="262204" y="168910"/>
                  </a:lnTo>
                  <a:lnTo>
                    <a:pt x="258597" y="166370"/>
                  </a:lnTo>
                  <a:lnTo>
                    <a:pt x="257873" y="163830"/>
                  </a:lnTo>
                  <a:lnTo>
                    <a:pt x="256438" y="157480"/>
                  </a:lnTo>
                  <a:lnTo>
                    <a:pt x="254279" y="152400"/>
                  </a:lnTo>
                  <a:lnTo>
                    <a:pt x="251396" y="147320"/>
                  </a:lnTo>
                  <a:lnTo>
                    <a:pt x="249237" y="144780"/>
                  </a:lnTo>
                  <a:lnTo>
                    <a:pt x="249948" y="139700"/>
                  </a:lnTo>
                  <a:lnTo>
                    <a:pt x="251383" y="138430"/>
                  </a:lnTo>
                  <a:lnTo>
                    <a:pt x="252831" y="137160"/>
                  </a:lnTo>
                  <a:lnTo>
                    <a:pt x="264363" y="125730"/>
                  </a:lnTo>
                  <a:lnTo>
                    <a:pt x="244906" y="105410"/>
                  </a:lnTo>
                  <a:lnTo>
                    <a:pt x="244195" y="104140"/>
                  </a:lnTo>
                  <a:lnTo>
                    <a:pt x="242747" y="104140"/>
                  </a:lnTo>
                  <a:lnTo>
                    <a:pt x="230505" y="116027"/>
                  </a:lnTo>
                  <a:lnTo>
                    <a:pt x="230505" y="184150"/>
                  </a:lnTo>
                  <a:lnTo>
                    <a:pt x="226834" y="201930"/>
                  </a:lnTo>
                  <a:lnTo>
                    <a:pt x="216903" y="217170"/>
                  </a:lnTo>
                  <a:lnTo>
                    <a:pt x="202234" y="227330"/>
                  </a:lnTo>
                  <a:lnTo>
                    <a:pt x="184404" y="231140"/>
                  </a:lnTo>
                  <a:lnTo>
                    <a:pt x="166255" y="227330"/>
                  </a:lnTo>
                  <a:lnTo>
                    <a:pt x="151625" y="217170"/>
                  </a:lnTo>
                  <a:lnTo>
                    <a:pt x="141859" y="201930"/>
                  </a:lnTo>
                  <a:lnTo>
                    <a:pt x="138303" y="184150"/>
                  </a:lnTo>
                  <a:lnTo>
                    <a:pt x="141859" y="166370"/>
                  </a:lnTo>
                  <a:lnTo>
                    <a:pt x="151625" y="151130"/>
                  </a:lnTo>
                  <a:lnTo>
                    <a:pt x="166255" y="142240"/>
                  </a:lnTo>
                  <a:lnTo>
                    <a:pt x="184404" y="138430"/>
                  </a:lnTo>
                  <a:lnTo>
                    <a:pt x="202234" y="142240"/>
                  </a:lnTo>
                  <a:lnTo>
                    <a:pt x="216903" y="151130"/>
                  </a:lnTo>
                  <a:lnTo>
                    <a:pt x="226834" y="166370"/>
                  </a:lnTo>
                  <a:lnTo>
                    <a:pt x="230505" y="184150"/>
                  </a:lnTo>
                  <a:lnTo>
                    <a:pt x="230505" y="116027"/>
                  </a:lnTo>
                  <a:lnTo>
                    <a:pt x="228346" y="118110"/>
                  </a:lnTo>
                  <a:lnTo>
                    <a:pt x="224739" y="119380"/>
                  </a:lnTo>
                  <a:lnTo>
                    <a:pt x="221856" y="118110"/>
                  </a:lnTo>
                  <a:lnTo>
                    <a:pt x="216103" y="114300"/>
                  </a:lnTo>
                  <a:lnTo>
                    <a:pt x="211061" y="111760"/>
                  </a:lnTo>
                  <a:lnTo>
                    <a:pt x="205295" y="110490"/>
                  </a:lnTo>
                  <a:lnTo>
                    <a:pt x="201688" y="109220"/>
                  </a:lnTo>
                  <a:lnTo>
                    <a:pt x="199529" y="106680"/>
                  </a:lnTo>
                  <a:lnTo>
                    <a:pt x="199529" y="86360"/>
                  </a:lnTo>
                  <a:lnTo>
                    <a:pt x="197370" y="85090"/>
                  </a:lnTo>
                  <a:lnTo>
                    <a:pt x="171437" y="85090"/>
                  </a:lnTo>
                  <a:lnTo>
                    <a:pt x="168554" y="86360"/>
                  </a:lnTo>
                  <a:lnTo>
                    <a:pt x="168554" y="106680"/>
                  </a:lnTo>
                  <a:lnTo>
                    <a:pt x="166395" y="109220"/>
                  </a:lnTo>
                  <a:lnTo>
                    <a:pt x="163512" y="110490"/>
                  </a:lnTo>
                  <a:lnTo>
                    <a:pt x="157746" y="111760"/>
                  </a:lnTo>
                  <a:lnTo>
                    <a:pt x="151993" y="114300"/>
                  </a:lnTo>
                  <a:lnTo>
                    <a:pt x="146951" y="118110"/>
                  </a:lnTo>
                  <a:lnTo>
                    <a:pt x="144068" y="119380"/>
                  </a:lnTo>
                  <a:lnTo>
                    <a:pt x="139738" y="118110"/>
                  </a:lnTo>
                  <a:lnTo>
                    <a:pt x="125336" y="104140"/>
                  </a:lnTo>
                  <a:lnTo>
                    <a:pt x="124612" y="104140"/>
                  </a:lnTo>
                  <a:lnTo>
                    <a:pt x="118922" y="109220"/>
                  </a:lnTo>
                  <a:lnTo>
                    <a:pt x="113715" y="114300"/>
                  </a:lnTo>
                  <a:lnTo>
                    <a:pt x="108902" y="119380"/>
                  </a:lnTo>
                  <a:lnTo>
                    <a:pt x="104444" y="124460"/>
                  </a:lnTo>
                  <a:lnTo>
                    <a:pt x="103720" y="124460"/>
                  </a:lnTo>
                  <a:lnTo>
                    <a:pt x="103720" y="125730"/>
                  </a:lnTo>
                  <a:lnTo>
                    <a:pt x="118135" y="139700"/>
                  </a:lnTo>
                  <a:lnTo>
                    <a:pt x="118859" y="144780"/>
                  </a:lnTo>
                  <a:lnTo>
                    <a:pt x="111645" y="157480"/>
                  </a:lnTo>
                  <a:lnTo>
                    <a:pt x="110210" y="163830"/>
                  </a:lnTo>
                  <a:lnTo>
                    <a:pt x="109486" y="166370"/>
                  </a:lnTo>
                  <a:lnTo>
                    <a:pt x="106603" y="168910"/>
                  </a:lnTo>
                  <a:lnTo>
                    <a:pt x="85725" y="168910"/>
                  </a:lnTo>
                  <a:lnTo>
                    <a:pt x="85001" y="171450"/>
                  </a:lnTo>
                  <a:lnTo>
                    <a:pt x="85001" y="176530"/>
                  </a:lnTo>
                  <a:lnTo>
                    <a:pt x="84277" y="179070"/>
                  </a:lnTo>
                  <a:lnTo>
                    <a:pt x="84277" y="189230"/>
                  </a:lnTo>
                  <a:lnTo>
                    <a:pt x="85001" y="193040"/>
                  </a:lnTo>
                  <a:lnTo>
                    <a:pt x="85001" y="196850"/>
                  </a:lnTo>
                  <a:lnTo>
                    <a:pt x="85725" y="199390"/>
                  </a:lnTo>
                  <a:lnTo>
                    <a:pt x="106603" y="199390"/>
                  </a:lnTo>
                  <a:lnTo>
                    <a:pt x="109486" y="201930"/>
                  </a:lnTo>
                  <a:lnTo>
                    <a:pt x="110210" y="205740"/>
                  </a:lnTo>
                  <a:lnTo>
                    <a:pt x="111645" y="210820"/>
                  </a:lnTo>
                  <a:lnTo>
                    <a:pt x="114528" y="215900"/>
                  </a:lnTo>
                  <a:lnTo>
                    <a:pt x="117411" y="222250"/>
                  </a:lnTo>
                  <a:lnTo>
                    <a:pt x="118859" y="224790"/>
                  </a:lnTo>
                  <a:lnTo>
                    <a:pt x="118135" y="228600"/>
                  </a:lnTo>
                  <a:lnTo>
                    <a:pt x="103720" y="242570"/>
                  </a:lnTo>
                  <a:lnTo>
                    <a:pt x="105168" y="245110"/>
                  </a:lnTo>
                  <a:lnTo>
                    <a:pt x="109207" y="250190"/>
                  </a:lnTo>
                  <a:lnTo>
                    <a:pt x="113715" y="255270"/>
                  </a:lnTo>
                  <a:lnTo>
                    <a:pt x="118630" y="259080"/>
                  </a:lnTo>
                  <a:lnTo>
                    <a:pt x="123901" y="264160"/>
                  </a:lnTo>
                  <a:lnTo>
                    <a:pt x="125336" y="264160"/>
                  </a:lnTo>
                  <a:lnTo>
                    <a:pt x="137579" y="252730"/>
                  </a:lnTo>
                  <a:lnTo>
                    <a:pt x="139738" y="250190"/>
                  </a:lnTo>
                  <a:lnTo>
                    <a:pt x="144068" y="248920"/>
                  </a:lnTo>
                  <a:lnTo>
                    <a:pt x="146951" y="251460"/>
                  </a:lnTo>
                  <a:lnTo>
                    <a:pt x="151993" y="254000"/>
                  </a:lnTo>
                  <a:lnTo>
                    <a:pt x="157746" y="256540"/>
                  </a:lnTo>
                  <a:lnTo>
                    <a:pt x="163512" y="257810"/>
                  </a:lnTo>
                  <a:lnTo>
                    <a:pt x="166395" y="259080"/>
                  </a:lnTo>
                  <a:lnTo>
                    <a:pt x="168554" y="262890"/>
                  </a:lnTo>
                  <a:lnTo>
                    <a:pt x="168554" y="283210"/>
                  </a:lnTo>
                  <a:lnTo>
                    <a:pt x="171437" y="283210"/>
                  </a:lnTo>
                  <a:lnTo>
                    <a:pt x="173596" y="284480"/>
                  </a:lnTo>
                  <a:lnTo>
                    <a:pt x="194487" y="284480"/>
                  </a:lnTo>
                  <a:lnTo>
                    <a:pt x="197370" y="283210"/>
                  </a:lnTo>
                  <a:lnTo>
                    <a:pt x="199529" y="283210"/>
                  </a:lnTo>
                  <a:lnTo>
                    <a:pt x="199529" y="262890"/>
                  </a:lnTo>
                  <a:lnTo>
                    <a:pt x="201688" y="259080"/>
                  </a:lnTo>
                  <a:lnTo>
                    <a:pt x="205295" y="257810"/>
                  </a:lnTo>
                  <a:lnTo>
                    <a:pt x="211061" y="256540"/>
                  </a:lnTo>
                  <a:lnTo>
                    <a:pt x="216103" y="254000"/>
                  </a:lnTo>
                  <a:lnTo>
                    <a:pt x="221856" y="251460"/>
                  </a:lnTo>
                  <a:lnTo>
                    <a:pt x="224739" y="248920"/>
                  </a:lnTo>
                  <a:lnTo>
                    <a:pt x="228346" y="250190"/>
                  </a:lnTo>
                  <a:lnTo>
                    <a:pt x="230505" y="252730"/>
                  </a:lnTo>
                  <a:lnTo>
                    <a:pt x="242747" y="265430"/>
                  </a:lnTo>
                  <a:lnTo>
                    <a:pt x="243471" y="264160"/>
                  </a:lnTo>
                  <a:lnTo>
                    <a:pt x="244195" y="264160"/>
                  </a:lnTo>
                  <a:lnTo>
                    <a:pt x="249567" y="260350"/>
                  </a:lnTo>
                  <a:lnTo>
                    <a:pt x="254812" y="255270"/>
                  </a:lnTo>
                  <a:lnTo>
                    <a:pt x="259791" y="250190"/>
                  </a:lnTo>
                  <a:lnTo>
                    <a:pt x="260705" y="248920"/>
                  </a:lnTo>
                  <a:lnTo>
                    <a:pt x="264363" y="243840"/>
                  </a:lnTo>
                  <a:lnTo>
                    <a:pt x="265074" y="242570"/>
                  </a:lnTo>
                  <a:lnTo>
                    <a:pt x="252831" y="231140"/>
                  </a:lnTo>
                  <a:lnTo>
                    <a:pt x="249948" y="228600"/>
                  </a:lnTo>
                  <a:lnTo>
                    <a:pt x="249237" y="224790"/>
                  </a:lnTo>
                  <a:lnTo>
                    <a:pt x="258597" y="201930"/>
                  </a:lnTo>
                  <a:lnTo>
                    <a:pt x="262204" y="199390"/>
                  </a:lnTo>
                  <a:lnTo>
                    <a:pt x="283083" y="199390"/>
                  </a:lnTo>
                  <a:lnTo>
                    <a:pt x="283083" y="194310"/>
                  </a:lnTo>
                  <a:lnTo>
                    <a:pt x="283806" y="193040"/>
                  </a:lnTo>
                  <a:lnTo>
                    <a:pt x="283806" y="176530"/>
                  </a:lnTo>
                  <a:close/>
                </a:path>
                <a:path w="384175" h="1548129">
                  <a:moveTo>
                    <a:pt x="368808" y="184150"/>
                  </a:moveTo>
                  <a:lnTo>
                    <a:pt x="362191" y="135890"/>
                  </a:lnTo>
                  <a:lnTo>
                    <a:pt x="343560" y="91440"/>
                  </a:lnTo>
                  <a:lnTo>
                    <a:pt x="338582" y="85090"/>
                  </a:lnTo>
                  <a:lnTo>
                    <a:pt x="326631" y="69850"/>
                  </a:lnTo>
                  <a:lnTo>
                    <a:pt x="314680" y="54610"/>
                  </a:lnTo>
                  <a:lnTo>
                    <a:pt x="299656" y="42862"/>
                  </a:lnTo>
                  <a:lnTo>
                    <a:pt x="299656" y="175260"/>
                  </a:lnTo>
                  <a:lnTo>
                    <a:pt x="299656" y="187960"/>
                  </a:lnTo>
                  <a:lnTo>
                    <a:pt x="298932" y="190500"/>
                  </a:lnTo>
                  <a:lnTo>
                    <a:pt x="298932" y="193040"/>
                  </a:lnTo>
                  <a:lnTo>
                    <a:pt x="298221" y="199390"/>
                  </a:lnTo>
                  <a:lnTo>
                    <a:pt x="296773" y="209550"/>
                  </a:lnTo>
                  <a:lnTo>
                    <a:pt x="296049" y="212090"/>
                  </a:lnTo>
                  <a:lnTo>
                    <a:pt x="292455" y="214630"/>
                  </a:lnTo>
                  <a:lnTo>
                    <a:pt x="270840" y="214630"/>
                  </a:lnTo>
                  <a:lnTo>
                    <a:pt x="270129" y="218440"/>
                  </a:lnTo>
                  <a:lnTo>
                    <a:pt x="268681" y="220980"/>
                  </a:lnTo>
                  <a:lnTo>
                    <a:pt x="267246" y="224790"/>
                  </a:lnTo>
                  <a:lnTo>
                    <a:pt x="282371" y="238760"/>
                  </a:lnTo>
                  <a:lnTo>
                    <a:pt x="283083" y="243840"/>
                  </a:lnTo>
                  <a:lnTo>
                    <a:pt x="280924" y="246380"/>
                  </a:lnTo>
                  <a:lnTo>
                    <a:pt x="276606" y="252730"/>
                  </a:lnTo>
                  <a:lnTo>
                    <a:pt x="271475" y="260350"/>
                  </a:lnTo>
                  <a:lnTo>
                    <a:pt x="265798" y="265430"/>
                  </a:lnTo>
                  <a:lnTo>
                    <a:pt x="259588" y="271780"/>
                  </a:lnTo>
                  <a:lnTo>
                    <a:pt x="252831" y="276860"/>
                  </a:lnTo>
                  <a:lnTo>
                    <a:pt x="246354" y="280670"/>
                  </a:lnTo>
                  <a:lnTo>
                    <a:pt x="243471" y="283210"/>
                  </a:lnTo>
                  <a:lnTo>
                    <a:pt x="239153" y="281940"/>
                  </a:lnTo>
                  <a:lnTo>
                    <a:pt x="224028" y="266700"/>
                  </a:lnTo>
                  <a:lnTo>
                    <a:pt x="221145" y="269240"/>
                  </a:lnTo>
                  <a:lnTo>
                    <a:pt x="218262" y="270510"/>
                  </a:lnTo>
                  <a:lnTo>
                    <a:pt x="214655" y="270510"/>
                  </a:lnTo>
                  <a:lnTo>
                    <a:pt x="214655" y="293370"/>
                  </a:lnTo>
                  <a:lnTo>
                    <a:pt x="212496" y="295910"/>
                  </a:lnTo>
                  <a:lnTo>
                    <a:pt x="208889" y="297180"/>
                  </a:lnTo>
                  <a:lnTo>
                    <a:pt x="203847" y="298450"/>
                  </a:lnTo>
                  <a:lnTo>
                    <a:pt x="193763" y="298450"/>
                  </a:lnTo>
                  <a:lnTo>
                    <a:pt x="193763" y="299720"/>
                  </a:lnTo>
                  <a:lnTo>
                    <a:pt x="192328" y="299720"/>
                  </a:lnTo>
                  <a:lnTo>
                    <a:pt x="190881" y="298450"/>
                  </a:lnTo>
                  <a:lnTo>
                    <a:pt x="190169" y="299720"/>
                  </a:lnTo>
                  <a:lnTo>
                    <a:pt x="169278" y="299720"/>
                  </a:lnTo>
                  <a:lnTo>
                    <a:pt x="159194" y="297180"/>
                  </a:lnTo>
                  <a:lnTo>
                    <a:pt x="155587" y="295910"/>
                  </a:lnTo>
                  <a:lnTo>
                    <a:pt x="153428" y="293370"/>
                  </a:lnTo>
                  <a:lnTo>
                    <a:pt x="153428" y="283210"/>
                  </a:lnTo>
                  <a:lnTo>
                    <a:pt x="153428" y="270510"/>
                  </a:lnTo>
                  <a:lnTo>
                    <a:pt x="150545" y="270510"/>
                  </a:lnTo>
                  <a:lnTo>
                    <a:pt x="147662" y="269240"/>
                  </a:lnTo>
                  <a:lnTo>
                    <a:pt x="144780" y="266700"/>
                  </a:lnTo>
                  <a:lnTo>
                    <a:pt x="131826" y="280670"/>
                  </a:lnTo>
                  <a:lnTo>
                    <a:pt x="128943" y="281940"/>
                  </a:lnTo>
                  <a:lnTo>
                    <a:pt x="125336" y="283210"/>
                  </a:lnTo>
                  <a:lnTo>
                    <a:pt x="121729" y="280670"/>
                  </a:lnTo>
                  <a:lnTo>
                    <a:pt x="120294" y="280670"/>
                  </a:lnTo>
                  <a:lnTo>
                    <a:pt x="115976" y="278130"/>
                  </a:lnTo>
                  <a:lnTo>
                    <a:pt x="115976" y="276860"/>
                  </a:lnTo>
                  <a:lnTo>
                    <a:pt x="115252" y="276860"/>
                  </a:lnTo>
                  <a:lnTo>
                    <a:pt x="115252" y="275590"/>
                  </a:lnTo>
                  <a:lnTo>
                    <a:pt x="113817" y="275590"/>
                  </a:lnTo>
                  <a:lnTo>
                    <a:pt x="108013" y="270510"/>
                  </a:lnTo>
                  <a:lnTo>
                    <a:pt x="102552" y="265430"/>
                  </a:lnTo>
                  <a:lnTo>
                    <a:pt x="97497" y="260350"/>
                  </a:lnTo>
                  <a:lnTo>
                    <a:pt x="92925" y="254000"/>
                  </a:lnTo>
                  <a:lnTo>
                    <a:pt x="92202" y="254000"/>
                  </a:lnTo>
                  <a:lnTo>
                    <a:pt x="92202" y="252730"/>
                  </a:lnTo>
                  <a:lnTo>
                    <a:pt x="91478" y="252730"/>
                  </a:lnTo>
                  <a:lnTo>
                    <a:pt x="90043" y="250190"/>
                  </a:lnTo>
                  <a:lnTo>
                    <a:pt x="88595" y="248920"/>
                  </a:lnTo>
                  <a:lnTo>
                    <a:pt x="87160" y="246380"/>
                  </a:lnTo>
                  <a:lnTo>
                    <a:pt x="85001" y="243840"/>
                  </a:lnTo>
                  <a:lnTo>
                    <a:pt x="85725" y="238760"/>
                  </a:lnTo>
                  <a:lnTo>
                    <a:pt x="100850" y="224790"/>
                  </a:lnTo>
                  <a:lnTo>
                    <a:pt x="99402" y="220980"/>
                  </a:lnTo>
                  <a:lnTo>
                    <a:pt x="98679" y="218440"/>
                  </a:lnTo>
                  <a:lnTo>
                    <a:pt x="97243" y="214630"/>
                  </a:lnTo>
                  <a:lnTo>
                    <a:pt x="75628" y="214630"/>
                  </a:lnTo>
                  <a:lnTo>
                    <a:pt x="72034" y="212090"/>
                  </a:lnTo>
                  <a:lnTo>
                    <a:pt x="71310" y="209550"/>
                  </a:lnTo>
                  <a:lnTo>
                    <a:pt x="69875" y="199390"/>
                  </a:lnTo>
                  <a:lnTo>
                    <a:pt x="69151" y="193040"/>
                  </a:lnTo>
                  <a:lnTo>
                    <a:pt x="69151" y="175260"/>
                  </a:lnTo>
                  <a:lnTo>
                    <a:pt x="69875" y="168910"/>
                  </a:lnTo>
                  <a:lnTo>
                    <a:pt x="71310" y="158750"/>
                  </a:lnTo>
                  <a:lnTo>
                    <a:pt x="72034" y="156210"/>
                  </a:lnTo>
                  <a:lnTo>
                    <a:pt x="75628" y="153670"/>
                  </a:lnTo>
                  <a:lnTo>
                    <a:pt x="97243" y="153670"/>
                  </a:lnTo>
                  <a:lnTo>
                    <a:pt x="98679" y="151130"/>
                  </a:lnTo>
                  <a:lnTo>
                    <a:pt x="99402" y="147320"/>
                  </a:lnTo>
                  <a:lnTo>
                    <a:pt x="100850" y="144780"/>
                  </a:lnTo>
                  <a:lnTo>
                    <a:pt x="87884" y="132080"/>
                  </a:lnTo>
                  <a:lnTo>
                    <a:pt x="85725" y="129540"/>
                  </a:lnTo>
                  <a:lnTo>
                    <a:pt x="85001" y="125730"/>
                  </a:lnTo>
                  <a:lnTo>
                    <a:pt x="87160" y="121920"/>
                  </a:lnTo>
                  <a:lnTo>
                    <a:pt x="90043" y="118110"/>
                  </a:lnTo>
                  <a:lnTo>
                    <a:pt x="92202" y="115570"/>
                  </a:lnTo>
                  <a:lnTo>
                    <a:pt x="97307" y="109220"/>
                  </a:lnTo>
                  <a:lnTo>
                    <a:pt x="102908" y="102870"/>
                  </a:lnTo>
                  <a:lnTo>
                    <a:pt x="108902" y="97790"/>
                  </a:lnTo>
                  <a:lnTo>
                    <a:pt x="115252" y="92710"/>
                  </a:lnTo>
                  <a:lnTo>
                    <a:pt x="117411" y="90170"/>
                  </a:lnTo>
                  <a:lnTo>
                    <a:pt x="121729" y="87630"/>
                  </a:lnTo>
                  <a:lnTo>
                    <a:pt x="125336" y="85090"/>
                  </a:lnTo>
                  <a:lnTo>
                    <a:pt x="128943" y="86360"/>
                  </a:lnTo>
                  <a:lnTo>
                    <a:pt x="131826" y="87630"/>
                  </a:lnTo>
                  <a:lnTo>
                    <a:pt x="144780" y="101600"/>
                  </a:lnTo>
                  <a:lnTo>
                    <a:pt x="147662" y="99060"/>
                  </a:lnTo>
                  <a:lnTo>
                    <a:pt x="150545" y="99060"/>
                  </a:lnTo>
                  <a:lnTo>
                    <a:pt x="153428" y="97790"/>
                  </a:lnTo>
                  <a:lnTo>
                    <a:pt x="153428" y="85090"/>
                  </a:lnTo>
                  <a:lnTo>
                    <a:pt x="153428" y="76200"/>
                  </a:lnTo>
                  <a:lnTo>
                    <a:pt x="155587" y="72390"/>
                  </a:lnTo>
                  <a:lnTo>
                    <a:pt x="159194" y="71120"/>
                  </a:lnTo>
                  <a:lnTo>
                    <a:pt x="164236" y="71120"/>
                  </a:lnTo>
                  <a:lnTo>
                    <a:pt x="170002" y="69850"/>
                  </a:lnTo>
                  <a:lnTo>
                    <a:pt x="198805" y="69850"/>
                  </a:lnTo>
                  <a:lnTo>
                    <a:pt x="208889" y="71120"/>
                  </a:lnTo>
                  <a:lnTo>
                    <a:pt x="212496" y="72390"/>
                  </a:lnTo>
                  <a:lnTo>
                    <a:pt x="214655" y="76200"/>
                  </a:lnTo>
                  <a:lnTo>
                    <a:pt x="214655" y="97790"/>
                  </a:lnTo>
                  <a:lnTo>
                    <a:pt x="218262" y="99060"/>
                  </a:lnTo>
                  <a:lnTo>
                    <a:pt x="221145" y="99060"/>
                  </a:lnTo>
                  <a:lnTo>
                    <a:pt x="224028" y="101600"/>
                  </a:lnTo>
                  <a:lnTo>
                    <a:pt x="239153" y="86360"/>
                  </a:lnTo>
                  <a:lnTo>
                    <a:pt x="243471" y="85090"/>
                  </a:lnTo>
                  <a:lnTo>
                    <a:pt x="246354" y="87630"/>
                  </a:lnTo>
                  <a:lnTo>
                    <a:pt x="248513" y="88900"/>
                  </a:lnTo>
                  <a:lnTo>
                    <a:pt x="249948" y="90170"/>
                  </a:lnTo>
                  <a:lnTo>
                    <a:pt x="252120" y="91440"/>
                  </a:lnTo>
                  <a:lnTo>
                    <a:pt x="252831" y="91440"/>
                  </a:lnTo>
                  <a:lnTo>
                    <a:pt x="252831" y="92710"/>
                  </a:lnTo>
                  <a:lnTo>
                    <a:pt x="254279" y="92710"/>
                  </a:lnTo>
                  <a:lnTo>
                    <a:pt x="260083" y="97790"/>
                  </a:lnTo>
                  <a:lnTo>
                    <a:pt x="265620" y="102870"/>
                  </a:lnTo>
                  <a:lnTo>
                    <a:pt x="270878" y="107950"/>
                  </a:lnTo>
                  <a:lnTo>
                    <a:pt x="275882" y="114300"/>
                  </a:lnTo>
                  <a:lnTo>
                    <a:pt x="276606" y="115570"/>
                  </a:lnTo>
                  <a:lnTo>
                    <a:pt x="277329" y="115570"/>
                  </a:lnTo>
                  <a:lnTo>
                    <a:pt x="277329" y="116840"/>
                  </a:lnTo>
                  <a:lnTo>
                    <a:pt x="278765" y="118110"/>
                  </a:lnTo>
                  <a:lnTo>
                    <a:pt x="283083" y="125730"/>
                  </a:lnTo>
                  <a:lnTo>
                    <a:pt x="282371" y="129540"/>
                  </a:lnTo>
                  <a:lnTo>
                    <a:pt x="280212" y="132080"/>
                  </a:lnTo>
                  <a:lnTo>
                    <a:pt x="267246" y="144780"/>
                  </a:lnTo>
                  <a:lnTo>
                    <a:pt x="268681" y="147320"/>
                  </a:lnTo>
                  <a:lnTo>
                    <a:pt x="270129" y="151130"/>
                  </a:lnTo>
                  <a:lnTo>
                    <a:pt x="270840" y="153670"/>
                  </a:lnTo>
                  <a:lnTo>
                    <a:pt x="292455" y="153670"/>
                  </a:lnTo>
                  <a:lnTo>
                    <a:pt x="296049" y="156210"/>
                  </a:lnTo>
                  <a:lnTo>
                    <a:pt x="298221" y="163830"/>
                  </a:lnTo>
                  <a:lnTo>
                    <a:pt x="298221" y="168910"/>
                  </a:lnTo>
                  <a:lnTo>
                    <a:pt x="299656" y="175260"/>
                  </a:lnTo>
                  <a:lnTo>
                    <a:pt x="299656" y="42862"/>
                  </a:lnTo>
                  <a:lnTo>
                    <a:pt x="277342" y="25400"/>
                  </a:lnTo>
                  <a:lnTo>
                    <a:pt x="233324" y="6350"/>
                  </a:lnTo>
                  <a:lnTo>
                    <a:pt x="184404" y="0"/>
                  </a:lnTo>
                  <a:lnTo>
                    <a:pt x="135216" y="6350"/>
                  </a:lnTo>
                  <a:lnTo>
                    <a:pt x="91135" y="25400"/>
                  </a:lnTo>
                  <a:lnTo>
                    <a:pt x="53835" y="54610"/>
                  </a:lnTo>
                  <a:lnTo>
                    <a:pt x="25069" y="91440"/>
                  </a:lnTo>
                  <a:lnTo>
                    <a:pt x="6553" y="135890"/>
                  </a:lnTo>
                  <a:lnTo>
                    <a:pt x="0" y="184150"/>
                  </a:lnTo>
                  <a:lnTo>
                    <a:pt x="6553" y="233680"/>
                  </a:lnTo>
                  <a:lnTo>
                    <a:pt x="25069" y="278130"/>
                  </a:lnTo>
                  <a:lnTo>
                    <a:pt x="53835" y="314960"/>
                  </a:lnTo>
                  <a:lnTo>
                    <a:pt x="91122" y="344170"/>
                  </a:lnTo>
                  <a:lnTo>
                    <a:pt x="135216" y="361950"/>
                  </a:lnTo>
                  <a:lnTo>
                    <a:pt x="184404" y="368300"/>
                  </a:lnTo>
                  <a:lnTo>
                    <a:pt x="233324" y="361950"/>
                  </a:lnTo>
                  <a:lnTo>
                    <a:pt x="277342" y="344170"/>
                  </a:lnTo>
                  <a:lnTo>
                    <a:pt x="314680" y="314960"/>
                  </a:lnTo>
                  <a:lnTo>
                    <a:pt x="326631" y="299720"/>
                  </a:lnTo>
                  <a:lnTo>
                    <a:pt x="339585" y="283210"/>
                  </a:lnTo>
                  <a:lnTo>
                    <a:pt x="343560" y="278130"/>
                  </a:lnTo>
                  <a:lnTo>
                    <a:pt x="362191" y="233680"/>
                  </a:lnTo>
                  <a:lnTo>
                    <a:pt x="368808" y="184150"/>
                  </a:lnTo>
                  <a:close/>
                </a:path>
                <a:path w="384175" h="1548129">
                  <a:moveTo>
                    <a:pt x="384048" y="1363472"/>
                  </a:moveTo>
                  <a:lnTo>
                    <a:pt x="377431" y="1314323"/>
                  </a:lnTo>
                  <a:lnTo>
                    <a:pt x="358800" y="1270228"/>
                  </a:lnTo>
                  <a:lnTo>
                    <a:pt x="329920" y="1232941"/>
                  </a:lnTo>
                  <a:lnTo>
                    <a:pt x="299046" y="1209154"/>
                  </a:lnTo>
                  <a:lnTo>
                    <a:pt x="299046" y="1282065"/>
                  </a:lnTo>
                  <a:lnTo>
                    <a:pt x="299046" y="1459992"/>
                  </a:lnTo>
                  <a:lnTo>
                    <a:pt x="296164" y="1462913"/>
                  </a:lnTo>
                  <a:lnTo>
                    <a:pt x="103124" y="1462913"/>
                  </a:lnTo>
                  <a:lnTo>
                    <a:pt x="99517" y="1459992"/>
                  </a:lnTo>
                  <a:lnTo>
                    <a:pt x="99517" y="1282065"/>
                  </a:lnTo>
                  <a:lnTo>
                    <a:pt x="103124" y="1278509"/>
                  </a:lnTo>
                  <a:lnTo>
                    <a:pt x="137693" y="1278509"/>
                  </a:lnTo>
                  <a:lnTo>
                    <a:pt x="137693" y="1259078"/>
                  </a:lnTo>
                  <a:lnTo>
                    <a:pt x="141300" y="1255395"/>
                  </a:lnTo>
                  <a:lnTo>
                    <a:pt x="257263" y="1255395"/>
                  </a:lnTo>
                  <a:lnTo>
                    <a:pt x="260870" y="1259078"/>
                  </a:lnTo>
                  <a:lnTo>
                    <a:pt x="260870" y="1278509"/>
                  </a:lnTo>
                  <a:lnTo>
                    <a:pt x="296164" y="1278509"/>
                  </a:lnTo>
                  <a:lnTo>
                    <a:pt x="299046" y="1209154"/>
                  </a:lnTo>
                  <a:lnTo>
                    <a:pt x="248564" y="1185633"/>
                  </a:lnTo>
                  <a:lnTo>
                    <a:pt x="199644" y="1179068"/>
                  </a:lnTo>
                  <a:lnTo>
                    <a:pt x="150456" y="1185633"/>
                  </a:lnTo>
                  <a:lnTo>
                    <a:pt x="106362" y="1204163"/>
                  </a:lnTo>
                  <a:lnTo>
                    <a:pt x="69075" y="1232941"/>
                  </a:lnTo>
                  <a:lnTo>
                    <a:pt x="40309" y="1270228"/>
                  </a:lnTo>
                  <a:lnTo>
                    <a:pt x="21793" y="1314323"/>
                  </a:lnTo>
                  <a:lnTo>
                    <a:pt x="15240" y="1363472"/>
                  </a:lnTo>
                  <a:lnTo>
                    <a:pt x="21793" y="1412417"/>
                  </a:lnTo>
                  <a:lnTo>
                    <a:pt x="40309" y="1456448"/>
                  </a:lnTo>
                  <a:lnTo>
                    <a:pt x="69075" y="1493786"/>
                  </a:lnTo>
                  <a:lnTo>
                    <a:pt x="106375" y="1522653"/>
                  </a:lnTo>
                  <a:lnTo>
                    <a:pt x="150456" y="1541284"/>
                  </a:lnTo>
                  <a:lnTo>
                    <a:pt x="199644" y="1547876"/>
                  </a:lnTo>
                  <a:lnTo>
                    <a:pt x="248564" y="1541284"/>
                  </a:lnTo>
                  <a:lnTo>
                    <a:pt x="292582" y="1522653"/>
                  </a:lnTo>
                  <a:lnTo>
                    <a:pt x="329920" y="1493786"/>
                  </a:lnTo>
                  <a:lnTo>
                    <a:pt x="353796" y="1462913"/>
                  </a:lnTo>
                  <a:lnTo>
                    <a:pt x="358800" y="1456448"/>
                  </a:lnTo>
                  <a:lnTo>
                    <a:pt x="377431" y="1412417"/>
                  </a:lnTo>
                  <a:lnTo>
                    <a:pt x="384048" y="1363472"/>
                  </a:lnTo>
                  <a:close/>
                </a:path>
              </a:pathLst>
            </a:custGeom>
            <a:solidFill>
              <a:srgbClr val="3535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4631" y="460247"/>
              <a:ext cx="1158240" cy="826007"/>
            </a:xfrm>
            <a:prstGeom prst="rect">
              <a:avLst/>
            </a:prstGeom>
          </p:spPr>
        </p:pic>
      </p:grp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3B148DAF-EEBB-0503-8A8B-5AA06876E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870719"/>
              </p:ext>
            </p:extLst>
          </p:nvPr>
        </p:nvGraphicFramePr>
        <p:xfrm>
          <a:off x="954150" y="1804687"/>
          <a:ext cx="10637394" cy="2024406"/>
        </p:xfrm>
        <a:graphic>
          <a:graphicData uri="http://schemas.openxmlformats.org/drawingml/2006/table">
            <a:tbl>
              <a:tblPr firstRow="1" bandRow="1"/>
              <a:tblGrid>
                <a:gridCol w="9497673">
                  <a:extLst>
                    <a:ext uri="{9D8B030D-6E8A-4147-A177-3AD203B41FA5}">
                      <a16:colId xmlns:a16="http://schemas.microsoft.com/office/drawing/2014/main" val="1698672509"/>
                    </a:ext>
                  </a:extLst>
                </a:gridCol>
                <a:gridCol w="1139721">
                  <a:extLst>
                    <a:ext uri="{9D8B030D-6E8A-4147-A177-3AD203B41FA5}">
                      <a16:colId xmlns:a16="http://schemas.microsoft.com/office/drawing/2014/main" val="1303901121"/>
                    </a:ext>
                  </a:extLst>
                </a:gridCol>
              </a:tblGrid>
              <a:tr h="63276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Verdana" panose="020B0604030504040204" pitchFamily="34" charset="0"/>
                        </a:rPr>
                        <a:t>Contexte et Objectifs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>
                          <a:solidFill>
                            <a:srgbClr val="41414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139111"/>
                  </a:ext>
                </a:extLst>
              </a:tr>
              <a:tr h="55706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414141"/>
                          </a:solidFill>
                          <a:effectLst/>
                          <a:latin typeface="Verdana" panose="020B0604030504040204" pitchFamily="34" charset="0"/>
                        </a:rPr>
                        <a:t>Score et résumé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414141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3189205"/>
                  </a:ext>
                </a:extLst>
              </a:tr>
              <a:tr h="4172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Verdana" panose="020B0604030504040204" pitchFamily="34" charset="0"/>
                        </a:rPr>
                        <a:t>Observation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414141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899573"/>
                  </a:ext>
                </a:extLst>
              </a:tr>
              <a:tr h="41728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414141"/>
                          </a:solidFill>
                          <a:effectLst/>
                          <a:latin typeface="Verdana" panose="020B0604030504040204" pitchFamily="34" charset="0"/>
                        </a:rPr>
                        <a:t>Conclusion et Recommandations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rgbClr val="414141"/>
                          </a:solidFill>
                          <a:effectLst/>
                          <a:latin typeface="Verdana" panose="020B060403050404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217865"/>
                  </a:ext>
                </a:extLst>
              </a:tr>
            </a:tbl>
          </a:graphicData>
        </a:graphic>
      </p:graphicFrame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5EAE33E-8826-EC76-A06F-4167595527B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5"/>
    </mc:Choice>
    <mc:Fallback xmlns="">
      <p:transition spd="slow" advTm="276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3151" y="2601924"/>
            <a:ext cx="2873246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2600" spc="-10" dirty="0">
                <a:solidFill>
                  <a:srgbClr val="FFFFFF"/>
                </a:solidFill>
                <a:latin typeface="Segoe UI Light"/>
                <a:cs typeface="Segoe UI Light"/>
              </a:rPr>
              <a:t>Observation</a:t>
            </a:r>
            <a:endParaRPr sz="2600" dirty="0">
              <a:latin typeface="Segoe UI Light"/>
              <a:cs typeface="Segoe U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393" y="2066314"/>
            <a:ext cx="130111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600" spc="-5" dirty="0">
                <a:solidFill>
                  <a:srgbClr val="FFFFFF"/>
                </a:solidFill>
                <a:latin typeface="Segoe UI Light"/>
                <a:cs typeface="Segoe UI Light"/>
              </a:rPr>
              <a:t>0</a:t>
            </a:r>
            <a:r>
              <a:rPr lang="fr-FR" sz="9600" spc="-5" dirty="0">
                <a:solidFill>
                  <a:srgbClr val="FFFFFF"/>
                </a:solidFill>
                <a:latin typeface="Segoe UI Light"/>
                <a:cs typeface="Segoe UI Light"/>
              </a:rPr>
              <a:t>3</a:t>
            </a:r>
            <a:endParaRPr sz="9600" dirty="0">
              <a:latin typeface="Segoe UI Light"/>
              <a:cs typeface="Segoe U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7523" y="2327147"/>
            <a:ext cx="0" cy="1080135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80135"/>
                </a:lnTo>
              </a:path>
            </a:pathLst>
          </a:custGeom>
          <a:ln w="28575">
            <a:solidFill>
              <a:srgbClr val="35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9BC80F-8F41-E101-FA4A-42E0167E72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1883E-F4BD-64FF-5B7F-ECCA50197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A92CBD3A-4B01-2816-D2CC-343D3A7351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430" y="5896"/>
            <a:ext cx="893274" cy="622516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5716969-395B-3E61-4810-E67785FA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132488"/>
            <a:ext cx="4495800" cy="369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b="1" spc="-285" dirty="0"/>
              <a:t>B</a:t>
            </a:r>
            <a:r>
              <a:rPr lang="fr-FR" b="1" spc="40" dirty="0"/>
              <a:t>ench</a:t>
            </a:r>
            <a:r>
              <a:rPr lang="fr-FR" b="1" spc="95" dirty="0"/>
              <a:t>m</a:t>
            </a:r>
            <a:r>
              <a:rPr lang="fr-FR" b="1" spc="185" dirty="0"/>
              <a:t>a</a:t>
            </a:r>
            <a:r>
              <a:rPr lang="fr-FR" b="1" spc="-220" dirty="0"/>
              <a:t>r</a:t>
            </a:r>
            <a:r>
              <a:rPr lang="fr-FR" b="1" spc="-310" dirty="0"/>
              <a:t>k</a:t>
            </a:r>
            <a:r>
              <a:rPr lang="fr-FR" b="1" spc="-40" dirty="0"/>
              <a:t>in</a:t>
            </a:r>
            <a:r>
              <a:rPr lang="fr-FR" b="1" spc="-45" dirty="0"/>
              <a:t>g</a:t>
            </a:r>
            <a:r>
              <a:rPr lang="fr-FR" b="1" spc="-225" dirty="0"/>
              <a:t> </a:t>
            </a:r>
            <a:r>
              <a:rPr lang="fr-FR" b="1" spc="-145" dirty="0"/>
              <a:t>K</a:t>
            </a:r>
            <a:r>
              <a:rPr lang="fr-FR" b="1" spc="-140" dirty="0"/>
              <a:t>P</a:t>
            </a:r>
            <a:r>
              <a:rPr lang="fr-FR" b="1" spc="-415" dirty="0"/>
              <a:t>I</a:t>
            </a:r>
            <a:r>
              <a:rPr lang="fr-FR" b="1" spc="-215" dirty="0"/>
              <a:t> </a:t>
            </a:r>
            <a:r>
              <a:rPr lang="fr-FR" b="1" spc="-105" dirty="0"/>
              <a:t>v</a:t>
            </a:r>
            <a:r>
              <a:rPr lang="fr-FR" b="1" spc="100" dirty="0"/>
              <a:t>o</a:t>
            </a:r>
            <a:r>
              <a:rPr lang="fr-FR" b="1" spc="-150" dirty="0"/>
              <a:t>i</a:t>
            </a:r>
            <a:r>
              <a:rPr lang="fr-FR" b="1" spc="-305" dirty="0"/>
              <a:t>x (1)</a:t>
            </a:r>
            <a:endParaRPr lang="fr-FR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52ABFF-4BDE-EBF5-E8F9-5DE582F8B8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D5E1E35-29A0-69B3-675F-8556C419A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358104"/>
              </p:ext>
            </p:extLst>
          </p:nvPr>
        </p:nvGraphicFramePr>
        <p:xfrm>
          <a:off x="1516856" y="18934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871AB244-D651-93E7-0292-BA322D861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529289"/>
              </p:ext>
            </p:extLst>
          </p:nvPr>
        </p:nvGraphicFramePr>
        <p:xfrm>
          <a:off x="1528762" y="46069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CB0EB8E6-C0E9-22C3-B682-39E8751132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617293"/>
              </p:ext>
            </p:extLst>
          </p:nvPr>
        </p:nvGraphicFramePr>
        <p:xfrm>
          <a:off x="6517481" y="189349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412B0B14-B6BC-5D7A-D1BD-F308B81606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008085"/>
              </p:ext>
            </p:extLst>
          </p:nvPr>
        </p:nvGraphicFramePr>
        <p:xfrm>
          <a:off x="6553200" y="45831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839AC39-4A91-E443-F3D5-CC248C748581}"/>
              </a:ext>
            </a:extLst>
          </p:cNvPr>
          <p:cNvSpPr txBox="1"/>
          <p:nvPr/>
        </p:nvSpPr>
        <p:spPr>
          <a:xfrm>
            <a:off x="1328057" y="857817"/>
            <a:ext cx="9829800" cy="1041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fr-FR" sz="1400" spc="-5" dirty="0">
                <a:latin typeface="Verdana"/>
                <a:cs typeface="Verdana"/>
              </a:rPr>
              <a:t>En général, TT assure les meilleurs KPI Data, sauf dans le gouvernorat de Nabeul où un problème de congestion de transmission a été repéré.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fr-FR" sz="1400" spc="-5" dirty="0">
                <a:latin typeface="Verdana"/>
                <a:cs typeface="Verdana"/>
              </a:rPr>
              <a:t>Durant les 4 mission de benchmark, le point faible de TT était les KPI voix : Call setup Time et MOS</a:t>
            </a:r>
            <a:endParaRPr lang="fr-FR" spc="-5" dirty="0">
              <a:latin typeface="Verdana"/>
              <a:cs typeface="Verdana"/>
            </a:endParaRPr>
          </a:p>
          <a:p>
            <a:pPr marL="1212850" lvl="2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fr-FR" spc="-5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37466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76FD1-9915-0473-AEDE-D5DDBA158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02E8C99C-D26B-9FFD-E502-4DC6DF96F7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430" y="5896"/>
            <a:ext cx="893274" cy="622516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DE671AE6-EDD8-C4DB-53E8-7A3D3107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317154"/>
            <a:ext cx="4495800" cy="369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b="1" spc="-285" dirty="0"/>
              <a:t>B</a:t>
            </a:r>
            <a:r>
              <a:rPr lang="fr-FR" b="1" spc="40" dirty="0"/>
              <a:t>ench</a:t>
            </a:r>
            <a:r>
              <a:rPr lang="fr-FR" b="1" spc="95" dirty="0"/>
              <a:t>m</a:t>
            </a:r>
            <a:r>
              <a:rPr lang="fr-FR" b="1" spc="185" dirty="0"/>
              <a:t>a</a:t>
            </a:r>
            <a:r>
              <a:rPr lang="fr-FR" b="1" spc="-220" dirty="0"/>
              <a:t>r</a:t>
            </a:r>
            <a:r>
              <a:rPr lang="fr-FR" b="1" spc="-310" dirty="0"/>
              <a:t>k</a:t>
            </a:r>
            <a:r>
              <a:rPr lang="fr-FR" b="1" spc="-40" dirty="0"/>
              <a:t>in</a:t>
            </a:r>
            <a:r>
              <a:rPr lang="fr-FR" b="1" spc="-45" dirty="0"/>
              <a:t>g</a:t>
            </a:r>
            <a:r>
              <a:rPr lang="fr-FR" b="1" spc="-225" dirty="0"/>
              <a:t> </a:t>
            </a:r>
            <a:r>
              <a:rPr lang="fr-FR" b="1" spc="-145" dirty="0"/>
              <a:t>K</a:t>
            </a:r>
            <a:r>
              <a:rPr lang="fr-FR" b="1" spc="-140" dirty="0"/>
              <a:t>P</a:t>
            </a:r>
            <a:r>
              <a:rPr lang="fr-FR" b="1" spc="-415" dirty="0"/>
              <a:t>I</a:t>
            </a:r>
            <a:r>
              <a:rPr lang="fr-FR" b="1" spc="-215" dirty="0"/>
              <a:t> </a:t>
            </a:r>
            <a:r>
              <a:rPr lang="fr-FR" b="1" spc="-105" dirty="0"/>
              <a:t>v</a:t>
            </a:r>
            <a:r>
              <a:rPr lang="fr-FR" b="1" spc="100" dirty="0"/>
              <a:t>o</a:t>
            </a:r>
            <a:r>
              <a:rPr lang="fr-FR" b="1" spc="-150" dirty="0"/>
              <a:t>i</a:t>
            </a:r>
            <a:r>
              <a:rPr lang="fr-FR" b="1" spc="-305" dirty="0"/>
              <a:t>x (2)</a:t>
            </a:r>
            <a:endParaRPr lang="fr-FR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CD2F89-4AF5-559B-2D38-F88EDF0751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E39B890-501B-01B6-4135-C6479E00F0FB}"/>
              </a:ext>
            </a:extLst>
          </p:cNvPr>
          <p:cNvSpPr txBox="1"/>
          <p:nvPr/>
        </p:nvSpPr>
        <p:spPr>
          <a:xfrm>
            <a:off x="1371600" y="1482726"/>
            <a:ext cx="9829800" cy="4375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fr-FR" sz="1800" b="1" spc="-5" dirty="0">
                <a:latin typeface="Verdana"/>
                <a:cs typeface="Verdana"/>
              </a:rPr>
              <a:t>TT présente le plus élevé call setup time. </a:t>
            </a: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endParaRPr lang="fr-FR" sz="1800" i="1" spc="-5" dirty="0">
              <a:latin typeface="Verdana"/>
              <a:cs typeface="Verdana"/>
            </a:endParaRPr>
          </a:p>
          <a:p>
            <a:pPr marL="1212850" lvl="2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i="1" spc="-5" dirty="0">
                <a:latin typeface="Verdana"/>
                <a:cs typeface="Verdana"/>
              </a:rPr>
              <a:t> </a:t>
            </a:r>
            <a:r>
              <a:rPr lang="fr-FR" spc="-5" dirty="0">
                <a:latin typeface="Verdana"/>
                <a:cs typeface="Verdana"/>
              </a:rPr>
              <a:t>E</a:t>
            </a:r>
            <a:r>
              <a:rPr lang="fr-FR" spc="-5" dirty="0">
                <a:latin typeface="Verdana"/>
              </a:rPr>
              <a:t>tude End to End pour améliorer le call setup time :Radio, </a:t>
            </a:r>
            <a:r>
              <a:rPr lang="fr-FR" spc="-5" dirty="0" err="1">
                <a:latin typeface="Verdana"/>
              </a:rPr>
              <a:t>Tx</a:t>
            </a:r>
            <a:r>
              <a:rPr lang="fr-FR" spc="-5" dirty="0">
                <a:latin typeface="Verdana"/>
              </a:rPr>
              <a:t>, CN</a:t>
            </a:r>
          </a:p>
          <a:p>
            <a:pPr marL="1212850" lvl="2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fr-FR" spc="-5" dirty="0">
              <a:latin typeface="Verdana"/>
            </a:endParaRPr>
          </a:p>
          <a:p>
            <a:pPr marL="1212850" lvl="2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pc="-5" dirty="0">
                <a:latin typeface="Verdana"/>
              </a:rPr>
              <a:t>RACH performances, RRC/RAB/Paging performances</a:t>
            </a:r>
          </a:p>
          <a:p>
            <a:pPr marL="1212850" lvl="2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fr-FR" spc="-5" dirty="0">
              <a:latin typeface="Verdana"/>
            </a:endParaRPr>
          </a:p>
          <a:p>
            <a:pPr marL="1212850" lvl="2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pc="-5" dirty="0">
                <a:latin typeface="Verdana"/>
                <a:cs typeface="Verdana"/>
              </a:rPr>
              <a:t>Auditer RWR, RIM setting, CFBF setting</a:t>
            </a:r>
          </a:p>
          <a:p>
            <a:pPr marL="1212850" lvl="2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fr-FR" spc="-5" dirty="0">
              <a:latin typeface="Verdana"/>
              <a:cs typeface="Verdana"/>
            </a:endParaRPr>
          </a:p>
          <a:p>
            <a:pPr marL="29845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fr-FR" b="1" spc="-5" dirty="0">
                <a:latin typeface="Verdana"/>
                <a:cs typeface="Verdana"/>
              </a:rPr>
              <a:t>TT Présente le MOS le plus dégradé </a:t>
            </a:r>
          </a:p>
          <a:p>
            <a:pPr marL="298450" indent="-285750">
              <a:buFont typeface="Wingdings" panose="05000000000000000000" pitchFamily="2" charset="2"/>
              <a:buChar char="ü"/>
            </a:pPr>
            <a:endParaRPr lang="fr-FR" b="1" spc="-5" dirty="0">
              <a:latin typeface="Verdana"/>
              <a:cs typeface="Verdana"/>
            </a:endParaRPr>
          </a:p>
          <a:p>
            <a:pPr marL="1212850" lvl="2" indent="-285750">
              <a:buFont typeface="Wingdings" panose="05000000000000000000" pitchFamily="2" charset="2"/>
              <a:buChar char="Ø"/>
            </a:pPr>
            <a:r>
              <a:rPr lang="fr-FR" spc="-5" dirty="0">
                <a:latin typeface="Verdana"/>
                <a:cs typeface="Verdana"/>
              </a:rPr>
              <a:t>TT déploie le codec NB-AMR. Les autres opérateurs utilisent le HD-Voice (AMR WB).</a:t>
            </a:r>
          </a:p>
          <a:p>
            <a:pPr marL="1212850" lvl="2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pc="-5" dirty="0">
                <a:latin typeface="Verdana"/>
                <a:cs typeface="Verdana"/>
              </a:rPr>
              <a:t>Il est fortement recommandé d’accélérer le déploiement du Volte</a:t>
            </a:r>
          </a:p>
          <a:p>
            <a:pPr marL="1212850" lvl="2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endParaRPr lang="fr-FR" spc="-5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758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81C30-5648-D8FB-791E-14319F627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FFF3A0D7-F909-C49A-B92F-68AD36F31D2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430" y="5896"/>
            <a:ext cx="893274" cy="622516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CF1F07F-2E00-8472-CBB1-26518CD83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259079"/>
            <a:ext cx="3962399" cy="369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Serving</a:t>
            </a:r>
            <a:r>
              <a:rPr lang="fr-FR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&amp; Band</a:t>
            </a:r>
          </a:p>
        </p:txBody>
      </p:sp>
      <p:sp>
        <p:nvSpPr>
          <p:cNvPr id="8" name="Rectangle : coins arrondis 41">
            <a:extLst>
              <a:ext uri="{FF2B5EF4-FFF2-40B4-BE49-F238E27FC236}">
                <a16:creationId xmlns:a16="http://schemas.microsoft.com/office/drawing/2014/main" id="{05EF7892-DAD0-191D-7340-BDFF3D6AB43B}"/>
              </a:ext>
            </a:extLst>
          </p:cNvPr>
          <p:cNvSpPr/>
          <p:nvPr/>
        </p:nvSpPr>
        <p:spPr>
          <a:xfrm>
            <a:off x="3704587" y="2192617"/>
            <a:ext cx="1295400" cy="196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TT</a:t>
            </a:r>
          </a:p>
        </p:txBody>
      </p:sp>
      <p:sp>
        <p:nvSpPr>
          <p:cNvPr id="9" name="Rectangle : coins arrondis 28">
            <a:extLst>
              <a:ext uri="{FF2B5EF4-FFF2-40B4-BE49-F238E27FC236}">
                <a16:creationId xmlns:a16="http://schemas.microsoft.com/office/drawing/2014/main" id="{984DDD66-06D6-6798-D171-520740A1F1C6}"/>
              </a:ext>
            </a:extLst>
          </p:cNvPr>
          <p:cNvSpPr/>
          <p:nvPr/>
        </p:nvSpPr>
        <p:spPr>
          <a:xfrm>
            <a:off x="6629401" y="2181832"/>
            <a:ext cx="1295400" cy="1931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/>
              <a:t>OO</a:t>
            </a:r>
          </a:p>
        </p:txBody>
      </p:sp>
      <p:sp>
        <p:nvSpPr>
          <p:cNvPr id="10" name="Rectangle : coins arrondis 38">
            <a:extLst>
              <a:ext uri="{FF2B5EF4-FFF2-40B4-BE49-F238E27FC236}">
                <a16:creationId xmlns:a16="http://schemas.microsoft.com/office/drawing/2014/main" id="{D0BC4B8D-C5A9-6A29-AE47-72D48B435408}"/>
              </a:ext>
            </a:extLst>
          </p:cNvPr>
          <p:cNvSpPr/>
          <p:nvPr/>
        </p:nvSpPr>
        <p:spPr>
          <a:xfrm>
            <a:off x="9296400" y="2186406"/>
            <a:ext cx="1295400" cy="199111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9245864-FED8-D98B-C6D2-5FB1FCBB139A}"/>
              </a:ext>
            </a:extLst>
          </p:cNvPr>
          <p:cNvSpPr/>
          <p:nvPr/>
        </p:nvSpPr>
        <p:spPr>
          <a:xfrm>
            <a:off x="4068548" y="2818916"/>
            <a:ext cx="715985" cy="12948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A41902B-92B2-E7B7-A5F7-6C1367B4F0EA}"/>
              </a:ext>
            </a:extLst>
          </p:cNvPr>
          <p:cNvSpPr/>
          <p:nvPr/>
        </p:nvSpPr>
        <p:spPr>
          <a:xfrm>
            <a:off x="4062461" y="3416231"/>
            <a:ext cx="715985" cy="12948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53A5FC8-2D23-2DB8-8256-6297FBF559B0}"/>
              </a:ext>
            </a:extLst>
          </p:cNvPr>
          <p:cNvSpPr/>
          <p:nvPr/>
        </p:nvSpPr>
        <p:spPr>
          <a:xfrm>
            <a:off x="6937091" y="2818916"/>
            <a:ext cx="715985" cy="129489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F1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681EAE4-85C5-791C-7592-5AC5CCABC3ED}"/>
              </a:ext>
            </a:extLst>
          </p:cNvPr>
          <p:cNvSpPr/>
          <p:nvPr/>
        </p:nvSpPr>
        <p:spPr>
          <a:xfrm>
            <a:off x="9715965" y="3416231"/>
            <a:ext cx="715985" cy="12948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F1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13BC25A-2D41-F2BB-2E4F-5A79A7120EBB}"/>
              </a:ext>
            </a:extLst>
          </p:cNvPr>
          <p:cNvSpPr/>
          <p:nvPr/>
        </p:nvSpPr>
        <p:spPr>
          <a:xfrm>
            <a:off x="9715965" y="2818916"/>
            <a:ext cx="715985" cy="12948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690B7D5-8696-A607-1380-D2CD76C9C874}"/>
              </a:ext>
            </a:extLst>
          </p:cNvPr>
          <p:cNvSpPr/>
          <p:nvPr/>
        </p:nvSpPr>
        <p:spPr>
          <a:xfrm>
            <a:off x="7497548" y="3427085"/>
            <a:ext cx="715985" cy="129489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F2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5BCB66B-28D9-7ECB-830A-09FCA921450F}"/>
              </a:ext>
            </a:extLst>
          </p:cNvPr>
          <p:cNvSpPr/>
          <p:nvPr/>
        </p:nvSpPr>
        <p:spPr>
          <a:xfrm>
            <a:off x="6583148" y="3427085"/>
            <a:ext cx="715985" cy="129489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F1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00F1E31B-6C8C-D658-1292-78B0ACE657FC}"/>
              </a:ext>
            </a:extLst>
          </p:cNvPr>
          <p:cNvSpPr/>
          <p:nvPr/>
        </p:nvSpPr>
        <p:spPr>
          <a:xfrm>
            <a:off x="1963128" y="2759246"/>
            <a:ext cx="715984" cy="2708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U2100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3135B054-2CA7-B78A-02D0-BFC23A0F26E5}"/>
              </a:ext>
            </a:extLst>
          </p:cNvPr>
          <p:cNvSpPr/>
          <p:nvPr/>
        </p:nvSpPr>
        <p:spPr>
          <a:xfrm>
            <a:off x="1930471" y="3367296"/>
            <a:ext cx="715984" cy="2659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U900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9F5E1B5-D43A-5855-CA89-E577A95B75C6}"/>
              </a:ext>
            </a:extLst>
          </p:cNvPr>
          <p:cNvSpPr txBox="1"/>
          <p:nvPr/>
        </p:nvSpPr>
        <p:spPr>
          <a:xfrm>
            <a:off x="1095047" y="3001255"/>
            <a:ext cx="723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3G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8D1085E-2ED2-57D1-ACF9-D87DF33E1C81}"/>
              </a:ext>
            </a:extLst>
          </p:cNvPr>
          <p:cNvCxnSpPr>
            <a:cxnSpLocks/>
          </p:cNvCxnSpPr>
          <p:nvPr/>
        </p:nvCxnSpPr>
        <p:spPr>
          <a:xfrm>
            <a:off x="3962400" y="3159030"/>
            <a:ext cx="66294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87E1D52B-A247-FD24-EEA8-ADE75E82BEEC}"/>
              </a:ext>
            </a:extLst>
          </p:cNvPr>
          <p:cNvCxnSpPr>
            <a:cxnSpLocks/>
          </p:cNvCxnSpPr>
          <p:nvPr/>
        </p:nvCxnSpPr>
        <p:spPr>
          <a:xfrm>
            <a:off x="1793126" y="3786606"/>
            <a:ext cx="97606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2F8ADD99-BC2F-D95B-F641-24157AF441FC}"/>
              </a:ext>
            </a:extLst>
          </p:cNvPr>
          <p:cNvSpPr txBox="1"/>
          <p:nvPr/>
        </p:nvSpPr>
        <p:spPr>
          <a:xfrm>
            <a:off x="1095047" y="4414182"/>
            <a:ext cx="723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4G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EDBDF6AD-CF9F-71A0-C645-584D6D40307D}"/>
              </a:ext>
            </a:extLst>
          </p:cNvPr>
          <p:cNvSpPr/>
          <p:nvPr/>
        </p:nvSpPr>
        <p:spPr>
          <a:xfrm>
            <a:off x="1987498" y="5005806"/>
            <a:ext cx="715984" cy="2291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L2100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FD4B8A50-DBE2-5D7E-2F11-BDA4BC3B07F0}"/>
              </a:ext>
            </a:extLst>
          </p:cNvPr>
          <p:cNvSpPr/>
          <p:nvPr/>
        </p:nvSpPr>
        <p:spPr>
          <a:xfrm>
            <a:off x="1981538" y="4472406"/>
            <a:ext cx="715984" cy="2291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L1800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58D4E43C-3EDB-BCA9-3E25-F1484303A4BB}"/>
              </a:ext>
            </a:extLst>
          </p:cNvPr>
          <p:cNvSpPr/>
          <p:nvPr/>
        </p:nvSpPr>
        <p:spPr>
          <a:xfrm>
            <a:off x="1969106" y="4015206"/>
            <a:ext cx="715984" cy="2291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L800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DCF6C72-E847-FF78-2FAA-9C2C2F8F5197}"/>
              </a:ext>
            </a:extLst>
          </p:cNvPr>
          <p:cNvSpPr/>
          <p:nvPr/>
        </p:nvSpPr>
        <p:spPr>
          <a:xfrm>
            <a:off x="4144748" y="4026899"/>
            <a:ext cx="715985" cy="12948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10M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2FEB1B0-4D5B-E11A-5004-562E5C7813AE}"/>
              </a:ext>
            </a:extLst>
          </p:cNvPr>
          <p:cNvSpPr/>
          <p:nvPr/>
        </p:nvSpPr>
        <p:spPr>
          <a:xfrm>
            <a:off x="4099713" y="4496669"/>
            <a:ext cx="715985" cy="12948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15M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754F654-7407-4041-7DC1-680BCF2B6F22}"/>
              </a:ext>
            </a:extLst>
          </p:cNvPr>
          <p:cNvSpPr/>
          <p:nvPr/>
        </p:nvSpPr>
        <p:spPr>
          <a:xfrm>
            <a:off x="4118106" y="5020167"/>
            <a:ext cx="715985" cy="12948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15M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E4DF569-A06C-91D7-8B5D-FC6FA20393E6}"/>
              </a:ext>
            </a:extLst>
          </p:cNvPr>
          <p:cNvSpPr/>
          <p:nvPr/>
        </p:nvSpPr>
        <p:spPr>
          <a:xfrm>
            <a:off x="6944198" y="4026899"/>
            <a:ext cx="715985" cy="129489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10M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C48AB5D-2568-1BB0-D0F3-E509ACF16352}"/>
              </a:ext>
            </a:extLst>
          </p:cNvPr>
          <p:cNvSpPr/>
          <p:nvPr/>
        </p:nvSpPr>
        <p:spPr>
          <a:xfrm>
            <a:off x="6899163" y="4496669"/>
            <a:ext cx="715985" cy="129489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20M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331DFB92-ADC3-68E5-7A8A-F3647568ED14}"/>
              </a:ext>
            </a:extLst>
          </p:cNvPr>
          <p:cNvSpPr/>
          <p:nvPr/>
        </p:nvSpPr>
        <p:spPr>
          <a:xfrm>
            <a:off x="6917556" y="5020167"/>
            <a:ext cx="715985" cy="129489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20M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6A32E49-02EA-C053-5D08-9D64250D297C}"/>
              </a:ext>
            </a:extLst>
          </p:cNvPr>
          <p:cNvSpPr/>
          <p:nvPr/>
        </p:nvSpPr>
        <p:spPr>
          <a:xfrm>
            <a:off x="9715965" y="4026899"/>
            <a:ext cx="715985" cy="129489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10M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D90A62D-AE3B-F101-9561-D0554672E655}"/>
              </a:ext>
            </a:extLst>
          </p:cNvPr>
          <p:cNvSpPr/>
          <p:nvPr/>
        </p:nvSpPr>
        <p:spPr>
          <a:xfrm>
            <a:off x="9670930" y="4496669"/>
            <a:ext cx="715985" cy="129489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20M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E4B44B4-412A-47C4-88B8-113F1D320B46}"/>
              </a:ext>
            </a:extLst>
          </p:cNvPr>
          <p:cNvSpPr/>
          <p:nvPr/>
        </p:nvSpPr>
        <p:spPr>
          <a:xfrm>
            <a:off x="9689323" y="5020167"/>
            <a:ext cx="715985" cy="129489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15M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C7B9F04-8578-F1B4-E014-D4166CA5A547}"/>
              </a:ext>
            </a:extLst>
          </p:cNvPr>
          <p:cNvSpPr/>
          <p:nvPr/>
        </p:nvSpPr>
        <p:spPr>
          <a:xfrm>
            <a:off x="3962401" y="5463007"/>
            <a:ext cx="1086694" cy="2100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Total 40 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4A26ED-DEFD-A66B-C59D-95C05C0AB641}"/>
              </a:ext>
            </a:extLst>
          </p:cNvPr>
          <p:cNvSpPr/>
          <p:nvPr/>
        </p:nvSpPr>
        <p:spPr>
          <a:xfrm>
            <a:off x="9507206" y="5463006"/>
            <a:ext cx="1086694" cy="2100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Total 45 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F9133D1-2C34-2AD9-EBFD-86A245FD9606}"/>
              </a:ext>
            </a:extLst>
          </p:cNvPr>
          <p:cNvSpPr/>
          <p:nvPr/>
        </p:nvSpPr>
        <p:spPr>
          <a:xfrm>
            <a:off x="6673473" y="5463007"/>
            <a:ext cx="1086694" cy="2100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Total 50 M</a:t>
            </a:r>
          </a:p>
        </p:txBody>
      </p:sp>
      <p:sp>
        <p:nvSpPr>
          <p:cNvPr id="51" name="Espace réservé du numéro de diapositive 50">
            <a:extLst>
              <a:ext uri="{FF2B5EF4-FFF2-40B4-BE49-F238E27FC236}">
                <a16:creationId xmlns:a16="http://schemas.microsoft.com/office/drawing/2014/main" id="{44B569A5-1882-3DC9-DA0B-EB64131939E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23</a:t>
            </a:fld>
            <a:endParaRPr lang="fr-FR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C82B858-677B-2FAB-37A9-1B5B9E9E25CE}"/>
              </a:ext>
            </a:extLst>
          </p:cNvPr>
          <p:cNvCxnSpPr>
            <a:cxnSpLocks/>
          </p:cNvCxnSpPr>
          <p:nvPr/>
        </p:nvCxnSpPr>
        <p:spPr>
          <a:xfrm>
            <a:off x="1885265" y="5920206"/>
            <a:ext cx="97606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EDA17398-EB97-6A02-330B-39098DA3F15D}"/>
              </a:ext>
            </a:extLst>
          </p:cNvPr>
          <p:cNvSpPr txBox="1"/>
          <p:nvPr/>
        </p:nvSpPr>
        <p:spPr>
          <a:xfrm>
            <a:off x="1095047" y="6346969"/>
            <a:ext cx="723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5G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6C7A91E-2458-0A51-C774-4862B257182D}"/>
              </a:ext>
            </a:extLst>
          </p:cNvPr>
          <p:cNvSpPr/>
          <p:nvPr/>
        </p:nvSpPr>
        <p:spPr>
          <a:xfrm>
            <a:off x="1981538" y="6148806"/>
            <a:ext cx="715984" cy="2291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FDD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D9DE07C-2C5D-069C-77C2-12897EDDC059}"/>
              </a:ext>
            </a:extLst>
          </p:cNvPr>
          <p:cNvSpPr/>
          <p:nvPr/>
        </p:nvSpPr>
        <p:spPr>
          <a:xfrm>
            <a:off x="1969105" y="6892348"/>
            <a:ext cx="715984" cy="2291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TDD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0E6A2A-1B9D-A154-C20C-CC5278619780}"/>
              </a:ext>
            </a:extLst>
          </p:cNvPr>
          <p:cNvCxnSpPr>
            <a:cxnSpLocks/>
          </p:cNvCxnSpPr>
          <p:nvPr/>
        </p:nvCxnSpPr>
        <p:spPr>
          <a:xfrm>
            <a:off x="3953865" y="4320006"/>
            <a:ext cx="674932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1F3EAF6-215F-E0A0-BDA3-01B4A774F0C2}"/>
              </a:ext>
            </a:extLst>
          </p:cNvPr>
          <p:cNvCxnSpPr>
            <a:cxnSpLocks/>
          </p:cNvCxnSpPr>
          <p:nvPr/>
        </p:nvCxnSpPr>
        <p:spPr>
          <a:xfrm flipV="1">
            <a:off x="3880259" y="4820821"/>
            <a:ext cx="6673122" cy="1937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D49DC20-04B6-A645-CE87-15A23C762D34}"/>
              </a:ext>
            </a:extLst>
          </p:cNvPr>
          <p:cNvCxnSpPr>
            <a:cxnSpLocks/>
          </p:cNvCxnSpPr>
          <p:nvPr/>
        </p:nvCxnSpPr>
        <p:spPr>
          <a:xfrm>
            <a:off x="4062461" y="5310606"/>
            <a:ext cx="6606903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CABEE767-6AB3-5DDE-4736-6C9B33DFA06F}"/>
              </a:ext>
            </a:extLst>
          </p:cNvPr>
          <p:cNvSpPr/>
          <p:nvPr/>
        </p:nvSpPr>
        <p:spPr>
          <a:xfrm>
            <a:off x="3918677" y="6172280"/>
            <a:ext cx="832381" cy="17468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10M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843544E-0DB0-BC0A-9BFC-6D2B9742867F}"/>
              </a:ext>
            </a:extLst>
          </p:cNvPr>
          <p:cNvSpPr/>
          <p:nvPr/>
        </p:nvSpPr>
        <p:spPr>
          <a:xfrm>
            <a:off x="3953865" y="6884847"/>
            <a:ext cx="834052" cy="14355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100M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DF24741-CDDD-0285-05FA-B9325805F2E9}"/>
              </a:ext>
            </a:extLst>
          </p:cNvPr>
          <p:cNvCxnSpPr>
            <a:cxnSpLocks/>
          </p:cNvCxnSpPr>
          <p:nvPr/>
        </p:nvCxnSpPr>
        <p:spPr>
          <a:xfrm>
            <a:off x="3962399" y="6533100"/>
            <a:ext cx="6629401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8065C3A9-8791-1D70-F453-D4D06991C8A9}"/>
              </a:ext>
            </a:extLst>
          </p:cNvPr>
          <p:cNvSpPr/>
          <p:nvPr/>
        </p:nvSpPr>
        <p:spPr>
          <a:xfrm>
            <a:off x="6765611" y="6925521"/>
            <a:ext cx="715985" cy="143553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100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E5EE663-578F-FE2A-4167-588E69B93CAE}"/>
              </a:ext>
            </a:extLst>
          </p:cNvPr>
          <p:cNvSpPr/>
          <p:nvPr/>
        </p:nvSpPr>
        <p:spPr>
          <a:xfrm>
            <a:off x="9654274" y="6869729"/>
            <a:ext cx="715985" cy="166593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100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BAC9A619-26B5-1C31-B146-4DCE23FBDF7D}"/>
              </a:ext>
            </a:extLst>
          </p:cNvPr>
          <p:cNvSpPr txBox="1"/>
          <p:nvPr/>
        </p:nvSpPr>
        <p:spPr>
          <a:xfrm>
            <a:off x="1263271" y="910464"/>
            <a:ext cx="10820400" cy="70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fr-FR" sz="1400" spc="-5" dirty="0">
                <a:latin typeface="Verdana"/>
                <a:cs typeface="Verdana"/>
              </a:rPr>
              <a:t>5G : </a:t>
            </a:r>
            <a:r>
              <a:rPr lang="fr-FR" sz="1400" spc="-5" dirty="0" err="1">
                <a:latin typeface="Verdana"/>
                <a:cs typeface="Verdana"/>
              </a:rPr>
              <a:t>Ooreddoo</a:t>
            </a:r>
            <a:r>
              <a:rPr lang="fr-FR" sz="1400" spc="-5" dirty="0">
                <a:latin typeface="Verdana"/>
                <a:cs typeface="Verdana"/>
              </a:rPr>
              <a:t> déploie que la technologie 5G TDD</a:t>
            </a:r>
          </a:p>
          <a:p>
            <a:pPr marL="298450" indent="-285750">
              <a:lnSpc>
                <a:spcPct val="150000"/>
              </a:lnSpc>
              <a:spcBef>
                <a:spcPts val="95"/>
              </a:spcBef>
              <a:buFont typeface="Wingdings" panose="05000000000000000000" pitchFamily="2" charset="2"/>
              <a:buChar char="ü"/>
            </a:pPr>
            <a:r>
              <a:rPr lang="fr-FR" sz="1400" spc="-5" dirty="0">
                <a:latin typeface="Verdana"/>
                <a:cs typeface="Verdana"/>
              </a:rPr>
              <a:t>3G  : </a:t>
            </a:r>
            <a:r>
              <a:rPr lang="fr-FR" sz="1400" spc="-5" dirty="0" err="1">
                <a:latin typeface="Verdana"/>
                <a:cs typeface="Verdana"/>
              </a:rPr>
              <a:t>Ooreddoo</a:t>
            </a:r>
            <a:r>
              <a:rPr lang="fr-FR" sz="1400" spc="-5" dirty="0">
                <a:latin typeface="Verdana"/>
                <a:cs typeface="Verdana"/>
              </a:rPr>
              <a:t> déploie 2 fréquences U900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B1FCB74-EB62-B35D-17CA-B309091A7D5F}"/>
              </a:ext>
            </a:extLst>
          </p:cNvPr>
          <p:cNvSpPr/>
          <p:nvPr/>
        </p:nvSpPr>
        <p:spPr>
          <a:xfrm>
            <a:off x="9612731" y="6097545"/>
            <a:ext cx="832381" cy="17468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10M</a:t>
            </a:r>
          </a:p>
        </p:txBody>
      </p:sp>
    </p:spTree>
    <p:extLst>
      <p:ext uri="{BB962C8B-B14F-4D97-AF65-F5344CB8AC3E}">
        <p14:creationId xmlns:p14="http://schemas.microsoft.com/office/powerpoint/2010/main" val="420278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02F10-0A4D-517A-E1CA-12534412D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9253362-411E-63DC-19F8-95B8B61ED6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13151" y="2601924"/>
            <a:ext cx="5083049" cy="4122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10" dirty="0">
                <a:solidFill>
                  <a:srgbClr val="FFFFFF"/>
                </a:solidFill>
                <a:latin typeface="Segoe UI Light"/>
                <a:cs typeface="Segoe UI Light"/>
              </a:rPr>
              <a:t>Co</a:t>
            </a:r>
            <a:r>
              <a:rPr sz="2600" dirty="0">
                <a:solidFill>
                  <a:srgbClr val="FFFFFF"/>
                </a:solidFill>
                <a:latin typeface="Segoe UI Light"/>
                <a:cs typeface="Segoe UI Light"/>
              </a:rPr>
              <a:t>n</a:t>
            </a:r>
            <a:r>
              <a:rPr sz="2600" spc="-5" dirty="0">
                <a:solidFill>
                  <a:srgbClr val="FFFFFF"/>
                </a:solidFill>
                <a:latin typeface="Segoe UI Light"/>
                <a:cs typeface="Segoe UI Light"/>
              </a:rPr>
              <a:t>clusion</a:t>
            </a:r>
            <a:endParaRPr sz="2600" dirty="0">
              <a:latin typeface="Segoe UI Light"/>
              <a:cs typeface="Segoe UI Light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26B0723-37EB-7B80-3DA5-3422CBB4CA5D}"/>
              </a:ext>
            </a:extLst>
          </p:cNvPr>
          <p:cNvSpPr txBox="1"/>
          <p:nvPr/>
        </p:nvSpPr>
        <p:spPr>
          <a:xfrm>
            <a:off x="812393" y="2066314"/>
            <a:ext cx="130111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600" spc="-5" dirty="0">
                <a:solidFill>
                  <a:srgbClr val="FFFFFF"/>
                </a:solidFill>
                <a:latin typeface="Segoe UI Light"/>
                <a:cs typeface="Segoe UI Light"/>
              </a:rPr>
              <a:t>0</a:t>
            </a:r>
            <a:r>
              <a:rPr lang="fr-FR" sz="9600" spc="-5" dirty="0">
                <a:solidFill>
                  <a:srgbClr val="FFFFFF"/>
                </a:solidFill>
                <a:latin typeface="Segoe UI Light"/>
                <a:cs typeface="Segoe UI Light"/>
              </a:rPr>
              <a:t>4</a:t>
            </a:r>
            <a:endParaRPr sz="9600" dirty="0">
              <a:latin typeface="Segoe UI Light"/>
              <a:cs typeface="Segoe UI 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E086A49-24CF-4944-D3E3-C9AAB1989919}"/>
              </a:ext>
            </a:extLst>
          </p:cNvPr>
          <p:cNvSpPr/>
          <p:nvPr/>
        </p:nvSpPr>
        <p:spPr>
          <a:xfrm>
            <a:off x="2287523" y="2327147"/>
            <a:ext cx="0" cy="1080135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80135"/>
                </a:lnTo>
              </a:path>
            </a:pathLst>
          </a:custGeom>
          <a:ln w="28575">
            <a:solidFill>
              <a:srgbClr val="35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07DE36-E022-F5AF-120C-917BA56197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120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8200" y="147376"/>
            <a:ext cx="3962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/>
              <a:t>Conclusion (1)</a:t>
            </a:r>
            <a:endParaRPr b="1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45542" y="819680"/>
            <a:ext cx="11900914" cy="5938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En conclusion, Tunisie Telecom présente des  bonnes performances du service Data.  </a:t>
            </a: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En comparaison avec les autres opérateurs, Tunisie Telecom doit améliorer le niveau/qualité du signal sur l’autoroute A1, Gouvernorat de </a:t>
            </a:r>
            <a:r>
              <a:rPr kumimoji="0" lang="fr-FR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sousse</a:t>
            </a: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et Nabeul : </a:t>
            </a:r>
          </a:p>
          <a:p>
            <a:pPr marL="12128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Résoudre les points de faiblesse de couverture</a:t>
            </a:r>
          </a:p>
          <a:p>
            <a:pPr marL="1212850" marR="0" lvl="2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Améliorer la qualité du service voix (Call Drop et qualité vocale MOS)</a:t>
            </a: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Pour les problèmes de couverture, il a été recommandé: </a:t>
            </a:r>
          </a:p>
          <a:p>
            <a:pPr marL="7556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A1 : Highway Tunis-</a:t>
            </a:r>
            <a:r>
              <a:rPr kumimoji="0" lang="fr-FR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Benguerdene</a:t>
            </a: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: </a:t>
            </a:r>
          </a:p>
          <a:p>
            <a:pPr marL="16700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Améliorer la couverture 4G sur l’autoroute, principalement niveau Skhira, entre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Oued_Elghirene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et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Btahra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OO_Coh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GAB1072, GAB1121), entre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Medenine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et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Naffatia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(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OO_Coh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MED1102), Ajout 4eme secteur 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Peage_Ouethref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OO_Coh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MED1104</a:t>
            </a:r>
          </a:p>
          <a:p>
            <a:pPr marL="7556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Gouvernorat de Sousse : </a:t>
            </a:r>
          </a:p>
          <a:p>
            <a:pPr marL="16700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Améliorer la couverture au niveau des zones rurales, principalement niveau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Safha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Hicher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r</a:t>
            </a:r>
            <a:r>
              <a:rPr kumimoji="0" lang="en-US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oute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entre </a:t>
            </a:r>
            <a:r>
              <a:rPr kumimoji="0" lang="en-US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sid_Khlifa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et </a:t>
            </a:r>
            <a:r>
              <a:rPr kumimoji="0" lang="en-US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Jradou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route  C48,   </a:t>
            </a:r>
            <a:r>
              <a:rPr kumimoji="0" lang="en-US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Blelma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village, </a:t>
            </a:r>
            <a:r>
              <a:rPr kumimoji="0" lang="en-US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Ajout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4ème </a:t>
            </a:r>
            <a:r>
              <a:rPr kumimoji="0" lang="en-US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secteur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Dar_jamia</a:t>
            </a:r>
            <a:endParaRPr kumimoji="0" lang="fr-FR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7556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Gouvernorat de Nabeul : </a:t>
            </a:r>
          </a:p>
          <a:p>
            <a:pPr marL="16700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Améliorer la couverture au niveau des zones rurales, principalement route R43 entre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Itha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et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Chorfine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Route niveau Ain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Tobournek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route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hawaria</a:t>
            </a:r>
            <a:endParaRPr kumimoji="0" lang="fr-FR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1384300" marR="0" lvl="3" indent="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sz="1400" b="0" i="0" u="none" strike="noStrike" kern="1200" cap="none" spc="-25" normalizeH="0" baseline="0" noProof="0" dirty="0">
              <a:ln>
                <a:noFill/>
              </a:ln>
              <a:solidFill>
                <a:srgbClr val="006E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40"/>
            <a:ext cx="1000486" cy="672428"/>
          </a:xfrm>
          <a:prstGeom prst="rect">
            <a:avLst/>
          </a:prstGeom>
        </p:spPr>
      </p:pic>
      <p:pic>
        <p:nvPicPr>
          <p:cNvPr id="5126" name="Picture 6" descr="4,400+ Climbing Stairs Icon Stock Illustrations, Royalty-Free Vector  Graphics &amp; Clip Art - iStock | Person climbing stairs icon">
            <a:extLst>
              <a:ext uri="{FF2B5EF4-FFF2-40B4-BE49-F238E27FC236}">
                <a16:creationId xmlns:a16="http://schemas.microsoft.com/office/drawing/2014/main" id="{0CCF1E03-7D85-ECC7-50C7-D3505707C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339" y="5848880"/>
            <a:ext cx="716490" cy="7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5145E-4D3A-6119-F238-09221E24CE1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38DDF99-3FDC-36D3-EE6F-588E710F3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85B3B05-96B9-F170-19DD-8CE90C20C1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9600" y="147376"/>
            <a:ext cx="397763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lang="fr-FR" b="1" spc="-5" dirty="0"/>
              <a:t>Conclusion (2)</a:t>
            </a:r>
            <a:endParaRPr b="1" spc="-5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52F4505-B0D5-283D-F0FB-90387EF75A57}"/>
              </a:ext>
            </a:extLst>
          </p:cNvPr>
          <p:cNvSpPr txBox="1"/>
          <p:nvPr/>
        </p:nvSpPr>
        <p:spPr>
          <a:xfrm>
            <a:off x="145542" y="819680"/>
            <a:ext cx="11900914" cy="464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Pour la QOS du Service Voix : </a:t>
            </a:r>
          </a:p>
          <a:p>
            <a:pPr marL="21272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Optimiser le design et la matrice HO,  one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way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relations</a:t>
            </a:r>
          </a:p>
          <a:p>
            <a:pPr marL="21272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Résoudre les problèmes de pilot pollution en menant une étude des « 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overshooting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cell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 ».</a:t>
            </a:r>
          </a:p>
          <a:p>
            <a:pPr marL="21272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Eviter les configurations hétérogènes sur l’autoroute (éviter la fréquence F1 10713, et avoir une continuité des deux autre fréquence). Clôturé.</a:t>
            </a:r>
          </a:p>
          <a:p>
            <a:pPr marL="21272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Mener une étude des Clash PSC (détecté sur la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region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de Nabeul seulement)</a:t>
            </a:r>
          </a:p>
          <a:p>
            <a:pPr marL="21272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Revoir les miss-alignement du CPICH power setting</a:t>
            </a:r>
          </a:p>
          <a:p>
            <a:pPr marL="21272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Mener une session d’optimisation du design, </a:t>
            </a:r>
          </a:p>
          <a:p>
            <a:pPr marL="21272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Activer HD-Voice</a:t>
            </a:r>
          </a:p>
          <a:p>
            <a:pPr marL="21272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Accélérer le déploiement du Volte avec une bonne pénétration.</a:t>
            </a:r>
          </a:p>
          <a:p>
            <a:pPr marL="2127250" lvl="4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Mener une étude End to End pour améliorer le call setup time. </a:t>
            </a:r>
          </a:p>
          <a:p>
            <a:pPr marL="2127250" lvl="4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§"/>
              <a:defRPr/>
            </a:pP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Revoir RWR CSFB, RIM setting pour réduire le call setup time durant CSFB</a:t>
            </a:r>
          </a:p>
          <a:p>
            <a:pPr marL="21272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Verdana"/>
            </a:endParaRPr>
          </a:p>
          <a:p>
            <a:pPr marL="2127250" marR="0" lvl="4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sz="1400" b="0" i="0" u="none" strike="noStrike" kern="1200" cap="none" spc="-25" normalizeH="0" baseline="0" noProof="0" dirty="0">
              <a:ln>
                <a:noFill/>
              </a:ln>
              <a:solidFill>
                <a:srgbClr val="006EC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635C49FF-8452-10CA-4391-5F0EFEFE84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2240"/>
            <a:ext cx="1000486" cy="672428"/>
          </a:xfrm>
          <a:prstGeom prst="rect">
            <a:avLst/>
          </a:prstGeom>
        </p:spPr>
      </p:pic>
      <p:pic>
        <p:nvPicPr>
          <p:cNvPr id="5126" name="Picture 6" descr="4,400+ Climbing Stairs Icon Stock Illustrations, Royalty-Free Vector  Graphics &amp; Clip Art - iStock | Person climbing stairs icon">
            <a:extLst>
              <a:ext uri="{FF2B5EF4-FFF2-40B4-BE49-F238E27FC236}">
                <a16:creationId xmlns:a16="http://schemas.microsoft.com/office/drawing/2014/main" id="{A36284D6-13EA-DF6E-472F-3DAB56A3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339" y="5848880"/>
            <a:ext cx="716490" cy="7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2F17E6-3D50-2E65-6A08-B730E3707E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6450B01E-05C6-BEFF-7647-E586C4ED1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696543"/>
              </p:ext>
            </p:extLst>
          </p:nvPr>
        </p:nvGraphicFramePr>
        <p:xfrm>
          <a:off x="8946090" y="4677853"/>
          <a:ext cx="18288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71525" progId="Excel.Sheet.12">
                  <p:embed/>
                </p:oleObj>
              </mc:Choice>
              <mc:Fallback>
                <p:oleObj name="Worksheet" showAsIcon="1" r:id="rId5" imgW="914400" imgH="771525" progId="Excel.Sheet.12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6450B01E-05C6-BEFF-7647-E586C4ED14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6090" y="4677853"/>
                        <a:ext cx="1828800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04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13151" y="2601924"/>
            <a:ext cx="290449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-5" dirty="0">
                <a:solidFill>
                  <a:srgbClr val="FFFFFF"/>
                </a:solidFill>
                <a:latin typeface="Segoe UI Light"/>
                <a:cs typeface="Segoe UI Light"/>
              </a:rPr>
              <a:t>Contexte</a:t>
            </a:r>
            <a:r>
              <a:rPr sz="2600" spc="-3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 Light"/>
                <a:cs typeface="Segoe UI Light"/>
              </a:rPr>
              <a:t>et</a:t>
            </a:r>
            <a:r>
              <a:rPr sz="2600" spc="-4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Segoe UI Light"/>
                <a:cs typeface="Segoe UI Light"/>
              </a:rPr>
              <a:t>Objectifs</a:t>
            </a:r>
            <a:endParaRPr sz="2600">
              <a:latin typeface="Segoe UI Light"/>
              <a:cs typeface="Segoe U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2705" y="2044089"/>
            <a:ext cx="10883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600" spc="-5" dirty="0">
                <a:solidFill>
                  <a:srgbClr val="FFFFFF"/>
                </a:solidFill>
                <a:latin typeface="Segoe UI Light"/>
                <a:cs typeface="Segoe UI Light"/>
              </a:rPr>
              <a:t>01</a:t>
            </a:r>
            <a:endParaRPr sz="9600">
              <a:latin typeface="Segoe UI Light"/>
              <a:cs typeface="Segoe U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7523" y="2327147"/>
            <a:ext cx="0" cy="1080135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80135"/>
                </a:lnTo>
              </a:path>
            </a:pathLst>
          </a:custGeom>
          <a:ln w="28575">
            <a:solidFill>
              <a:srgbClr val="35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978491-14C3-9661-EA3C-B9946B7083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6045" y="456500"/>
            <a:ext cx="31864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Contexte</a:t>
            </a:r>
            <a:r>
              <a:rPr spc="-105" dirty="0"/>
              <a:t> </a:t>
            </a:r>
            <a:r>
              <a:rPr dirty="0"/>
              <a:t>et</a:t>
            </a:r>
            <a:r>
              <a:rPr spc="-195" dirty="0"/>
              <a:t> </a:t>
            </a:r>
            <a:r>
              <a:rPr spc="-45" dirty="0"/>
              <a:t>Objectifs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252984" y="1203959"/>
            <a:ext cx="11610975" cy="2853055"/>
            <a:chOff x="252984" y="1203959"/>
            <a:chExt cx="11610975" cy="28530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984" y="1203959"/>
              <a:ext cx="11610594" cy="45491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1084" y="1705355"/>
              <a:ext cx="11485245" cy="2352040"/>
            </a:xfrm>
            <a:custGeom>
              <a:avLst/>
              <a:gdLst/>
              <a:ahLst/>
              <a:cxnLst/>
              <a:rect l="l" t="t" r="r" b="b"/>
              <a:pathLst>
                <a:path w="11485245" h="2352040">
                  <a:moveTo>
                    <a:pt x="0" y="2351531"/>
                  </a:moveTo>
                  <a:lnTo>
                    <a:pt x="11484864" y="2351531"/>
                  </a:lnTo>
                  <a:lnTo>
                    <a:pt x="11484864" y="0"/>
                  </a:lnTo>
                  <a:lnTo>
                    <a:pt x="0" y="0"/>
                  </a:lnTo>
                  <a:lnTo>
                    <a:pt x="0" y="2351531"/>
                  </a:lnTo>
                  <a:close/>
                </a:path>
              </a:pathLst>
            </a:custGeom>
            <a:solidFill>
              <a:srgbClr val="30B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26891" y="2113787"/>
              <a:ext cx="3093720" cy="536575"/>
            </a:xfrm>
            <a:custGeom>
              <a:avLst/>
              <a:gdLst/>
              <a:ahLst/>
              <a:cxnLst/>
              <a:rect l="l" t="t" r="r" b="b"/>
              <a:pathLst>
                <a:path w="3093720" h="536575">
                  <a:moveTo>
                    <a:pt x="0" y="0"/>
                  </a:moveTo>
                  <a:lnTo>
                    <a:pt x="0" y="536067"/>
                  </a:lnTo>
                </a:path>
                <a:path w="3093720" h="536575">
                  <a:moveTo>
                    <a:pt x="33528" y="0"/>
                  </a:moveTo>
                  <a:lnTo>
                    <a:pt x="33528" y="536067"/>
                  </a:lnTo>
                </a:path>
                <a:path w="3093720" h="536575">
                  <a:moveTo>
                    <a:pt x="3060192" y="0"/>
                  </a:moveTo>
                  <a:lnTo>
                    <a:pt x="3060192" y="536067"/>
                  </a:lnTo>
                </a:path>
                <a:path w="3093720" h="536575">
                  <a:moveTo>
                    <a:pt x="3093720" y="0"/>
                  </a:moveTo>
                  <a:lnTo>
                    <a:pt x="3093720" y="536067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6133" y="1185480"/>
            <a:ext cx="11504295" cy="348615"/>
          </a:xfrm>
          <a:prstGeom prst="rect">
            <a:avLst/>
          </a:prstGeom>
          <a:solidFill>
            <a:srgbClr val="255891"/>
          </a:solidFill>
        </p:spPr>
        <p:txBody>
          <a:bodyPr vert="horz" wrap="square" lIns="0" tIns="113030" rIns="0" bIns="0" rtlCol="0">
            <a:spAutoFit/>
          </a:bodyPr>
          <a:lstStyle/>
          <a:p>
            <a:pPr marL="1479550">
              <a:lnSpc>
                <a:spcPct val="100000"/>
              </a:lnSpc>
              <a:spcBef>
                <a:spcPts val="890"/>
              </a:spcBef>
              <a:tabLst>
                <a:tab pos="4130040" algn="l"/>
                <a:tab pos="7912100" algn="l"/>
              </a:tabLst>
            </a:pPr>
            <a:r>
              <a:rPr sz="12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Ob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j</a:t>
            </a:r>
            <a:r>
              <a:rPr sz="1200" b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ect</a:t>
            </a:r>
            <a:r>
              <a:rPr sz="1200" b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i</a:t>
            </a:r>
            <a:r>
              <a:rPr sz="1200" b="1" u="sng" spc="-1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f</a:t>
            </a:r>
            <a:r>
              <a:rPr sz="12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200" b="1" spc="-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2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Méthodologie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1200" b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Résultat</a:t>
            </a:r>
            <a:r>
              <a:rPr sz="1200" b="1" u="sng" spc="-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s</a:t>
            </a:r>
            <a:r>
              <a:rPr sz="12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 </a:t>
            </a:r>
            <a:r>
              <a:rPr sz="12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ahoma"/>
                <a:cs typeface="Tahoma"/>
              </a:rPr>
              <a:t>attendu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0791" y="4056887"/>
            <a:ext cx="11534140" cy="1164336"/>
            <a:chOff x="240791" y="4056887"/>
            <a:chExt cx="11534140" cy="1164336"/>
          </a:xfrm>
        </p:grpSpPr>
        <p:sp>
          <p:nvSpPr>
            <p:cNvPr id="11" name="object 11"/>
            <p:cNvSpPr/>
            <p:nvPr/>
          </p:nvSpPr>
          <p:spPr>
            <a:xfrm>
              <a:off x="240791" y="4056887"/>
              <a:ext cx="11534140" cy="579120"/>
            </a:xfrm>
            <a:custGeom>
              <a:avLst/>
              <a:gdLst/>
              <a:ahLst/>
              <a:cxnLst/>
              <a:rect l="l" t="t" r="r" b="b"/>
              <a:pathLst>
                <a:path w="11534140" h="579120">
                  <a:moveTo>
                    <a:pt x="11533632" y="0"/>
                  </a:moveTo>
                  <a:lnTo>
                    <a:pt x="0" y="0"/>
                  </a:lnTo>
                  <a:lnTo>
                    <a:pt x="0" y="579120"/>
                  </a:lnTo>
                  <a:lnTo>
                    <a:pt x="11533632" y="579120"/>
                  </a:lnTo>
                  <a:lnTo>
                    <a:pt x="11533632" y="0"/>
                  </a:lnTo>
                  <a:close/>
                </a:path>
              </a:pathLst>
            </a:custGeom>
            <a:solidFill>
              <a:srgbClr val="575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79" y="5084063"/>
              <a:ext cx="158496" cy="137160"/>
            </a:xfrm>
            <a:prstGeom prst="rect">
              <a:avLst/>
            </a:prstGeom>
          </p:spPr>
        </p:pic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286321" y="1700593"/>
          <a:ext cx="11485878" cy="2930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3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9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2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515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223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2558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84150" marR="193675" algn="just">
                        <a:lnSpc>
                          <a:spcPct val="128800"/>
                        </a:lnSpc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Benchmarking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couverture </a:t>
                      </a:r>
                      <a:r>
                        <a:rPr sz="1100" spc="-3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radioélectrique,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qualité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100" spc="-3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service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Voix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Data </a:t>
                      </a:r>
                      <a:r>
                        <a:rPr sz="1100" spc="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des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réseaux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radio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mobiles 2G,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3G </a:t>
                      </a:r>
                      <a:r>
                        <a:rPr sz="1100" spc="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&amp; </a:t>
                      </a:r>
                      <a:r>
                        <a:rPr sz="1100" spc="-3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1100" spc="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spc="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100" spc="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é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at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eu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10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100" spc="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un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  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é</a:t>
                      </a:r>
                      <a:r>
                        <a:rPr sz="1100" spc="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é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spc="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Oor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oo</a:t>
                      </a:r>
                      <a:r>
                        <a:rPr sz="1100" spc="-1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100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ng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2558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2558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86690" marR="234315" algn="just">
                        <a:lnSpc>
                          <a:spcPct val="128800"/>
                        </a:lnSpc>
                        <a:spcBef>
                          <a:spcPts val="1085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Drive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Test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End-to-End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pour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déterminer 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la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qualité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du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réseau </a:t>
                      </a:r>
                      <a:r>
                        <a:rPr sz="1100" spc="-3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radio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perçue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par 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les 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clients 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du </a:t>
                      </a:r>
                      <a:r>
                        <a:rPr sz="1100" spc="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réseau 2G,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3G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et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4G </a:t>
                      </a:r>
                      <a:r>
                        <a:rPr sz="1100" spc="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100" spc="-2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TT</a:t>
                      </a:r>
                      <a:r>
                        <a:rPr sz="1100" spc="-2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et 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comparer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cette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QoS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avec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celle </a:t>
                      </a:r>
                      <a:r>
                        <a:rPr sz="1100" spc="-3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offerte</a:t>
                      </a:r>
                      <a:r>
                        <a:rPr sz="1100" spc="3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par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les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concurrents 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100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Or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e).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2558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4384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2558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15570" marR="83820">
                        <a:lnSpc>
                          <a:spcPct val="129099"/>
                        </a:lnSpc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Évaluation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Benchmarking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des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niveaux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qualité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offerte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par</a:t>
                      </a:r>
                      <a:r>
                        <a:rPr sz="1100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les </a:t>
                      </a:r>
                      <a:r>
                        <a:rPr sz="1100" spc="-3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réseaux</a:t>
                      </a:r>
                      <a:r>
                        <a:rPr sz="1100" spc="-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mobiles.</a:t>
                      </a:r>
                      <a:r>
                        <a:rPr sz="1100" spc="-1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les</a:t>
                      </a:r>
                      <a:r>
                        <a:rPr sz="1100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KPIs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suivants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sont</a:t>
                      </a:r>
                      <a:r>
                        <a:rPr sz="1100" spc="-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mesurés: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743585" indent="-171450">
                        <a:lnSpc>
                          <a:spcPct val="100000"/>
                        </a:lnSpc>
                        <a:spcBef>
                          <a:spcPts val="790"/>
                        </a:spcBef>
                        <a:buFont typeface="Arial MT"/>
                        <a:buChar char="•"/>
                        <a:tabLst>
                          <a:tab pos="744220" algn="l"/>
                        </a:tabLst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ou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io-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é</a:t>
                      </a:r>
                      <a:r>
                        <a:rPr sz="1100" spc="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ue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743585" indent="-171450">
                        <a:lnSpc>
                          <a:spcPct val="100000"/>
                        </a:lnSpc>
                        <a:spcBef>
                          <a:spcPts val="605"/>
                        </a:spcBef>
                        <a:buFont typeface="Arial MT"/>
                        <a:buChar char="•"/>
                        <a:tabLst>
                          <a:tab pos="744220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o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x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743585" indent="-17145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 MT"/>
                        <a:buChar char="•"/>
                        <a:tabLst>
                          <a:tab pos="744220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v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</a:t>
                      </a:r>
                      <a:r>
                        <a:rPr sz="1100" spc="-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at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115570" marR="82550" algn="just">
                        <a:lnSpc>
                          <a:spcPct val="128299"/>
                        </a:lnSpc>
                        <a:spcBef>
                          <a:spcPts val="420"/>
                        </a:spcBef>
                      </a:pP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Identification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des 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points 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faiblesses </a:t>
                      </a:r>
                      <a:r>
                        <a:rPr sz="1100" spc="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100" spc="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la 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qualité </a:t>
                      </a:r>
                      <a:r>
                        <a:rPr sz="1100" spc="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du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réseau 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100" spc="-229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TT </a:t>
                      </a:r>
                      <a:r>
                        <a:rPr sz="1100" spc="-3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proposition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des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recommandations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9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à 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mettre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1100" spc="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5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place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pour 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remédier</a:t>
                      </a:r>
                      <a:r>
                        <a:rPr sz="1100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aux</a:t>
                      </a: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problèmes</a:t>
                      </a:r>
                      <a:r>
                        <a:rPr sz="1100" spc="-1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qualité</a:t>
                      </a:r>
                      <a:r>
                        <a:rPr sz="1100" spc="-1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par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type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100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service;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  <a:p>
                      <a:pPr marL="115570" algn="just">
                        <a:lnSpc>
                          <a:spcPts val="1150"/>
                        </a:lnSpc>
                        <a:spcBef>
                          <a:spcPts val="985"/>
                        </a:spcBef>
                      </a:pPr>
                      <a:r>
                        <a:rPr sz="1100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Fournir</a:t>
                      </a:r>
                      <a:r>
                        <a:rPr sz="1100" spc="-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9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à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l’équipe</a:t>
                      </a:r>
                      <a:r>
                        <a:rPr sz="1100" spc="-1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100" spc="-1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29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TT</a:t>
                      </a:r>
                      <a:r>
                        <a:rPr sz="1100" spc="-2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fr-FR" sz="1100" spc="-2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les</a:t>
                      </a:r>
                      <a:r>
                        <a:rPr sz="1100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résultats</a:t>
                      </a:r>
                      <a:r>
                        <a:rPr sz="1100" spc="-1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les</a:t>
                      </a:r>
                      <a:r>
                        <a:rPr sz="1100" spc="-14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fichiers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100" spc="-1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mesures.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5080" marB="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25589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 gridSpan="6">
                  <a:txBody>
                    <a:bodyPr/>
                    <a:lstStyle/>
                    <a:p>
                      <a:pPr marL="106045" marR="1093470" indent="-43180">
                        <a:lnSpc>
                          <a:spcPct val="113300"/>
                        </a:lnSpc>
                        <a:spcBef>
                          <a:spcPts val="345"/>
                        </a:spcBef>
                      </a:pP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Evaluation 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et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Benchmarking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du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niveau 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Qualité 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Service </a:t>
                      </a:r>
                      <a:r>
                        <a:rPr sz="12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offer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par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les 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opérateurs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mobiles 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:</a:t>
                      </a:r>
                      <a:r>
                        <a:rPr sz="1200" b="1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TT,</a:t>
                      </a:r>
                      <a:r>
                        <a:rPr sz="1200" b="1" spc="-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lang="fr-FR" sz="1200" b="1" spc="-1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Ooredoo 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et 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Orange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en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se basant </a:t>
                      </a:r>
                      <a:r>
                        <a:rPr sz="1200" b="1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sur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les </a:t>
                      </a:r>
                      <a:r>
                        <a:rPr sz="1200" b="1" spc="-3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résultats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des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mesures 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Drive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2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Test</a:t>
                      </a:r>
                      <a:endParaRPr sz="1200" dirty="0">
                        <a:latin typeface="Tahoma"/>
                        <a:cs typeface="Tahoma"/>
                      </a:endParaRPr>
                    </a:p>
                  </a:txBody>
                  <a:tcPr marL="0" marR="0" marT="43815" marB="0">
                    <a:lnL w="9525">
                      <a:solidFill>
                        <a:srgbClr val="255891"/>
                      </a:solidFill>
                      <a:prstDash val="solid"/>
                    </a:lnL>
                    <a:lnR w="19050">
                      <a:solidFill>
                        <a:srgbClr val="255891"/>
                      </a:solidFill>
                      <a:prstDash val="solid"/>
                    </a:lnR>
                    <a:lnT w="19050">
                      <a:solidFill>
                        <a:srgbClr val="255891"/>
                      </a:solidFill>
                      <a:prstDash val="solid"/>
                    </a:lnT>
                    <a:lnB w="19050">
                      <a:solidFill>
                        <a:srgbClr val="25589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3376866" y="2550858"/>
            <a:ext cx="534035" cy="470534"/>
            <a:chOff x="3376866" y="2550858"/>
            <a:chExt cx="534035" cy="470534"/>
          </a:xfrm>
        </p:grpSpPr>
        <p:sp>
          <p:nvSpPr>
            <p:cNvPr id="18" name="object 18"/>
            <p:cNvSpPr/>
            <p:nvPr/>
          </p:nvSpPr>
          <p:spPr>
            <a:xfrm>
              <a:off x="3384803" y="2558795"/>
              <a:ext cx="518159" cy="454659"/>
            </a:xfrm>
            <a:custGeom>
              <a:avLst/>
              <a:gdLst/>
              <a:ahLst/>
              <a:cxnLst/>
              <a:rect l="l" t="t" r="r" b="b"/>
              <a:pathLst>
                <a:path w="518160" h="454660">
                  <a:moveTo>
                    <a:pt x="259080" y="0"/>
                  </a:moveTo>
                  <a:lnTo>
                    <a:pt x="206853" y="4615"/>
                  </a:lnTo>
                  <a:lnTo>
                    <a:pt x="158216" y="17853"/>
                  </a:lnTo>
                  <a:lnTo>
                    <a:pt x="114206" y="38797"/>
                  </a:lnTo>
                  <a:lnTo>
                    <a:pt x="75866" y="66532"/>
                  </a:lnTo>
                  <a:lnTo>
                    <a:pt x="44235" y="100142"/>
                  </a:lnTo>
                  <a:lnTo>
                    <a:pt x="20353" y="138713"/>
                  </a:lnTo>
                  <a:lnTo>
                    <a:pt x="5261" y="181329"/>
                  </a:lnTo>
                  <a:lnTo>
                    <a:pt x="0" y="227075"/>
                  </a:lnTo>
                  <a:lnTo>
                    <a:pt x="5261" y="272822"/>
                  </a:lnTo>
                  <a:lnTo>
                    <a:pt x="20353" y="315438"/>
                  </a:lnTo>
                  <a:lnTo>
                    <a:pt x="44235" y="354009"/>
                  </a:lnTo>
                  <a:lnTo>
                    <a:pt x="75866" y="387619"/>
                  </a:lnTo>
                  <a:lnTo>
                    <a:pt x="114206" y="415354"/>
                  </a:lnTo>
                  <a:lnTo>
                    <a:pt x="158216" y="436298"/>
                  </a:lnTo>
                  <a:lnTo>
                    <a:pt x="206853" y="449536"/>
                  </a:lnTo>
                  <a:lnTo>
                    <a:pt x="259080" y="454151"/>
                  </a:lnTo>
                  <a:lnTo>
                    <a:pt x="311306" y="449536"/>
                  </a:lnTo>
                  <a:lnTo>
                    <a:pt x="359943" y="436298"/>
                  </a:lnTo>
                  <a:lnTo>
                    <a:pt x="403953" y="415354"/>
                  </a:lnTo>
                  <a:lnTo>
                    <a:pt x="442293" y="387619"/>
                  </a:lnTo>
                  <a:lnTo>
                    <a:pt x="473924" y="354009"/>
                  </a:lnTo>
                  <a:lnTo>
                    <a:pt x="497806" y="315438"/>
                  </a:lnTo>
                  <a:lnTo>
                    <a:pt x="512898" y="272822"/>
                  </a:lnTo>
                  <a:lnTo>
                    <a:pt x="518160" y="227075"/>
                  </a:lnTo>
                  <a:lnTo>
                    <a:pt x="512898" y="181329"/>
                  </a:lnTo>
                  <a:lnTo>
                    <a:pt x="497806" y="138713"/>
                  </a:lnTo>
                  <a:lnTo>
                    <a:pt x="473924" y="100142"/>
                  </a:lnTo>
                  <a:lnTo>
                    <a:pt x="442293" y="66532"/>
                  </a:lnTo>
                  <a:lnTo>
                    <a:pt x="403953" y="38797"/>
                  </a:lnTo>
                  <a:lnTo>
                    <a:pt x="359943" y="17853"/>
                  </a:lnTo>
                  <a:lnTo>
                    <a:pt x="311306" y="4615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255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84803" y="2558795"/>
              <a:ext cx="518159" cy="454659"/>
            </a:xfrm>
            <a:custGeom>
              <a:avLst/>
              <a:gdLst/>
              <a:ahLst/>
              <a:cxnLst/>
              <a:rect l="l" t="t" r="r" b="b"/>
              <a:pathLst>
                <a:path w="518160" h="454660">
                  <a:moveTo>
                    <a:pt x="0" y="227075"/>
                  </a:moveTo>
                  <a:lnTo>
                    <a:pt x="5261" y="181329"/>
                  </a:lnTo>
                  <a:lnTo>
                    <a:pt x="20353" y="138713"/>
                  </a:lnTo>
                  <a:lnTo>
                    <a:pt x="44235" y="100142"/>
                  </a:lnTo>
                  <a:lnTo>
                    <a:pt x="75866" y="66532"/>
                  </a:lnTo>
                  <a:lnTo>
                    <a:pt x="114206" y="38797"/>
                  </a:lnTo>
                  <a:lnTo>
                    <a:pt x="158216" y="17853"/>
                  </a:lnTo>
                  <a:lnTo>
                    <a:pt x="206853" y="4615"/>
                  </a:lnTo>
                  <a:lnTo>
                    <a:pt x="259080" y="0"/>
                  </a:lnTo>
                  <a:lnTo>
                    <a:pt x="311306" y="4615"/>
                  </a:lnTo>
                  <a:lnTo>
                    <a:pt x="359943" y="17853"/>
                  </a:lnTo>
                  <a:lnTo>
                    <a:pt x="403953" y="38797"/>
                  </a:lnTo>
                  <a:lnTo>
                    <a:pt x="442293" y="66532"/>
                  </a:lnTo>
                  <a:lnTo>
                    <a:pt x="473924" y="100142"/>
                  </a:lnTo>
                  <a:lnTo>
                    <a:pt x="497806" y="138713"/>
                  </a:lnTo>
                  <a:lnTo>
                    <a:pt x="512898" y="181329"/>
                  </a:lnTo>
                  <a:lnTo>
                    <a:pt x="518160" y="227075"/>
                  </a:lnTo>
                  <a:lnTo>
                    <a:pt x="512898" y="272822"/>
                  </a:lnTo>
                  <a:lnTo>
                    <a:pt x="497806" y="315438"/>
                  </a:lnTo>
                  <a:lnTo>
                    <a:pt x="473924" y="354009"/>
                  </a:lnTo>
                  <a:lnTo>
                    <a:pt x="442293" y="387619"/>
                  </a:lnTo>
                  <a:lnTo>
                    <a:pt x="403953" y="415354"/>
                  </a:lnTo>
                  <a:lnTo>
                    <a:pt x="359943" y="436298"/>
                  </a:lnTo>
                  <a:lnTo>
                    <a:pt x="311306" y="449536"/>
                  </a:lnTo>
                  <a:lnTo>
                    <a:pt x="259080" y="454151"/>
                  </a:lnTo>
                  <a:lnTo>
                    <a:pt x="206853" y="449536"/>
                  </a:lnTo>
                  <a:lnTo>
                    <a:pt x="158216" y="436298"/>
                  </a:lnTo>
                  <a:lnTo>
                    <a:pt x="114206" y="415354"/>
                  </a:lnTo>
                  <a:lnTo>
                    <a:pt x="75866" y="387619"/>
                  </a:lnTo>
                  <a:lnTo>
                    <a:pt x="44235" y="354009"/>
                  </a:lnTo>
                  <a:lnTo>
                    <a:pt x="20353" y="315438"/>
                  </a:lnTo>
                  <a:lnTo>
                    <a:pt x="5261" y="272822"/>
                  </a:lnTo>
                  <a:lnTo>
                    <a:pt x="0" y="227075"/>
                  </a:lnTo>
                  <a:close/>
                </a:path>
              </a:pathLst>
            </a:custGeom>
            <a:ln w="15875">
              <a:solidFill>
                <a:srgbClr val="2558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519354" y="2550858"/>
            <a:ext cx="534035" cy="470534"/>
            <a:chOff x="6519354" y="2550858"/>
            <a:chExt cx="534035" cy="470534"/>
          </a:xfrm>
        </p:grpSpPr>
        <p:sp>
          <p:nvSpPr>
            <p:cNvPr id="21" name="object 21"/>
            <p:cNvSpPr/>
            <p:nvPr/>
          </p:nvSpPr>
          <p:spPr>
            <a:xfrm>
              <a:off x="6527292" y="2558795"/>
              <a:ext cx="518159" cy="454659"/>
            </a:xfrm>
            <a:custGeom>
              <a:avLst/>
              <a:gdLst/>
              <a:ahLst/>
              <a:cxnLst/>
              <a:rect l="l" t="t" r="r" b="b"/>
              <a:pathLst>
                <a:path w="518159" h="454660">
                  <a:moveTo>
                    <a:pt x="259079" y="0"/>
                  </a:moveTo>
                  <a:lnTo>
                    <a:pt x="206853" y="4615"/>
                  </a:lnTo>
                  <a:lnTo>
                    <a:pt x="158216" y="17853"/>
                  </a:lnTo>
                  <a:lnTo>
                    <a:pt x="114206" y="38797"/>
                  </a:lnTo>
                  <a:lnTo>
                    <a:pt x="75866" y="66532"/>
                  </a:lnTo>
                  <a:lnTo>
                    <a:pt x="44235" y="100142"/>
                  </a:lnTo>
                  <a:lnTo>
                    <a:pt x="20353" y="138713"/>
                  </a:lnTo>
                  <a:lnTo>
                    <a:pt x="5261" y="181329"/>
                  </a:lnTo>
                  <a:lnTo>
                    <a:pt x="0" y="227075"/>
                  </a:lnTo>
                  <a:lnTo>
                    <a:pt x="5261" y="272822"/>
                  </a:lnTo>
                  <a:lnTo>
                    <a:pt x="20353" y="315438"/>
                  </a:lnTo>
                  <a:lnTo>
                    <a:pt x="44235" y="354009"/>
                  </a:lnTo>
                  <a:lnTo>
                    <a:pt x="75866" y="387619"/>
                  </a:lnTo>
                  <a:lnTo>
                    <a:pt x="114206" y="415354"/>
                  </a:lnTo>
                  <a:lnTo>
                    <a:pt x="158216" y="436298"/>
                  </a:lnTo>
                  <a:lnTo>
                    <a:pt x="206853" y="449536"/>
                  </a:lnTo>
                  <a:lnTo>
                    <a:pt x="259079" y="454151"/>
                  </a:lnTo>
                  <a:lnTo>
                    <a:pt x="311306" y="449536"/>
                  </a:lnTo>
                  <a:lnTo>
                    <a:pt x="359943" y="436298"/>
                  </a:lnTo>
                  <a:lnTo>
                    <a:pt x="403953" y="415354"/>
                  </a:lnTo>
                  <a:lnTo>
                    <a:pt x="442293" y="387619"/>
                  </a:lnTo>
                  <a:lnTo>
                    <a:pt x="473924" y="354009"/>
                  </a:lnTo>
                  <a:lnTo>
                    <a:pt x="497806" y="315438"/>
                  </a:lnTo>
                  <a:lnTo>
                    <a:pt x="512898" y="272822"/>
                  </a:lnTo>
                  <a:lnTo>
                    <a:pt x="518159" y="227075"/>
                  </a:lnTo>
                  <a:lnTo>
                    <a:pt x="512898" y="181329"/>
                  </a:lnTo>
                  <a:lnTo>
                    <a:pt x="497806" y="138713"/>
                  </a:lnTo>
                  <a:lnTo>
                    <a:pt x="473924" y="100142"/>
                  </a:lnTo>
                  <a:lnTo>
                    <a:pt x="442293" y="66532"/>
                  </a:lnTo>
                  <a:lnTo>
                    <a:pt x="403953" y="38797"/>
                  </a:lnTo>
                  <a:lnTo>
                    <a:pt x="359943" y="17853"/>
                  </a:lnTo>
                  <a:lnTo>
                    <a:pt x="311306" y="4615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255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27292" y="2558795"/>
              <a:ext cx="518159" cy="454659"/>
            </a:xfrm>
            <a:custGeom>
              <a:avLst/>
              <a:gdLst/>
              <a:ahLst/>
              <a:cxnLst/>
              <a:rect l="l" t="t" r="r" b="b"/>
              <a:pathLst>
                <a:path w="518159" h="454660">
                  <a:moveTo>
                    <a:pt x="0" y="227075"/>
                  </a:moveTo>
                  <a:lnTo>
                    <a:pt x="5261" y="181329"/>
                  </a:lnTo>
                  <a:lnTo>
                    <a:pt x="20353" y="138713"/>
                  </a:lnTo>
                  <a:lnTo>
                    <a:pt x="44235" y="100142"/>
                  </a:lnTo>
                  <a:lnTo>
                    <a:pt x="75866" y="66532"/>
                  </a:lnTo>
                  <a:lnTo>
                    <a:pt x="114206" y="38797"/>
                  </a:lnTo>
                  <a:lnTo>
                    <a:pt x="158216" y="17853"/>
                  </a:lnTo>
                  <a:lnTo>
                    <a:pt x="206853" y="4615"/>
                  </a:lnTo>
                  <a:lnTo>
                    <a:pt x="259079" y="0"/>
                  </a:lnTo>
                  <a:lnTo>
                    <a:pt x="311306" y="4615"/>
                  </a:lnTo>
                  <a:lnTo>
                    <a:pt x="359943" y="17853"/>
                  </a:lnTo>
                  <a:lnTo>
                    <a:pt x="403953" y="38797"/>
                  </a:lnTo>
                  <a:lnTo>
                    <a:pt x="442293" y="66532"/>
                  </a:lnTo>
                  <a:lnTo>
                    <a:pt x="473924" y="100142"/>
                  </a:lnTo>
                  <a:lnTo>
                    <a:pt x="497806" y="138713"/>
                  </a:lnTo>
                  <a:lnTo>
                    <a:pt x="512898" y="181329"/>
                  </a:lnTo>
                  <a:lnTo>
                    <a:pt x="518159" y="227075"/>
                  </a:lnTo>
                  <a:lnTo>
                    <a:pt x="512898" y="272822"/>
                  </a:lnTo>
                  <a:lnTo>
                    <a:pt x="497806" y="315438"/>
                  </a:lnTo>
                  <a:lnTo>
                    <a:pt x="473924" y="354009"/>
                  </a:lnTo>
                  <a:lnTo>
                    <a:pt x="442293" y="387619"/>
                  </a:lnTo>
                  <a:lnTo>
                    <a:pt x="403953" y="415354"/>
                  </a:lnTo>
                  <a:lnTo>
                    <a:pt x="359943" y="436298"/>
                  </a:lnTo>
                  <a:lnTo>
                    <a:pt x="311306" y="449536"/>
                  </a:lnTo>
                  <a:lnTo>
                    <a:pt x="259079" y="454151"/>
                  </a:lnTo>
                  <a:lnTo>
                    <a:pt x="206853" y="449536"/>
                  </a:lnTo>
                  <a:lnTo>
                    <a:pt x="158216" y="436298"/>
                  </a:lnTo>
                  <a:lnTo>
                    <a:pt x="114206" y="415354"/>
                  </a:lnTo>
                  <a:lnTo>
                    <a:pt x="75866" y="387619"/>
                  </a:lnTo>
                  <a:lnTo>
                    <a:pt x="44235" y="354009"/>
                  </a:lnTo>
                  <a:lnTo>
                    <a:pt x="20353" y="315438"/>
                  </a:lnTo>
                  <a:lnTo>
                    <a:pt x="5261" y="272822"/>
                  </a:lnTo>
                  <a:lnTo>
                    <a:pt x="0" y="227075"/>
                  </a:lnTo>
                  <a:close/>
                </a:path>
              </a:pathLst>
            </a:custGeom>
            <a:ln w="15875">
              <a:solidFill>
                <a:srgbClr val="2558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2770" y="2550858"/>
            <a:ext cx="531495" cy="470534"/>
            <a:chOff x="322770" y="2550858"/>
            <a:chExt cx="531495" cy="470534"/>
          </a:xfrm>
        </p:grpSpPr>
        <p:sp>
          <p:nvSpPr>
            <p:cNvPr id="24" name="object 24"/>
            <p:cNvSpPr/>
            <p:nvPr/>
          </p:nvSpPr>
          <p:spPr>
            <a:xfrm>
              <a:off x="330708" y="2558795"/>
              <a:ext cx="515620" cy="454659"/>
            </a:xfrm>
            <a:custGeom>
              <a:avLst/>
              <a:gdLst/>
              <a:ahLst/>
              <a:cxnLst/>
              <a:rect l="l" t="t" r="r" b="b"/>
              <a:pathLst>
                <a:path w="515619" h="454660">
                  <a:moveTo>
                    <a:pt x="257556" y="0"/>
                  </a:moveTo>
                  <a:lnTo>
                    <a:pt x="205650" y="4615"/>
                  </a:lnTo>
                  <a:lnTo>
                    <a:pt x="157305" y="17853"/>
                  </a:lnTo>
                  <a:lnTo>
                    <a:pt x="113555" y="38797"/>
                  </a:lnTo>
                  <a:lnTo>
                    <a:pt x="75438" y="66532"/>
                  </a:lnTo>
                  <a:lnTo>
                    <a:pt x="43987" y="100142"/>
                  </a:lnTo>
                  <a:lnTo>
                    <a:pt x="20240" y="138713"/>
                  </a:lnTo>
                  <a:lnTo>
                    <a:pt x="5232" y="181329"/>
                  </a:lnTo>
                  <a:lnTo>
                    <a:pt x="0" y="227075"/>
                  </a:lnTo>
                  <a:lnTo>
                    <a:pt x="5232" y="272822"/>
                  </a:lnTo>
                  <a:lnTo>
                    <a:pt x="20240" y="315438"/>
                  </a:lnTo>
                  <a:lnTo>
                    <a:pt x="43987" y="354009"/>
                  </a:lnTo>
                  <a:lnTo>
                    <a:pt x="75438" y="387619"/>
                  </a:lnTo>
                  <a:lnTo>
                    <a:pt x="113555" y="415354"/>
                  </a:lnTo>
                  <a:lnTo>
                    <a:pt x="157305" y="436298"/>
                  </a:lnTo>
                  <a:lnTo>
                    <a:pt x="205650" y="449536"/>
                  </a:lnTo>
                  <a:lnTo>
                    <a:pt x="257556" y="454151"/>
                  </a:lnTo>
                  <a:lnTo>
                    <a:pt x="309461" y="449536"/>
                  </a:lnTo>
                  <a:lnTo>
                    <a:pt x="357806" y="436298"/>
                  </a:lnTo>
                  <a:lnTo>
                    <a:pt x="401556" y="415354"/>
                  </a:lnTo>
                  <a:lnTo>
                    <a:pt x="439673" y="387619"/>
                  </a:lnTo>
                  <a:lnTo>
                    <a:pt x="471124" y="354009"/>
                  </a:lnTo>
                  <a:lnTo>
                    <a:pt x="494871" y="315438"/>
                  </a:lnTo>
                  <a:lnTo>
                    <a:pt x="509879" y="272822"/>
                  </a:lnTo>
                  <a:lnTo>
                    <a:pt x="515111" y="227075"/>
                  </a:lnTo>
                  <a:lnTo>
                    <a:pt x="509879" y="181329"/>
                  </a:lnTo>
                  <a:lnTo>
                    <a:pt x="494871" y="138713"/>
                  </a:lnTo>
                  <a:lnTo>
                    <a:pt x="471124" y="100142"/>
                  </a:lnTo>
                  <a:lnTo>
                    <a:pt x="439674" y="66532"/>
                  </a:lnTo>
                  <a:lnTo>
                    <a:pt x="401556" y="38797"/>
                  </a:lnTo>
                  <a:lnTo>
                    <a:pt x="357806" y="17853"/>
                  </a:lnTo>
                  <a:lnTo>
                    <a:pt x="309461" y="4615"/>
                  </a:lnTo>
                  <a:lnTo>
                    <a:pt x="257556" y="0"/>
                  </a:lnTo>
                  <a:close/>
                </a:path>
              </a:pathLst>
            </a:custGeom>
            <a:solidFill>
              <a:srgbClr val="2558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0708" y="2558795"/>
              <a:ext cx="515620" cy="454659"/>
            </a:xfrm>
            <a:custGeom>
              <a:avLst/>
              <a:gdLst/>
              <a:ahLst/>
              <a:cxnLst/>
              <a:rect l="l" t="t" r="r" b="b"/>
              <a:pathLst>
                <a:path w="515619" h="454660">
                  <a:moveTo>
                    <a:pt x="0" y="227075"/>
                  </a:moveTo>
                  <a:lnTo>
                    <a:pt x="5232" y="181329"/>
                  </a:lnTo>
                  <a:lnTo>
                    <a:pt x="20240" y="138713"/>
                  </a:lnTo>
                  <a:lnTo>
                    <a:pt x="43987" y="100142"/>
                  </a:lnTo>
                  <a:lnTo>
                    <a:pt x="75438" y="66532"/>
                  </a:lnTo>
                  <a:lnTo>
                    <a:pt x="113555" y="38797"/>
                  </a:lnTo>
                  <a:lnTo>
                    <a:pt x="157305" y="17853"/>
                  </a:lnTo>
                  <a:lnTo>
                    <a:pt x="205650" y="4615"/>
                  </a:lnTo>
                  <a:lnTo>
                    <a:pt x="257556" y="0"/>
                  </a:lnTo>
                  <a:lnTo>
                    <a:pt x="309461" y="4615"/>
                  </a:lnTo>
                  <a:lnTo>
                    <a:pt x="357806" y="17853"/>
                  </a:lnTo>
                  <a:lnTo>
                    <a:pt x="401556" y="38797"/>
                  </a:lnTo>
                  <a:lnTo>
                    <a:pt x="439674" y="66532"/>
                  </a:lnTo>
                  <a:lnTo>
                    <a:pt x="471124" y="100142"/>
                  </a:lnTo>
                  <a:lnTo>
                    <a:pt x="494871" y="138713"/>
                  </a:lnTo>
                  <a:lnTo>
                    <a:pt x="509879" y="181329"/>
                  </a:lnTo>
                  <a:lnTo>
                    <a:pt x="515111" y="227075"/>
                  </a:lnTo>
                  <a:lnTo>
                    <a:pt x="509879" y="272822"/>
                  </a:lnTo>
                  <a:lnTo>
                    <a:pt x="494871" y="315438"/>
                  </a:lnTo>
                  <a:lnTo>
                    <a:pt x="471124" y="354009"/>
                  </a:lnTo>
                  <a:lnTo>
                    <a:pt x="439673" y="387619"/>
                  </a:lnTo>
                  <a:lnTo>
                    <a:pt x="401556" y="415354"/>
                  </a:lnTo>
                  <a:lnTo>
                    <a:pt x="357806" y="436298"/>
                  </a:lnTo>
                  <a:lnTo>
                    <a:pt x="309461" y="449536"/>
                  </a:lnTo>
                  <a:lnTo>
                    <a:pt x="257556" y="454151"/>
                  </a:lnTo>
                  <a:lnTo>
                    <a:pt x="205650" y="449536"/>
                  </a:lnTo>
                  <a:lnTo>
                    <a:pt x="157305" y="436298"/>
                  </a:lnTo>
                  <a:lnTo>
                    <a:pt x="113555" y="415354"/>
                  </a:lnTo>
                  <a:lnTo>
                    <a:pt x="75438" y="387619"/>
                  </a:lnTo>
                  <a:lnTo>
                    <a:pt x="43987" y="354009"/>
                  </a:lnTo>
                  <a:lnTo>
                    <a:pt x="20240" y="315438"/>
                  </a:lnTo>
                  <a:lnTo>
                    <a:pt x="5232" y="272822"/>
                  </a:lnTo>
                  <a:lnTo>
                    <a:pt x="0" y="227075"/>
                  </a:lnTo>
                  <a:close/>
                </a:path>
              </a:pathLst>
            </a:custGeom>
            <a:ln w="15875">
              <a:solidFill>
                <a:srgbClr val="2558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259079"/>
            <a:ext cx="1158240" cy="826007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09AFEA-5D1A-A08C-C4BC-90741AB2FBA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3151" y="2601924"/>
            <a:ext cx="257175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00" spc="5" dirty="0">
                <a:solidFill>
                  <a:srgbClr val="FFFFFF"/>
                </a:solidFill>
                <a:latin typeface="Segoe UI Light"/>
                <a:cs typeface="Segoe UI Light"/>
              </a:rPr>
              <a:t>Scoring</a:t>
            </a:r>
            <a:r>
              <a:rPr sz="2600" spc="-11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Segoe UI Light"/>
                <a:cs typeface="Segoe UI Light"/>
              </a:rPr>
              <a:t>&amp;</a:t>
            </a:r>
            <a:r>
              <a:rPr sz="2600" spc="-4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Segoe UI Light"/>
                <a:cs typeface="Segoe UI Light"/>
              </a:rPr>
              <a:t>Résumé</a:t>
            </a:r>
            <a:endParaRPr sz="2600">
              <a:latin typeface="Segoe UI Light"/>
              <a:cs typeface="Segoe U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9462" y="2044089"/>
            <a:ext cx="128143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600" spc="-5" dirty="0">
                <a:solidFill>
                  <a:srgbClr val="FFFFFF"/>
                </a:solidFill>
                <a:latin typeface="Segoe UI Light"/>
                <a:cs typeface="Segoe UI Light"/>
              </a:rPr>
              <a:t>02</a:t>
            </a:r>
            <a:endParaRPr sz="9600">
              <a:latin typeface="Segoe UI Light"/>
              <a:cs typeface="Segoe U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7523" y="2327147"/>
            <a:ext cx="0" cy="1080135"/>
          </a:xfrm>
          <a:custGeom>
            <a:avLst/>
            <a:gdLst/>
            <a:ahLst/>
            <a:cxnLst/>
            <a:rect l="l" t="t" r="r" b="b"/>
            <a:pathLst>
              <a:path h="1080135">
                <a:moveTo>
                  <a:pt x="0" y="0"/>
                </a:moveTo>
                <a:lnTo>
                  <a:pt x="0" y="1080135"/>
                </a:lnTo>
              </a:path>
            </a:pathLst>
          </a:custGeom>
          <a:ln w="28575">
            <a:solidFill>
              <a:srgbClr val="35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2053B0-545C-2083-7CD8-C9B8B2BBA3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853055" cy="7379334"/>
            <a:chOff x="0" y="0"/>
            <a:chExt cx="2853055" cy="7379334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52928" cy="737920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" cy="7379334"/>
            </a:xfrm>
            <a:custGeom>
              <a:avLst/>
              <a:gdLst/>
              <a:ahLst/>
              <a:cxnLst/>
              <a:rect l="l" t="t" r="r" b="b"/>
              <a:pathLst>
                <a:path w="182880" h="7379334">
                  <a:moveTo>
                    <a:pt x="182880" y="0"/>
                  </a:moveTo>
                  <a:lnTo>
                    <a:pt x="0" y="0"/>
                  </a:lnTo>
                  <a:lnTo>
                    <a:pt x="0" y="7379208"/>
                  </a:lnTo>
                  <a:lnTo>
                    <a:pt x="182880" y="73792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D5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3000" y="2913363"/>
            <a:ext cx="4064600" cy="118644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37368" y="192497"/>
            <a:ext cx="92098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10" dirty="0">
                <a:solidFill>
                  <a:schemeClr val="tx1"/>
                </a:solidFill>
              </a:rPr>
              <a:t>Pondération</a:t>
            </a:r>
            <a:r>
              <a:rPr lang="fr-FR" b="1" spc="35" dirty="0">
                <a:solidFill>
                  <a:schemeClr val="tx1"/>
                </a:solidFill>
              </a:rPr>
              <a:t> </a:t>
            </a:r>
            <a:r>
              <a:rPr lang="fr-FR" b="1" spc="-5" dirty="0">
                <a:solidFill>
                  <a:schemeClr val="tx1"/>
                </a:solidFill>
              </a:rPr>
              <a:t>ETSI  : </a:t>
            </a:r>
            <a:r>
              <a:rPr lang="fr-FR" b="1" spc="40" dirty="0">
                <a:solidFill>
                  <a:schemeClr val="tx1"/>
                </a:solidFill>
              </a:rPr>
              <a:t>Autoroutes A1, A3, A4</a:t>
            </a:r>
            <a:endParaRPr b="1" spc="-5" dirty="0">
              <a:solidFill>
                <a:schemeClr val="tx1"/>
              </a:solidFill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5C1F1778-6566-00FB-EDFF-53E42DB9E76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0809" y="7015798"/>
            <a:ext cx="2804160" cy="369252"/>
          </a:xfrm>
        </p:spPr>
        <p:txBody>
          <a:bodyPr/>
          <a:lstStyle/>
          <a:p>
            <a:fld id="{B6F15528-21DE-4FAA-801E-634DDDAF4B2B}" type="slidenum">
              <a:rPr lang="fr-FR" smtClean="0"/>
              <a:t>6</a:t>
            </a:fld>
            <a:endParaRPr lang="fr-FR" dirty="0"/>
          </a:p>
        </p:txBody>
      </p:sp>
      <p:sp>
        <p:nvSpPr>
          <p:cNvPr id="11" name="object 11"/>
          <p:cNvSpPr txBox="1"/>
          <p:nvPr/>
        </p:nvSpPr>
        <p:spPr>
          <a:xfrm>
            <a:off x="6283639" y="4904008"/>
            <a:ext cx="5374959" cy="135678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sz="1400" b="1" spc="-10" dirty="0">
              <a:latin typeface="Verdana"/>
              <a:cs typeface="Verdana"/>
            </a:endParaRP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400" b="1" spc="-10" dirty="0">
                <a:latin typeface="Verdana"/>
                <a:cs typeface="Verdana"/>
              </a:rPr>
              <a:t>A1 : </a:t>
            </a:r>
            <a:r>
              <a:rPr lang="fr-FR" sz="1400" b="1" spc="40" dirty="0">
                <a:latin typeface="Verdana"/>
                <a:cs typeface="Verdana"/>
              </a:rPr>
              <a:t>Tunisie </a:t>
            </a:r>
            <a:r>
              <a:rPr sz="1400" b="1" dirty="0">
                <a:latin typeface="Verdana"/>
                <a:cs typeface="Verdana"/>
              </a:rPr>
              <a:t>Telecom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figure</a:t>
            </a:r>
            <a:r>
              <a:rPr sz="1400" b="1" spc="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au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lang="fr-FR" sz="1400" b="1" spc="-5" dirty="0">
                <a:latin typeface="Verdana"/>
                <a:cs typeface="Verdana"/>
              </a:rPr>
              <a:t>deuxième</a:t>
            </a:r>
            <a:r>
              <a:rPr sz="1400" b="1" dirty="0">
                <a:latin typeface="Verdana"/>
                <a:cs typeface="Verdana"/>
              </a:rPr>
              <a:t> rang</a:t>
            </a:r>
            <a:endParaRPr lang="fr-FR" sz="1400" b="1" dirty="0">
              <a:latin typeface="Verdana"/>
              <a:cs typeface="Verdana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400" b="1" spc="-10" dirty="0">
                <a:latin typeface="Verdana"/>
                <a:cs typeface="Verdana"/>
              </a:rPr>
              <a:t>A3 : Tunisie</a:t>
            </a:r>
            <a:r>
              <a:rPr lang="fr-FR" sz="1400" b="1" spc="40" dirty="0">
                <a:latin typeface="Verdana"/>
                <a:cs typeface="Verdana"/>
              </a:rPr>
              <a:t> </a:t>
            </a:r>
            <a:r>
              <a:rPr lang="fr-FR" sz="1400" b="1" dirty="0">
                <a:latin typeface="Verdana"/>
                <a:cs typeface="Verdana"/>
              </a:rPr>
              <a:t>Télécom</a:t>
            </a:r>
            <a:r>
              <a:rPr lang="fr-FR" sz="1400" b="1" spc="-35" dirty="0">
                <a:latin typeface="Verdana"/>
                <a:cs typeface="Verdana"/>
              </a:rPr>
              <a:t> </a:t>
            </a:r>
            <a:r>
              <a:rPr lang="fr-FR" sz="1400" b="1" spc="-5" dirty="0">
                <a:latin typeface="Verdana"/>
                <a:cs typeface="Verdana"/>
              </a:rPr>
              <a:t>occupe la première position</a:t>
            </a: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400" b="1" spc="-10" dirty="0">
                <a:latin typeface="Verdana"/>
                <a:cs typeface="Verdana"/>
              </a:rPr>
              <a:t>A4 : Tunisie</a:t>
            </a:r>
            <a:r>
              <a:rPr lang="fr-FR" sz="1400" b="1" spc="40" dirty="0">
                <a:latin typeface="Verdana"/>
                <a:cs typeface="Verdana"/>
              </a:rPr>
              <a:t> </a:t>
            </a:r>
            <a:r>
              <a:rPr lang="fr-FR" sz="1400" b="1" dirty="0">
                <a:latin typeface="Verdana"/>
                <a:cs typeface="Verdana"/>
              </a:rPr>
              <a:t>Télécom</a:t>
            </a:r>
            <a:r>
              <a:rPr lang="fr-FR" sz="1400" b="1" spc="-35" dirty="0">
                <a:latin typeface="Verdana"/>
                <a:cs typeface="Verdana"/>
              </a:rPr>
              <a:t> </a:t>
            </a:r>
            <a:r>
              <a:rPr lang="fr-FR" sz="1400" b="1" spc="-5" dirty="0">
                <a:latin typeface="Verdana"/>
                <a:cs typeface="Verdana"/>
              </a:rPr>
              <a:t>occupe la première position</a:t>
            </a:r>
          </a:p>
          <a:p>
            <a:pPr marL="12700">
              <a:spcBef>
                <a:spcPts val="100"/>
              </a:spcBef>
            </a:pPr>
            <a:endParaRPr lang="fr-FR" sz="1400" b="1" spc="-5" dirty="0">
              <a:latin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6744" y="2507746"/>
            <a:ext cx="870307" cy="58826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985138" y="2826524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FF0000"/>
                </a:solidFill>
                <a:latin typeface="Verdana"/>
                <a:cs typeface="Verdana"/>
              </a:rPr>
              <a:t>70</a:t>
            </a:r>
            <a:r>
              <a:rPr sz="1200" i="1" spc="-10" dirty="0">
                <a:solidFill>
                  <a:srgbClr val="FF0000"/>
                </a:solidFill>
                <a:latin typeface="Verdana"/>
                <a:cs typeface="Verdana"/>
              </a:rPr>
              <a:t>,</a:t>
            </a:r>
            <a:r>
              <a:rPr lang="fr-FR" sz="1200" b="1" i="1" spc="-10" dirty="0">
                <a:solidFill>
                  <a:srgbClr val="FF0000"/>
                </a:solidFill>
                <a:latin typeface="Verdana"/>
                <a:cs typeface="Verdana"/>
              </a:rPr>
              <a:t>74</a:t>
            </a:r>
            <a:endParaRPr sz="12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14254" y="3074313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0070C0"/>
                </a:solidFill>
                <a:latin typeface="Verdana"/>
                <a:cs typeface="Verdana"/>
              </a:rPr>
              <a:t>67</a:t>
            </a:r>
            <a:r>
              <a:rPr sz="1200" b="1" i="1" spc="-10" dirty="0">
                <a:solidFill>
                  <a:srgbClr val="0070C0"/>
                </a:solidFill>
                <a:latin typeface="Verdana"/>
                <a:cs typeface="Verdana"/>
              </a:rPr>
              <a:t>,</a:t>
            </a:r>
            <a:r>
              <a:rPr lang="fr-FR" sz="1200" b="1" i="1" spc="-10" dirty="0">
                <a:solidFill>
                  <a:srgbClr val="0070C0"/>
                </a:solidFill>
                <a:latin typeface="Verdana"/>
                <a:cs typeface="Verdana"/>
              </a:rPr>
              <a:t>40</a:t>
            </a:r>
            <a:endParaRPr sz="1200" b="1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15174" y="3228974"/>
            <a:ext cx="8132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spc="-10" dirty="0">
                <a:solidFill>
                  <a:srgbClr val="FFC000"/>
                </a:solidFill>
                <a:latin typeface="Verdana"/>
                <a:cs typeface="Verdana"/>
              </a:rPr>
              <a:t>65</a:t>
            </a:r>
            <a:r>
              <a:rPr sz="1200" b="1" spc="-10" dirty="0">
                <a:solidFill>
                  <a:srgbClr val="FFC000"/>
                </a:solidFill>
                <a:latin typeface="Verdana"/>
                <a:cs typeface="Verdana"/>
              </a:rPr>
              <a:t>,</a:t>
            </a:r>
            <a:r>
              <a:rPr lang="fr-FR" sz="1200" b="1" spc="-10" dirty="0">
                <a:solidFill>
                  <a:srgbClr val="FFC000"/>
                </a:solidFill>
                <a:latin typeface="Verdana"/>
                <a:cs typeface="Verdana"/>
              </a:rPr>
              <a:t>32</a:t>
            </a:r>
            <a:endParaRPr sz="1200" b="1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4440" y="1863725"/>
            <a:ext cx="1591323" cy="93527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795" y="54863"/>
            <a:ext cx="1158240" cy="826007"/>
          </a:xfrm>
          <a:prstGeom prst="rect">
            <a:avLst/>
          </a:prstGeom>
        </p:spPr>
      </p:pic>
      <p:pic>
        <p:nvPicPr>
          <p:cNvPr id="10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80050" y="2781341"/>
            <a:ext cx="384896" cy="178607"/>
          </a:xfrm>
          <a:prstGeom prst="rect">
            <a:avLst/>
          </a:prstGeom>
        </p:spPr>
      </p:pic>
      <p:pic>
        <p:nvPicPr>
          <p:cNvPr id="25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33907" y="2339229"/>
            <a:ext cx="590384" cy="6609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9D2B0F03-E5A7-8D4C-B2F2-845B1C9B3349}"/>
              </a:ext>
            </a:extLst>
          </p:cNvPr>
          <p:cNvSpPr txBox="1"/>
          <p:nvPr/>
        </p:nvSpPr>
        <p:spPr>
          <a:xfrm>
            <a:off x="1712830" y="1453684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spc="40" dirty="0"/>
              <a:t>A1 : Tunis-</a:t>
            </a:r>
            <a:r>
              <a:rPr lang="fr-FR" b="1" spc="40" dirty="0" err="1"/>
              <a:t>Benguerdene</a:t>
            </a:r>
            <a:endParaRPr lang="fr-FR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3E8AA5E-0C09-62BC-6190-0147C2E9F288}"/>
              </a:ext>
            </a:extLst>
          </p:cNvPr>
          <p:cNvCxnSpPr/>
          <p:nvPr/>
        </p:nvCxnSpPr>
        <p:spPr>
          <a:xfrm>
            <a:off x="5943600" y="1670746"/>
            <a:ext cx="0" cy="560317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ject 7">
            <a:extLst>
              <a:ext uri="{FF2B5EF4-FFF2-40B4-BE49-F238E27FC236}">
                <a16:creationId xmlns:a16="http://schemas.microsoft.com/office/drawing/2014/main" id="{495128E1-8CD4-64F4-466E-A28907CFF1A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7963" y="2902724"/>
            <a:ext cx="4064600" cy="1186442"/>
          </a:xfrm>
          <a:prstGeom prst="rect">
            <a:avLst/>
          </a:prstGeom>
        </p:spPr>
      </p:pic>
      <p:pic>
        <p:nvPicPr>
          <p:cNvPr id="31" name="object 21">
            <a:extLst>
              <a:ext uri="{FF2B5EF4-FFF2-40B4-BE49-F238E27FC236}">
                <a16:creationId xmlns:a16="http://schemas.microsoft.com/office/drawing/2014/main" id="{5232A949-445C-62BF-18C5-13BFFC037656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4601" y="1910313"/>
            <a:ext cx="1591323" cy="935273"/>
          </a:xfrm>
          <a:prstGeom prst="rect">
            <a:avLst/>
          </a:prstGeom>
        </p:spPr>
      </p:pic>
      <p:pic>
        <p:nvPicPr>
          <p:cNvPr id="32" name="object 22">
            <a:extLst>
              <a:ext uri="{FF2B5EF4-FFF2-40B4-BE49-F238E27FC236}">
                <a16:creationId xmlns:a16="http://schemas.microsoft.com/office/drawing/2014/main" id="{3D811BBE-3E3A-76BC-1515-AB7BFA8C630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57814" y="2377949"/>
            <a:ext cx="384896" cy="178607"/>
          </a:xfrm>
          <a:prstGeom prst="rect">
            <a:avLst/>
          </a:prstGeom>
        </p:spPr>
      </p:pic>
      <p:sp>
        <p:nvSpPr>
          <p:cNvPr id="35" name="object 18">
            <a:extLst>
              <a:ext uri="{FF2B5EF4-FFF2-40B4-BE49-F238E27FC236}">
                <a16:creationId xmlns:a16="http://schemas.microsoft.com/office/drawing/2014/main" id="{309129BB-48FF-AB76-0DD5-7FEDD75552EC}"/>
              </a:ext>
            </a:extLst>
          </p:cNvPr>
          <p:cNvSpPr txBox="1"/>
          <p:nvPr/>
        </p:nvSpPr>
        <p:spPr>
          <a:xfrm>
            <a:off x="8769492" y="2823639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0070C0"/>
                </a:solidFill>
                <a:latin typeface="Verdana"/>
                <a:cs typeface="Verdana"/>
              </a:rPr>
              <a:t>66,68</a:t>
            </a:r>
            <a:endParaRPr sz="1200" b="1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36" name="object 13">
            <a:extLst>
              <a:ext uri="{FF2B5EF4-FFF2-40B4-BE49-F238E27FC236}">
                <a16:creationId xmlns:a16="http://schemas.microsoft.com/office/drawing/2014/main" id="{56F079C3-A1D4-659E-4BD2-720772504DB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34006" y="2431752"/>
            <a:ext cx="999485" cy="663903"/>
          </a:xfrm>
          <a:prstGeom prst="rect">
            <a:avLst/>
          </a:prstGeom>
        </p:spPr>
      </p:pic>
      <p:pic>
        <p:nvPicPr>
          <p:cNvPr id="37" name="object 21">
            <a:extLst>
              <a:ext uri="{FF2B5EF4-FFF2-40B4-BE49-F238E27FC236}">
                <a16:creationId xmlns:a16="http://schemas.microsoft.com/office/drawing/2014/main" id="{33ADB1D5-1950-294A-02AF-E027CB4FA478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734" y="2355552"/>
            <a:ext cx="1004504" cy="82766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C5AD00DE-093A-F38F-B94C-3A5A7B7B672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02228" y="2701975"/>
            <a:ext cx="534401" cy="16563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D058BB28-17D4-7D62-802E-5CD819490B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1129" y="2683340"/>
            <a:ext cx="534401" cy="165633"/>
          </a:xfrm>
          <a:prstGeom prst="rect">
            <a:avLst/>
          </a:prstGeom>
        </p:spPr>
      </p:pic>
      <p:pic>
        <p:nvPicPr>
          <p:cNvPr id="40" name="object 21">
            <a:extLst>
              <a:ext uri="{FF2B5EF4-FFF2-40B4-BE49-F238E27FC236}">
                <a16:creationId xmlns:a16="http://schemas.microsoft.com/office/drawing/2014/main" id="{6A86E334-85EE-A23A-E146-A97D9BEAF701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2922" y="2331458"/>
            <a:ext cx="1004504" cy="827667"/>
          </a:xfrm>
          <a:prstGeom prst="rect">
            <a:avLst/>
          </a:prstGeom>
        </p:spPr>
      </p:pic>
      <p:pic>
        <p:nvPicPr>
          <p:cNvPr id="41" name="object 14">
            <a:extLst>
              <a:ext uri="{FF2B5EF4-FFF2-40B4-BE49-F238E27FC236}">
                <a16:creationId xmlns:a16="http://schemas.microsoft.com/office/drawing/2014/main" id="{36030B6B-8C19-0914-DF26-2E5D9361529C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28659" y="2666207"/>
            <a:ext cx="563141" cy="169166"/>
          </a:xfrm>
          <a:prstGeom prst="rect">
            <a:avLst/>
          </a:prstGeom>
        </p:spPr>
      </p:pic>
      <p:sp>
        <p:nvSpPr>
          <p:cNvPr id="42" name="object 18">
            <a:extLst>
              <a:ext uri="{FF2B5EF4-FFF2-40B4-BE49-F238E27FC236}">
                <a16:creationId xmlns:a16="http://schemas.microsoft.com/office/drawing/2014/main" id="{CD919427-50C9-60A4-861F-5ADEFC4203D3}"/>
              </a:ext>
            </a:extLst>
          </p:cNvPr>
          <p:cNvSpPr txBox="1"/>
          <p:nvPr/>
        </p:nvSpPr>
        <p:spPr>
          <a:xfrm>
            <a:off x="7327284" y="3027560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chemeClr val="accent6"/>
                </a:solidFill>
                <a:latin typeface="Verdana"/>
                <a:cs typeface="Verdana"/>
              </a:rPr>
              <a:t>60</a:t>
            </a:r>
            <a:r>
              <a:rPr sz="1200" b="1" i="1" spc="-10" dirty="0">
                <a:solidFill>
                  <a:schemeClr val="accent6"/>
                </a:solidFill>
                <a:latin typeface="Verdana"/>
                <a:cs typeface="Verdana"/>
              </a:rPr>
              <a:t>,</a:t>
            </a:r>
            <a:r>
              <a:rPr lang="fr-FR" sz="1200" b="1" i="1" spc="-10" dirty="0">
                <a:solidFill>
                  <a:schemeClr val="accent6"/>
                </a:solidFill>
                <a:latin typeface="Verdana"/>
                <a:cs typeface="Verdana"/>
              </a:rPr>
              <a:t>32</a:t>
            </a:r>
            <a:endParaRPr sz="1200" b="1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  <p:sp>
        <p:nvSpPr>
          <p:cNvPr id="43" name="object 17">
            <a:extLst>
              <a:ext uri="{FF2B5EF4-FFF2-40B4-BE49-F238E27FC236}">
                <a16:creationId xmlns:a16="http://schemas.microsoft.com/office/drawing/2014/main" id="{A5D887C4-415A-B68D-84EA-2032D148B9D4}"/>
              </a:ext>
            </a:extLst>
          </p:cNvPr>
          <p:cNvSpPr txBox="1"/>
          <p:nvPr/>
        </p:nvSpPr>
        <p:spPr>
          <a:xfrm>
            <a:off x="10088025" y="3144218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FF0000"/>
                </a:solidFill>
                <a:latin typeface="Verdana"/>
                <a:cs typeface="Verdana"/>
              </a:rPr>
              <a:t>44,11</a:t>
            </a:r>
            <a:endParaRPr sz="12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4D759E2C-8F1A-726C-C25F-5628AA3FCD4F}"/>
              </a:ext>
            </a:extLst>
          </p:cNvPr>
          <p:cNvSpPr txBox="1"/>
          <p:nvPr/>
        </p:nvSpPr>
        <p:spPr>
          <a:xfrm>
            <a:off x="7821701" y="1453684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spc="40" dirty="0"/>
              <a:t>A3 : Tunis-Beja</a:t>
            </a:r>
            <a:endParaRPr lang="fr-FR" dirty="0"/>
          </a:p>
        </p:txBody>
      </p:sp>
      <p:pic>
        <p:nvPicPr>
          <p:cNvPr id="45" name="object 7">
            <a:extLst>
              <a:ext uri="{FF2B5EF4-FFF2-40B4-BE49-F238E27FC236}">
                <a16:creationId xmlns:a16="http://schemas.microsoft.com/office/drawing/2014/main" id="{5B9A064B-D172-9C84-4DD5-998543704B7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1728" y="5935083"/>
            <a:ext cx="4064600" cy="1186442"/>
          </a:xfrm>
          <a:prstGeom prst="rect">
            <a:avLst/>
          </a:prstGeom>
        </p:spPr>
      </p:pic>
      <p:pic>
        <p:nvPicPr>
          <p:cNvPr id="46" name="object 21">
            <a:extLst>
              <a:ext uri="{FF2B5EF4-FFF2-40B4-BE49-F238E27FC236}">
                <a16:creationId xmlns:a16="http://schemas.microsoft.com/office/drawing/2014/main" id="{D914FE6E-0129-952D-1676-C5F81E38119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6218" y="4924462"/>
            <a:ext cx="1591323" cy="935273"/>
          </a:xfrm>
          <a:prstGeom prst="rect">
            <a:avLst/>
          </a:prstGeom>
        </p:spPr>
      </p:pic>
      <p:pic>
        <p:nvPicPr>
          <p:cNvPr id="47" name="object 22">
            <a:extLst>
              <a:ext uri="{FF2B5EF4-FFF2-40B4-BE49-F238E27FC236}">
                <a16:creationId xmlns:a16="http://schemas.microsoft.com/office/drawing/2014/main" id="{781F9503-ED0E-2301-FD32-458B36B6903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69431" y="5392098"/>
            <a:ext cx="384896" cy="178607"/>
          </a:xfrm>
          <a:prstGeom prst="rect">
            <a:avLst/>
          </a:prstGeom>
        </p:spPr>
      </p:pic>
      <p:sp>
        <p:nvSpPr>
          <p:cNvPr id="48" name="object 18">
            <a:extLst>
              <a:ext uri="{FF2B5EF4-FFF2-40B4-BE49-F238E27FC236}">
                <a16:creationId xmlns:a16="http://schemas.microsoft.com/office/drawing/2014/main" id="{AFFF93AB-F0B6-54E6-F75F-32E9015D8DEF}"/>
              </a:ext>
            </a:extLst>
          </p:cNvPr>
          <p:cNvSpPr txBox="1"/>
          <p:nvPr/>
        </p:nvSpPr>
        <p:spPr>
          <a:xfrm>
            <a:off x="3181109" y="5837788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0070C0"/>
                </a:solidFill>
                <a:latin typeface="Verdana"/>
                <a:cs typeface="Verdana"/>
              </a:rPr>
              <a:t>74,51</a:t>
            </a:r>
            <a:endParaRPr sz="1200" b="1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49" name="object 13">
            <a:extLst>
              <a:ext uri="{FF2B5EF4-FFF2-40B4-BE49-F238E27FC236}">
                <a16:creationId xmlns:a16="http://schemas.microsoft.com/office/drawing/2014/main" id="{09CE614A-21FF-2A6A-EEC8-9D7E8DD4C6C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5623" y="5445901"/>
            <a:ext cx="999485" cy="66390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0359D57C-734B-60BC-E81A-A0D14BFB34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5280" y="5697307"/>
            <a:ext cx="534401" cy="165633"/>
          </a:xfrm>
          <a:prstGeom prst="rect">
            <a:avLst/>
          </a:prstGeom>
        </p:spPr>
      </p:pic>
      <p:pic>
        <p:nvPicPr>
          <p:cNvPr id="51" name="object 21">
            <a:extLst>
              <a:ext uri="{FF2B5EF4-FFF2-40B4-BE49-F238E27FC236}">
                <a16:creationId xmlns:a16="http://schemas.microsoft.com/office/drawing/2014/main" id="{40A724FB-7DBC-04C8-F76A-F079E512003A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539" y="5345607"/>
            <a:ext cx="1004504" cy="827667"/>
          </a:xfrm>
          <a:prstGeom prst="rect">
            <a:avLst/>
          </a:prstGeom>
        </p:spPr>
      </p:pic>
      <p:pic>
        <p:nvPicPr>
          <p:cNvPr id="52" name="object 14">
            <a:extLst>
              <a:ext uri="{FF2B5EF4-FFF2-40B4-BE49-F238E27FC236}">
                <a16:creationId xmlns:a16="http://schemas.microsoft.com/office/drawing/2014/main" id="{5CC74F45-F404-4B7E-FD41-C7487A57B155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55798" y="5716291"/>
            <a:ext cx="563141" cy="169166"/>
          </a:xfrm>
          <a:prstGeom prst="rect">
            <a:avLst/>
          </a:prstGeom>
        </p:spPr>
      </p:pic>
      <p:sp>
        <p:nvSpPr>
          <p:cNvPr id="53" name="object 18">
            <a:extLst>
              <a:ext uri="{FF2B5EF4-FFF2-40B4-BE49-F238E27FC236}">
                <a16:creationId xmlns:a16="http://schemas.microsoft.com/office/drawing/2014/main" id="{79EA2B61-02B1-B60B-664E-F0AC92F11659}"/>
              </a:ext>
            </a:extLst>
          </p:cNvPr>
          <p:cNvSpPr txBox="1"/>
          <p:nvPr/>
        </p:nvSpPr>
        <p:spPr>
          <a:xfrm>
            <a:off x="1738901" y="6041709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FF0000"/>
                </a:solidFill>
                <a:latin typeface="Verdana"/>
                <a:cs typeface="Verdana"/>
              </a:rPr>
              <a:t>72,89</a:t>
            </a:r>
            <a:endParaRPr sz="12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659CCB44-69DB-AB8A-4FDA-95D4C3A78830}"/>
              </a:ext>
            </a:extLst>
          </p:cNvPr>
          <p:cNvSpPr txBox="1"/>
          <p:nvPr/>
        </p:nvSpPr>
        <p:spPr>
          <a:xfrm>
            <a:off x="4499642" y="6158367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FFC000"/>
                </a:solidFill>
                <a:latin typeface="Verdana"/>
                <a:cs typeface="Verdana"/>
              </a:rPr>
              <a:t>72,10</a:t>
            </a:r>
            <a:endParaRPr sz="1200" b="1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6D7A508-1582-A3E2-9CC6-A41B2156D7CF}"/>
              </a:ext>
            </a:extLst>
          </p:cNvPr>
          <p:cNvSpPr txBox="1"/>
          <p:nvPr/>
        </p:nvSpPr>
        <p:spPr>
          <a:xfrm>
            <a:off x="2218939" y="4372547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spc="40" dirty="0"/>
              <a:t>A4 : Tunis-Bizerte</a:t>
            </a:r>
            <a:endParaRPr 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B1DFEEC-BC7E-ABAA-981A-95200BADC7E8}"/>
              </a:ext>
            </a:extLst>
          </p:cNvPr>
          <p:cNvSpPr txBox="1"/>
          <p:nvPr/>
        </p:nvSpPr>
        <p:spPr>
          <a:xfrm>
            <a:off x="1178955" y="807705"/>
            <a:ext cx="10634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800" spc="-10" dirty="0">
                <a:latin typeface="Verdana"/>
                <a:cs typeface="Verdana"/>
              </a:rPr>
              <a:t>Méthodologie ETSI est basée sur la pondération de 19 KPI Voix (6) et Data (13)</a:t>
            </a:r>
          </a:p>
        </p:txBody>
      </p: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084083A0-9499-2D37-3374-450777CF24BD}"/>
              </a:ext>
            </a:extLst>
          </p:cNvPr>
          <p:cNvCxnSpPr/>
          <p:nvPr/>
        </p:nvCxnSpPr>
        <p:spPr>
          <a:xfrm>
            <a:off x="914400" y="4225925"/>
            <a:ext cx="108204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E3DF51-F978-8289-D26E-0E0B7E1AC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6C63C5E1-8C92-53EC-6891-0359F587559A}"/>
              </a:ext>
            </a:extLst>
          </p:cNvPr>
          <p:cNvGrpSpPr/>
          <p:nvPr/>
        </p:nvGrpSpPr>
        <p:grpSpPr>
          <a:xfrm>
            <a:off x="0" y="0"/>
            <a:ext cx="2853055" cy="7379334"/>
            <a:chOff x="0" y="0"/>
            <a:chExt cx="2853055" cy="7379334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BEFFC9BF-8F3A-AAE0-244E-D1C845364B6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52928" cy="737920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46AB814-D8CA-8B2E-A038-7715D2E48A68}"/>
                </a:ext>
              </a:extLst>
            </p:cNvPr>
            <p:cNvSpPr/>
            <p:nvPr/>
          </p:nvSpPr>
          <p:spPr>
            <a:xfrm>
              <a:off x="0" y="0"/>
              <a:ext cx="182880" cy="7379334"/>
            </a:xfrm>
            <a:custGeom>
              <a:avLst/>
              <a:gdLst/>
              <a:ahLst/>
              <a:cxnLst/>
              <a:rect l="l" t="t" r="r" b="b"/>
              <a:pathLst>
                <a:path w="182880" h="7379334">
                  <a:moveTo>
                    <a:pt x="182880" y="0"/>
                  </a:moveTo>
                  <a:lnTo>
                    <a:pt x="0" y="0"/>
                  </a:lnTo>
                  <a:lnTo>
                    <a:pt x="0" y="7379208"/>
                  </a:lnTo>
                  <a:lnTo>
                    <a:pt x="182880" y="73792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D52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283592B8-1A48-EC10-5736-B7DE3AAB69A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D7A9FE07-BBAE-577E-0A76-3CC635AC54F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2409" y="2185966"/>
            <a:ext cx="4064600" cy="1383836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90CF13C0-3260-E66B-A704-D6F4483EC4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7368" y="192497"/>
            <a:ext cx="92098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85" dirty="0"/>
              <a:t>Classement par KPI </a:t>
            </a:r>
            <a:r>
              <a:rPr lang="fr-FR" b="1" spc="-5" dirty="0">
                <a:solidFill>
                  <a:schemeClr val="tx1"/>
                </a:solidFill>
              </a:rPr>
              <a:t>: </a:t>
            </a:r>
            <a:r>
              <a:rPr lang="fr-FR" b="1" spc="40" dirty="0">
                <a:solidFill>
                  <a:schemeClr val="tx1"/>
                </a:solidFill>
              </a:rPr>
              <a:t>Autoroutes A1, A3, A4</a:t>
            </a:r>
            <a:endParaRPr b="1" spc="-5" dirty="0">
              <a:solidFill>
                <a:schemeClr val="tx1"/>
              </a:solidFill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044F259A-B657-0E9E-DB68-13CF0FABB78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0809" y="7015798"/>
            <a:ext cx="2804160" cy="369252"/>
          </a:xfrm>
        </p:spPr>
        <p:txBody>
          <a:bodyPr/>
          <a:lstStyle/>
          <a:p>
            <a:fld id="{B6F15528-21DE-4FAA-801E-634DDDAF4B2B}" type="slidenum">
              <a:rPr lang="fr-FR" smtClean="0"/>
              <a:t>7</a:t>
            </a:fld>
            <a:endParaRPr lang="fr-FR" dirty="0"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84F2D6A-4F77-CF87-CE98-AAA7ED09A8F9}"/>
              </a:ext>
            </a:extLst>
          </p:cNvPr>
          <p:cNvSpPr txBox="1"/>
          <p:nvPr/>
        </p:nvSpPr>
        <p:spPr>
          <a:xfrm>
            <a:off x="5895299" y="3710189"/>
            <a:ext cx="6247931" cy="313419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endParaRPr lang="fr-FR" sz="1400" b="1" spc="-10" dirty="0">
              <a:latin typeface="Verdana"/>
              <a:cs typeface="Verdana"/>
            </a:endParaRP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fr-FR" sz="1400" b="1" spc="-10" dirty="0">
                <a:latin typeface="Verdana"/>
                <a:cs typeface="Verdana"/>
              </a:rPr>
              <a:t>A1 : </a:t>
            </a:r>
            <a:r>
              <a:rPr lang="fr-FR" sz="1400" b="1" spc="40" dirty="0">
                <a:latin typeface="Verdana"/>
                <a:cs typeface="Verdana"/>
              </a:rPr>
              <a:t>Tunisie </a:t>
            </a:r>
            <a:r>
              <a:rPr sz="1400" b="1" dirty="0">
                <a:latin typeface="Verdana"/>
                <a:cs typeface="Verdana"/>
              </a:rPr>
              <a:t>Telecom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figure</a:t>
            </a:r>
            <a:r>
              <a:rPr sz="1400" b="1" spc="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au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lang="fr-FR" sz="1400" b="1" spc="-5" dirty="0">
                <a:latin typeface="Verdana"/>
                <a:cs typeface="Verdana"/>
              </a:rPr>
              <a:t>3ème</a:t>
            </a:r>
            <a:r>
              <a:rPr sz="1400" b="1" dirty="0">
                <a:latin typeface="Verdana"/>
                <a:cs typeface="Verdana"/>
              </a:rPr>
              <a:t> rang</a:t>
            </a:r>
            <a:endParaRPr lang="fr-FR" sz="1400" b="1" dirty="0">
              <a:latin typeface="Verdana"/>
              <a:cs typeface="Verdana"/>
            </a:endParaRPr>
          </a:p>
          <a:p>
            <a:pPr marL="755650" lvl="1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1200" i="1" spc="-5" dirty="0" err="1">
                <a:latin typeface="Verdana"/>
                <a:cs typeface="Verdana"/>
              </a:rPr>
              <a:t>Ooredoo</a:t>
            </a:r>
            <a:r>
              <a:rPr lang="fr-FR" sz="1200" i="1" spc="-5" dirty="0">
                <a:latin typeface="Verdana"/>
                <a:cs typeface="Verdana"/>
              </a:rPr>
              <a:t> assure la meilleure couverture Sur l’autoroute A1 </a:t>
            </a:r>
          </a:p>
          <a:p>
            <a:pPr marL="755650" lvl="1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1200" i="1" spc="-5" dirty="0" err="1">
                <a:latin typeface="Verdana"/>
                <a:cs typeface="Verdana"/>
              </a:rPr>
              <a:t>Ooredoo</a:t>
            </a:r>
            <a:r>
              <a:rPr lang="fr-FR" sz="1200" i="1" spc="-5" dirty="0">
                <a:latin typeface="Verdana"/>
                <a:cs typeface="Verdana"/>
              </a:rPr>
              <a:t> assure la meilleure QOS MOC/MTC sur l’autoroute A1.</a:t>
            </a:r>
          </a:p>
          <a:p>
            <a:pPr marL="755650" lvl="1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1200" i="1" spc="-5" dirty="0">
                <a:latin typeface="Verdana"/>
                <a:cs typeface="Verdana"/>
              </a:rPr>
              <a:t>TT assure le meilleur débit moyen descendant sur l’autoroute A1.</a:t>
            </a:r>
            <a:endParaRPr lang="fr-FR" sz="1200" dirty="0">
              <a:latin typeface="Verdana"/>
              <a:cs typeface="Verdana"/>
            </a:endParaRPr>
          </a:p>
          <a:p>
            <a:pPr marL="298450" indent="-285750">
              <a:lnSpc>
                <a:spcPct val="20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fr-FR" sz="1400" b="1" spc="-10" dirty="0">
                <a:latin typeface="Verdana"/>
                <a:cs typeface="Verdana"/>
              </a:rPr>
              <a:t>A3 : Tunisie</a:t>
            </a:r>
            <a:r>
              <a:rPr lang="fr-FR" sz="1400" b="1" spc="40" dirty="0">
                <a:latin typeface="Verdana"/>
                <a:cs typeface="Verdana"/>
              </a:rPr>
              <a:t> </a:t>
            </a:r>
            <a:r>
              <a:rPr lang="fr-FR" sz="1400" b="1" dirty="0">
                <a:latin typeface="Verdana"/>
                <a:cs typeface="Verdana"/>
              </a:rPr>
              <a:t>Télécom</a:t>
            </a:r>
            <a:r>
              <a:rPr lang="fr-FR" sz="1400" b="1" spc="-35" dirty="0">
                <a:latin typeface="Verdana"/>
                <a:cs typeface="Verdana"/>
              </a:rPr>
              <a:t> </a:t>
            </a:r>
            <a:r>
              <a:rPr lang="fr-FR" sz="1400" b="1" spc="-5" dirty="0">
                <a:latin typeface="Verdana"/>
                <a:cs typeface="Verdana"/>
              </a:rPr>
              <a:t>occupe la première position</a:t>
            </a:r>
          </a:p>
          <a:p>
            <a:pPr marL="755650" lvl="1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1200" spc="-5" dirty="0">
                <a:latin typeface="Verdana"/>
                <a:cs typeface="Verdana"/>
              </a:rPr>
              <a:t>Les taux de couverture sont comparables pour les trois opérateurs.  </a:t>
            </a:r>
          </a:p>
          <a:p>
            <a:pPr marL="755650" lvl="1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1200" spc="-5" dirty="0">
                <a:latin typeface="Verdana"/>
                <a:cs typeface="Verdana"/>
              </a:rPr>
              <a:t>TT présente le meilleur taux de coupure sur l’autoroute A3</a:t>
            </a:r>
          </a:p>
          <a:p>
            <a:pPr marL="755650" lvl="1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1200" spc="-5" dirty="0">
                <a:latin typeface="Verdana"/>
                <a:cs typeface="Verdana"/>
              </a:rPr>
              <a:t>TT assure le meilleur débit moyen descendant sur l’autoroute A3</a:t>
            </a:r>
          </a:p>
          <a:p>
            <a:pPr marL="755650" lvl="1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1200" spc="-5" dirty="0">
                <a:latin typeface="Verdana"/>
                <a:cs typeface="Verdana"/>
              </a:rPr>
              <a:t> TT présente le plus élevé call setup Time.</a:t>
            </a:r>
          </a:p>
          <a:p>
            <a:pPr marL="469900" lvl="1">
              <a:spcBef>
                <a:spcPts val="95"/>
              </a:spcBef>
            </a:pPr>
            <a:endParaRPr lang="fr-FR" sz="1200" spc="-5" dirty="0">
              <a:latin typeface="Verdana"/>
              <a:cs typeface="Verdana"/>
            </a:endParaRPr>
          </a:p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fr-FR" sz="1400" b="1" spc="-10" dirty="0">
                <a:latin typeface="Verdana"/>
                <a:cs typeface="Verdana"/>
              </a:rPr>
              <a:t>A4 : TT &amp; Orange </a:t>
            </a:r>
            <a:r>
              <a:rPr lang="fr-FR" sz="1400" b="1" spc="-5" dirty="0">
                <a:latin typeface="Verdana"/>
                <a:cs typeface="Verdana"/>
              </a:rPr>
              <a:t>occupe la première position</a:t>
            </a:r>
          </a:p>
          <a:p>
            <a:pPr marL="755650" lvl="1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1200" spc="-5" dirty="0">
                <a:latin typeface="Verdana"/>
                <a:cs typeface="Verdana"/>
              </a:rPr>
              <a:t>TT assure la meilleure couverture Sur l’autoroute A4 Tunis Bizerte.  </a:t>
            </a:r>
          </a:p>
          <a:p>
            <a:pPr marL="755650" lvl="1" indent="-285750">
              <a:spcBef>
                <a:spcPts val="95"/>
              </a:spcBef>
              <a:buFont typeface="Wingdings" panose="05000000000000000000" pitchFamily="2" charset="2"/>
              <a:buChar char="Ø"/>
            </a:pPr>
            <a:r>
              <a:rPr lang="fr-FR" sz="1200" spc="-5" dirty="0">
                <a:latin typeface="Verdana"/>
                <a:cs typeface="Verdana"/>
              </a:rPr>
              <a:t>TT présente le plus élevé call setup Time</a:t>
            </a:r>
            <a:r>
              <a:rPr lang="fr-FR" sz="1400" i="1" spc="-5" dirty="0">
                <a:solidFill>
                  <a:srgbClr val="2D5269"/>
                </a:solidFill>
                <a:latin typeface="Verdana"/>
                <a:cs typeface="Verdana"/>
              </a:rPr>
              <a:t>.</a:t>
            </a:r>
            <a:endParaRPr lang="fr-FR" sz="1400" b="1" spc="-5" dirty="0">
              <a:latin typeface="Verdana"/>
            </a:endParaRPr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BBCF5314-AD7B-B7E1-0114-FBC83C07EA6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9438" y="1576677"/>
            <a:ext cx="1067614" cy="786374"/>
          </a:xfrm>
          <a:prstGeom prst="rect">
            <a:avLst/>
          </a:prstGeom>
        </p:spPr>
      </p:pic>
      <p:sp>
        <p:nvSpPr>
          <p:cNvPr id="17" name="object 17">
            <a:extLst>
              <a:ext uri="{FF2B5EF4-FFF2-40B4-BE49-F238E27FC236}">
                <a16:creationId xmlns:a16="http://schemas.microsoft.com/office/drawing/2014/main" id="{45CE1432-6781-5B65-686D-7F80A21B0009}"/>
              </a:ext>
            </a:extLst>
          </p:cNvPr>
          <p:cNvSpPr txBox="1"/>
          <p:nvPr/>
        </p:nvSpPr>
        <p:spPr>
          <a:xfrm>
            <a:off x="2985138" y="2093565"/>
            <a:ext cx="63955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FF0000"/>
                </a:solidFill>
                <a:latin typeface="Verdana"/>
                <a:cs typeface="Verdana"/>
              </a:rPr>
              <a:t>13/17</a:t>
            </a:r>
            <a:endParaRPr sz="12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6F1E68D6-FAD7-E173-0D71-31AA3F9A5E39}"/>
              </a:ext>
            </a:extLst>
          </p:cNvPr>
          <p:cNvSpPr txBox="1"/>
          <p:nvPr/>
        </p:nvSpPr>
        <p:spPr>
          <a:xfrm>
            <a:off x="1514254" y="2341354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FFC000"/>
                </a:solidFill>
                <a:latin typeface="Verdana"/>
                <a:cs typeface="Verdana"/>
              </a:rPr>
              <a:t>4/17</a:t>
            </a:r>
            <a:endParaRPr sz="1200" b="1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0C5265F-3DC7-F10F-391F-1C65AA27155B}"/>
              </a:ext>
            </a:extLst>
          </p:cNvPr>
          <p:cNvSpPr txBox="1"/>
          <p:nvPr/>
        </p:nvSpPr>
        <p:spPr>
          <a:xfrm>
            <a:off x="4215174" y="2496015"/>
            <a:ext cx="81323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spc="-10" dirty="0">
                <a:solidFill>
                  <a:schemeClr val="accent1"/>
                </a:solidFill>
                <a:latin typeface="Verdana"/>
                <a:cs typeface="Verdana"/>
              </a:rPr>
              <a:t>4/17</a:t>
            </a:r>
            <a:endParaRPr sz="1200" b="1" dirty="0">
              <a:solidFill>
                <a:schemeClr val="accent1"/>
              </a:solidFill>
              <a:latin typeface="Verdana"/>
              <a:cs typeface="Verdana"/>
            </a:endParaRPr>
          </a:p>
        </p:txBody>
      </p:sp>
      <p:pic>
        <p:nvPicPr>
          <p:cNvPr id="21" name="object 21">
            <a:extLst>
              <a:ext uri="{FF2B5EF4-FFF2-40B4-BE49-F238E27FC236}">
                <a16:creationId xmlns:a16="http://schemas.microsoft.com/office/drawing/2014/main" id="{20EA245B-0B29-4426-A0C0-B115443815C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4440" y="1130766"/>
            <a:ext cx="1591323" cy="935273"/>
          </a:xfrm>
          <a:prstGeom prst="rect">
            <a:avLst/>
          </a:prstGeom>
        </p:spPr>
      </p:pic>
      <p:pic>
        <p:nvPicPr>
          <p:cNvPr id="23" name="object 23">
            <a:extLst>
              <a:ext uri="{FF2B5EF4-FFF2-40B4-BE49-F238E27FC236}">
                <a16:creationId xmlns:a16="http://schemas.microsoft.com/office/drawing/2014/main" id="{B093F3A3-D9EE-23C7-2B43-010CF08722FA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2795" y="54863"/>
            <a:ext cx="1158240" cy="826007"/>
          </a:xfrm>
          <a:prstGeom prst="rect">
            <a:avLst/>
          </a:prstGeom>
        </p:spPr>
      </p:pic>
      <p:pic>
        <p:nvPicPr>
          <p:cNvPr id="10" name="object 22">
            <a:extLst>
              <a:ext uri="{FF2B5EF4-FFF2-40B4-BE49-F238E27FC236}">
                <a16:creationId xmlns:a16="http://schemas.microsoft.com/office/drawing/2014/main" id="{8B1581EF-250F-270B-38F7-30B3E2A19EC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18139" y="1983514"/>
            <a:ext cx="384896" cy="178607"/>
          </a:xfrm>
          <a:prstGeom prst="rect">
            <a:avLst/>
          </a:prstGeom>
        </p:spPr>
      </p:pic>
      <p:pic>
        <p:nvPicPr>
          <p:cNvPr id="25" name="object 14">
            <a:extLst>
              <a:ext uri="{FF2B5EF4-FFF2-40B4-BE49-F238E27FC236}">
                <a16:creationId xmlns:a16="http://schemas.microsoft.com/office/drawing/2014/main" id="{9CDE913B-4515-FBA4-62AE-C02A9C21972A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33907" y="1606270"/>
            <a:ext cx="590384" cy="6609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A955A33A-2F68-6046-2ECB-27C77162F24B}"/>
              </a:ext>
            </a:extLst>
          </p:cNvPr>
          <p:cNvSpPr txBox="1"/>
          <p:nvPr/>
        </p:nvSpPr>
        <p:spPr>
          <a:xfrm>
            <a:off x="1712830" y="720725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spc="40" dirty="0"/>
              <a:t>A1 : Tunis-</a:t>
            </a:r>
            <a:r>
              <a:rPr lang="fr-FR" b="1" spc="40" dirty="0" err="1"/>
              <a:t>Benguerdene</a:t>
            </a:r>
            <a:endParaRPr lang="fr-FR"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DAC01CF-0A37-D10B-216D-A15B10DFCF69}"/>
              </a:ext>
            </a:extLst>
          </p:cNvPr>
          <p:cNvCxnSpPr>
            <a:cxnSpLocks/>
          </p:cNvCxnSpPr>
          <p:nvPr/>
        </p:nvCxnSpPr>
        <p:spPr>
          <a:xfrm>
            <a:off x="5638800" y="853835"/>
            <a:ext cx="0" cy="616196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ject 7">
            <a:extLst>
              <a:ext uri="{FF2B5EF4-FFF2-40B4-BE49-F238E27FC236}">
                <a16:creationId xmlns:a16="http://schemas.microsoft.com/office/drawing/2014/main" id="{D5E77299-008F-41D7-9B61-A942350C025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17963" y="2118208"/>
            <a:ext cx="4064600" cy="1345717"/>
          </a:xfrm>
          <a:prstGeom prst="rect">
            <a:avLst/>
          </a:prstGeom>
        </p:spPr>
      </p:pic>
      <p:pic>
        <p:nvPicPr>
          <p:cNvPr id="31" name="object 21">
            <a:extLst>
              <a:ext uri="{FF2B5EF4-FFF2-40B4-BE49-F238E27FC236}">
                <a16:creationId xmlns:a16="http://schemas.microsoft.com/office/drawing/2014/main" id="{C9254E41-8535-1D96-4CA6-79A0B90E6C2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4601" y="1125798"/>
            <a:ext cx="1591323" cy="935273"/>
          </a:xfrm>
          <a:prstGeom prst="rect">
            <a:avLst/>
          </a:prstGeom>
        </p:spPr>
      </p:pic>
      <p:pic>
        <p:nvPicPr>
          <p:cNvPr id="32" name="object 22">
            <a:extLst>
              <a:ext uri="{FF2B5EF4-FFF2-40B4-BE49-F238E27FC236}">
                <a16:creationId xmlns:a16="http://schemas.microsoft.com/office/drawing/2014/main" id="{31C2C211-980D-0C5E-C3BC-5CAB111B262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57814" y="1593434"/>
            <a:ext cx="384896" cy="178607"/>
          </a:xfrm>
          <a:prstGeom prst="rect">
            <a:avLst/>
          </a:prstGeom>
        </p:spPr>
      </p:pic>
      <p:sp>
        <p:nvSpPr>
          <p:cNvPr id="35" name="object 18">
            <a:extLst>
              <a:ext uri="{FF2B5EF4-FFF2-40B4-BE49-F238E27FC236}">
                <a16:creationId xmlns:a16="http://schemas.microsoft.com/office/drawing/2014/main" id="{20F0B060-3415-08EC-F94C-F224C8D327B3}"/>
              </a:ext>
            </a:extLst>
          </p:cNvPr>
          <p:cNvSpPr txBox="1"/>
          <p:nvPr/>
        </p:nvSpPr>
        <p:spPr>
          <a:xfrm>
            <a:off x="8769492" y="2039124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0070C0"/>
                </a:solidFill>
                <a:latin typeface="Verdana"/>
                <a:cs typeface="Verdana"/>
              </a:rPr>
              <a:t>8/17</a:t>
            </a:r>
            <a:endParaRPr sz="1200" b="1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36" name="object 13">
            <a:extLst>
              <a:ext uri="{FF2B5EF4-FFF2-40B4-BE49-F238E27FC236}">
                <a16:creationId xmlns:a16="http://schemas.microsoft.com/office/drawing/2014/main" id="{DEEAB512-864D-F9D6-D030-8AA9CCAA0D1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90402" y="1505300"/>
            <a:ext cx="1115528" cy="836490"/>
          </a:xfrm>
          <a:prstGeom prst="rect">
            <a:avLst/>
          </a:prstGeom>
        </p:spPr>
      </p:pic>
      <p:pic>
        <p:nvPicPr>
          <p:cNvPr id="37" name="object 21">
            <a:extLst>
              <a:ext uri="{FF2B5EF4-FFF2-40B4-BE49-F238E27FC236}">
                <a16:creationId xmlns:a16="http://schemas.microsoft.com/office/drawing/2014/main" id="{4BE6D1E4-2957-28FE-8ABF-91E899A6ABF7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4734" y="1622593"/>
            <a:ext cx="1004504" cy="82766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A408E866-D814-68FE-43A9-39E671E037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94991" y="1946994"/>
            <a:ext cx="534401" cy="165633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E3EF4E7D-3CF9-AEFA-C7EA-F043F412F5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7973" y="1923545"/>
            <a:ext cx="534401" cy="165633"/>
          </a:xfrm>
          <a:prstGeom prst="rect">
            <a:avLst/>
          </a:prstGeom>
        </p:spPr>
      </p:pic>
      <p:pic>
        <p:nvPicPr>
          <p:cNvPr id="40" name="object 21">
            <a:extLst>
              <a:ext uri="{FF2B5EF4-FFF2-40B4-BE49-F238E27FC236}">
                <a16:creationId xmlns:a16="http://schemas.microsoft.com/office/drawing/2014/main" id="{29DFBE9F-E3CB-46AD-9FC0-9D069A761E02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8580" y="1538121"/>
            <a:ext cx="1115527" cy="836490"/>
          </a:xfrm>
          <a:prstGeom prst="rect">
            <a:avLst/>
          </a:prstGeom>
        </p:spPr>
      </p:pic>
      <p:pic>
        <p:nvPicPr>
          <p:cNvPr id="41" name="object 14">
            <a:extLst>
              <a:ext uri="{FF2B5EF4-FFF2-40B4-BE49-F238E27FC236}">
                <a16:creationId xmlns:a16="http://schemas.microsoft.com/office/drawing/2014/main" id="{3E3C93A4-9C6D-8BFC-AA74-9979C785561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49335" y="1912307"/>
            <a:ext cx="563141" cy="169166"/>
          </a:xfrm>
          <a:prstGeom prst="rect">
            <a:avLst/>
          </a:prstGeom>
        </p:spPr>
      </p:pic>
      <p:sp>
        <p:nvSpPr>
          <p:cNvPr id="42" name="object 18">
            <a:extLst>
              <a:ext uri="{FF2B5EF4-FFF2-40B4-BE49-F238E27FC236}">
                <a16:creationId xmlns:a16="http://schemas.microsoft.com/office/drawing/2014/main" id="{CB54D020-3FB2-FB83-9510-B8D75924487F}"/>
              </a:ext>
            </a:extLst>
          </p:cNvPr>
          <p:cNvSpPr txBox="1"/>
          <p:nvPr/>
        </p:nvSpPr>
        <p:spPr>
          <a:xfrm>
            <a:off x="7327284" y="2243045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FF0000"/>
                </a:solidFill>
                <a:latin typeface="Verdana"/>
                <a:cs typeface="Verdana"/>
              </a:rPr>
              <a:t>7/17</a:t>
            </a:r>
            <a:endParaRPr sz="12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43" name="object 17">
            <a:extLst>
              <a:ext uri="{FF2B5EF4-FFF2-40B4-BE49-F238E27FC236}">
                <a16:creationId xmlns:a16="http://schemas.microsoft.com/office/drawing/2014/main" id="{B3502E43-7184-9D8A-EE49-16B8BBBCEAAE}"/>
              </a:ext>
            </a:extLst>
          </p:cNvPr>
          <p:cNvSpPr txBox="1"/>
          <p:nvPr/>
        </p:nvSpPr>
        <p:spPr>
          <a:xfrm>
            <a:off x="10088025" y="2359703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FFC000"/>
                </a:solidFill>
                <a:latin typeface="Verdana"/>
                <a:cs typeface="Verdana"/>
              </a:rPr>
              <a:t>7/17</a:t>
            </a:r>
            <a:endParaRPr sz="1200" b="1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C8E90EE-4F22-7E19-AA67-E505542C3B25}"/>
              </a:ext>
            </a:extLst>
          </p:cNvPr>
          <p:cNvSpPr txBox="1"/>
          <p:nvPr/>
        </p:nvSpPr>
        <p:spPr>
          <a:xfrm>
            <a:off x="7821701" y="669169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spc="40" dirty="0"/>
              <a:t>A3 : Tunis-Beja</a:t>
            </a:r>
            <a:endParaRPr lang="fr-FR" dirty="0"/>
          </a:p>
        </p:txBody>
      </p:sp>
      <p:pic>
        <p:nvPicPr>
          <p:cNvPr id="45" name="object 7">
            <a:extLst>
              <a:ext uri="{FF2B5EF4-FFF2-40B4-BE49-F238E27FC236}">
                <a16:creationId xmlns:a16="http://schemas.microsoft.com/office/drawing/2014/main" id="{BDCABB01-55D9-45E9-FCD0-EE6C4CF7DDA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11728" y="5477883"/>
            <a:ext cx="4064600" cy="1186442"/>
          </a:xfrm>
          <a:prstGeom prst="rect">
            <a:avLst/>
          </a:prstGeom>
        </p:spPr>
      </p:pic>
      <p:pic>
        <p:nvPicPr>
          <p:cNvPr id="46" name="object 21">
            <a:extLst>
              <a:ext uri="{FF2B5EF4-FFF2-40B4-BE49-F238E27FC236}">
                <a16:creationId xmlns:a16="http://schemas.microsoft.com/office/drawing/2014/main" id="{A35612EB-57B3-2BDD-3D02-430889D1CDC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94365" y="4131925"/>
            <a:ext cx="1913261" cy="1260428"/>
          </a:xfrm>
          <a:prstGeom prst="rect">
            <a:avLst/>
          </a:prstGeom>
        </p:spPr>
      </p:pic>
      <p:pic>
        <p:nvPicPr>
          <p:cNvPr id="47" name="object 22">
            <a:extLst>
              <a:ext uri="{FF2B5EF4-FFF2-40B4-BE49-F238E27FC236}">
                <a16:creationId xmlns:a16="http://schemas.microsoft.com/office/drawing/2014/main" id="{F98C05A6-44D4-460E-30BD-3C919560FF7D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92966" y="4616687"/>
            <a:ext cx="384896" cy="178607"/>
          </a:xfrm>
          <a:prstGeom prst="rect">
            <a:avLst/>
          </a:prstGeom>
        </p:spPr>
      </p:pic>
      <p:sp>
        <p:nvSpPr>
          <p:cNvPr id="48" name="object 18">
            <a:extLst>
              <a:ext uri="{FF2B5EF4-FFF2-40B4-BE49-F238E27FC236}">
                <a16:creationId xmlns:a16="http://schemas.microsoft.com/office/drawing/2014/main" id="{B76366B5-097C-15BD-97FB-8640D5362037}"/>
              </a:ext>
            </a:extLst>
          </p:cNvPr>
          <p:cNvSpPr txBox="1"/>
          <p:nvPr/>
        </p:nvSpPr>
        <p:spPr>
          <a:xfrm>
            <a:off x="3054527" y="5380588"/>
            <a:ext cx="65614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0070C0"/>
                </a:solidFill>
                <a:latin typeface="Verdana"/>
                <a:cs typeface="Verdana"/>
              </a:rPr>
              <a:t>12/17</a:t>
            </a:r>
            <a:endParaRPr sz="1200" b="1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49" name="object 13">
            <a:extLst>
              <a:ext uri="{FF2B5EF4-FFF2-40B4-BE49-F238E27FC236}">
                <a16:creationId xmlns:a16="http://schemas.microsoft.com/office/drawing/2014/main" id="{B6EB6040-939D-C742-C7EB-D9D72003FD0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45623" y="4988701"/>
            <a:ext cx="999485" cy="66390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43EB2ECE-2963-AB09-7690-2FDDD0A11B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54527" y="4880824"/>
            <a:ext cx="534401" cy="165633"/>
          </a:xfrm>
          <a:prstGeom prst="rect">
            <a:avLst/>
          </a:prstGeom>
        </p:spPr>
      </p:pic>
      <p:pic>
        <p:nvPicPr>
          <p:cNvPr id="51" name="object 21">
            <a:extLst>
              <a:ext uri="{FF2B5EF4-FFF2-40B4-BE49-F238E27FC236}">
                <a16:creationId xmlns:a16="http://schemas.microsoft.com/office/drawing/2014/main" id="{E492A45E-798F-88CD-75BC-8E80EBC300FC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5841" y="4881738"/>
            <a:ext cx="1004504" cy="827667"/>
          </a:xfrm>
          <a:prstGeom prst="rect">
            <a:avLst/>
          </a:prstGeom>
        </p:spPr>
      </p:pic>
      <p:pic>
        <p:nvPicPr>
          <p:cNvPr id="52" name="object 14">
            <a:extLst>
              <a:ext uri="{FF2B5EF4-FFF2-40B4-BE49-F238E27FC236}">
                <a16:creationId xmlns:a16="http://schemas.microsoft.com/office/drawing/2014/main" id="{0E5093C2-759A-1625-8F39-EE55FB545E63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85722" y="5266137"/>
            <a:ext cx="563141" cy="169166"/>
          </a:xfrm>
          <a:prstGeom prst="rect">
            <a:avLst/>
          </a:prstGeom>
        </p:spPr>
      </p:pic>
      <p:sp>
        <p:nvSpPr>
          <p:cNvPr id="54" name="object 17">
            <a:extLst>
              <a:ext uri="{FF2B5EF4-FFF2-40B4-BE49-F238E27FC236}">
                <a16:creationId xmlns:a16="http://schemas.microsoft.com/office/drawing/2014/main" id="{2A98ED7D-8FFE-2C72-C56A-B358608857F4}"/>
              </a:ext>
            </a:extLst>
          </p:cNvPr>
          <p:cNvSpPr txBox="1"/>
          <p:nvPr/>
        </p:nvSpPr>
        <p:spPr>
          <a:xfrm>
            <a:off x="4499642" y="5701167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200" b="1" i="1" spc="-10" dirty="0">
                <a:solidFill>
                  <a:srgbClr val="FF0000"/>
                </a:solidFill>
                <a:latin typeface="Verdana"/>
                <a:cs typeface="Verdana"/>
              </a:rPr>
              <a:t>7/17</a:t>
            </a:r>
            <a:endParaRPr sz="1200" b="1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727650AB-0CD1-BAA5-F289-761DC8096F19}"/>
              </a:ext>
            </a:extLst>
          </p:cNvPr>
          <p:cNvSpPr txBox="1"/>
          <p:nvPr/>
        </p:nvSpPr>
        <p:spPr>
          <a:xfrm>
            <a:off x="2218939" y="3915347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spc="40" dirty="0"/>
              <a:t>A4 : Tunis-Bizerte</a:t>
            </a:r>
            <a:endParaRPr lang="fr-FR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09130814-5EDF-B81F-98D9-8A9F21FC26A4}"/>
              </a:ext>
            </a:extLst>
          </p:cNvPr>
          <p:cNvCxnSpPr>
            <a:cxnSpLocks/>
          </p:cNvCxnSpPr>
          <p:nvPr/>
        </p:nvCxnSpPr>
        <p:spPr>
          <a:xfrm flipH="1">
            <a:off x="685800" y="3482671"/>
            <a:ext cx="11201400" cy="6293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526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16A098-F10F-052A-3835-9FDCC1D96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F9F12A4-13C8-B5D1-236A-1520FEFCC704}"/>
              </a:ext>
            </a:extLst>
          </p:cNvPr>
          <p:cNvGrpSpPr/>
          <p:nvPr/>
        </p:nvGrpSpPr>
        <p:grpSpPr>
          <a:xfrm>
            <a:off x="0" y="0"/>
            <a:ext cx="2853055" cy="7379334"/>
            <a:chOff x="0" y="0"/>
            <a:chExt cx="2853055" cy="7379334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B2B9A594-954E-3AE2-0160-991BB7DA2E6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852928" cy="737920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9A9C6F9-EC7C-4BF7-A959-170B71599F38}"/>
                </a:ext>
              </a:extLst>
            </p:cNvPr>
            <p:cNvSpPr/>
            <p:nvPr/>
          </p:nvSpPr>
          <p:spPr>
            <a:xfrm>
              <a:off x="0" y="0"/>
              <a:ext cx="182880" cy="7379334"/>
            </a:xfrm>
            <a:custGeom>
              <a:avLst/>
              <a:gdLst/>
              <a:ahLst/>
              <a:cxnLst/>
              <a:rect l="l" t="t" r="r" b="b"/>
              <a:pathLst>
                <a:path w="182880" h="7379334">
                  <a:moveTo>
                    <a:pt x="182880" y="0"/>
                  </a:moveTo>
                  <a:lnTo>
                    <a:pt x="0" y="0"/>
                  </a:lnTo>
                  <a:lnTo>
                    <a:pt x="0" y="7379208"/>
                  </a:lnTo>
                  <a:lnTo>
                    <a:pt x="182880" y="73792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D52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ADE0774B-5132-6895-B2BB-636DFD3E863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AAAACFA7-729B-247F-39B8-4BED451398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7368" y="192497"/>
            <a:ext cx="92098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85" dirty="0"/>
              <a:t>Méthodologie INT</a:t>
            </a:r>
            <a:r>
              <a:rPr lang="fr-FR" b="1" spc="-5" dirty="0">
                <a:solidFill>
                  <a:schemeClr val="tx1"/>
                </a:solidFill>
              </a:rPr>
              <a:t>: </a:t>
            </a:r>
            <a:r>
              <a:rPr lang="fr-FR" b="1" spc="40" dirty="0">
                <a:solidFill>
                  <a:schemeClr val="tx1"/>
                </a:solidFill>
              </a:rPr>
              <a:t>Autoroutes A1, A3, A4</a:t>
            </a:r>
            <a:endParaRPr b="1" spc="-5" dirty="0">
              <a:solidFill>
                <a:schemeClr val="tx1"/>
              </a:solidFill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59CAD56-A3ED-E2FF-7398-639F52597B7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0809" y="7015798"/>
            <a:ext cx="2804160" cy="36925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76A1D7B-9188-D8E2-B4F1-4E2A5167BE6B}"/>
              </a:ext>
            </a:extLst>
          </p:cNvPr>
          <p:cNvSpPr txBox="1"/>
          <p:nvPr/>
        </p:nvSpPr>
        <p:spPr>
          <a:xfrm>
            <a:off x="5906186" y="4720361"/>
            <a:ext cx="5096375" cy="11670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fr-FR" sz="1400" b="1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Selon la méthodologie de l’INT, basée sur les KPI Data, Tunis Telecom se situe en première position</a:t>
            </a:r>
            <a:r>
              <a:rPr lang="fr-FR" sz="1400" b="1" spc="-10" dirty="0">
                <a:solidFill>
                  <a:prstClr val="black"/>
                </a:solidFill>
                <a:latin typeface="Verdana"/>
                <a:cs typeface="Verdana"/>
              </a:rPr>
              <a:t>n sur les trois autoroutes.</a:t>
            </a:r>
            <a:endParaRPr kumimoji="0" lang="fr-FR" sz="1400" b="1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3" name="object 23">
            <a:extLst>
              <a:ext uri="{FF2B5EF4-FFF2-40B4-BE49-F238E27FC236}">
                <a16:creationId xmlns:a16="http://schemas.microsoft.com/office/drawing/2014/main" id="{8B84F416-D6D5-6C72-3619-C321EFEC004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795" y="54863"/>
            <a:ext cx="1158240" cy="82600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9ACD724-0F9E-8C54-24C4-55B6A080DA80}"/>
              </a:ext>
            </a:extLst>
          </p:cNvPr>
          <p:cNvSpPr txBox="1"/>
          <p:nvPr/>
        </p:nvSpPr>
        <p:spPr>
          <a:xfrm>
            <a:off x="1712830" y="1283652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A1 : Tunis-</a:t>
            </a:r>
            <a:r>
              <a:rPr kumimoji="0" lang="fr-FR" sz="1800" b="1" i="0" u="none" strike="noStrike" kern="1200" cap="none" spc="4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Benguerdene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3DEA05C-B392-111B-9915-773AB9E1B46E}"/>
              </a:ext>
            </a:extLst>
          </p:cNvPr>
          <p:cNvCxnSpPr>
            <a:cxnSpLocks/>
          </p:cNvCxnSpPr>
          <p:nvPr/>
        </p:nvCxnSpPr>
        <p:spPr>
          <a:xfrm>
            <a:off x="5638800" y="1416762"/>
            <a:ext cx="0" cy="6161963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ject 7">
            <a:extLst>
              <a:ext uri="{FF2B5EF4-FFF2-40B4-BE49-F238E27FC236}">
                <a16:creationId xmlns:a16="http://schemas.microsoft.com/office/drawing/2014/main" id="{22A7E4A0-F467-5D39-9DF7-A60042FC15A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17963" y="2833535"/>
            <a:ext cx="4064600" cy="1345717"/>
          </a:xfrm>
          <a:prstGeom prst="rect">
            <a:avLst/>
          </a:prstGeom>
        </p:spPr>
      </p:pic>
      <p:pic>
        <p:nvPicPr>
          <p:cNvPr id="31" name="object 21">
            <a:extLst>
              <a:ext uri="{FF2B5EF4-FFF2-40B4-BE49-F238E27FC236}">
                <a16:creationId xmlns:a16="http://schemas.microsoft.com/office/drawing/2014/main" id="{8AC00D9A-6981-74F2-32EF-93B5D64D506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54601" y="1841125"/>
            <a:ext cx="1591323" cy="935273"/>
          </a:xfrm>
          <a:prstGeom prst="rect">
            <a:avLst/>
          </a:prstGeom>
        </p:spPr>
      </p:pic>
      <p:pic>
        <p:nvPicPr>
          <p:cNvPr id="32" name="object 22">
            <a:extLst>
              <a:ext uri="{FF2B5EF4-FFF2-40B4-BE49-F238E27FC236}">
                <a16:creationId xmlns:a16="http://schemas.microsoft.com/office/drawing/2014/main" id="{80F080A7-7240-E50C-FF78-F76B2937391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57814" y="2308761"/>
            <a:ext cx="384896" cy="178607"/>
          </a:xfrm>
          <a:prstGeom prst="rect">
            <a:avLst/>
          </a:prstGeom>
        </p:spPr>
      </p:pic>
      <p:sp>
        <p:nvSpPr>
          <p:cNvPr id="35" name="object 18">
            <a:extLst>
              <a:ext uri="{FF2B5EF4-FFF2-40B4-BE49-F238E27FC236}">
                <a16:creationId xmlns:a16="http://schemas.microsoft.com/office/drawing/2014/main" id="{C6D175B3-7ECA-C4A9-08EB-077D5B728FBC}"/>
              </a:ext>
            </a:extLst>
          </p:cNvPr>
          <p:cNvSpPr txBox="1"/>
          <p:nvPr/>
        </p:nvSpPr>
        <p:spPr>
          <a:xfrm>
            <a:off x="8769492" y="2754451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86,59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36" name="object 13">
            <a:extLst>
              <a:ext uri="{FF2B5EF4-FFF2-40B4-BE49-F238E27FC236}">
                <a16:creationId xmlns:a16="http://schemas.microsoft.com/office/drawing/2014/main" id="{32EB936E-1526-0FEF-3BC4-DCC528B4E9ED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90402" y="2220627"/>
            <a:ext cx="1115528" cy="836490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0514CAB9-CA46-EEED-D69F-EB9D7DACEC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7973" y="2638872"/>
            <a:ext cx="534401" cy="165633"/>
          </a:xfrm>
          <a:prstGeom prst="rect">
            <a:avLst/>
          </a:prstGeom>
        </p:spPr>
      </p:pic>
      <p:pic>
        <p:nvPicPr>
          <p:cNvPr id="40" name="object 21">
            <a:extLst>
              <a:ext uri="{FF2B5EF4-FFF2-40B4-BE49-F238E27FC236}">
                <a16:creationId xmlns:a16="http://schemas.microsoft.com/office/drawing/2014/main" id="{A4411CB7-6D13-7467-BAE8-9620BCCB2CDC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8580" y="2253448"/>
            <a:ext cx="1115527" cy="836490"/>
          </a:xfrm>
          <a:prstGeom prst="rect">
            <a:avLst/>
          </a:prstGeom>
        </p:spPr>
      </p:pic>
      <p:pic>
        <p:nvPicPr>
          <p:cNvPr id="41" name="object 14">
            <a:extLst>
              <a:ext uri="{FF2B5EF4-FFF2-40B4-BE49-F238E27FC236}">
                <a16:creationId xmlns:a16="http://schemas.microsoft.com/office/drawing/2014/main" id="{CD59D79C-2DBB-A9D4-84BA-07CD3D581734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49335" y="2627634"/>
            <a:ext cx="563141" cy="169166"/>
          </a:xfrm>
          <a:prstGeom prst="rect">
            <a:avLst/>
          </a:prstGeom>
        </p:spPr>
      </p:pic>
      <p:sp>
        <p:nvSpPr>
          <p:cNvPr id="42" name="object 18">
            <a:extLst>
              <a:ext uri="{FF2B5EF4-FFF2-40B4-BE49-F238E27FC236}">
                <a16:creationId xmlns:a16="http://schemas.microsoft.com/office/drawing/2014/main" id="{DFE28DD2-8144-0A71-F21D-1B2F1A28B79D}"/>
              </a:ext>
            </a:extLst>
          </p:cNvPr>
          <p:cNvSpPr txBox="1"/>
          <p:nvPr/>
        </p:nvSpPr>
        <p:spPr>
          <a:xfrm>
            <a:off x="7327284" y="2958372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69,93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3" name="object 17">
            <a:extLst>
              <a:ext uri="{FF2B5EF4-FFF2-40B4-BE49-F238E27FC236}">
                <a16:creationId xmlns:a16="http://schemas.microsoft.com/office/drawing/2014/main" id="{1BB815DF-AFF8-9EEB-6C40-D63A3F94AB54}"/>
              </a:ext>
            </a:extLst>
          </p:cNvPr>
          <p:cNvSpPr txBox="1"/>
          <p:nvPr/>
        </p:nvSpPr>
        <p:spPr>
          <a:xfrm>
            <a:off x="10088025" y="3075030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69,04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5D2E3A6-8457-AE94-FC4B-5151448993AA}"/>
              </a:ext>
            </a:extLst>
          </p:cNvPr>
          <p:cNvSpPr txBox="1"/>
          <p:nvPr/>
        </p:nvSpPr>
        <p:spPr>
          <a:xfrm>
            <a:off x="7821701" y="1384496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A3 : Tunis-Beja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E4EB8FF-F26F-D7D3-E552-66997A850DB2}"/>
              </a:ext>
            </a:extLst>
          </p:cNvPr>
          <p:cNvSpPr txBox="1"/>
          <p:nvPr/>
        </p:nvSpPr>
        <p:spPr>
          <a:xfrm>
            <a:off x="1959525" y="4513449"/>
            <a:ext cx="27949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A4 : Tunis-Bizerte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28E2000-6483-E14A-DB19-F2AADE71AC01}"/>
              </a:ext>
            </a:extLst>
          </p:cNvPr>
          <p:cNvCxnSpPr>
            <a:cxnSpLocks/>
          </p:cNvCxnSpPr>
          <p:nvPr/>
        </p:nvCxnSpPr>
        <p:spPr>
          <a:xfrm flipH="1">
            <a:off x="495300" y="4195783"/>
            <a:ext cx="11201400" cy="6293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ject 7">
            <a:extLst>
              <a:ext uri="{FF2B5EF4-FFF2-40B4-BE49-F238E27FC236}">
                <a16:creationId xmlns:a16="http://schemas.microsoft.com/office/drawing/2014/main" id="{6176F309-C6BB-6840-7253-7371CFA5A54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7000" y="2885662"/>
            <a:ext cx="4064600" cy="1345717"/>
          </a:xfrm>
          <a:prstGeom prst="rect">
            <a:avLst/>
          </a:prstGeom>
        </p:spPr>
      </p:pic>
      <p:pic>
        <p:nvPicPr>
          <p:cNvPr id="8" name="object 21">
            <a:extLst>
              <a:ext uri="{FF2B5EF4-FFF2-40B4-BE49-F238E27FC236}">
                <a16:creationId xmlns:a16="http://schemas.microsoft.com/office/drawing/2014/main" id="{2D61D300-806D-A328-E9EA-8A777AF59A5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53638" y="1893252"/>
            <a:ext cx="1591323" cy="935273"/>
          </a:xfrm>
          <a:prstGeom prst="rect">
            <a:avLst/>
          </a:prstGeom>
        </p:spPr>
      </p:pic>
      <p:pic>
        <p:nvPicPr>
          <p:cNvPr id="12" name="object 22">
            <a:extLst>
              <a:ext uri="{FF2B5EF4-FFF2-40B4-BE49-F238E27FC236}">
                <a16:creationId xmlns:a16="http://schemas.microsoft.com/office/drawing/2014/main" id="{2B9C564A-E800-7F61-8B7D-94F8F05A279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851" y="2360888"/>
            <a:ext cx="384896" cy="178607"/>
          </a:xfrm>
          <a:prstGeom prst="rect">
            <a:avLst/>
          </a:prstGeom>
        </p:spPr>
      </p:pic>
      <p:sp>
        <p:nvSpPr>
          <p:cNvPr id="14" name="object 18">
            <a:extLst>
              <a:ext uri="{FF2B5EF4-FFF2-40B4-BE49-F238E27FC236}">
                <a16:creationId xmlns:a16="http://schemas.microsoft.com/office/drawing/2014/main" id="{83A162BF-BCD7-A542-E09B-1C68E43E3FD5}"/>
              </a:ext>
            </a:extLst>
          </p:cNvPr>
          <p:cNvSpPr txBox="1"/>
          <p:nvPr/>
        </p:nvSpPr>
        <p:spPr>
          <a:xfrm>
            <a:off x="2968529" y="2806578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100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6" name="object 13">
            <a:extLst>
              <a:ext uri="{FF2B5EF4-FFF2-40B4-BE49-F238E27FC236}">
                <a16:creationId xmlns:a16="http://schemas.microsoft.com/office/drawing/2014/main" id="{F7291CCE-EC9E-985F-61E9-915A9FFC15FB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9439" y="2272754"/>
            <a:ext cx="1115528" cy="83649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969E55E-BB79-3A81-02E3-41B95B49CE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7010" y="2690999"/>
            <a:ext cx="534401" cy="165633"/>
          </a:xfrm>
          <a:prstGeom prst="rect">
            <a:avLst/>
          </a:prstGeom>
        </p:spPr>
      </p:pic>
      <p:pic>
        <p:nvPicPr>
          <p:cNvPr id="22" name="object 21">
            <a:extLst>
              <a:ext uri="{FF2B5EF4-FFF2-40B4-BE49-F238E27FC236}">
                <a16:creationId xmlns:a16="http://schemas.microsoft.com/office/drawing/2014/main" id="{144433C3-7E92-ECF6-FC56-5037AC0E7BF9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7617" y="2305575"/>
            <a:ext cx="1115527" cy="836490"/>
          </a:xfrm>
          <a:prstGeom prst="rect">
            <a:avLst/>
          </a:prstGeom>
        </p:spPr>
      </p:pic>
      <p:pic>
        <p:nvPicPr>
          <p:cNvPr id="24" name="object 14">
            <a:extLst>
              <a:ext uri="{FF2B5EF4-FFF2-40B4-BE49-F238E27FC236}">
                <a16:creationId xmlns:a16="http://schemas.microsoft.com/office/drawing/2014/main" id="{1F5E6F80-D534-0A62-AF01-F545CE72E87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48372" y="2679761"/>
            <a:ext cx="563141" cy="169166"/>
          </a:xfrm>
          <a:prstGeom prst="rect">
            <a:avLst/>
          </a:prstGeom>
        </p:spPr>
      </p:pic>
      <p:sp>
        <p:nvSpPr>
          <p:cNvPr id="26" name="object 18">
            <a:extLst>
              <a:ext uri="{FF2B5EF4-FFF2-40B4-BE49-F238E27FC236}">
                <a16:creationId xmlns:a16="http://schemas.microsoft.com/office/drawing/2014/main" id="{8F8C521E-B5CC-B3D7-FF1B-8701BCC4CD73}"/>
              </a:ext>
            </a:extLst>
          </p:cNvPr>
          <p:cNvSpPr txBox="1"/>
          <p:nvPr/>
        </p:nvSpPr>
        <p:spPr>
          <a:xfrm>
            <a:off x="1526321" y="3010499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92,07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EA16D247-5FDA-0393-EBDD-75EAE447975C}"/>
              </a:ext>
            </a:extLst>
          </p:cNvPr>
          <p:cNvSpPr txBox="1"/>
          <p:nvPr/>
        </p:nvSpPr>
        <p:spPr>
          <a:xfrm>
            <a:off x="4287062" y="3127157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78,59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33" name="object 7">
            <a:extLst>
              <a:ext uri="{FF2B5EF4-FFF2-40B4-BE49-F238E27FC236}">
                <a16:creationId xmlns:a16="http://schemas.microsoft.com/office/drawing/2014/main" id="{58FDA78A-4BE8-A32F-5304-F1B6F4E81A0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7000" y="6009862"/>
            <a:ext cx="4064600" cy="1345717"/>
          </a:xfrm>
          <a:prstGeom prst="rect">
            <a:avLst/>
          </a:prstGeom>
        </p:spPr>
      </p:pic>
      <p:pic>
        <p:nvPicPr>
          <p:cNvPr id="53" name="object 21">
            <a:extLst>
              <a:ext uri="{FF2B5EF4-FFF2-40B4-BE49-F238E27FC236}">
                <a16:creationId xmlns:a16="http://schemas.microsoft.com/office/drawing/2014/main" id="{010D61D2-93A7-D579-C85A-835749569025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53638" y="5017452"/>
            <a:ext cx="1591323" cy="935273"/>
          </a:xfrm>
          <a:prstGeom prst="rect">
            <a:avLst/>
          </a:prstGeom>
        </p:spPr>
      </p:pic>
      <p:pic>
        <p:nvPicPr>
          <p:cNvPr id="56" name="object 22">
            <a:extLst>
              <a:ext uri="{FF2B5EF4-FFF2-40B4-BE49-F238E27FC236}">
                <a16:creationId xmlns:a16="http://schemas.microsoft.com/office/drawing/2014/main" id="{BEEB2A4F-3A1A-75C5-E56F-50A01BBDC296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851" y="5485088"/>
            <a:ext cx="384896" cy="178607"/>
          </a:xfrm>
          <a:prstGeom prst="rect">
            <a:avLst/>
          </a:prstGeom>
        </p:spPr>
      </p:pic>
      <p:sp>
        <p:nvSpPr>
          <p:cNvPr id="57" name="object 18">
            <a:extLst>
              <a:ext uri="{FF2B5EF4-FFF2-40B4-BE49-F238E27FC236}">
                <a16:creationId xmlns:a16="http://schemas.microsoft.com/office/drawing/2014/main" id="{EEE62BE1-BB91-9A7E-90CD-D765407D3532}"/>
              </a:ext>
            </a:extLst>
          </p:cNvPr>
          <p:cNvSpPr txBox="1"/>
          <p:nvPr/>
        </p:nvSpPr>
        <p:spPr>
          <a:xfrm>
            <a:off x="2968529" y="5930778"/>
            <a:ext cx="5295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91,89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58" name="object 13">
            <a:extLst>
              <a:ext uri="{FF2B5EF4-FFF2-40B4-BE49-F238E27FC236}">
                <a16:creationId xmlns:a16="http://schemas.microsoft.com/office/drawing/2014/main" id="{71A42351-DEA5-0F81-F962-AC60E803707F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9439" y="5396954"/>
            <a:ext cx="1115528" cy="83649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9526DE02-E862-81E9-7D4A-F47216FE18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4482" y="5771710"/>
            <a:ext cx="534401" cy="165633"/>
          </a:xfrm>
          <a:prstGeom prst="rect">
            <a:avLst/>
          </a:prstGeom>
        </p:spPr>
      </p:pic>
      <p:pic>
        <p:nvPicPr>
          <p:cNvPr id="60" name="object 21">
            <a:extLst>
              <a:ext uri="{FF2B5EF4-FFF2-40B4-BE49-F238E27FC236}">
                <a16:creationId xmlns:a16="http://schemas.microsoft.com/office/drawing/2014/main" id="{F5309155-4029-2BBB-726C-8023B70C979F}"/>
              </a:ext>
            </a:extLst>
          </p:cNvPr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8305" y="5414867"/>
            <a:ext cx="1115527" cy="836490"/>
          </a:xfrm>
          <a:prstGeom prst="rect">
            <a:avLst/>
          </a:prstGeom>
        </p:spPr>
      </p:pic>
      <p:pic>
        <p:nvPicPr>
          <p:cNvPr id="61" name="object 14">
            <a:extLst>
              <a:ext uri="{FF2B5EF4-FFF2-40B4-BE49-F238E27FC236}">
                <a16:creationId xmlns:a16="http://schemas.microsoft.com/office/drawing/2014/main" id="{AB2A364C-AF72-589B-449A-02635C6A0D03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302971" y="5793820"/>
            <a:ext cx="563141" cy="169166"/>
          </a:xfrm>
          <a:prstGeom prst="rect">
            <a:avLst/>
          </a:prstGeom>
        </p:spPr>
      </p:pic>
      <p:sp>
        <p:nvSpPr>
          <p:cNvPr id="62" name="object 18">
            <a:extLst>
              <a:ext uri="{FF2B5EF4-FFF2-40B4-BE49-F238E27FC236}">
                <a16:creationId xmlns:a16="http://schemas.microsoft.com/office/drawing/2014/main" id="{798FC76E-6F13-2C5F-3576-00441C8D9861}"/>
              </a:ext>
            </a:extLst>
          </p:cNvPr>
          <p:cNvSpPr txBox="1"/>
          <p:nvPr/>
        </p:nvSpPr>
        <p:spPr>
          <a:xfrm>
            <a:off x="1526321" y="6134699"/>
            <a:ext cx="6915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86,26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63" name="object 17">
            <a:extLst>
              <a:ext uri="{FF2B5EF4-FFF2-40B4-BE49-F238E27FC236}">
                <a16:creationId xmlns:a16="http://schemas.microsoft.com/office/drawing/2014/main" id="{FAFD1DB4-A30C-598D-726F-B9C52396AB1C}"/>
              </a:ext>
            </a:extLst>
          </p:cNvPr>
          <p:cNvSpPr txBox="1"/>
          <p:nvPr/>
        </p:nvSpPr>
        <p:spPr>
          <a:xfrm>
            <a:off x="4287062" y="6251357"/>
            <a:ext cx="50992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1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62,01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6D7DEC6-CA48-581F-3108-D9F81E3BF5D2}"/>
              </a:ext>
            </a:extLst>
          </p:cNvPr>
          <p:cNvSpPr txBox="1"/>
          <p:nvPr/>
        </p:nvSpPr>
        <p:spPr>
          <a:xfrm>
            <a:off x="990600" y="807705"/>
            <a:ext cx="11201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indent="-285750">
              <a:spcBef>
                <a:spcPts val="100"/>
              </a:spcBef>
              <a:buFont typeface="Wingdings" panose="05000000000000000000" pitchFamily="2" charset="2"/>
              <a:buChar char="ü"/>
            </a:pPr>
            <a:r>
              <a:rPr lang="fr-FR" sz="1600" spc="-10" dirty="0">
                <a:latin typeface="Verdana"/>
                <a:cs typeface="Verdana"/>
              </a:rPr>
              <a:t>Méthodologie INT est basée sur 3 KPIs Data : couverture Data, Accessibilité Data et </a:t>
            </a:r>
            <a:r>
              <a:rPr lang="fr-FR" sz="1600" spc="-10" dirty="0" err="1">
                <a:latin typeface="Verdana"/>
                <a:cs typeface="Verdana"/>
              </a:rPr>
              <a:t>Throughput</a:t>
            </a:r>
            <a:endParaRPr lang="fr-FR" sz="1600" spc="-1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2102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4D026-0BEE-015E-45EB-9122DD582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E2C0447-235B-B208-9593-892A662B258F}"/>
              </a:ext>
            </a:extLst>
          </p:cNvPr>
          <p:cNvGrpSpPr/>
          <p:nvPr/>
        </p:nvGrpSpPr>
        <p:grpSpPr>
          <a:xfrm>
            <a:off x="0" y="0"/>
            <a:ext cx="2853055" cy="7379334"/>
            <a:chOff x="0" y="0"/>
            <a:chExt cx="2853055" cy="7379334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64DE04B6-60A0-D3EA-7D01-7F52CED5DAD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852928" cy="737920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04B6243-2012-4FEC-7019-226AC6958461}"/>
                </a:ext>
              </a:extLst>
            </p:cNvPr>
            <p:cNvSpPr/>
            <p:nvPr/>
          </p:nvSpPr>
          <p:spPr>
            <a:xfrm>
              <a:off x="0" y="0"/>
              <a:ext cx="182880" cy="7379334"/>
            </a:xfrm>
            <a:custGeom>
              <a:avLst/>
              <a:gdLst/>
              <a:ahLst/>
              <a:cxnLst/>
              <a:rect l="l" t="t" r="r" b="b"/>
              <a:pathLst>
                <a:path w="182880" h="7379334">
                  <a:moveTo>
                    <a:pt x="182880" y="0"/>
                  </a:moveTo>
                  <a:lnTo>
                    <a:pt x="0" y="0"/>
                  </a:lnTo>
                  <a:lnTo>
                    <a:pt x="0" y="7379208"/>
                  </a:lnTo>
                  <a:lnTo>
                    <a:pt x="182880" y="7379208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2D526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bject 5">
            <a:extLst>
              <a:ext uri="{FF2B5EF4-FFF2-40B4-BE49-F238E27FC236}">
                <a16:creationId xmlns:a16="http://schemas.microsoft.com/office/drawing/2014/main" id="{11B3BAC2-7654-6D46-72E2-54097A5A4AE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11711" y="54863"/>
            <a:ext cx="731520" cy="457200"/>
          </a:xfrm>
          <a:prstGeom prst="rect">
            <a:avLst/>
          </a:prstGeom>
        </p:spPr>
      </p:pic>
      <p:sp>
        <p:nvSpPr>
          <p:cNvPr id="9" name="object 9">
            <a:extLst>
              <a:ext uri="{FF2B5EF4-FFF2-40B4-BE49-F238E27FC236}">
                <a16:creationId xmlns:a16="http://schemas.microsoft.com/office/drawing/2014/main" id="{D1D5E12F-C94C-34E1-7D4E-00A8AA10B0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40484" y="24039"/>
            <a:ext cx="50511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spc="-85" dirty="0"/>
              <a:t>Recommandations Autoroute:</a:t>
            </a:r>
            <a:endParaRPr b="1" spc="-5" dirty="0">
              <a:solidFill>
                <a:schemeClr val="tx1"/>
              </a:solidFill>
            </a:endParaRP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9DAABDB3-5935-30D2-DE68-E8C9195F578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0809" y="7015798"/>
            <a:ext cx="2804160" cy="36925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object 23">
            <a:extLst>
              <a:ext uri="{FF2B5EF4-FFF2-40B4-BE49-F238E27FC236}">
                <a16:creationId xmlns:a16="http://schemas.microsoft.com/office/drawing/2014/main" id="{9578B484-395D-A69E-2E3E-CF7B8A3AF08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2795" y="54863"/>
            <a:ext cx="1158240" cy="826007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7E512657-93C0-04EB-AA7F-C6B850D740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6703" y="723620"/>
            <a:ext cx="3982502" cy="3176799"/>
          </a:xfrm>
          <a:prstGeom prst="rect">
            <a:avLst/>
          </a:prstGeom>
        </p:spPr>
      </p:pic>
      <p:sp>
        <p:nvSpPr>
          <p:cNvPr id="68" name="ZoneTexte 67">
            <a:extLst>
              <a:ext uri="{FF2B5EF4-FFF2-40B4-BE49-F238E27FC236}">
                <a16:creationId xmlns:a16="http://schemas.microsoft.com/office/drawing/2014/main" id="{1FE975A9-01EC-5D96-D216-09B5D939CA25}"/>
              </a:ext>
            </a:extLst>
          </p:cNvPr>
          <p:cNvSpPr txBox="1"/>
          <p:nvPr/>
        </p:nvSpPr>
        <p:spPr>
          <a:xfrm>
            <a:off x="435980" y="938001"/>
            <a:ext cx="6564100" cy="6274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TT est le meilleur operateur sur A3 &amp; A4 selon les trois méthodes</a:t>
            </a:r>
            <a:r>
              <a:rPr lang="fr-FR" sz="16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de classement. </a:t>
            </a:r>
          </a:p>
          <a:p>
            <a:pPr marL="298450" lvl="0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Pour A1, TT doit améliorer la couverture/QOS au niveau de quelques zone.</a:t>
            </a:r>
          </a:p>
          <a:p>
            <a:pPr marL="2984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Pour les problèmes de couverture, il a été recommandé: </a:t>
            </a:r>
          </a:p>
          <a:p>
            <a:pPr marL="7556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A1 : Highway Tunis-</a:t>
            </a:r>
            <a:r>
              <a:rPr kumimoji="0" lang="fr-FR" sz="16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Benguerdene</a:t>
            </a:r>
            <a:r>
              <a:rPr kumimoji="0" lang="fr-FR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: </a:t>
            </a:r>
          </a:p>
          <a:p>
            <a:pPr marL="1212850" lvl="2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ü"/>
              <a:defRPr/>
            </a:pP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Améliorer la couverture 4G sur l’autoroute, principalement niveau Skhira, entre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Oued_Elghirene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et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Btahra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OO_Coh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GAB1072, GAB1121), entre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Medenine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et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Naffatia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(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OO_Coh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MED1102), Ajout 4eme secteur 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Peage_Ouethref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fr-FR" sz="1400" b="0" i="0" u="none" strike="noStrike" kern="1200" cap="none" spc="-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OO_Coh</a:t>
            </a:r>
            <a:r>
              <a:rPr kumimoji="0" lang="fr-FR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MED1104</a:t>
            </a:r>
          </a:p>
          <a:p>
            <a:pPr marL="1670050" marR="0" lvl="3" indent="-285750" algn="l" defTabSz="914400" rtl="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fr-FR" sz="1400" spc="-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98450" lvl="0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Ø"/>
              <a:defRPr/>
            </a:pP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Pour la QOS du Service Voix : 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ü"/>
              <a:defRPr/>
            </a:pP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Optimiser le design et la matrice HO (one </a:t>
            </a:r>
            <a:r>
              <a:rPr lang="fr-FR" sz="1400" spc="-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way</a:t>
            </a: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relations)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ü"/>
              <a:defRPr/>
            </a:pP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Résoudre les problèmes de pilot pollution en menant une étude des « </a:t>
            </a:r>
            <a:r>
              <a:rPr lang="fr-FR" sz="1400" spc="-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overshooting</a:t>
            </a: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 </a:t>
            </a:r>
            <a:r>
              <a:rPr lang="fr-FR" sz="1400" spc="-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cell</a:t>
            </a: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 ».</a:t>
            </a:r>
          </a:p>
          <a:p>
            <a:pPr marL="755650" lvl="1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ü"/>
              <a:defRPr/>
            </a:pPr>
            <a:r>
              <a:rPr lang="fr-FR" sz="1400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Eviter les configurations hétérogènes sur l’autoroute (éviter la fréquence F1 10713, et avoir une continuité des deux autre fréquence). </a:t>
            </a:r>
            <a:r>
              <a:rPr lang="fr-FR" sz="1400" b="1" u="sng" spc="-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Verdana"/>
              </a:rPr>
              <a:t>Clôturé.</a:t>
            </a:r>
          </a:p>
          <a:p>
            <a:pPr marL="298450" indent="-285750">
              <a:lnSpc>
                <a:spcPct val="150000"/>
              </a:lnSpc>
              <a:spcBef>
                <a:spcPts val="90"/>
              </a:spcBef>
              <a:buFont typeface="Wingdings" panose="05000000000000000000" pitchFamily="2" charset="2"/>
              <a:buChar char="Ø"/>
              <a:defRPr/>
            </a:pPr>
            <a:endParaRPr kumimoji="0" lang="fr-FR" sz="14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9" name="object 9">
            <a:extLst>
              <a:ext uri="{FF2B5EF4-FFF2-40B4-BE49-F238E27FC236}">
                <a16:creationId xmlns:a16="http://schemas.microsoft.com/office/drawing/2014/main" id="{ADB02243-4ECC-B456-8CEA-49088F062EF0}"/>
              </a:ext>
            </a:extLst>
          </p:cNvPr>
          <p:cNvSpPr txBox="1">
            <a:spLocks/>
          </p:cNvSpPr>
          <p:nvPr/>
        </p:nvSpPr>
        <p:spPr>
          <a:xfrm>
            <a:off x="8077200" y="482198"/>
            <a:ext cx="295821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41414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1400" b="1" kern="0" spc="-85" dirty="0"/>
              <a:t>Faiblesse de couverture :</a:t>
            </a:r>
            <a:endParaRPr lang="fr-FR" sz="1400" b="1" kern="0" spc="-5" dirty="0">
              <a:solidFill>
                <a:schemeClr val="tx1"/>
              </a:solidFill>
            </a:endParaRP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6B485E92-0827-0F67-4A4D-8AF8D9B3099A}"/>
              </a:ext>
            </a:extLst>
          </p:cNvPr>
          <p:cNvGrpSpPr/>
          <p:nvPr/>
        </p:nvGrpSpPr>
        <p:grpSpPr>
          <a:xfrm>
            <a:off x="7936703" y="4139281"/>
            <a:ext cx="4078266" cy="3176800"/>
            <a:chOff x="3568865" y="618391"/>
            <a:chExt cx="5036701" cy="6126896"/>
          </a:xfrm>
        </p:grpSpPr>
        <p:pic>
          <p:nvPicPr>
            <p:cNvPr id="70" name="Picture 83">
              <a:extLst>
                <a:ext uri="{FF2B5EF4-FFF2-40B4-BE49-F238E27FC236}">
                  <a16:creationId xmlns:a16="http://schemas.microsoft.com/office/drawing/2014/main" id="{4DF52E6D-C438-5D8A-A783-3C331C77F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8865" y="618391"/>
              <a:ext cx="5036701" cy="6126896"/>
            </a:xfrm>
            <a:prstGeom prst="rect">
              <a:avLst/>
            </a:prstGeom>
          </p:spPr>
        </p:pic>
        <p:pic>
          <p:nvPicPr>
            <p:cNvPr id="71" name="Picture 84">
              <a:extLst>
                <a:ext uri="{FF2B5EF4-FFF2-40B4-BE49-F238E27FC236}">
                  <a16:creationId xmlns:a16="http://schemas.microsoft.com/office/drawing/2014/main" id="{520EC5E1-5038-3EB8-2C6B-3030A0B79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81400" y="633697"/>
              <a:ext cx="1443129" cy="1739400"/>
            </a:xfrm>
            <a:prstGeom prst="rect">
              <a:avLst/>
            </a:prstGeom>
          </p:spPr>
        </p:pic>
      </p:grpSp>
      <p:sp>
        <p:nvSpPr>
          <p:cNvPr id="6" name="object 9">
            <a:extLst>
              <a:ext uri="{FF2B5EF4-FFF2-40B4-BE49-F238E27FC236}">
                <a16:creationId xmlns:a16="http://schemas.microsoft.com/office/drawing/2014/main" id="{F4C5D7BC-2759-44F6-F272-ACECCEF179D5}"/>
              </a:ext>
            </a:extLst>
          </p:cNvPr>
          <p:cNvSpPr txBox="1">
            <a:spLocks/>
          </p:cNvSpPr>
          <p:nvPr/>
        </p:nvSpPr>
        <p:spPr>
          <a:xfrm>
            <a:off x="10624319" y="4337684"/>
            <a:ext cx="11685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0" i="0">
                <a:solidFill>
                  <a:srgbClr val="41414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r-FR" sz="1200" b="1" kern="0" spc="-85" dirty="0"/>
              <a:t>Pilot pollution</a:t>
            </a:r>
            <a:endParaRPr lang="fr-FR" sz="1200" b="1" kern="0" spc="-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29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30758</TotalTime>
  <Words>2177</Words>
  <Application>Microsoft Office PowerPoint</Application>
  <PresentationFormat>Personnalisé</PresentationFormat>
  <Paragraphs>362</Paragraphs>
  <Slides>26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8" baseType="lpstr">
      <vt:lpstr>Arial</vt:lpstr>
      <vt:lpstr>Arial MT</vt:lpstr>
      <vt:lpstr>Calibri</vt:lpstr>
      <vt:lpstr>Cambria</vt:lpstr>
      <vt:lpstr>Roboto</vt:lpstr>
      <vt:lpstr>Segoe UI Light</vt:lpstr>
      <vt:lpstr>Tahoma</vt:lpstr>
      <vt:lpstr>Times New Roman</vt:lpstr>
      <vt:lpstr>Verdana</vt:lpstr>
      <vt:lpstr>Wingdings</vt:lpstr>
      <vt:lpstr>Office Theme</vt:lpstr>
      <vt:lpstr>Worksheet</vt:lpstr>
      <vt:lpstr>Présentation PowerPoint</vt:lpstr>
      <vt:lpstr>Schedule</vt:lpstr>
      <vt:lpstr>01</vt:lpstr>
      <vt:lpstr>Contexte et Objectifs</vt:lpstr>
      <vt:lpstr>Scoring &amp; Résumé</vt:lpstr>
      <vt:lpstr>Pondération ETSI  : Autoroutes A1, A3, A4</vt:lpstr>
      <vt:lpstr>Classement par KPI : Autoroutes A1, A3, A4</vt:lpstr>
      <vt:lpstr>Méthodologie INT: Autoroutes A1, A3, A4</vt:lpstr>
      <vt:lpstr>Recommandations Autoroute:</vt:lpstr>
      <vt:lpstr>Présentation PowerPoint</vt:lpstr>
      <vt:lpstr>  Sousse : Benchmark plage </vt:lpstr>
      <vt:lpstr>Sousse : Recommandations </vt:lpstr>
      <vt:lpstr>Benchmark Gouvernorat de Monastir</vt:lpstr>
      <vt:lpstr>  Monastir : Benchmarking  plage</vt:lpstr>
      <vt:lpstr>  Monastir : Couverture </vt:lpstr>
      <vt:lpstr>Monastir : Recommandations </vt:lpstr>
      <vt:lpstr>Benchmark Gouvernorat de Nabeul</vt:lpstr>
      <vt:lpstr> Nabeul: Benchmarking  plage</vt:lpstr>
      <vt:lpstr>Nabeul : Recommandations </vt:lpstr>
      <vt:lpstr>Observation</vt:lpstr>
      <vt:lpstr>Benchmarking KPI voix (1)</vt:lpstr>
      <vt:lpstr>Benchmarking KPI voix (2)</vt:lpstr>
      <vt:lpstr> Serving System &amp; Band</vt:lpstr>
      <vt:lpstr>Conclusion</vt:lpstr>
      <vt:lpstr>Conclusion (1)</vt:lpstr>
      <vt:lpstr>Conclusion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</dc:title>
  <dc:subject>réjion de Sfax</dc:subject>
  <dc:creator>Nessrine Fehri</dc:creator>
  <cp:lastModifiedBy>Ramzi TAYARI</cp:lastModifiedBy>
  <cp:revision>224</cp:revision>
  <dcterms:created xsi:type="dcterms:W3CDTF">2023-06-25T11:05:53Z</dcterms:created>
  <dcterms:modified xsi:type="dcterms:W3CDTF">2025-08-18T14:09:31Z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2023-06-25T00:00:00Z</vt:filetime>
  </property>
</Properties>
</file>