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ags/tag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30.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2.xml" ContentType="application/vnd.openxmlformats-officedocument.themeOverride+xml"/>
  <Override PartName="/ppt/notesSlides/notesSlide35.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4.xml" ContentType="application/vnd.openxmlformats-officedocument.themeOverride+xml"/>
  <Override PartName="/ppt/notesSlides/notesSlide38.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notesSlides/notesSlide39.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theme/themeOverride17.xml" ContentType="application/vnd.openxmlformats-officedocument.themeOverride+xml"/>
  <Override PartName="/ppt/notesSlides/notesSlide40.xml" ContentType="application/vnd.openxmlformats-officedocument.presentationml.notesSlide+xml"/>
  <Override PartName="/ppt/charts/chart19.xml" ContentType="application/vnd.openxmlformats-officedocument.drawingml.chart+xml"/>
  <Override PartName="/ppt/theme/themeOverride18.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9.xml" ContentType="application/vnd.openxmlformats-officedocument.themeOverride+xml"/>
  <Override PartName="/ppt/notesSlides/notesSlide43.xml" ContentType="application/vnd.openxmlformats-officedocument.presentationml.notesSlide+xml"/>
  <Override PartName="/ppt/charts/chart21.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0.xml" ContentType="application/vnd.openxmlformats-officedocument.themeOverride+xml"/>
  <Override PartName="/ppt/charts/chart22.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1.xml" ContentType="application/vnd.openxmlformats-officedocument.themeOverride+xml"/>
  <Override PartName="/ppt/notesSlides/notesSlide44.xml" ContentType="application/vnd.openxmlformats-officedocument.presentationml.notesSlide+xml"/>
  <Override PartName="/ppt/charts/chart23.xml" ContentType="application/vnd.openxmlformats-officedocument.drawingml.chart+xml"/>
  <Override PartName="/ppt/notesSlides/notesSlide45.xml" ContentType="application/vnd.openxmlformats-officedocument.presentationml.notesSlide+xml"/>
  <Override PartName="/ppt/charts/chart24.xml" ContentType="application/vnd.openxmlformats-officedocument.drawingml.chart+xml"/>
  <Override PartName="/ppt/theme/themeOverride2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3.xml" ContentType="application/vnd.openxmlformats-officedocument.themeOverride+xml"/>
  <Override PartName="/ppt/notesSlides/notesSlide48.xml" ContentType="application/vnd.openxmlformats-officedocument.presentationml.notesSlide+xml"/>
  <Override PartName="/ppt/charts/chart26.xml" ContentType="application/vnd.openxmlformats-officedocument.drawingml.chart+xml"/>
  <Override PartName="/ppt/theme/themeOverride24.xml" ContentType="application/vnd.openxmlformats-officedocument.themeOverride+xml"/>
  <Override PartName="/ppt/charts/chart27.xml" ContentType="application/vnd.openxmlformats-officedocument.drawingml.chart+xml"/>
  <Override PartName="/ppt/theme/themeOverride25.xml" ContentType="application/vnd.openxmlformats-officedocument.themeOverride+xml"/>
  <Override PartName="/ppt/charts/chart28.xml" ContentType="application/vnd.openxmlformats-officedocument.drawingml.chart+xml"/>
  <Override PartName="/ppt/theme/themeOverride26.xml" ContentType="application/vnd.openxmlformats-officedocument.themeOverr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82" r:id="rId2"/>
    <p:sldMasterId id="2147483811" r:id="rId3"/>
  </p:sldMasterIdLst>
  <p:notesMasterIdLst>
    <p:notesMasterId r:id="rId59"/>
  </p:notesMasterIdLst>
  <p:handoutMasterIdLst>
    <p:handoutMasterId r:id="rId60"/>
  </p:handoutMasterIdLst>
  <p:sldIdLst>
    <p:sldId id="1618" r:id="rId4"/>
    <p:sldId id="260" r:id="rId5"/>
    <p:sldId id="906" r:id="rId6"/>
    <p:sldId id="1643" r:id="rId7"/>
    <p:sldId id="1642" r:id="rId8"/>
    <p:sldId id="1629" r:id="rId9"/>
    <p:sldId id="1630" r:id="rId10"/>
    <p:sldId id="1619" r:id="rId11"/>
    <p:sldId id="1645" r:id="rId12"/>
    <p:sldId id="1646" r:id="rId13"/>
    <p:sldId id="1738" r:id="rId14"/>
    <p:sldId id="1696" r:id="rId15"/>
    <p:sldId id="1697" r:id="rId16"/>
    <p:sldId id="1698" r:id="rId17"/>
    <p:sldId id="1699" r:id="rId18"/>
    <p:sldId id="1740" r:id="rId19"/>
    <p:sldId id="1701" r:id="rId20"/>
    <p:sldId id="1703" r:id="rId21"/>
    <p:sldId id="1702" r:id="rId22"/>
    <p:sldId id="1704" r:id="rId23"/>
    <p:sldId id="1705" r:id="rId24"/>
    <p:sldId id="1706" r:id="rId25"/>
    <p:sldId id="1707" r:id="rId26"/>
    <p:sldId id="1708" r:id="rId27"/>
    <p:sldId id="1709" r:id="rId28"/>
    <p:sldId id="1710" r:id="rId29"/>
    <p:sldId id="1741" r:id="rId30"/>
    <p:sldId id="1712" r:id="rId31"/>
    <p:sldId id="1713" r:id="rId32"/>
    <p:sldId id="1714" r:id="rId33"/>
    <p:sldId id="1715" r:id="rId34"/>
    <p:sldId id="1716" r:id="rId35"/>
    <p:sldId id="1718" r:id="rId36"/>
    <p:sldId id="1719" r:id="rId37"/>
    <p:sldId id="1720" r:id="rId38"/>
    <p:sldId id="1721" r:id="rId39"/>
    <p:sldId id="1722" r:id="rId40"/>
    <p:sldId id="1723" r:id="rId41"/>
    <p:sldId id="1724" r:id="rId42"/>
    <p:sldId id="1725" r:id="rId43"/>
    <p:sldId id="1726" r:id="rId44"/>
    <p:sldId id="1727" r:id="rId45"/>
    <p:sldId id="1728" r:id="rId46"/>
    <p:sldId id="1729" r:id="rId47"/>
    <p:sldId id="1730" r:id="rId48"/>
    <p:sldId id="1731" r:id="rId49"/>
    <p:sldId id="1732" r:id="rId50"/>
    <p:sldId id="1733" r:id="rId51"/>
    <p:sldId id="1734" r:id="rId52"/>
    <p:sldId id="1735" r:id="rId53"/>
    <p:sldId id="1736" r:id="rId54"/>
    <p:sldId id="1737" r:id="rId55"/>
    <p:sldId id="1623" r:id="rId56"/>
    <p:sldId id="1635" r:id="rId57"/>
    <p:sldId id="300" r:id="rId58"/>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Project\MTN\Old%20Report\Chart.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Project\MTN\Old%20Report\Chart.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Project\MTN\Old%20Report\Chart.xlsx" TargetMode="External"/></Relationships>
</file>

<file path=ppt/charts/_rels/chart13.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Project\MTN\Old%20Report\Chart.xlsx" TargetMode="External"/></Relationships>
</file>

<file path=ppt/charts/_rels/chart1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1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7.xml"/></Relationships>
</file>

<file path=ppt/charts/_rels/chart19.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Project\MTN\Old%20Report\Chart.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D:\Project\MTN\Old%20Report\Chart.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D:\Project\MTN\Old%20Report\Chart.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D:\Project\MTN\Old%20Report\Chart.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24.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2.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D:\Project\MTN\Old%20Report\Chart.xlsx" TargetMode="External"/></Relationships>
</file>

<file path=ppt/charts/_rels/chart2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4.xml"/></Relationships>
</file>

<file path=ppt/charts/_rels/chart2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5.xml"/></Relationships>
</file>

<file path=ppt/charts/_rels/chart2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6.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Project\MTN\Old%20Report\Chart.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Project\MTN\Old%20Report\Char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Project\MTN\Old%20Report\Chart.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Project\MTN\Old%20Report\Chart.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Project\MTN\Old%20Report\Chart.xlsx"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Sheet1!$B$5:$F$5</c:f>
              <c:numCache>
                <c:formatCode>0.00%</c:formatCode>
                <c:ptCount val="5"/>
                <c:pt idx="0">
                  <c:v>0.94579999999999997</c:v>
                </c:pt>
                <c:pt idx="1">
                  <c:v>5.3900000000000003E-2</c:v>
                </c:pt>
                <c:pt idx="2">
                  <c:v>2.9999999999999997E-4</c:v>
                </c:pt>
                <c:pt idx="3">
                  <c:v>0</c:v>
                </c:pt>
                <c:pt idx="4">
                  <c:v>0.99970000000000003</c:v>
                </c:pt>
              </c:numCache>
            </c:numRef>
          </c:val>
          <c:extLst>
            <c:ext xmlns:c16="http://schemas.microsoft.com/office/drawing/2014/chart" uri="{C3380CC4-5D6E-409C-BE32-E72D297353CC}">
              <c16:uniqueId val="{00000000-4E12-4328-B62A-F6E79B7910D8}"/>
            </c:ext>
          </c:extLst>
        </c:ser>
        <c:ser>
          <c:idx val="2"/>
          <c:order val="1"/>
          <c:tx>
            <c:strRef>
              <c:f>Sheet1!$A$6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Sheet1!$B$6:$F$6</c:f>
              <c:numCache>
                <c:formatCode>0.00%</c:formatCode>
                <c:ptCount val="5"/>
                <c:pt idx="0">
                  <c:v>0.95</c:v>
                </c:pt>
                <c:pt idx="1">
                  <c:v>4.99E-2</c:v>
                </c:pt>
                <c:pt idx="2">
                  <c:v>0</c:v>
                </c:pt>
                <c:pt idx="3">
                  <c:v>0</c:v>
                </c:pt>
                <c:pt idx="4">
                  <c:v>0.99990000000000001</c:v>
                </c:pt>
              </c:numCache>
            </c:numRef>
          </c:val>
          <c:extLst>
            <c:ext xmlns:c16="http://schemas.microsoft.com/office/drawing/2014/chart" uri="{C3380CC4-5D6E-409C-BE32-E72D297353CC}">
              <c16:uniqueId val="{00000001-4E12-4328-B62A-F6E79B7910D8}"/>
            </c:ext>
          </c:extLst>
        </c:ser>
        <c:ser>
          <c:idx val="1"/>
          <c:order val="2"/>
          <c:tx>
            <c:strRef>
              <c:f>Sheet1!$A$7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Sheet1!$B$7:$F$7</c:f>
              <c:numCache>
                <c:formatCode>0.00%</c:formatCode>
                <c:ptCount val="5"/>
                <c:pt idx="0">
                  <c:v>0.9859</c:v>
                </c:pt>
                <c:pt idx="1">
                  <c:v>1.38E-2</c:v>
                </c:pt>
                <c:pt idx="2">
                  <c:v>2.9999999999999997E-4</c:v>
                </c:pt>
                <c:pt idx="3">
                  <c:v>0</c:v>
                </c:pt>
                <c:pt idx="4">
                  <c:v>0.99970000000000003</c:v>
                </c:pt>
              </c:numCache>
            </c:numRef>
          </c:val>
          <c:extLst>
            <c:ext xmlns:c16="http://schemas.microsoft.com/office/drawing/2014/chart" uri="{C3380CC4-5D6E-409C-BE32-E72D297353CC}">
              <c16:uniqueId val="{00000002-4E12-4328-B62A-F6E79B7910D8}"/>
            </c:ext>
          </c:extLst>
        </c:ser>
        <c:dLbls>
          <c:dLblPos val="outEnd"/>
          <c:showLegendKey val="0"/>
          <c:showVal val="1"/>
          <c:showCatName val="0"/>
          <c:showSerName val="0"/>
          <c:showPercent val="0"/>
          <c:showBubbleSize val="0"/>
        </c:dLbls>
        <c:gapWidth val="100"/>
        <c:overlap val="-24"/>
        <c:axId val="424928000"/>
        <c:axId val="424929536"/>
      </c:barChart>
      <c:catAx>
        <c:axId val="424928000"/>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8000"/>
        <c:crosses val="autoZero"/>
        <c:crossBetween val="between"/>
      </c:valAx>
      <c:spPr>
        <a:noFill/>
        <a:ln>
          <a:noFill/>
        </a:ln>
        <a:effectLst/>
      </c:spPr>
    </c:plotArea>
    <c:legend>
      <c:legendPos val="b"/>
      <c:layout>
        <c:manualLayout>
          <c:xMode val="edge"/>
          <c:yMode val="edge"/>
          <c:x val="0.36778077740282467"/>
          <c:y val="0.89885104319700282"/>
          <c:w val="0.23765379327584055"/>
          <c:h val="6.743011414487246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Call Setup Time (s)</a:t>
            </a:r>
          </a:p>
        </c:rich>
      </c:tx>
      <c:overlay val="0"/>
      <c:spPr>
        <a:noFill/>
        <a:ln>
          <a:noFill/>
        </a:ln>
        <a:effectLst/>
      </c:spPr>
    </c:title>
    <c:autoTitleDeleted val="0"/>
    <c:plotArea>
      <c:layout/>
      <c:barChart>
        <c:barDir val="col"/>
        <c:grouping val="clustered"/>
        <c:varyColors val="0"/>
        <c:ser>
          <c:idx val="0"/>
          <c:order val="0"/>
          <c:tx>
            <c:strRef>
              <c:f>Sheet1!$B$185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Sheet1!$A$186</c:f>
              <c:strCache>
                <c:ptCount val="1"/>
                <c:pt idx="0">
                  <c:v>Call Setup Time</c:v>
                </c:pt>
              </c:strCache>
            </c:strRef>
          </c:cat>
          <c:val>
            <c:numRef>
              <c:f>Sheet1!$B$186</c:f>
              <c:numCache>
                <c:formatCode>0.00</c:formatCode>
                <c:ptCount val="1"/>
                <c:pt idx="0">
                  <c:v>6.96</c:v>
                </c:pt>
              </c:numCache>
            </c:numRef>
          </c:val>
          <c:extLst>
            <c:ext xmlns:c16="http://schemas.microsoft.com/office/drawing/2014/chart" uri="{C3380CC4-5D6E-409C-BE32-E72D297353CC}">
              <c16:uniqueId val="{00000000-ACC7-4F18-9DBF-9F060C87B62F}"/>
            </c:ext>
          </c:extLst>
        </c:ser>
        <c:ser>
          <c:idx val="1"/>
          <c:order val="1"/>
          <c:tx>
            <c:strRef>
              <c:f>Sheet1!$C$185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Sheet1!$A$186</c:f>
              <c:strCache>
                <c:ptCount val="1"/>
                <c:pt idx="0">
                  <c:v>Call Setup Time</c:v>
                </c:pt>
              </c:strCache>
            </c:strRef>
          </c:cat>
          <c:val>
            <c:numRef>
              <c:f>Sheet1!$C$186</c:f>
              <c:numCache>
                <c:formatCode>0.00</c:formatCode>
                <c:ptCount val="1"/>
                <c:pt idx="0">
                  <c:v>8.56</c:v>
                </c:pt>
              </c:numCache>
            </c:numRef>
          </c:val>
          <c:extLst>
            <c:ext xmlns:c16="http://schemas.microsoft.com/office/drawing/2014/chart" uri="{C3380CC4-5D6E-409C-BE32-E72D297353CC}">
              <c16:uniqueId val="{00000001-ACC7-4F18-9DBF-9F060C87B62F}"/>
            </c:ext>
          </c:extLst>
        </c:ser>
        <c:ser>
          <c:idx val="2"/>
          <c:order val="2"/>
          <c:tx>
            <c:strRef>
              <c:f>Sheet1!$D$185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Sheet1!$A$186</c:f>
              <c:strCache>
                <c:ptCount val="1"/>
                <c:pt idx="0">
                  <c:v>Call Setup Time</c:v>
                </c:pt>
              </c:strCache>
            </c:strRef>
          </c:cat>
          <c:val>
            <c:numRef>
              <c:f>Sheet1!$D$186</c:f>
              <c:numCache>
                <c:formatCode>0.00</c:formatCode>
                <c:ptCount val="1"/>
                <c:pt idx="0">
                  <c:v>8.27</c:v>
                </c:pt>
              </c:numCache>
            </c:numRef>
          </c:val>
          <c:extLst>
            <c:ext xmlns:c16="http://schemas.microsoft.com/office/drawing/2014/chart" uri="{C3380CC4-5D6E-409C-BE32-E72D297353CC}">
              <c16:uniqueId val="{00000002-ACC7-4F18-9DBF-9F060C87B62F}"/>
            </c:ext>
          </c:extLst>
        </c:ser>
        <c:dLbls>
          <c:dLblPos val="outEnd"/>
          <c:showLegendKey val="0"/>
          <c:showVal val="1"/>
          <c:showCatName val="0"/>
          <c:showSerName val="0"/>
          <c:showPercent val="0"/>
          <c:showBubbleSize val="0"/>
        </c:dLbls>
        <c:gapWidth val="100"/>
        <c:overlap val="-24"/>
        <c:axId val="287468928"/>
        <c:axId val="287478912"/>
      </c:barChart>
      <c:catAx>
        <c:axId val="287468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287468928"/>
        <c:crosses val="autoZero"/>
        <c:crossBetween val="between"/>
        <c:majorUnit val="1"/>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Handover</a:t>
            </a:r>
            <a:r>
              <a:rPr lang="en-US" baseline="0" dirty="0"/>
              <a:t> Success Rate</a:t>
            </a:r>
            <a:r>
              <a:rPr lang="en-US" dirty="0"/>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Sheet1!$A$210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Sheet1!$B$210</c:f>
              <c:numCache>
                <c:formatCode>0.00%</c:formatCode>
                <c:ptCount val="1"/>
                <c:pt idx="0">
                  <c:v>0.996</c:v>
                </c:pt>
              </c:numCache>
            </c:numRef>
          </c:val>
          <c:extLst>
            <c:ext xmlns:c16="http://schemas.microsoft.com/office/drawing/2014/chart" uri="{C3380CC4-5D6E-409C-BE32-E72D297353CC}">
              <c16:uniqueId val="{00000000-D9BD-40B1-A2FF-922B0F4046B9}"/>
            </c:ext>
          </c:extLst>
        </c:ser>
        <c:ser>
          <c:idx val="1"/>
          <c:order val="1"/>
          <c:tx>
            <c:strRef>
              <c:f>Sheet1!$A$211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Sheet1!$B$211</c:f>
              <c:numCache>
                <c:formatCode>0.00%</c:formatCode>
                <c:ptCount val="1"/>
                <c:pt idx="0">
                  <c:v>0.79300000000000004</c:v>
                </c:pt>
              </c:numCache>
            </c:numRef>
          </c:val>
          <c:extLst>
            <c:ext xmlns:c16="http://schemas.microsoft.com/office/drawing/2014/chart" uri="{C3380CC4-5D6E-409C-BE32-E72D297353CC}">
              <c16:uniqueId val="{00000001-D9BD-40B1-A2FF-922B0F4046B9}"/>
            </c:ext>
          </c:extLst>
        </c:ser>
        <c:ser>
          <c:idx val="2"/>
          <c:order val="2"/>
          <c:tx>
            <c:strRef>
              <c:f>Sheet1!$A$212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Sheet1!$B$212</c:f>
              <c:numCache>
                <c:formatCode>0.00%</c:formatCode>
                <c:ptCount val="1"/>
                <c:pt idx="0">
                  <c:v>0.995</c:v>
                </c:pt>
              </c:numCache>
            </c:numRef>
          </c:val>
          <c:extLst>
            <c:ext xmlns:c16="http://schemas.microsoft.com/office/drawing/2014/chart" uri="{C3380CC4-5D6E-409C-BE32-E72D297353CC}">
              <c16:uniqueId val="{00000002-D9BD-40B1-A2FF-922B0F4046B9}"/>
            </c:ext>
          </c:extLst>
        </c:ser>
        <c:dLbls>
          <c:dLblPos val="outEnd"/>
          <c:showLegendKey val="0"/>
          <c:showVal val="1"/>
          <c:showCatName val="0"/>
          <c:showSerName val="0"/>
          <c:showPercent val="0"/>
          <c:showBubbleSize val="0"/>
        </c:dLbls>
        <c:gapWidth val="100"/>
        <c:overlap val="-24"/>
        <c:axId val="287408512"/>
        <c:axId val="287410048"/>
      </c:barChart>
      <c:catAx>
        <c:axId val="2874085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287410048"/>
        <c:crosses val="autoZero"/>
        <c:auto val="1"/>
        <c:lblAlgn val="ctr"/>
        <c:lblOffset val="100"/>
        <c:noMultiLvlLbl val="0"/>
      </c:catAx>
      <c:valAx>
        <c:axId val="287410048"/>
        <c:scaling>
          <c:orientation val="minMax"/>
          <c:min val="0.5"/>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fr-FR"/>
          </a:p>
        </c:txPr>
        <c:crossAx val="287408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en-US"/>
              <a:t>Call Drop Rate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Sheet1!$B$234</c:f>
              <c:numCache>
                <c:formatCode>0.00%</c:formatCode>
                <c:ptCount val="1"/>
                <c:pt idx="0">
                  <c:v>4.5999999999999999E-3</c:v>
                </c:pt>
              </c:numCache>
            </c:numRef>
          </c:val>
          <c:extLst>
            <c:ext xmlns:c16="http://schemas.microsoft.com/office/drawing/2014/chart" uri="{C3380CC4-5D6E-409C-BE32-E72D297353CC}">
              <c16:uniqueId val="{00000000-801E-430C-A04F-1E49320AD9BA}"/>
            </c:ext>
          </c:extLst>
        </c:ser>
        <c:ser>
          <c:idx val="1"/>
          <c:order val="1"/>
          <c:tx>
            <c:strRef>
              <c:f>Sheet1!$A$235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Sheet1!$B$235</c:f>
              <c:numCache>
                <c:formatCode>0.00%</c:formatCode>
                <c:ptCount val="1"/>
                <c:pt idx="0">
                  <c:v>2.2100000000000002E-2</c:v>
                </c:pt>
              </c:numCache>
            </c:numRef>
          </c:val>
          <c:extLst>
            <c:ext xmlns:c16="http://schemas.microsoft.com/office/drawing/2014/chart" uri="{C3380CC4-5D6E-409C-BE32-E72D297353CC}">
              <c16:uniqueId val="{00000001-801E-430C-A04F-1E49320AD9BA}"/>
            </c:ext>
          </c:extLst>
        </c:ser>
        <c:ser>
          <c:idx val="2"/>
          <c:order val="2"/>
          <c:tx>
            <c:strRef>
              <c:f>Sheet1!$A$236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Sheet1!$B$236</c:f>
              <c:numCache>
                <c:formatCode>0.00%</c:formatCode>
                <c:ptCount val="1"/>
                <c:pt idx="0">
                  <c:v>3.8E-3</c:v>
                </c:pt>
              </c:numCache>
            </c:numRef>
          </c:val>
          <c:extLst>
            <c:ext xmlns:c16="http://schemas.microsoft.com/office/drawing/2014/chart" uri="{C3380CC4-5D6E-409C-BE32-E72D297353CC}">
              <c16:uniqueId val="{00000002-801E-430C-A04F-1E49320AD9BA}"/>
            </c:ext>
          </c:extLst>
        </c:ser>
        <c:dLbls>
          <c:dLblPos val="outEnd"/>
          <c:showLegendKey val="0"/>
          <c:showVal val="1"/>
          <c:showCatName val="0"/>
          <c:showSerName val="0"/>
          <c:showPercent val="0"/>
          <c:showBubbleSize val="0"/>
        </c:dLbls>
        <c:gapWidth val="100"/>
        <c:overlap val="-24"/>
        <c:axId val="287568256"/>
        <c:axId val="287569792"/>
      </c:barChart>
      <c:catAx>
        <c:axId val="28756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8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Call Drop Rate</a:t>
            </a:r>
            <a:r>
              <a:rPr lang="en-US" baseline="0" dirty="0"/>
              <a:t> per Technology</a:t>
            </a:r>
            <a:r>
              <a:rPr lang="en-US" dirty="0"/>
              <a:t> (%)</a:t>
            </a:r>
          </a:p>
        </c:rich>
      </c:tx>
      <c:overlay val="0"/>
      <c:spPr>
        <a:noFill/>
        <a:ln>
          <a:noFill/>
        </a:ln>
        <a:effectLst/>
      </c:spPr>
    </c:title>
    <c:autoTitleDeleted val="0"/>
    <c:plotArea>
      <c:layout/>
      <c:barChart>
        <c:barDir val="col"/>
        <c:grouping val="clustered"/>
        <c:varyColors val="0"/>
        <c:ser>
          <c:idx val="0"/>
          <c:order val="0"/>
          <c:tx>
            <c:strRef>
              <c:f>Sheet1!$A$256</c:f>
              <c:strCache>
                <c:ptCount val="1"/>
                <c:pt idx="0">
                  <c:v>CDR (%)</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19F8-4638-B57B-05A14613FC55}"/>
              </c:ext>
            </c:extLst>
          </c:dPt>
          <c:dPt>
            <c:idx val="1"/>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3-19F8-4638-B57B-05A14613FC55}"/>
              </c:ext>
            </c:extLst>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5-19F8-4638-B57B-05A14613FC55}"/>
              </c:ext>
            </c:extLst>
          </c:dPt>
          <c:dPt>
            <c:idx val="3"/>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7-19F8-4638-B57B-05A14613FC55}"/>
              </c:ext>
            </c:extLst>
          </c:dPt>
          <c:dPt>
            <c:idx val="4"/>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9-19F8-4638-B57B-05A14613FC55}"/>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Sheet1!$B$254:$F$255</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Sheet1!$B$256:$F$256</c:f>
              <c:numCache>
                <c:formatCode>0.00%</c:formatCode>
                <c:ptCount val="5"/>
                <c:pt idx="0">
                  <c:v>2.3E-3</c:v>
                </c:pt>
                <c:pt idx="1">
                  <c:v>2.3E-3</c:v>
                </c:pt>
                <c:pt idx="2">
                  <c:v>0</c:v>
                </c:pt>
                <c:pt idx="3">
                  <c:v>2.2100000000000002E-2</c:v>
                </c:pt>
                <c:pt idx="4">
                  <c:v>1.8E-3</c:v>
                </c:pt>
              </c:numCache>
            </c:numRef>
          </c:val>
          <c:extLst>
            <c:ext xmlns:c16="http://schemas.microsoft.com/office/drawing/2014/chart" uri="{C3380CC4-5D6E-409C-BE32-E72D297353CC}">
              <c16:uniqueId val="{0000000C-19F8-4638-B57B-05A14613FC55}"/>
            </c:ext>
          </c:extLst>
        </c:ser>
        <c:dLbls>
          <c:dLblPos val="outEnd"/>
          <c:showLegendKey val="0"/>
          <c:showVal val="1"/>
          <c:showCatName val="0"/>
          <c:showSerName val="0"/>
          <c:showPercent val="0"/>
          <c:showBubbleSize val="0"/>
        </c:dLbls>
        <c:gapWidth val="100"/>
        <c:overlap val="-24"/>
        <c:axId val="322496768"/>
        <c:axId val="322498560"/>
      </c:barChart>
      <c:catAx>
        <c:axId val="3224967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8560"/>
        <c:crosses val="autoZero"/>
        <c:auto val="1"/>
        <c:lblAlgn val="ctr"/>
        <c:lblOffset val="100"/>
        <c:noMultiLvlLbl val="0"/>
      </c:catAx>
      <c:valAx>
        <c:axId val="3224985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r>
              <a:rPr lang="fr-FR" sz="1800" b="0" i="0" u="none" strike="noStrike" kern="1200" cap="all" baseline="0">
                <a:solidFill>
                  <a:prstClr val="white"/>
                </a:solidFill>
                <a:latin typeface="+mn-lt"/>
                <a:ea typeface="+mn-ea"/>
                <a:cs typeface="+mn-cs"/>
              </a:rPr>
              <a:t>SMS</a:t>
            </a:r>
          </a:p>
        </c:rich>
      </c:tx>
      <c:overlay val="0"/>
      <c:spPr>
        <a:noFill/>
        <a:ln>
          <a:noFill/>
        </a:ln>
        <a:effectLst/>
      </c:spPr>
      <c:txPr>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Sheet1!$A$281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Receving message success rate (%)</c:v>
                </c:pt>
              </c:strCache>
            </c:strRef>
          </c:cat>
          <c:val>
            <c:numRef>
              <c:f>Sheet1!$B$281:$C$281</c:f>
              <c:numCache>
                <c:formatCode>0.00%</c:formatCode>
                <c:ptCount val="2"/>
                <c:pt idx="0">
                  <c:v>0.96430000000000005</c:v>
                </c:pt>
                <c:pt idx="1">
                  <c:v>0.96870000000000001</c:v>
                </c:pt>
              </c:numCache>
            </c:numRef>
          </c:val>
          <c:extLst>
            <c:ext xmlns:c16="http://schemas.microsoft.com/office/drawing/2014/chart" uri="{C3380CC4-5D6E-409C-BE32-E72D297353CC}">
              <c16:uniqueId val="{00000000-4C4A-4ABF-ABC5-7ACC196B8388}"/>
            </c:ext>
          </c:extLst>
        </c:ser>
        <c:ser>
          <c:idx val="1"/>
          <c:order val="1"/>
          <c:tx>
            <c:strRef>
              <c:f>Sheet1!$A$282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Receving message success rate (%)</c:v>
                </c:pt>
              </c:strCache>
            </c:strRef>
          </c:cat>
          <c:val>
            <c:numRef>
              <c:f>Sheet1!$B$282:$C$282</c:f>
              <c:numCache>
                <c:formatCode>0.00%</c:formatCode>
                <c:ptCount val="2"/>
                <c:pt idx="0">
                  <c:v>0.96199999999999997</c:v>
                </c:pt>
                <c:pt idx="1">
                  <c:v>0.96299999999999997</c:v>
                </c:pt>
              </c:numCache>
            </c:numRef>
          </c:val>
          <c:extLst>
            <c:ext xmlns:c16="http://schemas.microsoft.com/office/drawing/2014/chart" uri="{C3380CC4-5D6E-409C-BE32-E72D297353CC}">
              <c16:uniqueId val="{00000001-4C4A-4ABF-ABC5-7ACC196B8388}"/>
            </c:ext>
          </c:extLst>
        </c:ser>
        <c:ser>
          <c:idx val="2"/>
          <c:order val="2"/>
          <c:tx>
            <c:strRef>
              <c:f>Sheet1!$A$283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Receving message success rate (%)</c:v>
                </c:pt>
              </c:strCache>
            </c:strRef>
          </c:cat>
          <c:val>
            <c:numRef>
              <c:f>Sheet1!$B$283:$C$283</c:f>
              <c:numCache>
                <c:formatCode>0.00%</c:formatCode>
                <c:ptCount val="2"/>
                <c:pt idx="0">
                  <c:v>0.96330000000000005</c:v>
                </c:pt>
                <c:pt idx="1">
                  <c:v>0.97660000000000002</c:v>
                </c:pt>
              </c:numCache>
            </c:numRef>
          </c:val>
          <c:extLst>
            <c:ext xmlns:c16="http://schemas.microsoft.com/office/drawing/2014/chart" uri="{C3380CC4-5D6E-409C-BE32-E72D297353CC}">
              <c16:uniqueId val="{00000002-4C4A-4ABF-ABC5-7ACC196B8388}"/>
            </c:ext>
          </c:extLst>
        </c:ser>
        <c:dLbls>
          <c:dLblPos val="outEnd"/>
          <c:showLegendKey val="0"/>
          <c:showVal val="1"/>
          <c:showCatName val="0"/>
          <c:showSerName val="0"/>
          <c:showPercent val="0"/>
          <c:showBubbleSize val="0"/>
        </c:dLbls>
        <c:gapWidth val="100"/>
        <c:overlap val="-24"/>
        <c:axId val="322579072"/>
        <c:axId val="322582016"/>
      </c:barChart>
      <c:catAx>
        <c:axId val="3225790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layout>
        <c:manualLayout>
          <c:xMode val="edge"/>
          <c:yMode val="edge"/>
          <c:x val="0.4204784820659313"/>
          <c:y val="0.90773196059092331"/>
          <c:w val="0.14068501961911817"/>
          <c:h val="5.4923733267999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PS Attach &amp; PDP Contex Act(%)</a:t>
            </a:r>
          </a:p>
        </c:rich>
      </c:tx>
      <c:overlay val="0"/>
      <c:spPr>
        <a:noFill/>
        <a:ln>
          <a:noFill/>
        </a:ln>
        <a:effectLst/>
      </c:sp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Sheet1!$A$299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Sheet1!$B$299:$E$299</c:f>
              <c:numCache>
                <c:formatCode>0.00%</c:formatCode>
                <c:ptCount val="4"/>
                <c:pt idx="0">
                  <c:v>1</c:v>
                </c:pt>
                <c:pt idx="1">
                  <c:v>0</c:v>
                </c:pt>
                <c:pt idx="2">
                  <c:v>1</c:v>
                </c:pt>
                <c:pt idx="3">
                  <c:v>0</c:v>
                </c:pt>
              </c:numCache>
            </c:numRef>
          </c:val>
          <c:extLst>
            <c:ext xmlns:c16="http://schemas.microsoft.com/office/drawing/2014/chart" uri="{C3380CC4-5D6E-409C-BE32-E72D297353CC}">
              <c16:uniqueId val="{00000000-1EE1-43CD-9A1F-3099370126A2}"/>
            </c:ext>
          </c:extLst>
        </c:ser>
        <c:ser>
          <c:idx val="1"/>
          <c:order val="1"/>
          <c:tx>
            <c:strRef>
              <c:f>Sheet1!$A$300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dLbl>
              <c:idx val="0"/>
              <c:layout>
                <c:manualLayout>
                  <c:x val="1.0653516927263955E-2"/>
                  <c:y val="-2.89059934984275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E1-43CD-9A1F-3099370126A2}"/>
                </c:ext>
              </c:extLst>
            </c:dLbl>
            <c:dLbl>
              <c:idx val="2"/>
              <c:layout>
                <c:manualLayout>
                  <c:x val="1.2784220312716714E-2"/>
                  <c:y val="-4.57678230391769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Sheet1!$B$300:$E$300</c:f>
              <c:numCache>
                <c:formatCode>0.00%</c:formatCode>
                <c:ptCount val="4"/>
                <c:pt idx="0">
                  <c:v>1</c:v>
                </c:pt>
                <c:pt idx="1">
                  <c:v>0</c:v>
                </c:pt>
                <c:pt idx="2">
                  <c:v>1</c:v>
                </c:pt>
                <c:pt idx="3">
                  <c:v>0</c:v>
                </c:pt>
              </c:numCache>
            </c:numRef>
          </c:val>
          <c:extLst>
            <c:ext xmlns:c16="http://schemas.microsoft.com/office/drawing/2014/chart" uri="{C3380CC4-5D6E-409C-BE32-E72D297353CC}">
              <c16:uniqueId val="{00000001-1EE1-43CD-9A1F-3099370126A2}"/>
            </c:ext>
          </c:extLst>
        </c:ser>
        <c:ser>
          <c:idx val="2"/>
          <c:order val="2"/>
          <c:tx>
            <c:strRef>
              <c:f>Sheet1!$A$301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0"/>
              <c:layout>
                <c:manualLayout>
                  <c:x val="7.8836025261753553E-2"/>
                  <c:y val="-1.2044163957678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E1-43CD-9A1F-3099370126A2}"/>
                </c:ext>
              </c:extLst>
            </c:dLbl>
            <c:dLbl>
              <c:idx val="2"/>
              <c:layout>
                <c:manualLayout>
                  <c:x val="4.048336432360318E-2"/>
                  <c:y val="-1.68618295407493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Sheet1!$B$298:$E$298</c:f>
              <c:strCache>
                <c:ptCount val="4"/>
                <c:pt idx="0">
                  <c:v>PS Attach success(%)</c:v>
                </c:pt>
                <c:pt idx="1">
                  <c:v>PS Attach fail (%)</c:v>
                </c:pt>
                <c:pt idx="2">
                  <c:v>PDP Context Act Success (%)</c:v>
                </c:pt>
                <c:pt idx="3">
                  <c:v>PDP Context Act fail (%)</c:v>
                </c:pt>
              </c:strCache>
            </c:strRef>
          </c:cat>
          <c:val>
            <c:numRef>
              <c:f>Sheet1!$B$301:$E$301</c:f>
              <c:numCache>
                <c:formatCode>0.00%</c:formatCode>
                <c:ptCount val="4"/>
                <c:pt idx="0">
                  <c:v>1</c:v>
                </c:pt>
                <c:pt idx="1">
                  <c:v>0</c:v>
                </c:pt>
                <c:pt idx="2">
                  <c:v>0.99919999999999998</c:v>
                </c:pt>
                <c:pt idx="3">
                  <c:v>8.0000000000000004E-4</c:v>
                </c:pt>
              </c:numCache>
            </c:numRef>
          </c:val>
          <c:extLst>
            <c:ext xmlns:c16="http://schemas.microsoft.com/office/drawing/2014/chart" uri="{C3380CC4-5D6E-409C-BE32-E72D297353CC}">
              <c16:uniqueId val="{00000002-1EE1-43CD-9A1F-3099370126A2}"/>
            </c:ext>
          </c:extLst>
        </c:ser>
        <c:dLbls>
          <c:dLblPos val="outEnd"/>
          <c:showLegendKey val="0"/>
          <c:showVal val="1"/>
          <c:showCatName val="0"/>
          <c:showSerName val="0"/>
          <c:showPercent val="0"/>
          <c:showBubbleSize val="0"/>
        </c:dLbls>
        <c:gapWidth val="100"/>
        <c:overlap val="-24"/>
        <c:axId val="322641920"/>
        <c:axId val="322643456"/>
      </c:barChart>
      <c:catAx>
        <c:axId val="322641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641920"/>
        <c:crosses val="autoZero"/>
        <c:crossBetween val="between"/>
      </c:valAx>
      <c:spPr>
        <a:noFill/>
        <a:ln>
          <a:noFill/>
        </a:ln>
        <a:effectLst/>
      </c:spPr>
    </c:plotArea>
    <c:legend>
      <c:legendPos val="b"/>
      <c:layout>
        <c:manualLayout>
          <c:xMode val="edge"/>
          <c:yMode val="edge"/>
          <c:x val="0.79130498535938343"/>
          <c:y val="0.38084936202917047"/>
          <c:w val="0.20788098528422161"/>
          <c:h val="0.15906357478752484"/>
        </c:manualLayout>
      </c:layout>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Attach &amp; PDP Activation Time (s)</a:t>
            </a:r>
          </a:p>
        </c:rich>
      </c:tx>
      <c:overlay val="0"/>
      <c:spPr>
        <a:noFill/>
        <a:ln>
          <a:noFill/>
        </a:ln>
        <a:effectLst/>
      </c:spPr>
    </c:title>
    <c:autoTitleDeleted val="0"/>
    <c:plotArea>
      <c:layout/>
      <c:barChart>
        <c:barDir val="col"/>
        <c:grouping val="clustered"/>
        <c:varyColors val="0"/>
        <c:ser>
          <c:idx val="0"/>
          <c:order val="0"/>
          <c:tx>
            <c:strRef>
              <c:f>Sheet1!$A$325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Sheet1!$B$325:$C$325</c:f>
              <c:numCache>
                <c:formatCode>0.00</c:formatCode>
                <c:ptCount val="2"/>
                <c:pt idx="0">
                  <c:v>3.22</c:v>
                </c:pt>
                <c:pt idx="1">
                  <c:v>1.37</c:v>
                </c:pt>
              </c:numCache>
            </c:numRef>
          </c:val>
          <c:extLst>
            <c:ext xmlns:c16="http://schemas.microsoft.com/office/drawing/2014/chart" uri="{C3380CC4-5D6E-409C-BE32-E72D297353CC}">
              <c16:uniqueId val="{00000000-DD60-42A3-8555-451003E88860}"/>
            </c:ext>
          </c:extLst>
        </c:ser>
        <c:ser>
          <c:idx val="1"/>
          <c:order val="1"/>
          <c:tx>
            <c:strRef>
              <c:f>Sheet1!$A$326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Sheet1!$B$326:$C$326</c:f>
              <c:numCache>
                <c:formatCode>0.00</c:formatCode>
                <c:ptCount val="2"/>
                <c:pt idx="0">
                  <c:v>2.97</c:v>
                </c:pt>
                <c:pt idx="1">
                  <c:v>1.41</c:v>
                </c:pt>
              </c:numCache>
            </c:numRef>
          </c:val>
          <c:extLst>
            <c:ext xmlns:c16="http://schemas.microsoft.com/office/drawing/2014/chart" uri="{C3380CC4-5D6E-409C-BE32-E72D297353CC}">
              <c16:uniqueId val="{00000001-DD60-42A3-8555-451003E88860}"/>
            </c:ext>
          </c:extLst>
        </c:ser>
        <c:ser>
          <c:idx val="2"/>
          <c:order val="2"/>
          <c:tx>
            <c:strRef>
              <c:f>Sheet1!$A$327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Sheet1!$B$327:$C$327</c:f>
              <c:numCache>
                <c:formatCode>0.00</c:formatCode>
                <c:ptCount val="2"/>
                <c:pt idx="0">
                  <c:v>3.34</c:v>
                </c:pt>
                <c:pt idx="1">
                  <c:v>1.46</c:v>
                </c:pt>
              </c:numCache>
            </c:numRef>
          </c:val>
          <c:extLst>
            <c:ext xmlns:c16="http://schemas.microsoft.com/office/drawing/2014/chart" uri="{C3380CC4-5D6E-409C-BE32-E72D297353CC}">
              <c16:uniqueId val="{00000002-DD60-42A3-8555-451003E88860}"/>
            </c:ext>
          </c:extLst>
        </c:ser>
        <c:dLbls>
          <c:dLblPos val="outEnd"/>
          <c:showLegendKey val="0"/>
          <c:showVal val="1"/>
          <c:showCatName val="0"/>
          <c:showSerName val="0"/>
          <c:showPercent val="0"/>
          <c:showBubbleSize val="0"/>
        </c:dLbls>
        <c:gapWidth val="100"/>
        <c:overlap val="-24"/>
        <c:axId val="322204032"/>
        <c:axId val="322205568"/>
      </c:barChart>
      <c:catAx>
        <c:axId val="3222040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A3D9-40C6-812D-8CBC506E3071}"/>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A3D9-40C6-812D-8CBC506E3071}"/>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A3D9-40C6-812D-8CBC506E3071}"/>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A3D9-40C6-812D-8CBC506E3071}"/>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PS Connection setup</a:t>
            </a:r>
            <a:r>
              <a:rPr lang="fr-FR" baseline="0" dirty="0"/>
              <a:t> time</a:t>
            </a:r>
            <a:endParaRPr lang="fr-FR" dirty="0"/>
          </a:p>
        </c:rich>
      </c:tx>
      <c:overlay val="0"/>
    </c:title>
    <c:autoTitleDeleted val="0"/>
    <c:plotArea>
      <c:layout/>
      <c:barChart>
        <c:barDir val="col"/>
        <c:grouping val="clustered"/>
        <c:varyColors val="0"/>
        <c:ser>
          <c:idx val="0"/>
          <c:order val="0"/>
          <c:tx>
            <c:strRef>
              <c:f>Sheet1!$D$348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Sheet1!$E$347</c:f>
              <c:strCache>
                <c:ptCount val="1"/>
                <c:pt idx="0">
                  <c:v>PS Connection setup time</c:v>
                </c:pt>
              </c:strCache>
            </c:strRef>
          </c:cat>
          <c:val>
            <c:numRef>
              <c:f>Sheet1!$E$348</c:f>
              <c:numCache>
                <c:formatCode>0.00%</c:formatCode>
                <c:ptCount val="1"/>
                <c:pt idx="0">
                  <c:v>1.23E-2</c:v>
                </c:pt>
              </c:numCache>
            </c:numRef>
          </c:val>
          <c:extLst>
            <c:ext xmlns:c16="http://schemas.microsoft.com/office/drawing/2014/chart" uri="{C3380CC4-5D6E-409C-BE32-E72D297353CC}">
              <c16:uniqueId val="{00000000-5697-455B-9AF9-D7B7C26057C0}"/>
            </c:ext>
          </c:extLst>
        </c:ser>
        <c:ser>
          <c:idx val="1"/>
          <c:order val="1"/>
          <c:tx>
            <c:strRef>
              <c:f>Sheet1!$D$349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Sheet1!$E$349</c:f>
              <c:numCache>
                <c:formatCode>0.00%</c:formatCode>
                <c:ptCount val="1"/>
                <c:pt idx="0">
                  <c:v>6.4999999999999997E-3</c:v>
                </c:pt>
              </c:numCache>
            </c:numRef>
          </c:val>
          <c:extLst>
            <c:ext xmlns:c16="http://schemas.microsoft.com/office/drawing/2014/chart" uri="{C3380CC4-5D6E-409C-BE32-E72D297353CC}">
              <c16:uniqueId val="{00000001-5697-455B-9AF9-D7B7C26057C0}"/>
            </c:ext>
          </c:extLst>
        </c:ser>
        <c:ser>
          <c:idx val="2"/>
          <c:order val="2"/>
          <c:tx>
            <c:strRef>
              <c:f>Sheet1!$D$350</c:f>
              <c:strCache>
                <c:ptCount val="1"/>
                <c:pt idx="0">
                  <c:v>CELTISS</c:v>
                </c:pt>
              </c:strCache>
            </c:strRef>
          </c:tx>
          <c:spPr>
            <a:solidFill>
              <a:srgbClr val="0070C0"/>
            </a:solidFill>
          </c:spPr>
          <c:invertIfNegative val="0"/>
          <c:dPt>
            <c:idx val="0"/>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3-5697-455B-9AF9-D7B7C26057C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Sheet1!$E$350</c:f>
              <c:numCache>
                <c:formatCode>0.00%</c:formatCode>
                <c:ptCount val="1"/>
                <c:pt idx="0">
                  <c:v>2.8E-3</c:v>
                </c:pt>
              </c:numCache>
            </c:numRef>
          </c:val>
          <c:extLst>
            <c:ext xmlns:c16="http://schemas.microsoft.com/office/drawing/2014/chart" uri="{C3380CC4-5D6E-409C-BE32-E72D297353CC}">
              <c16:uniqueId val="{00000004-5697-455B-9AF9-D7B7C26057C0}"/>
            </c:ext>
          </c:extLst>
        </c:ser>
        <c:dLbls>
          <c:dLblPos val="outEnd"/>
          <c:showLegendKey val="0"/>
          <c:showVal val="1"/>
          <c:showCatName val="0"/>
          <c:showSerName val="0"/>
          <c:showPercent val="0"/>
          <c:showBubbleSize val="0"/>
        </c:dLbls>
        <c:gapWidth val="100"/>
        <c:overlap val="-24"/>
        <c:axId val="356471552"/>
        <c:axId val="356473088"/>
      </c:barChart>
      <c:catAx>
        <c:axId val="356471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6473088"/>
        <c:crosses val="autoZero"/>
        <c:auto val="1"/>
        <c:lblAlgn val="ctr"/>
        <c:lblOffset val="100"/>
        <c:noMultiLvlLbl val="0"/>
      </c:catAx>
      <c:valAx>
        <c:axId val="35647308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6471552"/>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c:v>
                </c:pt>
                <c:pt idx="1">
                  <c:v>0.99639999999999995</c:v>
                </c:pt>
              </c:numCache>
            </c:numRef>
          </c:val>
          <c:extLst>
            <c:ext xmlns:c16="http://schemas.microsoft.com/office/drawing/2014/chart" uri="{C3380CC4-5D6E-409C-BE32-E72D297353CC}">
              <c16:uniqueId val="{00000000-109B-4896-8B84-16796260EC0D}"/>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0.99829999999999997</c:v>
                </c:pt>
                <c:pt idx="1">
                  <c:v>0.99829999999999997</c:v>
                </c:pt>
              </c:numCache>
            </c:numRef>
          </c:val>
          <c:extLst>
            <c:ext xmlns:c16="http://schemas.microsoft.com/office/drawing/2014/chart" uri="{C3380CC4-5D6E-409C-BE32-E72D297353CC}">
              <c16:uniqueId val="{00000001-109B-4896-8B84-16796260EC0D}"/>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0.99690000000000001</c:v>
                </c:pt>
              </c:numCache>
            </c:numRef>
          </c:val>
          <c:extLst>
            <c:ext xmlns:c16="http://schemas.microsoft.com/office/drawing/2014/chart" uri="{C3380CC4-5D6E-409C-BE32-E72D297353CC}">
              <c16:uniqueId val="{00000002-109B-4896-8B84-16796260EC0D}"/>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Sheet1!$B$21:$E$21</c:f>
              <c:numCache>
                <c:formatCode>0.00%</c:formatCode>
                <c:ptCount val="4"/>
                <c:pt idx="0">
                  <c:v>0.96809999999999996</c:v>
                </c:pt>
                <c:pt idx="1">
                  <c:v>2.7400000000000001E-2</c:v>
                </c:pt>
                <c:pt idx="2">
                  <c:v>4.4000000000000003E-3</c:v>
                </c:pt>
                <c:pt idx="3">
                  <c:v>0.99549999999999994</c:v>
                </c:pt>
              </c:numCache>
            </c:numRef>
          </c:val>
          <c:extLst>
            <c:ext xmlns:c16="http://schemas.microsoft.com/office/drawing/2014/chart" uri="{C3380CC4-5D6E-409C-BE32-E72D297353CC}">
              <c16:uniqueId val="{00000000-44D1-42F5-9E28-24B746BA4BFA}"/>
            </c:ext>
          </c:extLst>
        </c:ser>
        <c:ser>
          <c:idx val="2"/>
          <c:order val="1"/>
          <c:tx>
            <c:strRef>
              <c:f>Sheet1!$A$22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Sheet1!$B$22:$E$22</c:f>
              <c:numCache>
                <c:formatCode>0.00%</c:formatCode>
                <c:ptCount val="4"/>
                <c:pt idx="0">
                  <c:v>0.85350000000000004</c:v>
                </c:pt>
                <c:pt idx="1">
                  <c:v>0.1386</c:v>
                </c:pt>
                <c:pt idx="2">
                  <c:v>0</c:v>
                </c:pt>
                <c:pt idx="3">
                  <c:v>0.99209999999999998</c:v>
                </c:pt>
              </c:numCache>
            </c:numRef>
          </c:val>
          <c:extLst>
            <c:ext xmlns:c16="http://schemas.microsoft.com/office/drawing/2014/chart" uri="{C3380CC4-5D6E-409C-BE32-E72D297353CC}">
              <c16:uniqueId val="{00000001-44D1-42F5-9E28-24B746BA4BFA}"/>
            </c:ext>
          </c:extLst>
        </c:ser>
        <c:ser>
          <c:idx val="1"/>
          <c:order val="2"/>
          <c:tx>
            <c:strRef>
              <c:f>Sheet1!$A$23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Sheet1!$B$23:$E$23</c:f>
              <c:numCache>
                <c:formatCode>0.00%</c:formatCode>
                <c:ptCount val="4"/>
                <c:pt idx="0">
                  <c:v>0.98550000000000004</c:v>
                </c:pt>
                <c:pt idx="1">
                  <c:v>1.1900000000000001E-2</c:v>
                </c:pt>
                <c:pt idx="2">
                  <c:v>2.5999999999999999E-3</c:v>
                </c:pt>
                <c:pt idx="3">
                  <c:v>0.99740000000000006</c:v>
                </c:pt>
              </c:numCache>
            </c:numRef>
          </c:val>
          <c:extLst>
            <c:ext xmlns:c16="http://schemas.microsoft.com/office/drawing/2014/chart" uri="{C3380CC4-5D6E-409C-BE32-E72D297353CC}">
              <c16:uniqueId val="{00000002-44D1-42F5-9E28-24B746BA4BFA}"/>
            </c:ext>
          </c:extLst>
        </c:ser>
        <c:dLbls>
          <c:dLblPos val="outEnd"/>
          <c:showLegendKey val="0"/>
          <c:showVal val="1"/>
          <c:showCatName val="0"/>
          <c:showSerName val="0"/>
          <c:showPercent val="0"/>
          <c:showBubbleSize val="0"/>
        </c:dLbls>
        <c:gapWidth val="100"/>
        <c:overlap val="-24"/>
        <c:axId val="425056512"/>
        <c:axId val="448462848"/>
      </c:barChart>
      <c:catAx>
        <c:axId val="42505651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5056512"/>
        <c:crosses val="autoZero"/>
        <c:crossBetween val="between"/>
      </c:valAx>
      <c:spPr>
        <a:noFill/>
        <a:ln>
          <a:noFill/>
        </a:ln>
        <a:effectLst/>
      </c:spPr>
    </c:plotArea>
    <c:legend>
      <c:legendPos val="b"/>
      <c:layout>
        <c:manualLayout>
          <c:xMode val="edge"/>
          <c:yMode val="edge"/>
          <c:x val="0.36617336052417909"/>
          <c:y val="0.928086824795049"/>
          <c:w val="0.33567858170823112"/>
          <c:h val="6.6925782116135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(Kbps)</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Sheet1!$A$392</c:f>
              <c:strCache>
                <c:ptCount val="1"/>
                <c:pt idx="0">
                  <c:v>MTN</c:v>
                </c:pt>
              </c:strCache>
            </c:strRef>
          </c:tx>
          <c:spPr>
            <a:solidFill>
              <a:srgbClr val="FFC000"/>
            </a:solidFill>
            <a:ln>
              <a:noFill/>
            </a:ln>
            <a:effectLst>
              <a:outerShdw blurRad="57150" dist="19050" dir="5400000" algn="ctr" rotWithShape="0">
                <a:srgbClr val="000000">
                  <a:alpha val="63000"/>
                </a:srgbClr>
              </a:outerShdw>
            </a:effectLst>
          </c:spPr>
          <c:invertIfNegative val="0"/>
          <c:dPt>
            <c:idx val="2"/>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15-4099-B169-7F72AEBA0FA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Sheet1!$B$392:$E$392</c:f>
              <c:numCache>
                <c:formatCode>0.00</c:formatCode>
                <c:ptCount val="4"/>
                <c:pt idx="0">
                  <c:v>2200.6</c:v>
                </c:pt>
                <c:pt idx="1">
                  <c:v>1045.72</c:v>
                </c:pt>
                <c:pt idx="2">
                  <c:v>14352.9</c:v>
                </c:pt>
                <c:pt idx="3">
                  <c:v>15375.7</c:v>
                </c:pt>
              </c:numCache>
            </c:numRef>
          </c:val>
          <c:extLst>
            <c:ext xmlns:c16="http://schemas.microsoft.com/office/drawing/2014/chart" uri="{C3380CC4-5D6E-409C-BE32-E72D297353CC}">
              <c16:uniqueId val="{00000002-0215-4099-B169-7F72AEBA0FA7}"/>
            </c:ext>
          </c:extLst>
        </c:ser>
        <c:ser>
          <c:idx val="1"/>
          <c:order val="1"/>
          <c:tx>
            <c:strRef>
              <c:f>Sheet1!$A$393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Sheet1!$B$393:$E$393</c:f>
              <c:numCache>
                <c:formatCode>0.00</c:formatCode>
                <c:ptCount val="4"/>
                <c:pt idx="0">
                  <c:v>3337.54</c:v>
                </c:pt>
                <c:pt idx="1">
                  <c:v>1014.22</c:v>
                </c:pt>
                <c:pt idx="2">
                  <c:v>35717.800000000003</c:v>
                </c:pt>
                <c:pt idx="3">
                  <c:v>11876.1</c:v>
                </c:pt>
              </c:numCache>
            </c:numRef>
          </c:val>
          <c:extLst>
            <c:ext xmlns:c16="http://schemas.microsoft.com/office/drawing/2014/chart" uri="{C3380CC4-5D6E-409C-BE32-E72D297353CC}">
              <c16:uniqueId val="{00000003-0215-4099-B169-7F72AEBA0FA7}"/>
            </c:ext>
          </c:extLst>
        </c:ser>
        <c:ser>
          <c:idx val="2"/>
          <c:order val="2"/>
          <c:tx>
            <c:strRef>
              <c:f>Sheet1!$A$394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Sheet1!$B$394:$E$394</c:f>
              <c:numCache>
                <c:formatCode>0.00</c:formatCode>
                <c:ptCount val="4"/>
                <c:pt idx="0">
                  <c:v>4620.29</c:v>
                </c:pt>
                <c:pt idx="1">
                  <c:v>2151.61</c:v>
                </c:pt>
                <c:pt idx="2">
                  <c:v>18405.3</c:v>
                </c:pt>
                <c:pt idx="3">
                  <c:v>14601.4</c:v>
                </c:pt>
              </c:numCache>
            </c:numRef>
          </c:val>
          <c:extLst>
            <c:ext xmlns:c16="http://schemas.microsoft.com/office/drawing/2014/chart" uri="{C3380CC4-5D6E-409C-BE32-E72D297353CC}">
              <c16:uniqueId val="{00000004-0215-4099-B169-7F72AEBA0FA7}"/>
            </c:ext>
          </c:extLst>
        </c:ser>
        <c:dLbls>
          <c:dLblPos val="outEnd"/>
          <c:showLegendKey val="0"/>
          <c:showVal val="1"/>
          <c:showCatName val="0"/>
          <c:showSerName val="0"/>
          <c:showPercent val="0"/>
          <c:showBubbleSize val="0"/>
        </c:dLbls>
        <c:gapWidth val="115"/>
        <c:overlap val="-20"/>
        <c:axId val="362297216"/>
        <c:axId val="362298752"/>
      </c:barChart>
      <c:catAx>
        <c:axId val="3622972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DL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Sheet1!$A$418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Sheet1!$B$418:$E$418</c:f>
              <c:numCache>
                <c:formatCode>0.00%</c:formatCode>
                <c:ptCount val="4"/>
                <c:pt idx="0">
                  <c:v>3.0000000000000001E-3</c:v>
                </c:pt>
                <c:pt idx="1">
                  <c:v>0</c:v>
                </c:pt>
                <c:pt idx="2">
                  <c:v>0</c:v>
                </c:pt>
                <c:pt idx="3">
                  <c:v>0.997</c:v>
                </c:pt>
              </c:numCache>
            </c:numRef>
          </c:val>
          <c:extLst>
            <c:ext xmlns:c16="http://schemas.microsoft.com/office/drawing/2014/chart" uri="{C3380CC4-5D6E-409C-BE32-E72D297353CC}">
              <c16:uniqueId val="{00000000-5822-44CA-9F8F-B7981D4B807B}"/>
            </c:ext>
          </c:extLst>
        </c:ser>
        <c:ser>
          <c:idx val="1"/>
          <c:order val="1"/>
          <c:tx>
            <c:strRef>
              <c:f>Sheet1!$A$419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Sheet1!$B$419:$E$419</c:f>
              <c:numCache>
                <c:formatCode>0.00%</c:formatCode>
                <c:ptCount val="4"/>
                <c:pt idx="0">
                  <c:v>1.5E-3</c:v>
                </c:pt>
                <c:pt idx="1">
                  <c:v>0</c:v>
                </c:pt>
                <c:pt idx="2">
                  <c:v>0</c:v>
                </c:pt>
                <c:pt idx="3">
                  <c:v>0.99850000000000005</c:v>
                </c:pt>
              </c:numCache>
            </c:numRef>
          </c:val>
          <c:extLst>
            <c:ext xmlns:c16="http://schemas.microsoft.com/office/drawing/2014/chart" uri="{C3380CC4-5D6E-409C-BE32-E72D297353CC}">
              <c16:uniqueId val="{00000001-5822-44CA-9F8F-B7981D4B807B}"/>
            </c:ext>
          </c:extLst>
        </c:ser>
        <c:ser>
          <c:idx val="2"/>
          <c:order val="2"/>
          <c:tx>
            <c:strRef>
              <c:f>Sheet1!$A$420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Sheet1!$B$420:$E$420</c:f>
              <c:numCache>
                <c:formatCode>0.00%</c:formatCode>
                <c:ptCount val="4"/>
                <c:pt idx="0">
                  <c:v>0</c:v>
                </c:pt>
                <c:pt idx="1">
                  <c:v>0</c:v>
                </c:pt>
                <c:pt idx="2">
                  <c:v>0</c:v>
                </c:pt>
                <c:pt idx="3">
                  <c:v>1</c:v>
                </c:pt>
              </c:numCache>
            </c:numRef>
          </c:val>
          <c:extLst>
            <c:ext xmlns:c16="http://schemas.microsoft.com/office/drawing/2014/chart" uri="{C3380CC4-5D6E-409C-BE32-E72D297353CC}">
              <c16:uniqueId val="{00000002-5822-44CA-9F8F-B7981D4B807B}"/>
            </c:ext>
          </c:extLst>
        </c:ser>
        <c:dLbls>
          <c:dLblPos val="outEnd"/>
          <c:showLegendKey val="0"/>
          <c:showVal val="1"/>
          <c:showCatName val="0"/>
          <c:showSerName val="0"/>
          <c:showPercent val="0"/>
          <c:showBubbleSize val="0"/>
        </c:dLbls>
        <c:gapWidth val="100"/>
        <c:overlap val="-24"/>
        <c:axId val="362386944"/>
        <c:axId val="362388480"/>
      </c:barChart>
      <c:catAx>
        <c:axId val="3623869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8480"/>
        <c:crosses val="autoZero"/>
        <c:auto val="1"/>
        <c:lblAlgn val="ctr"/>
        <c:lblOffset val="100"/>
        <c:noMultiLvlLbl val="0"/>
      </c:catAx>
      <c:valAx>
        <c:axId val="3623884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UL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Sheet1!$A$443</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Sheet1!$B$443:$E$443</c:f>
              <c:numCache>
                <c:formatCode>0.00%</c:formatCode>
                <c:ptCount val="4"/>
                <c:pt idx="0">
                  <c:v>1.1000000000000001E-3</c:v>
                </c:pt>
                <c:pt idx="1">
                  <c:v>0</c:v>
                </c:pt>
                <c:pt idx="2">
                  <c:v>0</c:v>
                </c:pt>
                <c:pt idx="3">
                  <c:v>0.99890000000000001</c:v>
                </c:pt>
              </c:numCache>
            </c:numRef>
          </c:val>
          <c:extLst>
            <c:ext xmlns:c16="http://schemas.microsoft.com/office/drawing/2014/chart" uri="{C3380CC4-5D6E-409C-BE32-E72D297353CC}">
              <c16:uniqueId val="{00000000-4DE1-481E-A668-1B946B4C2680}"/>
            </c:ext>
          </c:extLst>
        </c:ser>
        <c:ser>
          <c:idx val="1"/>
          <c:order val="1"/>
          <c:tx>
            <c:strRef>
              <c:f>Sheet1!$A$444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Sheet1!$B$444:$E$444</c:f>
              <c:numCache>
                <c:formatCode>0.00%</c:formatCode>
                <c:ptCount val="4"/>
                <c:pt idx="0">
                  <c:v>0</c:v>
                </c:pt>
                <c:pt idx="1">
                  <c:v>0</c:v>
                </c:pt>
                <c:pt idx="2">
                  <c:v>0</c:v>
                </c:pt>
                <c:pt idx="3">
                  <c:v>1</c:v>
                </c:pt>
              </c:numCache>
            </c:numRef>
          </c:val>
          <c:extLst>
            <c:ext xmlns:c16="http://schemas.microsoft.com/office/drawing/2014/chart" uri="{C3380CC4-5D6E-409C-BE32-E72D297353CC}">
              <c16:uniqueId val="{00000001-4DE1-481E-A668-1B946B4C2680}"/>
            </c:ext>
          </c:extLst>
        </c:ser>
        <c:ser>
          <c:idx val="2"/>
          <c:order val="2"/>
          <c:tx>
            <c:strRef>
              <c:f>Sheet1!$A$445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Sheet1!$B$445:$E$445</c:f>
              <c:numCache>
                <c:formatCode>0.00%</c:formatCode>
                <c:ptCount val="4"/>
                <c:pt idx="0">
                  <c:v>0</c:v>
                </c:pt>
                <c:pt idx="1">
                  <c:v>0</c:v>
                </c:pt>
                <c:pt idx="2">
                  <c:v>0</c:v>
                </c:pt>
                <c:pt idx="3">
                  <c:v>1</c:v>
                </c:pt>
              </c:numCache>
            </c:numRef>
          </c:val>
          <c:extLst>
            <c:ext xmlns:c16="http://schemas.microsoft.com/office/drawing/2014/chart" uri="{C3380CC4-5D6E-409C-BE32-E72D297353CC}">
              <c16:uniqueId val="{00000002-4DE1-481E-A668-1B946B4C2680}"/>
            </c:ext>
          </c:extLst>
        </c:ser>
        <c:dLbls>
          <c:dLblPos val="outEnd"/>
          <c:showLegendKey val="0"/>
          <c:showVal val="1"/>
          <c:showCatName val="0"/>
          <c:showSerName val="0"/>
          <c:showPercent val="0"/>
          <c:showBubbleSize val="0"/>
        </c:dLbls>
        <c:gapWidth val="100"/>
        <c:overlap val="-24"/>
        <c:axId val="362440576"/>
        <c:axId val="362442112"/>
      </c:barChart>
      <c:catAx>
        <c:axId val="3624405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2112"/>
        <c:crosses val="autoZero"/>
        <c:auto val="1"/>
        <c:lblAlgn val="ctr"/>
        <c:lblOffset val="100"/>
        <c:noMultiLvlLbl val="0"/>
      </c:catAx>
      <c:valAx>
        <c:axId val="3624421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66AB-4222-8332-B20BFF8B8CF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66AB-4222-8332-B20BFF8B8CFD}"/>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66AB-4222-8332-B20BFF8B8CFD}"/>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66AB-4222-8332-B20BFF8B8CFD}"/>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0.99670000000000003</c:v>
                </c:pt>
                <c:pt idx="1">
                  <c:v>0.99650000000000005</c:v>
                </c:pt>
              </c:numCache>
            </c:numRef>
          </c:val>
          <c:extLst>
            <c:ext xmlns:c16="http://schemas.microsoft.com/office/drawing/2014/chart" uri="{C3380CC4-5D6E-409C-BE32-E72D297353CC}">
              <c16:uniqueId val="{00000000-9D69-4BBB-8C2B-B9FE79025551}"/>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0.99839999999999995</c:v>
                </c:pt>
                <c:pt idx="1">
                  <c:v>1</c:v>
                </c:pt>
              </c:numCache>
            </c:numRef>
          </c:val>
          <c:extLst>
            <c:ext xmlns:c16="http://schemas.microsoft.com/office/drawing/2014/chart" uri="{C3380CC4-5D6E-409C-BE32-E72D297353CC}">
              <c16:uniqueId val="{00000001-9D69-4BBB-8C2B-B9FE79025551}"/>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0.99839999999999995</c:v>
                </c:pt>
              </c:numCache>
            </c:numRef>
          </c:val>
          <c:extLst>
            <c:ext xmlns:c16="http://schemas.microsoft.com/office/drawing/2014/chart" uri="{C3380CC4-5D6E-409C-BE32-E72D297353CC}">
              <c16:uniqueId val="{00000002-9D69-4BBB-8C2B-B9FE79025551}"/>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(Kbps)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Sheet1!$A$469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Sheet1!$B$469:$E$469</c:f>
              <c:numCache>
                <c:formatCode>0.00</c:formatCode>
                <c:ptCount val="4"/>
                <c:pt idx="0">
                  <c:v>13142.8</c:v>
                </c:pt>
                <c:pt idx="1">
                  <c:v>15180.9</c:v>
                </c:pt>
                <c:pt idx="2">
                  <c:v>55606.77</c:v>
                </c:pt>
                <c:pt idx="3">
                  <c:v>36155.599999999999</c:v>
                </c:pt>
              </c:numCache>
            </c:numRef>
          </c:val>
          <c:extLst>
            <c:ext xmlns:c16="http://schemas.microsoft.com/office/drawing/2014/chart" uri="{C3380CC4-5D6E-409C-BE32-E72D297353CC}">
              <c16:uniqueId val="{00000000-1FF9-4874-81B8-E39B521A2A54}"/>
            </c:ext>
          </c:extLst>
        </c:ser>
        <c:ser>
          <c:idx val="1"/>
          <c:order val="1"/>
          <c:tx>
            <c:strRef>
              <c:f>Sheet1!$A$470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Sheet1!$B$470:$E$470</c:f>
              <c:numCache>
                <c:formatCode>0.00</c:formatCode>
                <c:ptCount val="4"/>
                <c:pt idx="0">
                  <c:v>20806.2</c:v>
                </c:pt>
                <c:pt idx="1">
                  <c:v>9449.7000000000007</c:v>
                </c:pt>
                <c:pt idx="2">
                  <c:v>57707</c:v>
                </c:pt>
                <c:pt idx="3">
                  <c:v>28316.3</c:v>
                </c:pt>
              </c:numCache>
            </c:numRef>
          </c:val>
          <c:extLst>
            <c:ext xmlns:c16="http://schemas.microsoft.com/office/drawing/2014/chart" uri="{C3380CC4-5D6E-409C-BE32-E72D297353CC}">
              <c16:uniqueId val="{00000001-1FF9-4874-81B8-E39B521A2A54}"/>
            </c:ext>
          </c:extLst>
        </c:ser>
        <c:ser>
          <c:idx val="2"/>
          <c:order val="2"/>
          <c:tx>
            <c:strRef>
              <c:f>Sheet1!$A$471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Sheet1!$B$471:$E$471</c:f>
              <c:numCache>
                <c:formatCode>0.00</c:formatCode>
                <c:ptCount val="4"/>
                <c:pt idx="0">
                  <c:v>11794.11</c:v>
                </c:pt>
                <c:pt idx="1">
                  <c:v>12408.7</c:v>
                </c:pt>
                <c:pt idx="2">
                  <c:v>14515.2</c:v>
                </c:pt>
                <c:pt idx="3">
                  <c:v>19711</c:v>
                </c:pt>
              </c:numCache>
            </c:numRef>
          </c:val>
          <c:extLst>
            <c:ext xmlns:c16="http://schemas.microsoft.com/office/drawing/2014/chart" uri="{C3380CC4-5D6E-409C-BE32-E72D297353CC}">
              <c16:uniqueId val="{00000002-1FF9-4874-81B8-E39B521A2A54}"/>
            </c:ext>
          </c:extLst>
        </c:ser>
        <c:dLbls>
          <c:dLblPos val="outEnd"/>
          <c:showLegendKey val="0"/>
          <c:showVal val="1"/>
          <c:showCatName val="0"/>
          <c:showSerName val="0"/>
          <c:showPercent val="0"/>
          <c:showBubbleSize val="0"/>
        </c:dLbls>
        <c:gapWidth val="115"/>
        <c:overlap val="-20"/>
        <c:axId val="362754816"/>
        <c:axId val="362756352"/>
      </c:barChart>
      <c:catAx>
        <c:axId val="362754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70000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6352"/>
        <c:crosses val="autoZero"/>
        <c:auto val="1"/>
        <c:lblAlgn val="ctr"/>
        <c:lblOffset val="100"/>
        <c:noMultiLvlLbl val="0"/>
      </c:catAx>
      <c:valAx>
        <c:axId val="362756352"/>
        <c:scaling>
          <c:orientation val="minMax"/>
          <c:max val="60000"/>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2G Band Distribution (%)</a:t>
            </a:r>
          </a:p>
        </c:rich>
      </c:tx>
      <c:overlay val="0"/>
      <c:spPr>
        <a:noFill/>
        <a:ln>
          <a:noFill/>
        </a:ln>
        <a:effectLst/>
      </c:spPr>
    </c:title>
    <c:autoTitleDeleted val="0"/>
    <c:plotArea>
      <c:layout/>
      <c:barChart>
        <c:barDir val="col"/>
        <c:grouping val="clustered"/>
        <c:varyColors val="0"/>
        <c:ser>
          <c:idx val="0"/>
          <c:order val="0"/>
          <c:tx>
            <c:strRef>
              <c:f>Sheet1!$A$532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Sheet1!$B$531:$C$531</c:f>
              <c:strCache>
                <c:ptCount val="2"/>
                <c:pt idx="0">
                  <c:v>GSM 900</c:v>
                </c:pt>
                <c:pt idx="1">
                  <c:v>DSC 1800</c:v>
                </c:pt>
              </c:strCache>
            </c:strRef>
          </c:cat>
          <c:val>
            <c:numRef>
              <c:f>Sheet1!$B$532:$C$532</c:f>
              <c:numCache>
                <c:formatCode>0.00%</c:formatCode>
                <c:ptCount val="2"/>
                <c:pt idx="0">
                  <c:v>0.75190000000000001</c:v>
                </c:pt>
                <c:pt idx="1">
                  <c:v>0.24809999999999999</c:v>
                </c:pt>
              </c:numCache>
            </c:numRef>
          </c:val>
          <c:extLst>
            <c:ext xmlns:c16="http://schemas.microsoft.com/office/drawing/2014/chart" uri="{C3380CC4-5D6E-409C-BE32-E72D297353CC}">
              <c16:uniqueId val="{00000000-57EF-4B4D-B23F-AAB56671A92D}"/>
            </c:ext>
          </c:extLst>
        </c:ser>
        <c:ser>
          <c:idx val="1"/>
          <c:order val="1"/>
          <c:tx>
            <c:strRef>
              <c:f>Sheet1!$A$533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Sheet1!$B$531:$C$531</c:f>
              <c:strCache>
                <c:ptCount val="2"/>
                <c:pt idx="0">
                  <c:v>GSM 900</c:v>
                </c:pt>
                <c:pt idx="1">
                  <c:v>DSC 1800</c:v>
                </c:pt>
              </c:strCache>
            </c:strRef>
          </c:cat>
          <c:val>
            <c:numRef>
              <c:f>Sheet1!$B$533:$C$533</c:f>
              <c:numCache>
                <c:formatCode>0.00%</c:formatCode>
                <c:ptCount val="2"/>
                <c:pt idx="0">
                  <c:v>0.74429999999999996</c:v>
                </c:pt>
                <c:pt idx="1">
                  <c:v>0.25569999999999998</c:v>
                </c:pt>
              </c:numCache>
            </c:numRef>
          </c:val>
          <c:extLst>
            <c:ext xmlns:c16="http://schemas.microsoft.com/office/drawing/2014/chart" uri="{C3380CC4-5D6E-409C-BE32-E72D297353CC}">
              <c16:uniqueId val="{00000001-57EF-4B4D-B23F-AAB56671A92D}"/>
            </c:ext>
          </c:extLst>
        </c:ser>
        <c:ser>
          <c:idx val="2"/>
          <c:order val="2"/>
          <c:tx>
            <c:strRef>
              <c:f>Sheet1!$A$534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Sheet1!$B$531:$C$531</c:f>
              <c:strCache>
                <c:ptCount val="2"/>
                <c:pt idx="0">
                  <c:v>GSM 900</c:v>
                </c:pt>
                <c:pt idx="1">
                  <c:v>DSC 1800</c:v>
                </c:pt>
              </c:strCache>
            </c:strRef>
          </c:cat>
          <c:val>
            <c:numRef>
              <c:f>Sheet1!$B$534:$C$534</c:f>
              <c:numCache>
                <c:formatCode>0.00%</c:formatCode>
                <c:ptCount val="2"/>
                <c:pt idx="0">
                  <c:v>0.25419999999999998</c:v>
                </c:pt>
                <c:pt idx="1">
                  <c:v>0.74580000000000002</c:v>
                </c:pt>
              </c:numCache>
            </c:numRef>
          </c:val>
          <c:extLst>
            <c:ext xmlns:c16="http://schemas.microsoft.com/office/drawing/2014/chart" uri="{C3380CC4-5D6E-409C-BE32-E72D297353CC}">
              <c16:uniqueId val="{00000002-57EF-4B4D-B23F-AAB56671A92D}"/>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3G Band Distribution (%)</a:t>
            </a:r>
          </a:p>
        </c:rich>
      </c:tx>
      <c:overlay val="0"/>
      <c:spPr>
        <a:noFill/>
        <a:ln>
          <a:noFill/>
        </a:ln>
        <a:effectLst/>
      </c:spPr>
    </c:title>
    <c:autoTitleDeleted val="0"/>
    <c:plotArea>
      <c:layout/>
      <c:barChart>
        <c:barDir val="col"/>
        <c:grouping val="clustered"/>
        <c:varyColors val="0"/>
        <c:ser>
          <c:idx val="0"/>
          <c:order val="0"/>
          <c:tx>
            <c:strRef>
              <c:f>Sheet1!$A$516</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26C8-4F06-8619-B1E6193E6046}"/>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Sheet1!$B$516:$C$516</c:f>
              <c:numCache>
                <c:formatCode>0.00%</c:formatCode>
                <c:ptCount val="2"/>
                <c:pt idx="0">
                  <c:v>0.4803</c:v>
                </c:pt>
                <c:pt idx="1">
                  <c:v>0.51970000000000005</c:v>
                </c:pt>
              </c:numCache>
            </c:numRef>
          </c:val>
          <c:extLst>
            <c:ext xmlns:c16="http://schemas.microsoft.com/office/drawing/2014/chart" uri="{C3380CC4-5D6E-409C-BE32-E72D297353CC}">
              <c16:uniqueId val="{00000002-26C8-4F06-8619-B1E6193E6046}"/>
            </c:ext>
          </c:extLst>
        </c:ser>
        <c:ser>
          <c:idx val="1"/>
          <c:order val="1"/>
          <c:tx>
            <c:strRef>
              <c:f>Sheet1!$A$517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Sheet1!$B$517:$C$517</c:f>
              <c:numCache>
                <c:formatCode>0.00%</c:formatCode>
                <c:ptCount val="2"/>
                <c:pt idx="0">
                  <c:v>4.4400000000000002E-2</c:v>
                </c:pt>
                <c:pt idx="1">
                  <c:v>0.9556</c:v>
                </c:pt>
              </c:numCache>
            </c:numRef>
          </c:val>
          <c:extLst>
            <c:ext xmlns:c16="http://schemas.microsoft.com/office/drawing/2014/chart" uri="{C3380CC4-5D6E-409C-BE32-E72D297353CC}">
              <c16:uniqueId val="{00000003-26C8-4F06-8619-B1E6193E6046}"/>
            </c:ext>
          </c:extLst>
        </c:ser>
        <c:ser>
          <c:idx val="2"/>
          <c:order val="2"/>
          <c:tx>
            <c:strRef>
              <c:f>Sheet1!$A$518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rgbClr val="0070C0"/>
              </a:solid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Sheet1!$B$515:$C$515</c:f>
              <c:strCache>
                <c:ptCount val="2"/>
                <c:pt idx="0">
                  <c:v>900</c:v>
                </c:pt>
                <c:pt idx="1">
                  <c:v>2100</c:v>
                </c:pt>
              </c:strCache>
            </c:strRef>
          </c:cat>
          <c:val>
            <c:numRef>
              <c:f>Sheet1!$B$518:$C$518</c:f>
              <c:numCache>
                <c:formatCode>0.00%</c:formatCode>
                <c:ptCount val="2"/>
                <c:pt idx="0">
                  <c:v>1.7899999999999999E-2</c:v>
                </c:pt>
                <c:pt idx="1">
                  <c:v>0.98209999999999997</c:v>
                </c:pt>
              </c:numCache>
            </c:numRef>
          </c:val>
          <c:extLst>
            <c:ext xmlns:c16="http://schemas.microsoft.com/office/drawing/2014/chart" uri="{C3380CC4-5D6E-409C-BE32-E72D297353CC}">
              <c16:uniqueId val="{00000004-26C8-4F06-8619-B1E6193E6046}"/>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fr-FR" sz="1400" b="1" i="0" u="none" strike="noStrike" kern="1200" spc="100" baseline="0" dirty="0" smtClean="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4G Band Distribution (%)</a:t>
            </a:r>
          </a:p>
        </c:rich>
      </c:tx>
      <c:overlay val="0"/>
      <c:spPr>
        <a:noFill/>
        <a:ln>
          <a:noFill/>
        </a:ln>
        <a:effectLst/>
      </c:spPr>
    </c:title>
    <c:autoTitleDeleted val="0"/>
    <c:plotArea>
      <c:layout/>
      <c:barChart>
        <c:barDir val="col"/>
        <c:grouping val="clustered"/>
        <c:varyColors val="0"/>
        <c:ser>
          <c:idx val="0"/>
          <c:order val="0"/>
          <c:tx>
            <c:strRef>
              <c:f>Sheet1!$A$492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Sheet1!$B$492:$F$492</c:f>
              <c:numCache>
                <c:formatCode>0.00%</c:formatCode>
                <c:ptCount val="5"/>
                <c:pt idx="0">
                  <c:v>2.7699999999999999E-2</c:v>
                </c:pt>
                <c:pt idx="1">
                  <c:v>2.86E-2</c:v>
                </c:pt>
                <c:pt idx="2">
                  <c:v>7.1999999999999998E-3</c:v>
                </c:pt>
                <c:pt idx="3">
                  <c:v>3.0599999999999999E-2</c:v>
                </c:pt>
                <c:pt idx="4">
                  <c:v>0.90590000000000004</c:v>
                </c:pt>
              </c:numCache>
            </c:numRef>
          </c:val>
          <c:extLst>
            <c:ext xmlns:c16="http://schemas.microsoft.com/office/drawing/2014/chart" uri="{C3380CC4-5D6E-409C-BE32-E72D297353CC}">
              <c16:uniqueId val="{00000000-0ABE-4DED-9EE7-F0EE92993D2E}"/>
            </c:ext>
          </c:extLst>
        </c:ser>
        <c:ser>
          <c:idx val="1"/>
          <c:order val="1"/>
          <c:tx>
            <c:strRef>
              <c:f>Sheet1!$A$493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Sheet1!$B$493:$F$493</c:f>
              <c:numCache>
                <c:formatCode>0.00%</c:formatCode>
                <c:ptCount val="5"/>
                <c:pt idx="0">
                  <c:v>0.49480000000000002</c:v>
                </c:pt>
                <c:pt idx="1">
                  <c:v>0</c:v>
                </c:pt>
                <c:pt idx="2">
                  <c:v>5.3900000000000003E-2</c:v>
                </c:pt>
                <c:pt idx="3">
                  <c:v>4.0000000000000002E-4</c:v>
                </c:pt>
                <c:pt idx="4">
                  <c:v>0.45090000000000002</c:v>
                </c:pt>
              </c:numCache>
            </c:numRef>
          </c:val>
          <c:extLst>
            <c:ext xmlns:c16="http://schemas.microsoft.com/office/drawing/2014/chart" uri="{C3380CC4-5D6E-409C-BE32-E72D297353CC}">
              <c16:uniqueId val="{00000001-0ABE-4DED-9EE7-F0EE92993D2E}"/>
            </c:ext>
          </c:extLst>
        </c:ser>
        <c:ser>
          <c:idx val="2"/>
          <c:order val="2"/>
          <c:tx>
            <c:strRef>
              <c:f>Sheet1!$A$494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BE-4DED-9EE7-F0EE92993D2E}"/>
                </c:ext>
              </c:extLst>
            </c:dLbl>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Sheet1!$B$491:$F$491</c:f>
              <c:strCache>
                <c:ptCount val="5"/>
                <c:pt idx="0">
                  <c:v>LTE 800</c:v>
                </c:pt>
                <c:pt idx="1">
                  <c:v>LTE 700</c:v>
                </c:pt>
                <c:pt idx="2">
                  <c:v>LTE 1800</c:v>
                </c:pt>
                <c:pt idx="3">
                  <c:v>LTE 2100</c:v>
                </c:pt>
                <c:pt idx="4">
                  <c:v>LTE 2600</c:v>
                </c:pt>
              </c:strCache>
            </c:strRef>
          </c:cat>
          <c:val>
            <c:numRef>
              <c:f>Sheet1!$B$494:$F$494</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0ABE-4DED-9EE7-F0EE92993D2E}"/>
            </c:ext>
          </c:extLst>
        </c:ser>
        <c:dLbls>
          <c:dLblPos val="outEnd"/>
          <c:showLegendKey val="0"/>
          <c:showVal val="1"/>
          <c:showCatName val="0"/>
          <c:showSerName val="0"/>
          <c:showPercent val="0"/>
          <c:showBubbleSize val="0"/>
        </c:dLbls>
        <c:gapWidth val="100"/>
        <c:overlap val="-24"/>
        <c:axId val="363086976"/>
        <c:axId val="363088512"/>
      </c:barChart>
      <c:catAx>
        <c:axId val="363086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Sheet1!$B$45:$F$45</c:f>
              <c:numCache>
                <c:formatCode>0.00%</c:formatCode>
                <c:ptCount val="5"/>
                <c:pt idx="0">
                  <c:v>0.47489999999999999</c:v>
                </c:pt>
                <c:pt idx="1">
                  <c:v>0.24809999999999999</c:v>
                </c:pt>
                <c:pt idx="2">
                  <c:v>0.26979999999999998</c:v>
                </c:pt>
                <c:pt idx="3">
                  <c:v>7.3000000000000001E-3</c:v>
                </c:pt>
                <c:pt idx="4">
                  <c:v>0.9927999999999999</c:v>
                </c:pt>
              </c:numCache>
            </c:numRef>
          </c:val>
          <c:extLst>
            <c:ext xmlns:c16="http://schemas.microsoft.com/office/drawing/2014/chart" uri="{C3380CC4-5D6E-409C-BE32-E72D297353CC}">
              <c16:uniqueId val="{00000000-CD77-4663-B6B9-E9915269F46D}"/>
            </c:ext>
          </c:extLst>
        </c:ser>
        <c:ser>
          <c:idx val="2"/>
          <c:order val="1"/>
          <c:tx>
            <c:strRef>
              <c:f>Sheet1!$A$46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Sheet1!$B$46:$F$46</c:f>
              <c:numCache>
                <c:formatCode>0.00%</c:formatCode>
                <c:ptCount val="5"/>
                <c:pt idx="0">
                  <c:v>0.69479999999999997</c:v>
                </c:pt>
                <c:pt idx="1">
                  <c:v>0.23860000000000001</c:v>
                </c:pt>
                <c:pt idx="2">
                  <c:v>6.6199999999999995E-2</c:v>
                </c:pt>
                <c:pt idx="3">
                  <c:v>2.9999999999999997E-4</c:v>
                </c:pt>
                <c:pt idx="4">
                  <c:v>0.99960000000000004</c:v>
                </c:pt>
              </c:numCache>
            </c:numRef>
          </c:val>
          <c:extLst>
            <c:ext xmlns:c16="http://schemas.microsoft.com/office/drawing/2014/chart" uri="{C3380CC4-5D6E-409C-BE32-E72D297353CC}">
              <c16:uniqueId val="{00000001-CD77-4663-B6B9-E9915269F46D}"/>
            </c:ext>
          </c:extLst>
        </c:ser>
        <c:ser>
          <c:idx val="1"/>
          <c:order val="2"/>
          <c:tx>
            <c:strRef>
              <c:f>Sheet1!$A$47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Sheet1!$B$47:$F$47</c:f>
              <c:numCache>
                <c:formatCode>0.00%</c:formatCode>
                <c:ptCount val="5"/>
                <c:pt idx="0">
                  <c:v>0.8417</c:v>
                </c:pt>
                <c:pt idx="1">
                  <c:v>9.0399999999999994E-2</c:v>
                </c:pt>
                <c:pt idx="2">
                  <c:v>6.3299999999999995E-2</c:v>
                </c:pt>
                <c:pt idx="3">
                  <c:v>4.4999999999999997E-3</c:v>
                </c:pt>
                <c:pt idx="4">
                  <c:v>0.99540000000000006</c:v>
                </c:pt>
              </c:numCache>
            </c:numRef>
          </c:val>
          <c:extLst>
            <c:ext xmlns:c16="http://schemas.microsoft.com/office/drawing/2014/chart" uri="{C3380CC4-5D6E-409C-BE32-E72D297353CC}">
              <c16:uniqueId val="{00000002-CD77-4663-B6B9-E9915269F46D}"/>
            </c:ext>
          </c:extLst>
        </c:ser>
        <c:dLbls>
          <c:dLblPos val="outEnd"/>
          <c:showLegendKey val="0"/>
          <c:showVal val="1"/>
          <c:showCatName val="0"/>
          <c:showSerName val="0"/>
          <c:showPercent val="0"/>
          <c:showBubbleSize val="0"/>
        </c:dLbls>
        <c:gapWidth val="100"/>
        <c:overlap val="-24"/>
        <c:axId val="284408832"/>
        <c:axId val="286049024"/>
      </c:barChart>
      <c:catAx>
        <c:axId val="2844088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layout>
        <c:manualLayout>
          <c:xMode val="edge"/>
          <c:yMode val="edge"/>
          <c:x val="0.32243555555555553"/>
          <c:y val="0.9144264197413382"/>
          <c:w val="0.22559011111111113"/>
          <c:h val="5.86056037160569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6.1806057195063151E-2"/>
          <c:y val="0.20998449246874959"/>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C480-48EE-B454-3FA052D26B73}"/>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C480-48EE-B454-3FA052D26B73}"/>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C480-48EE-B454-3FA052D26B73}"/>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200" b="0" i="0" u="none" strike="noStrike" kern="1200" baseline="0">
                <a:solidFill>
                  <a:schemeClr val="lt1">
                    <a:lumMod val="85000"/>
                  </a:schemeClr>
                </a:solidFill>
                <a:latin typeface="+mn-lt"/>
                <a:ea typeface="+mn-ea"/>
                <a:cs typeface="+mn-cs"/>
              </a:defRPr>
            </a:pPr>
            <a:endParaRPr lang="fr-FR"/>
          </a:p>
        </c:txPr>
      </c:dTable>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C480-48EE-B454-3FA052D26B73}"/>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C480-48EE-B454-3FA052D26B73}"/>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C480-48EE-B454-3FA052D26B73}"/>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200" b="0" i="0" u="none" strike="noStrike" kern="1200" baseline="0">
                <a:solidFill>
                  <a:schemeClr val="lt1">
                    <a:lumMod val="85000"/>
                  </a:schemeClr>
                </a:solidFill>
                <a:latin typeface="+mn-lt"/>
                <a:ea typeface="+mn-ea"/>
                <a:cs typeface="+mn-cs"/>
              </a:defRPr>
            </a:pPr>
            <a:endParaRPr lang="fr-FR"/>
          </a:p>
        </c:txPr>
      </c:dTable>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7959-4F5F-BD93-C7F9A4D3A8D4}"/>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7959-4F5F-BD93-C7F9A4D3A8D4}"/>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7959-4F5F-BD93-C7F9A4D3A8D4}"/>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200" b="0" i="0" u="none" strike="noStrike" kern="1200" baseline="0">
                <a:solidFill>
                  <a:schemeClr val="lt1">
                    <a:lumMod val="85000"/>
                  </a:schemeClr>
                </a:solidFill>
                <a:latin typeface="+mn-lt"/>
                <a:ea typeface="+mn-ea"/>
                <a:cs typeface="+mn-cs"/>
              </a:defRPr>
            </a:pPr>
            <a:endParaRPr lang="fr-FR"/>
          </a:p>
        </c:txPr>
      </c:dTable>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Ec/No Distribution (%)</a:t>
            </a:r>
          </a:p>
        </c:rich>
      </c:tx>
      <c:overlay val="0"/>
      <c:spPr>
        <a:noFill/>
        <a:ln>
          <a:noFill/>
        </a:ln>
        <a:effectLst/>
      </c:spPr>
    </c:title>
    <c:autoTitleDeleted val="0"/>
    <c:plotArea>
      <c:layout/>
      <c:barChart>
        <c:barDir val="col"/>
        <c:grouping val="clustered"/>
        <c:varyColors val="0"/>
        <c:ser>
          <c:idx val="0"/>
          <c:order val="0"/>
          <c:tx>
            <c:strRef>
              <c:f>Sheet1!$A$126</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Sheet1!$B$126:$F$126</c:f>
              <c:numCache>
                <c:formatCode>0.00%</c:formatCode>
                <c:ptCount val="5"/>
                <c:pt idx="0">
                  <c:v>0.1235</c:v>
                </c:pt>
                <c:pt idx="1">
                  <c:v>0.2046</c:v>
                </c:pt>
                <c:pt idx="2">
                  <c:v>0.51910000000000001</c:v>
                </c:pt>
                <c:pt idx="3">
                  <c:v>0.15279999999999999</c:v>
                </c:pt>
                <c:pt idx="4">
                  <c:v>0.3281</c:v>
                </c:pt>
              </c:numCache>
            </c:numRef>
          </c:val>
          <c:extLst>
            <c:ext xmlns:c16="http://schemas.microsoft.com/office/drawing/2014/chart" uri="{C3380CC4-5D6E-409C-BE32-E72D297353CC}">
              <c16:uniqueId val="{00000000-C06D-4282-96DC-9CD6CE957DBC}"/>
            </c:ext>
          </c:extLst>
        </c:ser>
        <c:ser>
          <c:idx val="1"/>
          <c:order val="1"/>
          <c:tx>
            <c:strRef>
              <c:f>Sheet1!$A$127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Sheet1!$B$127:$F$127</c:f>
              <c:numCache>
                <c:formatCode>0.00%</c:formatCode>
                <c:ptCount val="5"/>
                <c:pt idx="0">
                  <c:v>0.35759999999999997</c:v>
                </c:pt>
                <c:pt idx="1">
                  <c:v>0.34620000000000001</c:v>
                </c:pt>
                <c:pt idx="2">
                  <c:v>0.25940000000000002</c:v>
                </c:pt>
                <c:pt idx="3">
                  <c:v>3.6799999999999999E-2</c:v>
                </c:pt>
                <c:pt idx="4">
                  <c:v>0.70379999999999998</c:v>
                </c:pt>
              </c:numCache>
            </c:numRef>
          </c:val>
          <c:extLst>
            <c:ext xmlns:c16="http://schemas.microsoft.com/office/drawing/2014/chart" uri="{C3380CC4-5D6E-409C-BE32-E72D297353CC}">
              <c16:uniqueId val="{00000001-C06D-4282-96DC-9CD6CE957DBC}"/>
            </c:ext>
          </c:extLst>
        </c:ser>
        <c:ser>
          <c:idx val="2"/>
          <c:order val="2"/>
          <c:tx>
            <c:strRef>
              <c:f>Sheet1!$A$128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Sheet1!$B$125:$F$125</c:f>
              <c:strCache>
                <c:ptCount val="5"/>
                <c:pt idx="0">
                  <c:v>-8 to 0</c:v>
                </c:pt>
                <c:pt idx="1">
                  <c:v>-12 to -8</c:v>
                </c:pt>
                <c:pt idx="2">
                  <c:v>-16 to -8</c:v>
                </c:pt>
                <c:pt idx="3">
                  <c:v>-34 to -16</c:v>
                </c:pt>
                <c:pt idx="4">
                  <c:v>Good Ec/No</c:v>
                </c:pt>
              </c:strCache>
            </c:strRef>
          </c:cat>
          <c:val>
            <c:numRef>
              <c:f>Sheet1!$B$128:$F$128</c:f>
              <c:numCache>
                <c:formatCode>0.00%</c:formatCode>
                <c:ptCount val="5"/>
                <c:pt idx="0">
                  <c:v>0.8306</c:v>
                </c:pt>
                <c:pt idx="1">
                  <c:v>0.1467</c:v>
                </c:pt>
                <c:pt idx="2">
                  <c:v>1.89E-2</c:v>
                </c:pt>
                <c:pt idx="3">
                  <c:v>3.8E-3</c:v>
                </c:pt>
                <c:pt idx="4">
                  <c:v>0.97730000000000006</c:v>
                </c:pt>
              </c:numCache>
            </c:numRef>
          </c:val>
          <c:extLst>
            <c:ext xmlns:c16="http://schemas.microsoft.com/office/drawing/2014/chart" uri="{C3380CC4-5D6E-409C-BE32-E72D297353CC}">
              <c16:uniqueId val="{00000002-C06D-4282-96DC-9CD6CE957DBC}"/>
            </c:ext>
          </c:extLst>
        </c:ser>
        <c:dLbls>
          <c:dLblPos val="outEnd"/>
          <c:showLegendKey val="0"/>
          <c:showVal val="1"/>
          <c:showCatName val="0"/>
          <c:showSerName val="0"/>
          <c:showPercent val="0"/>
          <c:showBubbleSize val="0"/>
        </c:dLbls>
        <c:gapWidth val="100"/>
        <c:overlap val="-24"/>
        <c:axId val="320530304"/>
        <c:axId val="320531840"/>
      </c:barChart>
      <c:catAx>
        <c:axId val="32053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dirty="0"/>
              <a:t>SINR Comparison </a:t>
            </a:r>
            <a:endParaRPr lang="zh-CN" dirty="0"/>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fr-FR"/>
        </a:p>
      </c:txPr>
    </c:title>
    <c:autoTitleDeleted val="0"/>
    <c:plotArea>
      <c:layout/>
      <c:barChart>
        <c:barDir val="col"/>
        <c:grouping val="clustered"/>
        <c:varyColors val="0"/>
        <c:ser>
          <c:idx val="0"/>
          <c:order val="0"/>
          <c:tx>
            <c:strRef>
              <c:f>Sheet1!$A$145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solidFill>
                <a:schemeClr val="accent6">
                  <a:lumMod val="50000"/>
                </a:schemeClr>
              </a:solidFill>
            </a:ln>
            <a:effectLst/>
          </c:spPr>
          <c:invertIfNegative val="0"/>
          <c:dLbls>
            <c:spPr>
              <a:solidFill>
                <a:srgbClr val="70AD47">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Sheet1!$B$145:$G$145</c:f>
              <c:numCache>
                <c:formatCode>0.00%</c:formatCode>
                <c:ptCount val="6"/>
                <c:pt idx="0">
                  <c:v>3.6200000000000003E-2</c:v>
                </c:pt>
                <c:pt idx="1">
                  <c:v>0.15310000000000001</c:v>
                </c:pt>
                <c:pt idx="2">
                  <c:v>0.46029999999999999</c:v>
                </c:pt>
                <c:pt idx="3">
                  <c:v>0.255</c:v>
                </c:pt>
                <c:pt idx="4">
                  <c:v>7.3499999999999996E-2</c:v>
                </c:pt>
                <c:pt idx="5">
                  <c:v>0</c:v>
                </c:pt>
              </c:numCache>
            </c:numRef>
          </c:val>
          <c:extLst>
            <c:ext xmlns:c16="http://schemas.microsoft.com/office/drawing/2014/chart" uri="{C3380CC4-5D6E-409C-BE32-E72D297353CC}">
              <c16:uniqueId val="{00000000-E7A3-41A2-A637-0861ECE647FB}"/>
            </c:ext>
          </c:extLst>
        </c:ser>
        <c:ser>
          <c:idx val="2"/>
          <c:order val="1"/>
          <c:tx>
            <c:strRef>
              <c:f>Sheet1!$A$146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chemeClr val="accent4">
                  <a:lumMod val="50000"/>
                </a:schemeClr>
              </a:solidFill>
            </a:ln>
            <a:effectLst/>
          </c:spPr>
          <c:invertIfNegative val="0"/>
          <c:dLbls>
            <c:spPr>
              <a:solidFill>
                <a:srgbClr val="FFC000">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Sheet1!$B$146:$G$146</c:f>
              <c:numCache>
                <c:formatCode>0.00%</c:formatCode>
                <c:ptCount val="6"/>
                <c:pt idx="0">
                  <c:v>8.7800000000000003E-2</c:v>
                </c:pt>
                <c:pt idx="1">
                  <c:v>0.31540000000000001</c:v>
                </c:pt>
                <c:pt idx="2">
                  <c:v>0.31409999999999999</c:v>
                </c:pt>
                <c:pt idx="3">
                  <c:v>0.2102</c:v>
                </c:pt>
                <c:pt idx="4">
                  <c:v>5.4800000000000001E-2</c:v>
                </c:pt>
                <c:pt idx="5">
                  <c:v>0</c:v>
                </c:pt>
              </c:numCache>
            </c:numRef>
          </c:val>
          <c:extLst>
            <c:ext xmlns:c16="http://schemas.microsoft.com/office/drawing/2014/chart" uri="{C3380CC4-5D6E-409C-BE32-E72D297353CC}">
              <c16:uniqueId val="{00000001-E7A3-41A2-A637-0861ECE647FB}"/>
            </c:ext>
          </c:extLst>
        </c:ser>
        <c:ser>
          <c:idx val="1"/>
          <c:order val="2"/>
          <c:tx>
            <c:strRef>
              <c:f>Sheet1!$A$147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chemeClr val="accent5">
                  <a:lumMod val="50000"/>
                </a:schemeClr>
              </a:solid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3-41A2-A637-0861ECE647FB}"/>
                </c:ext>
              </c:extLst>
            </c:dLbl>
            <c:spPr>
              <a:solidFill>
                <a:srgbClr val="5B9BD5">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Sheet1!$B$147:$G$147</c:f>
              <c:numCache>
                <c:formatCode>0.00%</c:formatCode>
                <c:ptCount val="6"/>
                <c:pt idx="0">
                  <c:v>1.29E-2</c:v>
                </c:pt>
                <c:pt idx="1">
                  <c:v>4.5900000000000003E-2</c:v>
                </c:pt>
                <c:pt idx="2">
                  <c:v>0.23549999999999999</c:v>
                </c:pt>
                <c:pt idx="3">
                  <c:v>0.52990000000000004</c:v>
                </c:pt>
                <c:pt idx="4">
                  <c:v>0.12330000000000001</c:v>
                </c:pt>
                <c:pt idx="5">
                  <c:v>0</c:v>
                </c:pt>
              </c:numCache>
            </c:numRef>
          </c:val>
          <c:extLst>
            <c:ext xmlns:c16="http://schemas.microsoft.com/office/drawing/2014/chart" uri="{C3380CC4-5D6E-409C-BE32-E72D297353CC}">
              <c16:uniqueId val="{00000003-E7A3-41A2-A637-0861ECE647FB}"/>
            </c:ext>
          </c:extLst>
        </c:ser>
        <c:dLbls>
          <c:dLblPos val="outEnd"/>
          <c:showLegendKey val="0"/>
          <c:showVal val="1"/>
          <c:showCatName val="0"/>
          <c:showSerName val="0"/>
          <c:showPercent val="0"/>
          <c:showBubbleSize val="0"/>
        </c:dLbls>
        <c:gapWidth val="75"/>
        <c:overlap val="-25"/>
        <c:axId val="217392256"/>
        <c:axId val="217393792"/>
      </c:barChart>
      <c:catAx>
        <c:axId val="21739225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a:solidFill>
                <a:schemeClr val="lt1">
                  <a:lumMod val="50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Call</a:t>
            </a:r>
            <a:r>
              <a:rPr lang="fr-FR" baseline="0" dirty="0"/>
              <a:t> Setup Success Rate and Call </a:t>
            </a:r>
            <a:r>
              <a:rPr lang="fr-FR" baseline="0" dirty="0" err="1"/>
              <a:t>Blocked</a:t>
            </a:r>
            <a:r>
              <a:rPr lang="fr-FR" baseline="0" dirty="0"/>
              <a:t> Rate per </a:t>
            </a:r>
            <a:r>
              <a:rPr lang="fr-FR" baseline="0" dirty="0" err="1"/>
              <a:t>Technology</a:t>
            </a:r>
            <a:r>
              <a:rPr lang="fr-FR" baseline="0" dirty="0"/>
              <a:t> (%)</a:t>
            </a:r>
            <a:endParaRPr lang="fr-FR" dirty="0"/>
          </a:p>
        </c:rich>
      </c:tx>
      <c:overlay val="0"/>
      <c:spPr>
        <a:noFill/>
        <a:ln>
          <a:noFill/>
        </a:ln>
        <a:effectLst/>
      </c:spPr>
    </c:title>
    <c:autoTitleDeleted val="0"/>
    <c:plotArea>
      <c:layout/>
      <c:barChart>
        <c:barDir val="col"/>
        <c:grouping val="clustered"/>
        <c:varyColors val="0"/>
        <c:ser>
          <c:idx val="0"/>
          <c:order val="0"/>
          <c:tx>
            <c:strRef>
              <c:f>Sheet1!$A$164</c:f>
              <c:strCache>
                <c:ptCount val="1"/>
                <c:pt idx="0">
                  <c:v>CSSR (%)</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Sheet1!$B$162:$F$163</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Sheet1!$B$164:$F$164</c:f>
              <c:numCache>
                <c:formatCode>0.00%</c:formatCode>
                <c:ptCount val="5"/>
                <c:pt idx="0">
                  <c:v>0.96250000000000002</c:v>
                </c:pt>
                <c:pt idx="1">
                  <c:v>0.96499999999999997</c:v>
                </c:pt>
                <c:pt idx="2">
                  <c:v>0.95</c:v>
                </c:pt>
                <c:pt idx="3">
                  <c:v>0.97270000000000001</c:v>
                </c:pt>
                <c:pt idx="4">
                  <c:v>0.97309999999999997</c:v>
                </c:pt>
              </c:numCache>
            </c:numRef>
          </c:val>
          <c:extLst>
            <c:ext xmlns:c16="http://schemas.microsoft.com/office/drawing/2014/chart" uri="{C3380CC4-5D6E-409C-BE32-E72D297353CC}">
              <c16:uniqueId val="{00000000-B4CC-4B2D-A06E-933C27CB2EBA}"/>
            </c:ext>
          </c:extLst>
        </c:ser>
        <c:ser>
          <c:idx val="1"/>
          <c:order val="1"/>
          <c:tx>
            <c:strRef>
              <c:f>Sheet1!$A$165</c:f>
              <c:strCache>
                <c:ptCount val="1"/>
                <c:pt idx="0">
                  <c:v>CBR (%)</c:v>
                </c:pt>
              </c:strCache>
            </c:strRef>
          </c:tx>
          <c:spPr>
            <a:solidFill>
              <a:srgbClr val="FFC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Sheet1!$B$162:$F$163</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Sheet1!$B$165:$F$165</c:f>
              <c:numCache>
                <c:formatCode>0.00%</c:formatCode>
                <c:ptCount val="5"/>
                <c:pt idx="0">
                  <c:v>3.7499999999999999E-2</c:v>
                </c:pt>
                <c:pt idx="1">
                  <c:v>3.5000000000000003E-2</c:v>
                </c:pt>
                <c:pt idx="2">
                  <c:v>0.05</c:v>
                </c:pt>
                <c:pt idx="3">
                  <c:v>2.7300000000000001E-2</c:v>
                </c:pt>
                <c:pt idx="4">
                  <c:v>2.69E-2</c:v>
                </c:pt>
              </c:numCache>
            </c:numRef>
          </c:val>
          <c:extLst>
            <c:ext xmlns:c16="http://schemas.microsoft.com/office/drawing/2014/chart" uri="{C3380CC4-5D6E-409C-BE32-E72D297353CC}">
              <c16:uniqueId val="{00000001-B4CC-4B2D-A06E-933C27CB2EBA}"/>
            </c:ext>
          </c:extLst>
        </c:ser>
        <c:dLbls>
          <c:dLblPos val="outEnd"/>
          <c:showLegendKey val="0"/>
          <c:showVal val="1"/>
          <c:showCatName val="0"/>
          <c:showSerName val="0"/>
          <c:showPercent val="0"/>
          <c:showBubbleSize val="0"/>
        </c:dLbls>
        <c:gapWidth val="100"/>
        <c:overlap val="-24"/>
        <c:axId val="322050304"/>
        <c:axId val="322068480"/>
      </c:barChart>
      <c:catAx>
        <c:axId val="32205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71CB13B-2DC6-4AB8-B738-159A9E128DD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EBEC4D7-3D7C-4798-8B35-7CA7838930CF}"/>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A717BD8-D964-4C60-9A73-2DCBAB07EE5E}" type="datetimeFigureOut">
              <a:rPr lang="fr-FR" smtClean="0"/>
              <a:t>02/11/2023</a:t>
            </a:fld>
            <a:endParaRPr lang="fr-FR"/>
          </a:p>
        </p:txBody>
      </p:sp>
      <p:sp>
        <p:nvSpPr>
          <p:cNvPr id="4" name="Espace réservé du pied de page 3">
            <a:extLst>
              <a:ext uri="{FF2B5EF4-FFF2-40B4-BE49-F238E27FC236}">
                <a16:creationId xmlns:a16="http://schemas.microsoft.com/office/drawing/2014/main" id="{5713761D-6C80-4C51-8454-4378BB76A2DB}"/>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5" name="Espace réservé du numéro de diapositive 4">
            <a:extLst>
              <a:ext uri="{FF2B5EF4-FFF2-40B4-BE49-F238E27FC236}">
                <a16:creationId xmlns:a16="http://schemas.microsoft.com/office/drawing/2014/main" id="{D9E25C55-F761-470A-A37C-568C10D49F20}"/>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F91E9381-56CA-4B93-B28D-19D3833DA062}" type="slidenum">
              <a:rPr lang="fr-FR" smtClean="0"/>
              <a:t>‹#›</a:t>
            </a:fld>
            <a:endParaRPr lang="fr-FR"/>
          </a:p>
        </p:txBody>
      </p:sp>
    </p:spTree>
    <p:extLst>
      <p:ext uri="{BB962C8B-B14F-4D97-AF65-F5344CB8AC3E}">
        <p14:creationId xmlns:p14="http://schemas.microsoft.com/office/powerpoint/2010/main" val="18471950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6EBE7FD-A07C-4C83-9E93-1E3D441CF117}" type="datetimeFigureOut">
              <a:rPr lang="fr-FR" smtClean="0"/>
              <a:t>02/11/2023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A00C685-6952-46BC-9842-6D6952573B24}" type="slidenum">
              <a:rPr lang="fr-FR" smtClean="0"/>
              <a:t>‹#›</a:t>
            </a:fld>
            <a:endParaRPr lang="fr-FR"/>
          </a:p>
        </p:txBody>
      </p:sp>
    </p:spTree>
    <p:extLst>
      <p:ext uri="{BB962C8B-B14F-4D97-AF65-F5344CB8AC3E}">
        <p14:creationId xmlns:p14="http://schemas.microsoft.com/office/powerpoint/2010/main" val="34096461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88053">
              <a:defRPr/>
            </a:pPr>
            <a:fld id="{C0F4A2C8-6C88-4E71-83EE-698B9D4FE22F}" type="slidenum">
              <a:rPr lang="en-US">
                <a:solidFill>
                  <a:prstClr val="black"/>
                </a:solidFill>
                <a:latin typeface="Arial" panose="020B0604020202020204" pitchFamily="34" charset="0"/>
              </a:rPr>
              <a:pPr defTabSz="1288053">
                <a:defRPr/>
              </a:pPr>
              <a:t>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3606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558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1292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3584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53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9329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0241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035974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762233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1439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4884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0951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1864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82404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56993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6265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40834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07193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7666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2286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00242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5447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7218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8621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585503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7417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837746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74561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5555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42722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9258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1886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67917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3848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35897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81939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06867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16579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22861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36681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44000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49480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4864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3203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348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6862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2289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8634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4459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8.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val="4215213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8575205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6131126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0988718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4258069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59224397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0027107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98525191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183096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603907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6638998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1503462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6677103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p:cNvSpPr>
            <a:spLocks noGrp="1"/>
          </p:cNvSpPr>
          <p:nvPr>
            <p:ph type="ctrTitle"/>
          </p:nvPr>
        </p:nvSpPr>
        <p:spPr>
          <a:xfrm>
            <a:off x="504883" y="1122363"/>
            <a:ext cx="10212330" cy="2387600"/>
          </a:xfrm>
        </p:spPr>
        <p:txBody>
          <a:bodyPr anchor="b">
            <a:noAutofit/>
          </a:bodyPr>
          <a:lstStyle>
            <a:lvl1pPr algn="l">
              <a:lnSpc>
                <a:spcPct val="90000"/>
              </a:lnSpc>
              <a:defRPr sz="96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04883" y="3289471"/>
            <a:ext cx="10212330" cy="465697"/>
          </a:xfrm>
        </p:spPr>
        <p:txBody>
          <a:bodyPr>
            <a:noAutofit/>
          </a:bodyPr>
          <a:lstStyle>
            <a:lvl1pPr marL="0" indent="0" algn="l">
              <a:lnSpc>
                <a:spcPct val="100000"/>
              </a:lnSpc>
              <a:buNone/>
              <a:defRPr sz="20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8" name="Text Placeholder 7"/>
          <p:cNvSpPr>
            <a:spLocks noGrp="1"/>
          </p:cNvSpPr>
          <p:nvPr>
            <p:ph type="body" sz="quarter" idx="13" hasCustomPrompt="1"/>
          </p:nvPr>
        </p:nvSpPr>
        <p:spPr>
          <a:xfrm>
            <a:off x="504883" y="4058039"/>
            <a:ext cx="10212388" cy="403225"/>
          </a:xfrm>
        </p:spPr>
        <p:txBody>
          <a:bodyPr>
            <a:noAutofit/>
          </a:bodyPr>
          <a:lstStyle>
            <a:lvl1pPr marL="0" indent="0">
              <a:lnSpc>
                <a:spcPct val="100000"/>
              </a:lnSpc>
              <a:buNone/>
              <a:defRPr sz="14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Date</a:t>
            </a:r>
          </a:p>
        </p:txBody>
      </p:sp>
    </p:spTree>
    <p:extLst>
      <p:ext uri="{BB962C8B-B14F-4D97-AF65-F5344CB8AC3E}">
        <p14:creationId xmlns:p14="http://schemas.microsoft.com/office/powerpoint/2010/main" val="21697559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7" name="Picture Placeholder 6"/>
          <p:cNvSpPr>
            <a:spLocks noGrp="1"/>
          </p:cNvSpPr>
          <p:nvPr>
            <p:ph type="pic" sz="quarter" idx="13"/>
          </p:nvPr>
        </p:nvSpPr>
        <p:spPr>
          <a:xfrm>
            <a:off x="0" y="-1"/>
            <a:ext cx="12192000" cy="6858001"/>
          </a:xfrm>
        </p:spPr>
        <p:txBody>
          <a:bodyPr/>
          <a:lstStyle/>
          <a:p>
            <a:endParaRPr lang="en-US" dirty="0"/>
          </a:p>
        </p:txBody>
      </p:sp>
      <p:sp>
        <p:nvSpPr>
          <p:cNvPr id="2" name="Title 1"/>
          <p:cNvSpPr>
            <a:spLocks noGrp="1"/>
          </p:cNvSpPr>
          <p:nvPr>
            <p:ph type="title"/>
          </p:nvPr>
        </p:nvSpPr>
        <p:spPr>
          <a:xfrm>
            <a:off x="506538" y="1138238"/>
            <a:ext cx="11075862" cy="2852737"/>
          </a:xfrm>
        </p:spPr>
        <p:txBody>
          <a:bodyPr anchor="b"/>
          <a:lstStyle>
            <a:lvl1pPr>
              <a:defRPr sz="7200">
                <a:solidFill>
                  <a:schemeClr val="bg1"/>
                </a:solidFill>
              </a:defRPr>
            </a:lvl1pPr>
          </a:lstStyle>
          <a:p>
            <a:r>
              <a:rPr lang="en-US" dirty="0"/>
              <a:t>Click to edit Master title style</a:t>
            </a:r>
          </a:p>
        </p:txBody>
      </p:sp>
      <p:sp>
        <p:nvSpPr>
          <p:cNvPr id="8" name="Text Placeholder 8"/>
          <p:cNvSpPr>
            <a:spLocks noGrp="1"/>
          </p:cNvSpPr>
          <p:nvPr>
            <p:ph type="body" sz="quarter" idx="14"/>
          </p:nvPr>
        </p:nvSpPr>
        <p:spPr>
          <a:xfrm>
            <a:off x="505614" y="3990975"/>
            <a:ext cx="11175211" cy="647700"/>
          </a:xfrm>
        </p:spPr>
        <p:txBody>
          <a:bodyP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2000" kern="1200" dirty="0">
                <a:solidFill>
                  <a:schemeClr val="bg1">
                    <a:lumMod val="6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642896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Sub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8"/>
          <p:cNvSpPr>
            <a:spLocks noGrp="1"/>
          </p:cNvSpPr>
          <p:nvPr>
            <p:ph type="body" sz="quarter" idx="14"/>
          </p:nvPr>
        </p:nvSpPr>
        <p:spPr>
          <a:xfrm>
            <a:off x="511175" y="1279083"/>
            <a:ext cx="11071225" cy="647700"/>
          </a:xfrm>
        </p:spPr>
        <p:txBody>
          <a:bodyPr>
            <a:noAutofit/>
          </a:bodyPr>
          <a:lstStyle>
            <a:lvl1pPr marL="0" indent="0">
              <a:buNone/>
              <a:defRPr sz="20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10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45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08" imgH="508" progId="TCLayout.ActiveDocument.1">
                  <p:embed/>
                </p:oleObj>
              </mc:Choice>
              <mc:Fallback>
                <p:oleObj name="think-cell Slide" r:id="rId3" imgW="508" imgH="508"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362267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50" name="Picture Placeholder 17"/>
          <p:cNvSpPr>
            <a:spLocks noGrp="1"/>
          </p:cNvSpPr>
          <p:nvPr>
            <p:ph type="pic" sz="quarter" idx="10"/>
          </p:nvPr>
        </p:nvSpPr>
        <p:spPr>
          <a:xfrm>
            <a:off x="943114" y="1818329"/>
            <a:ext cx="1246909" cy="1243775"/>
          </a:xfrm>
          <a:prstGeom prst="ellipse">
            <a:avLst/>
          </a:prstGeom>
        </p:spPr>
        <p:txBody>
          <a:bodyPr>
            <a:noAutofit/>
          </a:bodyPr>
          <a:lstStyle>
            <a:lvl1pPr marL="0" indent="0">
              <a:buFontTx/>
              <a:buNone/>
              <a:defRPr sz="1000"/>
            </a:lvl1pPr>
          </a:lstStyle>
          <a:p>
            <a:endParaRPr lang="en-US" dirty="0"/>
          </a:p>
        </p:txBody>
      </p:sp>
      <p:sp>
        <p:nvSpPr>
          <p:cNvPr id="51" name="Picture Placeholder 17"/>
          <p:cNvSpPr>
            <a:spLocks noGrp="1"/>
          </p:cNvSpPr>
          <p:nvPr>
            <p:ph type="pic" sz="quarter" idx="11"/>
          </p:nvPr>
        </p:nvSpPr>
        <p:spPr>
          <a:xfrm>
            <a:off x="6519164" y="1818329"/>
            <a:ext cx="1246909" cy="1243775"/>
          </a:xfrm>
          <a:prstGeom prst="ellipse">
            <a:avLst/>
          </a:prstGeom>
        </p:spPr>
        <p:txBody>
          <a:bodyPr>
            <a:noAutofit/>
          </a:bodyPr>
          <a:lstStyle>
            <a:lvl1pPr marL="0" indent="0">
              <a:buFontTx/>
              <a:buNone/>
              <a:defRPr sz="1000"/>
            </a:lvl1pPr>
          </a:lstStyle>
          <a:p>
            <a:endParaRPr lang="en-US" dirty="0"/>
          </a:p>
        </p:txBody>
      </p:sp>
      <p:sp>
        <p:nvSpPr>
          <p:cNvPr id="52" name="Picture Placeholder 17"/>
          <p:cNvSpPr>
            <a:spLocks noGrp="1"/>
          </p:cNvSpPr>
          <p:nvPr>
            <p:ph type="pic" sz="quarter" idx="12"/>
          </p:nvPr>
        </p:nvSpPr>
        <p:spPr>
          <a:xfrm>
            <a:off x="943114" y="3302580"/>
            <a:ext cx="1246909" cy="1243775"/>
          </a:xfrm>
          <a:prstGeom prst="ellipse">
            <a:avLst/>
          </a:prstGeom>
        </p:spPr>
        <p:txBody>
          <a:bodyPr>
            <a:noAutofit/>
          </a:bodyPr>
          <a:lstStyle>
            <a:lvl1pPr marL="0" indent="0">
              <a:buFontTx/>
              <a:buNone/>
              <a:defRPr sz="1000"/>
            </a:lvl1pPr>
          </a:lstStyle>
          <a:p>
            <a:endParaRPr lang="en-US" dirty="0"/>
          </a:p>
        </p:txBody>
      </p:sp>
      <p:sp>
        <p:nvSpPr>
          <p:cNvPr id="53" name="Picture Placeholder 17"/>
          <p:cNvSpPr>
            <a:spLocks noGrp="1"/>
          </p:cNvSpPr>
          <p:nvPr>
            <p:ph type="pic" sz="quarter" idx="13"/>
          </p:nvPr>
        </p:nvSpPr>
        <p:spPr>
          <a:xfrm>
            <a:off x="6519164" y="3302580"/>
            <a:ext cx="1246909" cy="1243775"/>
          </a:xfrm>
          <a:prstGeom prst="ellipse">
            <a:avLst/>
          </a:prstGeom>
        </p:spPr>
        <p:txBody>
          <a:bodyPr>
            <a:noAutofit/>
          </a:bodyPr>
          <a:lstStyle>
            <a:lvl1pPr marL="0" indent="0">
              <a:buFontTx/>
              <a:buNone/>
              <a:defRPr sz="1000"/>
            </a:lvl1pPr>
          </a:lstStyle>
          <a:p>
            <a:endParaRPr lang="en-US" dirty="0"/>
          </a:p>
        </p:txBody>
      </p:sp>
      <p:sp>
        <p:nvSpPr>
          <p:cNvPr id="54" name="Picture Placeholder 17"/>
          <p:cNvSpPr>
            <a:spLocks noGrp="1"/>
          </p:cNvSpPr>
          <p:nvPr>
            <p:ph type="pic" sz="quarter" idx="14"/>
          </p:nvPr>
        </p:nvSpPr>
        <p:spPr>
          <a:xfrm>
            <a:off x="943114" y="4808349"/>
            <a:ext cx="1246909" cy="1243775"/>
          </a:xfrm>
          <a:prstGeom prst="ellipse">
            <a:avLst/>
          </a:prstGeom>
        </p:spPr>
        <p:txBody>
          <a:bodyPr>
            <a:noAutofit/>
          </a:bodyPr>
          <a:lstStyle>
            <a:lvl1pPr marL="0" indent="0">
              <a:buFontTx/>
              <a:buNone/>
              <a:defRPr sz="1000"/>
            </a:lvl1pPr>
          </a:lstStyle>
          <a:p>
            <a:endParaRPr lang="en-US" dirty="0"/>
          </a:p>
        </p:txBody>
      </p:sp>
      <p:sp>
        <p:nvSpPr>
          <p:cNvPr id="55" name="Picture Placeholder 17"/>
          <p:cNvSpPr>
            <a:spLocks noGrp="1"/>
          </p:cNvSpPr>
          <p:nvPr>
            <p:ph type="pic" sz="quarter" idx="15"/>
          </p:nvPr>
        </p:nvSpPr>
        <p:spPr>
          <a:xfrm>
            <a:off x="6519164" y="4808349"/>
            <a:ext cx="1246909" cy="1243775"/>
          </a:xfrm>
          <a:prstGeom prst="ellipse">
            <a:avLst/>
          </a:prstGeom>
        </p:spPr>
        <p:txBody>
          <a:bodyPr>
            <a:noAutofit/>
          </a:bodyPr>
          <a:lstStyle>
            <a:lvl1pPr marL="0" indent="0">
              <a:buFontTx/>
              <a:buNone/>
              <a:defRPr sz="1000"/>
            </a:lvl1pPr>
          </a:lstStyle>
          <a:p>
            <a:endParaRPr lang="en-US" dirty="0"/>
          </a:p>
        </p:txBody>
      </p:sp>
      <p:sp>
        <p:nvSpPr>
          <p:cNvPr id="4" name="Title 3"/>
          <p:cNvSpPr>
            <a:spLocks noGrp="1"/>
          </p:cNvSpPr>
          <p:nvPr>
            <p:ph type="title" hasCustomPrompt="1"/>
          </p:nvPr>
        </p:nvSpPr>
        <p:spPr/>
        <p:txBody>
          <a:bodyPr>
            <a:noAutofit/>
          </a:bodyPr>
          <a:lstStyle/>
          <a:p>
            <a:r>
              <a:rPr lang="en-US" dirty="0"/>
              <a:t>Sample bios</a:t>
            </a:r>
          </a:p>
        </p:txBody>
      </p:sp>
      <p:sp>
        <p:nvSpPr>
          <p:cNvPr id="3" name="Text Placeholder 2"/>
          <p:cNvSpPr>
            <a:spLocks noGrp="1"/>
          </p:cNvSpPr>
          <p:nvPr>
            <p:ph type="body" sz="quarter" idx="16" hasCustomPrompt="1"/>
          </p:nvPr>
        </p:nvSpPr>
        <p:spPr>
          <a:xfrm>
            <a:off x="2444750" y="2048375"/>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 name="Text Placeholder 5"/>
          <p:cNvSpPr>
            <a:spLocks noGrp="1"/>
          </p:cNvSpPr>
          <p:nvPr>
            <p:ph type="body" sz="quarter" idx="17" hasCustomPrompt="1"/>
          </p:nvPr>
        </p:nvSpPr>
        <p:spPr>
          <a:xfrm>
            <a:off x="2444750" y="2395309"/>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28" name="Text Placeholder 2"/>
          <p:cNvSpPr>
            <a:spLocks noGrp="1"/>
          </p:cNvSpPr>
          <p:nvPr>
            <p:ph type="body" sz="quarter" idx="18" hasCustomPrompt="1"/>
          </p:nvPr>
        </p:nvSpPr>
        <p:spPr>
          <a:xfrm>
            <a:off x="2444750" y="3596731"/>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9" name="Text Placeholder 5"/>
          <p:cNvSpPr>
            <a:spLocks noGrp="1"/>
          </p:cNvSpPr>
          <p:nvPr>
            <p:ph type="body" sz="quarter" idx="19" hasCustomPrompt="1"/>
          </p:nvPr>
        </p:nvSpPr>
        <p:spPr>
          <a:xfrm>
            <a:off x="2444750" y="3943665"/>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0" name="Text Placeholder 2"/>
          <p:cNvSpPr>
            <a:spLocks noGrp="1"/>
          </p:cNvSpPr>
          <p:nvPr>
            <p:ph type="body" sz="quarter" idx="20" hasCustomPrompt="1"/>
          </p:nvPr>
        </p:nvSpPr>
        <p:spPr>
          <a:xfrm>
            <a:off x="2444750" y="5144679"/>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1" name="Text Placeholder 5"/>
          <p:cNvSpPr>
            <a:spLocks noGrp="1"/>
          </p:cNvSpPr>
          <p:nvPr>
            <p:ph type="body" sz="quarter" idx="21" hasCustomPrompt="1"/>
          </p:nvPr>
        </p:nvSpPr>
        <p:spPr>
          <a:xfrm>
            <a:off x="2444750" y="5491613"/>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2" name="Text Placeholder 2"/>
          <p:cNvSpPr>
            <a:spLocks noGrp="1"/>
          </p:cNvSpPr>
          <p:nvPr>
            <p:ph type="body" sz="quarter" idx="22" hasCustomPrompt="1"/>
          </p:nvPr>
        </p:nvSpPr>
        <p:spPr>
          <a:xfrm>
            <a:off x="8016059" y="2048375"/>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3" name="Text Placeholder 5"/>
          <p:cNvSpPr>
            <a:spLocks noGrp="1"/>
          </p:cNvSpPr>
          <p:nvPr>
            <p:ph type="body" sz="quarter" idx="23" hasCustomPrompt="1"/>
          </p:nvPr>
        </p:nvSpPr>
        <p:spPr>
          <a:xfrm>
            <a:off x="8016059" y="2395309"/>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4" name="Text Placeholder 2"/>
          <p:cNvSpPr>
            <a:spLocks noGrp="1"/>
          </p:cNvSpPr>
          <p:nvPr>
            <p:ph type="body" sz="quarter" idx="24" hasCustomPrompt="1"/>
          </p:nvPr>
        </p:nvSpPr>
        <p:spPr>
          <a:xfrm>
            <a:off x="8016059" y="3596731"/>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5"/>
          <p:cNvSpPr>
            <a:spLocks noGrp="1"/>
          </p:cNvSpPr>
          <p:nvPr>
            <p:ph type="body" sz="quarter" idx="25" hasCustomPrompt="1"/>
          </p:nvPr>
        </p:nvSpPr>
        <p:spPr>
          <a:xfrm>
            <a:off x="8016059" y="3943665"/>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6" name="Text Placeholder 2"/>
          <p:cNvSpPr>
            <a:spLocks noGrp="1"/>
          </p:cNvSpPr>
          <p:nvPr>
            <p:ph type="body" sz="quarter" idx="26" hasCustomPrompt="1"/>
          </p:nvPr>
        </p:nvSpPr>
        <p:spPr>
          <a:xfrm>
            <a:off x="8016059" y="5144679"/>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5"/>
          <p:cNvSpPr>
            <a:spLocks noGrp="1"/>
          </p:cNvSpPr>
          <p:nvPr>
            <p:ph type="body" sz="quarter" idx="27" hasCustomPrompt="1"/>
          </p:nvPr>
        </p:nvSpPr>
        <p:spPr>
          <a:xfrm>
            <a:off x="8016059" y="5491613"/>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Tree>
    <p:extLst>
      <p:ext uri="{BB962C8B-B14F-4D97-AF65-F5344CB8AC3E}">
        <p14:creationId xmlns:p14="http://schemas.microsoft.com/office/powerpoint/2010/main" val="13900027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 A">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16" name="Subtitle 2"/>
          <p:cNvSpPr>
            <a:spLocks noGrp="1"/>
          </p:cNvSpPr>
          <p:nvPr>
            <p:ph type="subTitle" idx="1" hasCustomPrompt="1"/>
          </p:nvPr>
        </p:nvSpPr>
        <p:spPr bwMode="gray">
          <a:xfrm>
            <a:off x="469900" y="5051913"/>
            <a:ext cx="3521274" cy="981372"/>
          </a:xfrm>
          <a:prstGeom prst="rect">
            <a:avLst/>
          </a:prstGeom>
        </p:spPr>
        <p:txBody>
          <a:bodyPr lIns="0" tIns="0" rIns="0" bIns="0" numCol="1" anchor="b" anchorCtr="0">
            <a:noAutofit/>
          </a:bodyPr>
          <a:lstStyle>
            <a:lvl1pPr marL="0" indent="0" algn="l">
              <a:lnSpc>
                <a:spcPct val="100000"/>
              </a:lnSpc>
              <a:spcAft>
                <a:spcPts val="0"/>
              </a:spcAft>
              <a:buNone/>
              <a:defRPr sz="2000" b="1" baseline="0">
                <a:solidFill>
                  <a:schemeClr val="bg1"/>
                </a:solidFill>
              </a:defRPr>
            </a:lvl1pPr>
            <a:lvl2pPr marL="0" indent="0" algn="l">
              <a:buNone/>
              <a:defRPr sz="2000" b="0" baseline="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Cognitive Advantage</a:t>
            </a:r>
          </a:p>
        </p:txBody>
      </p:sp>
      <p:sp>
        <p:nvSpPr>
          <p:cNvPr id="17" name="Text Placeholder 4"/>
          <p:cNvSpPr>
            <a:spLocks noGrp="1"/>
          </p:cNvSpPr>
          <p:nvPr>
            <p:ph type="body" sz="quarter" idx="10" hasCustomPrompt="1"/>
          </p:nvPr>
        </p:nvSpPr>
        <p:spPr>
          <a:xfrm>
            <a:off x="469900" y="6041240"/>
            <a:ext cx="3521274" cy="328939"/>
          </a:xfrm>
          <a:prstGeom prst="rect">
            <a:avLst/>
          </a:prstGeom>
        </p:spPr>
        <p:txBody>
          <a:bodyPr lIns="0" tIns="0" rIns="0" bIns="0" numCol="1"/>
          <a:lstStyle>
            <a:lvl1pPr>
              <a:spcAft>
                <a:spcPts val="0"/>
              </a:spcAft>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change title</a:t>
            </a:r>
          </a:p>
        </p:txBody>
      </p:sp>
    </p:spTree>
    <p:extLst>
      <p:ext uri="{BB962C8B-B14F-4D97-AF65-F5344CB8AC3E}">
        <p14:creationId xmlns:p14="http://schemas.microsoft.com/office/powerpoint/2010/main" val="11578983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01515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4" name="Picture 2" descr="http://www.virtual-affairs.nl/wp-content/uploads/2014/03/Deloitte_Logo_Wit.png"/>
          <p:cNvPicPr>
            <a:picLocks noChangeAspect="1" noChangeArrowheads="1"/>
          </p:cNvPicPr>
          <p:nvPr userDrawn="1">
            <p:custDataLst>
              <p:tags r:id="rId2"/>
            </p:custDataLst>
          </p:nvPr>
        </p:nvPicPr>
        <p:blipFill rotWithShape="1">
          <a:blip r:embed="rId5"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95525" y="4487080"/>
            <a:ext cx="10072177" cy="834926"/>
          </a:xfrm>
        </p:spPr>
        <p:txBody>
          <a:bodyPr vert="horz" lIns="0" tIns="0" rIns="0" bIns="0" rtlCol="0" anchor="t" anchorCtr="0">
            <a:normAutofit/>
          </a:bodyPr>
          <a:lstStyle>
            <a:lvl1pPr>
              <a:defRPr lang="en-AU" sz="4600">
                <a:solidFill>
                  <a:srgbClr val="FFFFFF">
                    <a:lumMod val="95000"/>
                  </a:srgbClr>
                </a:solidFill>
              </a:defRPr>
            </a:lvl1pPr>
          </a:lstStyle>
          <a:p>
            <a:pPr marL="0" lvl="0"/>
            <a:r>
              <a:rPr lang="en-US" dirty="0"/>
              <a:t>Click to edit Master title style</a:t>
            </a:r>
            <a:endParaRPr lang="en-AU" dirty="0"/>
          </a:p>
        </p:txBody>
      </p:sp>
      <p:sp>
        <p:nvSpPr>
          <p:cNvPr id="16" name="Text Placeholder 15"/>
          <p:cNvSpPr>
            <a:spLocks noGrp="1"/>
          </p:cNvSpPr>
          <p:nvPr>
            <p:ph type="body" sz="quarter" idx="10"/>
          </p:nvPr>
        </p:nvSpPr>
        <p:spPr>
          <a:xfrm>
            <a:off x="2295525" y="3887418"/>
            <a:ext cx="6564312" cy="374876"/>
          </a:xfrm>
        </p:spPr>
        <p:txBody>
          <a:bodyPr vert="horz" lIns="0" tIns="0" rIns="0" bIns="0" rtlCol="0" anchor="b" anchorCtr="0">
            <a:noAutofit/>
          </a:bodyPr>
          <a:lstStyle>
            <a:lvl1pPr>
              <a:defRPr lang="en-US" sz="2100" dirty="0" smtClean="0">
                <a:solidFill>
                  <a:srgbClr val="81BC00"/>
                </a:solidFill>
                <a:latin typeface="Segoe UI Light" panose="020B0502040204020203" pitchFamily="34" charset="0"/>
                <a:cs typeface="Segoe UI Light"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1994269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spcBef>
                <a:spcPts val="0"/>
              </a:spcBef>
              <a:spcAft>
                <a:spcPts val="390"/>
              </a:spcAft>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2pPr>
            <a:lvl3pPr marL="280541" indent="-140270">
              <a:spcBef>
                <a:spcPts val="0"/>
              </a:spcBef>
              <a:spcAft>
                <a:spcPts val="390"/>
              </a:spcAft>
              <a:buFont typeface="Lucida Grande"/>
              <a:buChar cha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Tree>
    <p:extLst>
      <p:ext uri="{BB962C8B-B14F-4D97-AF65-F5344CB8AC3E}">
        <p14:creationId xmlns:p14="http://schemas.microsoft.com/office/powerpoint/2010/main" val="154202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95919842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976072" y="1207062"/>
            <a:ext cx="9692519"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4" name="Rectangle 3"/>
          <p:cNvSpPr/>
          <p:nvPr userDrawn="1"/>
        </p:nvSpPr>
        <p:spPr>
          <a:xfrm>
            <a:off x="0" y="0"/>
            <a:ext cx="181247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000" dirty="0">
              <a:solidFill>
                <a:srgbClr val="FFFFFF"/>
              </a:solidFill>
            </a:endParaRPr>
          </a:p>
        </p:txBody>
      </p:sp>
      <p:sp>
        <p:nvSpPr>
          <p:cNvPr id="19" name="Slide Number Placeholder 8"/>
          <p:cNvSpPr txBox="1">
            <a:spLocks/>
          </p:cNvSpPr>
          <p:nvPr userDrawn="1"/>
        </p:nvSpPr>
        <p:spPr>
          <a:xfrm>
            <a:off x="418389" y="786912"/>
            <a:ext cx="986539" cy="153888"/>
          </a:xfrm>
          <a:prstGeom prst="rect">
            <a:avLst/>
          </a:prstGeom>
        </p:spPr>
        <p:txBody>
          <a:bodyPr vert="horz"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algn="ctr" defTabSz="478851"/>
            <a:fld id="{C1B79897-795D-EC43-9C15-53067D0FF24D}" type="slidenum">
              <a:rPr lang="en-US" sz="1000">
                <a:solidFill>
                  <a:srgbClr val="FFFFFF"/>
                </a:solidFill>
                <a:latin typeface="Segoe UI Light" panose="020B0502040204020203" pitchFamily="34" charset="0"/>
                <a:cs typeface="Segoe UI Light" panose="020B0502040204020203" pitchFamily="34" charset="0"/>
              </a:rPr>
              <a:pPr algn="ctr" defTabSz="478851"/>
              <a:t>‹#›</a:t>
            </a:fld>
            <a:endParaRPr lang="en-US" sz="1000" dirty="0">
              <a:solidFill>
                <a:srgbClr val="FFFFFF"/>
              </a:solidFill>
              <a:latin typeface="Segoe UI Light" panose="020B0502040204020203" pitchFamily="34" charset="0"/>
              <a:cs typeface="Segoe UI Light" panose="020B0502040204020203" pitchFamily="34" charset="0"/>
            </a:endParaRPr>
          </a:p>
        </p:txBody>
      </p:sp>
      <p:cxnSp>
        <p:nvCxnSpPr>
          <p:cNvPr id="21" name="Straight Connector 20"/>
          <p:cNvCxnSpPr/>
          <p:nvPr userDrawn="1"/>
        </p:nvCxnSpPr>
        <p:spPr>
          <a:xfrm>
            <a:off x="731157" y="729799"/>
            <a:ext cx="350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7"/>
          <p:cNvSpPr>
            <a:spLocks noGrp="1"/>
          </p:cNvSpPr>
          <p:nvPr>
            <p:ph type="body" sz="quarter" idx="14"/>
          </p:nvPr>
        </p:nvSpPr>
        <p:spPr>
          <a:xfrm>
            <a:off x="88990" y="322480"/>
            <a:ext cx="1634490" cy="351405"/>
          </a:xfrm>
        </p:spPr>
        <p:txBody>
          <a:bodyPr anchor="t"/>
          <a:lstStyle>
            <a:lvl1pPr algn="ctr">
              <a:defRPr sz="900" i="1">
                <a:solidFill>
                  <a:schemeClr val="bg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
        <p:nvSpPr>
          <p:cNvPr id="27" name="Title 26"/>
          <p:cNvSpPr>
            <a:spLocks noGrp="1"/>
          </p:cNvSpPr>
          <p:nvPr>
            <p:ph type="title"/>
          </p:nvPr>
        </p:nvSpPr>
        <p:spPr>
          <a:xfrm>
            <a:off x="1976073" y="321979"/>
            <a:ext cx="8355958"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105001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72000" y="1207062"/>
            <a:ext cx="11426741"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379805"/>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19" name="Slide Number Placeholder 8"/>
          <p:cNvSpPr txBox="1">
            <a:spLocks/>
          </p:cNvSpPr>
          <p:nvPr userDrawn="1"/>
        </p:nvSpPr>
        <p:spPr>
          <a:xfrm>
            <a:off x="11463071" y="6526497"/>
            <a:ext cx="335670" cy="153888"/>
          </a:xfrm>
          <a:prstGeom prst="rect">
            <a:avLst/>
          </a:prstGeom>
        </p:spPr>
        <p:txBody>
          <a:bodyPr vert="horz" wrap="square"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defTabSz="478851"/>
            <a:fld id="{C1B79897-795D-EC43-9C15-53067D0FF24D}" type="slidenum">
              <a:rPr lang="en-US" sz="1000">
                <a:solidFill>
                  <a:srgbClr val="FFFFFF">
                    <a:lumMod val="65000"/>
                  </a:srgbClr>
                </a:solidFill>
                <a:latin typeface="Segoe UI Light" panose="020B0502040204020203" pitchFamily="34" charset="0"/>
                <a:cs typeface="Segoe UI Light" panose="020B0502040204020203" pitchFamily="34" charset="0"/>
              </a:rPr>
              <a:pPr defTabSz="478851"/>
              <a:t>‹#›</a:t>
            </a:fld>
            <a:endParaRPr lang="en-US" sz="1000" dirty="0">
              <a:solidFill>
                <a:srgbClr val="FFFFFF">
                  <a:lumMod val="65000"/>
                </a:srgbClr>
              </a:solidFill>
              <a:latin typeface="Segoe UI Light" panose="020B0502040204020203" pitchFamily="34" charset="0"/>
              <a:cs typeface="Segoe UI Light" panose="020B0502040204020203" pitchFamily="34" charset="0"/>
            </a:endParaRPr>
          </a:p>
        </p:txBody>
      </p:sp>
      <p:sp>
        <p:nvSpPr>
          <p:cNvPr id="27" name="Title 26"/>
          <p:cNvSpPr>
            <a:spLocks noGrp="1"/>
          </p:cNvSpPr>
          <p:nvPr>
            <p:ph type="title"/>
          </p:nvPr>
        </p:nvSpPr>
        <p:spPr>
          <a:xfrm>
            <a:off x="371999" y="321979"/>
            <a:ext cx="9939939"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22050163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773384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133174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2084201"/>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208420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Content Placeholder 3"/>
          <p:cNvSpPr>
            <a:spLocks noGrp="1"/>
          </p:cNvSpPr>
          <p:nvPr>
            <p:ph sz="half" idx="12"/>
          </p:nvPr>
        </p:nvSpPr>
        <p:spPr>
          <a:xfrm>
            <a:off x="1596138" y="4296036"/>
            <a:ext cx="4873846" cy="198534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10" name="Content Placeholder 5"/>
          <p:cNvSpPr>
            <a:spLocks noGrp="1"/>
          </p:cNvSpPr>
          <p:nvPr>
            <p:ph sz="quarter" idx="13"/>
          </p:nvPr>
        </p:nvSpPr>
        <p:spPr>
          <a:xfrm>
            <a:off x="6794469" y="4296036"/>
            <a:ext cx="4873846" cy="198534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Tree>
    <p:extLst>
      <p:ext uri="{BB962C8B-B14F-4D97-AF65-F5344CB8AC3E}">
        <p14:creationId xmlns:p14="http://schemas.microsoft.com/office/powerpoint/2010/main" val="3646641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87969"/>
            <a:ext cx="9437687" cy="430887"/>
          </a:xfrm>
        </p:spPr>
        <p:txBody>
          <a:bodyPr>
            <a:spAutoFit/>
          </a:bodyPr>
          <a:lstStyle>
            <a:lvl1pPr>
              <a:defRPr sz="2800">
                <a:latin typeface="Segoe UI Light" panose="020B0502040204020203" pitchFamily="34" charset="0"/>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pic>
        <p:nvPicPr>
          <p:cNvPr id="17" name="LogoDisclaimerP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2263" y="420773"/>
            <a:ext cx="2190955" cy="960352"/>
          </a:xfrm>
          <a:prstGeom prst="rect">
            <a:avLst/>
          </a:prstGeom>
        </p:spPr>
      </p:pic>
    </p:spTree>
    <p:extLst>
      <p:ext uri="{BB962C8B-B14F-4D97-AF65-F5344CB8AC3E}">
        <p14:creationId xmlns:p14="http://schemas.microsoft.com/office/powerpoint/2010/main" val="1725424811"/>
      </p:ext>
    </p:extLst>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270793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3600" y="152400"/>
            <a:ext cx="10058400" cy="67056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6"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64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8"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60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700" b="0" i="0">
                <a:solidFill>
                  <a:srgbClr val="FFFFFF"/>
                </a:solidFill>
                <a:latin typeface="Frutiger Next Pro Light"/>
                <a:cs typeface="Frutiger Next Pro Light"/>
              </a:defRPr>
            </a:lvl1pPr>
            <a:lvl2pPr marL="140270" indent="-140270">
              <a:spcBef>
                <a:spcPts val="0"/>
              </a:spcBef>
              <a:spcAft>
                <a:spcPts val="390"/>
              </a:spcAft>
              <a:defRPr sz="700" b="0" i="0">
                <a:solidFill>
                  <a:srgbClr val="FFFFFF"/>
                </a:solidFill>
                <a:latin typeface="Frutiger Next Pro Light"/>
                <a:cs typeface="Frutiger Next Pro Light"/>
              </a:defRPr>
            </a:lvl2pPr>
            <a:lvl3pPr marL="280541" indent="-140270">
              <a:spcBef>
                <a:spcPts val="0"/>
              </a:spcBef>
              <a:spcAft>
                <a:spcPts val="390"/>
              </a:spcAft>
              <a:buFont typeface="Lucida Grande"/>
              <a:buChar char="-"/>
              <a:defRPr sz="700" b="0" i="0">
                <a:solidFill>
                  <a:srgbClr val="FFFFFF"/>
                </a:solidFill>
                <a:latin typeface="Frutiger Next Pro Light"/>
                <a:cs typeface="Frutiger Next Pro Light"/>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952362"/>
            <a:ext cx="10072764" cy="351405"/>
          </a:xfrm>
        </p:spPr>
        <p:txBody>
          <a:bodyPr anchor="b"/>
          <a:lstStyle>
            <a:lvl1pPr>
              <a:defRPr sz="1200">
                <a:solidFill>
                  <a:schemeClr val="accent1"/>
                </a:solidFill>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360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90364530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1_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Text Placeholder 2"/>
          <p:cNvSpPr>
            <a:spLocks noGrp="1"/>
          </p:cNvSpPr>
          <p:nvPr>
            <p:ph type="body" idx="1"/>
          </p:nvPr>
        </p:nvSpPr>
        <p:spPr>
          <a:xfrm>
            <a:off x="1596140" y="1535114"/>
            <a:ext cx="4486258"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40" y="2042956"/>
            <a:ext cx="4486258" cy="4083208"/>
          </a:xfrm>
        </p:spPr>
        <p:txBody>
          <a:bodyPr/>
          <a:lstStyle>
            <a:lvl1pPr marL="0" indent="0">
              <a:lnSpc>
                <a:spcPct val="100000"/>
              </a:lnSpc>
              <a:spcBef>
                <a:spcPts val="0"/>
              </a:spcBef>
              <a:spcAft>
                <a:spcPts val="390"/>
              </a:spcAft>
              <a:buFont typeface="Arial"/>
              <a:buNone/>
              <a:defRPr sz="700" b="0" i="0">
                <a:solidFill>
                  <a:srgbClr val="FFFFFF"/>
                </a:solidFill>
                <a:latin typeface="Frutiger Next Pro Light"/>
                <a:cs typeface="Frutiger Next Pro Light"/>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7180295" y="1535114"/>
            <a:ext cx="4488021"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7180295" y="2042956"/>
            <a:ext cx="4488021" cy="4083208"/>
          </a:xfrm>
        </p:spPr>
        <p:txBody>
          <a:bodyPr/>
          <a:lstStyle>
            <a:lvl1pPr>
              <a:defRPr sz="700" b="0" i="0">
                <a:solidFill>
                  <a:srgbClr val="FFFFFF"/>
                </a:solidFill>
                <a:latin typeface="Frutiger Next Pro Light"/>
                <a:cs typeface="Frutiger Next Pro Light"/>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83739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954297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7838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7675" y="3760954"/>
            <a:ext cx="10363200" cy="1362075"/>
          </a:xfrm>
        </p:spPr>
        <p:txBody>
          <a:bodyPr anchor="t"/>
          <a:lstStyle>
            <a:lvl1pPr algn="l">
              <a:defRPr sz="3200" b="1" cap="all"/>
            </a:lvl1pPr>
          </a:lstStyle>
          <a:p>
            <a:r>
              <a:rPr lang="en-US" dirty="0"/>
              <a:t>Click to edit Master title style</a:t>
            </a:r>
            <a:endParaRPr lang="en-AU" dirty="0"/>
          </a:p>
        </p:txBody>
      </p:sp>
      <p:sp>
        <p:nvSpPr>
          <p:cNvPr id="5" name="Rectangle 19"/>
          <p:cNvSpPr>
            <a:spLocks noGrp="1" noChangeArrowheads="1"/>
          </p:cNvSpPr>
          <p:nvPr>
            <p:ph type="sldNum" sz="quarter" idx="11"/>
          </p:nvPr>
        </p:nvSpPr>
        <p:spPr>
          <a:xfrm>
            <a:off x="8930215" y="6386513"/>
            <a:ext cx="2347385" cy="457200"/>
          </a:xfrm>
          <a:prstGeom prst="rect">
            <a:avLst/>
          </a:prstGeom>
          <a:ln/>
        </p:spPr>
        <p:txBody>
          <a:bodyPr/>
          <a:lstStyle>
            <a:lvl1pPr>
              <a:defRPr/>
            </a:lvl1pPr>
          </a:lstStyle>
          <a:p>
            <a:pPr defTabSz="478851"/>
            <a:fld id="{EA898A6F-8883-4BEE-959F-94B11EEE3D0F}" type="slidenum">
              <a:rPr lang="en-AU" altLang="en-US" sz="1900" smtClean="0">
                <a:solidFill>
                  <a:prstClr val="black"/>
                </a:solidFill>
              </a:rPr>
              <a:pPr defTabSz="478851"/>
              <a:t>‹#›</a:t>
            </a:fld>
            <a:endParaRPr lang="en-AU" altLang="en-US" sz="1900" dirty="0">
              <a:solidFill>
                <a:prstClr val="black"/>
              </a:solidFill>
            </a:endParaRPr>
          </a:p>
        </p:txBody>
      </p:sp>
    </p:spTree>
    <p:extLst>
      <p:ext uri="{BB962C8B-B14F-4D97-AF65-F5344CB8AC3E}">
        <p14:creationId xmlns:p14="http://schemas.microsoft.com/office/powerpoint/2010/main" val="19610347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85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
          <a:stretch/>
        </p:blipFill>
        <p:spPr>
          <a:xfrm>
            <a:off x="0" y="8314"/>
            <a:ext cx="12192000" cy="684968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69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66164"/>
          </a:xfrm>
          <a:prstGeom prst="rect">
            <a:avLst/>
          </a:prstGeom>
        </p:spPr>
      </p:pic>
      <p:sp>
        <p:nvSpPr>
          <p:cNvPr id="15" name="Rectangle 14"/>
          <p:cNvSpPr/>
          <p:nvPr userDrawn="1"/>
        </p:nvSpPr>
        <p:spPr>
          <a:xfrm>
            <a:off x="0" y="-8164"/>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55866"/>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2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1"/>
          <a:stretch/>
        </p:blipFill>
        <p:spPr>
          <a:xfrm>
            <a:off x="0" y="-7620"/>
            <a:ext cx="12192000" cy="686562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24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4983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094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6">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69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4957956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356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Slide 8">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85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2" name="Group 1"/>
          <p:cNvGrpSpPr/>
          <p:nvPr userDrawn="1"/>
        </p:nvGrpSpPr>
        <p:grpSpPr>
          <a:xfrm>
            <a:off x="10174728" y="412461"/>
            <a:ext cx="1624017" cy="308763"/>
            <a:chOff x="398463" y="404813"/>
            <a:chExt cx="1627187" cy="307976"/>
          </a:xfrm>
          <a:solidFill>
            <a:sysClr val="windowText" lastClr="000000"/>
          </a:solidFill>
        </p:grpSpPr>
        <p:sp>
          <p:nvSpPr>
            <p:cNvPr id="3"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4"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5"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6"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7"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8"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9"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grpSp>
      <p:sp>
        <p:nvSpPr>
          <p:cNvPr id="13" name="Title 12"/>
          <p:cNvSpPr>
            <a:spLocks noGrp="1"/>
          </p:cNvSpPr>
          <p:nvPr>
            <p:ph type="title"/>
          </p:nvPr>
        </p:nvSpPr>
        <p:spPr>
          <a:xfrm>
            <a:off x="425451" y="322479"/>
            <a:ext cx="9582708" cy="548377"/>
          </a:xfrm>
        </p:spPr>
        <p:txBody>
          <a:bodyPr/>
          <a:lstStyle>
            <a:lvl1pPr>
              <a:defRPr>
                <a:latin typeface="Segoe UI Light" panose="020B0502040204020203"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605080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086" y="1809101"/>
            <a:ext cx="11404239" cy="4536504"/>
          </a:xfrm>
        </p:spPr>
        <p:txBody>
          <a:bodyPr/>
          <a:lstStyle>
            <a:lvl1pPr marL="0" indent="0">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marL="267193" indent="-267193">
              <a:buFont typeface="Arial" pitchFamily="34" charset="0"/>
              <a:buChar char="•"/>
              <a:tabLst/>
              <a:defRPr>
                <a:latin typeface="Open Sans Light" panose="020B0306030504020204" pitchFamily="34" charset="0"/>
                <a:ea typeface="Open Sans Light" panose="020B0306030504020204" pitchFamily="34" charset="0"/>
                <a:cs typeface="Open Sans Light" panose="020B0306030504020204" pitchFamily="34" charset="0"/>
              </a:defRPr>
            </a:lvl2pPr>
            <a:lvl3pPr marL="267193" indent="-267193">
              <a:buFont typeface="Arial" pitchFamily="34" charset="0"/>
              <a:buChar char="•"/>
              <a:defRPr i="1">
                <a:latin typeface="Open Sans Light" panose="020B0306030504020204" pitchFamily="34" charset="0"/>
                <a:ea typeface="Open Sans Light" panose="020B0306030504020204" pitchFamily="34" charset="0"/>
                <a:cs typeface="Open Sans Light" panose="020B0306030504020204" pitchFamily="34" charset="0"/>
              </a:defRPr>
            </a:lvl3pPr>
            <a:lvl4pPr marL="540745" indent="-273554">
              <a:buFont typeface="Arial" pitchFamily="34" charset="0"/>
              <a:buChar char="−"/>
              <a:defRPr i="0">
                <a:latin typeface="Open Sans Light" panose="020B0306030504020204" pitchFamily="34" charset="0"/>
                <a:ea typeface="Open Sans Light" panose="020B0306030504020204" pitchFamily="34" charset="0"/>
                <a:cs typeface="Open Sans Light" panose="020B0306030504020204" pitchFamily="34" charset="0"/>
              </a:defRPr>
            </a:lvl4pPr>
            <a:lvl5pPr marL="807937" indent="-267193">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itle Placeholder 1"/>
          <p:cNvSpPr>
            <a:spLocks noGrp="1"/>
          </p:cNvSpPr>
          <p:nvPr>
            <p:ph type="title"/>
          </p:nvPr>
        </p:nvSpPr>
        <p:spPr>
          <a:xfrm>
            <a:off x="393093" y="360610"/>
            <a:ext cx="9528804" cy="469492"/>
          </a:xfrm>
          <a:prstGeom prst="rect">
            <a:avLst/>
          </a:prstGeom>
        </p:spPr>
        <p:txBody>
          <a:bodyPr vert="horz" lIns="0" tIns="0" rIns="0" bIns="0" rtlCol="0" anchor="t" anchorCtr="0">
            <a:noAutofit/>
          </a:bodyPr>
          <a:lstStyle>
            <a:lvl1pPr>
              <a:defRPr sz="2800">
                <a:solidFill>
                  <a:srgbClr val="72C7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a:t>Click to edit Master title style</a:t>
            </a:r>
          </a:p>
        </p:txBody>
      </p:sp>
      <p:grpSp>
        <p:nvGrpSpPr>
          <p:cNvPr id="8" name="Group 7"/>
          <p:cNvGrpSpPr/>
          <p:nvPr userDrawn="1"/>
        </p:nvGrpSpPr>
        <p:grpSpPr>
          <a:xfrm>
            <a:off x="10174725" y="412461"/>
            <a:ext cx="1624017" cy="308763"/>
            <a:chOff x="398463" y="404813"/>
            <a:chExt cx="1627187" cy="307976"/>
          </a:xfrm>
          <a:solidFill>
            <a:sysClr val="windowText" lastClr="000000"/>
          </a:solidFill>
        </p:grpSpPr>
        <p:sp>
          <p:nvSpPr>
            <p:cNvPr id="9"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8"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grpSp>
      <p:sp>
        <p:nvSpPr>
          <p:cNvPr id="23" name="Footer Placeholder 4"/>
          <p:cNvSpPr>
            <a:spLocks noGrp="1"/>
          </p:cNvSpPr>
          <p:nvPr>
            <p:ph type="ftr" sz="quarter" idx="3"/>
          </p:nvPr>
        </p:nvSpPr>
        <p:spPr>
          <a:xfrm>
            <a:off x="393089" y="6407835"/>
            <a:ext cx="10079297" cy="252000"/>
          </a:xfrm>
          <a:prstGeom prst="rect">
            <a:avLst/>
          </a:prstGeom>
        </p:spPr>
        <p:txBody>
          <a:bodyPr vert="horz" lIns="0" tIns="0" rIns="0" bIns="0" rtlCol="0" anchor="ctr" anchorCtr="0"/>
          <a:lstStyle>
            <a:lvl1pPr algn="l">
              <a:defRPr sz="800" b="0">
                <a:solidFill>
                  <a:srgbClr val="8C8C8C"/>
                </a:solidFill>
                <a:latin typeface="Segoe UI Light" panose="020B0502040204020203" pitchFamily="34" charset="0"/>
                <a:cs typeface="Segoe UI Light" panose="020B0502040204020203" pitchFamily="34" charset="0"/>
              </a:defRPr>
            </a:lvl1pPr>
          </a:lstStyle>
          <a:p>
            <a:endParaRPr lang="en-GB" dirty="0"/>
          </a:p>
        </p:txBody>
      </p:sp>
      <p:sp>
        <p:nvSpPr>
          <p:cNvPr id="24" name="Slide Number Placeholder 7"/>
          <p:cNvSpPr>
            <a:spLocks noGrp="1"/>
          </p:cNvSpPr>
          <p:nvPr>
            <p:ph type="sldNum" sz="quarter" idx="4"/>
          </p:nvPr>
        </p:nvSpPr>
        <p:spPr>
          <a:xfrm>
            <a:off x="10715943" y="6407835"/>
            <a:ext cx="1056117" cy="252000"/>
          </a:xfrm>
          <a:prstGeom prst="rect">
            <a:avLst/>
          </a:prstGeom>
        </p:spPr>
        <p:txBody>
          <a:bodyPr vert="horz" lIns="0" tIns="0" rIns="0" bIns="0" rtlCol="0" anchor="ctr" anchorCtr="0"/>
          <a:lstStyle>
            <a:lvl1pPr algn="r">
              <a:defRPr sz="800" b="0">
                <a:solidFill>
                  <a:srgbClr val="8C8C8C"/>
                </a:solidFill>
                <a:latin typeface="Segoe UI Light" panose="020B0502040204020203" pitchFamily="34" charset="0"/>
                <a:cs typeface="Segoe UI Light" panose="020B0502040204020203" pitchFamily="34" charset="0"/>
              </a:defRPr>
            </a:lvl1pPr>
          </a:lstStyle>
          <a:p>
            <a:fld id="{95CC1D26-A9BD-4BDE-BDD9-08EDBAE96860}" type="slidenum">
              <a:rPr lang="en-GB" smtClean="0"/>
              <a:pPr/>
              <a:t>‹#›</a:t>
            </a:fld>
            <a:endParaRPr lang="en-GB" dirty="0"/>
          </a:p>
        </p:txBody>
      </p:sp>
    </p:spTree>
    <p:extLst>
      <p:ext uri="{BB962C8B-B14F-4D97-AF65-F5344CB8AC3E}">
        <p14:creationId xmlns:p14="http://schemas.microsoft.com/office/powerpoint/2010/main" val="694065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Footer Placeholder 2"/>
          <p:cNvSpPr>
            <a:spLocks noGrp="1"/>
          </p:cNvSpPr>
          <p:nvPr>
            <p:ph type="ftr" sz="quarter" idx="10"/>
          </p:nvPr>
        </p:nvSpPr>
        <p:spPr/>
        <p:txBody>
          <a:body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4960538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3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39"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40"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grpSp>
        <p:nvGrpSpPr>
          <p:cNvPr id="19" name="Group 18"/>
          <p:cNvGrpSpPr>
            <a:grpSpLocks noChangeAspect="1"/>
          </p:cNvGrpSpPr>
          <p:nvPr userDrawn="1"/>
        </p:nvGrpSpPr>
        <p:grpSpPr>
          <a:xfrm>
            <a:off x="469900" y="457761"/>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692546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17"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8"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3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3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888505257"/>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49" y="1530451"/>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4"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5"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6"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25566148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0"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174819912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3344788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0215"/>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1" y="3423546"/>
            <a:ext cx="10418235"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094148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27578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971876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483533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1410807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4" y="1705671"/>
            <a:ext cx="10418233" cy="1592403"/>
          </a:xfrm>
        </p:spPr>
        <p:txBody>
          <a:bodyPr anchor="b"/>
          <a:lstStyle>
            <a:lvl1pPr>
              <a:lnSpc>
                <a:spcPct val="95000"/>
              </a:lnSpc>
              <a:defRPr sz="3851"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1"/>
            <a:ext cx="10541000" cy="1566532"/>
          </a:xfrm>
        </p:spPr>
        <p:txBody>
          <a:bodyPr lIns="0" tIns="0" rIns="0" bIns="0">
            <a:noAutofit/>
          </a:bodyPr>
          <a:lstStyle>
            <a:lvl1pPr marL="0" indent="0">
              <a:lnSpc>
                <a:spcPct val="95000"/>
              </a:lnSpc>
              <a:spcAft>
                <a:spcPts val="0"/>
              </a:spcAft>
              <a:buNone/>
              <a:defRPr sz="3851">
                <a:solidFill>
                  <a:schemeClr val="tx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4"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26784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60886506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330689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6759387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65983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s-ES" dirty="0" err="1"/>
              <a:t>Click</a:t>
            </a:r>
            <a:r>
              <a:rPr lang="es-ES" dirty="0"/>
              <a:t> to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4829475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8"/>
            <a:ext cx="9029604" cy="4708525"/>
          </a:xfrm>
          <a:prstGeom prst="rect">
            <a:avLst/>
          </a:prstGeom>
        </p:spPr>
        <p:txBody>
          <a:bodyPr>
            <a:normAutofit/>
          </a:bodyPr>
          <a:lstStyle>
            <a:lvl1pPr>
              <a:spcBef>
                <a:spcPts val="4800"/>
              </a:spcBef>
              <a:defRPr sz="2800">
                <a:solidFill>
                  <a:schemeClr val="tx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4"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9736158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3"/>
            <a:ext cx="9348787" cy="4633911"/>
          </a:xfrm>
          <a:prstGeom prst="rect">
            <a:avLst/>
          </a:prstGeom>
        </p:spPr>
        <p:txBody>
          <a:bodyPr/>
          <a:lstStyle>
            <a:lvl1pPr>
              <a:tabLst>
                <a:tab pos="8972102" algn="r"/>
              </a:tabLst>
              <a:defRPr/>
            </a:lvl1pPr>
            <a:lvl2pPr>
              <a:tabLst>
                <a:tab pos="8972102" algn="r"/>
              </a:tabLst>
              <a:defRPr/>
            </a:lvl2pPr>
            <a:lvl3pPr>
              <a:tabLst>
                <a:tab pos="8972102" algn="r"/>
              </a:tabLst>
              <a:defRPr/>
            </a:lvl3pPr>
            <a:lvl4pPr>
              <a:tabLst>
                <a:tab pos="8972102" algn="r"/>
              </a:tabLst>
              <a:defRPr/>
            </a:lvl4pPr>
            <a:lvl5pPr>
              <a:tabLst>
                <a:tab pos="6705264" algn="r"/>
              </a:tabLst>
              <a:defRPr baseline="0"/>
            </a:lvl5pPr>
            <a:lvl6pPr>
              <a:tabLst>
                <a:tab pos="8972102" algn="r"/>
              </a:tabLst>
              <a:defRPr/>
            </a:lvl6pPr>
            <a:lvl7pPr>
              <a:tabLst>
                <a:tab pos="8972102" algn="r"/>
              </a:tabLst>
              <a:defRPr/>
            </a:lvl7pPr>
            <a:lvl8pPr>
              <a:tabLst>
                <a:tab pos="8972102" algn="r"/>
              </a:tabLst>
              <a:defRPr/>
            </a:lvl8pPr>
            <a:lvl9pPr>
              <a:tabLst>
                <a:tab pos="8972102"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891614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70" y="1700214"/>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3" y="1665293"/>
            <a:ext cx="4333663" cy="4633911"/>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00866688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6447429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207017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9"/>
            <a:ext cx="11252200" cy="4633383"/>
          </a:xfrm>
          <a:prstGeom prst="rect">
            <a:avLst/>
          </a:prstGeom>
        </p:spPr>
        <p:txBody>
          <a:bodyPr vert="horz" lIns="0" tIns="0" rIns="0" bIns="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
        <p:nvSpPr>
          <p:cNvPr id="10" name="Footer Placeholder 9">
            <a:extLst>
              <a:ext uri="{FF2B5EF4-FFF2-40B4-BE49-F238E27FC236}">
                <a16:creationId xmlns:a16="http://schemas.microsoft.com/office/drawing/2014/main" id="{D4B1AFA1-5C25-4A64-A156-178C6E278E78}"/>
              </a:ext>
            </a:extLst>
          </p:cNvPr>
          <p:cNvSpPr txBox="1">
            <a:spLocks/>
          </p:cNvSpPr>
          <p:nvPr userDrawn="1"/>
        </p:nvSpPr>
        <p:spPr>
          <a:xfrm>
            <a:off x="10631048" y="6654800"/>
            <a:ext cx="1559813" cy="100156"/>
          </a:xfrm>
          <a:prstGeom prst="rect">
            <a:avLst/>
          </a:prstGeom>
          <a:noFill/>
        </p:spPr>
        <p:txBody>
          <a:bodyPr wrap="square" lIns="0" tIns="0" rIns="0" bIns="0" rtlCol="0">
            <a:spAutoFit/>
          </a:bodyPr>
          <a:lstStyle>
            <a:defPPr>
              <a:defRPr lang="fr-FR"/>
            </a:defPPr>
            <a:lvl1pPr marL="0" algn="l" defTabSz="914400" rtl="0" eaLnBrk="1" latinLnBrk="0" hangingPunct="1">
              <a:defRPr lang="fr-FR" sz="65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SzPct val="100000"/>
              <a:defRPr/>
            </a:pPr>
            <a:r>
              <a:rPr lang="en-AU" dirty="0">
                <a:solidFill>
                  <a:prstClr val="black"/>
                </a:solidFill>
                <a:latin typeface="+mn-lt"/>
              </a:rPr>
              <a:t>Intermediate Report</a:t>
            </a:r>
            <a:endParaRPr lang="en-AU" dirty="0">
              <a:solidFill>
                <a:prstClr val="black"/>
              </a:solidFill>
              <a:latin typeface="Verdana"/>
            </a:endParaRPr>
          </a:p>
        </p:txBody>
      </p:sp>
    </p:spTree>
    <p:extLst>
      <p:ext uri="{BB962C8B-B14F-4D97-AF65-F5344CB8AC3E}">
        <p14:creationId xmlns:p14="http://schemas.microsoft.com/office/powerpoint/2010/main" val="195574582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8"/>
            <a:ext cx="11252200" cy="3946135"/>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91"/>
            <a:ext cx="11252200"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7"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9"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3799172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2003"/>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2001"/>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2003"/>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1"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13"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2083253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91"/>
            <a:ext cx="5328000" cy="4622507"/>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3"/>
            <a:ext cx="5328000" cy="4631795"/>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0"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663379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91"/>
            <a:ext cx="5480400" cy="431750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6" y="1655764"/>
            <a:ext cx="5482516" cy="420687"/>
          </a:xfr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2"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6167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7991548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7" y="1654032"/>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6"/>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900" y="1665290"/>
            <a:ext cx="5482517" cy="409427"/>
          </a:xfr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22248584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2" y="1665292"/>
            <a:ext cx="4431857" cy="4633913"/>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5"/>
            <a:ext cx="6240000" cy="4598989"/>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1128499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9" y="1626102"/>
            <a:ext cx="4266983" cy="4673101"/>
          </a:xfrm>
          <a:prstGeom prst="rect">
            <a:avLst/>
          </a:prstGeom>
        </p:spPr>
        <p:txBody>
          <a:bodyPr>
            <a:noAutofit/>
          </a:bodyPr>
          <a:lstStyle>
            <a:lvl1pPr>
              <a:tabLst>
                <a:tab pos="6705264" algn="r"/>
              </a:tabLst>
              <a:defRPr sz="2400">
                <a:solidFill>
                  <a:schemeClr val="accent3"/>
                </a:solidFill>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1" y="1665289"/>
            <a:ext cx="6660867" cy="463391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9869657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69900" y="1665289"/>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665289"/>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9" y="1665289"/>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665289"/>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69900"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46378082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0584008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2" y="1700216"/>
            <a:ext cx="3627439" cy="2052831"/>
          </a:xfrm>
        </p:spPr>
        <p:txBody>
          <a:bodyPr/>
          <a:lstStyle/>
          <a:p>
            <a:r>
              <a:rPr lang="en-US" noProof="0" dirty="0"/>
              <a:t>Click icon to add picture</a:t>
            </a:r>
          </a:p>
        </p:txBody>
      </p:sp>
      <p:sp>
        <p:nvSpPr>
          <p:cNvPr id="5" name="Picture Placeholder 7"/>
          <p:cNvSpPr>
            <a:spLocks noGrp="1"/>
          </p:cNvSpPr>
          <p:nvPr>
            <p:ph type="pic" sz="quarter" idx="14"/>
          </p:nvPr>
        </p:nvSpPr>
        <p:spPr>
          <a:xfrm>
            <a:off x="8082786" y="1700215"/>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9" y="1700216"/>
            <a:ext cx="3636963" cy="2057767"/>
          </a:xfrm>
        </p:spPr>
        <p:txBody>
          <a:bodyPr/>
          <a:lstStyle/>
          <a:p>
            <a:r>
              <a:rPr lang="en-US" noProof="0" dirty="0"/>
              <a:t>Click icon to add picture</a:t>
            </a:r>
          </a:p>
        </p:txBody>
      </p:sp>
      <p:sp>
        <p:nvSpPr>
          <p:cNvPr id="9" name="Text Placeholder 18"/>
          <p:cNvSpPr>
            <a:spLocks noGrp="1"/>
          </p:cNvSpPr>
          <p:nvPr>
            <p:ph idx="1" hasCustomPrompt="1"/>
          </p:nvPr>
        </p:nvSpPr>
        <p:spPr>
          <a:xfrm>
            <a:off x="469902" y="3832225"/>
            <a:ext cx="3627439" cy="218144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7"/>
            <a:ext cx="3636963" cy="218668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6" y="3832226"/>
            <a:ext cx="3639316" cy="2188101"/>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308070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80612942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3"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8" y="1857894"/>
            <a:ext cx="1244161"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6" y="1863919"/>
            <a:ext cx="1244907"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54094033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3"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8" y="1857894"/>
            <a:ext cx="1244161"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8" y="4249686"/>
            <a:ext cx="1274916"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11"/>
            <a:ext cx="1244160"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6" y="1863919"/>
            <a:ext cx="1244907"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072312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2" y="1705968"/>
            <a:ext cx="3627439"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8"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3"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2" y="1851441"/>
            <a:ext cx="3627439"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8"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4"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726915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59641427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5070498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11"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2"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886019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4" y="1665818"/>
            <a:ext cx="5537731"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943483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9"/>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5096590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20082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Title Slide White Tex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4" name="Object 13" hidden="1"/>
                      <p:cNvPicPr/>
                      <p:nvPr/>
                    </p:nvPicPr>
                    <p:blipFill>
                      <a:blip r:embed="rId4"/>
                      <a:stretch>
                        <a:fillRect/>
                      </a:stretch>
                    </p:blipFill>
                    <p:spPr>
                      <a:xfrm>
                        <a:off x="1955" y="1589"/>
                        <a:ext cx="1953" cy="1587"/>
                      </a:xfrm>
                      <a:prstGeom prst="rect">
                        <a:avLst/>
                      </a:prstGeom>
                    </p:spPr>
                  </p:pic>
                </p:oleObj>
              </mc:Fallback>
            </mc:AlternateContent>
          </a:graphicData>
        </a:graphic>
      </p:graphicFrame>
      <p:sp>
        <p:nvSpPr>
          <p:cNvPr id="12" name="Subtitle 2"/>
          <p:cNvSpPr>
            <a:spLocks noGrp="1"/>
          </p:cNvSpPr>
          <p:nvPr>
            <p:ph type="subTitle" idx="1"/>
          </p:nvPr>
        </p:nvSpPr>
        <p:spPr bwMode="gray">
          <a:xfrm>
            <a:off x="531621" y="5805504"/>
            <a:ext cx="5564379" cy="496434"/>
          </a:xfrm>
          <a:prstGeom prst="rect">
            <a:avLst/>
          </a:prstGeom>
        </p:spPr>
        <p:txBody>
          <a:bodyPr wrap="square" lIns="0" tIns="0" rIns="0" bIns="0" anchor="b">
            <a:noAutofit/>
          </a:bodyPr>
          <a:lstStyle>
            <a:lvl1pPr marL="0" indent="0" algn="l">
              <a:lnSpc>
                <a:spcPct val="100000"/>
              </a:lnSpc>
              <a:spcBef>
                <a:spcPts val="0"/>
              </a:spcBef>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Text Placeholder 4"/>
          <p:cNvSpPr>
            <a:spLocks noGrp="1"/>
          </p:cNvSpPr>
          <p:nvPr>
            <p:ph type="body" sz="quarter" idx="10"/>
          </p:nvPr>
        </p:nvSpPr>
        <p:spPr>
          <a:xfrm>
            <a:off x="531621" y="6313814"/>
            <a:ext cx="5564379" cy="298450"/>
          </a:xfrm>
          <a:prstGeom prst="rect">
            <a:avLst/>
          </a:prstGeom>
        </p:spPr>
        <p:txBody>
          <a:bodyPr lIns="0" tIns="0" rIns="0" bIns="0"/>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19" name="Title 1"/>
          <p:cNvSpPr txBox="1">
            <a:spLocks/>
          </p:cNvSpPr>
          <p:nvPr/>
        </p:nvSpPr>
        <p:spPr bwMode="gray">
          <a:xfrm>
            <a:off x="3545062" y="1203125"/>
            <a:ext cx="5095385" cy="4140000"/>
          </a:xfrm>
          <a:prstGeom prst="ellipse">
            <a:avLst/>
          </a:prstGeom>
          <a:ln w="25400">
            <a:solidFill>
              <a:schemeClr val="accent1"/>
            </a:solidFill>
          </a:ln>
        </p:spPr>
        <p:txBody>
          <a:bodyPr vert="horz" lIns="108000" tIns="108000" rIns="108000" bIns="108000" rtlCol="0" anchor="ctr" anchorCtr="0">
            <a:normAutofit/>
          </a:bodyPr>
          <a:lstStyle>
            <a:lvl1pPr algn="ctr" defTabSz="1005083" rtl="0" eaLnBrk="1" latinLnBrk="0" hangingPunct="1">
              <a:lnSpc>
                <a:spcPts val="4200"/>
              </a:lnSpc>
              <a:spcBef>
                <a:spcPct val="0"/>
              </a:spcBef>
              <a:buNone/>
              <a:defRPr lang="de-DE" sz="3600" b="0" kern="1200" baseline="0">
                <a:solidFill>
                  <a:schemeClr val="bg1"/>
                </a:solidFill>
                <a:latin typeface="+mj-lt"/>
                <a:ea typeface="Open Sans" panose="020B0606030504020204" pitchFamily="34" charset="0"/>
                <a:cs typeface="Open Sans" panose="020B0606030504020204" pitchFamily="34" charset="0"/>
              </a:defRPr>
            </a:lvl1pPr>
          </a:lstStyle>
          <a:p>
            <a:pPr eaLnBrk="1"/>
            <a:endParaRPr lang="en-US" sz="3600" dirty="0">
              <a:solidFill>
                <a:schemeClr val="tx1"/>
              </a:solidFill>
            </a:endParaRPr>
          </a:p>
        </p:txBody>
      </p:sp>
      <p:sp>
        <p:nvSpPr>
          <p:cNvPr id="18" name="Title 1"/>
          <p:cNvSpPr>
            <a:spLocks noGrp="1"/>
          </p:cNvSpPr>
          <p:nvPr>
            <p:ph type="ctrTitle"/>
          </p:nvPr>
        </p:nvSpPr>
        <p:spPr bwMode="gray">
          <a:xfrm>
            <a:off x="3545061" y="1124744"/>
            <a:ext cx="5051077" cy="4104000"/>
          </a:xfrm>
        </p:spPr>
        <p:txBody>
          <a:bodyPr wrap="square" lIns="36000" tIns="36000" rIns="36000" bIns="36000" anchor="ctr" anchorCtr="0">
            <a:noAutofit/>
          </a:bodyPr>
          <a:lstStyle>
            <a:lvl1pPr algn="ctr">
              <a:lnSpc>
                <a:spcPct val="1000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Tree>
    <p:extLst>
      <p:ext uri="{BB962C8B-B14F-4D97-AF65-F5344CB8AC3E}">
        <p14:creationId xmlns:p14="http://schemas.microsoft.com/office/powerpoint/2010/main" val="2664020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age de fin">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54143" y="6554192"/>
            <a:ext cx="377092" cy="100156"/>
          </a:xfrm>
          <a:prstGeom prst="rect">
            <a:avLst/>
          </a:prstGeom>
        </p:spPr>
        <p:txBody>
          <a:bodyPr/>
          <a:lstStyle>
            <a:lvl1pPr>
              <a:defRPr/>
            </a:lvl1pPr>
          </a:lstStyle>
          <a:p>
            <a:fld id="{6253C092-6252-40CA-B52E-02E6E8C37738}"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40268425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2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94090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grpSp>
        <p:nvGrpSpPr>
          <p:cNvPr id="6" name="Group 5"/>
          <p:cNvGrpSpPr>
            <a:grpSpLocks noChangeAspect="1"/>
          </p:cNvGrpSpPr>
          <p:nvPr userDrawn="1"/>
        </p:nvGrpSpPr>
        <p:grpSpPr>
          <a:xfrm>
            <a:off x="475325" y="457200"/>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205786090"/>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3771679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dirty="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072383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dirty="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dirty="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dirty="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424138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2807538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416869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dirty="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83289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dirty="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dirty="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738859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843215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2459553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104740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74737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512217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6752963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579311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39135320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7488699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734992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96722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65952514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171046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449076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000342691"/>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974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554233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932804239"/>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1833912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6113883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13" name="Copyright"/>
          <p:cNvSpPr txBox="1"/>
          <p:nvPr userDrawn="1"/>
        </p:nvSpPr>
        <p:spPr>
          <a:xfrm>
            <a:off x="469900" y="6480046"/>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8465044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920934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265958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6104806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607441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8729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849145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18263691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77222139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9604809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1538320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929530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09940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730938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574899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9349990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356616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21835571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0662680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789697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268534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2234052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3345786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56958593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418959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546917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4899313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6241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dirty="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Click icon to add picture</a:t>
            </a:r>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90211274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83221223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34643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7077031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9097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080095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9783476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Agenda Layou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4" y="488441"/>
            <a:ext cx="9029604" cy="5810760"/>
          </a:xfrm>
          <a:prstGeom prst="rect">
            <a:avLst/>
          </a:prstGeom>
        </p:spPr>
        <p:txBody>
          <a:bodyPr numCol="1" anchor="ctr">
            <a:noAutofit/>
          </a:bodyPr>
          <a:lstStyle>
            <a:lvl1pPr>
              <a:spcBef>
                <a:spcPts val="4800"/>
              </a:spcBef>
              <a:defRPr sz="5400" baseline="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pullout statement here or denote an agenda</a:t>
            </a:r>
          </a:p>
        </p:txBody>
      </p:sp>
      <p:sp>
        <p:nvSpPr>
          <p:cNvPr id="7"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Tree>
    <p:extLst>
      <p:ext uri="{BB962C8B-B14F-4D97-AF65-F5344CB8AC3E}">
        <p14:creationId xmlns:p14="http://schemas.microsoft.com/office/powerpoint/2010/main" val="30336929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s Black 4-Column - B">
    <p:bg>
      <p:bgPr>
        <a:solidFill>
          <a:schemeClr val="tx1"/>
        </a:solidFill>
        <a:effectLst/>
      </p:bgPr>
    </p:bg>
    <p:spTree>
      <p:nvGrpSpPr>
        <p:cNvPr id="1" name=""/>
        <p:cNvGrpSpPr/>
        <p:nvPr/>
      </p:nvGrpSpPr>
      <p:grpSpPr>
        <a:xfrm>
          <a:off x="0" y="0"/>
          <a:ext cx="0" cy="0"/>
          <a:chOff x="0" y="0"/>
          <a:chExt cx="0" cy="0"/>
        </a:xfrm>
      </p:grpSpPr>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1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20585100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Pullout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3" y="493847"/>
            <a:ext cx="11267583" cy="5699532"/>
          </a:xfrm>
          <a:prstGeom prst="rect">
            <a:avLst/>
          </a:prstGeom>
        </p:spPr>
        <p:txBody>
          <a:bodyPr lIns="0" tIns="0" rIns="0" bIns="0" numCol="1">
            <a:noAutofit/>
          </a:bodyPr>
          <a:lstStyle>
            <a:lvl1pPr>
              <a:spcBef>
                <a:spcPts val="0"/>
              </a:spcBef>
              <a:spcAft>
                <a:spcPts val="0"/>
              </a:spcAft>
              <a:defRPr sz="4400" b="0" baseline="0">
                <a:solidFill>
                  <a:srgbClr val="A5A5A5"/>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Insert a description of the topic callout here.</a:t>
            </a:r>
          </a:p>
        </p:txBody>
      </p:sp>
      <p:sp>
        <p:nvSpPr>
          <p:cNvPr id="12"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25770617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0923116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s Black 4-Column - A">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9900" y="402587"/>
            <a:ext cx="11252200" cy="491040"/>
          </a:xfrm>
          <a:prstGeom prst="rect">
            <a:avLst/>
          </a:prstGeom>
        </p:spPr>
        <p:txBody>
          <a:bodyPr vert="horz" lIns="0" tIns="0" rIns="0" bIns="0" rtlCol="0" anchor="t" anchorCtr="0">
            <a:noAutofit/>
          </a:bodyPr>
          <a:lstStyle>
            <a:lvl1pPr>
              <a:defRPr sz="3200" b="1" baseline="0">
                <a:solidFill>
                  <a:srgbClr val="FFFFFF"/>
                </a:solidFill>
              </a:defRPr>
            </a:lvl1pPr>
          </a:lstStyle>
          <a:p>
            <a:r>
              <a:rPr lang="en-US" noProof="0" dirty="0"/>
              <a:t>First line slide title</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7"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2017 Deloitte Development LLC. All rights reserved.</a:t>
            </a:r>
          </a:p>
        </p:txBody>
      </p:sp>
    </p:spTree>
    <p:extLst>
      <p:ext uri="{BB962C8B-B14F-4D97-AF65-F5344CB8AC3E}">
        <p14:creationId xmlns:p14="http://schemas.microsoft.com/office/powerpoint/2010/main" val="37778479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Key statement Layout -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6576167" y="488441"/>
            <a:ext cx="5134991" cy="5810760"/>
          </a:xfrm>
          <a:prstGeom prst="rect">
            <a:avLst/>
          </a:prstGeom>
          <a:ln>
            <a:noFill/>
          </a:ln>
        </p:spPr>
        <p:txBody>
          <a:bodyPr numCol="1" anchor="ctr" anchorCtr="1">
            <a:noAutofit/>
          </a:bodyPr>
          <a:lstStyle>
            <a:lvl1pPr>
              <a:spcBef>
                <a:spcPts val="4800"/>
              </a:spcBef>
              <a:defRPr sz="30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a key statement here and highlight a word or phrase in a highlight color to achieve emphasis.</a:t>
            </a:r>
          </a:p>
        </p:txBody>
      </p:sp>
      <p:sp>
        <p:nvSpPr>
          <p:cNvPr id="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164191316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4175200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494754996"/>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19682013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91879431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39802109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3346306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505080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7638465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120764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5885399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7262414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26334254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4188346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93669727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89544245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0395806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168819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3429610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40988632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theme" Target="../theme/theme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image" Target="../media/image3.emf"/><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oleObject" Target="../embeddings/oleObject2.bin"/><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oleObject" Target="../embeddings/oleObject3.bin"/><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tags" Target="../tags/tag1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theme" Target="../theme/theme3.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image" Target="../media/image17.emf"/><Relationship Id="rId20" Type="http://schemas.openxmlformats.org/officeDocument/2006/relationships/slideLayout" Target="../slideLayouts/slideLayout165.xml"/><Relationship Id="rId41"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br>
              <a:rPr lang="en-US" noProof="0" dirty="0"/>
            </a:b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black"/>
                </a:solidFill>
              </a:rPr>
              <a:t>Copyright © 2018 Deloitte Consulting LLC. All rights reserved.</a:t>
            </a:r>
          </a:p>
        </p:txBody>
      </p:sp>
      <p:sp>
        <p:nvSpPr>
          <p:cNvPr id="16" name="TextBox 15"/>
          <p:cNvSpPr txBox="1"/>
          <p:nvPr userDrawn="1"/>
        </p:nvSpPr>
        <p:spPr>
          <a:xfrm>
            <a:off x="11410953"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a:solidFill>
                  <a:prstClr val="black"/>
                </a:solidFill>
              </a:rPr>
              <a:pPr algn="r">
                <a:spcBef>
                  <a:spcPts val="800"/>
                </a:spcBef>
                <a:buSzPct val="100000"/>
                <a:buFont typeface="Arial"/>
                <a:buNone/>
              </a:pPr>
              <a:t>‹#›</a:t>
            </a:fld>
            <a:endParaRPr lang="en-US" sz="650" dirty="0">
              <a:solidFill>
                <a:prstClr val="black"/>
              </a:solidFill>
            </a:endParaRPr>
          </a:p>
        </p:txBody>
      </p:sp>
    </p:spTree>
    <p:extLst>
      <p:ext uri="{BB962C8B-B14F-4D97-AF65-F5344CB8AC3E}">
        <p14:creationId xmlns:p14="http://schemas.microsoft.com/office/powerpoint/2010/main" val="14619536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 id="2147483754" r:id="rId90"/>
    <p:sldLayoutId id="2147483755" r:id="rId91"/>
    <p:sldLayoutId id="2147483756" r:id="rId92"/>
    <p:sldLayoutId id="2147483757" r:id="rId93"/>
    <p:sldLayoutId id="2147483758" r:id="rId94"/>
    <p:sldLayoutId id="2147483759" r:id="rId95"/>
    <p:sldLayoutId id="2147483760" r:id="rId96"/>
    <p:sldLayoutId id="2147483761" r:id="rId97"/>
    <p:sldLayoutId id="2147483762" r:id="rId98"/>
    <p:sldLayoutId id="2147483763" r:id="rId99"/>
    <p:sldLayoutId id="2147483764" r:id="rId100"/>
    <p:sldLayoutId id="2147483765" r:id="rId101"/>
    <p:sldLayoutId id="2147483766" r:id="rId102"/>
    <p:sldLayoutId id="2147483767" r:id="rId103"/>
    <p:sldLayoutId id="2147483768" r:id="rId104"/>
    <p:sldLayoutId id="2147483769" r:id="rId105"/>
    <p:sldLayoutId id="2147483770" r:id="rId106"/>
    <p:sldLayoutId id="2147483771" r:id="rId107"/>
    <p:sldLayoutId id="2147483772" r:id="rId108"/>
    <p:sldLayoutId id="2147483773" r:id="rId109"/>
    <p:sldLayoutId id="2147483774" r:id="rId110"/>
    <p:sldLayoutId id="2147483775" r:id="rId111"/>
    <p:sldLayoutId id="2147483776" r:id="rId112"/>
    <p:sldLayoutId id="2147483777" r:id="rId113"/>
    <p:sldLayoutId id="2147483778" r:id="rId114"/>
    <p:sldLayoutId id="2147483779" r:id="rId115"/>
    <p:sldLayoutId id="2147483780" r:id="rId116"/>
    <p:sldLayoutId id="2147483781" r:id="rId117"/>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p:cNvGraphicFramePr>
          <p:nvPr userDrawn="1">
            <p:custDataLst>
              <p:tags r:id="rId30"/>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1" imgW="270" imgH="270" progId="TCLayout.ActiveDocument.1">
                  <p:embed/>
                </p:oleObj>
              </mc:Choice>
              <mc:Fallback>
                <p:oleObj name="think-cell Slide" r:id="rId31" imgW="270" imgH="270" progId="TCLayout.ActiveDocument.1">
                  <p:embed/>
                  <p:pic>
                    <p:nvPicPr>
                      <p:cNvPr id="6" name="Object 5" hidden="1"/>
                      <p:cNvPicPr/>
                      <p:nvPr/>
                    </p:nvPicPr>
                    <p:blipFill>
                      <a:blip r:embed="rId32"/>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1596138" y="461967"/>
            <a:ext cx="10072177" cy="490577"/>
          </a:xfrm>
          <a:prstGeom prst="rect">
            <a:avLst/>
          </a:prstGeom>
        </p:spPr>
        <p:txBody>
          <a:bodyPr vert="horz" lIns="0" tIns="0" rIns="0" bIns="0" rtlCol="0" anchor="t" anchorCtr="0">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96138" y="1600205"/>
            <a:ext cx="10072177" cy="4739491"/>
          </a:xfrm>
          <a:prstGeom prst="rect">
            <a:avLst/>
          </a:prstGeom>
        </p:spPr>
        <p:txBody>
          <a:bodyPr vert="horz" lIns="0" tIns="0" rIns="0" bIns="0" rtlCol="0">
            <a:noAutofit/>
          </a:bodyPr>
          <a:lstStyle/>
          <a:p>
            <a:pPr lvl="0"/>
            <a:r>
              <a:rPr lang="en-AU" dirty="0"/>
              <a:t>Click to edit Master text styles</a:t>
            </a:r>
          </a:p>
        </p:txBody>
      </p:sp>
      <p:sp>
        <p:nvSpPr>
          <p:cNvPr id="5" name="Footer Placeholder 4"/>
          <p:cNvSpPr>
            <a:spLocks noGrp="1"/>
          </p:cNvSpPr>
          <p:nvPr>
            <p:ph type="ftr" sz="quarter" idx="3"/>
          </p:nvPr>
        </p:nvSpPr>
        <p:spPr>
          <a:xfrm>
            <a:off x="4735007" y="6487239"/>
            <a:ext cx="5772625" cy="108611"/>
          </a:xfrm>
          <a:prstGeom prst="rect">
            <a:avLst/>
          </a:prstGeom>
        </p:spPr>
        <p:txBody>
          <a:bodyPr vert="horz" wrap="square" lIns="0" tIns="0" rIns="0" bIns="0" rtlCol="0" anchor="b" anchorCtr="0">
            <a:spAutoFit/>
          </a:bodyPr>
          <a:lstStyle>
            <a:lvl1pPr algn="r">
              <a:defRPr sz="700" b="0" i="0">
                <a:solidFill>
                  <a:schemeClr val="tx1">
                    <a:tint val="75000"/>
                  </a:schemeClr>
                </a:solidFill>
                <a:latin typeface="Frutiger Next Pro Light"/>
                <a:cs typeface="Frutiger Next Pro Light"/>
              </a:defRPr>
            </a:lvl1p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76650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Lst>
  <p:hf hdr="0" ftr="0" dt="0"/>
  <p:txStyles>
    <p:titleStyle>
      <a:lvl1pPr algn="l" defTabSz="478851" rtl="0" eaLnBrk="1" latinLnBrk="0" hangingPunct="1">
        <a:spcBef>
          <a:spcPct val="0"/>
        </a:spcBef>
        <a:buNone/>
        <a:defRPr sz="2400" b="0" i="0" kern="1200">
          <a:solidFill>
            <a:schemeClr val="tx1">
              <a:lumMod val="75000"/>
              <a:lumOff val="25000"/>
            </a:schemeClr>
          </a:solidFill>
          <a:latin typeface="Segoe UI Light" panose="020B0502040204020203" pitchFamily="34" charset="0"/>
          <a:ea typeface="+mj-ea"/>
          <a:cs typeface="Segoe UI Light" panose="020B0502040204020203" pitchFamily="34" charset="0"/>
        </a:defRPr>
      </a:lvl1pPr>
    </p:titleStyle>
    <p:body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851" rtl="0" eaLnBrk="1" latinLnBrk="0" hangingPunct="1">
        <a:defRPr sz="1900" kern="1200">
          <a:solidFill>
            <a:schemeClr val="tx1"/>
          </a:solidFill>
          <a:latin typeface="+mn-lt"/>
          <a:ea typeface="+mn-ea"/>
          <a:cs typeface="+mn-cs"/>
        </a:defRPr>
      </a:lvl1pPr>
      <a:lvl2pPr marL="478851" algn="l" defTabSz="478851" rtl="0" eaLnBrk="1" latinLnBrk="0" hangingPunct="1">
        <a:defRPr sz="1900" kern="1200">
          <a:solidFill>
            <a:schemeClr val="tx1"/>
          </a:solidFill>
          <a:latin typeface="+mn-lt"/>
          <a:ea typeface="+mn-ea"/>
          <a:cs typeface="+mn-cs"/>
        </a:defRPr>
      </a:lvl2pPr>
      <a:lvl3pPr marL="957703" algn="l" defTabSz="478851" rtl="0" eaLnBrk="1" latinLnBrk="0" hangingPunct="1">
        <a:defRPr sz="1900" kern="1200">
          <a:solidFill>
            <a:schemeClr val="tx1"/>
          </a:solidFill>
          <a:latin typeface="+mn-lt"/>
          <a:ea typeface="+mn-ea"/>
          <a:cs typeface="+mn-cs"/>
        </a:defRPr>
      </a:lvl3pPr>
      <a:lvl4pPr marL="1436554" algn="l" defTabSz="478851" rtl="0" eaLnBrk="1" latinLnBrk="0" hangingPunct="1">
        <a:defRPr sz="1900" kern="1200">
          <a:solidFill>
            <a:schemeClr val="tx1"/>
          </a:solidFill>
          <a:latin typeface="+mn-lt"/>
          <a:ea typeface="+mn-ea"/>
          <a:cs typeface="+mn-cs"/>
        </a:defRPr>
      </a:lvl4pPr>
      <a:lvl5pPr marL="1915406" algn="l" defTabSz="478851" rtl="0" eaLnBrk="1" latinLnBrk="0" hangingPunct="1">
        <a:defRPr sz="1900" kern="1200">
          <a:solidFill>
            <a:schemeClr val="tx1"/>
          </a:solidFill>
          <a:latin typeface="+mn-lt"/>
          <a:ea typeface="+mn-ea"/>
          <a:cs typeface="+mn-cs"/>
        </a:defRPr>
      </a:lvl5pPr>
      <a:lvl6pPr marL="2394257" algn="l" defTabSz="478851" rtl="0" eaLnBrk="1" latinLnBrk="0" hangingPunct="1">
        <a:defRPr sz="1900" kern="1200">
          <a:solidFill>
            <a:schemeClr val="tx1"/>
          </a:solidFill>
          <a:latin typeface="+mn-lt"/>
          <a:ea typeface="+mn-ea"/>
          <a:cs typeface="+mn-cs"/>
        </a:defRPr>
      </a:lvl6pPr>
      <a:lvl7pPr marL="2873109" algn="l" defTabSz="478851" rtl="0" eaLnBrk="1" latinLnBrk="0" hangingPunct="1">
        <a:defRPr sz="1900" kern="1200">
          <a:solidFill>
            <a:schemeClr val="tx1"/>
          </a:solidFill>
          <a:latin typeface="+mn-lt"/>
          <a:ea typeface="+mn-ea"/>
          <a:cs typeface="+mn-cs"/>
        </a:defRPr>
      </a:lvl7pPr>
      <a:lvl8pPr marL="3351960" algn="l" defTabSz="478851" rtl="0" eaLnBrk="1" latinLnBrk="0" hangingPunct="1">
        <a:defRPr sz="1900" kern="1200">
          <a:solidFill>
            <a:schemeClr val="tx1"/>
          </a:solidFill>
          <a:latin typeface="+mn-lt"/>
          <a:ea typeface="+mn-ea"/>
          <a:cs typeface="+mn-cs"/>
        </a:defRPr>
      </a:lvl8pPr>
      <a:lvl9pPr marL="3830811" algn="l" defTabSz="47885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4"/>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45" imgW="270" imgH="270" progId="TCLayout.ActiveDocument.1">
                  <p:embed/>
                </p:oleObj>
              </mc:Choice>
              <mc:Fallback>
                <p:oleObj name="think-cell Slide" r:id="rId45" imgW="270" imgH="270" progId="TCLayout.ActiveDocument.1">
                  <p:embed/>
                  <p:pic>
                    <p:nvPicPr>
                      <p:cNvPr id="4" name="Object 3" hidden="1"/>
                      <p:cNvPicPr/>
                      <p:nvPr/>
                    </p:nvPicPr>
                    <p:blipFill>
                      <a:blip r:embed="rId46"/>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9"/>
            <a:ext cx="11252200"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3"/>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770954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Lst>
  <p:transition>
    <p:fade/>
  </p:transition>
  <p:hf hdr="0" dt="0"/>
  <p:txStyles>
    <p:titleStyle>
      <a:lvl1pPr algn="l" defTabSz="1219140" rtl="0" eaLnBrk="1" latinLnBrk="0" hangingPunct="1">
        <a:spcBef>
          <a:spcPct val="0"/>
        </a:spcBef>
        <a:buNone/>
        <a:defRPr sz="2000" kern="1200">
          <a:solidFill>
            <a:schemeClr val="tx1"/>
          </a:solidFill>
          <a:latin typeface="+mj-lt"/>
          <a:ea typeface="+mj-ea"/>
          <a:cs typeface="+mj-cs"/>
        </a:defRPr>
      </a:lvl1pPr>
    </p:titleStyle>
    <p:bodyStyle>
      <a:lvl1pPr marL="0" indent="0" algn="l" defTabSz="121914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4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89" indent="-235189" algn="l" defTabSz="121914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76" indent="-235189" algn="l" defTabSz="121914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65" indent="-235189" algn="l" defTabSz="1064631"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65" indent="-235189" algn="l" defTabSz="121914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7">
          <p15:clr>
            <a:srgbClr val="F26B43"/>
          </p15:clr>
        </p15:guide>
        <p15:guide id="12" pos="1383">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5.xml"/><Relationship Id="rId6" Type="http://schemas.openxmlformats.org/officeDocument/2006/relationships/image" Target="../media/image37.png"/><Relationship Id="rId11" Type="http://schemas.openxmlformats.org/officeDocument/2006/relationships/image" Target="../media/image33.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65.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65.xml"/><Relationship Id="rId6" Type="http://schemas.openxmlformats.org/officeDocument/2006/relationships/image" Target="../media/image30.png"/><Relationship Id="rId11" Type="http://schemas.openxmlformats.org/officeDocument/2006/relationships/image" Target="../media/image47.jpe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5.xml"/><Relationship Id="rId6" Type="http://schemas.openxmlformats.org/officeDocument/2006/relationships/image" Target="../media/image51.png"/><Relationship Id="rId11" Type="http://schemas.openxmlformats.org/officeDocument/2006/relationships/image" Target="../media/image33.png"/><Relationship Id="rId5" Type="http://schemas.openxmlformats.org/officeDocument/2006/relationships/image" Target="../media/image50.jpeg"/><Relationship Id="rId10" Type="http://schemas.openxmlformats.org/officeDocument/2006/relationships/image" Target="../media/image3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65.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165.xml"/><Relationship Id="rId6" Type="http://schemas.openxmlformats.org/officeDocument/2006/relationships/image" Target="../media/image58.png"/><Relationship Id="rId11" Type="http://schemas.openxmlformats.org/officeDocument/2006/relationships/image" Target="../media/image33.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65.xml"/><Relationship Id="rId6" Type="http://schemas.openxmlformats.org/officeDocument/2006/relationships/image" Target="../media/image65.png"/><Relationship Id="rId11" Type="http://schemas.openxmlformats.org/officeDocument/2006/relationships/image" Target="../media/image33.png"/><Relationship Id="rId5" Type="http://schemas.openxmlformats.org/officeDocument/2006/relationships/image" Target="../media/image64.jpe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65.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65.xml"/><Relationship Id="rId6" Type="http://schemas.openxmlformats.org/officeDocument/2006/relationships/image" Target="../media/image30.png"/><Relationship Id="rId5" Type="http://schemas.openxmlformats.org/officeDocument/2006/relationships/image" Target="../media/image75.jpe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7.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65.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5.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65.xml"/><Relationship Id="rId6" Type="http://schemas.openxmlformats.org/officeDocument/2006/relationships/image" Target="../media/image84.png"/><Relationship Id="rId11" Type="http://schemas.openxmlformats.org/officeDocument/2006/relationships/image" Target="../media/image33.png"/><Relationship Id="rId5" Type="http://schemas.openxmlformats.org/officeDocument/2006/relationships/image" Target="../media/image83.png"/><Relationship Id="rId10" Type="http://schemas.openxmlformats.org/officeDocument/2006/relationships/image" Target="../media/image30.png"/><Relationship Id="rId4" Type="http://schemas.openxmlformats.org/officeDocument/2006/relationships/image" Target="../media/image82.png"/><Relationship Id="rId9"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7.xml"/><Relationship Id="rId1" Type="http://schemas.openxmlformats.org/officeDocument/2006/relationships/slideLayout" Target="../slideLayouts/slideLayout165.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8.xml"/><Relationship Id="rId1" Type="http://schemas.openxmlformats.org/officeDocument/2006/relationships/slideLayout" Target="../slideLayouts/slideLayout165.xml"/><Relationship Id="rId4" Type="http://schemas.openxmlformats.org/officeDocument/2006/relationships/chart" Target="../charts/chart16.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9.xml"/><Relationship Id="rId1" Type="http://schemas.openxmlformats.org/officeDocument/2006/relationships/slideLayout" Target="../slideLayouts/slideLayout165.xml"/><Relationship Id="rId4" Type="http://schemas.openxmlformats.org/officeDocument/2006/relationships/chart" Target="../charts/chart18.xml"/></Relationships>
</file>

<file path=ppt/slides/_rels/slide4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0.xml"/><Relationship Id="rId1" Type="http://schemas.openxmlformats.org/officeDocument/2006/relationships/slideLayout" Target="../slideLayouts/slideLayout165.xml"/></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165.xml"/><Relationship Id="rId6" Type="http://schemas.openxmlformats.org/officeDocument/2006/relationships/image" Target="../media/image91.png"/><Relationship Id="rId11" Type="http://schemas.openxmlformats.org/officeDocument/2006/relationships/image" Target="../media/image33.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2.xml"/><Relationship Id="rId1" Type="http://schemas.openxmlformats.org/officeDocument/2006/relationships/slideLayout" Target="../slideLayouts/slideLayout165.xml"/></Relationships>
</file>

<file path=ppt/slides/_rels/slide4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3.xml"/><Relationship Id="rId1" Type="http://schemas.openxmlformats.org/officeDocument/2006/relationships/slideLayout" Target="../slideLayouts/slideLayout165.xml"/><Relationship Id="rId4" Type="http://schemas.openxmlformats.org/officeDocument/2006/relationships/chart" Target="../charts/chart22.xml"/></Relationships>
</file>

<file path=ppt/slides/_rels/slide4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4.xml"/><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5.xml"/><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165.xml"/><Relationship Id="rId6" Type="http://schemas.openxmlformats.org/officeDocument/2006/relationships/image" Target="../media/image98.png"/><Relationship Id="rId11" Type="http://schemas.openxmlformats.org/officeDocument/2006/relationships/image" Target="../media/image33.png"/><Relationship Id="rId5" Type="http://schemas.openxmlformats.org/officeDocument/2006/relationships/image" Target="../media/image97.png"/><Relationship Id="rId10" Type="http://schemas.openxmlformats.org/officeDocument/2006/relationships/image" Target="../media/image30.png"/><Relationship Id="rId4" Type="http://schemas.openxmlformats.org/officeDocument/2006/relationships/image" Target="../media/image96.png"/><Relationship Id="rId9"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7.xml"/><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8.xml"/><Relationship Id="rId1" Type="http://schemas.openxmlformats.org/officeDocument/2006/relationships/slideLayout" Target="../slideLayouts/slideLayout165.xml"/><Relationship Id="rId5" Type="http://schemas.openxmlformats.org/officeDocument/2006/relationships/chart" Target="../charts/chart28.xml"/><Relationship Id="rId4" Type="http://schemas.openxmlformats.org/officeDocument/2006/relationships/chart" Target="../charts/char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5.xml"/><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6.xml"/><Relationship Id="rId1" Type="http://schemas.openxmlformats.org/officeDocument/2006/relationships/slideLayout" Target="../slideLayouts/slideLayout165.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35716" y="4743294"/>
            <a:ext cx="4499756" cy="1154783"/>
          </a:xfrm>
          <a:prstGeom prst="rect">
            <a:avLst/>
          </a:prstGeom>
        </p:spPr>
        <p:txBody>
          <a:bodyPr/>
          <a:lstStyle/>
          <a:p>
            <a:endParaRPr lang="en-US" sz="2000" dirty="0">
              <a:solidFill>
                <a:schemeClr val="bg1"/>
              </a:solidFill>
            </a:endParaRPr>
          </a:p>
          <a:p>
            <a:r>
              <a:rPr lang="en-US" sz="2000" b="1" dirty="0">
                <a:solidFill>
                  <a:schemeClr val="accent1"/>
                </a:solidFill>
              </a:rPr>
              <a:t>Network QoS</a:t>
            </a:r>
          </a:p>
          <a:p>
            <a:r>
              <a:rPr lang="en-US" sz="2000" dirty="0">
                <a:solidFill>
                  <a:schemeClr val="bg1"/>
                </a:solidFill>
              </a:rPr>
              <a:t>Intermediate report </a:t>
            </a:r>
          </a:p>
        </p:txBody>
      </p:sp>
      <p:sp>
        <p:nvSpPr>
          <p:cNvPr id="3" name="Text Placeholder 2"/>
          <p:cNvSpPr>
            <a:spLocks noGrp="1"/>
          </p:cNvSpPr>
          <p:nvPr>
            <p:ph type="body" sz="quarter" idx="4294967295"/>
          </p:nvPr>
        </p:nvSpPr>
        <p:spPr>
          <a:xfrm>
            <a:off x="335716" y="6256666"/>
            <a:ext cx="4537067" cy="337873"/>
          </a:xfrm>
          <a:prstGeom prst="rect">
            <a:avLst/>
          </a:prstGeom>
        </p:spPr>
        <p:txBody>
          <a:bodyPr/>
          <a:lstStyle/>
          <a:p>
            <a:r>
              <a:rPr lang="en-US" sz="1400" dirty="0" err="1">
                <a:solidFill>
                  <a:schemeClr val="bg1"/>
                </a:solidFill>
              </a:rPr>
              <a:t>Octobre</a:t>
            </a:r>
            <a:r>
              <a:rPr lang="en-US" sz="1400" dirty="0">
                <a:solidFill>
                  <a:schemeClr val="bg1"/>
                </a:solidFill>
              </a:rPr>
              <a:t> 30</a:t>
            </a:r>
            <a:r>
              <a:rPr lang="en-US" sz="1400" baseline="30000" dirty="0">
                <a:solidFill>
                  <a:schemeClr val="bg1"/>
                </a:solidFill>
              </a:rPr>
              <a:t>st</a:t>
            </a:r>
            <a:r>
              <a:rPr lang="en-US" sz="1400" dirty="0">
                <a:solidFill>
                  <a:schemeClr val="bg1"/>
                </a:solidFill>
              </a:rPr>
              <a:t>, 2023</a:t>
            </a:r>
          </a:p>
        </p:txBody>
      </p:sp>
      <p:pic>
        <p:nvPicPr>
          <p:cNvPr id="5" name="Picture 4">
            <a:extLst>
              <a:ext uri="{FF2B5EF4-FFF2-40B4-BE49-F238E27FC236}">
                <a16:creationId xmlns:a16="http://schemas.microsoft.com/office/drawing/2014/main" id="{09DB488A-DA09-4C79-BF04-1BDB227E0952}"/>
              </a:ext>
            </a:extLst>
          </p:cNvPr>
          <p:cNvPicPr>
            <a:picLocks noChangeAspect="1"/>
          </p:cNvPicPr>
          <p:nvPr/>
        </p:nvPicPr>
        <p:blipFill>
          <a:blip r:embed="rId3"/>
          <a:stretch>
            <a:fillRect/>
          </a:stretch>
        </p:blipFill>
        <p:spPr>
          <a:xfrm>
            <a:off x="10771696" y="134528"/>
            <a:ext cx="980043" cy="990506"/>
          </a:xfrm>
          <a:prstGeom prst="rect">
            <a:avLst/>
          </a:prstGeom>
        </p:spPr>
      </p:pic>
      <p:pic>
        <p:nvPicPr>
          <p:cNvPr id="6" name="Picture 5">
            <a:extLst>
              <a:ext uri="{FF2B5EF4-FFF2-40B4-BE49-F238E27FC236}">
                <a16:creationId xmlns:a16="http://schemas.microsoft.com/office/drawing/2014/main" id="{17B68893-9402-42C0-B15A-C25454863AE5}"/>
              </a:ext>
            </a:extLst>
          </p:cNvPr>
          <p:cNvPicPr>
            <a:picLocks noChangeAspect="1"/>
          </p:cNvPicPr>
          <p:nvPr/>
        </p:nvPicPr>
        <p:blipFill rotWithShape="1">
          <a:blip r:embed="rId4"/>
          <a:srcRect b="7101"/>
          <a:stretch/>
        </p:blipFill>
        <p:spPr>
          <a:xfrm>
            <a:off x="3016578" y="188520"/>
            <a:ext cx="6008203" cy="5581531"/>
          </a:xfrm>
          <a:prstGeom prst="rect">
            <a:avLst/>
          </a:prstGeom>
        </p:spPr>
      </p:pic>
    </p:spTree>
    <p:extLst>
      <p:ext uri="{BB962C8B-B14F-4D97-AF65-F5344CB8AC3E}">
        <p14:creationId xmlns:p14="http://schemas.microsoft.com/office/powerpoint/2010/main" val="26332519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Intermediate report</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25D0C1E-51EB-4C36-A30D-9EDD5A0B410C}"/>
              </a:ext>
            </a:extLst>
          </p:cNvPr>
          <p:cNvSpPr/>
          <p:nvPr/>
        </p:nvSpPr>
        <p:spPr>
          <a:xfrm>
            <a:off x="359779" y="1206376"/>
            <a:ext cx="11472441" cy="4739759"/>
          </a:xfrm>
          <a:prstGeom prst="rect">
            <a:avLst/>
          </a:prstGeom>
        </p:spPr>
        <p:txBody>
          <a:bodyPr wrap="square">
            <a:spAutoFit/>
          </a:bodyPr>
          <a:lstStyle/>
          <a:p>
            <a:r>
              <a:rPr lang="en-AU" sz="1400" b="1" dirty="0">
                <a:solidFill>
                  <a:srgbClr val="92D050"/>
                </a:solidFill>
              </a:rPr>
              <a:t>Scope of this report</a:t>
            </a:r>
          </a:p>
          <a:p>
            <a:endParaRPr lang="fr-FR" sz="1200" b="1" dirty="0"/>
          </a:p>
          <a:p>
            <a:pPr>
              <a:lnSpc>
                <a:spcPct val="150000"/>
              </a:lnSpc>
            </a:pPr>
            <a:endParaRPr lang="en-US" sz="1400" b="1" dirty="0">
              <a:solidFill>
                <a:schemeClr val="accent1"/>
              </a:solidFill>
            </a:endParaRPr>
          </a:p>
          <a:p>
            <a:pPr>
              <a:lnSpc>
                <a:spcPct val="150000"/>
              </a:lnSpc>
            </a:pPr>
            <a:r>
              <a:rPr lang="en-US" sz="1400" b="1" dirty="0">
                <a:solidFill>
                  <a:schemeClr val="accent1"/>
                </a:solidFill>
              </a:rPr>
              <a:t>1. </a:t>
            </a:r>
            <a:r>
              <a:rPr lang="en-US" sz="1400" dirty="0"/>
              <a:t>A RAN network audit for MTN BENIN, aiming to identify weak points as well as suggests proposals to improve the network quality, and so the final user perception</a:t>
            </a:r>
          </a:p>
          <a:p>
            <a:pPr marL="628650" lvl="1" indent="-171450">
              <a:lnSpc>
                <a:spcPct val="150000"/>
              </a:lnSpc>
              <a:buFont typeface="Arial" panose="020B0604020202020204" pitchFamily="34" charset="0"/>
              <a:buChar char="•"/>
            </a:pPr>
            <a:r>
              <a:rPr lang="en-US" sz="1400" dirty="0"/>
              <a:t>Current parameterization was analyzed and recommendations provided where appropriate, regarding RF environment, settings, design, etc. </a:t>
            </a:r>
          </a:p>
          <a:p>
            <a:pPr marL="628650" lvl="1" indent="-171450">
              <a:lnSpc>
                <a:spcPct val="150000"/>
              </a:lnSpc>
              <a:buFont typeface="Arial" panose="020B0604020202020204" pitchFamily="34" charset="0"/>
              <a:buChar char="•"/>
            </a:pPr>
            <a:r>
              <a:rPr lang="en-US" sz="1400" dirty="0"/>
              <a:t>Analyzed cells which belong to: </a:t>
            </a:r>
          </a:p>
          <a:p>
            <a:pPr marL="1200150" lvl="2" indent="-285750">
              <a:lnSpc>
                <a:spcPct val="150000"/>
              </a:lnSpc>
              <a:buFont typeface="Courier New" panose="02070309020205020404" pitchFamily="49" charset="0"/>
              <a:buChar char="o"/>
            </a:pPr>
            <a:r>
              <a:rPr lang="en-US" sz="1400" dirty="0"/>
              <a:t>RNCs : HOERNC1 ,HOERNC2, BHERNC4 and DCERNC3 </a:t>
            </a:r>
          </a:p>
          <a:p>
            <a:pPr marL="1200150" lvl="2" indent="-285750">
              <a:lnSpc>
                <a:spcPct val="150000"/>
              </a:lnSpc>
              <a:buFont typeface="Courier New" panose="02070309020205020404" pitchFamily="49" charset="0"/>
              <a:buChar char="o"/>
            </a:pPr>
            <a:r>
              <a:rPr lang="en-US" sz="1400" dirty="0"/>
              <a:t>BSCs : BHBSC05, BHEBSC6, DCBSC04, HOBSC02, HOBSC03. </a:t>
            </a:r>
          </a:p>
          <a:p>
            <a:pPr marL="628650" lvl="1" indent="-171450">
              <a:lnSpc>
                <a:spcPct val="150000"/>
              </a:lnSpc>
              <a:buFont typeface="Arial" panose="020B0604020202020204" pitchFamily="34" charset="0"/>
              <a:buChar char="•"/>
            </a:pPr>
            <a:r>
              <a:rPr lang="en-US" sz="1400" dirty="0"/>
              <a:t>Network configuration and different performance measurements based on data from December 10th to 26</a:t>
            </a:r>
            <a:r>
              <a:rPr lang="en-US" sz="1400" baseline="30000" dirty="0"/>
              <a:t>th</a:t>
            </a:r>
            <a:r>
              <a:rPr lang="en-US" sz="1400" dirty="0"/>
              <a:t>, 2018</a:t>
            </a:r>
          </a:p>
          <a:p>
            <a:pPr marL="628650" lvl="1" indent="-171450">
              <a:lnSpc>
                <a:spcPct val="150000"/>
              </a:lnSpc>
              <a:buFont typeface="Arial" panose="020B0604020202020204" pitchFamily="34" charset="0"/>
              <a:buChar char="•"/>
            </a:pPr>
            <a:endParaRPr lang="en-US" sz="1400" dirty="0"/>
          </a:p>
          <a:p>
            <a:pPr marL="0" lvl="1">
              <a:lnSpc>
                <a:spcPct val="150000"/>
              </a:lnSpc>
            </a:pPr>
            <a:r>
              <a:rPr lang="en-US" sz="1400" b="1" dirty="0">
                <a:solidFill>
                  <a:schemeClr val="accent1"/>
                </a:solidFill>
              </a:rPr>
              <a:t>2. </a:t>
            </a:r>
            <a:r>
              <a:rPr lang="en-US" sz="1400" dirty="0"/>
              <a:t>Network benchmarking results between MTN and MOOV on Cotonou area. </a:t>
            </a:r>
          </a:p>
          <a:p>
            <a:pPr lvl="1">
              <a:lnSpc>
                <a:spcPct val="150000"/>
              </a:lnSpc>
            </a:pPr>
            <a:endParaRPr lang="en-US" sz="1400" dirty="0"/>
          </a:p>
          <a:p>
            <a:endParaRPr lang="en-US" sz="1200" dirty="0"/>
          </a:p>
          <a:p>
            <a:endParaRPr lang="fr-FR" sz="1200" dirty="0"/>
          </a:p>
        </p:txBody>
      </p:sp>
      <p:sp>
        <p:nvSpPr>
          <p:cNvPr id="16" name="Rectangle 15">
            <a:extLst>
              <a:ext uri="{FF2B5EF4-FFF2-40B4-BE49-F238E27FC236}">
                <a16:creationId xmlns:a16="http://schemas.microsoft.com/office/drawing/2014/main" id="{F99DCA3A-A38B-4A38-9178-BA4318F6E41E}"/>
              </a:ext>
            </a:extLst>
          </p:cNvPr>
          <p:cNvSpPr/>
          <p:nvPr/>
        </p:nvSpPr>
        <p:spPr bwMode="gray">
          <a:xfrm>
            <a:off x="367944" y="1479079"/>
            <a:ext cx="11181560" cy="45719"/>
          </a:xfrm>
          <a:prstGeom prst="rect">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pPr>
            <a:endParaRPr lang="en-US" sz="1600" b="1" dirty="0">
              <a:solidFill>
                <a:prstClr val="white"/>
              </a:solidFill>
            </a:endParaRPr>
          </a:p>
        </p:txBody>
      </p:sp>
    </p:spTree>
    <p:extLst>
      <p:ext uri="{BB962C8B-B14F-4D97-AF65-F5344CB8AC3E}">
        <p14:creationId xmlns:p14="http://schemas.microsoft.com/office/powerpoint/2010/main" val="37397129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Executive Summary</a:t>
            </a: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01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err="1">
                <a:solidFill>
                  <a:srgbClr val="414141"/>
                </a:solidFill>
              </a:rPr>
              <a:t>i</a:t>
            </a:r>
            <a:r>
              <a:rPr lang="en-US" sz="2400" dirty="0">
                <a:solidFill>
                  <a:srgbClr val="414141"/>
                </a:solidFill>
              </a:rPr>
              <a:t>/iii)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and MOOV Networks QoS are comparable. A resource optimization enables to meet ARCEP requirements and to outperform competition’s NW QoS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3477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2G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3921904"/>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239518"/>
            <a:ext cx="4982320" cy="4310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MTN coverage rate (99,97%)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(99,99%) CELTISS (99,97%)</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obligations.</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indent="-177800" algn="just">
              <a:lnSpc>
                <a:spcPct val="110000"/>
              </a:lnSpc>
              <a:buClr>
                <a:srgbClr val="81BC00"/>
              </a:buClr>
              <a:buFont typeface="Arial" pitchFamily="34" charset="0"/>
              <a:buChar char="•"/>
              <a:defRPr/>
            </a:pPr>
            <a:endParaRPr lang="fr-FR"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2G MTN coverage.</a:t>
            </a:r>
          </a:p>
          <a:p>
            <a:pPr marL="177800" lvl="0" indent="-177800">
              <a:lnSpc>
                <a:spcPct val="200000"/>
              </a:lnSpc>
              <a:buClr>
                <a:srgbClr val="81BC00"/>
              </a:buClr>
              <a:buFont typeface="Arial" pitchFamily="34" charset="0"/>
              <a:buChar char="•"/>
              <a:defRPr/>
            </a:pPr>
            <a:endParaRPr lang="fr-FR" sz="1200" dirty="0">
              <a:solidFill>
                <a:schemeClr val="tx1"/>
              </a:solidFill>
            </a:endParaRPr>
          </a:p>
          <a:p>
            <a:pPr marL="177800" lvl="0" indent="-177800">
              <a:lnSpc>
                <a:spcPct val="200000"/>
              </a:lnSpc>
              <a:buClr>
                <a:srgbClr val="81BC00"/>
              </a:buClr>
              <a:buFont typeface="Arial" pitchFamily="34" charset="0"/>
              <a:buChar char="•"/>
              <a:defRPr/>
            </a:pPr>
            <a:r>
              <a:rPr lang="fr-FR" sz="1200" dirty="0">
                <a:solidFill>
                  <a:schemeClr val="tx1"/>
                </a:solidFill>
              </a:rPr>
              <a:t>Actions to improve </a:t>
            </a:r>
            <a:r>
              <a:rPr lang="fr-FR" sz="1200" dirty="0" err="1">
                <a:solidFill>
                  <a:schemeClr val="tx1"/>
                </a:solidFill>
              </a:rPr>
              <a:t>accessibility</a:t>
            </a:r>
            <a:r>
              <a:rPr lang="fr-FR" sz="1200" dirty="0">
                <a:solidFill>
                  <a:schemeClr val="tx1"/>
                </a:solidFill>
              </a:rPr>
              <a:t> are </a:t>
            </a:r>
            <a:r>
              <a:rPr lang="fr-FR" sz="1200" dirty="0" err="1">
                <a:solidFill>
                  <a:schemeClr val="tx1"/>
                </a:solidFill>
              </a:rPr>
              <a:t>already</a:t>
            </a:r>
            <a:r>
              <a:rPr lang="fr-FR" sz="1200" dirty="0">
                <a:solidFill>
                  <a:schemeClr val="tx1"/>
                </a:solidFill>
              </a:rPr>
              <a:t> </a:t>
            </a:r>
            <a:r>
              <a:rPr lang="fr-FR" sz="1200" dirty="0" err="1">
                <a:solidFill>
                  <a:schemeClr val="tx1"/>
                </a:solidFill>
              </a:rPr>
              <a:t>proposed</a:t>
            </a:r>
            <a:r>
              <a:rPr lang="fr-FR" sz="1200" dirty="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29275440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QoS is globally better than the MOOV’s. A design optimization can enable a better network QoS on all KPIs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4072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lang="en-US" sz="1400" b="1" kern="0" dirty="0">
                <a:solidFill>
                  <a:srgbClr val="86BC25"/>
                </a:solidFill>
                <a:latin typeface="Verdana"/>
              </a:rPr>
              <a:t>3</a:t>
            </a:r>
            <a:r>
              <a:rPr kumimoji="0" lang="en-US" sz="1400" b="1" i="0" u="none" strike="noStrike" kern="0" cap="none" spc="0" normalizeH="0" baseline="0" noProof="0" dirty="0">
                <a:ln>
                  <a:noFill/>
                </a:ln>
                <a:solidFill>
                  <a:srgbClr val="86BC25"/>
                </a:solidFill>
                <a:effectLst/>
                <a:uLnTx/>
                <a:uFillTx/>
                <a:latin typeface="Verdana"/>
                <a:ea typeface="+mn-ea"/>
                <a:cs typeface="+mn-cs"/>
              </a:rPr>
              <a:t>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4291359"/>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187937"/>
            <a:ext cx="5137362" cy="45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3G MTN coverage rate (99,55%)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(99,21%) CELTISS (99,74%)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accessibility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Only MTN and CELTISS  meets ARCEP retainability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 </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integrity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DL:2,2M/UL:1,04M) is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t>
            </a:r>
            <a:r>
              <a:rPr lang="en-US" sz="1200" b="1" dirty="0">
                <a:solidFill>
                  <a:schemeClr val="bg1">
                    <a:lumMod val="50000"/>
                  </a:schemeClr>
                </a:solidFill>
                <a:latin typeface="Verdana" panose="020B0604030504040204" pitchFamily="34" charset="0"/>
                <a:ea typeface="Verdana" panose="020B0604030504040204" pitchFamily="34" charset="0"/>
              </a:rPr>
              <a:t>(DL:3,3M/UL:1,01M) and </a:t>
            </a:r>
            <a:r>
              <a:rPr lang="fr-FR" sz="1200" b="1" dirty="0">
                <a:solidFill>
                  <a:schemeClr val="bg1">
                    <a:lumMod val="50000"/>
                  </a:schemeClr>
                </a:solidFill>
                <a:latin typeface="Verdana" panose="020B0604030504040204" pitchFamily="34" charset="0"/>
                <a:ea typeface="Verdana" panose="020B0604030504040204" pitchFamily="34" charset="0"/>
              </a:rPr>
              <a:t>CELTISS </a:t>
            </a:r>
            <a:r>
              <a:rPr lang="en-US" sz="1200" b="1" dirty="0">
                <a:solidFill>
                  <a:schemeClr val="bg1">
                    <a:lumMod val="50000"/>
                  </a:schemeClr>
                </a:solidFill>
                <a:latin typeface="Verdana" panose="020B0604030504040204" pitchFamily="34" charset="0"/>
                <a:ea typeface="Verdana" panose="020B0604030504040204" pitchFamily="34" charset="0"/>
              </a:rPr>
              <a:t>(DL:4,6M/UL:4,1M) </a:t>
            </a:r>
            <a:r>
              <a:rPr lang="fr-FR" sz="1200" b="1" dirty="0">
                <a:solidFill>
                  <a:schemeClr val="bg1">
                    <a:lumMod val="50000"/>
                  </a:schemeClr>
                </a:solidFill>
                <a:latin typeface="Verdana" panose="020B0604030504040204" pitchFamily="34" charset="0"/>
                <a:ea typeface="Verdana" panose="020B0604030504040204" pitchFamily="34" charset="0"/>
              </a:rPr>
              <a:t>.</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throughput obligations.</a:t>
            </a:r>
            <a:endParaRPr lang="fr-FR" sz="1200" b="1" dirty="0">
              <a:solidFill>
                <a:srgbClr val="C00000"/>
              </a:solidFill>
              <a:latin typeface="Verdana" panose="020B0604030504040204" pitchFamily="34" charset="0"/>
              <a:ea typeface="Verdana" panose="020B0604030504040204" pitchFamily="34" charset="0"/>
            </a:endParaRPr>
          </a:p>
          <a:p>
            <a:pPr marL="177800" indent="-177800" algn="just">
              <a:buClr>
                <a:srgbClr val="81BC00"/>
              </a:buClr>
              <a:buFont typeface="Arial" pitchFamily="34" charset="0"/>
              <a:buChar char="•"/>
              <a:defRPr/>
            </a:pPr>
            <a:endParaRPr lang="en-US"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3G MTN coverage.</a:t>
            </a:r>
          </a:p>
          <a:p>
            <a:pPr marL="177800" lvl="0" indent="-177800">
              <a:lnSpc>
                <a:spcPct val="200000"/>
              </a:lnSpc>
              <a:buClr>
                <a:srgbClr val="81BC00"/>
              </a:buClr>
              <a:buFont typeface="Arial" pitchFamily="34" charset="0"/>
              <a:buChar char="•"/>
              <a:defRPr/>
            </a:pPr>
            <a:endParaRPr lang="en-US" sz="1200" dirty="0">
              <a:solidFill>
                <a:schemeClr val="tx1"/>
              </a:solidFill>
            </a:endParaRPr>
          </a:p>
          <a:p>
            <a:pPr marL="177800" lvl="0" indent="-177800">
              <a:lnSpc>
                <a:spcPct val="200000"/>
              </a:lnSpc>
              <a:buClr>
                <a:srgbClr val="81BC00"/>
              </a:buClr>
              <a:buFont typeface="Arial" pitchFamily="34" charset="0"/>
              <a:buChar char="•"/>
              <a:defRPr/>
            </a:pPr>
            <a:r>
              <a:rPr lang="en-US" sz="1200" dirty="0">
                <a:solidFill>
                  <a:schemeClr val="tx1"/>
                </a:solidFill>
              </a:rPr>
              <a:t>Actions to improve accessibility are presented in the previous chapter</a:t>
            </a:r>
          </a:p>
          <a:p>
            <a:pPr marL="177800" lvl="0" indent="-177800" algn="just">
              <a:lnSpc>
                <a:spcPct val="200000"/>
              </a:lnSpc>
              <a:buClr>
                <a:srgbClr val="81BC00"/>
              </a:buClr>
              <a:buFont typeface="Arial" pitchFamily="34" charset="0"/>
              <a:buChar char="•"/>
              <a:defRPr/>
            </a:pPr>
            <a:endParaRPr lang="en-US" sz="1200" dirty="0">
              <a:solidFill>
                <a:schemeClr val="tx1"/>
              </a:solidFill>
            </a:endParaRPr>
          </a:p>
          <a:p>
            <a:pPr marL="177800" lvl="0" indent="-177800" algn="just">
              <a:lnSpc>
                <a:spcPct val="200000"/>
              </a:lnSpc>
              <a:buClr>
                <a:srgbClr val="81BC00"/>
              </a:buClr>
              <a:buFont typeface="Arial" pitchFamily="34" charset="0"/>
              <a:buChar char="•"/>
              <a:defRPr/>
            </a:pPr>
            <a:endParaRPr lang="en-US" sz="1200" dirty="0">
              <a:solidFill>
                <a:schemeClr val="tx1"/>
              </a:solidFill>
            </a:endParaRPr>
          </a:p>
        </p:txBody>
      </p:sp>
    </p:spTree>
    <p:extLst>
      <p:ext uri="{BB962C8B-B14F-4D97-AF65-F5344CB8AC3E}">
        <p14:creationId xmlns:p14="http://schemas.microsoft.com/office/powerpoint/2010/main" val="12543052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(iii/iii)</a:t>
            </a:r>
            <a:br>
              <a:rPr lang="en-US" sz="2400" dirty="0">
                <a:solidFill>
                  <a:srgbClr val="414141"/>
                </a:solidFill>
              </a:rPr>
            </a:br>
            <a:r>
              <a:rPr lang="en-US" sz="2400" dirty="0" err="1">
                <a:solidFill>
                  <a:schemeClr val="bg1">
                    <a:lumMod val="50000"/>
                  </a:schemeClr>
                </a:solidFill>
                <a:latin typeface="Verdana" panose="020B0604030504040204" pitchFamily="34" charset="0"/>
                <a:ea typeface="Verdana" panose="020B0604030504040204" pitchFamily="34" charset="0"/>
              </a:rPr>
              <a:t>Ther</a:t>
            </a:r>
            <a:r>
              <a:rPr lang="en-US" sz="2400" dirty="0">
                <a:solidFill>
                  <a:schemeClr val="bg1">
                    <a:lumMod val="50000"/>
                  </a:schemeClr>
                </a:solidFill>
                <a:latin typeface="Verdana" panose="020B0604030504040204" pitchFamily="34" charset="0"/>
                <a:ea typeface="Verdana" panose="020B0604030504040204" pitchFamily="34" charset="0"/>
              </a:rPr>
              <a:t> 4G network coverage rate is comparable among all operators.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network mean throughput UL is better than MOOV’s and CELTISS’s. A Radio extension of the MTN network will enable outperforming competition’s 4G coverage and capacity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3019239"/>
            <a:ext cx="1669392" cy="2642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4G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2004655" y="4212912"/>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2635060"/>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884650"/>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2635061"/>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884650"/>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2635060"/>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896731"/>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880539"/>
            <a:ext cx="4337555" cy="3750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5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4G MTN coverage rate (99,28%) is</a:t>
            </a:r>
            <a:r>
              <a:rPr lang="en-US" sz="1200" b="1" dirty="0">
                <a:solidFill>
                  <a:srgbClr val="FFCD00"/>
                </a:solidFill>
                <a:latin typeface="Verdana" panose="020B0604030504040204" pitchFamily="34" charset="0"/>
                <a:ea typeface="Verdana" panose="020B0604030504040204" pitchFamily="34" charset="0"/>
              </a:rPr>
              <a:t> comparable </a:t>
            </a:r>
            <a:r>
              <a:rPr lang="en-US" sz="1200" b="1" dirty="0">
                <a:solidFill>
                  <a:schemeClr val="bg1">
                    <a:lumMod val="50000"/>
                  </a:schemeClr>
                </a:solidFill>
                <a:latin typeface="Verdana" panose="020B0604030504040204" pitchFamily="34" charset="0"/>
                <a:ea typeface="Verdana" panose="020B0604030504040204" pitchFamily="34" charset="0"/>
              </a:rPr>
              <a:t>with MOOV’s (99,96%) and CELTISS’s (99,54)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lvl="0" indent="-177800">
              <a:lnSpc>
                <a:spcPct val="150000"/>
              </a:lnSpc>
              <a:buClr>
                <a:srgbClr val="81BC00"/>
              </a:buClr>
              <a:buFont typeface="Arial" pitchFamily="34" charset="0"/>
              <a:buChar char="•"/>
              <a:defRPr/>
            </a:pPr>
            <a:endParaRPr lang="en-US" sz="1200"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 (13,1M)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CELTISS’s (11,7M) and </a:t>
            </a:r>
            <a:r>
              <a:rPr lang="en-US" sz="1200" b="1" dirty="0">
                <a:solidFill>
                  <a:srgbClr val="FF0000"/>
                </a:solidFill>
                <a:latin typeface="Verdana" panose="020B0604030504040204" pitchFamily="34" charset="0"/>
                <a:ea typeface="Verdana" panose="020B0604030504040204" pitchFamily="34" charset="0"/>
              </a:rPr>
              <a:t>lower</a:t>
            </a:r>
            <a:r>
              <a:rPr lang="en-US" sz="1200" b="1" dirty="0">
                <a:solidFill>
                  <a:schemeClr val="bg1">
                    <a:lumMod val="50000"/>
                  </a:schemeClr>
                </a:solidFill>
                <a:latin typeface="Verdana" panose="020B0604030504040204" pitchFamily="34" charset="0"/>
                <a:ea typeface="Verdana" panose="020B0604030504040204" pitchFamily="34" charset="0"/>
              </a:rPr>
              <a:t> than MOOV’s(20,8M)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UL (15,1M)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MOOVS’s (9,4M) and CELTISS’s(12,4M) </a:t>
            </a:r>
            <a:endParaRPr lang="en-US" sz="1200"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5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p>
        </p:txBody>
      </p:sp>
      <p:sp>
        <p:nvSpPr>
          <p:cNvPr id="16" name="Rectangle 15">
            <a:extLst>
              <a:ext uri="{FF2B5EF4-FFF2-40B4-BE49-F238E27FC236}">
                <a16:creationId xmlns:a16="http://schemas.microsoft.com/office/drawing/2014/main" id="{AAAA71E9-7251-45DE-BEFB-74C3E09D60CE}"/>
              </a:ext>
            </a:extLst>
          </p:cNvPr>
          <p:cNvSpPr/>
          <p:nvPr/>
        </p:nvSpPr>
        <p:spPr>
          <a:xfrm>
            <a:off x="7692520" y="3019239"/>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It is recommended to deploy more 4G sites in order to have a continuous 4G coverage; better than competitors</a:t>
            </a:r>
          </a:p>
        </p:txBody>
      </p:sp>
    </p:spTree>
    <p:extLst>
      <p:ext uri="{BB962C8B-B14F-4D97-AF65-F5344CB8AC3E}">
        <p14:creationId xmlns:p14="http://schemas.microsoft.com/office/powerpoint/2010/main" val="510198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Coverage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 have a close 2G /3G coverage but 4G coverage of MTN is lower than MOOV’s and CELTISS. 4G Network extension is needed in Cotonou to reach MOOV coverage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0B98FDA6-0AAF-9161-7CE4-E4BBAACE79C3}"/>
              </a:ext>
            </a:extLst>
          </p:cNvPr>
          <p:cNvGraphicFramePr>
            <a:graphicFrameLocks noGrp="1"/>
          </p:cNvGraphicFramePr>
          <p:nvPr>
            <p:extLst>
              <p:ext uri="{D42A27DB-BD31-4B8C-83A1-F6EECF244321}">
                <p14:modId xmlns:p14="http://schemas.microsoft.com/office/powerpoint/2010/main" val="3322057226"/>
              </p:ext>
            </p:extLst>
          </p:nvPr>
        </p:nvGraphicFramePr>
        <p:xfrm>
          <a:off x="469900" y="2268400"/>
          <a:ext cx="11252200" cy="3824491"/>
        </p:xfrm>
        <a:graphic>
          <a:graphicData uri="http://schemas.openxmlformats.org/drawingml/2006/table">
            <a:tbl>
              <a:tblPr/>
              <a:tblGrid>
                <a:gridCol w="1613147">
                  <a:extLst>
                    <a:ext uri="{9D8B030D-6E8A-4147-A177-3AD203B41FA5}">
                      <a16:colId xmlns:a16="http://schemas.microsoft.com/office/drawing/2014/main" val="1100711109"/>
                    </a:ext>
                  </a:extLst>
                </a:gridCol>
                <a:gridCol w="1732639">
                  <a:extLst>
                    <a:ext uri="{9D8B030D-6E8A-4147-A177-3AD203B41FA5}">
                      <a16:colId xmlns:a16="http://schemas.microsoft.com/office/drawing/2014/main" val="2405017415"/>
                    </a:ext>
                  </a:extLst>
                </a:gridCol>
                <a:gridCol w="1732639">
                  <a:extLst>
                    <a:ext uri="{9D8B030D-6E8A-4147-A177-3AD203B41FA5}">
                      <a16:colId xmlns:a16="http://schemas.microsoft.com/office/drawing/2014/main" val="2210135079"/>
                    </a:ext>
                  </a:extLst>
                </a:gridCol>
                <a:gridCol w="1105305">
                  <a:extLst>
                    <a:ext uri="{9D8B030D-6E8A-4147-A177-3AD203B41FA5}">
                      <a16:colId xmlns:a16="http://schemas.microsoft.com/office/drawing/2014/main" val="2836730602"/>
                    </a:ext>
                  </a:extLst>
                </a:gridCol>
                <a:gridCol w="1105305">
                  <a:extLst>
                    <a:ext uri="{9D8B030D-6E8A-4147-A177-3AD203B41FA5}">
                      <a16:colId xmlns:a16="http://schemas.microsoft.com/office/drawing/2014/main" val="144763970"/>
                    </a:ext>
                  </a:extLst>
                </a:gridCol>
                <a:gridCol w="776701">
                  <a:extLst>
                    <a:ext uri="{9D8B030D-6E8A-4147-A177-3AD203B41FA5}">
                      <a16:colId xmlns:a16="http://schemas.microsoft.com/office/drawing/2014/main" val="3754085387"/>
                    </a:ext>
                  </a:extLst>
                </a:gridCol>
                <a:gridCol w="826489">
                  <a:extLst>
                    <a:ext uri="{9D8B030D-6E8A-4147-A177-3AD203B41FA5}">
                      <a16:colId xmlns:a16="http://schemas.microsoft.com/office/drawing/2014/main" val="3717494047"/>
                    </a:ext>
                  </a:extLst>
                </a:gridCol>
                <a:gridCol w="826489">
                  <a:extLst>
                    <a:ext uri="{9D8B030D-6E8A-4147-A177-3AD203B41FA5}">
                      <a16:colId xmlns:a16="http://schemas.microsoft.com/office/drawing/2014/main" val="3277269812"/>
                    </a:ext>
                  </a:extLst>
                </a:gridCol>
                <a:gridCol w="766743">
                  <a:extLst>
                    <a:ext uri="{9D8B030D-6E8A-4147-A177-3AD203B41FA5}">
                      <a16:colId xmlns:a16="http://schemas.microsoft.com/office/drawing/2014/main" val="1214852878"/>
                    </a:ext>
                  </a:extLst>
                </a:gridCol>
                <a:gridCol w="766743">
                  <a:extLst>
                    <a:ext uri="{9D8B030D-6E8A-4147-A177-3AD203B41FA5}">
                      <a16:colId xmlns:a16="http://schemas.microsoft.com/office/drawing/2014/main" val="1025056547"/>
                    </a:ext>
                  </a:extLst>
                </a:gridCol>
              </a:tblGrid>
              <a:tr h="191224">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D050"/>
                    </a:solidFill>
                  </a:tcPr>
                </a:tc>
                <a:tc rowSpan="2">
                  <a:txBody>
                    <a:bodyPr/>
                    <a:lstStyle/>
                    <a:p>
                      <a:pPr algn="l" rtl="0" fontAlgn="ctr"/>
                      <a:r>
                        <a:rPr lang="fr-FR" sz="1000" b="1" i="0" u="none" strike="noStrike">
                          <a:solidFill>
                            <a:srgbClr val="FFFFFF"/>
                          </a:solidFill>
                          <a:effectLst/>
                          <a:latin typeface="Verdana" panose="020B0604030504040204" pitchFamily="34" charset="0"/>
                        </a:rPr>
                        <a:t> ARCEP Threshorlds</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121" marR="6121" marT="6121"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13294980"/>
                  </a:ext>
                </a:extLst>
              </a:tr>
              <a:tr h="368790">
                <a:tc vMerge="1">
                  <a:txBody>
                    <a:bodyPr/>
                    <a:lstStyle/>
                    <a:p>
                      <a:endParaRPr lang="fr-FR"/>
                    </a:p>
                  </a:txBody>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2953372392"/>
                  </a:ext>
                </a:extLst>
              </a:tr>
              <a:tr h="409767">
                <a:tc rowSpan="3">
                  <a:txBody>
                    <a:bodyPr/>
                    <a:lstStyle/>
                    <a:p>
                      <a:pPr algn="l" rtl="0" fontAlgn="ctr"/>
                      <a:r>
                        <a:rPr lang="fr-FR" sz="900" b="0" i="0" u="none" strike="noStrike">
                          <a:solidFill>
                            <a:srgbClr val="000000"/>
                          </a:solidFill>
                          <a:effectLst/>
                          <a:latin typeface="Verdana" panose="020B0604030504040204" pitchFamily="34" charset="0"/>
                        </a:rPr>
                        <a:t> 2G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Incar: Rxlev &gt;-87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99,99%</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59950357"/>
                  </a:ext>
                </a:extLst>
              </a:tr>
              <a:tr h="40976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Outdoor: Rxlev &gt;-92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99,63%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4740910"/>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Outdoor: Rxlev &gt;-74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0841484"/>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3G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96,00%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85,35%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NOK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98,55%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35457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69,74%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70,00%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87,35%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OK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95479"/>
                  </a:ext>
                </a:extLst>
              </a:tr>
              <a:tr h="478061">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560813"/>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4G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&lt;-90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72,30%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93,34%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93,21%</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759421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28,16%</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NOK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79,22%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85,92%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24842317"/>
                  </a:ext>
                </a:extLst>
              </a:tr>
              <a:tr h="39610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&lt;-78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5048812"/>
                  </a:ext>
                </a:extLst>
              </a:tr>
            </a:tbl>
          </a:graphicData>
        </a:graphic>
      </p:graphicFrame>
    </p:spTree>
    <p:extLst>
      <p:ext uri="{BB962C8B-B14F-4D97-AF65-F5344CB8AC3E}">
        <p14:creationId xmlns:p14="http://schemas.microsoft.com/office/powerpoint/2010/main" val="38808290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2G/3G voice and SMS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retainability CDR (%)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leading in accessibility but </a:t>
            </a:r>
            <a:r>
              <a:rPr lang="fr-FR" altLang="fr-FR" dirty="0">
                <a:solidFill>
                  <a:schemeClr val="bg1">
                    <a:lumMod val="50000"/>
                  </a:schemeClr>
                </a:solidFill>
                <a:latin typeface="Verdana" panose="020B0604030504040204" pitchFamily="34" charset="0"/>
                <a:ea typeface="Verdana" panose="020B0604030504040204" pitchFamily="34" charset="0"/>
              </a:rPr>
              <a:t>slightly exceeds ARCEP threshold,</a:t>
            </a:r>
            <a:br>
              <a:rPr lang="fr-FR" altLang="fr-FR" dirty="0">
                <a:solidFill>
                  <a:schemeClr val="bg1">
                    <a:lumMod val="50000"/>
                  </a:schemeClr>
                </a:solidFill>
                <a:latin typeface="Verdana" panose="020B0604030504040204" pitchFamily="34" charset="0"/>
                <a:ea typeface="Verdana" panose="020B0604030504040204" pitchFamily="34" charset="0"/>
              </a:rPr>
            </a:br>
            <a:r>
              <a:rPr lang="fr-FR" altLang="fr-FR" dirty="0">
                <a:solidFill>
                  <a:schemeClr val="bg1">
                    <a:lumMod val="50000"/>
                  </a:schemeClr>
                </a:solidFill>
                <a:latin typeface="Verdana" panose="020B0604030504040204" pitchFamily="34" charset="0"/>
                <a:ea typeface="Verdana" panose="020B0604030504040204" pitchFamily="34" charset="0"/>
              </a:rPr>
              <a:t>MTN needs to improve its </a:t>
            </a:r>
            <a:r>
              <a:rPr lang="fr-FR" altLang="fr-FR" dirty="0">
                <a:solidFill>
                  <a:srgbClr val="FF0000"/>
                </a:solidFill>
                <a:latin typeface="Verdana" panose="020B0604030504040204" pitchFamily="34" charset="0"/>
                <a:ea typeface="Verdana" panose="020B0604030504040204" pitchFamily="34" charset="0"/>
              </a:rPr>
              <a:t>Voice Quality MOS </a:t>
            </a:r>
            <a:r>
              <a:rPr lang="fr-FR" altLang="fr-FR" dirty="0">
                <a:solidFill>
                  <a:schemeClr val="bg1">
                    <a:lumMod val="50000"/>
                  </a:schemeClr>
                </a:solidFill>
                <a:latin typeface="Verdana" panose="020B0604030504040204" pitchFamily="34" charset="0"/>
                <a:ea typeface="Verdana" panose="020B0604030504040204" pitchFamily="34" charset="0"/>
              </a:rPr>
              <a:t>and </a:t>
            </a:r>
            <a:r>
              <a:rPr lang="fr-FR" altLang="fr-FR" dirty="0">
                <a:solidFill>
                  <a:srgbClr val="FF0000"/>
                </a:solidFill>
                <a:latin typeface="Verdana" panose="020B0604030504040204" pitchFamily="34" charset="0"/>
                <a:ea typeface="Verdana" panose="020B0604030504040204" pitchFamily="34" charset="0"/>
              </a:rPr>
              <a:t>SMS Send </a:t>
            </a:r>
            <a:r>
              <a:rPr lang="fr-FR" altLang="fr-FR" dirty="0">
                <a:solidFill>
                  <a:schemeClr val="bg1">
                    <a:lumMod val="50000"/>
                  </a:schemeClr>
                </a:solidFill>
                <a:latin typeface="Verdana" panose="020B0604030504040204" pitchFamily="34" charset="0"/>
                <a:ea typeface="Verdana" panose="020B0604030504040204" pitchFamily="34" charset="0"/>
              </a:rPr>
              <a:t>duration. </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CB032075-9B6D-89AA-4781-4F73D1CB9CDE}"/>
              </a:ext>
            </a:extLst>
          </p:cNvPr>
          <p:cNvGraphicFramePr>
            <a:graphicFrameLocks noGrp="1"/>
          </p:cNvGraphicFramePr>
          <p:nvPr>
            <p:extLst>
              <p:ext uri="{D42A27DB-BD31-4B8C-83A1-F6EECF244321}">
                <p14:modId xmlns:p14="http://schemas.microsoft.com/office/powerpoint/2010/main" val="289689887"/>
              </p:ext>
            </p:extLst>
          </p:nvPr>
        </p:nvGraphicFramePr>
        <p:xfrm>
          <a:off x="469900" y="2441604"/>
          <a:ext cx="11252201" cy="2555381"/>
        </p:xfrm>
        <a:graphic>
          <a:graphicData uri="http://schemas.openxmlformats.org/drawingml/2006/table">
            <a:tbl>
              <a:tblPr/>
              <a:tblGrid>
                <a:gridCol w="1926910">
                  <a:extLst>
                    <a:ext uri="{9D8B030D-6E8A-4147-A177-3AD203B41FA5}">
                      <a16:colId xmlns:a16="http://schemas.microsoft.com/office/drawing/2014/main" val="2048879607"/>
                    </a:ext>
                  </a:extLst>
                </a:gridCol>
                <a:gridCol w="2069644">
                  <a:extLst>
                    <a:ext uri="{9D8B030D-6E8A-4147-A177-3AD203B41FA5}">
                      <a16:colId xmlns:a16="http://schemas.microsoft.com/office/drawing/2014/main" val="2327841658"/>
                    </a:ext>
                  </a:extLst>
                </a:gridCol>
                <a:gridCol w="1320290">
                  <a:extLst>
                    <a:ext uri="{9D8B030D-6E8A-4147-A177-3AD203B41FA5}">
                      <a16:colId xmlns:a16="http://schemas.microsoft.com/office/drawing/2014/main" val="4244186580"/>
                    </a:ext>
                  </a:extLst>
                </a:gridCol>
                <a:gridCol w="1320290">
                  <a:extLst>
                    <a:ext uri="{9D8B030D-6E8A-4147-A177-3AD203B41FA5}">
                      <a16:colId xmlns:a16="http://schemas.microsoft.com/office/drawing/2014/main" val="3231220997"/>
                    </a:ext>
                  </a:extLst>
                </a:gridCol>
                <a:gridCol w="1129978">
                  <a:extLst>
                    <a:ext uri="{9D8B030D-6E8A-4147-A177-3AD203B41FA5}">
                      <a16:colId xmlns:a16="http://schemas.microsoft.com/office/drawing/2014/main" val="241622500"/>
                    </a:ext>
                  </a:extLst>
                </a:gridCol>
                <a:gridCol w="832615">
                  <a:extLst>
                    <a:ext uri="{9D8B030D-6E8A-4147-A177-3AD203B41FA5}">
                      <a16:colId xmlns:a16="http://schemas.microsoft.com/office/drawing/2014/main" val="894229516"/>
                    </a:ext>
                  </a:extLst>
                </a:gridCol>
                <a:gridCol w="868299">
                  <a:extLst>
                    <a:ext uri="{9D8B030D-6E8A-4147-A177-3AD203B41FA5}">
                      <a16:colId xmlns:a16="http://schemas.microsoft.com/office/drawing/2014/main" val="1378995591"/>
                    </a:ext>
                  </a:extLst>
                </a:gridCol>
                <a:gridCol w="868299">
                  <a:extLst>
                    <a:ext uri="{9D8B030D-6E8A-4147-A177-3AD203B41FA5}">
                      <a16:colId xmlns:a16="http://schemas.microsoft.com/office/drawing/2014/main" val="3968453866"/>
                    </a:ext>
                  </a:extLst>
                </a:gridCol>
                <a:gridCol w="915876">
                  <a:extLst>
                    <a:ext uri="{9D8B030D-6E8A-4147-A177-3AD203B41FA5}">
                      <a16:colId xmlns:a16="http://schemas.microsoft.com/office/drawing/2014/main" val="3631723880"/>
                    </a:ext>
                  </a:extLst>
                </a:gridCol>
              </a:tblGrid>
              <a:tr h="210509">
                <a:tc rowSpan="2">
                  <a:txBody>
                    <a:bodyPr/>
                    <a:lstStyle/>
                    <a:p>
                      <a:pPr algn="ctr" rtl="0" fontAlgn="ctr"/>
                      <a:r>
                        <a:rPr lang="fr-FR" sz="1200" b="1" i="0" u="none" strike="noStrike">
                          <a:solidFill>
                            <a:srgbClr val="FFFFFF"/>
                          </a:solidFill>
                          <a:effectLst/>
                          <a:latin typeface="Verdana" panose="020B0604030504040204" pitchFamily="34" charset="0"/>
                        </a:rPr>
                        <a:t>KPI</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200" b="1" i="0" u="none" strike="noStrike">
                          <a:solidFill>
                            <a:srgbClr val="FFFFFF"/>
                          </a:solidFill>
                          <a:effectLst/>
                          <a:latin typeface="Verdana" panose="020B0604030504040204" pitchFamily="34" charset="0"/>
                        </a:rPr>
                        <a:t> ARCEP Threshorlds</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200" b="1" i="0" u="none" strike="noStrike">
                          <a:solidFill>
                            <a:srgbClr val="FFFFFF"/>
                          </a:solidFill>
                          <a:effectLst/>
                          <a:latin typeface="Verdana" panose="020B0604030504040204" pitchFamily="34" charset="0"/>
                        </a:rPr>
                        <a:t>MTN</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MOOV</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CELTISS</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200" b="1" i="0" u="none" strike="noStrike">
                          <a:solidFill>
                            <a:srgbClr val="FFFFFF"/>
                          </a:solidFill>
                          <a:effectLst/>
                          <a:latin typeface="Verdana" panose="020B0604030504040204" pitchFamily="34" charset="0"/>
                        </a:rPr>
                        <a:t>MTN Ranking</a:t>
                      </a:r>
                    </a:p>
                  </a:txBody>
                  <a:tcPr marL="7518" marR="7518" marT="751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95427180"/>
                  </a:ext>
                </a:extLst>
              </a:tr>
              <a:tr h="405981">
                <a:tc vMerge="1">
                  <a:txBody>
                    <a:bodyPr/>
                    <a:lstStyle/>
                    <a:p>
                      <a:endParaRPr lang="fr-FR"/>
                    </a:p>
                  </a:txBody>
                  <a:tcPr/>
                </a:tc>
                <a:tc vMerge="1">
                  <a:txBody>
                    <a:bodyPr/>
                    <a:lstStyle/>
                    <a:p>
                      <a:endParaRPr lang="fr-FR"/>
                    </a:p>
                  </a:txBody>
                  <a:tcPr/>
                </a:tc>
                <a:tc>
                  <a:txBody>
                    <a:bodyPr/>
                    <a:lstStyle/>
                    <a:p>
                      <a:pPr algn="ctr" rtl="0" fontAlgn="ctr"/>
                      <a:r>
                        <a:rPr lang="fr-FR" sz="1200" b="0" i="0" u="none" strike="noStrike" dirty="0">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239909138"/>
                  </a:ext>
                </a:extLst>
              </a:tr>
              <a:tr h="338318">
                <a:tc>
                  <a:txBody>
                    <a:bodyPr/>
                    <a:lstStyle/>
                    <a:p>
                      <a:pPr algn="l" rtl="0" fontAlgn="ctr"/>
                      <a:r>
                        <a:rPr lang="fr-FR" sz="1100" b="0" i="0" u="none" strike="noStrike">
                          <a:solidFill>
                            <a:srgbClr val="000000"/>
                          </a:solidFill>
                          <a:effectLst/>
                          <a:latin typeface="Verdana" panose="020B0604030504040204" pitchFamily="34" charset="0"/>
                        </a:rPr>
                        <a:t>Accesibility: Blocking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&lt;1%</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1,03%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1,62%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1,77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99062774"/>
                  </a:ext>
                </a:extLst>
              </a:tr>
              <a:tr h="421018">
                <a:tc>
                  <a:txBody>
                    <a:bodyPr/>
                    <a:lstStyle/>
                    <a:p>
                      <a:pPr algn="l" rtl="0" fontAlgn="ctr"/>
                      <a:r>
                        <a:rPr lang="fr-FR" sz="1100" b="0" i="0" u="none" strike="noStrike">
                          <a:solidFill>
                            <a:srgbClr val="000000"/>
                          </a:solidFill>
                          <a:effectLst/>
                          <a:latin typeface="Verdana" panose="020B0604030504040204" pitchFamily="34" charset="0"/>
                        </a:rPr>
                        <a:t>Retainability: Call drop rate</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100" b="0" i="0" u="none" strike="noStrike">
                          <a:solidFill>
                            <a:srgbClr val="000000"/>
                          </a:solidFill>
                          <a:effectLst/>
                          <a:latin typeface="Verdana" panose="020B0604030504040204" pitchFamily="34" charset="0"/>
                        </a:rPr>
                        <a:t>&lt;1%</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0,46%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0,33%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317876"/>
                  </a:ext>
                </a:extLst>
              </a:tr>
              <a:tr h="323281">
                <a:tc>
                  <a:txBody>
                    <a:bodyPr/>
                    <a:lstStyle/>
                    <a:p>
                      <a:pPr algn="l" rtl="0" fontAlgn="ctr"/>
                      <a:r>
                        <a:rPr lang="fr-FR" sz="1100" b="0" i="0" u="none" strike="noStrike" dirty="0" err="1">
                          <a:solidFill>
                            <a:srgbClr val="000000"/>
                          </a:solidFill>
                          <a:effectLst/>
                          <a:latin typeface="Verdana" panose="020B0604030504040204" pitchFamily="34" charset="0"/>
                        </a:rPr>
                        <a:t>Integrity</a:t>
                      </a:r>
                      <a:r>
                        <a:rPr lang="fr-FR" sz="1100" b="0" i="0" u="none" strike="noStrike" dirty="0">
                          <a:solidFill>
                            <a:srgbClr val="000000"/>
                          </a:solidFill>
                          <a:effectLst/>
                          <a:latin typeface="Verdana" panose="020B0604030504040204" pitchFamily="34" charset="0"/>
                        </a:rPr>
                        <a:t>: Voice </a:t>
                      </a:r>
                      <a:r>
                        <a:rPr lang="fr-FR" sz="1100" b="0" i="0" u="none" strike="noStrike" dirty="0" err="1">
                          <a:solidFill>
                            <a:srgbClr val="000000"/>
                          </a:solidFill>
                          <a:effectLst/>
                          <a:latin typeface="Verdana" panose="020B0604030504040204" pitchFamily="34" charset="0"/>
                        </a:rPr>
                        <a:t>quality</a:t>
                      </a:r>
                      <a:endParaRPr lang="fr-FR" sz="1100" b="0" i="0" u="none" strike="noStrike" dirty="0">
                        <a:solidFill>
                          <a:srgbClr val="000000"/>
                        </a:solidFill>
                        <a:effectLst/>
                        <a:latin typeface="Verdana" panose="020B0604030504040204" pitchFamily="34" charset="0"/>
                      </a:endParaRP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Note requise&gt; 2,8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3,85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3,94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FF0000"/>
                          </a:solidFill>
                          <a:effectLst/>
                          <a:latin typeface="Verdana" panose="020B0604030504040204" pitchFamily="34" charset="0"/>
                        </a:rPr>
                        <a:t>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14449420"/>
                  </a:ext>
                </a:extLst>
              </a:tr>
              <a:tr h="413500">
                <a:tc>
                  <a:txBody>
                    <a:bodyPr/>
                    <a:lstStyle/>
                    <a:p>
                      <a:pPr algn="l" rtl="0" fontAlgn="ctr"/>
                      <a:r>
                        <a:rPr lang="fr-FR" sz="1100" b="0" i="0" u="none" strike="noStrike" dirty="0">
                          <a:solidFill>
                            <a:srgbClr val="000000"/>
                          </a:solidFill>
                          <a:effectLst/>
                          <a:latin typeface="Verdana" panose="020B0604030504040204" pitchFamily="34" charset="0"/>
                        </a:rPr>
                        <a:t>SMS </a:t>
                      </a:r>
                      <a:r>
                        <a:rPr lang="fr-FR" sz="1100" b="0" i="0" u="none" strike="noStrike" dirty="0" err="1">
                          <a:solidFill>
                            <a:srgbClr val="000000"/>
                          </a:solidFill>
                          <a:effectLst/>
                          <a:latin typeface="Verdana" panose="020B0604030504040204" pitchFamily="34" charset="0"/>
                        </a:rPr>
                        <a:t>sending</a:t>
                      </a:r>
                      <a:r>
                        <a:rPr lang="fr-FR" sz="1100" b="0" i="0" u="none" strike="noStrike" dirty="0">
                          <a:solidFill>
                            <a:srgbClr val="000000"/>
                          </a:solidFill>
                          <a:effectLst/>
                          <a:latin typeface="Verdana" panose="020B0604030504040204" pitchFamily="34" charset="0"/>
                        </a:rPr>
                        <a:t> success rate % (E2E </a:t>
                      </a:r>
                      <a:r>
                        <a:rPr lang="fr-FR" sz="1100" b="0" i="0" u="none" strike="noStrike" dirty="0" err="1">
                          <a:solidFill>
                            <a:srgbClr val="000000"/>
                          </a:solidFill>
                          <a:effectLst/>
                          <a:latin typeface="Verdana" panose="020B0604030504040204" pitchFamily="34" charset="0"/>
                        </a:rPr>
                        <a:t>delivery</a:t>
                      </a:r>
                      <a:r>
                        <a:rPr lang="fr-FR" sz="1100" b="0" i="0" u="none" strike="noStrike" dirty="0">
                          <a:solidFill>
                            <a:srgbClr val="000000"/>
                          </a:solidFill>
                          <a:effectLst/>
                          <a:latin typeface="Verdana" panose="020B0604030504040204" pitchFamily="34" charset="0"/>
                        </a:rPr>
                        <a:t> Time&lt;6 sec)</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&gt;99%</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92,50%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80,59%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95,01%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FF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07611589"/>
                  </a:ext>
                </a:extLst>
              </a:tr>
              <a:tr h="345836">
                <a:tc>
                  <a:txBody>
                    <a:bodyPr/>
                    <a:lstStyle/>
                    <a:p>
                      <a:pPr algn="l" rtl="0" fontAlgn="ctr"/>
                      <a:r>
                        <a:rPr lang="fr-FR" sz="1100" b="0" i="0" u="none" strike="noStrike" dirty="0">
                          <a:solidFill>
                            <a:srgbClr val="000000"/>
                          </a:solidFill>
                          <a:effectLst/>
                          <a:latin typeface="Verdana" panose="020B0604030504040204" pitchFamily="34" charset="0"/>
                        </a:rPr>
                        <a:t>SMS receving success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100" b="0" i="0" u="none" strike="noStrike">
                          <a:solidFill>
                            <a:srgbClr val="000000"/>
                          </a:solidFill>
                          <a:effectLst/>
                          <a:latin typeface="Verdana" panose="020B0604030504040204" pitchFamily="34" charset="0"/>
                        </a:rPr>
                        <a:t>&gt;99%</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96,30%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97,66%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3458065"/>
                  </a:ext>
                </a:extLst>
              </a:tr>
            </a:tbl>
          </a:graphicData>
        </a:graphic>
      </p:graphicFrame>
    </p:spTree>
    <p:extLst>
      <p:ext uri="{BB962C8B-B14F-4D97-AF65-F5344CB8AC3E}">
        <p14:creationId xmlns:p14="http://schemas.microsoft.com/office/powerpoint/2010/main" val="28985653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3G Data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3G DATA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3G Data THP compared to competitors.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65AF011B-5ADB-818A-7814-573FBFAD9A15}"/>
              </a:ext>
            </a:extLst>
          </p:cNvPr>
          <p:cNvGraphicFramePr>
            <a:graphicFrameLocks noGrp="1"/>
          </p:cNvGraphicFramePr>
          <p:nvPr>
            <p:extLst>
              <p:ext uri="{D42A27DB-BD31-4B8C-83A1-F6EECF244321}">
                <p14:modId xmlns:p14="http://schemas.microsoft.com/office/powerpoint/2010/main" val="975943479"/>
              </p:ext>
            </p:extLst>
          </p:nvPr>
        </p:nvGraphicFramePr>
        <p:xfrm>
          <a:off x="469897" y="2048068"/>
          <a:ext cx="11252203" cy="4049487"/>
        </p:xfrm>
        <a:graphic>
          <a:graphicData uri="http://schemas.openxmlformats.org/drawingml/2006/table">
            <a:tbl>
              <a:tblPr/>
              <a:tblGrid>
                <a:gridCol w="1589238">
                  <a:extLst>
                    <a:ext uri="{9D8B030D-6E8A-4147-A177-3AD203B41FA5}">
                      <a16:colId xmlns:a16="http://schemas.microsoft.com/office/drawing/2014/main" val="2848492471"/>
                    </a:ext>
                  </a:extLst>
                </a:gridCol>
                <a:gridCol w="1706960">
                  <a:extLst>
                    <a:ext uri="{9D8B030D-6E8A-4147-A177-3AD203B41FA5}">
                      <a16:colId xmlns:a16="http://schemas.microsoft.com/office/drawing/2014/main" val="4223876152"/>
                    </a:ext>
                  </a:extLst>
                </a:gridCol>
                <a:gridCol w="1706960">
                  <a:extLst>
                    <a:ext uri="{9D8B030D-6E8A-4147-A177-3AD203B41FA5}">
                      <a16:colId xmlns:a16="http://schemas.microsoft.com/office/drawing/2014/main" val="2017324016"/>
                    </a:ext>
                  </a:extLst>
                </a:gridCol>
                <a:gridCol w="1088923">
                  <a:extLst>
                    <a:ext uri="{9D8B030D-6E8A-4147-A177-3AD203B41FA5}">
                      <a16:colId xmlns:a16="http://schemas.microsoft.com/office/drawing/2014/main" val="2008052139"/>
                    </a:ext>
                  </a:extLst>
                </a:gridCol>
                <a:gridCol w="1088923">
                  <a:extLst>
                    <a:ext uri="{9D8B030D-6E8A-4147-A177-3AD203B41FA5}">
                      <a16:colId xmlns:a16="http://schemas.microsoft.com/office/drawing/2014/main" val="3651232231"/>
                    </a:ext>
                  </a:extLst>
                </a:gridCol>
                <a:gridCol w="931961">
                  <a:extLst>
                    <a:ext uri="{9D8B030D-6E8A-4147-A177-3AD203B41FA5}">
                      <a16:colId xmlns:a16="http://schemas.microsoft.com/office/drawing/2014/main" val="331008691"/>
                    </a:ext>
                  </a:extLst>
                </a:gridCol>
                <a:gridCol w="814240">
                  <a:extLst>
                    <a:ext uri="{9D8B030D-6E8A-4147-A177-3AD203B41FA5}">
                      <a16:colId xmlns:a16="http://schemas.microsoft.com/office/drawing/2014/main" val="3496087753"/>
                    </a:ext>
                  </a:extLst>
                </a:gridCol>
                <a:gridCol w="814240">
                  <a:extLst>
                    <a:ext uri="{9D8B030D-6E8A-4147-A177-3AD203B41FA5}">
                      <a16:colId xmlns:a16="http://schemas.microsoft.com/office/drawing/2014/main" val="3022195246"/>
                    </a:ext>
                  </a:extLst>
                </a:gridCol>
                <a:gridCol w="755379">
                  <a:extLst>
                    <a:ext uri="{9D8B030D-6E8A-4147-A177-3AD203B41FA5}">
                      <a16:colId xmlns:a16="http://schemas.microsoft.com/office/drawing/2014/main" val="1647802192"/>
                    </a:ext>
                  </a:extLst>
                </a:gridCol>
                <a:gridCol w="755379">
                  <a:extLst>
                    <a:ext uri="{9D8B030D-6E8A-4147-A177-3AD203B41FA5}">
                      <a16:colId xmlns:a16="http://schemas.microsoft.com/office/drawing/2014/main" val="2855447862"/>
                    </a:ext>
                  </a:extLst>
                </a:gridCol>
              </a:tblGrid>
              <a:tr h="337366">
                <a:tc rowSpan="2">
                  <a:txBody>
                    <a:bodyPr/>
                    <a:lstStyle/>
                    <a:p>
                      <a:pPr algn="ctr" rtl="0" fontAlgn="ctr"/>
                      <a:r>
                        <a:rPr lang="fr-FR" sz="1000" b="1" i="0" u="none" strike="noStrike" dirty="0">
                          <a:solidFill>
                            <a:srgbClr val="FFFFFF"/>
                          </a:solidFill>
                          <a:effectLst/>
                          <a:latin typeface="Verdana" panose="020B0604030504040204" pitchFamily="34" charset="0"/>
                        </a:rPr>
                        <a:t>Services</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a:t>
                      </a:r>
                      <a:r>
                        <a:rPr lang="fr-FR" sz="1000" b="1" i="0" u="none" strike="noStrike" dirty="0" err="1">
                          <a:solidFill>
                            <a:srgbClr val="FFFFFF"/>
                          </a:solidFill>
                          <a:effectLst/>
                          <a:latin typeface="Verdana" panose="020B0604030504040204" pitchFamily="34" charset="0"/>
                        </a:rPr>
                        <a:t>Threshorlds</a:t>
                      </a:r>
                      <a:endParaRPr lang="fr-FR" sz="1000" b="1" i="0" u="none" strike="noStrike" dirty="0">
                        <a:solidFill>
                          <a:srgbClr val="FFFFFF"/>
                        </a:solidFill>
                        <a:effectLst/>
                        <a:latin typeface="Verdana" panose="020B0604030504040204" pitchFamily="34" charset="0"/>
                      </a:endParaRP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66323964"/>
                  </a:ext>
                </a:extLst>
              </a:tr>
              <a:tr h="6506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627521296"/>
                  </a:ext>
                </a:extLst>
              </a:tr>
              <a:tr h="289172">
                <a:tc>
                  <a:txBody>
                    <a:bodyPr/>
                    <a:lstStyle/>
                    <a:p>
                      <a:pPr algn="ctr" rtl="0" fontAlgn="ctr"/>
                      <a:r>
                        <a:rPr lang="fr-FR" sz="1000" b="0" i="0" u="none" strike="noStrike" dirty="0">
                          <a:solidFill>
                            <a:srgbClr val="000000"/>
                          </a:solidFill>
                          <a:effectLst/>
                          <a:latin typeface="Verdana" panose="020B0604030504040204" pitchFamily="34" charset="0"/>
                        </a:rPr>
                        <a:t>3G DATA</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3G Availabaility</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&gt;=95%</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99,21%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99,70%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99,12%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778530"/>
                  </a:ext>
                </a:extLst>
              </a:tr>
              <a:tr h="554245">
                <a:tc rowSpan="3">
                  <a:txBody>
                    <a:bodyPr/>
                    <a:lstStyle/>
                    <a:p>
                      <a:pPr algn="ctr" rtl="0" fontAlgn="ctr"/>
                      <a:r>
                        <a:rPr lang="fr-FR" sz="1000" b="0" i="0" u="none" strike="noStrike" dirty="0">
                          <a:solidFill>
                            <a:srgbClr val="000000"/>
                          </a:solidFill>
                          <a:effectLst/>
                          <a:latin typeface="Verdana" panose="020B0604030504040204" pitchFamily="34" charset="0"/>
                        </a:rPr>
                        <a:t>3G HTTP </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Successful internet connexion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&gt;90%</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38990508"/>
                  </a:ext>
                </a:extLst>
              </a:tr>
              <a:tr h="289172">
                <a:tc vMerge="1">
                  <a:txBody>
                    <a:bodyPr/>
                    <a:lstStyle/>
                    <a:p>
                      <a:endParaRPr lang="fr-FR"/>
                    </a:p>
                  </a:txBody>
                  <a:tcPr/>
                </a:tc>
                <a:tc>
                  <a:txBody>
                    <a:bodyPr/>
                    <a:lstStyle/>
                    <a:p>
                      <a:pPr algn="l" rtl="0" fontAlgn="ctr"/>
                      <a:r>
                        <a:rPr lang="fr-FR" sz="1000" b="0" i="0" u="none" strike="noStrike" dirty="0">
                          <a:solidFill>
                            <a:srgbClr val="000000"/>
                          </a:solidFill>
                          <a:effectLst/>
                          <a:latin typeface="Verdana" panose="020B0604030504040204" pitchFamily="34" charset="0"/>
                        </a:rPr>
                        <a:t>Connexion setup time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dirty="0">
                          <a:solidFill>
                            <a:srgbClr val="000000"/>
                          </a:solidFill>
                          <a:effectLst/>
                          <a:latin typeface="Verdana" panose="020B0604030504040204" pitchFamily="34" charset="0"/>
                        </a:rPr>
                        <a:t>&lt;=30sec</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1,23</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0,65</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0,28</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72098"/>
                  </a:ext>
                </a:extLst>
              </a:tr>
              <a:tr h="554245">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Web service failure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&lt;10%</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47513322"/>
                  </a:ext>
                </a:extLst>
              </a:tr>
              <a:tr h="289172">
                <a:tc rowSpan="3">
                  <a:txBody>
                    <a:bodyPr/>
                    <a:lstStyle/>
                    <a:p>
                      <a:pPr algn="ctr" rtl="0" fontAlgn="ctr"/>
                      <a:r>
                        <a:rPr lang="fr-FR" sz="1000" b="0" i="0" u="none" strike="noStrike" dirty="0">
                          <a:solidFill>
                            <a:srgbClr val="000000"/>
                          </a:solidFill>
                          <a:effectLst/>
                          <a:latin typeface="Verdana" panose="020B0604030504040204" pitchFamily="34" charset="0"/>
                        </a:rPr>
                        <a:t>3G FTP</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Verdana" panose="020B0604030504040204" pitchFamily="34" charset="0"/>
                        </a:rPr>
                        <a:t>FTP failure rate UL/DL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&lt;20 %</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0,40%/0,36%</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0,17%/0,17%</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0%/0,31%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995483"/>
                  </a:ext>
                </a:extLst>
              </a:tr>
              <a:tr h="542740">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FTP Data transmission average (DL)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a:solidFill>
                            <a:srgbClr val="000000"/>
                          </a:solidFill>
                          <a:effectLst/>
                          <a:latin typeface="Verdana" panose="020B0604030504040204" pitchFamily="34" charset="0"/>
                        </a:rPr>
                        <a:t>  &gt;= 2Mbps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2200,6</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3337,54</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4620,2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64668135"/>
                  </a:ext>
                </a:extLst>
              </a:tr>
              <a:tr h="542740">
                <a:tc vMerge="1">
                  <a:txBody>
                    <a:bodyPr/>
                    <a:lstStyle/>
                    <a:p>
                      <a:endParaRPr lang="fr-FR"/>
                    </a:p>
                  </a:txBody>
                  <a:tcPr/>
                </a:tc>
                <a:tc>
                  <a:txBody>
                    <a:bodyPr/>
                    <a:lstStyle/>
                    <a:p>
                      <a:pPr algn="l" rtl="0" fontAlgn="ctr"/>
                      <a:r>
                        <a:rPr lang="it-IT" sz="1000" b="0" i="0" u="none" strike="noStrike">
                          <a:solidFill>
                            <a:srgbClr val="000000"/>
                          </a:solidFill>
                          <a:effectLst/>
                          <a:latin typeface="Verdana" panose="020B0604030504040204" pitchFamily="34" charset="0"/>
                        </a:rPr>
                        <a:t>FTP Data transmission average (UL)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  &gt;= 1Mbps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1045,72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1014,22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2151,61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821488"/>
                  </a:ext>
                </a:extLst>
              </a:tr>
            </a:tbl>
          </a:graphicData>
        </a:graphic>
      </p:graphicFrame>
    </p:spTree>
    <p:extLst>
      <p:ext uri="{BB962C8B-B14F-4D97-AF65-F5344CB8AC3E}">
        <p14:creationId xmlns:p14="http://schemas.microsoft.com/office/powerpoint/2010/main" val="1885962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4G Data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MTN’s 4G DATA network End User KPIs satisfy ARCEP requirements,</a:t>
            </a:r>
            <a:br>
              <a:rPr lang="en-US"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is ranked second in 4G DL THP after MOOV’s ,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outperforming MOOV’s &amp; CELTISS in 4G UL THP.</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DA400092-B0CD-5C00-1CA7-C02412BF411C}"/>
              </a:ext>
            </a:extLst>
          </p:cNvPr>
          <p:cNvGraphicFramePr>
            <a:graphicFrameLocks noGrp="1"/>
          </p:cNvGraphicFramePr>
          <p:nvPr>
            <p:extLst>
              <p:ext uri="{D42A27DB-BD31-4B8C-83A1-F6EECF244321}">
                <p14:modId xmlns:p14="http://schemas.microsoft.com/office/powerpoint/2010/main" val="2527553161"/>
              </p:ext>
            </p:extLst>
          </p:nvPr>
        </p:nvGraphicFramePr>
        <p:xfrm>
          <a:off x="469897" y="2665675"/>
          <a:ext cx="11252203" cy="2876709"/>
        </p:xfrm>
        <a:graphic>
          <a:graphicData uri="http://schemas.openxmlformats.org/drawingml/2006/table">
            <a:tbl>
              <a:tblPr/>
              <a:tblGrid>
                <a:gridCol w="1589238">
                  <a:extLst>
                    <a:ext uri="{9D8B030D-6E8A-4147-A177-3AD203B41FA5}">
                      <a16:colId xmlns:a16="http://schemas.microsoft.com/office/drawing/2014/main" val="3858866567"/>
                    </a:ext>
                  </a:extLst>
                </a:gridCol>
                <a:gridCol w="1706960">
                  <a:extLst>
                    <a:ext uri="{9D8B030D-6E8A-4147-A177-3AD203B41FA5}">
                      <a16:colId xmlns:a16="http://schemas.microsoft.com/office/drawing/2014/main" val="1123532138"/>
                    </a:ext>
                  </a:extLst>
                </a:gridCol>
                <a:gridCol w="1706960">
                  <a:extLst>
                    <a:ext uri="{9D8B030D-6E8A-4147-A177-3AD203B41FA5}">
                      <a16:colId xmlns:a16="http://schemas.microsoft.com/office/drawing/2014/main" val="3227379670"/>
                    </a:ext>
                  </a:extLst>
                </a:gridCol>
                <a:gridCol w="1088923">
                  <a:extLst>
                    <a:ext uri="{9D8B030D-6E8A-4147-A177-3AD203B41FA5}">
                      <a16:colId xmlns:a16="http://schemas.microsoft.com/office/drawing/2014/main" val="1133032185"/>
                    </a:ext>
                  </a:extLst>
                </a:gridCol>
                <a:gridCol w="1088923">
                  <a:extLst>
                    <a:ext uri="{9D8B030D-6E8A-4147-A177-3AD203B41FA5}">
                      <a16:colId xmlns:a16="http://schemas.microsoft.com/office/drawing/2014/main" val="2284572899"/>
                    </a:ext>
                  </a:extLst>
                </a:gridCol>
                <a:gridCol w="931961">
                  <a:extLst>
                    <a:ext uri="{9D8B030D-6E8A-4147-A177-3AD203B41FA5}">
                      <a16:colId xmlns:a16="http://schemas.microsoft.com/office/drawing/2014/main" val="1674698432"/>
                    </a:ext>
                  </a:extLst>
                </a:gridCol>
                <a:gridCol w="814240">
                  <a:extLst>
                    <a:ext uri="{9D8B030D-6E8A-4147-A177-3AD203B41FA5}">
                      <a16:colId xmlns:a16="http://schemas.microsoft.com/office/drawing/2014/main" val="3357854602"/>
                    </a:ext>
                  </a:extLst>
                </a:gridCol>
                <a:gridCol w="814240">
                  <a:extLst>
                    <a:ext uri="{9D8B030D-6E8A-4147-A177-3AD203B41FA5}">
                      <a16:colId xmlns:a16="http://schemas.microsoft.com/office/drawing/2014/main" val="926874015"/>
                    </a:ext>
                  </a:extLst>
                </a:gridCol>
                <a:gridCol w="755379">
                  <a:extLst>
                    <a:ext uri="{9D8B030D-6E8A-4147-A177-3AD203B41FA5}">
                      <a16:colId xmlns:a16="http://schemas.microsoft.com/office/drawing/2014/main" val="3529722513"/>
                    </a:ext>
                  </a:extLst>
                </a:gridCol>
                <a:gridCol w="755379">
                  <a:extLst>
                    <a:ext uri="{9D8B030D-6E8A-4147-A177-3AD203B41FA5}">
                      <a16:colId xmlns:a16="http://schemas.microsoft.com/office/drawing/2014/main" val="2826776440"/>
                    </a:ext>
                  </a:extLst>
                </a:gridCol>
              </a:tblGrid>
              <a:tr h="327430">
                <a:tc rowSpan="2">
                  <a:txBody>
                    <a:bodyPr/>
                    <a:lstStyle/>
                    <a:p>
                      <a:pPr algn="ctr" rtl="0" fontAlgn="ctr"/>
                      <a:r>
                        <a:rPr lang="fr-FR" sz="1000" b="1" i="0" u="none" strike="noStrike">
                          <a:solidFill>
                            <a:srgbClr val="FFFFFF"/>
                          </a:solidFill>
                          <a:effectLst/>
                          <a:latin typeface="Verdana" panose="020B0604030504040204" pitchFamily="34" charset="0"/>
                        </a:rPr>
                        <a:t>Services</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a:solidFill>
                            <a:srgbClr val="FFFFFF"/>
                          </a:solidFill>
                          <a:effectLst/>
                          <a:latin typeface="Verdana" panose="020B0604030504040204" pitchFamily="34" charset="0"/>
                        </a:rPr>
                        <a:t>Threshorlds*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27406062"/>
                  </a:ext>
                </a:extLst>
              </a:tr>
              <a:tr h="631472">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748421396"/>
                  </a:ext>
                </a:extLst>
              </a:tr>
              <a:tr h="280655">
                <a:tc rowSpan="2">
                  <a:txBody>
                    <a:bodyPr/>
                    <a:lstStyle/>
                    <a:p>
                      <a:pPr algn="ctr" rtl="0" fontAlgn="ctr"/>
                      <a:r>
                        <a:rPr lang="fr-FR" sz="900" b="1" i="0" u="none" strike="noStrike" dirty="0">
                          <a:solidFill>
                            <a:srgbClr val="000000"/>
                          </a:solidFill>
                          <a:effectLst/>
                          <a:latin typeface="Verdana" panose="020B0604030504040204" pitchFamily="34" charset="0"/>
                        </a:rPr>
                        <a:t>4G HTTP Browsing</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Web service failure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8240"/>
                  </a:ext>
                </a:extLst>
              </a:tr>
              <a:tr h="280655">
                <a:tc vMerge="1">
                  <a:txBody>
                    <a:bodyPr/>
                    <a:lstStyle/>
                    <a:p>
                      <a:endParaRPr lang="fr-FR"/>
                    </a:p>
                  </a:txBody>
                  <a:tcPr/>
                </a:tc>
                <a:tc>
                  <a:txBody>
                    <a:bodyPr/>
                    <a:lstStyle/>
                    <a:p>
                      <a:pPr algn="l" rtl="0" fontAlgn="ctr"/>
                      <a:r>
                        <a:rPr lang="fr-FR" sz="900" b="0" i="0" u="none" strike="noStrike" dirty="0">
                          <a:solidFill>
                            <a:srgbClr val="000000"/>
                          </a:solidFill>
                          <a:effectLst/>
                          <a:latin typeface="Verdana" panose="020B0604030504040204" pitchFamily="34" charset="0"/>
                        </a:rPr>
                        <a:t>Connexion setup time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&lt;=10sec</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0,12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10157"/>
                  </a:ext>
                </a:extLst>
              </a:tr>
              <a:tr h="280655">
                <a:tc rowSpan="3">
                  <a:txBody>
                    <a:bodyPr/>
                    <a:lstStyle/>
                    <a:p>
                      <a:pPr algn="ctr" rtl="0" fontAlgn="ctr"/>
                      <a:r>
                        <a:rPr lang="fr-FR" sz="900" b="1" i="0" u="none" strike="noStrike" dirty="0">
                          <a:solidFill>
                            <a:srgbClr val="000000"/>
                          </a:solidFill>
                          <a:effectLst/>
                          <a:latin typeface="Verdana" panose="020B0604030504040204" pitchFamily="34" charset="0"/>
                        </a:rPr>
                        <a:t>4G FTP </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FTP failure rate UL/DL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&lt;10 %</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0,33%/0,35%</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0,16%/0%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0%/0,16%</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4062531"/>
                  </a:ext>
                </a:extLst>
              </a:tr>
              <a:tr h="537921">
                <a:tc vMerge="1">
                  <a:txBody>
                    <a:bodyPr/>
                    <a:lstStyle/>
                    <a:p>
                      <a:endParaRPr lang="fr-FR"/>
                    </a:p>
                  </a:txBody>
                  <a:tcPr/>
                </a:tc>
                <a:tc>
                  <a:txBody>
                    <a:bodyPr/>
                    <a:lstStyle/>
                    <a:p>
                      <a:pPr algn="l" rtl="0" fontAlgn="ctr"/>
                      <a:r>
                        <a:rPr lang="fr-FR" sz="900" b="0" i="0" u="none" strike="noStrike">
                          <a:solidFill>
                            <a:srgbClr val="000000"/>
                          </a:solidFill>
                          <a:effectLst/>
                          <a:latin typeface="Verdana" panose="020B0604030504040204" pitchFamily="34" charset="0"/>
                        </a:rPr>
                        <a:t>FTP Data transmission average (DL)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4G &gt;= 10 Mbps</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13142,8</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20806,2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11794,11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989769"/>
                  </a:ext>
                </a:extLst>
              </a:tr>
              <a:tr h="537921">
                <a:tc vMerge="1">
                  <a:txBody>
                    <a:bodyPr/>
                    <a:lstStyle/>
                    <a:p>
                      <a:endParaRPr lang="fr-FR"/>
                    </a:p>
                  </a:txBody>
                  <a:tcPr/>
                </a:tc>
                <a:tc>
                  <a:txBody>
                    <a:bodyPr/>
                    <a:lstStyle/>
                    <a:p>
                      <a:pPr algn="l" rtl="0" fontAlgn="ctr"/>
                      <a:r>
                        <a:rPr lang="it-IT" sz="900" b="0" i="0" u="none" strike="noStrike">
                          <a:solidFill>
                            <a:srgbClr val="000000"/>
                          </a:solidFill>
                          <a:effectLst/>
                          <a:latin typeface="Verdana" panose="020B0604030504040204" pitchFamily="34" charset="0"/>
                        </a:rPr>
                        <a:t>FTP Data transmission average (UL)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4G: &gt;= 4Mbps</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15180,9</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9449,7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12408,7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30433162"/>
                  </a:ext>
                </a:extLst>
              </a:tr>
            </a:tbl>
          </a:graphicData>
        </a:graphic>
      </p:graphicFrame>
    </p:spTree>
    <p:extLst>
      <p:ext uri="{BB962C8B-B14F-4D97-AF65-F5344CB8AC3E}">
        <p14:creationId xmlns:p14="http://schemas.microsoft.com/office/powerpoint/2010/main" val="36181645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2G coverage is very close to MTN’s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CELTISS’S 2G coverage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53B3CE89-07AC-CCA6-281F-9B8DF168FEED}"/>
              </a:ext>
            </a:extLst>
          </p:cNvPr>
          <p:cNvPicPr>
            <a:picLocks noChangeAspect="1"/>
          </p:cNvPicPr>
          <p:nvPr/>
        </p:nvPicPr>
        <p:blipFill rotWithShape="1">
          <a:blip r:embed="rId3"/>
          <a:srcRect l="7495"/>
          <a:stretch/>
        </p:blipFill>
        <p:spPr>
          <a:xfrm>
            <a:off x="144143" y="1830517"/>
            <a:ext cx="380641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66ED07A2-3E50-800C-7645-9E1E885AF9EC}"/>
              </a:ext>
            </a:extLst>
          </p:cNvPr>
          <p:cNvPicPr>
            <a:picLocks noChangeAspect="1"/>
          </p:cNvPicPr>
          <p:nvPr/>
        </p:nvPicPr>
        <p:blipFill>
          <a:blip r:embed="rId4"/>
          <a:stretch>
            <a:fillRect/>
          </a:stretch>
        </p:blipFill>
        <p:spPr>
          <a:xfrm>
            <a:off x="2531972" y="1830517"/>
            <a:ext cx="1418586" cy="80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5">
            <a:extLst>
              <a:ext uri="{FF2B5EF4-FFF2-40B4-BE49-F238E27FC236}">
                <a16:creationId xmlns:a16="http://schemas.microsoft.com/office/drawing/2014/main" id="{895C0360-4883-A319-DA3D-248312985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5756" y="1830517"/>
            <a:ext cx="264802"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086032CD-F93B-BDF2-6DE9-A61B55A8C7B0}"/>
              </a:ext>
            </a:extLst>
          </p:cNvPr>
          <p:cNvPicPr>
            <a:picLocks noChangeAspect="1"/>
          </p:cNvPicPr>
          <p:nvPr/>
        </p:nvPicPr>
        <p:blipFill>
          <a:blip r:embed="rId6"/>
          <a:stretch>
            <a:fillRect/>
          </a:stretch>
        </p:blipFill>
        <p:spPr>
          <a:xfrm>
            <a:off x="4104751" y="1830517"/>
            <a:ext cx="402450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5AE3BF3-A125-6299-25A1-EDFB724FC8D1}"/>
              </a:ext>
            </a:extLst>
          </p:cNvPr>
          <p:cNvPicPr>
            <a:picLocks noChangeAspect="1"/>
          </p:cNvPicPr>
          <p:nvPr/>
        </p:nvPicPr>
        <p:blipFill>
          <a:blip r:embed="rId7"/>
          <a:stretch>
            <a:fillRect/>
          </a:stretch>
        </p:blipFill>
        <p:spPr>
          <a:xfrm>
            <a:off x="6748848" y="1830517"/>
            <a:ext cx="1380408" cy="804748"/>
          </a:xfrm>
          <a:prstGeom prst="rect">
            <a:avLst/>
          </a:prstGeom>
        </p:spPr>
      </p:pic>
      <p:pic>
        <p:nvPicPr>
          <p:cNvPr id="24" name="Image 18">
            <a:extLst>
              <a:ext uri="{FF2B5EF4-FFF2-40B4-BE49-F238E27FC236}">
                <a16:creationId xmlns:a16="http://schemas.microsoft.com/office/drawing/2014/main" id="{6704D049-0CA4-7974-FACF-5FA40F803D68}"/>
              </a:ext>
            </a:extLst>
          </p:cNvPr>
          <p:cNvPicPr>
            <a:picLocks/>
          </p:cNvPicPr>
          <p:nvPr/>
        </p:nvPicPr>
        <p:blipFill rotWithShape="1">
          <a:blip r:embed="rId8"/>
          <a:srcRect l="8657" r="10313"/>
          <a:stretch/>
        </p:blipFill>
        <p:spPr>
          <a:xfrm>
            <a:off x="7877587" y="1830517"/>
            <a:ext cx="251669"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B6B6108-859B-9EB2-B172-C205E2D52B13}"/>
              </a:ext>
            </a:extLst>
          </p:cNvPr>
          <p:cNvPicPr>
            <a:picLocks noChangeAspect="1"/>
          </p:cNvPicPr>
          <p:nvPr/>
        </p:nvPicPr>
        <p:blipFill>
          <a:blip r:embed="rId9"/>
          <a:stretch>
            <a:fillRect/>
          </a:stretch>
        </p:blipFill>
        <p:spPr>
          <a:xfrm>
            <a:off x="8247753" y="1830517"/>
            <a:ext cx="3723786"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0392D9D0-4C34-7DCA-86CE-17E2880E4337}"/>
              </a:ext>
            </a:extLst>
          </p:cNvPr>
          <p:cNvPicPr>
            <a:picLocks noChangeAspect="1"/>
          </p:cNvPicPr>
          <p:nvPr/>
        </p:nvPicPr>
        <p:blipFill>
          <a:blip r:embed="rId10"/>
          <a:stretch>
            <a:fillRect/>
          </a:stretch>
        </p:blipFill>
        <p:spPr>
          <a:xfrm>
            <a:off x="10552953" y="1830517"/>
            <a:ext cx="1418586" cy="817995"/>
          </a:xfrm>
          <a:prstGeom prst="rect">
            <a:avLst/>
          </a:prstGeom>
        </p:spPr>
      </p:pic>
      <p:pic>
        <p:nvPicPr>
          <p:cNvPr id="31" name="Picture 30">
            <a:extLst>
              <a:ext uri="{FF2B5EF4-FFF2-40B4-BE49-F238E27FC236}">
                <a16:creationId xmlns:a16="http://schemas.microsoft.com/office/drawing/2014/main" id="{97DCC929-A50D-B8A0-C8AE-0208F186559E}"/>
              </a:ext>
            </a:extLst>
          </p:cNvPr>
          <p:cNvPicPr>
            <a:picLocks noChangeAspect="1"/>
          </p:cNvPicPr>
          <p:nvPr/>
        </p:nvPicPr>
        <p:blipFill>
          <a:blip r:embed="rId11"/>
          <a:stretch>
            <a:fillRect/>
          </a:stretch>
        </p:blipFill>
        <p:spPr>
          <a:xfrm>
            <a:off x="11703386" y="1837242"/>
            <a:ext cx="251494" cy="258077"/>
          </a:xfrm>
          <a:prstGeom prst="rect">
            <a:avLst/>
          </a:prstGeom>
        </p:spPr>
      </p:pic>
    </p:spTree>
    <p:extLst>
      <p:ext uri="{BB962C8B-B14F-4D97-AF65-F5344CB8AC3E}">
        <p14:creationId xmlns:p14="http://schemas.microsoft.com/office/powerpoint/2010/main" val="30015170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Summary</a:t>
            </a:r>
          </a:p>
        </p:txBody>
      </p:sp>
      <p:sp>
        <p:nvSpPr>
          <p:cNvPr id="6" name="Slide Number Placeholder 5"/>
          <p:cNvSpPr>
            <a:spLocks noGrp="1"/>
          </p:cNvSpPr>
          <p:nvPr>
            <p:ph type="sldNum" sz="quarter" idx="4"/>
          </p:nvPr>
        </p:nvSpPr>
        <p:spPr>
          <a:xfrm>
            <a:off x="11568112" y="6666515"/>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6"/>
          <p:cNvGraphicFramePr>
            <a:graphicFrameLocks noGrp="1"/>
          </p:cNvGraphicFramePr>
          <p:nvPr>
            <p:custDataLst>
              <p:tags r:id="rId1"/>
            </p:custDataLst>
            <p:extLst>
              <p:ext uri="{D42A27DB-BD31-4B8C-83A1-F6EECF244321}">
                <p14:modId xmlns:p14="http://schemas.microsoft.com/office/powerpoint/2010/main" val="1765108302"/>
              </p:ext>
            </p:extLst>
          </p:nvPr>
        </p:nvGraphicFramePr>
        <p:xfrm>
          <a:off x="921482" y="1430005"/>
          <a:ext cx="10996168" cy="4144546"/>
        </p:xfrm>
        <a:graphic>
          <a:graphicData uri="http://schemas.openxmlformats.org/drawingml/2006/table">
            <a:tbl>
              <a:tblPr firstRow="1" bandRow="1"/>
              <a:tblGrid>
                <a:gridCol w="10136160">
                  <a:extLst>
                    <a:ext uri="{9D8B030D-6E8A-4147-A177-3AD203B41FA5}">
                      <a16:colId xmlns:a16="http://schemas.microsoft.com/office/drawing/2014/main" val="20000"/>
                    </a:ext>
                  </a:extLst>
                </a:gridCol>
                <a:gridCol w="860008">
                  <a:extLst>
                    <a:ext uri="{9D8B030D-6E8A-4147-A177-3AD203B41FA5}">
                      <a16:colId xmlns:a16="http://schemas.microsoft.com/office/drawing/2014/main" val="3814091080"/>
                    </a:ext>
                  </a:extLst>
                </a:gridCol>
              </a:tblGrid>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dirty="0" err="1">
                          <a:ln>
                            <a:noFill/>
                          </a:ln>
                          <a:solidFill>
                            <a:srgbClr val="414141"/>
                          </a:solidFill>
                          <a:effectLst/>
                          <a:latin typeface="Verdana" pitchFamily="34" charset="0"/>
                          <a:ea typeface="Verdana" pitchFamily="34" charset="0"/>
                          <a:cs typeface="Verdana" pitchFamily="34" charset="0"/>
                        </a:rPr>
                        <a:t>Context</a:t>
                      </a:r>
                      <a:r>
                        <a:rPr kumimoji="0" lang="fr-FR" sz="1600" b="0" i="0" u="none" strike="noStrike" kern="1200" cap="none" normalizeH="0" baseline="0" dirty="0">
                          <a:ln>
                            <a:noFill/>
                          </a:ln>
                          <a:solidFill>
                            <a:srgbClr val="414141"/>
                          </a:solidFill>
                          <a:effectLst/>
                          <a:latin typeface="Verdana" pitchFamily="34" charset="0"/>
                          <a:ea typeface="Verdana" pitchFamily="34" charset="0"/>
                          <a:cs typeface="Verdana" pitchFamily="34" charset="0"/>
                        </a:rPr>
                        <a:t> &amp; Report objectives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03</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561636"/>
                  </a:ext>
                </a:extLst>
              </a:tr>
              <a:tr h="592078">
                <a:tc>
                  <a:txBody>
                    <a:bodyPr/>
                    <a:lstStyle>
                      <a:lvl1pPr marL="0" algn="l" defTabSz="859512" rtl="0" eaLnBrk="1" latinLnBrk="0" hangingPunct="1">
                        <a:defRPr sz="1700" kern="1200">
                          <a:solidFill>
                            <a:schemeClr val="dk1"/>
                          </a:solidFill>
                          <a:latin typeface="Arial"/>
                        </a:defRPr>
                      </a:lvl1pPr>
                      <a:lvl2pPr marL="429756" algn="l" defTabSz="859512" rtl="0" eaLnBrk="1" latinLnBrk="0" hangingPunct="1">
                        <a:defRPr sz="1700" kern="1200">
                          <a:solidFill>
                            <a:schemeClr val="dk1"/>
                          </a:solidFill>
                          <a:latin typeface="Arial"/>
                        </a:defRPr>
                      </a:lvl2pPr>
                      <a:lvl3pPr marL="859512" algn="l" defTabSz="859512" rtl="0" eaLnBrk="1" latinLnBrk="0" hangingPunct="1">
                        <a:defRPr sz="1700" kern="1200">
                          <a:solidFill>
                            <a:schemeClr val="dk1"/>
                          </a:solidFill>
                          <a:latin typeface="Arial"/>
                        </a:defRPr>
                      </a:lvl3pPr>
                      <a:lvl4pPr marL="1289268" algn="l" defTabSz="859512" rtl="0" eaLnBrk="1" latinLnBrk="0" hangingPunct="1">
                        <a:defRPr sz="1700" kern="1200">
                          <a:solidFill>
                            <a:schemeClr val="dk1"/>
                          </a:solidFill>
                          <a:latin typeface="Arial"/>
                        </a:defRPr>
                      </a:lvl4pPr>
                      <a:lvl5pPr marL="1719024" algn="l" defTabSz="859512" rtl="0" eaLnBrk="1" latinLnBrk="0" hangingPunct="1">
                        <a:defRPr sz="1700" kern="1200">
                          <a:solidFill>
                            <a:schemeClr val="dk1"/>
                          </a:solidFill>
                          <a:latin typeface="Arial"/>
                        </a:defRPr>
                      </a:lvl5pPr>
                      <a:lvl6pPr marL="2148780" algn="l" defTabSz="859512" rtl="0" eaLnBrk="1" latinLnBrk="0" hangingPunct="1">
                        <a:defRPr sz="1700" kern="1200">
                          <a:solidFill>
                            <a:schemeClr val="dk1"/>
                          </a:solidFill>
                          <a:latin typeface="Arial"/>
                        </a:defRPr>
                      </a:lvl6pPr>
                      <a:lvl7pPr marL="2578536" algn="l" defTabSz="859512" rtl="0" eaLnBrk="1" latinLnBrk="0" hangingPunct="1">
                        <a:defRPr sz="1700" kern="1200">
                          <a:solidFill>
                            <a:schemeClr val="dk1"/>
                          </a:solidFill>
                          <a:latin typeface="Arial"/>
                        </a:defRPr>
                      </a:lvl7pPr>
                      <a:lvl8pPr marL="3008291" algn="l" defTabSz="859512" rtl="0" eaLnBrk="1" latinLnBrk="0" hangingPunct="1">
                        <a:defRPr sz="1700" kern="1200">
                          <a:solidFill>
                            <a:schemeClr val="dk1"/>
                          </a:solidFill>
                          <a:latin typeface="Arial"/>
                        </a:defRPr>
                      </a:lvl8pPr>
                      <a:lvl9pPr marL="3438048" algn="l" defTabSz="859512" rtl="0" eaLnBrk="1" latinLnBrk="0" hangingPunct="1">
                        <a:defRPr sz="1700" kern="1200">
                          <a:solidFill>
                            <a:schemeClr val="dk1"/>
                          </a:solidFill>
                          <a:latin typeface="Arial"/>
                        </a:defRPr>
                      </a:lvl9p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Scope of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Work</a:t>
                      </a:r>
                      <a:endParaRPr kumimoji="0" lang="fr-FR" sz="1200" b="0" i="0" u="none" strike="noStrike" kern="1200" cap="none" normalizeH="0" baseline="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05</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81711"/>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Drive tests Activity, Current Status &amp; Progress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08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667226"/>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Executive Summary</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12</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4355"/>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KPIs &amp; Network settings Analysis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756612"/>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Benchmarking on Cotonou area</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67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881329"/>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Next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steps</a:t>
                      </a:r>
                      <a:endPar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107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7215"/>
                  </a:ext>
                </a:extLst>
              </a:tr>
            </a:tbl>
          </a:graphicData>
        </a:graphic>
      </p:graphicFrame>
      <p:sp>
        <p:nvSpPr>
          <p:cNvPr id="15" name="Footer Placeholder 9"/>
          <p:cNvSpPr>
            <a:spLocks noGrp="1"/>
          </p:cNvSpPr>
          <p:nvPr>
            <p:ph type="ftr" sz="quarter" idx="3"/>
          </p:nvPr>
        </p:nvSpPr>
        <p:spPr>
          <a:xfrm>
            <a:off x="469122" y="6584426"/>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AU" sz="651" b="0" i="0" u="none" strike="noStrike" kern="1200" cap="none" spc="0" normalizeH="0" baseline="0" dirty="0">
                <a:ln>
                  <a:noFill/>
                </a:ln>
                <a:solidFill>
                  <a:prstClr val="black"/>
                </a:solidFill>
                <a:effectLst/>
                <a:uLnTx/>
                <a:uFillTx/>
                <a:latin typeface="Verdana"/>
                <a:ea typeface="+mn-ea"/>
                <a:cs typeface="+mn-cs"/>
              </a:rPr>
              <a:t>© 2019 Deloitte  - Confidential</a:t>
            </a:r>
          </a:p>
        </p:txBody>
      </p:sp>
      <p:sp>
        <p:nvSpPr>
          <p:cNvPr id="16" name="Freeform 984">
            <a:extLst>
              <a:ext uri="{FF2B5EF4-FFF2-40B4-BE49-F238E27FC236}">
                <a16:creationId xmlns:a16="http://schemas.microsoft.com/office/drawing/2014/main" id="{2982AC8E-3A19-4A2F-9807-2CA01A2023C7}"/>
              </a:ext>
            </a:extLst>
          </p:cNvPr>
          <p:cNvSpPr>
            <a:spLocks noChangeAspect="1" noEditPoints="1"/>
          </p:cNvSpPr>
          <p:nvPr/>
        </p:nvSpPr>
        <p:spPr bwMode="auto">
          <a:xfrm>
            <a:off x="469900" y="1536251"/>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6" name="Freeform 59">
            <a:extLst>
              <a:ext uri="{FF2B5EF4-FFF2-40B4-BE49-F238E27FC236}">
                <a16:creationId xmlns:a16="http://schemas.microsoft.com/office/drawing/2014/main" id="{54F671B8-F7A9-4A6C-A26B-0BEDBAE3F2BA}"/>
              </a:ext>
            </a:extLst>
          </p:cNvPr>
          <p:cNvSpPr>
            <a:spLocks noChangeAspect="1" noEditPoints="1"/>
          </p:cNvSpPr>
          <p:nvPr/>
        </p:nvSpPr>
        <p:spPr bwMode="auto">
          <a:xfrm>
            <a:off x="470440" y="2702778"/>
            <a:ext cx="367041" cy="36812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7" name="Freeform 393">
            <a:extLst>
              <a:ext uri="{FF2B5EF4-FFF2-40B4-BE49-F238E27FC236}">
                <a16:creationId xmlns:a16="http://schemas.microsoft.com/office/drawing/2014/main" id="{DEEDAF0B-EC1D-45B6-9B23-7155AB90A58A}"/>
              </a:ext>
            </a:extLst>
          </p:cNvPr>
          <p:cNvSpPr>
            <a:spLocks noChangeAspect="1" noEditPoints="1"/>
          </p:cNvSpPr>
          <p:nvPr/>
        </p:nvSpPr>
        <p:spPr bwMode="auto">
          <a:xfrm>
            <a:off x="469450" y="3309285"/>
            <a:ext cx="369021" cy="370106"/>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nvGrpSpPr>
          <p:cNvPr id="28" name="Group 319">
            <a:extLst>
              <a:ext uri="{FF2B5EF4-FFF2-40B4-BE49-F238E27FC236}">
                <a16:creationId xmlns:a16="http://schemas.microsoft.com/office/drawing/2014/main" id="{07D44886-FE36-4105-B049-80FF54874335}"/>
              </a:ext>
            </a:extLst>
          </p:cNvPr>
          <p:cNvGrpSpPr>
            <a:grpSpLocks noChangeAspect="1"/>
          </p:cNvGrpSpPr>
          <p:nvPr/>
        </p:nvGrpSpPr>
        <p:grpSpPr bwMode="auto">
          <a:xfrm>
            <a:off x="469122" y="3902805"/>
            <a:ext cx="369676" cy="369676"/>
            <a:chOff x="5426" y="1148"/>
            <a:chExt cx="340" cy="340"/>
          </a:xfrm>
          <a:solidFill>
            <a:schemeClr val="accent1"/>
          </a:solidFill>
        </p:grpSpPr>
        <p:sp>
          <p:nvSpPr>
            <p:cNvPr id="29" name="Freeform 320">
              <a:extLst>
                <a:ext uri="{FF2B5EF4-FFF2-40B4-BE49-F238E27FC236}">
                  <a16:creationId xmlns:a16="http://schemas.microsoft.com/office/drawing/2014/main" id="{8C0D0171-2199-4DF4-8B0B-BC6D20734020}"/>
                </a:ext>
              </a:extLst>
            </p:cNvPr>
            <p:cNvSpPr>
              <a:spLocks noEditPoints="1"/>
            </p:cNvSpPr>
            <p:nvPr/>
          </p:nvSpPr>
          <p:spPr bwMode="auto">
            <a:xfrm>
              <a:off x="5518" y="1254"/>
              <a:ext cx="156" cy="142"/>
            </a:xfrm>
            <a:custGeom>
              <a:avLst/>
              <a:gdLst>
                <a:gd name="T0" fmla="*/ 203 w 235"/>
                <a:gd name="T1" fmla="*/ 53 h 213"/>
                <a:gd name="T2" fmla="*/ 202 w 235"/>
                <a:gd name="T3" fmla="*/ 57 h 213"/>
                <a:gd name="T4" fmla="*/ 117 w 235"/>
                <a:gd name="T5" fmla="*/ 106 h 213"/>
                <a:gd name="T6" fmla="*/ 33 w 235"/>
                <a:gd name="T7" fmla="*/ 57 h 213"/>
                <a:gd name="T8" fmla="*/ 32 w 235"/>
                <a:gd name="T9" fmla="*/ 53 h 213"/>
                <a:gd name="T10" fmla="*/ 32 w 235"/>
                <a:gd name="T11" fmla="*/ 0 h 213"/>
                <a:gd name="T12" fmla="*/ 0 w 235"/>
                <a:gd name="T13" fmla="*/ 0 h 213"/>
                <a:gd name="T14" fmla="*/ 0 w 235"/>
                <a:gd name="T15" fmla="*/ 213 h 213"/>
                <a:gd name="T16" fmla="*/ 235 w 235"/>
                <a:gd name="T17" fmla="*/ 213 h 213"/>
                <a:gd name="T18" fmla="*/ 235 w 235"/>
                <a:gd name="T19" fmla="*/ 0 h 213"/>
                <a:gd name="T20" fmla="*/ 203 w 235"/>
                <a:gd name="T21" fmla="*/ 0 h 213"/>
                <a:gd name="T22" fmla="*/ 203 w 235"/>
                <a:gd name="T23" fmla="*/ 53 h 213"/>
                <a:gd name="T24" fmla="*/ 203 w 235"/>
                <a:gd name="T25" fmla="*/ 192 h 213"/>
                <a:gd name="T26" fmla="*/ 32 w 235"/>
                <a:gd name="T27" fmla="*/ 192 h 213"/>
                <a:gd name="T28" fmla="*/ 22 w 235"/>
                <a:gd name="T29" fmla="*/ 181 h 213"/>
                <a:gd name="T30" fmla="*/ 32 w 235"/>
                <a:gd name="T31" fmla="*/ 170 h 213"/>
                <a:gd name="T32" fmla="*/ 203 w 235"/>
                <a:gd name="T33" fmla="*/ 170 h 213"/>
                <a:gd name="T34" fmla="*/ 214 w 235"/>
                <a:gd name="T35" fmla="*/ 181 h 213"/>
                <a:gd name="T36" fmla="*/ 203 w 235"/>
                <a:gd name="T37" fmla="*/ 192 h 213"/>
                <a:gd name="T38" fmla="*/ 214 w 235"/>
                <a:gd name="T39" fmla="*/ 138 h 213"/>
                <a:gd name="T40" fmla="*/ 203 w 235"/>
                <a:gd name="T41" fmla="*/ 149 h 213"/>
                <a:gd name="T42" fmla="*/ 32 w 235"/>
                <a:gd name="T43" fmla="*/ 149 h 213"/>
                <a:gd name="T44" fmla="*/ 22 w 235"/>
                <a:gd name="T45" fmla="*/ 138 h 213"/>
                <a:gd name="T46" fmla="*/ 32 w 235"/>
                <a:gd name="T47" fmla="*/ 128 h 213"/>
                <a:gd name="T48" fmla="*/ 203 w 235"/>
                <a:gd name="T49" fmla="*/ 128 h 213"/>
                <a:gd name="T50" fmla="*/ 214 w 235"/>
                <a:gd name="T51"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13">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0" name="Freeform 321">
              <a:extLst>
                <a:ext uri="{FF2B5EF4-FFF2-40B4-BE49-F238E27FC236}">
                  <a16:creationId xmlns:a16="http://schemas.microsoft.com/office/drawing/2014/main" id="{DFC6D9AB-9E6B-445D-AEC2-DC91DB967C55}"/>
                </a:ext>
              </a:extLst>
            </p:cNvPr>
            <p:cNvSpPr>
              <a:spLocks noEditPoints="1"/>
            </p:cNvSpPr>
            <p:nvPr/>
          </p:nvSpPr>
          <p:spPr bwMode="auto">
            <a:xfrm>
              <a:off x="5553" y="1233"/>
              <a:ext cx="85" cy="78"/>
            </a:xfrm>
            <a:custGeom>
              <a:avLst/>
              <a:gdLst>
                <a:gd name="T0" fmla="*/ 63 w 128"/>
                <a:gd name="T1" fmla="*/ 117 h 117"/>
                <a:gd name="T2" fmla="*/ 128 w 128"/>
                <a:gd name="T3" fmla="*/ 83 h 117"/>
                <a:gd name="T4" fmla="*/ 128 w 128"/>
                <a:gd name="T5" fmla="*/ 0 h 117"/>
                <a:gd name="T6" fmla="*/ 0 w 128"/>
                <a:gd name="T7" fmla="*/ 0 h 117"/>
                <a:gd name="T8" fmla="*/ 0 w 128"/>
                <a:gd name="T9" fmla="*/ 83 h 117"/>
                <a:gd name="T10" fmla="*/ 63 w 128"/>
                <a:gd name="T11" fmla="*/ 117 h 117"/>
                <a:gd name="T12" fmla="*/ 24 w 128"/>
                <a:gd name="T13" fmla="*/ 45 h 117"/>
                <a:gd name="T14" fmla="*/ 39 w 128"/>
                <a:gd name="T15" fmla="*/ 45 h 117"/>
                <a:gd name="T16" fmla="*/ 53 w 128"/>
                <a:gd name="T17" fmla="*/ 59 h 117"/>
                <a:gd name="T18" fmla="*/ 53 w 128"/>
                <a:gd name="T19" fmla="*/ 32 h 117"/>
                <a:gd name="T20" fmla="*/ 64 w 128"/>
                <a:gd name="T21" fmla="*/ 21 h 117"/>
                <a:gd name="T22" fmla="*/ 74 w 128"/>
                <a:gd name="T23" fmla="*/ 32 h 117"/>
                <a:gd name="T24" fmla="*/ 74 w 128"/>
                <a:gd name="T25" fmla="*/ 59 h 117"/>
                <a:gd name="T26" fmla="*/ 88 w 128"/>
                <a:gd name="T27" fmla="*/ 45 h 117"/>
                <a:gd name="T28" fmla="*/ 103 w 128"/>
                <a:gd name="T29" fmla="*/ 45 h 117"/>
                <a:gd name="T30" fmla="*/ 103 w 128"/>
                <a:gd name="T31" fmla="*/ 61 h 117"/>
                <a:gd name="T32" fmla="*/ 71 w 128"/>
                <a:gd name="T33" fmla="*/ 93 h 117"/>
                <a:gd name="T34" fmla="*/ 64 w 128"/>
                <a:gd name="T35" fmla="*/ 96 h 117"/>
                <a:gd name="T36" fmla="*/ 56 w 128"/>
                <a:gd name="T37" fmla="*/ 93 h 117"/>
                <a:gd name="T38" fmla="*/ 24 w 128"/>
                <a:gd name="T39" fmla="*/ 61 h 117"/>
                <a:gd name="T40" fmla="*/ 24 w 128"/>
                <a:gd name="T41" fmla="*/ 4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17">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1" name="Freeform 322">
              <a:extLst>
                <a:ext uri="{FF2B5EF4-FFF2-40B4-BE49-F238E27FC236}">
                  <a16:creationId xmlns:a16="http://schemas.microsoft.com/office/drawing/2014/main" id="{EA594284-6DD4-443C-B186-62FE65D3F1F4}"/>
                </a:ext>
              </a:extLst>
            </p:cNvPr>
            <p:cNvSpPr>
              <a:spLocks noEditPoints="1"/>
            </p:cNvSpPr>
            <p:nvPr/>
          </p:nvSpPr>
          <p:spPr bwMode="auto">
            <a:xfrm>
              <a:off x="5426" y="114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384 h 512"/>
                <a:gd name="T12" fmla="*/ 384 w 512"/>
                <a:gd name="T13" fmla="*/ 394 h 512"/>
                <a:gd name="T14" fmla="*/ 128 w 512"/>
                <a:gd name="T15" fmla="*/ 394 h 512"/>
                <a:gd name="T16" fmla="*/ 117 w 512"/>
                <a:gd name="T17" fmla="*/ 384 h 512"/>
                <a:gd name="T18" fmla="*/ 117 w 512"/>
                <a:gd name="T19" fmla="*/ 149 h 512"/>
                <a:gd name="T20" fmla="*/ 128 w 512"/>
                <a:gd name="T21" fmla="*/ 138 h 512"/>
                <a:gd name="T22" fmla="*/ 170 w 512"/>
                <a:gd name="T23" fmla="*/ 138 h 512"/>
                <a:gd name="T24" fmla="*/ 170 w 512"/>
                <a:gd name="T25" fmla="*/ 117 h 512"/>
                <a:gd name="T26" fmla="*/ 181 w 512"/>
                <a:gd name="T27" fmla="*/ 106 h 512"/>
                <a:gd name="T28" fmla="*/ 330 w 512"/>
                <a:gd name="T29" fmla="*/ 106 h 512"/>
                <a:gd name="T30" fmla="*/ 341 w 512"/>
                <a:gd name="T31" fmla="*/ 117 h 512"/>
                <a:gd name="T32" fmla="*/ 341 w 512"/>
                <a:gd name="T33" fmla="*/ 138 h 512"/>
                <a:gd name="T34" fmla="*/ 384 w 512"/>
                <a:gd name="T35" fmla="*/ 138 h 512"/>
                <a:gd name="T36" fmla="*/ 394 w 512"/>
                <a:gd name="T37" fmla="*/ 149 h 512"/>
                <a:gd name="T38" fmla="*/ 394 w 512"/>
                <a:gd name="T39"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32" name="Freeform 26">
            <a:extLst>
              <a:ext uri="{FF2B5EF4-FFF2-40B4-BE49-F238E27FC236}">
                <a16:creationId xmlns:a16="http://schemas.microsoft.com/office/drawing/2014/main" id="{EF57699E-BB84-41A3-BD26-4314D83C22F2}"/>
              </a:ext>
            </a:extLst>
          </p:cNvPr>
          <p:cNvSpPr>
            <a:spLocks noChangeAspect="1" noEditPoints="1"/>
          </p:cNvSpPr>
          <p:nvPr/>
        </p:nvSpPr>
        <p:spPr bwMode="auto">
          <a:xfrm>
            <a:off x="470145" y="2151312"/>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3" name="Freeform 984">
            <a:extLst>
              <a:ext uri="{FF2B5EF4-FFF2-40B4-BE49-F238E27FC236}">
                <a16:creationId xmlns:a16="http://schemas.microsoft.com/office/drawing/2014/main" id="{B9A4D117-4D1D-4150-93E0-D4AAFB8AD095}"/>
              </a:ext>
            </a:extLst>
          </p:cNvPr>
          <p:cNvSpPr>
            <a:spLocks noChangeAspect="1" noEditPoints="1"/>
          </p:cNvSpPr>
          <p:nvPr/>
        </p:nvSpPr>
        <p:spPr bwMode="auto">
          <a:xfrm>
            <a:off x="469361" y="4576318"/>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17" name="Freeform 26">
            <a:extLst>
              <a:ext uri="{FF2B5EF4-FFF2-40B4-BE49-F238E27FC236}">
                <a16:creationId xmlns:a16="http://schemas.microsoft.com/office/drawing/2014/main" id="{82E915C1-5F41-4427-8D07-13F9E682B628}"/>
              </a:ext>
            </a:extLst>
          </p:cNvPr>
          <p:cNvSpPr>
            <a:spLocks noChangeAspect="1" noEditPoints="1"/>
          </p:cNvSpPr>
          <p:nvPr/>
        </p:nvSpPr>
        <p:spPr bwMode="auto">
          <a:xfrm>
            <a:off x="469122" y="5104388"/>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2193813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CELTISS’s 2G coverage meets ARCEP </a:t>
            </a:r>
            <a:r>
              <a:rPr lang="en-US" sz="2400" dirty="0" err="1">
                <a:solidFill>
                  <a:schemeClr val="bg1">
                    <a:lumMod val="50000"/>
                  </a:schemeClr>
                </a:solidFill>
                <a:latin typeface="Verdana" panose="020B0604030504040204" pitchFamily="34" charset="0"/>
                <a:ea typeface="Verdana" panose="020B0604030504040204" pitchFamily="34" charset="0"/>
              </a:rPr>
              <a:t>RxLev</a:t>
            </a:r>
            <a:r>
              <a:rPr lang="en-US" sz="2400" dirty="0">
                <a:solidFill>
                  <a:schemeClr val="bg1">
                    <a:lumMod val="50000"/>
                  </a:schemeClr>
                </a:solidFill>
                <a:latin typeface="Verdana" panose="020B0604030504040204" pitchFamily="34" charset="0"/>
                <a:ea typeface="Verdana" panose="020B0604030504040204" pitchFamily="34" charset="0"/>
              </a:rPr>
              <a:t> Threshold requirements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4">
            <a:extLst>
              <a:ext uri="{FF2B5EF4-FFF2-40B4-BE49-F238E27FC236}">
                <a16:creationId xmlns:a16="http://schemas.microsoft.com/office/drawing/2014/main" id="{EEDF90B0-BA24-4053-AB96-E7782FB52C57}"/>
              </a:ext>
            </a:extLst>
          </p:cNvPr>
          <p:cNvGraphicFramePr>
            <a:graphicFrameLocks/>
          </p:cNvGraphicFramePr>
          <p:nvPr>
            <p:extLst>
              <p:ext uri="{D42A27DB-BD31-4B8C-83A1-F6EECF244321}">
                <p14:modId xmlns:p14="http://schemas.microsoft.com/office/powerpoint/2010/main" val="104160015"/>
              </p:ext>
            </p:extLst>
          </p:nvPr>
        </p:nvGraphicFramePr>
        <p:xfrm>
          <a:off x="855772" y="1632856"/>
          <a:ext cx="9977068" cy="4544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13794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3G coverage is outperforming MOOV’s 3G coverage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MTN’s 2G coverage is very close to CELTISS’s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6AA6FE62-2915-B013-EB3D-77B2FBA26D8B}"/>
              </a:ext>
            </a:extLst>
          </p:cNvPr>
          <p:cNvPicPr>
            <a:picLocks noChangeAspect="1"/>
          </p:cNvPicPr>
          <p:nvPr/>
        </p:nvPicPr>
        <p:blipFill>
          <a:blip r:embed="rId3"/>
          <a:stretch>
            <a:fillRect/>
          </a:stretch>
        </p:blipFill>
        <p:spPr>
          <a:xfrm>
            <a:off x="108448" y="1748400"/>
            <a:ext cx="4043674" cy="342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1EC1DD-9637-FE1E-A579-617DA468D621}"/>
              </a:ext>
            </a:extLst>
          </p:cNvPr>
          <p:cNvPicPr>
            <a:picLocks noChangeAspect="1"/>
          </p:cNvPicPr>
          <p:nvPr/>
        </p:nvPicPr>
        <p:blipFill>
          <a:blip r:embed="rId4"/>
          <a:stretch>
            <a:fillRect/>
          </a:stretch>
        </p:blipFill>
        <p:spPr>
          <a:xfrm>
            <a:off x="2481942" y="1748400"/>
            <a:ext cx="1670180" cy="821621"/>
          </a:xfrm>
          <a:prstGeom prst="rect">
            <a:avLst/>
          </a:prstGeom>
        </p:spPr>
      </p:pic>
      <p:pic>
        <p:nvPicPr>
          <p:cNvPr id="14" name="Image 14">
            <a:extLst>
              <a:ext uri="{FF2B5EF4-FFF2-40B4-BE49-F238E27FC236}">
                <a16:creationId xmlns:a16="http://schemas.microsoft.com/office/drawing/2014/main" id="{79B88BE1-683F-2171-22CC-5F5BFFCF3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350" y="1768368"/>
            <a:ext cx="282879" cy="2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40F33FF-9FC9-A38E-43EF-E61B27EA3754}"/>
              </a:ext>
            </a:extLst>
          </p:cNvPr>
          <p:cNvPicPr>
            <a:picLocks noChangeAspect="1"/>
          </p:cNvPicPr>
          <p:nvPr/>
        </p:nvPicPr>
        <p:blipFill>
          <a:blip r:embed="rId6"/>
          <a:stretch>
            <a:fillRect/>
          </a:stretch>
        </p:blipFill>
        <p:spPr>
          <a:xfrm>
            <a:off x="4299388" y="1748400"/>
            <a:ext cx="3874227" cy="3346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B9276D5D-D034-9F48-955B-6F2309115315}"/>
              </a:ext>
            </a:extLst>
          </p:cNvPr>
          <p:cNvPicPr>
            <a:picLocks noChangeAspect="1"/>
          </p:cNvPicPr>
          <p:nvPr/>
        </p:nvPicPr>
        <p:blipFill>
          <a:blip r:embed="rId7"/>
          <a:stretch>
            <a:fillRect/>
          </a:stretch>
        </p:blipFill>
        <p:spPr>
          <a:xfrm>
            <a:off x="6690991" y="1763240"/>
            <a:ext cx="1482624" cy="821621"/>
          </a:xfrm>
          <a:prstGeom prst="rect">
            <a:avLst/>
          </a:prstGeom>
        </p:spPr>
      </p:pic>
      <p:pic>
        <p:nvPicPr>
          <p:cNvPr id="20" name="Image 13">
            <a:extLst>
              <a:ext uri="{FF2B5EF4-FFF2-40B4-BE49-F238E27FC236}">
                <a16:creationId xmlns:a16="http://schemas.microsoft.com/office/drawing/2014/main" id="{6D144ECB-43C4-C11F-4548-38886BA4E50C}"/>
              </a:ext>
            </a:extLst>
          </p:cNvPr>
          <p:cNvPicPr>
            <a:picLocks/>
          </p:cNvPicPr>
          <p:nvPr/>
        </p:nvPicPr>
        <p:blipFill rotWithShape="1">
          <a:blip r:embed="rId8"/>
          <a:srcRect l="8657" r="10313"/>
          <a:stretch/>
        </p:blipFill>
        <p:spPr>
          <a:xfrm>
            <a:off x="7890736" y="1764613"/>
            <a:ext cx="282879" cy="230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A40E5C5-0A61-3CA7-9D0D-D44257AD6385}"/>
              </a:ext>
            </a:extLst>
          </p:cNvPr>
          <p:cNvPicPr>
            <a:picLocks noChangeAspect="1"/>
          </p:cNvPicPr>
          <p:nvPr/>
        </p:nvPicPr>
        <p:blipFill>
          <a:blip r:embed="rId9"/>
          <a:stretch>
            <a:fillRect/>
          </a:stretch>
        </p:blipFill>
        <p:spPr>
          <a:xfrm>
            <a:off x="8435816" y="1763240"/>
            <a:ext cx="3677010" cy="3331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DC6D9211-2FE7-4CD7-9CAD-6ECD633F72F0}"/>
              </a:ext>
            </a:extLst>
          </p:cNvPr>
          <p:cNvPicPr>
            <a:picLocks noChangeAspect="1"/>
          </p:cNvPicPr>
          <p:nvPr/>
        </p:nvPicPr>
        <p:blipFill>
          <a:blip r:embed="rId10"/>
          <a:stretch>
            <a:fillRect/>
          </a:stretch>
        </p:blipFill>
        <p:spPr>
          <a:xfrm>
            <a:off x="10610389" y="1699340"/>
            <a:ext cx="1479549" cy="870681"/>
          </a:xfrm>
          <a:prstGeom prst="rect">
            <a:avLst/>
          </a:prstGeom>
        </p:spPr>
      </p:pic>
      <p:pic>
        <p:nvPicPr>
          <p:cNvPr id="25" name="Picture 24">
            <a:extLst>
              <a:ext uri="{FF2B5EF4-FFF2-40B4-BE49-F238E27FC236}">
                <a16:creationId xmlns:a16="http://schemas.microsoft.com/office/drawing/2014/main" id="{30079572-39D7-DC2F-8577-54DE815F4579}"/>
              </a:ext>
            </a:extLst>
          </p:cNvPr>
          <p:cNvPicPr>
            <a:picLocks noChangeAspect="1"/>
          </p:cNvPicPr>
          <p:nvPr/>
        </p:nvPicPr>
        <p:blipFill>
          <a:blip r:embed="rId11"/>
          <a:stretch>
            <a:fillRect/>
          </a:stretch>
        </p:blipFill>
        <p:spPr>
          <a:xfrm>
            <a:off x="11872776" y="1745355"/>
            <a:ext cx="251494" cy="258077"/>
          </a:xfrm>
          <a:prstGeom prst="rect">
            <a:avLst/>
          </a:prstGeom>
        </p:spPr>
      </p:pic>
    </p:spTree>
    <p:extLst>
      <p:ext uri="{BB962C8B-B14F-4D97-AF65-F5344CB8AC3E}">
        <p14:creationId xmlns:p14="http://schemas.microsoft.com/office/powerpoint/2010/main" val="28554268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3G Radio coverage rate (99.74%) is outperforming MTN’s (99.55%) and MOOV’s (99,21%)</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93E272A-335F-4649-96FA-62146C76D27F}"/>
              </a:ext>
            </a:extLst>
          </p:cNvPr>
          <p:cNvSpPr/>
          <p:nvPr/>
        </p:nvSpPr>
        <p:spPr>
          <a:xfrm>
            <a:off x="9647853" y="2391408"/>
            <a:ext cx="2332813" cy="166705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x-none" sz="1400" dirty="0">
                <a:latin typeface="Verdana" panose="020B0604030504040204" pitchFamily="34" charset="0"/>
                <a:ea typeface="Verdana" panose="020B0604030504040204" pitchFamily="34" charset="0"/>
              </a:rPr>
              <a:t>9</a:t>
            </a:r>
            <a:r>
              <a:rPr lang="fr-FR" sz="1400" dirty="0">
                <a:latin typeface="Verdana" panose="020B0604030504040204" pitchFamily="34" charset="0"/>
                <a:ea typeface="Verdana" panose="020B0604030504040204" pitchFamily="34" charset="0"/>
              </a:rPr>
              <a:t>9</a:t>
            </a:r>
            <a:r>
              <a:rPr lang="x-none" sz="1400" dirty="0">
                <a:latin typeface="Verdana" panose="020B0604030504040204" pitchFamily="34" charset="0"/>
                <a:ea typeface="Verdana" panose="020B0604030504040204" pitchFamily="34" charset="0"/>
              </a:rPr>
              <a:t>.</a:t>
            </a:r>
            <a:r>
              <a:rPr lang="fr-FR" sz="1400" dirty="0">
                <a:latin typeface="Verdana" panose="020B0604030504040204" pitchFamily="34" charset="0"/>
                <a:ea typeface="Verdana" panose="020B0604030504040204" pitchFamily="34" charset="0"/>
              </a:rPr>
              <a:t>55</a:t>
            </a:r>
            <a:r>
              <a:rPr lang="x-none" sz="1400" dirty="0">
                <a:latin typeface="Verdana" panose="020B0604030504040204" pitchFamily="34" charset="0"/>
                <a:ea typeface="Verdana" panose="020B0604030504040204" pitchFamily="34" charset="0"/>
              </a:rPr>
              <a:t>% of DT 3G </a:t>
            </a:r>
            <a:r>
              <a:rPr lang="en-GB" sz="1400" dirty="0">
                <a:latin typeface="Verdana" panose="020B0604030504040204" pitchFamily="34" charset="0"/>
                <a:ea typeface="Verdana" panose="020B0604030504040204" pitchFamily="34" charset="0"/>
              </a:rPr>
              <a:t>M</a:t>
            </a:r>
            <a:r>
              <a:rPr lang="x-none" sz="1400" dirty="0">
                <a:latin typeface="Verdana" panose="020B0604030504040204" pitchFamily="34" charset="0"/>
                <a:ea typeface="Verdana" panose="020B0604030504040204" pitchFamily="34" charset="0"/>
              </a:rPr>
              <a:t>T</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Samples show</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o</a:t>
            </a:r>
            <a:r>
              <a:rPr lang="en-GB" sz="1400" dirty="0">
                <a:latin typeface="Verdana" panose="020B0604030504040204" pitchFamily="34" charset="0"/>
                <a:ea typeface="Verdana" panose="020B0604030504040204" pitchFamily="34" charset="0"/>
              </a:rPr>
              <a:t>o</a:t>
            </a:r>
            <a:r>
              <a:rPr lang="x-none" sz="1400" dirty="0">
                <a:latin typeface="Verdana" panose="020B0604030504040204" pitchFamily="34" charset="0"/>
                <a:ea typeface="Verdana" panose="020B0604030504040204" pitchFamily="34" charset="0"/>
              </a:rPr>
              <a:t>d RSCP more t</a:t>
            </a:r>
            <a:r>
              <a:rPr lang="en-GB" sz="1400" dirty="0">
                <a:latin typeface="Verdana" panose="020B0604030504040204" pitchFamily="34" charset="0"/>
                <a:ea typeface="Verdana" panose="020B0604030504040204" pitchFamily="34" charset="0"/>
              </a:rPr>
              <a:t>h</a:t>
            </a:r>
            <a:r>
              <a:rPr lang="x-none" sz="1400" dirty="0">
                <a:latin typeface="Verdana" panose="020B0604030504040204" pitchFamily="34" charset="0"/>
                <a:ea typeface="Verdana" panose="020B0604030504040204" pitchFamily="34" charset="0"/>
              </a:rPr>
              <a:t>a</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-86 which is s</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t</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s</a:t>
            </a:r>
            <a:r>
              <a:rPr lang="en-GB" sz="1400" dirty="0">
                <a:latin typeface="Verdana" panose="020B0604030504040204" pitchFamily="34" charset="0"/>
                <a:ea typeface="Verdana" panose="020B0604030504040204" pitchFamily="34" charset="0"/>
              </a:rPr>
              <a:t>f</a:t>
            </a:r>
            <a:r>
              <a:rPr lang="x-none" sz="1400" dirty="0">
                <a:latin typeface="Verdana" panose="020B0604030504040204" pitchFamily="34" charset="0"/>
                <a:ea typeface="Verdana" panose="020B0604030504040204" pitchFamily="34" charset="0"/>
              </a:rPr>
              <a:t>y</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 </a:t>
            </a:r>
            <a:r>
              <a:rPr lang="en-US" sz="1600" dirty="0">
                <a:latin typeface="Verdana" panose="020B0604030504040204" pitchFamily="34" charset="0"/>
                <a:ea typeface="Verdana" panose="020B0604030504040204" pitchFamily="34" charset="0"/>
              </a:rPr>
              <a:t>ARCEP’s criteria </a:t>
            </a:r>
            <a:endParaRPr lang="en-US" sz="1452"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3376C944-0CAD-49E2-8800-BB7FCCC60F69}"/>
              </a:ext>
            </a:extLst>
          </p:cNvPr>
          <p:cNvGraphicFramePr>
            <a:graphicFrameLocks/>
          </p:cNvGraphicFramePr>
          <p:nvPr>
            <p:extLst>
              <p:ext uri="{D42A27DB-BD31-4B8C-83A1-F6EECF244321}">
                <p14:modId xmlns:p14="http://schemas.microsoft.com/office/powerpoint/2010/main" val="4191177784"/>
              </p:ext>
            </p:extLst>
          </p:nvPr>
        </p:nvGraphicFramePr>
        <p:xfrm>
          <a:off x="697230" y="1726164"/>
          <a:ext cx="8950623" cy="4553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97404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4G coverage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3" name="Picture 12">
            <a:extLst>
              <a:ext uri="{FF2B5EF4-FFF2-40B4-BE49-F238E27FC236}">
                <a16:creationId xmlns:a16="http://schemas.microsoft.com/office/drawing/2014/main" id="{9F62B2C5-D1D4-14A0-5EBF-20DF8AD6AF44}"/>
              </a:ext>
            </a:extLst>
          </p:cNvPr>
          <p:cNvPicPr>
            <a:picLocks noChangeAspect="1"/>
          </p:cNvPicPr>
          <p:nvPr/>
        </p:nvPicPr>
        <p:blipFill>
          <a:blip r:embed="rId3"/>
          <a:stretch>
            <a:fillRect/>
          </a:stretch>
        </p:blipFill>
        <p:spPr>
          <a:xfrm>
            <a:off x="108448" y="1294697"/>
            <a:ext cx="3850789"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81A2B70-8E29-DD4D-8FFB-0D54906CC9F6}"/>
              </a:ext>
            </a:extLst>
          </p:cNvPr>
          <p:cNvPicPr>
            <a:picLocks noChangeAspect="1"/>
          </p:cNvPicPr>
          <p:nvPr/>
        </p:nvPicPr>
        <p:blipFill>
          <a:blip r:embed="rId4"/>
          <a:stretch>
            <a:fillRect/>
          </a:stretch>
        </p:blipFill>
        <p:spPr>
          <a:xfrm>
            <a:off x="4031460" y="1294697"/>
            <a:ext cx="4163455"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15867A9-0B88-91A4-BBF4-DB077F2E59C5}"/>
              </a:ext>
            </a:extLst>
          </p:cNvPr>
          <p:cNvPicPr>
            <a:picLocks noChangeAspect="1"/>
          </p:cNvPicPr>
          <p:nvPr/>
        </p:nvPicPr>
        <p:blipFill>
          <a:blip r:embed="rId5"/>
          <a:stretch>
            <a:fillRect/>
          </a:stretch>
        </p:blipFill>
        <p:spPr>
          <a:xfrm>
            <a:off x="6582236" y="1294697"/>
            <a:ext cx="1612679" cy="877298"/>
          </a:xfrm>
          <a:prstGeom prst="rect">
            <a:avLst/>
          </a:prstGeom>
        </p:spPr>
      </p:pic>
      <p:pic>
        <p:nvPicPr>
          <p:cNvPr id="19" name="Image 20">
            <a:extLst>
              <a:ext uri="{FF2B5EF4-FFF2-40B4-BE49-F238E27FC236}">
                <a16:creationId xmlns:a16="http://schemas.microsoft.com/office/drawing/2014/main" id="{108F5474-70D5-35A1-5E70-F9CB7801965C}"/>
              </a:ext>
            </a:extLst>
          </p:cNvPr>
          <p:cNvPicPr>
            <a:picLocks/>
          </p:cNvPicPr>
          <p:nvPr/>
        </p:nvPicPr>
        <p:blipFill rotWithShape="1">
          <a:blip r:embed="rId6"/>
          <a:srcRect l="8657" r="10313"/>
          <a:stretch/>
        </p:blipFill>
        <p:spPr>
          <a:xfrm>
            <a:off x="7903910" y="1313568"/>
            <a:ext cx="291005" cy="288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1E7109A5-9E72-602B-67D9-EE58C897BFEE}"/>
              </a:ext>
            </a:extLst>
          </p:cNvPr>
          <p:cNvPicPr>
            <a:picLocks noChangeAspect="1"/>
          </p:cNvPicPr>
          <p:nvPr/>
        </p:nvPicPr>
        <p:blipFill>
          <a:blip r:embed="rId7"/>
          <a:stretch>
            <a:fillRect/>
          </a:stretch>
        </p:blipFill>
        <p:spPr>
          <a:xfrm>
            <a:off x="8386703" y="1294697"/>
            <a:ext cx="3643372" cy="3684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D3A5BCE-0E0D-6825-343E-220EBEF66539}"/>
              </a:ext>
            </a:extLst>
          </p:cNvPr>
          <p:cNvPicPr>
            <a:picLocks noChangeAspect="1"/>
          </p:cNvPicPr>
          <p:nvPr/>
        </p:nvPicPr>
        <p:blipFill>
          <a:blip r:embed="rId8"/>
          <a:stretch>
            <a:fillRect/>
          </a:stretch>
        </p:blipFill>
        <p:spPr>
          <a:xfrm>
            <a:off x="10422294" y="1313568"/>
            <a:ext cx="1607781" cy="858427"/>
          </a:xfrm>
          <a:prstGeom prst="rect">
            <a:avLst/>
          </a:prstGeom>
        </p:spPr>
      </p:pic>
      <p:pic>
        <p:nvPicPr>
          <p:cNvPr id="24" name="Picture 23">
            <a:extLst>
              <a:ext uri="{FF2B5EF4-FFF2-40B4-BE49-F238E27FC236}">
                <a16:creationId xmlns:a16="http://schemas.microsoft.com/office/drawing/2014/main" id="{0352E360-4FEA-70EF-B655-8B730F8949FD}"/>
              </a:ext>
            </a:extLst>
          </p:cNvPr>
          <p:cNvPicPr>
            <a:picLocks noChangeAspect="1"/>
          </p:cNvPicPr>
          <p:nvPr/>
        </p:nvPicPr>
        <p:blipFill>
          <a:blip r:embed="rId9"/>
          <a:stretch>
            <a:fillRect/>
          </a:stretch>
        </p:blipFill>
        <p:spPr>
          <a:xfrm>
            <a:off x="11750340" y="1328776"/>
            <a:ext cx="251494" cy="258077"/>
          </a:xfrm>
          <a:prstGeom prst="rect">
            <a:avLst/>
          </a:prstGeom>
        </p:spPr>
      </p:pic>
      <p:pic>
        <p:nvPicPr>
          <p:cNvPr id="26" name="Picture 25">
            <a:extLst>
              <a:ext uri="{FF2B5EF4-FFF2-40B4-BE49-F238E27FC236}">
                <a16:creationId xmlns:a16="http://schemas.microsoft.com/office/drawing/2014/main" id="{FD39B65C-EE53-F9BB-D3DE-4E5FF0C03849}"/>
              </a:ext>
            </a:extLst>
          </p:cNvPr>
          <p:cNvPicPr>
            <a:picLocks noChangeAspect="1"/>
          </p:cNvPicPr>
          <p:nvPr/>
        </p:nvPicPr>
        <p:blipFill>
          <a:blip r:embed="rId10"/>
          <a:stretch>
            <a:fillRect/>
          </a:stretch>
        </p:blipFill>
        <p:spPr>
          <a:xfrm>
            <a:off x="2537926" y="1299362"/>
            <a:ext cx="1397639" cy="843020"/>
          </a:xfrm>
          <a:prstGeom prst="rect">
            <a:avLst/>
          </a:prstGeom>
        </p:spPr>
      </p:pic>
      <p:pic>
        <p:nvPicPr>
          <p:cNvPr id="27" name="Image 15">
            <a:extLst>
              <a:ext uri="{FF2B5EF4-FFF2-40B4-BE49-F238E27FC236}">
                <a16:creationId xmlns:a16="http://schemas.microsoft.com/office/drawing/2014/main" id="{295CA4DA-FF1A-BD54-8519-4AF42FD589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0741" y="1328776"/>
            <a:ext cx="258077" cy="258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10700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Radio coverage rate (99.28%) is very close MOOV's (99.96%) and CELTISS’s (99.54%)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2">
            <a:extLst>
              <a:ext uri="{FF2B5EF4-FFF2-40B4-BE49-F238E27FC236}">
                <a16:creationId xmlns:a16="http://schemas.microsoft.com/office/drawing/2014/main" id="{430037F1-5664-40EE-ADE7-6B4DA10F176E}"/>
              </a:ext>
            </a:extLst>
          </p:cNvPr>
          <p:cNvGraphicFramePr>
            <a:graphicFrameLocks/>
          </p:cNvGraphicFramePr>
          <p:nvPr>
            <p:extLst>
              <p:ext uri="{D42A27DB-BD31-4B8C-83A1-F6EECF244321}">
                <p14:modId xmlns:p14="http://schemas.microsoft.com/office/powerpoint/2010/main" val="2149196557"/>
              </p:ext>
            </p:extLst>
          </p:nvPr>
        </p:nvGraphicFramePr>
        <p:xfrm>
          <a:off x="1061163" y="1922899"/>
          <a:ext cx="9039225" cy="4350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8658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 Voice Quality is much better &amp; excellent compared to MTN’s and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FA002D0-6578-354F-3D71-0471F10BA72C}"/>
              </a:ext>
            </a:extLst>
          </p:cNvPr>
          <p:cNvPicPr>
            <a:picLocks noChangeAspect="1"/>
          </p:cNvPicPr>
          <p:nvPr/>
        </p:nvPicPr>
        <p:blipFill>
          <a:blip r:embed="rId3"/>
          <a:stretch>
            <a:fillRect/>
          </a:stretch>
        </p:blipFill>
        <p:spPr>
          <a:xfrm>
            <a:off x="108448" y="1742542"/>
            <a:ext cx="3686200"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0AE47B1-3877-DF75-3404-81528BBD37DE}"/>
              </a:ext>
            </a:extLst>
          </p:cNvPr>
          <p:cNvPicPr>
            <a:picLocks noChangeAspect="1"/>
          </p:cNvPicPr>
          <p:nvPr/>
        </p:nvPicPr>
        <p:blipFill>
          <a:blip r:embed="rId4"/>
          <a:stretch>
            <a:fillRect/>
          </a:stretch>
        </p:blipFill>
        <p:spPr>
          <a:xfrm>
            <a:off x="2286000" y="1742542"/>
            <a:ext cx="1508648" cy="895173"/>
          </a:xfrm>
          <a:prstGeom prst="rect">
            <a:avLst/>
          </a:prstGeom>
        </p:spPr>
      </p:pic>
      <p:pic>
        <p:nvPicPr>
          <p:cNvPr id="14" name="Image 9">
            <a:extLst>
              <a:ext uri="{FF2B5EF4-FFF2-40B4-BE49-F238E27FC236}">
                <a16:creationId xmlns:a16="http://schemas.microsoft.com/office/drawing/2014/main" id="{A3AE5E27-2CCE-C759-D4F7-76FB9945E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121" y="1768263"/>
            <a:ext cx="297527" cy="268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6529B23-D38F-CBBF-7D02-DF8BD1218B08}"/>
              </a:ext>
            </a:extLst>
          </p:cNvPr>
          <p:cNvPicPr>
            <a:picLocks noChangeAspect="1"/>
          </p:cNvPicPr>
          <p:nvPr/>
        </p:nvPicPr>
        <p:blipFill>
          <a:blip r:embed="rId6"/>
          <a:stretch>
            <a:fillRect/>
          </a:stretch>
        </p:blipFill>
        <p:spPr>
          <a:xfrm>
            <a:off x="4025774" y="1742542"/>
            <a:ext cx="3801453"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62B1C41E-6907-DFE4-6CF6-C3B9FE6EB1EC}"/>
              </a:ext>
            </a:extLst>
          </p:cNvPr>
          <p:cNvPicPr>
            <a:picLocks noChangeAspect="1"/>
          </p:cNvPicPr>
          <p:nvPr/>
        </p:nvPicPr>
        <p:blipFill>
          <a:blip r:embed="rId7"/>
          <a:stretch>
            <a:fillRect/>
          </a:stretch>
        </p:blipFill>
        <p:spPr>
          <a:xfrm>
            <a:off x="6096000" y="1742542"/>
            <a:ext cx="1729890" cy="895173"/>
          </a:xfrm>
          <a:prstGeom prst="rect">
            <a:avLst/>
          </a:prstGeom>
        </p:spPr>
      </p:pic>
      <p:pic>
        <p:nvPicPr>
          <p:cNvPr id="21" name="Picture 20">
            <a:extLst>
              <a:ext uri="{FF2B5EF4-FFF2-40B4-BE49-F238E27FC236}">
                <a16:creationId xmlns:a16="http://schemas.microsoft.com/office/drawing/2014/main" id="{3EB6574D-1E8A-9490-774F-84D970C289AE}"/>
              </a:ext>
            </a:extLst>
          </p:cNvPr>
          <p:cNvPicPr>
            <a:picLocks noChangeAspect="1"/>
          </p:cNvPicPr>
          <p:nvPr/>
        </p:nvPicPr>
        <p:blipFill>
          <a:blip r:embed="rId8"/>
          <a:stretch>
            <a:fillRect/>
          </a:stretch>
        </p:blipFill>
        <p:spPr>
          <a:xfrm>
            <a:off x="8074634" y="1768263"/>
            <a:ext cx="3801453" cy="385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D09AC658-5963-A1DA-9923-EE255D440A9D}"/>
              </a:ext>
            </a:extLst>
          </p:cNvPr>
          <p:cNvPicPr>
            <a:picLocks noChangeAspect="1"/>
          </p:cNvPicPr>
          <p:nvPr/>
        </p:nvPicPr>
        <p:blipFill>
          <a:blip r:embed="rId9"/>
          <a:stretch>
            <a:fillRect/>
          </a:stretch>
        </p:blipFill>
        <p:spPr>
          <a:xfrm>
            <a:off x="10069990" y="1754780"/>
            <a:ext cx="1806097" cy="882935"/>
          </a:xfrm>
          <a:prstGeom prst="rect">
            <a:avLst/>
          </a:prstGeom>
        </p:spPr>
      </p:pic>
      <p:pic>
        <p:nvPicPr>
          <p:cNvPr id="24" name="Image 8">
            <a:extLst>
              <a:ext uri="{FF2B5EF4-FFF2-40B4-BE49-F238E27FC236}">
                <a16:creationId xmlns:a16="http://schemas.microsoft.com/office/drawing/2014/main" id="{1BAB0773-C743-1D7C-CD5F-8D3D8E7B9CDA}"/>
              </a:ext>
            </a:extLst>
          </p:cNvPr>
          <p:cNvPicPr>
            <a:picLocks/>
          </p:cNvPicPr>
          <p:nvPr/>
        </p:nvPicPr>
        <p:blipFill rotWithShape="1">
          <a:blip r:embed="rId10"/>
          <a:srcRect l="8657" r="10313"/>
          <a:stretch/>
        </p:blipFill>
        <p:spPr>
          <a:xfrm>
            <a:off x="7550103" y="1779465"/>
            <a:ext cx="276456" cy="22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0C6EBF8E-C2AA-0B36-DE73-99480F188941}"/>
              </a:ext>
            </a:extLst>
          </p:cNvPr>
          <p:cNvPicPr>
            <a:picLocks noChangeAspect="1"/>
          </p:cNvPicPr>
          <p:nvPr/>
        </p:nvPicPr>
        <p:blipFill>
          <a:blip r:embed="rId11"/>
          <a:stretch>
            <a:fillRect/>
          </a:stretch>
        </p:blipFill>
        <p:spPr>
          <a:xfrm>
            <a:off x="11624593" y="1779465"/>
            <a:ext cx="251494" cy="258077"/>
          </a:xfrm>
          <a:prstGeom prst="rect">
            <a:avLst/>
          </a:prstGeom>
        </p:spPr>
      </p:pic>
    </p:spTree>
    <p:extLst>
      <p:ext uri="{BB962C8B-B14F-4D97-AF65-F5344CB8AC3E}">
        <p14:creationId xmlns:p14="http://schemas.microsoft.com/office/powerpoint/2010/main" val="28496533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CELTISS Voice Quality is much better &amp; excellent compared to MTN’s and MOOV’S,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voice quality MOS.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2533916087"/>
              </p:ext>
            </p:extLst>
          </p:nvPr>
        </p:nvGraphicFramePr>
        <p:xfrm>
          <a:off x="469900" y="1982431"/>
          <a:ext cx="8517903" cy="4377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1038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MOS by technology</a:t>
            </a:r>
            <a:br>
              <a:rPr lang="en-US" sz="2400" dirty="0">
                <a:solidFill>
                  <a:srgbClr val="414141"/>
                </a:solidFill>
              </a:rPr>
            </a:b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Quality MOS by technology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2167769686"/>
              </p:ext>
            </p:extLst>
          </p:nvPr>
        </p:nvGraphicFramePr>
        <p:xfrm>
          <a:off x="395256" y="1767827"/>
          <a:ext cx="5626100" cy="3353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3">
            <a:extLst>
              <a:ext uri="{FF2B5EF4-FFF2-40B4-BE49-F238E27FC236}">
                <a16:creationId xmlns:a16="http://schemas.microsoft.com/office/drawing/2014/main" id="{D25E3E83-60BB-690C-C6E1-F05F2A1D1352}"/>
              </a:ext>
            </a:extLst>
          </p:cNvPr>
          <p:cNvGraphicFramePr>
            <a:graphicFrameLocks/>
          </p:cNvGraphicFramePr>
          <p:nvPr>
            <p:extLst>
              <p:ext uri="{D42A27DB-BD31-4B8C-83A1-F6EECF244321}">
                <p14:modId xmlns:p14="http://schemas.microsoft.com/office/powerpoint/2010/main" val="2208948835"/>
              </p:ext>
            </p:extLst>
          </p:nvPr>
        </p:nvGraphicFramePr>
        <p:xfrm>
          <a:off x="6170646" y="1767827"/>
          <a:ext cx="5626100" cy="33536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08264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3G MOOV’s and CELTISS’s Quality is outperforming MTN’s. MTN network design needs to be optimized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3B4DD5A-4A35-3928-78B1-03729F7BFAA9}"/>
              </a:ext>
            </a:extLst>
          </p:cNvPr>
          <p:cNvPicPr>
            <a:picLocks noChangeAspect="1"/>
          </p:cNvPicPr>
          <p:nvPr/>
        </p:nvPicPr>
        <p:blipFill>
          <a:blip r:embed="rId3"/>
          <a:stretch>
            <a:fillRect/>
          </a:stretch>
        </p:blipFill>
        <p:spPr>
          <a:xfrm>
            <a:off x="202236"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C25A0FF-83BE-4EC6-E115-175C73030AC3}"/>
              </a:ext>
            </a:extLst>
          </p:cNvPr>
          <p:cNvPicPr>
            <a:picLocks noChangeAspect="1"/>
          </p:cNvPicPr>
          <p:nvPr/>
        </p:nvPicPr>
        <p:blipFill>
          <a:blip r:embed="rId4"/>
          <a:stretch>
            <a:fillRect/>
          </a:stretch>
        </p:blipFill>
        <p:spPr>
          <a:xfrm>
            <a:off x="2591357" y="1879842"/>
            <a:ext cx="1419764" cy="859777"/>
          </a:xfrm>
          <a:prstGeom prst="rect">
            <a:avLst/>
          </a:prstGeom>
        </p:spPr>
      </p:pic>
      <p:pic>
        <p:nvPicPr>
          <p:cNvPr id="9" name="Picture 8">
            <a:extLst>
              <a:ext uri="{FF2B5EF4-FFF2-40B4-BE49-F238E27FC236}">
                <a16:creationId xmlns:a16="http://schemas.microsoft.com/office/drawing/2014/main" id="{807247FB-0A7F-2779-F392-AE23A609F2E2}"/>
              </a:ext>
            </a:extLst>
          </p:cNvPr>
          <p:cNvPicPr>
            <a:picLocks noChangeAspect="1"/>
          </p:cNvPicPr>
          <p:nvPr/>
        </p:nvPicPr>
        <p:blipFill>
          <a:blip r:embed="rId5"/>
          <a:stretch>
            <a:fillRect/>
          </a:stretch>
        </p:blipFill>
        <p:spPr>
          <a:xfrm>
            <a:off x="4223248"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4EF9F287-8963-7459-B214-A9F7D32A5A66}"/>
              </a:ext>
            </a:extLst>
          </p:cNvPr>
          <p:cNvPicPr>
            <a:picLocks noChangeAspect="1"/>
          </p:cNvPicPr>
          <p:nvPr/>
        </p:nvPicPr>
        <p:blipFill>
          <a:blip r:embed="rId6"/>
          <a:stretch>
            <a:fillRect/>
          </a:stretch>
        </p:blipFill>
        <p:spPr>
          <a:xfrm>
            <a:off x="6588893" y="1889855"/>
            <a:ext cx="1466716" cy="849764"/>
          </a:xfrm>
          <a:prstGeom prst="rect">
            <a:avLst/>
          </a:prstGeom>
        </p:spPr>
      </p:pic>
      <p:pic>
        <p:nvPicPr>
          <p:cNvPr id="12" name="Image 13">
            <a:extLst>
              <a:ext uri="{FF2B5EF4-FFF2-40B4-BE49-F238E27FC236}">
                <a16:creationId xmlns:a16="http://schemas.microsoft.com/office/drawing/2014/main" id="{96CA1164-3C2F-9C6C-DE13-8197DDAC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467" y="1879842"/>
            <a:ext cx="319130" cy="30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2">
            <a:extLst>
              <a:ext uri="{FF2B5EF4-FFF2-40B4-BE49-F238E27FC236}">
                <a16:creationId xmlns:a16="http://schemas.microsoft.com/office/drawing/2014/main" id="{19C16B61-817E-2F68-46FD-08F56AC75663}"/>
              </a:ext>
            </a:extLst>
          </p:cNvPr>
          <p:cNvPicPr>
            <a:picLocks/>
          </p:cNvPicPr>
          <p:nvPr/>
        </p:nvPicPr>
        <p:blipFill rotWithShape="1">
          <a:blip r:embed="rId8"/>
          <a:srcRect l="8657" r="10313"/>
          <a:stretch/>
        </p:blipFill>
        <p:spPr>
          <a:xfrm>
            <a:off x="7718588" y="1879842"/>
            <a:ext cx="318287" cy="26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B80FA4AB-7D82-535F-A945-A0AF60AA9AA9}"/>
              </a:ext>
            </a:extLst>
          </p:cNvPr>
          <p:cNvPicPr>
            <a:picLocks noChangeAspect="1"/>
          </p:cNvPicPr>
          <p:nvPr/>
        </p:nvPicPr>
        <p:blipFill>
          <a:blip r:embed="rId9"/>
          <a:stretch>
            <a:fillRect/>
          </a:stretch>
        </p:blipFill>
        <p:spPr>
          <a:xfrm>
            <a:off x="8157405" y="1878354"/>
            <a:ext cx="3832359"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EE553575-02A9-71FD-043D-CA6D2262208D}"/>
              </a:ext>
            </a:extLst>
          </p:cNvPr>
          <p:cNvPicPr>
            <a:picLocks noChangeAspect="1"/>
          </p:cNvPicPr>
          <p:nvPr/>
        </p:nvPicPr>
        <p:blipFill>
          <a:blip r:embed="rId10"/>
          <a:stretch>
            <a:fillRect/>
          </a:stretch>
        </p:blipFill>
        <p:spPr>
          <a:xfrm>
            <a:off x="10692882" y="1878354"/>
            <a:ext cx="1296882" cy="859116"/>
          </a:xfrm>
          <a:prstGeom prst="rect">
            <a:avLst/>
          </a:prstGeom>
        </p:spPr>
      </p:pic>
      <p:pic>
        <p:nvPicPr>
          <p:cNvPr id="25" name="Picture 24">
            <a:extLst>
              <a:ext uri="{FF2B5EF4-FFF2-40B4-BE49-F238E27FC236}">
                <a16:creationId xmlns:a16="http://schemas.microsoft.com/office/drawing/2014/main" id="{D51DC03E-C389-EAC7-63A4-658AD01B37FE}"/>
              </a:ext>
            </a:extLst>
          </p:cNvPr>
          <p:cNvPicPr>
            <a:picLocks noChangeAspect="1"/>
          </p:cNvPicPr>
          <p:nvPr/>
        </p:nvPicPr>
        <p:blipFill>
          <a:blip r:embed="rId11"/>
          <a:stretch>
            <a:fillRect/>
          </a:stretch>
        </p:blipFill>
        <p:spPr>
          <a:xfrm>
            <a:off x="11738270" y="1878354"/>
            <a:ext cx="251494" cy="258077"/>
          </a:xfrm>
          <a:prstGeom prst="rect">
            <a:avLst/>
          </a:prstGeom>
        </p:spPr>
      </p:pic>
    </p:spTree>
    <p:extLst>
      <p:ext uri="{BB962C8B-B14F-4D97-AF65-F5344CB8AC3E}">
        <p14:creationId xmlns:p14="http://schemas.microsoft.com/office/powerpoint/2010/main" val="340740833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12,35% of drive test samples are showing a very low level of </a:t>
            </a:r>
            <a:r>
              <a:rPr lang="en-US" sz="2400" dirty="0" err="1">
                <a:solidFill>
                  <a:schemeClr val="bg1">
                    <a:lumMod val="50000"/>
                  </a:schemeClr>
                </a:solidFill>
                <a:latin typeface="Verdana" panose="020B0604030504040204" pitchFamily="34" charset="0"/>
                <a:ea typeface="Verdana" panose="020B0604030504040204" pitchFamily="34" charset="0"/>
              </a:rPr>
              <a:t>EcNo</a:t>
            </a:r>
            <a:r>
              <a:rPr lang="en-US" sz="2400" dirty="0">
                <a:solidFill>
                  <a:schemeClr val="bg1">
                    <a:lumMod val="50000"/>
                  </a:schemeClr>
                </a:solidFill>
                <a:latin typeface="Verdana" panose="020B0604030504040204" pitchFamily="34" charset="0"/>
                <a:ea typeface="Verdana" panose="020B0604030504040204" pitchFamily="34" charset="0"/>
              </a:rPr>
              <a:t> for 3G MTN network. A physical design optimization is needed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10">
            <a:extLst>
              <a:ext uri="{FF2B5EF4-FFF2-40B4-BE49-F238E27FC236}">
                <a16:creationId xmlns:a16="http://schemas.microsoft.com/office/drawing/2014/main" id="{1B84793A-2A05-423F-9C3E-7D999D1FDD3E}"/>
              </a:ext>
            </a:extLst>
          </p:cNvPr>
          <p:cNvGraphicFramePr>
            <a:graphicFrameLocks/>
          </p:cNvGraphicFramePr>
          <p:nvPr>
            <p:extLst>
              <p:ext uri="{D42A27DB-BD31-4B8C-83A1-F6EECF244321}">
                <p14:modId xmlns:p14="http://schemas.microsoft.com/office/powerpoint/2010/main" val="2911945378"/>
              </p:ext>
            </p:extLst>
          </p:nvPr>
        </p:nvGraphicFramePr>
        <p:xfrm>
          <a:off x="1943100" y="1695461"/>
          <a:ext cx="7210425" cy="4848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84422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AU" sz="2600" dirty="0">
                <a:solidFill>
                  <a:srgbClr val="FFFFFF"/>
                </a:solidFill>
                <a:latin typeface="Segoe UI Light" panose="020B0502040204020203" pitchFamily="34" charset="0"/>
              </a:rPr>
              <a:t>Context &amp; Report objectives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01</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90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4G CELTISS Signal of quality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6" name="Picture 15">
            <a:extLst>
              <a:ext uri="{FF2B5EF4-FFF2-40B4-BE49-F238E27FC236}">
                <a16:creationId xmlns:a16="http://schemas.microsoft.com/office/drawing/2014/main" id="{46117E3F-FE07-3DC1-DCA0-7A57B0E5BD8C}"/>
              </a:ext>
            </a:extLst>
          </p:cNvPr>
          <p:cNvPicPr>
            <a:picLocks noChangeAspect="1"/>
          </p:cNvPicPr>
          <p:nvPr/>
        </p:nvPicPr>
        <p:blipFill>
          <a:blip r:embed="rId3"/>
          <a:stretch>
            <a:fillRect/>
          </a:stretch>
        </p:blipFill>
        <p:spPr>
          <a:xfrm>
            <a:off x="108364"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B422C9F-6731-D333-BFED-F8F6372E0D5A}"/>
              </a:ext>
            </a:extLst>
          </p:cNvPr>
          <p:cNvPicPr>
            <a:picLocks noChangeAspect="1"/>
          </p:cNvPicPr>
          <p:nvPr/>
        </p:nvPicPr>
        <p:blipFill>
          <a:blip r:embed="rId4"/>
          <a:stretch>
            <a:fillRect/>
          </a:stretch>
        </p:blipFill>
        <p:spPr>
          <a:xfrm>
            <a:off x="2753892" y="1325004"/>
            <a:ext cx="1403848" cy="1131737"/>
          </a:xfrm>
          <a:prstGeom prst="rect">
            <a:avLst/>
          </a:prstGeom>
        </p:spPr>
      </p:pic>
      <p:pic>
        <p:nvPicPr>
          <p:cNvPr id="18" name="Image 12">
            <a:extLst>
              <a:ext uri="{FF2B5EF4-FFF2-40B4-BE49-F238E27FC236}">
                <a16:creationId xmlns:a16="http://schemas.microsoft.com/office/drawing/2014/main" id="{455AF197-83E0-BB4A-711E-D0C31AF93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8" y="1348443"/>
            <a:ext cx="264802"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680D2178-F6C6-570B-0DD3-F7C029D81FB1}"/>
              </a:ext>
            </a:extLst>
          </p:cNvPr>
          <p:cNvPicPr>
            <a:picLocks noChangeAspect="1"/>
          </p:cNvPicPr>
          <p:nvPr/>
        </p:nvPicPr>
        <p:blipFill>
          <a:blip r:embed="rId6"/>
          <a:stretch>
            <a:fillRect/>
          </a:stretch>
        </p:blipFill>
        <p:spPr>
          <a:xfrm>
            <a:off x="4223248"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C7EB980D-917B-7E70-1EA7-90D5DD9F5523}"/>
              </a:ext>
            </a:extLst>
          </p:cNvPr>
          <p:cNvPicPr>
            <a:picLocks noChangeAspect="1"/>
          </p:cNvPicPr>
          <p:nvPr/>
        </p:nvPicPr>
        <p:blipFill>
          <a:blip r:embed="rId7"/>
          <a:stretch>
            <a:fillRect/>
          </a:stretch>
        </p:blipFill>
        <p:spPr>
          <a:xfrm>
            <a:off x="6831195" y="1336723"/>
            <a:ext cx="1441429" cy="1108298"/>
          </a:xfrm>
          <a:prstGeom prst="rect">
            <a:avLst/>
          </a:prstGeom>
        </p:spPr>
      </p:pic>
      <p:pic>
        <p:nvPicPr>
          <p:cNvPr id="23" name="Image 13">
            <a:extLst>
              <a:ext uri="{FF2B5EF4-FFF2-40B4-BE49-F238E27FC236}">
                <a16:creationId xmlns:a16="http://schemas.microsoft.com/office/drawing/2014/main" id="{CA789489-94AE-0BCB-ECE4-B0038C776C71}"/>
              </a:ext>
            </a:extLst>
          </p:cNvPr>
          <p:cNvPicPr>
            <a:picLocks/>
          </p:cNvPicPr>
          <p:nvPr/>
        </p:nvPicPr>
        <p:blipFill rotWithShape="1">
          <a:blip r:embed="rId8"/>
          <a:srcRect l="8657" r="10313"/>
          <a:stretch/>
        </p:blipFill>
        <p:spPr>
          <a:xfrm>
            <a:off x="8033100" y="1336723"/>
            <a:ext cx="251669"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C402B3-51C9-89DA-E8F9-806904005B18}"/>
              </a:ext>
            </a:extLst>
          </p:cNvPr>
          <p:cNvPicPr>
            <a:picLocks noChangeAspect="1"/>
          </p:cNvPicPr>
          <p:nvPr/>
        </p:nvPicPr>
        <p:blipFill>
          <a:blip r:embed="rId9"/>
          <a:stretch>
            <a:fillRect/>
          </a:stretch>
        </p:blipFill>
        <p:spPr>
          <a:xfrm>
            <a:off x="8366125" y="1348443"/>
            <a:ext cx="3745504" cy="3438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F0B37FF0-A297-2FDC-5FBD-3230D46EE3BD}"/>
              </a:ext>
            </a:extLst>
          </p:cNvPr>
          <p:cNvPicPr>
            <a:picLocks noChangeAspect="1"/>
          </p:cNvPicPr>
          <p:nvPr/>
        </p:nvPicPr>
        <p:blipFill>
          <a:blip r:embed="rId10"/>
          <a:stretch>
            <a:fillRect/>
          </a:stretch>
        </p:blipFill>
        <p:spPr>
          <a:xfrm>
            <a:off x="10636898" y="1348443"/>
            <a:ext cx="1446738" cy="1107459"/>
          </a:xfrm>
          <a:prstGeom prst="rect">
            <a:avLst/>
          </a:prstGeom>
        </p:spPr>
      </p:pic>
      <p:pic>
        <p:nvPicPr>
          <p:cNvPr id="28" name="Picture 27">
            <a:extLst>
              <a:ext uri="{FF2B5EF4-FFF2-40B4-BE49-F238E27FC236}">
                <a16:creationId xmlns:a16="http://schemas.microsoft.com/office/drawing/2014/main" id="{BCF07588-1E50-E196-85A0-01EB4AAE0E56}"/>
              </a:ext>
            </a:extLst>
          </p:cNvPr>
          <p:cNvPicPr>
            <a:picLocks noChangeAspect="1"/>
          </p:cNvPicPr>
          <p:nvPr/>
        </p:nvPicPr>
        <p:blipFill>
          <a:blip r:embed="rId11"/>
          <a:stretch>
            <a:fillRect/>
          </a:stretch>
        </p:blipFill>
        <p:spPr>
          <a:xfrm>
            <a:off x="11876087" y="1348443"/>
            <a:ext cx="216880" cy="222557"/>
          </a:xfrm>
          <a:prstGeom prst="rect">
            <a:avLst/>
          </a:prstGeom>
        </p:spPr>
      </p:pic>
    </p:spTree>
    <p:extLst>
      <p:ext uri="{BB962C8B-B14F-4D97-AF65-F5344CB8AC3E}">
        <p14:creationId xmlns:p14="http://schemas.microsoft.com/office/powerpoint/2010/main" val="16049191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tests are showing a low level of MTN Network SINR.</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图表 12">
            <a:extLst>
              <a:ext uri="{FF2B5EF4-FFF2-40B4-BE49-F238E27FC236}">
                <a16:creationId xmlns:a16="http://schemas.microsoft.com/office/drawing/2014/main" id="{7AC40970-4956-4ADD-88CB-ACE9CF7A3488}"/>
              </a:ext>
            </a:extLst>
          </p:cNvPr>
          <p:cNvGraphicFramePr>
            <a:graphicFrameLocks/>
          </p:cNvGraphicFramePr>
          <p:nvPr>
            <p:extLst>
              <p:ext uri="{D42A27DB-BD31-4B8C-83A1-F6EECF244321}">
                <p14:modId xmlns:p14="http://schemas.microsoft.com/office/powerpoint/2010/main" val="1286141862"/>
              </p:ext>
            </p:extLst>
          </p:nvPr>
        </p:nvGraphicFramePr>
        <p:xfrm>
          <a:off x="717045" y="1425154"/>
          <a:ext cx="8401930" cy="4278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784274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are not satisfying ARCEP CSSR/CBR requirements</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0" name="Image 13">
            <a:extLst>
              <a:ext uri="{FF2B5EF4-FFF2-40B4-BE49-F238E27FC236}">
                <a16:creationId xmlns:a16="http://schemas.microsoft.com/office/drawing/2014/main" id="{E484ECF9-BB54-41DD-A034-F9CE6E935EDA}"/>
              </a:ext>
            </a:extLst>
          </p:cNvPr>
          <p:cNvPicPr>
            <a:picLocks/>
          </p:cNvPicPr>
          <p:nvPr/>
        </p:nvPicPr>
        <p:blipFill rotWithShape="1">
          <a:blip r:embed="rId3"/>
          <a:srcRect l="8657" r="10313"/>
          <a:stretch/>
        </p:blipFill>
        <p:spPr>
          <a:xfrm>
            <a:off x="11551285" y="4151979"/>
            <a:ext cx="435992" cy="396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66A0D85-EAA6-E541-F9BB-1907067AF0BE}"/>
              </a:ext>
            </a:extLst>
          </p:cNvPr>
          <p:cNvPicPr>
            <a:picLocks noChangeAspect="1"/>
          </p:cNvPicPr>
          <p:nvPr/>
        </p:nvPicPr>
        <p:blipFill>
          <a:blip r:embed="rId4"/>
          <a:stretch>
            <a:fillRect/>
          </a:stretch>
        </p:blipFill>
        <p:spPr>
          <a:xfrm>
            <a:off x="204723" y="1759133"/>
            <a:ext cx="4018525"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0">
            <a:extLst>
              <a:ext uri="{FF2B5EF4-FFF2-40B4-BE49-F238E27FC236}">
                <a16:creationId xmlns:a16="http://schemas.microsoft.com/office/drawing/2014/main" id="{D907657F-0D25-FA67-9649-5160FFB33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23" y="1759133"/>
            <a:ext cx="435992" cy="43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631689FA-ED7A-BB9A-9820-4D6A3FBA9D91}"/>
              </a:ext>
            </a:extLst>
          </p:cNvPr>
          <p:cNvPicPr>
            <a:picLocks noChangeAspect="1"/>
          </p:cNvPicPr>
          <p:nvPr/>
        </p:nvPicPr>
        <p:blipFill rotWithShape="1">
          <a:blip r:embed="rId6"/>
          <a:srcRect r="14529"/>
          <a:stretch/>
        </p:blipFill>
        <p:spPr>
          <a:xfrm>
            <a:off x="4289655" y="1759133"/>
            <a:ext cx="4018525"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A9F9908B-5009-44E5-B709-E9CCC58CBB0D}"/>
              </a:ext>
            </a:extLst>
          </p:cNvPr>
          <p:cNvPicPr>
            <a:picLocks noChangeAspect="1"/>
          </p:cNvPicPr>
          <p:nvPr/>
        </p:nvPicPr>
        <p:blipFill>
          <a:blip r:embed="rId7"/>
          <a:stretch>
            <a:fillRect/>
          </a:stretch>
        </p:blipFill>
        <p:spPr>
          <a:xfrm>
            <a:off x="8374588" y="1768406"/>
            <a:ext cx="3769982"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 13">
            <a:extLst>
              <a:ext uri="{FF2B5EF4-FFF2-40B4-BE49-F238E27FC236}">
                <a16:creationId xmlns:a16="http://schemas.microsoft.com/office/drawing/2014/main" id="{B84DF0AE-5D07-C941-4765-C3C02A185A0E}"/>
              </a:ext>
            </a:extLst>
          </p:cNvPr>
          <p:cNvPicPr>
            <a:picLocks/>
          </p:cNvPicPr>
          <p:nvPr/>
        </p:nvPicPr>
        <p:blipFill rotWithShape="1">
          <a:blip r:embed="rId3"/>
          <a:srcRect l="8657" r="10313"/>
          <a:stretch/>
        </p:blipFill>
        <p:spPr>
          <a:xfrm>
            <a:off x="4412823" y="1816718"/>
            <a:ext cx="339186" cy="37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A9096C5-F3DA-56E0-1841-B575D964D508}"/>
              </a:ext>
            </a:extLst>
          </p:cNvPr>
          <p:cNvPicPr>
            <a:picLocks noChangeAspect="1"/>
          </p:cNvPicPr>
          <p:nvPr/>
        </p:nvPicPr>
        <p:blipFill>
          <a:blip r:embed="rId8"/>
          <a:stretch>
            <a:fillRect/>
          </a:stretch>
        </p:blipFill>
        <p:spPr>
          <a:xfrm>
            <a:off x="8511024" y="1816718"/>
            <a:ext cx="370122" cy="379810"/>
          </a:xfrm>
          <a:prstGeom prst="rect">
            <a:avLst/>
          </a:prstGeom>
        </p:spPr>
      </p:pic>
    </p:spTree>
    <p:extLst>
      <p:ext uri="{BB962C8B-B14F-4D97-AF65-F5344CB8AC3E}">
        <p14:creationId xmlns:p14="http://schemas.microsoft.com/office/powerpoint/2010/main" val="30761668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a high rate of blocked calls for 3G network</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75727947-3990-4EC0-AF7B-249F405E8310}"/>
              </a:ext>
            </a:extLst>
          </p:cNvPr>
          <p:cNvGraphicFramePr>
            <a:graphicFrameLocks/>
          </p:cNvGraphicFramePr>
          <p:nvPr>
            <p:extLst>
              <p:ext uri="{D42A27DB-BD31-4B8C-83A1-F6EECF244321}">
                <p14:modId xmlns:p14="http://schemas.microsoft.com/office/powerpoint/2010/main" val="3014480562"/>
              </p:ext>
            </p:extLst>
          </p:nvPr>
        </p:nvGraphicFramePr>
        <p:xfrm>
          <a:off x="976311" y="1342732"/>
          <a:ext cx="8124825" cy="4682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94245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CALL SETUP TIME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Call setup time is outperforming MOOV’s and CELTISS’s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CELTISS’s have a high call setup time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9">
            <a:extLst>
              <a:ext uri="{FF2B5EF4-FFF2-40B4-BE49-F238E27FC236}">
                <a16:creationId xmlns:a16="http://schemas.microsoft.com/office/drawing/2014/main" id="{DB8F1922-0A69-4861-AEC4-98DC7466C11F}"/>
              </a:ext>
            </a:extLst>
          </p:cNvPr>
          <p:cNvGraphicFramePr>
            <a:graphicFrameLocks/>
          </p:cNvGraphicFramePr>
          <p:nvPr>
            <p:extLst>
              <p:ext uri="{D42A27DB-BD31-4B8C-83A1-F6EECF244321}">
                <p14:modId xmlns:p14="http://schemas.microsoft.com/office/powerpoint/2010/main" val="3548751310"/>
              </p:ext>
            </p:extLst>
          </p:nvPr>
        </p:nvGraphicFramePr>
        <p:xfrm>
          <a:off x="1146937" y="1910531"/>
          <a:ext cx="7679822" cy="3923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38322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 EVENTS map</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0DA9F42-E554-5646-5195-0C1B4D8E53AA}"/>
              </a:ext>
            </a:extLst>
          </p:cNvPr>
          <p:cNvPicPr>
            <a:picLocks noChangeAspect="1"/>
          </p:cNvPicPr>
          <p:nvPr/>
        </p:nvPicPr>
        <p:blipFill>
          <a:blip r:embed="rId3"/>
          <a:stretch>
            <a:fillRect/>
          </a:stretch>
        </p:blipFill>
        <p:spPr>
          <a:xfrm>
            <a:off x="161515" y="1305997"/>
            <a:ext cx="3736441" cy="303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1289D99-DF0D-DB56-2992-50953F05122E}"/>
              </a:ext>
            </a:extLst>
          </p:cNvPr>
          <p:cNvPicPr>
            <a:picLocks noChangeAspect="1"/>
          </p:cNvPicPr>
          <p:nvPr/>
        </p:nvPicPr>
        <p:blipFill rotWithShape="1">
          <a:blip r:embed="rId4"/>
          <a:srcRect r="7764"/>
          <a:stretch/>
        </p:blipFill>
        <p:spPr>
          <a:xfrm>
            <a:off x="4025701" y="1349627"/>
            <a:ext cx="4268345" cy="2989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8">
            <a:extLst>
              <a:ext uri="{FF2B5EF4-FFF2-40B4-BE49-F238E27FC236}">
                <a16:creationId xmlns:a16="http://schemas.microsoft.com/office/drawing/2014/main" id="{EA1844E4-9E57-4AF0-377F-F8891E6CE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36" y="1349627"/>
            <a:ext cx="464927" cy="464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9">
            <a:extLst>
              <a:ext uri="{FF2B5EF4-FFF2-40B4-BE49-F238E27FC236}">
                <a16:creationId xmlns:a16="http://schemas.microsoft.com/office/drawing/2014/main" id="{934EACC3-70CE-E1A5-9254-81F7DAF96349}"/>
              </a:ext>
            </a:extLst>
          </p:cNvPr>
          <p:cNvPicPr>
            <a:picLocks/>
          </p:cNvPicPr>
          <p:nvPr/>
        </p:nvPicPr>
        <p:blipFill rotWithShape="1">
          <a:blip r:embed="rId6"/>
          <a:srcRect l="8657" r="10313"/>
          <a:stretch/>
        </p:blipFill>
        <p:spPr>
          <a:xfrm>
            <a:off x="4223248" y="1353283"/>
            <a:ext cx="522065" cy="53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BE260CE3-067B-C20D-507E-37DA7F65105D}"/>
              </a:ext>
            </a:extLst>
          </p:cNvPr>
          <p:cNvPicPr>
            <a:picLocks noChangeAspect="1"/>
          </p:cNvPicPr>
          <p:nvPr/>
        </p:nvPicPr>
        <p:blipFill rotWithShape="1">
          <a:blip r:embed="rId7"/>
          <a:srcRect l="12722"/>
          <a:stretch/>
        </p:blipFill>
        <p:spPr>
          <a:xfrm>
            <a:off x="8542931" y="1349627"/>
            <a:ext cx="3487144" cy="292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2C412C91-1600-2520-8758-672C8DC000F1}"/>
              </a:ext>
            </a:extLst>
          </p:cNvPr>
          <p:cNvPicPr>
            <a:picLocks noChangeAspect="1"/>
          </p:cNvPicPr>
          <p:nvPr/>
        </p:nvPicPr>
        <p:blipFill>
          <a:blip r:embed="rId8"/>
          <a:stretch>
            <a:fillRect/>
          </a:stretch>
        </p:blipFill>
        <p:spPr>
          <a:xfrm>
            <a:off x="8734957" y="1410026"/>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503339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and CELTISS’s Network Handover success rate are perfect compared to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658F6B0D-41F1-4D70-A01B-F4432362509D}"/>
              </a:ext>
            </a:extLst>
          </p:cNvPr>
          <p:cNvGraphicFramePr>
            <a:graphicFrameLocks/>
          </p:cNvGraphicFramePr>
          <p:nvPr>
            <p:extLst>
              <p:ext uri="{D42A27DB-BD31-4B8C-83A1-F6EECF244321}">
                <p14:modId xmlns:p14="http://schemas.microsoft.com/office/powerpoint/2010/main" val="4166929644"/>
              </p:ext>
            </p:extLst>
          </p:nvPr>
        </p:nvGraphicFramePr>
        <p:xfrm>
          <a:off x="1171305" y="1715648"/>
          <a:ext cx="8933748" cy="4535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98199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Session Continuity of MTN and CELTISS network is outperforming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17F1E5E3-AC0E-2CB3-E2D2-0A5C1A8F13B0}"/>
              </a:ext>
            </a:extLst>
          </p:cNvPr>
          <p:cNvPicPr>
            <a:picLocks noChangeAspect="1"/>
          </p:cNvPicPr>
          <p:nvPr/>
        </p:nvPicPr>
        <p:blipFill rotWithShape="1">
          <a:blip r:embed="rId3"/>
          <a:srcRect r="9933"/>
          <a:stretch/>
        </p:blipFill>
        <p:spPr>
          <a:xfrm>
            <a:off x="159718" y="1572293"/>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DEB3A14-DEDF-68D6-3DAD-9F802E97F2EA}"/>
              </a:ext>
            </a:extLst>
          </p:cNvPr>
          <p:cNvPicPr>
            <a:picLocks noChangeAspect="1"/>
          </p:cNvPicPr>
          <p:nvPr/>
        </p:nvPicPr>
        <p:blipFill rotWithShape="1">
          <a:blip r:embed="rId4"/>
          <a:srcRect r="10956"/>
          <a:stretch/>
        </p:blipFill>
        <p:spPr>
          <a:xfrm>
            <a:off x="4223248" y="1554676"/>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9019C1-FE64-6D51-D758-7594BF1D2680}"/>
              </a:ext>
            </a:extLst>
          </p:cNvPr>
          <p:cNvPicPr>
            <a:picLocks noChangeAspect="1"/>
          </p:cNvPicPr>
          <p:nvPr/>
        </p:nvPicPr>
        <p:blipFill rotWithShape="1">
          <a:blip r:embed="rId5"/>
          <a:srcRect r="12687"/>
          <a:stretch/>
        </p:blipFill>
        <p:spPr>
          <a:xfrm>
            <a:off x="8359236" y="1554676"/>
            <a:ext cx="3832764" cy="2834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4">
            <a:extLst>
              <a:ext uri="{FF2B5EF4-FFF2-40B4-BE49-F238E27FC236}">
                <a16:creationId xmlns:a16="http://schemas.microsoft.com/office/drawing/2014/main" id="{A0909F8C-B164-7605-0A34-E3F5CB784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22" y="1703652"/>
            <a:ext cx="549308" cy="45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 15">
            <a:extLst>
              <a:ext uri="{FF2B5EF4-FFF2-40B4-BE49-F238E27FC236}">
                <a16:creationId xmlns:a16="http://schemas.microsoft.com/office/drawing/2014/main" id="{10CF02A3-CA3B-2173-1BD9-07424B2F122D}"/>
              </a:ext>
            </a:extLst>
          </p:cNvPr>
          <p:cNvPicPr>
            <a:picLocks/>
          </p:cNvPicPr>
          <p:nvPr/>
        </p:nvPicPr>
        <p:blipFill rotWithShape="1">
          <a:blip r:embed="rId7"/>
          <a:srcRect l="8657" r="10313"/>
          <a:stretch/>
        </p:blipFill>
        <p:spPr>
          <a:xfrm>
            <a:off x="4388947" y="1703652"/>
            <a:ext cx="522065" cy="44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61B8C85F-A81A-F66E-EF31-C9EA226E4576}"/>
              </a:ext>
            </a:extLst>
          </p:cNvPr>
          <p:cNvPicPr>
            <a:picLocks noChangeAspect="1"/>
          </p:cNvPicPr>
          <p:nvPr/>
        </p:nvPicPr>
        <p:blipFill>
          <a:blip r:embed="rId8"/>
          <a:stretch>
            <a:fillRect/>
          </a:stretch>
        </p:blipFill>
        <p:spPr>
          <a:xfrm>
            <a:off x="8567006" y="1703652"/>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91845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DROPPED CALLS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CDR are satisfying ARCEP threshold Compared to MOOV’s CDR network which is bad</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54E171CD-ADF9-4246-8647-5C94AA227460}"/>
              </a:ext>
            </a:extLst>
          </p:cNvPr>
          <p:cNvGraphicFramePr>
            <a:graphicFrameLocks/>
          </p:cNvGraphicFramePr>
          <p:nvPr>
            <p:extLst>
              <p:ext uri="{D42A27DB-BD31-4B8C-83A1-F6EECF244321}">
                <p14:modId xmlns:p14="http://schemas.microsoft.com/office/powerpoint/2010/main" val="2085221536"/>
              </p:ext>
            </p:extLst>
          </p:nvPr>
        </p:nvGraphicFramePr>
        <p:xfrm>
          <a:off x="1164969" y="1596199"/>
          <a:ext cx="8706819" cy="4415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489814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network has an excellent drop rate compared to MOOV’s network that has a bad drop rate for 3G technology</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EB5D818C-3262-48D0-A6EA-91F549F323F2}"/>
              </a:ext>
            </a:extLst>
          </p:cNvPr>
          <p:cNvGraphicFramePr>
            <a:graphicFrameLocks/>
          </p:cNvGraphicFramePr>
          <p:nvPr>
            <p:extLst>
              <p:ext uri="{D42A27DB-BD31-4B8C-83A1-F6EECF244321}">
                <p14:modId xmlns:p14="http://schemas.microsoft.com/office/powerpoint/2010/main" val="3006232480"/>
              </p:ext>
            </p:extLst>
          </p:nvPr>
        </p:nvGraphicFramePr>
        <p:xfrm>
          <a:off x="1287547" y="1874830"/>
          <a:ext cx="8369637" cy="4012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052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Context &amp; Report objectives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5415" y="6581185"/>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45" name="Group 44">
            <a:extLst>
              <a:ext uri="{FF2B5EF4-FFF2-40B4-BE49-F238E27FC236}">
                <a16:creationId xmlns:a16="http://schemas.microsoft.com/office/drawing/2014/main" id="{0A1D772F-ED22-487D-9BB9-808F72A966BA}"/>
              </a:ext>
            </a:extLst>
          </p:cNvPr>
          <p:cNvGrpSpPr/>
          <p:nvPr/>
        </p:nvGrpSpPr>
        <p:grpSpPr>
          <a:xfrm>
            <a:off x="47134" y="965408"/>
            <a:ext cx="12030075" cy="992893"/>
            <a:chOff x="0" y="965408"/>
            <a:chExt cx="10079038" cy="1108914"/>
          </a:xfrm>
        </p:grpSpPr>
        <p:sp>
          <p:nvSpPr>
            <p:cNvPr id="46" name="Rectangle 45">
              <a:extLst>
                <a:ext uri="{FF2B5EF4-FFF2-40B4-BE49-F238E27FC236}">
                  <a16:creationId xmlns:a16="http://schemas.microsoft.com/office/drawing/2014/main" id="{E182A8C4-04B8-4581-833B-F297062FEFD5}"/>
                </a:ext>
              </a:extLst>
            </p:cNvPr>
            <p:cNvSpPr/>
            <p:nvPr/>
          </p:nvSpPr>
          <p:spPr bwMode="gray">
            <a:xfrm>
              <a:off x="0" y="965408"/>
              <a:ext cx="10068260" cy="1108914"/>
            </a:xfrm>
            <a:prstGeom prst="rect">
              <a:avLst/>
            </a:prstGeom>
            <a:solidFill>
              <a:schemeClr val="accent1"/>
            </a:solid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200" b="1" dirty="0">
                <a:solidFill>
                  <a:schemeClr val="bg1"/>
                </a:solidFill>
              </a:endParaRPr>
            </a:p>
          </p:txBody>
        </p:sp>
        <p:grpSp>
          <p:nvGrpSpPr>
            <p:cNvPr id="47" name="Group 46">
              <a:extLst>
                <a:ext uri="{FF2B5EF4-FFF2-40B4-BE49-F238E27FC236}">
                  <a16:creationId xmlns:a16="http://schemas.microsoft.com/office/drawing/2014/main" id="{DB363FA1-F0E4-46DC-9BEF-9578341E5D58}"/>
                </a:ext>
              </a:extLst>
            </p:cNvPr>
            <p:cNvGrpSpPr/>
            <p:nvPr/>
          </p:nvGrpSpPr>
          <p:grpSpPr>
            <a:xfrm>
              <a:off x="48830" y="981472"/>
              <a:ext cx="10030208" cy="1015663"/>
              <a:chOff x="48830" y="1007929"/>
              <a:chExt cx="10030208" cy="1015663"/>
            </a:xfrm>
          </p:grpSpPr>
          <p:sp>
            <p:nvSpPr>
              <p:cNvPr id="48" name="Oval 47">
                <a:extLst>
                  <a:ext uri="{FF2B5EF4-FFF2-40B4-BE49-F238E27FC236}">
                    <a16:creationId xmlns:a16="http://schemas.microsoft.com/office/drawing/2014/main" id="{61A26376-A332-414E-B9BD-DCF6F11D86C7}"/>
                  </a:ext>
                </a:extLst>
              </p:cNvPr>
              <p:cNvSpPr>
                <a:spLocks noChangeAspect="1"/>
              </p:cNvSpPr>
              <p:nvPr/>
            </p:nvSpPr>
            <p:spPr bwMode="gray">
              <a:xfrm>
                <a:off x="48830"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1</a:t>
                </a:r>
              </a:p>
            </p:txBody>
          </p:sp>
          <p:sp>
            <p:nvSpPr>
              <p:cNvPr id="49" name="Rectangle 48">
                <a:extLst>
                  <a:ext uri="{FF2B5EF4-FFF2-40B4-BE49-F238E27FC236}">
                    <a16:creationId xmlns:a16="http://schemas.microsoft.com/office/drawing/2014/main" id="{25E7B829-7947-447B-9017-265BF0170E0C}"/>
                  </a:ext>
                </a:extLst>
              </p:cNvPr>
              <p:cNvSpPr/>
              <p:nvPr/>
            </p:nvSpPr>
            <p:spPr>
              <a:xfrm>
                <a:off x="523315" y="1153298"/>
                <a:ext cx="1978255" cy="859352"/>
              </a:xfrm>
              <a:prstGeom prst="rect">
                <a:avLst/>
              </a:prstGeom>
            </p:spPr>
            <p:txBody>
              <a:bodyPr wrap="square">
                <a:spAutoFit/>
              </a:bodyPr>
              <a:lstStyle/>
              <a:p>
                <a:pPr>
                  <a:spcBef>
                    <a:spcPts val="600"/>
                  </a:spcBef>
                  <a:buSzPct val="100000"/>
                </a:pPr>
                <a:r>
                  <a:rPr lang="en-US" sz="1100" b="1" dirty="0">
                    <a:solidFill>
                      <a:schemeClr val="bg1"/>
                    </a:solidFill>
                  </a:rPr>
                  <a:t>MTN Benin is a leading mobile operator in Benin with more than 60% market share. </a:t>
                </a:r>
              </a:p>
            </p:txBody>
          </p:sp>
          <p:sp>
            <p:nvSpPr>
              <p:cNvPr id="55" name="Oval 54">
                <a:extLst>
                  <a:ext uri="{FF2B5EF4-FFF2-40B4-BE49-F238E27FC236}">
                    <a16:creationId xmlns:a16="http://schemas.microsoft.com/office/drawing/2014/main" id="{1E0D3F65-0AA0-4BEF-B865-309B948E6445}"/>
                  </a:ext>
                </a:extLst>
              </p:cNvPr>
              <p:cNvSpPr>
                <a:spLocks noChangeAspect="1"/>
              </p:cNvSpPr>
              <p:nvPr/>
            </p:nvSpPr>
            <p:spPr bwMode="gray">
              <a:xfrm>
                <a:off x="2612447"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2</a:t>
                </a:r>
              </a:p>
            </p:txBody>
          </p:sp>
          <p:sp>
            <p:nvSpPr>
              <p:cNvPr id="56" name="Rectangle 55">
                <a:extLst>
                  <a:ext uri="{FF2B5EF4-FFF2-40B4-BE49-F238E27FC236}">
                    <a16:creationId xmlns:a16="http://schemas.microsoft.com/office/drawing/2014/main" id="{3DE6AC58-1D8E-4E89-98E4-A686855E0C4B}"/>
                  </a:ext>
                </a:extLst>
              </p:cNvPr>
              <p:cNvSpPr/>
              <p:nvPr/>
            </p:nvSpPr>
            <p:spPr>
              <a:xfrm>
                <a:off x="3086932" y="1153298"/>
                <a:ext cx="1978255" cy="830997"/>
              </a:xfrm>
              <a:prstGeom prst="rect">
                <a:avLst/>
              </a:prstGeom>
            </p:spPr>
            <p:txBody>
              <a:bodyPr wrap="square">
                <a:spAutoFit/>
              </a:bodyPr>
              <a:lstStyle/>
              <a:p>
                <a:pPr>
                  <a:spcBef>
                    <a:spcPts val="600"/>
                  </a:spcBef>
                  <a:buSzPct val="100000"/>
                </a:pPr>
                <a:r>
                  <a:rPr lang="en-US" sz="1200" b="1" dirty="0">
                    <a:solidFill>
                      <a:schemeClr val="bg1"/>
                    </a:solidFill>
                  </a:rPr>
                  <a:t>It operates a network comprising of 675 2G, 3G and LTE sites across Benin. </a:t>
                </a:r>
              </a:p>
            </p:txBody>
          </p:sp>
          <p:sp>
            <p:nvSpPr>
              <p:cNvPr id="57" name="Oval 56">
                <a:extLst>
                  <a:ext uri="{FF2B5EF4-FFF2-40B4-BE49-F238E27FC236}">
                    <a16:creationId xmlns:a16="http://schemas.microsoft.com/office/drawing/2014/main" id="{AC802D63-ECA8-4030-89C7-C47FED84D4B6}"/>
                  </a:ext>
                </a:extLst>
              </p:cNvPr>
              <p:cNvSpPr>
                <a:spLocks noChangeAspect="1"/>
              </p:cNvSpPr>
              <p:nvPr/>
            </p:nvSpPr>
            <p:spPr bwMode="gray">
              <a:xfrm>
                <a:off x="5176064"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3</a:t>
                </a:r>
              </a:p>
            </p:txBody>
          </p:sp>
          <p:sp>
            <p:nvSpPr>
              <p:cNvPr id="58" name="Rectangle 57">
                <a:extLst>
                  <a:ext uri="{FF2B5EF4-FFF2-40B4-BE49-F238E27FC236}">
                    <a16:creationId xmlns:a16="http://schemas.microsoft.com/office/drawing/2014/main" id="{4AECE10E-5464-4436-94D4-73B594AF36ED}"/>
                  </a:ext>
                </a:extLst>
              </p:cNvPr>
              <p:cNvSpPr/>
              <p:nvPr/>
            </p:nvSpPr>
            <p:spPr>
              <a:xfrm>
                <a:off x="5601176" y="1007929"/>
                <a:ext cx="2093407" cy="1015663"/>
              </a:xfrm>
              <a:prstGeom prst="rect">
                <a:avLst/>
              </a:prstGeom>
            </p:spPr>
            <p:txBody>
              <a:bodyPr wrap="square">
                <a:spAutoFit/>
              </a:bodyPr>
              <a:lstStyle/>
              <a:p>
                <a:r>
                  <a:rPr lang="en-US" sz="1200" b="1" dirty="0">
                    <a:solidFill>
                      <a:schemeClr val="bg1"/>
                    </a:solidFill>
                  </a:rPr>
                  <a:t>MTN Benin wants an independent assessment and benchmarking of its radio network through drive tests</a:t>
                </a:r>
                <a:endParaRPr lang="en-IN" sz="1200" dirty="0">
                  <a:solidFill>
                    <a:schemeClr val="bg1"/>
                  </a:solidFill>
                </a:endParaRPr>
              </a:p>
            </p:txBody>
          </p:sp>
          <p:sp>
            <p:nvSpPr>
              <p:cNvPr id="59" name="Oval 58">
                <a:extLst>
                  <a:ext uri="{FF2B5EF4-FFF2-40B4-BE49-F238E27FC236}">
                    <a16:creationId xmlns:a16="http://schemas.microsoft.com/office/drawing/2014/main" id="{4B20034F-7688-43E3-8217-5E29CF8633E7}"/>
                  </a:ext>
                </a:extLst>
              </p:cNvPr>
              <p:cNvSpPr>
                <a:spLocks noChangeAspect="1"/>
              </p:cNvSpPr>
              <p:nvPr/>
            </p:nvSpPr>
            <p:spPr bwMode="gray">
              <a:xfrm>
                <a:off x="7798718"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4</a:t>
                </a:r>
              </a:p>
            </p:txBody>
          </p:sp>
          <p:sp>
            <p:nvSpPr>
              <p:cNvPr id="60" name="Rectangle 59">
                <a:extLst>
                  <a:ext uri="{FF2B5EF4-FFF2-40B4-BE49-F238E27FC236}">
                    <a16:creationId xmlns:a16="http://schemas.microsoft.com/office/drawing/2014/main" id="{8FB2D46D-4B76-4411-9360-27DA2D9DB0C5}"/>
                  </a:ext>
                </a:extLst>
              </p:cNvPr>
              <p:cNvSpPr/>
              <p:nvPr/>
            </p:nvSpPr>
            <p:spPr>
              <a:xfrm>
                <a:off x="8273202" y="1153298"/>
                <a:ext cx="1805836" cy="830997"/>
              </a:xfrm>
              <a:prstGeom prst="rect">
                <a:avLst/>
              </a:prstGeom>
            </p:spPr>
            <p:txBody>
              <a:bodyPr wrap="square">
                <a:spAutoFit/>
              </a:bodyPr>
              <a:lstStyle/>
              <a:p>
                <a:pPr>
                  <a:spcBef>
                    <a:spcPts val="600"/>
                  </a:spcBef>
                  <a:buSzPct val="100000"/>
                </a:pPr>
                <a:r>
                  <a:rPr lang="en-US" sz="1200" b="1" dirty="0">
                    <a:solidFill>
                      <a:schemeClr val="bg1"/>
                    </a:solidFill>
                  </a:rPr>
                  <a:t>MTN Benin also wants to ascertain network assurance and capacities</a:t>
                </a:r>
                <a:endParaRPr lang="en-IN" sz="1200" b="1" dirty="0">
                  <a:solidFill>
                    <a:schemeClr val="bg1"/>
                  </a:solidFill>
                </a:endParaRPr>
              </a:p>
            </p:txBody>
          </p:sp>
          <p:grpSp>
            <p:nvGrpSpPr>
              <p:cNvPr id="61" name="Group 60">
                <a:extLst>
                  <a:ext uri="{FF2B5EF4-FFF2-40B4-BE49-F238E27FC236}">
                    <a16:creationId xmlns:a16="http://schemas.microsoft.com/office/drawing/2014/main" id="{04DB6846-7885-4A5B-A638-03DD6B9E465D}"/>
                  </a:ext>
                </a:extLst>
              </p:cNvPr>
              <p:cNvGrpSpPr/>
              <p:nvPr/>
            </p:nvGrpSpPr>
            <p:grpSpPr>
              <a:xfrm>
                <a:off x="2543318" y="1251526"/>
                <a:ext cx="27382" cy="530600"/>
                <a:chOff x="2261955" y="1279582"/>
                <a:chExt cx="29613" cy="553998"/>
              </a:xfrm>
            </p:grpSpPr>
            <p:cxnSp>
              <p:nvCxnSpPr>
                <p:cNvPr id="68" name="Straight Connector 67">
                  <a:extLst>
                    <a:ext uri="{FF2B5EF4-FFF2-40B4-BE49-F238E27FC236}">
                      <a16:creationId xmlns:a16="http://schemas.microsoft.com/office/drawing/2014/main" id="{15BFE096-4201-43FB-895B-3FBFD8AD02AB}"/>
                    </a:ext>
                  </a:extLst>
                </p:cNvPr>
                <p:cNvCxnSpPr/>
                <p:nvPr/>
              </p:nvCxnSpPr>
              <p:spPr>
                <a:xfrm>
                  <a:off x="2261955"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30A9ED-D996-4ECE-9F78-32BF6817D64D}"/>
                    </a:ext>
                  </a:extLst>
                </p:cNvPr>
                <p:cNvCxnSpPr/>
                <p:nvPr/>
              </p:nvCxnSpPr>
              <p:spPr>
                <a:xfrm>
                  <a:off x="2291568"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879E11-9732-4F64-BA23-61EC46136B79}"/>
                  </a:ext>
                </a:extLst>
              </p:cNvPr>
              <p:cNvGrpSpPr/>
              <p:nvPr/>
            </p:nvGrpSpPr>
            <p:grpSpPr>
              <a:xfrm>
                <a:off x="5106935" y="1251526"/>
                <a:ext cx="27382" cy="530600"/>
                <a:chOff x="5154991" y="1279582"/>
                <a:chExt cx="29613" cy="553998"/>
              </a:xfrm>
            </p:grpSpPr>
            <p:cxnSp>
              <p:nvCxnSpPr>
                <p:cNvPr id="66" name="Straight Connector 65">
                  <a:extLst>
                    <a:ext uri="{FF2B5EF4-FFF2-40B4-BE49-F238E27FC236}">
                      <a16:creationId xmlns:a16="http://schemas.microsoft.com/office/drawing/2014/main" id="{35EE9BF4-A55C-4B53-8A99-85B369D5F8BF}"/>
                    </a:ext>
                  </a:extLst>
                </p:cNvPr>
                <p:cNvCxnSpPr/>
                <p:nvPr/>
              </p:nvCxnSpPr>
              <p:spPr>
                <a:xfrm>
                  <a:off x="5154991"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7E132D-9472-4A0C-8DE8-3003861FF846}"/>
                    </a:ext>
                  </a:extLst>
                </p:cNvPr>
                <p:cNvCxnSpPr/>
                <p:nvPr/>
              </p:nvCxnSpPr>
              <p:spPr>
                <a:xfrm>
                  <a:off x="5184604"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2C1CE51-85F7-472E-B4DD-3583E6C3514A}"/>
                  </a:ext>
                </a:extLst>
              </p:cNvPr>
              <p:cNvGrpSpPr/>
              <p:nvPr/>
            </p:nvGrpSpPr>
            <p:grpSpPr>
              <a:xfrm>
                <a:off x="7729589" y="1251526"/>
                <a:ext cx="27382" cy="530600"/>
                <a:chOff x="7896015" y="1240680"/>
                <a:chExt cx="29613" cy="553998"/>
              </a:xfrm>
            </p:grpSpPr>
            <p:cxnSp>
              <p:nvCxnSpPr>
                <p:cNvPr id="64" name="Straight Connector 63">
                  <a:extLst>
                    <a:ext uri="{FF2B5EF4-FFF2-40B4-BE49-F238E27FC236}">
                      <a16:creationId xmlns:a16="http://schemas.microsoft.com/office/drawing/2014/main" id="{17139C92-2FAA-4B36-AEF5-8127C014C58E}"/>
                    </a:ext>
                  </a:extLst>
                </p:cNvPr>
                <p:cNvCxnSpPr/>
                <p:nvPr/>
              </p:nvCxnSpPr>
              <p:spPr>
                <a:xfrm>
                  <a:off x="7896015"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C37E540-883E-49F3-ABC8-08C0E55C5D76}"/>
                    </a:ext>
                  </a:extLst>
                </p:cNvPr>
                <p:cNvCxnSpPr/>
                <p:nvPr/>
              </p:nvCxnSpPr>
              <p:spPr>
                <a:xfrm>
                  <a:off x="7925628"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70" name="Rectangle 69">
            <a:extLst>
              <a:ext uri="{FF2B5EF4-FFF2-40B4-BE49-F238E27FC236}">
                <a16:creationId xmlns:a16="http://schemas.microsoft.com/office/drawing/2014/main" id="{53562FD2-123B-4F3D-AE42-B8C4EB8FD56E}"/>
              </a:ext>
            </a:extLst>
          </p:cNvPr>
          <p:cNvSpPr/>
          <p:nvPr/>
        </p:nvSpPr>
        <p:spPr bwMode="gray">
          <a:xfrm>
            <a:off x="105415" y="1972684"/>
            <a:ext cx="11971793" cy="4390003"/>
          </a:xfrm>
          <a:prstGeom prst="rect">
            <a:avLst/>
          </a:prstGeom>
          <a:no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71" name="Rectangle 70">
            <a:extLst>
              <a:ext uri="{FF2B5EF4-FFF2-40B4-BE49-F238E27FC236}">
                <a16:creationId xmlns:a16="http://schemas.microsoft.com/office/drawing/2014/main" id="{AB937A3B-8F28-4DB1-85E2-F33DEF0D3F0D}"/>
              </a:ext>
            </a:extLst>
          </p:cNvPr>
          <p:cNvSpPr/>
          <p:nvPr/>
        </p:nvSpPr>
        <p:spPr bwMode="gray">
          <a:xfrm>
            <a:off x="379010" y="2069439"/>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Overview of the NW </a:t>
            </a:r>
            <a:r>
              <a:rPr lang="en-US" sz="1200" b="1" dirty="0" err="1">
                <a:solidFill>
                  <a:schemeClr val="bg1"/>
                </a:solidFill>
              </a:rPr>
              <a:t>QoS</a:t>
            </a:r>
            <a:r>
              <a:rPr lang="en-US" sz="1200" b="1" dirty="0">
                <a:solidFill>
                  <a:schemeClr val="bg1"/>
                </a:solidFill>
              </a:rPr>
              <a:t> assessment scope</a:t>
            </a:r>
            <a:endParaRPr lang="en-IN" sz="1200" b="1" dirty="0">
              <a:solidFill>
                <a:schemeClr val="bg1"/>
              </a:solidFill>
            </a:endParaRPr>
          </a:p>
        </p:txBody>
      </p:sp>
      <p:sp>
        <p:nvSpPr>
          <p:cNvPr id="72" name="Rectangle 71">
            <a:extLst>
              <a:ext uri="{FF2B5EF4-FFF2-40B4-BE49-F238E27FC236}">
                <a16:creationId xmlns:a16="http://schemas.microsoft.com/office/drawing/2014/main" id="{B097BEE2-244C-45B3-A5C8-15F390E73771}"/>
              </a:ext>
            </a:extLst>
          </p:cNvPr>
          <p:cNvSpPr/>
          <p:nvPr/>
        </p:nvSpPr>
        <p:spPr bwMode="gray">
          <a:xfrm>
            <a:off x="442941" y="2427879"/>
            <a:ext cx="11564069" cy="728674"/>
          </a:xfrm>
          <a:prstGeom prst="rect">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spcBef>
                <a:spcPts val="600"/>
              </a:spcBef>
              <a:buSzPct val="100000"/>
            </a:pPr>
            <a:r>
              <a:rPr lang="en-US" sz="1200" dirty="0"/>
              <a:t>A comprehensive drive testing exercise to determine customer perceived radio network quality of MTN Benin’s 2G, 3G and LTE network with that of the competition and the KPIs required by the regulator.</a:t>
            </a:r>
            <a:endParaRPr lang="en-IN" sz="1200" dirty="0"/>
          </a:p>
        </p:txBody>
      </p:sp>
      <p:sp>
        <p:nvSpPr>
          <p:cNvPr id="166" name="Rectangle 165">
            <a:extLst>
              <a:ext uri="{FF2B5EF4-FFF2-40B4-BE49-F238E27FC236}">
                <a16:creationId xmlns:a16="http://schemas.microsoft.com/office/drawing/2014/main" id="{C2C2DD47-BE45-48E2-8C74-E2EE4565FBCB}"/>
              </a:ext>
            </a:extLst>
          </p:cNvPr>
          <p:cNvSpPr/>
          <p:nvPr/>
        </p:nvSpPr>
        <p:spPr bwMode="gray">
          <a:xfrm>
            <a:off x="381953" y="3251710"/>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endParaRPr lang="en-IN" sz="1100" b="1" dirty="0">
              <a:solidFill>
                <a:schemeClr val="bg1"/>
              </a:solidFill>
            </a:endParaRPr>
          </a:p>
        </p:txBody>
      </p:sp>
      <p:grpSp>
        <p:nvGrpSpPr>
          <p:cNvPr id="167" name="Group 166">
            <a:extLst>
              <a:ext uri="{FF2B5EF4-FFF2-40B4-BE49-F238E27FC236}">
                <a16:creationId xmlns:a16="http://schemas.microsoft.com/office/drawing/2014/main" id="{D44A482E-7314-4048-B6A1-2C7FA444B3C3}"/>
              </a:ext>
            </a:extLst>
          </p:cNvPr>
          <p:cNvGrpSpPr/>
          <p:nvPr/>
        </p:nvGrpSpPr>
        <p:grpSpPr>
          <a:xfrm>
            <a:off x="6613667" y="3290159"/>
            <a:ext cx="4389648" cy="3032463"/>
            <a:chOff x="475351" y="3614253"/>
            <a:chExt cx="4389648" cy="3032463"/>
          </a:xfrm>
        </p:grpSpPr>
        <p:grpSp>
          <p:nvGrpSpPr>
            <p:cNvPr id="168" name="Group 167">
              <a:extLst>
                <a:ext uri="{FF2B5EF4-FFF2-40B4-BE49-F238E27FC236}">
                  <a16:creationId xmlns:a16="http://schemas.microsoft.com/office/drawing/2014/main" id="{7E79165C-5B91-442F-8DC9-6E8F98633E6D}"/>
                </a:ext>
              </a:extLst>
            </p:cNvPr>
            <p:cNvGrpSpPr/>
            <p:nvPr/>
          </p:nvGrpSpPr>
          <p:grpSpPr>
            <a:xfrm>
              <a:off x="475351" y="4000665"/>
              <a:ext cx="4389648" cy="2646051"/>
              <a:chOff x="469816" y="4000665"/>
              <a:chExt cx="4389648" cy="2646051"/>
            </a:xfrm>
          </p:grpSpPr>
          <p:sp>
            <p:nvSpPr>
              <p:cNvPr id="170" name="Hexagon 169">
                <a:extLst>
                  <a:ext uri="{FF2B5EF4-FFF2-40B4-BE49-F238E27FC236}">
                    <a16:creationId xmlns:a16="http://schemas.microsoft.com/office/drawing/2014/main" id="{195469C5-FBDE-4FCF-A184-A7EC6A338D81}"/>
                  </a:ext>
                </a:extLst>
              </p:cNvPr>
              <p:cNvSpPr/>
              <p:nvPr/>
            </p:nvSpPr>
            <p:spPr bwMode="gray">
              <a:xfrm>
                <a:off x="2293765" y="445404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auto">
                  <a:spcAft>
                    <a:spcPts val="0"/>
                  </a:spcAft>
                </a:pPr>
                <a:endParaRPr lang="en-US" sz="1000" b="1" dirty="0">
                  <a:solidFill>
                    <a:schemeClr val="bg2">
                      <a:lumMod val="50000"/>
                    </a:schemeClr>
                  </a:solidFill>
                </a:endParaRPr>
              </a:p>
            </p:txBody>
          </p:sp>
          <p:sp>
            <p:nvSpPr>
              <p:cNvPr id="171" name="Hexagon 170">
                <a:extLst>
                  <a:ext uri="{FF2B5EF4-FFF2-40B4-BE49-F238E27FC236}">
                    <a16:creationId xmlns:a16="http://schemas.microsoft.com/office/drawing/2014/main" id="{2FEE78D4-F6A9-45ED-A5B1-0994EDB54DA1}"/>
                  </a:ext>
                </a:extLst>
              </p:cNvPr>
              <p:cNvSpPr/>
              <p:nvPr/>
            </p:nvSpPr>
            <p:spPr bwMode="gray">
              <a:xfrm>
                <a:off x="2293765" y="564247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2" name="Hexagon 171">
                <a:extLst>
                  <a:ext uri="{FF2B5EF4-FFF2-40B4-BE49-F238E27FC236}">
                    <a16:creationId xmlns:a16="http://schemas.microsoft.com/office/drawing/2014/main" id="{4C155995-8A86-4702-90AF-F3865AD99820}"/>
                  </a:ext>
                </a:extLst>
              </p:cNvPr>
              <p:cNvSpPr/>
              <p:nvPr/>
            </p:nvSpPr>
            <p:spPr bwMode="gray">
              <a:xfrm>
                <a:off x="283820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3" name="Hexagon 172">
                <a:extLst>
                  <a:ext uri="{FF2B5EF4-FFF2-40B4-BE49-F238E27FC236}">
                    <a16:creationId xmlns:a16="http://schemas.microsoft.com/office/drawing/2014/main" id="{F18F406B-9212-4E9D-B352-2DD990D8761E}"/>
                  </a:ext>
                </a:extLst>
              </p:cNvPr>
              <p:cNvSpPr/>
              <p:nvPr/>
            </p:nvSpPr>
            <p:spPr bwMode="gray">
              <a:xfrm>
                <a:off x="283820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4" name="Hexagon 173">
                <a:extLst>
                  <a:ext uri="{FF2B5EF4-FFF2-40B4-BE49-F238E27FC236}">
                    <a16:creationId xmlns:a16="http://schemas.microsoft.com/office/drawing/2014/main" id="{36E4503E-4892-413E-B6A2-43533AA99D2B}"/>
                  </a:ext>
                </a:extLst>
              </p:cNvPr>
              <p:cNvSpPr/>
              <p:nvPr/>
            </p:nvSpPr>
            <p:spPr bwMode="gray">
              <a:xfrm>
                <a:off x="174933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5" name="Hexagon 174">
                <a:extLst>
                  <a:ext uri="{FF2B5EF4-FFF2-40B4-BE49-F238E27FC236}">
                    <a16:creationId xmlns:a16="http://schemas.microsoft.com/office/drawing/2014/main" id="{BE658BBB-468C-4195-BE95-DE3D3F38B50F}"/>
                  </a:ext>
                </a:extLst>
              </p:cNvPr>
              <p:cNvSpPr/>
              <p:nvPr/>
            </p:nvSpPr>
            <p:spPr bwMode="gray">
              <a:xfrm>
                <a:off x="174933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eaLnBrk="1" fontAlgn="auto" hangingPunct="1">
                  <a:spcAft>
                    <a:spcPts val="0"/>
                  </a:spcAft>
                </a:pPr>
                <a:endParaRPr lang="en-US" sz="1000" b="1" dirty="0">
                  <a:solidFill>
                    <a:schemeClr val="bg2">
                      <a:lumMod val="50000"/>
                    </a:schemeClr>
                  </a:solidFill>
                  <a:cs typeface="Arial" pitchFamily="34" charset="0"/>
                </a:endParaRPr>
              </a:p>
            </p:txBody>
          </p:sp>
          <p:sp>
            <p:nvSpPr>
              <p:cNvPr id="176" name="TextBox 175">
                <a:extLst>
                  <a:ext uri="{FF2B5EF4-FFF2-40B4-BE49-F238E27FC236}">
                    <a16:creationId xmlns:a16="http://schemas.microsoft.com/office/drawing/2014/main" id="{778541A5-68D9-47C0-9F79-E9ABDA7225AB}"/>
                  </a:ext>
                </a:extLst>
              </p:cNvPr>
              <p:cNvSpPr txBox="1"/>
              <p:nvPr/>
            </p:nvSpPr>
            <p:spPr>
              <a:xfrm>
                <a:off x="1851407" y="4000665"/>
                <a:ext cx="1503358"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Formulate drive test methodology and coverage</a:t>
                </a:r>
                <a:endParaRPr lang="en-IN" sz="900" dirty="0">
                  <a:solidFill>
                    <a:schemeClr val="bg2">
                      <a:lumMod val="50000"/>
                    </a:schemeClr>
                  </a:solidFill>
                </a:endParaRPr>
              </a:p>
            </p:txBody>
          </p:sp>
          <p:sp>
            <p:nvSpPr>
              <p:cNvPr id="177" name="TextBox 176">
                <a:extLst>
                  <a:ext uri="{FF2B5EF4-FFF2-40B4-BE49-F238E27FC236}">
                    <a16:creationId xmlns:a16="http://schemas.microsoft.com/office/drawing/2014/main" id="{299C4F35-890B-48AB-9779-7845FFA2061D}"/>
                  </a:ext>
                </a:extLst>
              </p:cNvPr>
              <p:cNvSpPr txBox="1"/>
              <p:nvPr/>
            </p:nvSpPr>
            <p:spPr>
              <a:xfrm>
                <a:off x="3483421" y="4821100"/>
                <a:ext cx="1376043"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Finalize reporting format and KPIs to be measured</a:t>
                </a:r>
                <a:endParaRPr lang="en-IN" sz="900" dirty="0">
                  <a:solidFill>
                    <a:schemeClr val="bg2">
                      <a:lumMod val="50000"/>
                    </a:schemeClr>
                  </a:solidFill>
                </a:endParaRPr>
              </a:p>
            </p:txBody>
          </p:sp>
          <p:sp>
            <p:nvSpPr>
              <p:cNvPr id="178" name="TextBox 177">
                <a:extLst>
                  <a:ext uri="{FF2B5EF4-FFF2-40B4-BE49-F238E27FC236}">
                    <a16:creationId xmlns:a16="http://schemas.microsoft.com/office/drawing/2014/main" id="{159F6FDB-9709-4577-A58F-8FE68ABA6391}"/>
                  </a:ext>
                </a:extLst>
              </p:cNvPr>
              <p:cNvSpPr txBox="1"/>
              <p:nvPr/>
            </p:nvSpPr>
            <p:spPr>
              <a:xfrm>
                <a:off x="3420518" y="5401617"/>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Conduct drive tests for MTN Benin and competitor’s network</a:t>
                </a:r>
                <a:endParaRPr lang="en-IN" sz="900" dirty="0">
                  <a:solidFill>
                    <a:schemeClr val="bg2">
                      <a:lumMod val="50000"/>
                    </a:schemeClr>
                  </a:solidFill>
                </a:endParaRPr>
              </a:p>
            </p:txBody>
          </p:sp>
          <p:sp>
            <p:nvSpPr>
              <p:cNvPr id="179" name="TextBox 178">
                <a:extLst>
                  <a:ext uri="{FF2B5EF4-FFF2-40B4-BE49-F238E27FC236}">
                    <a16:creationId xmlns:a16="http://schemas.microsoft.com/office/drawing/2014/main" id="{4627BBB6-F6E3-4F17-B968-888DC7BA92FE}"/>
                  </a:ext>
                </a:extLst>
              </p:cNvPr>
              <p:cNvSpPr txBox="1"/>
              <p:nvPr/>
            </p:nvSpPr>
            <p:spPr>
              <a:xfrm>
                <a:off x="1960916" y="6231218"/>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Validate results with MTN Benin’s radio planning team</a:t>
                </a:r>
                <a:endParaRPr lang="en-IN" sz="900" dirty="0">
                  <a:solidFill>
                    <a:schemeClr val="bg2">
                      <a:lumMod val="50000"/>
                    </a:schemeClr>
                  </a:solidFill>
                </a:endParaRPr>
              </a:p>
            </p:txBody>
          </p:sp>
          <p:sp>
            <p:nvSpPr>
              <p:cNvPr id="180" name="TextBox 179">
                <a:extLst>
                  <a:ext uri="{FF2B5EF4-FFF2-40B4-BE49-F238E27FC236}">
                    <a16:creationId xmlns:a16="http://schemas.microsoft.com/office/drawing/2014/main" id="{6D6B178D-02A6-48C5-B110-791D6D397E4C}"/>
                  </a:ext>
                </a:extLst>
              </p:cNvPr>
              <p:cNvSpPr txBox="1"/>
              <p:nvPr/>
            </p:nvSpPr>
            <p:spPr>
              <a:xfrm>
                <a:off x="469816" y="5447105"/>
                <a:ext cx="1272577" cy="692497"/>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Benchmark key KPIs between MTN, competition and regulator defined KPIs levels</a:t>
                </a:r>
                <a:endParaRPr lang="en-IN" sz="900" dirty="0">
                  <a:solidFill>
                    <a:schemeClr val="bg2">
                      <a:lumMod val="50000"/>
                    </a:schemeClr>
                  </a:solidFill>
                </a:endParaRPr>
              </a:p>
            </p:txBody>
          </p:sp>
          <p:sp>
            <p:nvSpPr>
              <p:cNvPr id="181" name="TextBox 180">
                <a:extLst>
                  <a:ext uri="{FF2B5EF4-FFF2-40B4-BE49-F238E27FC236}">
                    <a16:creationId xmlns:a16="http://schemas.microsoft.com/office/drawing/2014/main" id="{1829676F-B989-4D2D-A83D-48FF3AF9B03B}"/>
                  </a:ext>
                </a:extLst>
              </p:cNvPr>
              <p:cNvSpPr txBox="1"/>
              <p:nvPr/>
            </p:nvSpPr>
            <p:spPr>
              <a:xfrm>
                <a:off x="637486" y="4821100"/>
                <a:ext cx="1155180"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Recommendations for network improvement</a:t>
                </a:r>
                <a:endParaRPr lang="en-IN" sz="900" dirty="0">
                  <a:solidFill>
                    <a:schemeClr val="bg2">
                      <a:lumMod val="50000"/>
                    </a:schemeClr>
                  </a:solidFill>
                </a:endParaRPr>
              </a:p>
            </p:txBody>
          </p:sp>
          <p:grpSp>
            <p:nvGrpSpPr>
              <p:cNvPr id="182" name="Group 336">
                <a:extLst>
                  <a:ext uri="{FF2B5EF4-FFF2-40B4-BE49-F238E27FC236}">
                    <a16:creationId xmlns:a16="http://schemas.microsoft.com/office/drawing/2014/main" id="{38DA5B1D-EBBA-4576-91DD-CF81E1AE707F}"/>
                  </a:ext>
                </a:extLst>
              </p:cNvPr>
              <p:cNvGrpSpPr>
                <a:grpSpLocks noChangeAspect="1"/>
              </p:cNvGrpSpPr>
              <p:nvPr/>
            </p:nvGrpSpPr>
            <p:grpSpPr bwMode="auto">
              <a:xfrm>
                <a:off x="2439551" y="4553334"/>
                <a:ext cx="367631" cy="367631"/>
                <a:chOff x="4220" y="1197"/>
                <a:chExt cx="340" cy="340"/>
              </a:xfrm>
              <a:solidFill>
                <a:schemeClr val="bg1"/>
              </a:solidFill>
            </p:grpSpPr>
            <p:sp>
              <p:nvSpPr>
                <p:cNvPr id="212" name="Freeform 337">
                  <a:extLst>
                    <a:ext uri="{FF2B5EF4-FFF2-40B4-BE49-F238E27FC236}">
                      <a16:creationId xmlns:a16="http://schemas.microsoft.com/office/drawing/2014/main" id="{3BA66875-4CF0-457C-8111-CB51161E9D35}"/>
                    </a:ext>
                  </a:extLst>
                </p:cNvPr>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3" name="Freeform 338">
                  <a:extLst>
                    <a:ext uri="{FF2B5EF4-FFF2-40B4-BE49-F238E27FC236}">
                      <a16:creationId xmlns:a16="http://schemas.microsoft.com/office/drawing/2014/main" id="{FB13D1D8-BAD5-4403-9620-9EBB163F549E}"/>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4" name="Freeform 339">
                  <a:extLst>
                    <a:ext uri="{FF2B5EF4-FFF2-40B4-BE49-F238E27FC236}">
                      <a16:creationId xmlns:a16="http://schemas.microsoft.com/office/drawing/2014/main" id="{60248FCC-162D-4F15-988E-65382DDD01FC}"/>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5" name="Freeform 340">
                  <a:extLst>
                    <a:ext uri="{FF2B5EF4-FFF2-40B4-BE49-F238E27FC236}">
                      <a16:creationId xmlns:a16="http://schemas.microsoft.com/office/drawing/2014/main" id="{DB4982C4-09BF-49BD-AC21-3A7325AF7E60}"/>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6" name="Freeform 341">
                  <a:extLst>
                    <a:ext uri="{FF2B5EF4-FFF2-40B4-BE49-F238E27FC236}">
                      <a16:creationId xmlns:a16="http://schemas.microsoft.com/office/drawing/2014/main" id="{F0E2D3B6-547A-4729-B649-99568766531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7" name="Freeform 342">
                  <a:extLst>
                    <a:ext uri="{FF2B5EF4-FFF2-40B4-BE49-F238E27FC236}">
                      <a16:creationId xmlns:a16="http://schemas.microsoft.com/office/drawing/2014/main" id="{8DDB65BD-845B-4293-B186-FBDAF0C69168}"/>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3" name="Group 614">
                <a:extLst>
                  <a:ext uri="{FF2B5EF4-FFF2-40B4-BE49-F238E27FC236}">
                    <a16:creationId xmlns:a16="http://schemas.microsoft.com/office/drawing/2014/main" id="{5516923F-3C39-4540-8F7E-CE0D6216F360}"/>
                  </a:ext>
                </a:extLst>
              </p:cNvPr>
              <p:cNvGrpSpPr>
                <a:grpSpLocks noChangeAspect="1"/>
              </p:cNvGrpSpPr>
              <p:nvPr/>
            </p:nvGrpSpPr>
            <p:grpSpPr bwMode="auto">
              <a:xfrm>
                <a:off x="2983082" y="4861628"/>
                <a:ext cx="367041" cy="367041"/>
                <a:chOff x="3780" y="2658"/>
                <a:chExt cx="340" cy="340"/>
              </a:xfrm>
              <a:solidFill>
                <a:schemeClr val="bg1"/>
              </a:solidFill>
            </p:grpSpPr>
            <p:sp>
              <p:nvSpPr>
                <p:cNvPr id="203" name="Freeform 615">
                  <a:extLst>
                    <a:ext uri="{FF2B5EF4-FFF2-40B4-BE49-F238E27FC236}">
                      <a16:creationId xmlns:a16="http://schemas.microsoft.com/office/drawing/2014/main" id="{E3D9CADE-49FF-4596-8E51-4608132D3A1A}"/>
                    </a:ext>
                  </a:extLst>
                </p:cNvPr>
                <p:cNvSpPr>
                  <a:spLocks/>
                </p:cNvSpPr>
                <p:nvPr/>
              </p:nvSpPr>
              <p:spPr bwMode="auto">
                <a:xfrm>
                  <a:off x="3858" y="2799"/>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4" name="Freeform 616">
                  <a:extLst>
                    <a:ext uri="{FF2B5EF4-FFF2-40B4-BE49-F238E27FC236}">
                      <a16:creationId xmlns:a16="http://schemas.microsoft.com/office/drawing/2014/main" id="{9322DAC6-3716-4379-8F55-7D2150FFC19C}"/>
                    </a:ext>
                  </a:extLst>
                </p:cNvPr>
                <p:cNvSpPr>
                  <a:spLocks/>
                </p:cNvSpPr>
                <p:nvPr/>
              </p:nvSpPr>
              <p:spPr bwMode="auto">
                <a:xfrm>
                  <a:off x="3858" y="2757"/>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5" name="Freeform 617">
                  <a:extLst>
                    <a:ext uri="{FF2B5EF4-FFF2-40B4-BE49-F238E27FC236}">
                      <a16:creationId xmlns:a16="http://schemas.microsoft.com/office/drawing/2014/main" id="{A7BF9047-23A2-4E20-917E-74E128088C92}"/>
                    </a:ext>
                  </a:extLst>
                </p:cNvPr>
                <p:cNvSpPr>
                  <a:spLocks/>
                </p:cNvSpPr>
                <p:nvPr/>
              </p:nvSpPr>
              <p:spPr bwMode="auto">
                <a:xfrm>
                  <a:off x="3858" y="2842"/>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6" name="Freeform 618">
                  <a:extLst>
                    <a:ext uri="{FF2B5EF4-FFF2-40B4-BE49-F238E27FC236}">
                      <a16:creationId xmlns:a16="http://schemas.microsoft.com/office/drawing/2014/main" id="{0CB0B6B0-2462-4F68-8DA7-34CC1E5C520F}"/>
                    </a:ext>
                  </a:extLst>
                </p:cNvPr>
                <p:cNvSpPr>
                  <a:spLocks/>
                </p:cNvSpPr>
                <p:nvPr/>
              </p:nvSpPr>
              <p:spPr bwMode="auto">
                <a:xfrm>
                  <a:off x="3907" y="2799"/>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7" name="Freeform 619">
                  <a:extLst>
                    <a:ext uri="{FF2B5EF4-FFF2-40B4-BE49-F238E27FC236}">
                      <a16:creationId xmlns:a16="http://schemas.microsoft.com/office/drawing/2014/main" id="{9635E0CC-BA1F-4584-A66D-3AD2FBEFB04F}"/>
                    </a:ext>
                  </a:extLst>
                </p:cNvPr>
                <p:cNvSpPr>
                  <a:spLocks/>
                </p:cNvSpPr>
                <p:nvPr/>
              </p:nvSpPr>
              <p:spPr bwMode="auto">
                <a:xfrm>
                  <a:off x="3907" y="2757"/>
                  <a:ext cx="135" cy="14"/>
                </a:xfrm>
                <a:custGeom>
                  <a:avLst/>
                  <a:gdLst>
                    <a:gd name="T0" fmla="*/ 10 w 202"/>
                    <a:gd name="T1" fmla="*/ 21 h 21"/>
                    <a:gd name="T2" fmla="*/ 192 w 202"/>
                    <a:gd name="T3" fmla="*/ 21 h 21"/>
                    <a:gd name="T4" fmla="*/ 202 w 202"/>
                    <a:gd name="T5" fmla="*/ 11 h 21"/>
                    <a:gd name="T6" fmla="*/ 192 w 202"/>
                    <a:gd name="T7" fmla="*/ 0 h 21"/>
                    <a:gd name="T8" fmla="*/ 10 w 202"/>
                    <a:gd name="T9" fmla="*/ 0 h 21"/>
                    <a:gd name="T10" fmla="*/ 0 w 202"/>
                    <a:gd name="T11" fmla="*/ 11 h 21"/>
                    <a:gd name="T12" fmla="*/ 10 w 20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8" name="Freeform 620">
                  <a:extLst>
                    <a:ext uri="{FF2B5EF4-FFF2-40B4-BE49-F238E27FC236}">
                      <a16:creationId xmlns:a16="http://schemas.microsoft.com/office/drawing/2014/main" id="{FCDDF19C-8C2B-463B-9CFA-016C42779114}"/>
                    </a:ext>
                  </a:extLst>
                </p:cNvPr>
                <p:cNvSpPr>
                  <a:spLocks/>
                </p:cNvSpPr>
                <p:nvPr/>
              </p:nvSpPr>
              <p:spPr bwMode="auto">
                <a:xfrm>
                  <a:off x="3907" y="2842"/>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9" name="Freeform 621">
                  <a:extLst>
                    <a:ext uri="{FF2B5EF4-FFF2-40B4-BE49-F238E27FC236}">
                      <a16:creationId xmlns:a16="http://schemas.microsoft.com/office/drawing/2014/main" id="{CC0500F6-E8A3-48E5-95DA-C3784305616E}"/>
                    </a:ext>
                  </a:extLst>
                </p:cNvPr>
                <p:cNvSpPr>
                  <a:spLocks/>
                </p:cNvSpPr>
                <p:nvPr/>
              </p:nvSpPr>
              <p:spPr bwMode="auto">
                <a:xfrm>
                  <a:off x="3858" y="2884"/>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0" name="Freeform 622">
                  <a:extLst>
                    <a:ext uri="{FF2B5EF4-FFF2-40B4-BE49-F238E27FC236}">
                      <a16:creationId xmlns:a16="http://schemas.microsoft.com/office/drawing/2014/main" id="{4A628751-E6D7-49C7-8D84-97ABF3727273}"/>
                    </a:ext>
                  </a:extLst>
                </p:cNvPr>
                <p:cNvSpPr>
                  <a:spLocks/>
                </p:cNvSpPr>
                <p:nvPr/>
              </p:nvSpPr>
              <p:spPr bwMode="auto">
                <a:xfrm>
                  <a:off x="3907" y="2884"/>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1" name="Freeform 623">
                  <a:extLst>
                    <a:ext uri="{FF2B5EF4-FFF2-40B4-BE49-F238E27FC236}">
                      <a16:creationId xmlns:a16="http://schemas.microsoft.com/office/drawing/2014/main" id="{FC99A2BE-C108-45B2-A8D3-3E23B83EC2FF}"/>
                    </a:ext>
                  </a:extLst>
                </p:cNvPr>
                <p:cNvSpPr>
                  <a:spLocks noEditPoints="1"/>
                </p:cNvSpPr>
                <p:nvPr/>
              </p:nvSpPr>
              <p:spPr bwMode="auto">
                <a:xfrm>
                  <a:off x="3780" y="26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4" name="Group 681">
                <a:extLst>
                  <a:ext uri="{FF2B5EF4-FFF2-40B4-BE49-F238E27FC236}">
                    <a16:creationId xmlns:a16="http://schemas.microsoft.com/office/drawing/2014/main" id="{E3FE2F72-3171-4043-8EF3-40956B1EBEDC}"/>
                  </a:ext>
                </a:extLst>
              </p:cNvPr>
              <p:cNvGrpSpPr>
                <a:grpSpLocks noChangeAspect="1"/>
              </p:cNvGrpSpPr>
              <p:nvPr/>
            </p:nvGrpSpPr>
            <p:grpSpPr bwMode="auto">
              <a:xfrm>
                <a:off x="2964445" y="5447089"/>
                <a:ext cx="367982" cy="367982"/>
                <a:chOff x="3220" y="2949"/>
                <a:chExt cx="340" cy="340"/>
              </a:xfrm>
              <a:solidFill>
                <a:schemeClr val="bg1"/>
              </a:solidFill>
            </p:grpSpPr>
            <p:sp>
              <p:nvSpPr>
                <p:cNvPr id="201" name="Freeform 682">
                  <a:extLst>
                    <a:ext uri="{FF2B5EF4-FFF2-40B4-BE49-F238E27FC236}">
                      <a16:creationId xmlns:a16="http://schemas.microsoft.com/office/drawing/2014/main" id="{D81A0094-BB43-42F4-9206-C838FFCC2510}"/>
                    </a:ext>
                  </a:extLst>
                </p:cNvPr>
                <p:cNvSpPr>
                  <a:spLocks noEditPoints="1"/>
                </p:cNvSpPr>
                <p:nvPr/>
              </p:nvSpPr>
              <p:spPr bwMode="auto">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2" name="Freeform 683">
                  <a:extLst>
                    <a:ext uri="{FF2B5EF4-FFF2-40B4-BE49-F238E27FC236}">
                      <a16:creationId xmlns:a16="http://schemas.microsoft.com/office/drawing/2014/main" id="{0D37558F-7CE6-4319-B32A-C0B8BA9BA782}"/>
                    </a:ext>
                  </a:extLst>
                </p:cNvPr>
                <p:cNvSpPr>
                  <a:spLocks noEditPoints="1"/>
                </p:cNvSpPr>
                <p:nvPr/>
              </p:nvSpPr>
              <p:spPr bwMode="auto">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5" name="Group 925">
                <a:extLst>
                  <a:ext uri="{FF2B5EF4-FFF2-40B4-BE49-F238E27FC236}">
                    <a16:creationId xmlns:a16="http://schemas.microsoft.com/office/drawing/2014/main" id="{3A33673D-F237-4D78-AD6A-183B0A20CF0F}"/>
                  </a:ext>
                </a:extLst>
              </p:cNvPr>
              <p:cNvGrpSpPr>
                <a:grpSpLocks noChangeAspect="1"/>
              </p:cNvGrpSpPr>
              <p:nvPr/>
            </p:nvGrpSpPr>
            <p:grpSpPr bwMode="auto">
              <a:xfrm>
                <a:off x="2413900" y="5754962"/>
                <a:ext cx="378373" cy="356628"/>
                <a:chOff x="1152" y="3440"/>
                <a:chExt cx="348" cy="328"/>
              </a:xfrm>
              <a:solidFill>
                <a:schemeClr val="bg1"/>
              </a:solidFill>
            </p:grpSpPr>
            <p:sp>
              <p:nvSpPr>
                <p:cNvPr id="198" name="Freeform 926">
                  <a:extLst>
                    <a:ext uri="{FF2B5EF4-FFF2-40B4-BE49-F238E27FC236}">
                      <a16:creationId xmlns:a16="http://schemas.microsoft.com/office/drawing/2014/main" id="{864C316F-F968-4DC8-B5B4-8DC6ECD87BE1}"/>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9" name="Freeform 927">
                  <a:extLst>
                    <a:ext uri="{FF2B5EF4-FFF2-40B4-BE49-F238E27FC236}">
                      <a16:creationId xmlns:a16="http://schemas.microsoft.com/office/drawing/2014/main" id="{F964B813-1C4E-4E97-BB2C-740E2CEE37A5}"/>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0" name="Freeform 928">
                  <a:extLst>
                    <a:ext uri="{FF2B5EF4-FFF2-40B4-BE49-F238E27FC236}">
                      <a16:creationId xmlns:a16="http://schemas.microsoft.com/office/drawing/2014/main" id="{97DDE077-658A-4512-BA40-28A45A82A728}"/>
                    </a:ext>
                  </a:extLst>
                </p:cNvPr>
                <p:cNvSpPr>
                  <a:spLocks noEditPoints="1"/>
                </p:cNvSpPr>
                <p:nvPr/>
              </p:nvSpPr>
              <p:spPr bwMode="auto">
                <a:xfrm>
                  <a:off x="1152" y="3440"/>
                  <a:ext cx="348" cy="32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6" name="Group 726">
                <a:extLst>
                  <a:ext uri="{FF2B5EF4-FFF2-40B4-BE49-F238E27FC236}">
                    <a16:creationId xmlns:a16="http://schemas.microsoft.com/office/drawing/2014/main" id="{6D1C03E8-8D75-4E71-9F86-7450B126C281}"/>
                  </a:ext>
                </a:extLst>
              </p:cNvPr>
              <p:cNvGrpSpPr>
                <a:grpSpLocks noChangeAspect="1"/>
              </p:cNvGrpSpPr>
              <p:nvPr/>
            </p:nvGrpSpPr>
            <p:grpSpPr bwMode="auto">
              <a:xfrm>
                <a:off x="1893229" y="5442927"/>
                <a:ext cx="367982" cy="367982"/>
                <a:chOff x="5022" y="3403"/>
                <a:chExt cx="340" cy="340"/>
              </a:xfrm>
              <a:solidFill>
                <a:schemeClr val="bg1"/>
              </a:solidFill>
            </p:grpSpPr>
            <p:sp>
              <p:nvSpPr>
                <p:cNvPr id="196" name="Freeform 727">
                  <a:extLst>
                    <a:ext uri="{FF2B5EF4-FFF2-40B4-BE49-F238E27FC236}">
                      <a16:creationId xmlns:a16="http://schemas.microsoft.com/office/drawing/2014/main" id="{D8CBD573-FA06-48D2-9303-56E607CFF543}"/>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7" name="Freeform 728">
                  <a:extLst>
                    <a:ext uri="{FF2B5EF4-FFF2-40B4-BE49-F238E27FC236}">
                      <a16:creationId xmlns:a16="http://schemas.microsoft.com/office/drawing/2014/main" id="{86B2F1B3-46E2-47C2-81B8-8BE2EE31D1A6}"/>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7" name="Group 609">
                <a:extLst>
                  <a:ext uri="{FF2B5EF4-FFF2-40B4-BE49-F238E27FC236}">
                    <a16:creationId xmlns:a16="http://schemas.microsoft.com/office/drawing/2014/main" id="{FA71FCD3-2E26-4DBB-A542-E3FC805E2DFD}"/>
                  </a:ext>
                </a:extLst>
              </p:cNvPr>
              <p:cNvGrpSpPr>
                <a:grpSpLocks noChangeAspect="1"/>
              </p:cNvGrpSpPr>
              <p:nvPr/>
            </p:nvGrpSpPr>
            <p:grpSpPr bwMode="auto">
              <a:xfrm>
                <a:off x="1888706" y="4836267"/>
                <a:ext cx="367982" cy="367982"/>
                <a:chOff x="3724" y="2689"/>
                <a:chExt cx="340" cy="340"/>
              </a:xfrm>
              <a:solidFill>
                <a:schemeClr val="bg1"/>
              </a:solidFill>
            </p:grpSpPr>
            <p:sp>
              <p:nvSpPr>
                <p:cNvPr id="194" name="Freeform 180">
                  <a:extLst>
                    <a:ext uri="{FF2B5EF4-FFF2-40B4-BE49-F238E27FC236}">
                      <a16:creationId xmlns:a16="http://schemas.microsoft.com/office/drawing/2014/main" id="{7BEA47BC-9EB9-4AFF-B0C0-F887E2A07DB6}"/>
                    </a:ext>
                  </a:extLst>
                </p:cNvPr>
                <p:cNvSpPr>
                  <a:spLocks noEditPoints="1"/>
                </p:cNvSpPr>
                <p:nvPr/>
              </p:nvSpPr>
              <p:spPr bwMode="auto">
                <a:xfrm>
                  <a:off x="3816" y="2753"/>
                  <a:ext cx="156" cy="212"/>
                </a:xfrm>
                <a:custGeom>
                  <a:avLst/>
                  <a:gdLst>
                    <a:gd name="T0" fmla="*/ 224 w 235"/>
                    <a:gd name="T1" fmla="*/ 0 h 320"/>
                    <a:gd name="T2" fmla="*/ 11 w 235"/>
                    <a:gd name="T3" fmla="*/ 0 h 320"/>
                    <a:gd name="T4" fmla="*/ 0 w 235"/>
                    <a:gd name="T5" fmla="*/ 10 h 320"/>
                    <a:gd name="T6" fmla="*/ 0 w 235"/>
                    <a:gd name="T7" fmla="*/ 309 h 320"/>
                    <a:gd name="T8" fmla="*/ 11 w 235"/>
                    <a:gd name="T9" fmla="*/ 320 h 320"/>
                    <a:gd name="T10" fmla="*/ 224 w 235"/>
                    <a:gd name="T11" fmla="*/ 320 h 320"/>
                    <a:gd name="T12" fmla="*/ 235 w 235"/>
                    <a:gd name="T13" fmla="*/ 309 h 320"/>
                    <a:gd name="T14" fmla="*/ 235 w 235"/>
                    <a:gd name="T15" fmla="*/ 10 h 320"/>
                    <a:gd name="T16" fmla="*/ 224 w 235"/>
                    <a:gd name="T17" fmla="*/ 0 h 320"/>
                    <a:gd name="T18" fmla="*/ 128 w 235"/>
                    <a:gd name="T19" fmla="*/ 21 h 320"/>
                    <a:gd name="T20" fmla="*/ 171 w 235"/>
                    <a:gd name="T21" fmla="*/ 21 h 320"/>
                    <a:gd name="T22" fmla="*/ 171 w 235"/>
                    <a:gd name="T23" fmla="*/ 166 h 320"/>
                    <a:gd name="T24" fmla="*/ 157 w 235"/>
                    <a:gd name="T25" fmla="*/ 152 h 320"/>
                    <a:gd name="T26" fmla="*/ 142 w 235"/>
                    <a:gd name="T27" fmla="*/ 152 h 320"/>
                    <a:gd name="T28" fmla="*/ 128 w 235"/>
                    <a:gd name="T29" fmla="*/ 166 h 320"/>
                    <a:gd name="T30" fmla="*/ 128 w 235"/>
                    <a:gd name="T31" fmla="*/ 21 h 320"/>
                    <a:gd name="T32" fmla="*/ 214 w 235"/>
                    <a:gd name="T33" fmla="*/ 298 h 320"/>
                    <a:gd name="T34" fmla="*/ 22 w 235"/>
                    <a:gd name="T35" fmla="*/ 298 h 320"/>
                    <a:gd name="T36" fmla="*/ 22 w 235"/>
                    <a:gd name="T37" fmla="*/ 21 h 320"/>
                    <a:gd name="T38" fmla="*/ 107 w 235"/>
                    <a:gd name="T39" fmla="*/ 21 h 320"/>
                    <a:gd name="T40" fmla="*/ 107 w 235"/>
                    <a:gd name="T41" fmla="*/ 192 h 320"/>
                    <a:gd name="T42" fmla="*/ 114 w 235"/>
                    <a:gd name="T43" fmla="*/ 202 h 320"/>
                    <a:gd name="T44" fmla="*/ 125 w 235"/>
                    <a:gd name="T45" fmla="*/ 199 h 320"/>
                    <a:gd name="T46" fmla="*/ 150 w 235"/>
                    <a:gd name="T47" fmla="*/ 175 h 320"/>
                    <a:gd name="T48" fmla="*/ 174 w 235"/>
                    <a:gd name="T49" fmla="*/ 199 h 320"/>
                    <a:gd name="T50" fmla="*/ 182 w 235"/>
                    <a:gd name="T51" fmla="*/ 202 h 320"/>
                    <a:gd name="T52" fmla="*/ 186 w 235"/>
                    <a:gd name="T53" fmla="*/ 202 h 320"/>
                    <a:gd name="T54" fmla="*/ 192 w 235"/>
                    <a:gd name="T55" fmla="*/ 192 h 320"/>
                    <a:gd name="T56" fmla="*/ 192 w 235"/>
                    <a:gd name="T57" fmla="*/ 21 h 320"/>
                    <a:gd name="T58" fmla="*/ 214 w 235"/>
                    <a:gd name="T59" fmla="*/ 21 h 320"/>
                    <a:gd name="T60" fmla="*/ 214 w 235"/>
                    <a:gd name="T61"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5" name="Freeform 181">
                  <a:extLst>
                    <a:ext uri="{FF2B5EF4-FFF2-40B4-BE49-F238E27FC236}">
                      <a16:creationId xmlns:a16="http://schemas.microsoft.com/office/drawing/2014/main" id="{A060BDB3-A2B9-4F0B-AE27-9570FEAB9DE1}"/>
                    </a:ext>
                  </a:extLst>
                </p:cNvPr>
                <p:cNvSpPr>
                  <a:spLocks noEditPoints="1"/>
                </p:cNvSpPr>
                <p:nvPr/>
              </p:nvSpPr>
              <p:spPr bwMode="auto">
                <a:xfrm>
                  <a:off x="3724" y="268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sp>
            <p:nvSpPr>
              <p:cNvPr id="188" name="TextBox 187">
                <a:extLst>
                  <a:ext uri="{FF2B5EF4-FFF2-40B4-BE49-F238E27FC236}">
                    <a16:creationId xmlns:a16="http://schemas.microsoft.com/office/drawing/2014/main" id="{9B99F1E7-C30D-426A-AB63-D5E7AC108437}"/>
                  </a:ext>
                </a:extLst>
              </p:cNvPr>
              <p:cNvSpPr txBox="1"/>
              <p:nvPr/>
            </p:nvSpPr>
            <p:spPr>
              <a:xfrm>
                <a:off x="2585299" y="5028288"/>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1</a:t>
                </a:r>
                <a:endParaRPr lang="en-IN" sz="800" b="1" dirty="0">
                  <a:solidFill>
                    <a:schemeClr val="bg2">
                      <a:lumMod val="50000"/>
                    </a:schemeClr>
                  </a:solidFill>
                </a:endParaRPr>
              </a:p>
            </p:txBody>
          </p:sp>
          <p:sp>
            <p:nvSpPr>
              <p:cNvPr id="189" name="TextBox 188">
                <a:extLst>
                  <a:ext uri="{FF2B5EF4-FFF2-40B4-BE49-F238E27FC236}">
                    <a16:creationId xmlns:a16="http://schemas.microsoft.com/office/drawing/2014/main" id="{93164E5E-4FC5-4B2F-AEB2-0500705C6315}"/>
                  </a:ext>
                </a:extLst>
              </p:cNvPr>
              <p:cNvSpPr txBox="1"/>
              <p:nvPr/>
            </p:nvSpPr>
            <p:spPr>
              <a:xfrm>
                <a:off x="2800034" y="513439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2</a:t>
                </a:r>
                <a:endParaRPr lang="en-IN" sz="800" b="1" dirty="0">
                  <a:solidFill>
                    <a:schemeClr val="bg2">
                      <a:lumMod val="50000"/>
                    </a:schemeClr>
                  </a:solidFill>
                </a:endParaRPr>
              </a:p>
            </p:txBody>
          </p:sp>
          <p:sp>
            <p:nvSpPr>
              <p:cNvPr id="190" name="TextBox 189">
                <a:extLst>
                  <a:ext uri="{FF2B5EF4-FFF2-40B4-BE49-F238E27FC236}">
                    <a16:creationId xmlns:a16="http://schemas.microsoft.com/office/drawing/2014/main" id="{788D0B53-85EB-47AA-9896-3BEE8066F83B}"/>
                  </a:ext>
                </a:extLst>
              </p:cNvPr>
              <p:cNvSpPr txBox="1"/>
              <p:nvPr/>
            </p:nvSpPr>
            <p:spPr>
              <a:xfrm>
                <a:off x="2792406" y="5407335"/>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3</a:t>
                </a:r>
                <a:endParaRPr lang="en-IN" sz="800" b="1" dirty="0">
                  <a:solidFill>
                    <a:schemeClr val="bg2">
                      <a:lumMod val="50000"/>
                    </a:schemeClr>
                  </a:solidFill>
                </a:endParaRPr>
              </a:p>
            </p:txBody>
          </p:sp>
          <p:sp>
            <p:nvSpPr>
              <p:cNvPr id="191" name="TextBox 190">
                <a:extLst>
                  <a:ext uri="{FF2B5EF4-FFF2-40B4-BE49-F238E27FC236}">
                    <a16:creationId xmlns:a16="http://schemas.microsoft.com/office/drawing/2014/main" id="{079F144F-A1F3-4D95-88A7-9705F9BF2D44}"/>
                  </a:ext>
                </a:extLst>
              </p:cNvPr>
              <p:cNvSpPr txBox="1"/>
              <p:nvPr/>
            </p:nvSpPr>
            <p:spPr>
              <a:xfrm>
                <a:off x="2593115" y="5505030"/>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4</a:t>
                </a:r>
                <a:endParaRPr lang="en-IN" sz="800" b="1" dirty="0">
                  <a:solidFill>
                    <a:schemeClr val="bg2">
                      <a:lumMod val="50000"/>
                    </a:schemeClr>
                  </a:solidFill>
                </a:endParaRPr>
              </a:p>
            </p:txBody>
          </p:sp>
          <p:sp>
            <p:nvSpPr>
              <p:cNvPr id="192" name="TextBox 191">
                <a:extLst>
                  <a:ext uri="{FF2B5EF4-FFF2-40B4-BE49-F238E27FC236}">
                    <a16:creationId xmlns:a16="http://schemas.microsoft.com/office/drawing/2014/main" id="{7D77A4C2-C671-441F-A771-8224BF75D8F7}"/>
                  </a:ext>
                </a:extLst>
              </p:cNvPr>
              <p:cNvSpPr txBox="1"/>
              <p:nvPr/>
            </p:nvSpPr>
            <p:spPr>
              <a:xfrm>
                <a:off x="2358646" y="541124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5</a:t>
                </a:r>
                <a:endParaRPr lang="en-IN" sz="800" b="1" dirty="0">
                  <a:solidFill>
                    <a:schemeClr val="bg2">
                      <a:lumMod val="50000"/>
                    </a:schemeClr>
                  </a:solidFill>
                </a:endParaRPr>
              </a:p>
            </p:txBody>
          </p:sp>
          <p:sp>
            <p:nvSpPr>
              <p:cNvPr id="193" name="TextBox 192">
                <a:extLst>
                  <a:ext uri="{FF2B5EF4-FFF2-40B4-BE49-F238E27FC236}">
                    <a16:creationId xmlns:a16="http://schemas.microsoft.com/office/drawing/2014/main" id="{FC2D15A9-7C9B-432F-93EF-E9C0C439E225}"/>
                  </a:ext>
                </a:extLst>
              </p:cNvPr>
              <p:cNvSpPr txBox="1"/>
              <p:nvPr/>
            </p:nvSpPr>
            <p:spPr>
              <a:xfrm>
                <a:off x="2346924" y="5149431"/>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6</a:t>
                </a:r>
                <a:endParaRPr lang="en-IN" sz="800" b="1" dirty="0">
                  <a:solidFill>
                    <a:schemeClr val="bg2">
                      <a:lumMod val="50000"/>
                    </a:schemeClr>
                  </a:solidFill>
                </a:endParaRPr>
              </a:p>
            </p:txBody>
          </p:sp>
        </p:grpSp>
        <p:sp>
          <p:nvSpPr>
            <p:cNvPr id="169" name="Rectangle 168">
              <a:extLst>
                <a:ext uri="{FF2B5EF4-FFF2-40B4-BE49-F238E27FC236}">
                  <a16:creationId xmlns:a16="http://schemas.microsoft.com/office/drawing/2014/main" id="{EF69239D-E038-49F7-8142-4014F5BA15D7}"/>
                </a:ext>
              </a:extLst>
            </p:cNvPr>
            <p:cNvSpPr/>
            <p:nvPr/>
          </p:nvSpPr>
          <p:spPr>
            <a:xfrm>
              <a:off x="1973510" y="3614253"/>
              <a:ext cx="1393330" cy="256160"/>
            </a:xfrm>
            <a:prstGeom prst="rect">
              <a:avLst/>
            </a:prstGeom>
          </p:spPr>
          <p:txBody>
            <a:bodyPr wrap="none">
              <a:spAutoFit/>
            </a:bodyPr>
            <a:lstStyle/>
            <a:p>
              <a:pPr lvl="0">
                <a:lnSpc>
                  <a:spcPct val="106000"/>
                </a:lnSpc>
              </a:pPr>
              <a:r>
                <a:rPr lang="en-US" sz="1100" b="1" dirty="0">
                  <a:solidFill>
                    <a:schemeClr val="bg1"/>
                  </a:solidFill>
                </a:rPr>
                <a:t>Detailed scope </a:t>
              </a:r>
              <a:endParaRPr lang="en-IN" sz="1100" b="1" dirty="0">
                <a:solidFill>
                  <a:schemeClr val="bg1"/>
                </a:solidFill>
              </a:endParaRPr>
            </a:p>
          </p:txBody>
        </p:sp>
      </p:grpSp>
      <p:cxnSp>
        <p:nvCxnSpPr>
          <p:cNvPr id="218" name="Straight Connector 217">
            <a:extLst>
              <a:ext uri="{FF2B5EF4-FFF2-40B4-BE49-F238E27FC236}">
                <a16:creationId xmlns:a16="http://schemas.microsoft.com/office/drawing/2014/main" id="{691AB188-F130-4E71-9593-D10EE9B6AA9B}"/>
              </a:ext>
            </a:extLst>
          </p:cNvPr>
          <p:cNvCxnSpPr/>
          <p:nvPr/>
        </p:nvCxnSpPr>
        <p:spPr>
          <a:xfrm>
            <a:off x="5836209" y="3757359"/>
            <a:ext cx="9867" cy="25368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F4F6A4C-EE21-4E6A-99B7-18B29DC9DA7B}"/>
              </a:ext>
            </a:extLst>
          </p:cNvPr>
          <p:cNvSpPr/>
          <p:nvPr/>
        </p:nvSpPr>
        <p:spPr>
          <a:xfrm>
            <a:off x="1337314" y="3290159"/>
            <a:ext cx="2491388" cy="271741"/>
          </a:xfrm>
          <a:prstGeom prst="rect">
            <a:avLst/>
          </a:prstGeom>
        </p:spPr>
        <p:txBody>
          <a:bodyPr wrap="none">
            <a:spAutoFit/>
          </a:bodyPr>
          <a:lstStyle/>
          <a:p>
            <a:pPr lvl="0" algn="ctr">
              <a:lnSpc>
                <a:spcPct val="106000"/>
              </a:lnSpc>
            </a:pPr>
            <a:r>
              <a:rPr lang="en-US" sz="1100" b="1" dirty="0">
                <a:solidFill>
                  <a:prstClr val="white"/>
                </a:solidFill>
              </a:rPr>
              <a:t>Objectives of the assignment</a:t>
            </a:r>
            <a:endParaRPr lang="en-IN" sz="1100" b="1" dirty="0">
              <a:solidFill>
                <a:prstClr val="white"/>
              </a:solidFill>
            </a:endParaRPr>
          </a:p>
        </p:txBody>
      </p:sp>
      <p:sp>
        <p:nvSpPr>
          <p:cNvPr id="220" name="Rectangle 219">
            <a:extLst>
              <a:ext uri="{FF2B5EF4-FFF2-40B4-BE49-F238E27FC236}">
                <a16:creationId xmlns:a16="http://schemas.microsoft.com/office/drawing/2014/main" id="{723DF190-F4B8-4DDD-9E6C-D9F6764EEEED}"/>
              </a:ext>
            </a:extLst>
          </p:cNvPr>
          <p:cNvSpPr/>
          <p:nvPr/>
        </p:nvSpPr>
        <p:spPr>
          <a:xfrm>
            <a:off x="406552" y="3757359"/>
            <a:ext cx="5110121" cy="1985159"/>
          </a:xfrm>
          <a:prstGeom prst="rect">
            <a:avLst/>
          </a:prstGeom>
        </p:spPr>
        <p:txBody>
          <a:bodyPr wrap="square">
            <a:spAutoFit/>
          </a:bodyPr>
          <a:lstStyle/>
          <a:p>
            <a:pPr marL="228600" indent="-228600">
              <a:lnSpc>
                <a:spcPct val="150000"/>
              </a:lnSpc>
              <a:spcBef>
                <a:spcPts val="600"/>
              </a:spcBef>
              <a:buSzPct val="100000"/>
              <a:buFont typeface="+mj-lt"/>
              <a:buAutoNum type="alphaUcPeriod"/>
            </a:pPr>
            <a:r>
              <a:rPr lang="en-US" sz="1200" dirty="0"/>
              <a:t>2G/3G/4G MTN Networks KPIs audit based on OSS counters </a:t>
            </a:r>
          </a:p>
          <a:p>
            <a:pPr marL="228600" indent="-228600">
              <a:lnSpc>
                <a:spcPct val="150000"/>
              </a:lnSpc>
              <a:spcBef>
                <a:spcPts val="600"/>
              </a:spcBef>
              <a:buSzPct val="100000"/>
              <a:buFont typeface="+mj-lt"/>
              <a:buAutoNum type="alphaUcPeriod"/>
            </a:pPr>
            <a:r>
              <a:rPr lang="en-US" sz="1200" dirty="0"/>
              <a:t>Parameters settings audit of 2G/3G/4G MTN network</a:t>
            </a:r>
          </a:p>
          <a:p>
            <a:pPr marL="228600" indent="-228600">
              <a:lnSpc>
                <a:spcPct val="150000"/>
              </a:lnSpc>
              <a:spcBef>
                <a:spcPts val="600"/>
              </a:spcBef>
              <a:buSzPct val="100000"/>
              <a:buFont typeface="+mj-lt"/>
              <a:buAutoNum type="alphaUcPeriod"/>
            </a:pPr>
            <a:r>
              <a:rPr lang="en-US" sz="1200" dirty="0"/>
              <a:t>Capacity audit of 2G/3G/4G MTN network</a:t>
            </a:r>
          </a:p>
          <a:p>
            <a:pPr marL="228600" indent="-228600">
              <a:lnSpc>
                <a:spcPct val="150000"/>
              </a:lnSpc>
              <a:spcBef>
                <a:spcPts val="600"/>
              </a:spcBef>
              <a:buSzPct val="100000"/>
              <a:buFont typeface="+mj-lt"/>
              <a:buAutoNum type="alphaUcPeriod"/>
            </a:pPr>
            <a:r>
              <a:rPr lang="en-US" sz="1200" dirty="0"/>
              <a:t>Evaluate and benchmark Quality levels offered by MTN to MOOV mobiles networks and regulator defined KPIs levels based on Drive Test measurements results</a:t>
            </a:r>
          </a:p>
        </p:txBody>
      </p:sp>
    </p:spTree>
    <p:extLst>
      <p:ext uri="{BB962C8B-B14F-4D97-AF65-F5344CB8AC3E}">
        <p14:creationId xmlns:p14="http://schemas.microsoft.com/office/powerpoint/2010/main" val="37771987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much better than MTN’s &amp; MOOV’s</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A87F1BD-BEAB-0871-EE2D-343EF702BFB3}"/>
              </a:ext>
            </a:extLst>
          </p:cNvPr>
          <p:cNvPicPr>
            <a:picLocks noChangeAspect="1"/>
          </p:cNvPicPr>
          <p:nvPr/>
        </p:nvPicPr>
        <p:blipFill>
          <a:blip r:embed="rId3"/>
          <a:stretch>
            <a:fillRect/>
          </a:stretch>
        </p:blipFill>
        <p:spPr>
          <a:xfrm>
            <a:off x="115770" y="1619025"/>
            <a:ext cx="3904556"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BAC8549-C26A-EF76-57D8-8C2E32E4FFE3}"/>
              </a:ext>
            </a:extLst>
          </p:cNvPr>
          <p:cNvPicPr>
            <a:picLocks noChangeAspect="1"/>
          </p:cNvPicPr>
          <p:nvPr/>
        </p:nvPicPr>
        <p:blipFill>
          <a:blip r:embed="rId4"/>
          <a:stretch>
            <a:fillRect/>
          </a:stretch>
        </p:blipFill>
        <p:spPr>
          <a:xfrm>
            <a:off x="2610504" y="1619025"/>
            <a:ext cx="1409822" cy="533446"/>
          </a:xfrm>
          <a:prstGeom prst="rect">
            <a:avLst/>
          </a:prstGeom>
        </p:spPr>
      </p:pic>
      <p:pic>
        <p:nvPicPr>
          <p:cNvPr id="13" name="Picture 12">
            <a:extLst>
              <a:ext uri="{FF2B5EF4-FFF2-40B4-BE49-F238E27FC236}">
                <a16:creationId xmlns:a16="http://schemas.microsoft.com/office/drawing/2014/main" id="{D5BBEFAA-F2EE-D642-D65A-07199E2A5C67}"/>
              </a:ext>
            </a:extLst>
          </p:cNvPr>
          <p:cNvPicPr>
            <a:picLocks noChangeAspect="1"/>
          </p:cNvPicPr>
          <p:nvPr/>
        </p:nvPicPr>
        <p:blipFill rotWithShape="1">
          <a:blip r:embed="rId5"/>
          <a:srcRect r="8889"/>
          <a:stretch/>
        </p:blipFill>
        <p:spPr>
          <a:xfrm>
            <a:off x="4139273" y="1619026"/>
            <a:ext cx="4032403"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BB5FF25-4DD6-54BA-B6BB-4994CA7500BE}"/>
              </a:ext>
            </a:extLst>
          </p:cNvPr>
          <p:cNvPicPr>
            <a:picLocks noChangeAspect="1"/>
          </p:cNvPicPr>
          <p:nvPr/>
        </p:nvPicPr>
        <p:blipFill>
          <a:blip r:embed="rId6"/>
          <a:stretch>
            <a:fillRect/>
          </a:stretch>
        </p:blipFill>
        <p:spPr>
          <a:xfrm>
            <a:off x="6738992" y="1619025"/>
            <a:ext cx="1432684" cy="556308"/>
          </a:xfrm>
          <a:prstGeom prst="rect">
            <a:avLst/>
          </a:prstGeom>
        </p:spPr>
      </p:pic>
      <p:pic>
        <p:nvPicPr>
          <p:cNvPr id="18" name="Picture 17">
            <a:extLst>
              <a:ext uri="{FF2B5EF4-FFF2-40B4-BE49-F238E27FC236}">
                <a16:creationId xmlns:a16="http://schemas.microsoft.com/office/drawing/2014/main" id="{ECC511E3-3257-933A-6DD9-E746ECC646E4}"/>
              </a:ext>
            </a:extLst>
          </p:cNvPr>
          <p:cNvPicPr>
            <a:picLocks noChangeAspect="1"/>
          </p:cNvPicPr>
          <p:nvPr/>
        </p:nvPicPr>
        <p:blipFill>
          <a:blip r:embed="rId7"/>
          <a:stretch>
            <a:fillRect/>
          </a:stretch>
        </p:blipFill>
        <p:spPr>
          <a:xfrm>
            <a:off x="8290624" y="1619025"/>
            <a:ext cx="3816934"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5BF72079-BCDC-ACA0-CA82-00A646EB71C0}"/>
              </a:ext>
            </a:extLst>
          </p:cNvPr>
          <p:cNvPicPr>
            <a:picLocks noChangeAspect="1"/>
          </p:cNvPicPr>
          <p:nvPr/>
        </p:nvPicPr>
        <p:blipFill>
          <a:blip r:embed="rId8"/>
          <a:stretch>
            <a:fillRect/>
          </a:stretch>
        </p:blipFill>
        <p:spPr>
          <a:xfrm>
            <a:off x="10751080" y="1619025"/>
            <a:ext cx="1356478" cy="472481"/>
          </a:xfrm>
          <a:prstGeom prst="rect">
            <a:avLst/>
          </a:prstGeom>
        </p:spPr>
      </p:pic>
      <p:pic>
        <p:nvPicPr>
          <p:cNvPr id="21" name="Image 6">
            <a:extLst>
              <a:ext uri="{FF2B5EF4-FFF2-40B4-BE49-F238E27FC236}">
                <a16:creationId xmlns:a16="http://schemas.microsoft.com/office/drawing/2014/main" id="{49E7C676-A40D-9895-10E3-2C70E170D9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12" y="1629128"/>
            <a:ext cx="527863" cy="452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7">
            <a:extLst>
              <a:ext uri="{FF2B5EF4-FFF2-40B4-BE49-F238E27FC236}">
                <a16:creationId xmlns:a16="http://schemas.microsoft.com/office/drawing/2014/main" id="{A2FC2DED-1011-2583-9A1A-6767244A7257}"/>
              </a:ext>
            </a:extLst>
          </p:cNvPr>
          <p:cNvPicPr>
            <a:picLocks/>
          </p:cNvPicPr>
          <p:nvPr/>
        </p:nvPicPr>
        <p:blipFill rotWithShape="1">
          <a:blip r:embed="rId10"/>
          <a:srcRect l="8657" r="10313"/>
          <a:stretch/>
        </p:blipFill>
        <p:spPr>
          <a:xfrm>
            <a:off x="4139273" y="1619025"/>
            <a:ext cx="501683" cy="39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36C32F7A-FC40-9BCF-81D8-B6743913B9AC}"/>
              </a:ext>
            </a:extLst>
          </p:cNvPr>
          <p:cNvPicPr>
            <a:picLocks noChangeAspect="1"/>
          </p:cNvPicPr>
          <p:nvPr/>
        </p:nvPicPr>
        <p:blipFill>
          <a:blip r:embed="rId11"/>
          <a:stretch>
            <a:fillRect/>
          </a:stretch>
        </p:blipFill>
        <p:spPr>
          <a:xfrm>
            <a:off x="8290623" y="1632787"/>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66620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outperforming MTN’s &amp; MOOV’s. SMS service KPIs of the three operators are not compliant with the ARCEP requirements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83D346D3-4595-456A-88AE-65E350E0C3C3}"/>
              </a:ext>
            </a:extLst>
          </p:cNvPr>
          <p:cNvSpPr/>
          <p:nvPr/>
        </p:nvSpPr>
        <p:spPr>
          <a:xfrm>
            <a:off x="8575354" y="2287693"/>
            <a:ext cx="2424023" cy="2282613"/>
          </a:xfrm>
          <a:prstGeom prst="rect">
            <a:avLst/>
          </a:prstGeom>
        </p:spPr>
        <p:txBody>
          <a:bodyPr wrap="square">
            <a:spAutoFit/>
          </a:bodyPr>
          <a:lstStyle/>
          <a:p>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SMS sending/Receiving SR in MTN is excellent compared to MOOV’s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The Samples done in this DT not fulfils the ARCEP requirement for MTN. </a:t>
            </a:r>
            <a:endParaRPr lang="en-US" sz="1452" dirty="0">
              <a:latin typeface="Verdana" panose="020B0604030504040204" pitchFamily="34" charset="0"/>
              <a:ea typeface="Verdana" panose="020B0604030504040204" pitchFamily="34" charset="0"/>
            </a:endParaRPr>
          </a:p>
        </p:txBody>
      </p:sp>
      <p:graphicFrame>
        <p:nvGraphicFramePr>
          <p:cNvPr id="7" name="Graphique 2">
            <a:extLst>
              <a:ext uri="{FF2B5EF4-FFF2-40B4-BE49-F238E27FC236}">
                <a16:creationId xmlns:a16="http://schemas.microsoft.com/office/drawing/2014/main" id="{BF531D77-BA94-4C8F-8F59-F0731982096E}"/>
              </a:ext>
            </a:extLst>
          </p:cNvPr>
          <p:cNvGraphicFramePr>
            <a:graphicFrameLocks/>
          </p:cNvGraphicFramePr>
          <p:nvPr>
            <p:extLst>
              <p:ext uri="{D42A27DB-BD31-4B8C-83A1-F6EECF244321}">
                <p14:modId xmlns:p14="http://schemas.microsoft.com/office/powerpoint/2010/main" val="4073632767"/>
              </p:ext>
            </p:extLst>
          </p:nvPr>
        </p:nvGraphicFramePr>
        <p:xfrm>
          <a:off x="1426471" y="1894115"/>
          <a:ext cx="7055056" cy="4394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340762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 good rate of successful Internet connection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5">
            <a:extLst>
              <a:ext uri="{FF2B5EF4-FFF2-40B4-BE49-F238E27FC236}">
                <a16:creationId xmlns:a16="http://schemas.microsoft.com/office/drawing/2014/main" id="{DA4FDF45-A981-46BB-AA67-9ADF69754A62}"/>
              </a:ext>
            </a:extLst>
          </p:cNvPr>
          <p:cNvGraphicFramePr>
            <a:graphicFrameLocks/>
          </p:cNvGraphicFramePr>
          <p:nvPr>
            <p:extLst>
              <p:ext uri="{D42A27DB-BD31-4B8C-83A1-F6EECF244321}">
                <p14:modId xmlns:p14="http://schemas.microsoft.com/office/powerpoint/2010/main" val="2904218609"/>
              </p:ext>
            </p:extLst>
          </p:nvPr>
        </p:nvGraphicFramePr>
        <p:xfrm>
          <a:off x="637851" y="1359000"/>
          <a:ext cx="5576337" cy="4996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31B7CE98-9EA4-41A6-B43B-92EC0BBC103C}"/>
              </a:ext>
            </a:extLst>
          </p:cNvPr>
          <p:cNvGraphicFramePr>
            <a:graphicFrameLocks/>
          </p:cNvGraphicFramePr>
          <p:nvPr>
            <p:extLst>
              <p:ext uri="{D42A27DB-BD31-4B8C-83A1-F6EECF244321}">
                <p14:modId xmlns:p14="http://schemas.microsoft.com/office/powerpoint/2010/main" val="872767321"/>
              </p:ext>
            </p:extLst>
          </p:nvPr>
        </p:nvGraphicFramePr>
        <p:xfrm>
          <a:off x="6494105" y="1359001"/>
          <a:ext cx="4226768" cy="49962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892008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web service success rate. MTN have high PS connection setup time</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AB144AA7-8BD5-4055-B370-F01A10FC70A7}"/>
              </a:ext>
            </a:extLst>
          </p:cNvPr>
          <p:cNvSpPr/>
          <p:nvPr/>
        </p:nvSpPr>
        <p:spPr>
          <a:xfrm>
            <a:off x="9384240" y="3241324"/>
            <a:ext cx="2645835" cy="1205395"/>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PS Connection setup is High in MTN compared to MOOV and CELTISS.</a:t>
            </a:r>
          </a:p>
          <a:p>
            <a:endParaRPr lang="en-US" sz="1400"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001304618"/>
              </p:ext>
            </p:extLst>
          </p:nvPr>
        </p:nvGraphicFramePr>
        <p:xfrm>
          <a:off x="362376" y="1701774"/>
          <a:ext cx="4489542" cy="4521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2">
            <a:extLst>
              <a:ext uri="{FF2B5EF4-FFF2-40B4-BE49-F238E27FC236}">
                <a16:creationId xmlns:a16="http://schemas.microsoft.com/office/drawing/2014/main" id="{DDD7E1F7-4735-4FFD-B3E5-98D61C14E473}"/>
              </a:ext>
            </a:extLst>
          </p:cNvPr>
          <p:cNvGraphicFramePr>
            <a:graphicFrameLocks/>
          </p:cNvGraphicFramePr>
          <p:nvPr>
            <p:extLst>
              <p:ext uri="{D42A27DB-BD31-4B8C-83A1-F6EECF244321}">
                <p14:modId xmlns:p14="http://schemas.microsoft.com/office/powerpoint/2010/main" val="2557607403"/>
              </p:ext>
            </p:extLst>
          </p:nvPr>
        </p:nvGraphicFramePr>
        <p:xfrm>
          <a:off x="5064240" y="1701773"/>
          <a:ext cx="4320000" cy="4521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432167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good downlink and uplink FTP success rate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6FC288A3-E9E4-40D1-9C8A-61A2C1F77495}"/>
              </a:ext>
            </a:extLst>
          </p:cNvPr>
          <p:cNvSpPr/>
          <p:nvPr/>
        </p:nvSpPr>
        <p:spPr>
          <a:xfrm>
            <a:off x="8630491" y="2263139"/>
            <a:ext cx="2332813" cy="1636282"/>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All operators MTN &amp; MOOV &amp; CELTISS satisfy ARCEP criteria of FTP success rate more than 80%. </a:t>
            </a:r>
            <a:endParaRPr lang="en-US" sz="1452" dirty="0">
              <a:latin typeface="Verdana" panose="020B0604030504040204" pitchFamily="34" charset="0"/>
              <a:ea typeface="Verdana" panose="020B0604030504040204" pitchFamily="34" charset="0"/>
            </a:endParaRPr>
          </a:p>
        </p:txBody>
      </p:sp>
      <p:graphicFrame>
        <p:nvGraphicFramePr>
          <p:cNvPr id="2"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3497323457"/>
              </p:ext>
            </p:extLst>
          </p:nvPr>
        </p:nvGraphicFramePr>
        <p:xfrm>
          <a:off x="749818" y="1326244"/>
          <a:ext cx="7750369" cy="498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1448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53FCA4-7181-EA8C-05B5-E870B84795B3}"/>
              </a:ext>
            </a:extLst>
          </p:cNvPr>
          <p:cNvPicPr>
            <a:picLocks noChangeAspect="1"/>
          </p:cNvPicPr>
          <p:nvPr/>
        </p:nvPicPr>
        <p:blipFill>
          <a:blip r:embed="rId3"/>
          <a:stretch>
            <a:fillRect/>
          </a:stretch>
        </p:blipFill>
        <p:spPr>
          <a:xfrm>
            <a:off x="4042100" y="1408515"/>
            <a:ext cx="3940434" cy="3235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3G FTP MEAN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and very close MOOV’s &amp; CELTISS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A5EC9391-9A4E-5C32-E733-5F9C4B0421FC}"/>
              </a:ext>
            </a:extLst>
          </p:cNvPr>
          <p:cNvPicPr>
            <a:picLocks noChangeAspect="1"/>
          </p:cNvPicPr>
          <p:nvPr/>
        </p:nvPicPr>
        <p:blipFill>
          <a:blip r:embed="rId4"/>
          <a:stretch>
            <a:fillRect/>
          </a:stretch>
        </p:blipFill>
        <p:spPr>
          <a:xfrm>
            <a:off x="104326" y="1389275"/>
            <a:ext cx="3830668"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A658C3B-7057-8446-3435-CCDF3EF3A671}"/>
              </a:ext>
            </a:extLst>
          </p:cNvPr>
          <p:cNvPicPr>
            <a:picLocks noChangeAspect="1"/>
          </p:cNvPicPr>
          <p:nvPr/>
        </p:nvPicPr>
        <p:blipFill>
          <a:blip r:embed="rId5"/>
          <a:stretch>
            <a:fillRect/>
          </a:stretch>
        </p:blipFill>
        <p:spPr>
          <a:xfrm>
            <a:off x="2567688" y="1399426"/>
            <a:ext cx="1381217" cy="795092"/>
          </a:xfrm>
          <a:prstGeom prst="rect">
            <a:avLst/>
          </a:prstGeom>
        </p:spPr>
      </p:pic>
      <p:pic>
        <p:nvPicPr>
          <p:cNvPr id="18" name="Picture 17">
            <a:extLst>
              <a:ext uri="{FF2B5EF4-FFF2-40B4-BE49-F238E27FC236}">
                <a16:creationId xmlns:a16="http://schemas.microsoft.com/office/drawing/2014/main" id="{080802C9-93A1-C068-5D29-80F35F81BD80}"/>
              </a:ext>
            </a:extLst>
          </p:cNvPr>
          <p:cNvPicPr>
            <a:picLocks noChangeAspect="1"/>
          </p:cNvPicPr>
          <p:nvPr/>
        </p:nvPicPr>
        <p:blipFill>
          <a:blip r:embed="rId6"/>
          <a:stretch>
            <a:fillRect/>
          </a:stretch>
        </p:blipFill>
        <p:spPr>
          <a:xfrm>
            <a:off x="6512174" y="1389275"/>
            <a:ext cx="1468309" cy="795092"/>
          </a:xfrm>
          <a:prstGeom prst="rect">
            <a:avLst/>
          </a:prstGeom>
        </p:spPr>
      </p:pic>
      <p:pic>
        <p:nvPicPr>
          <p:cNvPr id="19" name="Image 18">
            <a:extLst>
              <a:ext uri="{FF2B5EF4-FFF2-40B4-BE49-F238E27FC236}">
                <a16:creationId xmlns:a16="http://schemas.microsoft.com/office/drawing/2014/main" id="{2FA46123-85D8-F4C7-CE65-5D386109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37" y="1389853"/>
            <a:ext cx="342332"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9">
            <a:extLst>
              <a:ext uri="{FF2B5EF4-FFF2-40B4-BE49-F238E27FC236}">
                <a16:creationId xmlns:a16="http://schemas.microsoft.com/office/drawing/2014/main" id="{656C54F9-5167-6D42-ADB4-84966EDF8A19}"/>
              </a:ext>
            </a:extLst>
          </p:cNvPr>
          <p:cNvPicPr>
            <a:picLocks/>
          </p:cNvPicPr>
          <p:nvPr/>
        </p:nvPicPr>
        <p:blipFill rotWithShape="1">
          <a:blip r:embed="rId8"/>
          <a:srcRect l="8657" r="10313"/>
          <a:stretch/>
        </p:blipFill>
        <p:spPr>
          <a:xfrm>
            <a:off x="4042100" y="1408515"/>
            <a:ext cx="426308"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F736915D-FA6B-ED7A-7519-9D7E6CAEE86A}"/>
              </a:ext>
            </a:extLst>
          </p:cNvPr>
          <p:cNvPicPr>
            <a:picLocks noChangeAspect="1"/>
          </p:cNvPicPr>
          <p:nvPr/>
        </p:nvPicPr>
        <p:blipFill>
          <a:blip r:embed="rId9"/>
          <a:stretch>
            <a:fillRect/>
          </a:stretch>
        </p:blipFill>
        <p:spPr>
          <a:xfrm>
            <a:off x="8089640" y="1389275"/>
            <a:ext cx="3940435"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C9ADF903-D5A6-1A14-0B6B-E3C363529755}"/>
              </a:ext>
            </a:extLst>
          </p:cNvPr>
          <p:cNvPicPr>
            <a:picLocks noChangeAspect="1"/>
          </p:cNvPicPr>
          <p:nvPr/>
        </p:nvPicPr>
        <p:blipFill>
          <a:blip r:embed="rId10"/>
          <a:stretch>
            <a:fillRect/>
          </a:stretch>
        </p:blipFill>
        <p:spPr>
          <a:xfrm>
            <a:off x="10765512" y="1363720"/>
            <a:ext cx="1264563" cy="781905"/>
          </a:xfrm>
          <a:prstGeom prst="rect">
            <a:avLst/>
          </a:prstGeom>
        </p:spPr>
      </p:pic>
      <p:pic>
        <p:nvPicPr>
          <p:cNvPr id="25" name="Picture 24">
            <a:extLst>
              <a:ext uri="{FF2B5EF4-FFF2-40B4-BE49-F238E27FC236}">
                <a16:creationId xmlns:a16="http://schemas.microsoft.com/office/drawing/2014/main" id="{354DD38A-5A59-766B-6EDC-DF7E713AF923}"/>
              </a:ext>
            </a:extLst>
          </p:cNvPr>
          <p:cNvPicPr>
            <a:picLocks noChangeAspect="1"/>
          </p:cNvPicPr>
          <p:nvPr/>
        </p:nvPicPr>
        <p:blipFill>
          <a:blip r:embed="rId11"/>
          <a:stretch>
            <a:fillRect/>
          </a:stretch>
        </p:blipFill>
        <p:spPr>
          <a:xfrm>
            <a:off x="8089640" y="1389275"/>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612856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MEAN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compared to MOOV’s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62242011-55DC-4C0B-8413-B50876CEC4FF}"/>
              </a:ext>
            </a:extLst>
          </p:cNvPr>
          <p:cNvSpPr/>
          <p:nvPr/>
        </p:nvSpPr>
        <p:spPr>
          <a:xfrm>
            <a:off x="9527832" y="1152878"/>
            <a:ext cx="2359369" cy="508337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DL AVERAGE Throughout is less than MOOV and CELTISS DL Throughout</a:t>
            </a:r>
          </a:p>
          <a:p>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DL Throughput mean for all operators satisfies ARCEP thresholds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UL AVERAGE Throughout is less  than CELTISS UL Throughout</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UL Throughput mean for all operators satisfy ARCEP thresholds</a:t>
            </a:r>
            <a:endParaRPr lang="en-US" sz="1452" dirty="0">
              <a:latin typeface="Verdana" panose="020B0604030504040204" pitchFamily="34" charset="0"/>
              <a:ea typeface="Verdana" panose="020B0604030504040204" pitchFamily="34" charset="0"/>
            </a:endParaRPr>
          </a:p>
        </p:txBody>
      </p:sp>
      <p:graphicFrame>
        <p:nvGraphicFramePr>
          <p:cNvPr id="4" name="Graphique 6">
            <a:extLst>
              <a:ext uri="{FF2B5EF4-FFF2-40B4-BE49-F238E27FC236}">
                <a16:creationId xmlns:a16="http://schemas.microsoft.com/office/drawing/2014/main" id="{7F5D84E6-183F-42B5-A467-87F9EE2FEB81}"/>
              </a:ext>
            </a:extLst>
          </p:cNvPr>
          <p:cNvGraphicFramePr>
            <a:graphicFrameLocks/>
          </p:cNvGraphicFramePr>
          <p:nvPr>
            <p:extLst>
              <p:ext uri="{D42A27DB-BD31-4B8C-83A1-F6EECF244321}">
                <p14:modId xmlns:p14="http://schemas.microsoft.com/office/powerpoint/2010/main" val="3560431790"/>
              </p:ext>
            </p:extLst>
          </p:nvPr>
        </p:nvGraphicFramePr>
        <p:xfrm>
          <a:off x="304799" y="1415225"/>
          <a:ext cx="9223033" cy="4760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215522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satisfy ARCEP criteria reaching DL/UL Average throughputs target</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0311D000-0A77-434C-9358-B0EEA605A4B5}"/>
              </a:ext>
            </a:extLst>
          </p:cNvPr>
          <p:cNvGraphicFramePr>
            <a:graphicFrameLocks/>
          </p:cNvGraphicFramePr>
          <p:nvPr>
            <p:extLst>
              <p:ext uri="{D42A27DB-BD31-4B8C-83A1-F6EECF244321}">
                <p14:modId xmlns:p14="http://schemas.microsoft.com/office/powerpoint/2010/main" val="3921010520"/>
              </p:ext>
            </p:extLst>
          </p:nvPr>
        </p:nvGraphicFramePr>
        <p:xfrm>
          <a:off x="385742" y="1716834"/>
          <a:ext cx="5626320" cy="4379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4">
            <a:extLst>
              <a:ext uri="{FF2B5EF4-FFF2-40B4-BE49-F238E27FC236}">
                <a16:creationId xmlns:a16="http://schemas.microsoft.com/office/drawing/2014/main" id="{B103C679-2429-489B-8963-EA372DE9B6FB}"/>
              </a:ext>
            </a:extLst>
          </p:cNvPr>
          <p:cNvGraphicFramePr>
            <a:graphicFrameLocks/>
          </p:cNvGraphicFramePr>
          <p:nvPr>
            <p:extLst>
              <p:ext uri="{D42A27DB-BD31-4B8C-83A1-F6EECF244321}">
                <p14:modId xmlns:p14="http://schemas.microsoft.com/office/powerpoint/2010/main" val="1963634677"/>
              </p:ext>
            </p:extLst>
          </p:nvPr>
        </p:nvGraphicFramePr>
        <p:xfrm>
          <a:off x="6249767" y="1716834"/>
          <a:ext cx="5626320" cy="43797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605960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HTTP Browsing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HTTP Browsing success rate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187106940"/>
              </p:ext>
            </p:extLst>
          </p:nvPr>
        </p:nvGraphicFramePr>
        <p:xfrm>
          <a:off x="1407402" y="1246210"/>
          <a:ext cx="7792581" cy="4920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130251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acceptable FTP success rate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1888100438"/>
              </p:ext>
            </p:extLst>
          </p:nvPr>
        </p:nvGraphicFramePr>
        <p:xfrm>
          <a:off x="1070629" y="1404261"/>
          <a:ext cx="7914751" cy="4315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5992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Scope of Work</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02</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18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average throughput DL rate is better than MTN’s &amp; CELTISS’s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32A79647-3286-E51F-4C7A-0E4F7E38DA12}"/>
              </a:ext>
            </a:extLst>
          </p:cNvPr>
          <p:cNvPicPr>
            <a:picLocks noChangeAspect="1"/>
          </p:cNvPicPr>
          <p:nvPr/>
        </p:nvPicPr>
        <p:blipFill>
          <a:blip r:embed="rId3"/>
          <a:stretch>
            <a:fillRect/>
          </a:stretch>
        </p:blipFill>
        <p:spPr>
          <a:xfrm>
            <a:off x="48850" y="1481711"/>
            <a:ext cx="3880075" cy="275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7AFC71E-C75C-0CAE-9549-2C04DCEBFEE4}"/>
              </a:ext>
            </a:extLst>
          </p:cNvPr>
          <p:cNvPicPr>
            <a:picLocks noChangeAspect="1"/>
          </p:cNvPicPr>
          <p:nvPr/>
        </p:nvPicPr>
        <p:blipFill>
          <a:blip r:embed="rId4"/>
          <a:stretch>
            <a:fillRect/>
          </a:stretch>
        </p:blipFill>
        <p:spPr>
          <a:xfrm>
            <a:off x="2789853" y="1481713"/>
            <a:ext cx="1139072" cy="749923"/>
          </a:xfrm>
          <a:prstGeom prst="rect">
            <a:avLst/>
          </a:prstGeom>
        </p:spPr>
      </p:pic>
      <p:pic>
        <p:nvPicPr>
          <p:cNvPr id="16" name="Picture 15">
            <a:extLst>
              <a:ext uri="{FF2B5EF4-FFF2-40B4-BE49-F238E27FC236}">
                <a16:creationId xmlns:a16="http://schemas.microsoft.com/office/drawing/2014/main" id="{DF37FC0F-7727-C2BA-AF9D-DC945AE7A17B}"/>
              </a:ext>
            </a:extLst>
          </p:cNvPr>
          <p:cNvPicPr>
            <a:picLocks noChangeAspect="1"/>
          </p:cNvPicPr>
          <p:nvPr/>
        </p:nvPicPr>
        <p:blipFill>
          <a:blip r:embed="rId5"/>
          <a:stretch>
            <a:fillRect/>
          </a:stretch>
        </p:blipFill>
        <p:spPr>
          <a:xfrm>
            <a:off x="4060275" y="1481713"/>
            <a:ext cx="3880075"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055D3105-608E-CD39-9EC8-26EBA5E5D76D}"/>
              </a:ext>
            </a:extLst>
          </p:cNvPr>
          <p:cNvPicPr>
            <a:picLocks noChangeAspect="1"/>
          </p:cNvPicPr>
          <p:nvPr/>
        </p:nvPicPr>
        <p:blipFill>
          <a:blip r:embed="rId6"/>
          <a:stretch>
            <a:fillRect/>
          </a:stretch>
        </p:blipFill>
        <p:spPr>
          <a:xfrm>
            <a:off x="6885992" y="1484797"/>
            <a:ext cx="1048138" cy="743225"/>
          </a:xfrm>
          <a:prstGeom prst="rect">
            <a:avLst/>
          </a:prstGeom>
        </p:spPr>
      </p:pic>
      <p:pic>
        <p:nvPicPr>
          <p:cNvPr id="20" name="Picture 19">
            <a:extLst>
              <a:ext uri="{FF2B5EF4-FFF2-40B4-BE49-F238E27FC236}">
                <a16:creationId xmlns:a16="http://schemas.microsoft.com/office/drawing/2014/main" id="{C6298FBD-5246-4272-5C4B-CC6B9E0D331F}"/>
              </a:ext>
            </a:extLst>
          </p:cNvPr>
          <p:cNvPicPr>
            <a:picLocks noChangeAspect="1"/>
          </p:cNvPicPr>
          <p:nvPr/>
        </p:nvPicPr>
        <p:blipFill>
          <a:blip r:embed="rId7"/>
          <a:stretch>
            <a:fillRect/>
          </a:stretch>
        </p:blipFill>
        <p:spPr>
          <a:xfrm>
            <a:off x="8071701" y="1481711"/>
            <a:ext cx="3958374"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A7F925D0-7A21-D189-564B-EE6144D5E71B}"/>
              </a:ext>
            </a:extLst>
          </p:cNvPr>
          <p:cNvPicPr>
            <a:picLocks noChangeAspect="1"/>
          </p:cNvPicPr>
          <p:nvPr/>
        </p:nvPicPr>
        <p:blipFill>
          <a:blip r:embed="rId8"/>
          <a:stretch>
            <a:fillRect/>
          </a:stretch>
        </p:blipFill>
        <p:spPr>
          <a:xfrm>
            <a:off x="10842171" y="1481710"/>
            <a:ext cx="1187904" cy="741387"/>
          </a:xfrm>
          <a:prstGeom prst="rect">
            <a:avLst/>
          </a:prstGeom>
        </p:spPr>
      </p:pic>
      <p:pic>
        <p:nvPicPr>
          <p:cNvPr id="23" name="Image 20">
            <a:extLst>
              <a:ext uri="{FF2B5EF4-FFF2-40B4-BE49-F238E27FC236}">
                <a16:creationId xmlns:a16="http://schemas.microsoft.com/office/drawing/2014/main" id="{CA50FC2F-6814-2CF0-DE30-459F594FD8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23" y="1488508"/>
            <a:ext cx="429117" cy="33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 21">
            <a:extLst>
              <a:ext uri="{FF2B5EF4-FFF2-40B4-BE49-F238E27FC236}">
                <a16:creationId xmlns:a16="http://schemas.microsoft.com/office/drawing/2014/main" id="{C5A148AF-B550-D502-DFB2-D90908D888CA}"/>
              </a:ext>
            </a:extLst>
          </p:cNvPr>
          <p:cNvPicPr>
            <a:picLocks/>
          </p:cNvPicPr>
          <p:nvPr/>
        </p:nvPicPr>
        <p:blipFill rotWithShape="1">
          <a:blip r:embed="rId10"/>
          <a:srcRect l="8657" r="10313"/>
          <a:stretch/>
        </p:blipFill>
        <p:spPr>
          <a:xfrm>
            <a:off x="4044192" y="1481710"/>
            <a:ext cx="387850"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E7F278-DB59-25F3-E41C-D410651EE594}"/>
              </a:ext>
            </a:extLst>
          </p:cNvPr>
          <p:cNvPicPr>
            <a:picLocks noChangeAspect="1"/>
          </p:cNvPicPr>
          <p:nvPr/>
        </p:nvPicPr>
        <p:blipFill>
          <a:blip r:embed="rId11"/>
          <a:stretch>
            <a:fillRect/>
          </a:stretch>
        </p:blipFill>
        <p:spPr>
          <a:xfrm>
            <a:off x="8089640" y="1473254"/>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716449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FTP DL AVERAGE Throughput is outperforming CELTISS’s. MTN FTP UL AVERAGE Throughput is outperforming MOOV’s &amp;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1B0C5A3C-4118-4171-9A15-BC23BCAF789C}"/>
              </a:ext>
            </a:extLst>
          </p:cNvPr>
          <p:cNvGraphicFramePr>
            <a:graphicFrameLocks/>
          </p:cNvGraphicFramePr>
          <p:nvPr>
            <p:extLst>
              <p:ext uri="{D42A27DB-BD31-4B8C-83A1-F6EECF244321}">
                <p14:modId xmlns:p14="http://schemas.microsoft.com/office/powerpoint/2010/main" val="2136214564"/>
              </p:ext>
            </p:extLst>
          </p:nvPr>
        </p:nvGraphicFramePr>
        <p:xfrm>
          <a:off x="756480" y="1718067"/>
          <a:ext cx="9745980" cy="4261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70073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BAND and TECHNOLOGY UTILISATION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LTE MTN network uses mostly 2600 band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MOOV’s uses both the 800 band and 2600 band</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 uses mostly 1800 band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8">
            <a:extLst>
              <a:ext uri="{FF2B5EF4-FFF2-40B4-BE49-F238E27FC236}">
                <a16:creationId xmlns:a16="http://schemas.microsoft.com/office/drawing/2014/main" id="{B9D47134-9F7A-46C7-B587-5BA2F26657C0}"/>
              </a:ext>
            </a:extLst>
          </p:cNvPr>
          <p:cNvGraphicFramePr>
            <a:graphicFrameLocks/>
          </p:cNvGraphicFramePr>
          <p:nvPr>
            <p:extLst>
              <p:ext uri="{D42A27DB-BD31-4B8C-83A1-F6EECF244321}">
                <p14:modId xmlns:p14="http://schemas.microsoft.com/office/powerpoint/2010/main" val="3448519644"/>
              </p:ext>
            </p:extLst>
          </p:nvPr>
        </p:nvGraphicFramePr>
        <p:xfrm>
          <a:off x="108448" y="2150666"/>
          <a:ext cx="3816220" cy="32657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8">
            <a:extLst>
              <a:ext uri="{FF2B5EF4-FFF2-40B4-BE49-F238E27FC236}">
                <a16:creationId xmlns:a16="http://schemas.microsoft.com/office/drawing/2014/main" id="{44F12F13-C80F-4C7E-A4DA-F44718D5135F}"/>
              </a:ext>
            </a:extLst>
          </p:cNvPr>
          <p:cNvGraphicFramePr>
            <a:graphicFrameLocks/>
          </p:cNvGraphicFramePr>
          <p:nvPr>
            <p:extLst>
              <p:ext uri="{D42A27DB-BD31-4B8C-83A1-F6EECF244321}">
                <p14:modId xmlns:p14="http://schemas.microsoft.com/office/powerpoint/2010/main" val="4288743491"/>
              </p:ext>
            </p:extLst>
          </p:nvPr>
        </p:nvGraphicFramePr>
        <p:xfrm>
          <a:off x="3980802" y="2150666"/>
          <a:ext cx="3950931" cy="32657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a:extLst>
              <a:ext uri="{FF2B5EF4-FFF2-40B4-BE49-F238E27FC236}">
                <a16:creationId xmlns:a16="http://schemas.microsoft.com/office/drawing/2014/main" id="{DF1BCEEC-FA8B-44CC-B033-62A22B068DD4}"/>
              </a:ext>
            </a:extLst>
          </p:cNvPr>
          <p:cNvGraphicFramePr>
            <a:graphicFrameLocks/>
          </p:cNvGraphicFramePr>
          <p:nvPr>
            <p:extLst>
              <p:ext uri="{D42A27DB-BD31-4B8C-83A1-F6EECF244321}">
                <p14:modId xmlns:p14="http://schemas.microsoft.com/office/powerpoint/2010/main" val="2416695071"/>
              </p:ext>
            </p:extLst>
          </p:nvPr>
        </p:nvGraphicFramePr>
        <p:xfrm>
          <a:off x="7987867" y="2150666"/>
          <a:ext cx="4112856" cy="32657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137398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r>
              <a:rPr lang="en-US" sz="2600" dirty="0">
                <a:solidFill>
                  <a:srgbClr val="FFFFFF"/>
                </a:solidFill>
                <a:latin typeface="Segoe UI Light" panose="020B0502040204020203" pitchFamily="34" charset="0"/>
              </a:rPr>
              <a:t>Next steps</a:t>
            </a:r>
          </a:p>
        </p:txBody>
      </p:sp>
      <p:sp>
        <p:nvSpPr>
          <p:cNvPr id="27" name="Text Placeholder 5"/>
          <p:cNvSpPr txBox="1">
            <a:spLocks/>
          </p:cNvSpPr>
          <p:nvPr/>
        </p:nvSpPr>
        <p:spPr>
          <a:xfrm>
            <a:off x="631597" y="2090740"/>
            <a:ext cx="1559154"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07</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3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Next steps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FDB68FC9-0D35-43E2-B32A-98FC353F25C9}"/>
              </a:ext>
            </a:extLst>
          </p:cNvPr>
          <p:cNvSpPr/>
          <p:nvPr/>
        </p:nvSpPr>
        <p:spPr>
          <a:xfrm>
            <a:off x="603315" y="1504482"/>
            <a:ext cx="8454404" cy="3416320"/>
          </a:xfrm>
          <a:prstGeom prst="rect">
            <a:avLst/>
          </a:prstGeom>
        </p:spPr>
        <p:txBody>
          <a:bodyPr wrap="square">
            <a:spAutoFit/>
          </a:bodyPr>
          <a:lstStyle/>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2G &amp; 3G drive tests: Remaining areas (north area of Benin)</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Conduct deep analysis on drive tests results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cross analysis on KPIs and OSS parameters with drive tests results and call traces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Issue final report and recommendations on February 10</a:t>
            </a:r>
            <a:r>
              <a:rPr lang="en-US" baseline="30000" dirty="0">
                <a:solidFill>
                  <a:schemeClr val="tx1">
                    <a:lumMod val="85000"/>
                    <a:lumOff val="15000"/>
                  </a:schemeClr>
                </a:solidFill>
                <a:latin typeface="Verdana" panose="020B0604030504040204" pitchFamily="34" charset="0"/>
                <a:ea typeface="Verdana" panose="020B0604030504040204" pitchFamily="34" charset="0"/>
              </a:rPr>
              <a:t>th</a:t>
            </a:r>
            <a:r>
              <a:rPr lang="en-US" dirty="0">
                <a:solidFill>
                  <a:schemeClr val="tx1">
                    <a:lumMod val="85000"/>
                    <a:lumOff val="15000"/>
                  </a:schemeClr>
                </a:solidFill>
                <a:latin typeface="Verdana" panose="020B0604030504040204" pitchFamily="34" charset="0"/>
                <a:ea typeface="Verdana" panose="020B0604030504040204" pitchFamily="34" charset="0"/>
              </a:rPr>
              <a:t>, 2019</a:t>
            </a:r>
          </a:p>
        </p:txBody>
      </p:sp>
      <p:sp>
        <p:nvSpPr>
          <p:cNvPr id="7" name="Freeform 105">
            <a:extLst>
              <a:ext uri="{FF2B5EF4-FFF2-40B4-BE49-F238E27FC236}">
                <a16:creationId xmlns:a16="http://schemas.microsoft.com/office/drawing/2014/main" id="{6AA29530-4ECE-4E2F-9BC0-F3A0E0F45460}"/>
              </a:ext>
            </a:extLst>
          </p:cNvPr>
          <p:cNvSpPr>
            <a:spLocks noChangeAspect="1" noEditPoints="1"/>
          </p:cNvSpPr>
          <p:nvPr/>
        </p:nvSpPr>
        <p:spPr bwMode="auto">
          <a:xfrm>
            <a:off x="111468" y="158293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05">
            <a:extLst>
              <a:ext uri="{FF2B5EF4-FFF2-40B4-BE49-F238E27FC236}">
                <a16:creationId xmlns:a16="http://schemas.microsoft.com/office/drawing/2014/main" id="{6B7101F9-3443-45E5-826E-FAED1B670042}"/>
              </a:ext>
            </a:extLst>
          </p:cNvPr>
          <p:cNvSpPr>
            <a:spLocks noChangeAspect="1" noEditPoints="1"/>
          </p:cNvSpPr>
          <p:nvPr/>
        </p:nvSpPr>
        <p:spPr bwMode="auto">
          <a:xfrm>
            <a:off x="101748" y="2429180"/>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05">
            <a:extLst>
              <a:ext uri="{FF2B5EF4-FFF2-40B4-BE49-F238E27FC236}">
                <a16:creationId xmlns:a16="http://schemas.microsoft.com/office/drawing/2014/main" id="{859306E9-E40D-40E4-882C-1B9CC580C947}"/>
              </a:ext>
            </a:extLst>
          </p:cNvPr>
          <p:cNvSpPr>
            <a:spLocks noChangeAspect="1" noEditPoints="1"/>
          </p:cNvSpPr>
          <p:nvPr/>
        </p:nvSpPr>
        <p:spPr bwMode="auto">
          <a:xfrm>
            <a:off x="108448" y="324487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105">
            <a:extLst>
              <a:ext uri="{FF2B5EF4-FFF2-40B4-BE49-F238E27FC236}">
                <a16:creationId xmlns:a16="http://schemas.microsoft.com/office/drawing/2014/main" id="{CFCA327C-6454-4E70-8932-886678101C96}"/>
              </a:ext>
            </a:extLst>
          </p:cNvPr>
          <p:cNvSpPr>
            <a:spLocks noChangeAspect="1" noEditPoints="1"/>
          </p:cNvSpPr>
          <p:nvPr/>
        </p:nvSpPr>
        <p:spPr bwMode="auto">
          <a:xfrm>
            <a:off x="108448" y="442477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1334823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1\AppData\Local\Temp\Rar$DI00.305\DEL_PRI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2" y="3641900"/>
            <a:ext cx="2786939" cy="955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E0D2FEA1-02BB-4B5D-A293-B16A0FB6128E}"/>
              </a:ext>
            </a:extLst>
          </p:cNvPr>
          <p:cNvSpPr txBox="1">
            <a:spLocks/>
          </p:cNvSpPr>
          <p:nvPr/>
        </p:nvSpPr>
        <p:spPr>
          <a:xfrm>
            <a:off x="459045" y="4457232"/>
            <a:ext cx="11384263" cy="2096960"/>
          </a:xfrm>
          <a:prstGeom prst="rect">
            <a:avLst/>
          </a:prstGeom>
        </p:spPr>
        <p:txBody>
          <a:bodyPr vert="horz" lIns="0" tIns="0" rIns="0" bIns="0" rtlCol="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FR" sz="800" dirty="0">
                <a:solidFill>
                  <a:prstClr val="black"/>
                </a:solidFill>
              </a:rPr>
              <a:t>Deloitte fait référence à un ou plusieurs cabinets membres de Deloitte Touche </a:t>
            </a:r>
            <a:r>
              <a:rPr lang="fr-FR" sz="800" dirty="0" err="1">
                <a:solidFill>
                  <a:prstClr val="black"/>
                </a:solidFill>
              </a:rPr>
              <a:t>Tohmatsu</a:t>
            </a:r>
            <a:r>
              <a:rPr lang="fr-FR" sz="800" dirty="0">
                <a:solidFill>
                  <a:prstClr val="black"/>
                </a:solidFill>
              </a:rPr>
              <a:t> Limited, société de droit anglais (« </a:t>
            </a:r>
            <a:r>
              <a:rPr lang="fr-FR" sz="800" dirty="0" err="1">
                <a:solidFill>
                  <a:prstClr val="black"/>
                </a:solidFill>
              </a:rPr>
              <a:t>private</a:t>
            </a:r>
            <a:r>
              <a:rPr lang="fr-FR" sz="800" dirty="0">
                <a:solidFill>
                  <a:prstClr val="black"/>
                </a:solidFill>
              </a:rPr>
              <a:t> </a:t>
            </a:r>
            <a:r>
              <a:rPr lang="fr-FR" sz="800" dirty="0" err="1">
                <a:solidFill>
                  <a:prstClr val="black"/>
                </a:solidFill>
              </a:rPr>
              <a:t>company</a:t>
            </a:r>
            <a:r>
              <a:rPr lang="fr-FR" sz="800" dirty="0">
                <a:solidFill>
                  <a:prstClr val="black"/>
                </a:solidFill>
              </a:rPr>
              <a:t> </a:t>
            </a:r>
            <a:r>
              <a:rPr lang="fr-FR" sz="800" dirty="0" err="1">
                <a:solidFill>
                  <a:prstClr val="black"/>
                </a:solidFill>
              </a:rPr>
              <a:t>limited</a:t>
            </a:r>
            <a:r>
              <a:rPr lang="fr-FR" sz="800" dirty="0">
                <a:solidFill>
                  <a:prstClr val="black"/>
                </a:solidFill>
              </a:rPr>
              <a:t> by </a:t>
            </a:r>
            <a:r>
              <a:rPr lang="fr-FR" sz="800" dirty="0" err="1">
                <a:solidFill>
                  <a:prstClr val="black"/>
                </a:solidFill>
              </a:rPr>
              <a:t>guarantee</a:t>
            </a:r>
            <a:r>
              <a:rPr lang="fr-FR" sz="800" dirty="0">
                <a:solidFill>
                  <a:prstClr val="black"/>
                </a:solidFill>
              </a:rPr>
              <a:t> »), et à son réseau de cabinets membres constitués en entités indépendantes et juridiquement distinctes. Pour en savoir plus sur la structure légale de Deloitte Touche </a:t>
            </a:r>
            <a:r>
              <a:rPr lang="fr-FR" sz="800" dirty="0" err="1">
                <a:solidFill>
                  <a:prstClr val="black"/>
                </a:solidFill>
              </a:rPr>
              <a:t>Tohmatsu</a:t>
            </a:r>
            <a:r>
              <a:rPr lang="fr-FR" sz="800" dirty="0">
                <a:solidFill>
                  <a:prstClr val="black"/>
                </a:solidFill>
              </a:rPr>
              <a:t> Limited et de ses cabinets membres, consulter www.deloitte.com/about. </a:t>
            </a:r>
          </a:p>
          <a:p>
            <a:pPr lvl="0"/>
            <a:r>
              <a:rPr lang="fr-FR" sz="800" dirty="0">
                <a:solidFill>
                  <a:prstClr val="black"/>
                </a:solidFill>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p>
          <a:p>
            <a:pPr lvl="0"/>
            <a:r>
              <a:rPr lang="fr-FR" sz="800" dirty="0">
                <a:solidFill>
                  <a:prstClr val="black"/>
                </a:solidFill>
              </a:rPr>
              <a:t>Au Bénin, Deloitte mobilise un ensemble de compétences diversifiées pour répondre aux enjeux de ses clients, de toutes tailles et de tous secteurs – des grandes entreprises multinationales aux microentreprises locales, en passant par les entreprises moyennes. </a:t>
            </a:r>
          </a:p>
          <a:p>
            <a:pPr lvl="0"/>
            <a:r>
              <a:rPr lang="fr-FR" sz="800" dirty="0">
                <a:solidFill>
                  <a:prstClr val="black"/>
                </a:solidFill>
              </a:rPr>
              <a:t>Le présent document et ses annexes sont confidentiels et réservés à l’usage interne exclusif du destinataire. Toute reproduction ou toute divulgation partielle ou totale à des tiers en est interdite, sauf accord écrit préalable de Deloitte Bénin. </a:t>
            </a:r>
          </a:p>
          <a:p>
            <a:pPr lvl="0"/>
            <a:r>
              <a:rPr lang="fr-FR" sz="800" dirty="0">
                <a:solidFill>
                  <a:prstClr val="black"/>
                </a:solidFill>
              </a:rPr>
              <a:t>© 2019 Deloitte Bénin SARL. Société du réseau Deloitte </a:t>
            </a:r>
          </a:p>
        </p:txBody>
      </p:sp>
    </p:spTree>
    <p:extLst>
      <p:ext uri="{BB962C8B-B14F-4D97-AF65-F5344CB8AC3E}">
        <p14:creationId xmlns:p14="http://schemas.microsoft.com/office/powerpoint/2010/main" val="402387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a:t>
            </a:r>
            <a:r>
              <a:rPr lang="en-AU" sz="2400" dirty="0" err="1">
                <a:solidFill>
                  <a:srgbClr val="414141"/>
                </a:solidFill>
              </a:rPr>
              <a:t>i</a:t>
            </a:r>
            <a:r>
              <a:rPr lang="en-AU" sz="2400" dirty="0">
                <a:solidFill>
                  <a:srgbClr val="414141"/>
                </a:solidFill>
              </a:rPr>
              <a:t>/ii)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0" name="Rectangle 49">
            <a:extLst>
              <a:ext uri="{FF2B5EF4-FFF2-40B4-BE49-F238E27FC236}">
                <a16:creationId xmlns:a16="http://schemas.microsoft.com/office/drawing/2014/main" id="{3ACD794B-6E95-4103-9BE3-CC39F4601F16}"/>
              </a:ext>
            </a:extLst>
          </p:cNvPr>
          <p:cNvSpPr/>
          <p:nvPr/>
        </p:nvSpPr>
        <p:spPr bwMode="gray">
          <a:xfrm>
            <a:off x="0" y="1042835"/>
            <a:ext cx="12192000" cy="483577"/>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1" name="TextBox 50">
            <a:extLst>
              <a:ext uri="{FF2B5EF4-FFF2-40B4-BE49-F238E27FC236}">
                <a16:creationId xmlns:a16="http://schemas.microsoft.com/office/drawing/2014/main" id="{7A9961FB-6899-46CF-BBB7-D999A88B1544}"/>
              </a:ext>
            </a:extLst>
          </p:cNvPr>
          <p:cNvSpPr txBox="1"/>
          <p:nvPr/>
        </p:nvSpPr>
        <p:spPr>
          <a:xfrm>
            <a:off x="1165649" y="1202431"/>
            <a:ext cx="2321848" cy="215444"/>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Conduct OSS Audit</a:t>
            </a:r>
          </a:p>
        </p:txBody>
      </p:sp>
      <p:sp>
        <p:nvSpPr>
          <p:cNvPr id="52" name="Oval 51">
            <a:extLst>
              <a:ext uri="{FF2B5EF4-FFF2-40B4-BE49-F238E27FC236}">
                <a16:creationId xmlns:a16="http://schemas.microsoft.com/office/drawing/2014/main" id="{C0F21571-4E51-40DE-B8C9-A51138EB14D2}"/>
              </a:ext>
            </a:extLst>
          </p:cNvPr>
          <p:cNvSpPr/>
          <p:nvPr/>
        </p:nvSpPr>
        <p:spPr bwMode="gray">
          <a:xfrm>
            <a:off x="468741" y="1232974"/>
            <a:ext cx="631626" cy="6316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3" name="Freeform 359">
            <a:extLst>
              <a:ext uri="{FF2B5EF4-FFF2-40B4-BE49-F238E27FC236}">
                <a16:creationId xmlns:a16="http://schemas.microsoft.com/office/drawing/2014/main" id="{18CEDF16-4984-440A-B89B-93423515AFD7}"/>
              </a:ext>
            </a:extLst>
          </p:cNvPr>
          <p:cNvSpPr>
            <a:spLocks noChangeAspect="1" noEditPoints="1"/>
          </p:cNvSpPr>
          <p:nvPr/>
        </p:nvSpPr>
        <p:spPr bwMode="auto">
          <a:xfrm>
            <a:off x="534023" y="1284623"/>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TextBox 53">
            <a:extLst>
              <a:ext uri="{FF2B5EF4-FFF2-40B4-BE49-F238E27FC236}">
                <a16:creationId xmlns:a16="http://schemas.microsoft.com/office/drawing/2014/main" id="{2CEA35EE-DE6D-441D-9F86-61F7E3A572E5}"/>
              </a:ext>
            </a:extLst>
          </p:cNvPr>
          <p:cNvSpPr txBox="1"/>
          <p:nvPr/>
        </p:nvSpPr>
        <p:spPr>
          <a:xfrm>
            <a:off x="1100367" y="1591759"/>
            <a:ext cx="4971647"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2G/3G/4G MTN Networks KPIs audit based on OSS counters </a:t>
            </a:r>
          </a:p>
          <a:p>
            <a:pPr marL="171450" lvl="1" indent="-171450">
              <a:spcBef>
                <a:spcPts val="600"/>
              </a:spcBef>
              <a:buSzPct val="100000"/>
              <a:buFont typeface="Arial" panose="020B0604020202020204" pitchFamily="34" charset="0"/>
              <a:buChar char="•"/>
            </a:pPr>
            <a:r>
              <a:rPr lang="en-US" sz="1100" dirty="0">
                <a:solidFill>
                  <a:prstClr val="black"/>
                </a:solidFill>
              </a:rPr>
              <a:t>Parameters settings audit of 2G/3G/4G MTN network</a:t>
            </a:r>
          </a:p>
          <a:p>
            <a:pPr marL="171450" lvl="1" indent="-171450">
              <a:spcBef>
                <a:spcPts val="600"/>
              </a:spcBef>
              <a:buSzPct val="100000"/>
              <a:buFont typeface="Arial" panose="020B0604020202020204" pitchFamily="34" charset="0"/>
              <a:buChar char="•"/>
            </a:pPr>
            <a:r>
              <a:rPr lang="en-US" sz="1100" dirty="0">
                <a:solidFill>
                  <a:prstClr val="black"/>
                </a:solidFill>
              </a:rPr>
              <a:t>Capacity audit of 2G/3G/4G MTN network</a:t>
            </a:r>
          </a:p>
        </p:txBody>
      </p:sp>
      <p:sp>
        <p:nvSpPr>
          <p:cNvPr id="108" name="Rectangle 107">
            <a:extLst>
              <a:ext uri="{FF2B5EF4-FFF2-40B4-BE49-F238E27FC236}">
                <a16:creationId xmlns:a16="http://schemas.microsoft.com/office/drawing/2014/main" id="{728EB39A-F306-49A5-90BB-EDB1A8623B8D}"/>
              </a:ext>
            </a:extLst>
          </p:cNvPr>
          <p:cNvSpPr/>
          <p:nvPr/>
        </p:nvSpPr>
        <p:spPr bwMode="gray">
          <a:xfrm>
            <a:off x="468741" y="2349427"/>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09" name="Flowchart: Process 108">
            <a:extLst>
              <a:ext uri="{FF2B5EF4-FFF2-40B4-BE49-F238E27FC236}">
                <a16:creationId xmlns:a16="http://schemas.microsoft.com/office/drawing/2014/main" id="{099B34D4-9500-47DF-9F2C-437ECC555B4F}"/>
              </a:ext>
            </a:extLst>
          </p:cNvPr>
          <p:cNvSpPr/>
          <p:nvPr/>
        </p:nvSpPr>
        <p:spPr bwMode="gray">
          <a:xfrm>
            <a:off x="2643633"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Hourly KPI review </a:t>
            </a:r>
          </a:p>
          <a:p>
            <a:pPr>
              <a:lnSpc>
                <a:spcPct val="106000"/>
              </a:lnSpc>
            </a:pPr>
            <a:r>
              <a:rPr lang="en-US" sz="1000" dirty="0"/>
              <a:t>HW / Alarms review</a:t>
            </a:r>
          </a:p>
        </p:txBody>
      </p:sp>
      <p:sp>
        <p:nvSpPr>
          <p:cNvPr id="110" name="Flowchart: Process 109">
            <a:extLst>
              <a:ext uri="{FF2B5EF4-FFF2-40B4-BE49-F238E27FC236}">
                <a16:creationId xmlns:a16="http://schemas.microsoft.com/office/drawing/2014/main" id="{58D50127-8EA0-42C8-9B80-6E991D8BD449}"/>
              </a:ext>
            </a:extLst>
          </p:cNvPr>
          <p:cNvSpPr/>
          <p:nvPr/>
        </p:nvSpPr>
        <p:spPr bwMode="gray">
          <a:xfrm>
            <a:off x="5016465"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RAN Parameters</a:t>
            </a:r>
          </a:p>
          <a:p>
            <a:pPr>
              <a:lnSpc>
                <a:spcPct val="106000"/>
              </a:lnSpc>
            </a:pPr>
            <a:r>
              <a:rPr lang="en-US" sz="1000" dirty="0"/>
              <a:t>RAN Features</a:t>
            </a:r>
          </a:p>
          <a:p>
            <a:pPr>
              <a:lnSpc>
                <a:spcPct val="106000"/>
              </a:lnSpc>
            </a:pPr>
            <a:r>
              <a:rPr lang="en-US" sz="1000" dirty="0"/>
              <a:t>Neighbors </a:t>
            </a:r>
          </a:p>
          <a:p>
            <a:pPr>
              <a:lnSpc>
                <a:spcPct val="106000"/>
              </a:lnSpc>
            </a:pPr>
            <a:r>
              <a:rPr lang="en-US" sz="1000" dirty="0"/>
              <a:t>HW/licensing</a:t>
            </a:r>
          </a:p>
        </p:txBody>
      </p:sp>
      <p:sp>
        <p:nvSpPr>
          <p:cNvPr id="111" name="Flowchart: Process 110">
            <a:extLst>
              <a:ext uri="{FF2B5EF4-FFF2-40B4-BE49-F238E27FC236}">
                <a16:creationId xmlns:a16="http://schemas.microsoft.com/office/drawing/2014/main" id="{7715F391-FF3C-47E4-AD25-82DD1DB50163}"/>
              </a:ext>
            </a:extLst>
          </p:cNvPr>
          <p:cNvSpPr/>
          <p:nvPr/>
        </p:nvSpPr>
        <p:spPr bwMode="gray">
          <a:xfrm>
            <a:off x="590841" y="2445975"/>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Data collection</a:t>
            </a:r>
          </a:p>
        </p:txBody>
      </p:sp>
      <p:sp>
        <p:nvSpPr>
          <p:cNvPr id="112" name="Flowchart: Process 111">
            <a:extLst>
              <a:ext uri="{FF2B5EF4-FFF2-40B4-BE49-F238E27FC236}">
                <a16:creationId xmlns:a16="http://schemas.microsoft.com/office/drawing/2014/main" id="{8636A0EC-799E-4DE8-BDB1-369398C3844D}"/>
              </a:ext>
            </a:extLst>
          </p:cNvPr>
          <p:cNvSpPr/>
          <p:nvPr/>
        </p:nvSpPr>
        <p:spPr bwMode="gray">
          <a:xfrm>
            <a:off x="7339598" y="2445975"/>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Result analysis </a:t>
            </a:r>
          </a:p>
          <a:p>
            <a:pPr>
              <a:lnSpc>
                <a:spcPct val="106000"/>
              </a:lnSpc>
            </a:pPr>
            <a:r>
              <a:rPr lang="en-US" sz="1000" dirty="0"/>
              <a:t>Suggest Recommendations</a:t>
            </a:r>
          </a:p>
          <a:p>
            <a:pPr>
              <a:lnSpc>
                <a:spcPct val="106000"/>
              </a:lnSpc>
            </a:pPr>
            <a:r>
              <a:rPr lang="en-US" sz="1000" dirty="0"/>
              <a:t>audit report written</a:t>
            </a:r>
          </a:p>
        </p:txBody>
      </p:sp>
      <p:sp>
        <p:nvSpPr>
          <p:cNvPr id="113" name="Chevron 9">
            <a:extLst>
              <a:ext uri="{FF2B5EF4-FFF2-40B4-BE49-F238E27FC236}">
                <a16:creationId xmlns:a16="http://schemas.microsoft.com/office/drawing/2014/main" id="{7FFBDD2E-CC7C-4056-A6D3-BF9280509B19}"/>
              </a:ext>
            </a:extLst>
          </p:cNvPr>
          <p:cNvSpPr/>
          <p:nvPr/>
        </p:nvSpPr>
        <p:spPr bwMode="gray">
          <a:xfrm>
            <a:off x="2165848" y="2697195"/>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4" name="Chevron 76">
            <a:extLst>
              <a:ext uri="{FF2B5EF4-FFF2-40B4-BE49-F238E27FC236}">
                <a16:creationId xmlns:a16="http://schemas.microsoft.com/office/drawing/2014/main" id="{CA1512DA-F0B5-47E9-AD67-6D0681F60BF4}"/>
              </a:ext>
            </a:extLst>
          </p:cNvPr>
          <p:cNvSpPr/>
          <p:nvPr/>
        </p:nvSpPr>
        <p:spPr bwMode="gray">
          <a:xfrm>
            <a:off x="4522863" y="2725852"/>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5" name="Chevron 77">
            <a:extLst>
              <a:ext uri="{FF2B5EF4-FFF2-40B4-BE49-F238E27FC236}">
                <a16:creationId xmlns:a16="http://schemas.microsoft.com/office/drawing/2014/main" id="{E11E14CD-52C9-4882-9068-9CB0C2D21F3A}"/>
              </a:ext>
            </a:extLst>
          </p:cNvPr>
          <p:cNvSpPr/>
          <p:nvPr/>
        </p:nvSpPr>
        <p:spPr bwMode="gray">
          <a:xfrm>
            <a:off x="6879517"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 name="Chevron 77">
            <a:extLst>
              <a:ext uri="{FF2B5EF4-FFF2-40B4-BE49-F238E27FC236}">
                <a16:creationId xmlns:a16="http://schemas.microsoft.com/office/drawing/2014/main" id="{319953C3-84BA-4091-88D7-DD1FE9C507BA}"/>
              </a:ext>
            </a:extLst>
          </p:cNvPr>
          <p:cNvSpPr/>
          <p:nvPr/>
        </p:nvSpPr>
        <p:spPr bwMode="gray">
          <a:xfrm>
            <a:off x="9266176"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7" name="Flowchart: Process 116">
            <a:extLst>
              <a:ext uri="{FF2B5EF4-FFF2-40B4-BE49-F238E27FC236}">
                <a16:creationId xmlns:a16="http://schemas.microsoft.com/office/drawing/2014/main" id="{2DFED8A3-CD6C-4F3E-BC5B-1E117771249A}"/>
              </a:ext>
            </a:extLst>
          </p:cNvPr>
          <p:cNvSpPr/>
          <p:nvPr/>
        </p:nvSpPr>
        <p:spPr bwMode="gray">
          <a:xfrm>
            <a:off x="9780716" y="2445975"/>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 and actions</a:t>
            </a:r>
          </a:p>
          <a:p>
            <a:pPr>
              <a:lnSpc>
                <a:spcPct val="106000"/>
              </a:lnSpc>
            </a:pPr>
            <a:r>
              <a:rPr lang="en-US" sz="1000" dirty="0"/>
              <a:t>Close out report </a:t>
            </a:r>
          </a:p>
        </p:txBody>
      </p:sp>
      <p:sp>
        <p:nvSpPr>
          <p:cNvPr id="118" name="Rectangle 117">
            <a:extLst>
              <a:ext uri="{FF2B5EF4-FFF2-40B4-BE49-F238E27FC236}">
                <a16:creationId xmlns:a16="http://schemas.microsoft.com/office/drawing/2014/main" id="{5D79ABA9-BD6B-4468-9E78-4D8280CA915E}"/>
              </a:ext>
            </a:extLst>
          </p:cNvPr>
          <p:cNvSpPr/>
          <p:nvPr/>
        </p:nvSpPr>
        <p:spPr bwMode="gray">
          <a:xfrm rot="5400000">
            <a:off x="1193115" y="2754453"/>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19" name="Rectangle 118">
            <a:extLst>
              <a:ext uri="{FF2B5EF4-FFF2-40B4-BE49-F238E27FC236}">
                <a16:creationId xmlns:a16="http://schemas.microsoft.com/office/drawing/2014/main" id="{A1E4AE87-F101-4127-B8CD-9688FC4B7AB0}"/>
              </a:ext>
            </a:extLst>
          </p:cNvPr>
          <p:cNvSpPr/>
          <p:nvPr/>
        </p:nvSpPr>
        <p:spPr bwMode="gray">
          <a:xfrm rot="5400000">
            <a:off x="3385131" y="2653404"/>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Early KPI</a:t>
            </a:r>
          </a:p>
          <a:p>
            <a:pPr algn="ctr">
              <a:lnSpc>
                <a:spcPct val="106000"/>
              </a:lnSpc>
              <a:buFont typeface="Wingdings 2" pitchFamily="18" charset="2"/>
              <a:buNone/>
            </a:pPr>
            <a:r>
              <a:rPr lang="en-US" sz="1100" b="1" dirty="0">
                <a:solidFill>
                  <a:schemeClr val="bg1"/>
                </a:solidFill>
              </a:rPr>
              <a:t>warning</a:t>
            </a:r>
          </a:p>
        </p:txBody>
      </p:sp>
      <p:sp>
        <p:nvSpPr>
          <p:cNvPr id="120" name="Rectangle 119">
            <a:extLst>
              <a:ext uri="{FF2B5EF4-FFF2-40B4-BE49-F238E27FC236}">
                <a16:creationId xmlns:a16="http://schemas.microsoft.com/office/drawing/2014/main" id="{D3E0D830-CA74-4E86-B093-C2505DC63DBD}"/>
              </a:ext>
            </a:extLst>
          </p:cNvPr>
          <p:cNvSpPr/>
          <p:nvPr/>
        </p:nvSpPr>
        <p:spPr bwMode="gray">
          <a:xfrm rot="5400000">
            <a:off x="5731035" y="2645153"/>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Configuration Audit</a:t>
            </a:r>
          </a:p>
        </p:txBody>
      </p:sp>
      <p:sp>
        <p:nvSpPr>
          <p:cNvPr id="121" name="Rectangle 120">
            <a:extLst>
              <a:ext uri="{FF2B5EF4-FFF2-40B4-BE49-F238E27FC236}">
                <a16:creationId xmlns:a16="http://schemas.microsoft.com/office/drawing/2014/main" id="{733FA0F9-5661-49CC-A083-4461EBECB33D}"/>
              </a:ext>
            </a:extLst>
          </p:cNvPr>
          <p:cNvSpPr/>
          <p:nvPr/>
        </p:nvSpPr>
        <p:spPr bwMode="gray">
          <a:xfrm rot="5400000">
            <a:off x="8116528" y="2552060"/>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Performance Analysis</a:t>
            </a:r>
          </a:p>
          <a:p>
            <a:pPr algn="ctr">
              <a:lnSpc>
                <a:spcPct val="106000"/>
              </a:lnSpc>
              <a:buFont typeface="Wingdings 2" pitchFamily="18" charset="2"/>
              <a:buNone/>
            </a:pPr>
            <a:r>
              <a:rPr lang="en-US" sz="1100" b="1" dirty="0">
                <a:solidFill>
                  <a:schemeClr val="bg1"/>
                </a:solidFill>
              </a:rPr>
              <a:t>Dimensioning</a:t>
            </a:r>
          </a:p>
        </p:txBody>
      </p:sp>
      <p:sp>
        <p:nvSpPr>
          <p:cNvPr id="122" name="Rectangle 121">
            <a:extLst>
              <a:ext uri="{FF2B5EF4-FFF2-40B4-BE49-F238E27FC236}">
                <a16:creationId xmlns:a16="http://schemas.microsoft.com/office/drawing/2014/main" id="{7B48CF8A-0CCF-456B-9EBF-AC5AFE860FD7}"/>
              </a:ext>
            </a:extLst>
          </p:cNvPr>
          <p:cNvSpPr/>
          <p:nvPr/>
        </p:nvSpPr>
        <p:spPr bwMode="gray">
          <a:xfrm rot="5400000">
            <a:off x="10425260" y="2743970"/>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
        <p:nvSpPr>
          <p:cNvPr id="123" name="Rectangle 122">
            <a:extLst>
              <a:ext uri="{FF2B5EF4-FFF2-40B4-BE49-F238E27FC236}">
                <a16:creationId xmlns:a16="http://schemas.microsoft.com/office/drawing/2014/main" id="{2F77A344-D5DD-4468-9A80-FB242F8D3D41}"/>
              </a:ext>
            </a:extLst>
          </p:cNvPr>
          <p:cNvSpPr/>
          <p:nvPr/>
        </p:nvSpPr>
        <p:spPr bwMode="gray">
          <a:xfrm>
            <a:off x="0" y="3892527"/>
            <a:ext cx="12192000" cy="483577"/>
          </a:xfrm>
          <a:prstGeom prst="rect">
            <a:avLst/>
          </a:prstGeom>
          <a:solidFill>
            <a:schemeClr val="accent5"/>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4" name="TextBox 123">
            <a:extLst>
              <a:ext uri="{FF2B5EF4-FFF2-40B4-BE49-F238E27FC236}">
                <a16:creationId xmlns:a16="http://schemas.microsoft.com/office/drawing/2014/main" id="{6EC0C9B5-6B40-4A84-BD2D-B456B0C7B0A3}"/>
              </a:ext>
            </a:extLst>
          </p:cNvPr>
          <p:cNvSpPr txBox="1"/>
          <p:nvPr/>
        </p:nvSpPr>
        <p:spPr>
          <a:xfrm>
            <a:off x="1165649" y="3932353"/>
            <a:ext cx="11026351" cy="430887"/>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Evaluate and benchmark Quality levels offered by MTN to MOOV mobiles networks and regulator’s defined KPIs levels based on Drive Test measurements results</a:t>
            </a:r>
          </a:p>
        </p:txBody>
      </p:sp>
      <p:sp>
        <p:nvSpPr>
          <p:cNvPr id="125" name="Oval 124">
            <a:extLst>
              <a:ext uri="{FF2B5EF4-FFF2-40B4-BE49-F238E27FC236}">
                <a16:creationId xmlns:a16="http://schemas.microsoft.com/office/drawing/2014/main" id="{CCC3FFBB-FF74-40C1-B739-407EC8146804}"/>
              </a:ext>
            </a:extLst>
          </p:cNvPr>
          <p:cNvSpPr/>
          <p:nvPr/>
        </p:nvSpPr>
        <p:spPr bwMode="gray">
          <a:xfrm>
            <a:off x="468741" y="4082666"/>
            <a:ext cx="631626" cy="631626"/>
          </a:xfrm>
          <a:prstGeom prst="ellipse">
            <a:avLst/>
          </a:prstGeom>
          <a:solidFill>
            <a:schemeClr val="bg1"/>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6" name="Freeform 359">
            <a:extLst>
              <a:ext uri="{FF2B5EF4-FFF2-40B4-BE49-F238E27FC236}">
                <a16:creationId xmlns:a16="http://schemas.microsoft.com/office/drawing/2014/main" id="{DCA21153-B24A-4028-9178-749EF65CA075}"/>
              </a:ext>
            </a:extLst>
          </p:cNvPr>
          <p:cNvSpPr>
            <a:spLocks noChangeAspect="1" noEditPoints="1"/>
          </p:cNvSpPr>
          <p:nvPr/>
        </p:nvSpPr>
        <p:spPr bwMode="auto">
          <a:xfrm>
            <a:off x="534023" y="4134315"/>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solidFill>
              <a:schemeClr val="accent5"/>
            </a:solidFill>
          </a:ln>
        </p:spPr>
        <p:txBody>
          <a:bodyPr vert="horz" wrap="square" lIns="91440" tIns="45720" rIns="91440" bIns="45720" numCol="1" anchor="t" anchorCtr="0" compatLnSpc="1">
            <a:prstTxWarp prst="textNoShape">
              <a:avLst/>
            </a:prstTxWarp>
          </a:bodyPr>
          <a:lstStyle/>
          <a:p>
            <a:endParaRPr lang="en-GB" dirty="0"/>
          </a:p>
        </p:txBody>
      </p:sp>
      <p:sp>
        <p:nvSpPr>
          <p:cNvPr id="127" name="TextBox 126">
            <a:extLst>
              <a:ext uri="{FF2B5EF4-FFF2-40B4-BE49-F238E27FC236}">
                <a16:creationId xmlns:a16="http://schemas.microsoft.com/office/drawing/2014/main" id="{50729D67-416F-48DE-957B-67D43A369F23}"/>
              </a:ext>
            </a:extLst>
          </p:cNvPr>
          <p:cNvSpPr txBox="1"/>
          <p:nvPr/>
        </p:nvSpPr>
        <p:spPr>
          <a:xfrm>
            <a:off x="1201827" y="4444491"/>
            <a:ext cx="5886616"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Voice service quality and SMS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3G Data FTP DL/UL and HTTP Browsing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4G Data FTP DL/UL and  HTTP Browsing (one team with Drive test tool)</a:t>
            </a:r>
          </a:p>
        </p:txBody>
      </p:sp>
      <p:sp>
        <p:nvSpPr>
          <p:cNvPr id="128" name="Rectangle 127">
            <a:extLst>
              <a:ext uri="{FF2B5EF4-FFF2-40B4-BE49-F238E27FC236}">
                <a16:creationId xmlns:a16="http://schemas.microsoft.com/office/drawing/2014/main" id="{F4C5332C-8CFB-4F00-9CA1-2125173D689F}"/>
              </a:ext>
            </a:extLst>
          </p:cNvPr>
          <p:cNvSpPr/>
          <p:nvPr/>
        </p:nvSpPr>
        <p:spPr bwMode="gray">
          <a:xfrm>
            <a:off x="468741" y="5157325"/>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9" name="Flowchart: Process 128">
            <a:extLst>
              <a:ext uri="{FF2B5EF4-FFF2-40B4-BE49-F238E27FC236}">
                <a16:creationId xmlns:a16="http://schemas.microsoft.com/office/drawing/2014/main" id="{BB3107AF-04B1-4FCA-BCE6-5DC7CF2B2C13}"/>
              </a:ext>
            </a:extLst>
          </p:cNvPr>
          <p:cNvSpPr/>
          <p:nvPr/>
        </p:nvSpPr>
        <p:spPr bwMode="gray">
          <a:xfrm>
            <a:off x="2643633"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Drive Test execution</a:t>
            </a:r>
          </a:p>
        </p:txBody>
      </p:sp>
      <p:sp>
        <p:nvSpPr>
          <p:cNvPr id="130" name="Flowchart: Process 129">
            <a:extLst>
              <a:ext uri="{FF2B5EF4-FFF2-40B4-BE49-F238E27FC236}">
                <a16:creationId xmlns:a16="http://schemas.microsoft.com/office/drawing/2014/main" id="{A2C54E08-D087-4868-898E-A70EA1EBE2A8}"/>
              </a:ext>
            </a:extLst>
          </p:cNvPr>
          <p:cNvSpPr/>
          <p:nvPr/>
        </p:nvSpPr>
        <p:spPr bwMode="gray">
          <a:xfrm>
            <a:off x="5016465"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Post processing and report preparation</a:t>
            </a:r>
          </a:p>
        </p:txBody>
      </p:sp>
      <p:sp>
        <p:nvSpPr>
          <p:cNvPr id="131" name="Flowchart: Process 130">
            <a:extLst>
              <a:ext uri="{FF2B5EF4-FFF2-40B4-BE49-F238E27FC236}">
                <a16:creationId xmlns:a16="http://schemas.microsoft.com/office/drawing/2014/main" id="{C81FE7CA-AF17-47F5-8A8B-C32BD3EC6039}"/>
              </a:ext>
            </a:extLst>
          </p:cNvPr>
          <p:cNvSpPr/>
          <p:nvPr/>
        </p:nvSpPr>
        <p:spPr bwMode="gray">
          <a:xfrm>
            <a:off x="590841" y="5253873"/>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Drive Test route preparation</a:t>
            </a:r>
          </a:p>
        </p:txBody>
      </p:sp>
      <p:sp>
        <p:nvSpPr>
          <p:cNvPr id="132" name="Flowchart: Process 131">
            <a:extLst>
              <a:ext uri="{FF2B5EF4-FFF2-40B4-BE49-F238E27FC236}">
                <a16:creationId xmlns:a16="http://schemas.microsoft.com/office/drawing/2014/main" id="{E6FABCFD-6E3E-4DBB-AC01-B8213438A597}"/>
              </a:ext>
            </a:extLst>
          </p:cNvPr>
          <p:cNvSpPr/>
          <p:nvPr/>
        </p:nvSpPr>
        <p:spPr bwMode="gray">
          <a:xfrm>
            <a:off x="7339598" y="5253873"/>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Deep Analysis and</a:t>
            </a:r>
          </a:p>
          <a:p>
            <a:pPr>
              <a:lnSpc>
                <a:spcPct val="106000"/>
              </a:lnSpc>
            </a:pPr>
            <a:r>
              <a:rPr lang="en-US" sz="1000" dirty="0"/>
              <a:t>Recommendations </a:t>
            </a:r>
          </a:p>
        </p:txBody>
      </p:sp>
      <p:sp>
        <p:nvSpPr>
          <p:cNvPr id="133" name="Chevron 9">
            <a:extLst>
              <a:ext uri="{FF2B5EF4-FFF2-40B4-BE49-F238E27FC236}">
                <a16:creationId xmlns:a16="http://schemas.microsoft.com/office/drawing/2014/main" id="{1F781A58-1DF3-4EF8-95E2-FCC7540CA246}"/>
              </a:ext>
            </a:extLst>
          </p:cNvPr>
          <p:cNvSpPr/>
          <p:nvPr/>
        </p:nvSpPr>
        <p:spPr bwMode="gray">
          <a:xfrm>
            <a:off x="2165848" y="5505093"/>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4" name="Chevron 76">
            <a:extLst>
              <a:ext uri="{FF2B5EF4-FFF2-40B4-BE49-F238E27FC236}">
                <a16:creationId xmlns:a16="http://schemas.microsoft.com/office/drawing/2014/main" id="{696E286A-00F2-44F1-8265-BB610F377A1C}"/>
              </a:ext>
            </a:extLst>
          </p:cNvPr>
          <p:cNvSpPr/>
          <p:nvPr/>
        </p:nvSpPr>
        <p:spPr bwMode="gray">
          <a:xfrm>
            <a:off x="4522863" y="5533750"/>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5" name="Chevron 77">
            <a:extLst>
              <a:ext uri="{FF2B5EF4-FFF2-40B4-BE49-F238E27FC236}">
                <a16:creationId xmlns:a16="http://schemas.microsoft.com/office/drawing/2014/main" id="{4275FB1C-2B4C-4340-BE5B-604B8D33B611}"/>
              </a:ext>
            </a:extLst>
          </p:cNvPr>
          <p:cNvSpPr/>
          <p:nvPr/>
        </p:nvSpPr>
        <p:spPr bwMode="gray">
          <a:xfrm>
            <a:off x="6879517"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6" name="Chevron 77">
            <a:extLst>
              <a:ext uri="{FF2B5EF4-FFF2-40B4-BE49-F238E27FC236}">
                <a16:creationId xmlns:a16="http://schemas.microsoft.com/office/drawing/2014/main" id="{170BE774-E60A-4544-8015-E24F6A8428B8}"/>
              </a:ext>
            </a:extLst>
          </p:cNvPr>
          <p:cNvSpPr/>
          <p:nvPr/>
        </p:nvSpPr>
        <p:spPr bwMode="gray">
          <a:xfrm>
            <a:off x="9266176"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7" name="Flowchart: Process 136">
            <a:extLst>
              <a:ext uri="{FF2B5EF4-FFF2-40B4-BE49-F238E27FC236}">
                <a16:creationId xmlns:a16="http://schemas.microsoft.com/office/drawing/2014/main" id="{3659DBAB-9975-48BE-84A0-035F0E285E32}"/>
              </a:ext>
            </a:extLst>
          </p:cNvPr>
          <p:cNvSpPr/>
          <p:nvPr/>
        </p:nvSpPr>
        <p:spPr bwMode="gray">
          <a:xfrm>
            <a:off x="9780716" y="5253873"/>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a:t>
            </a:r>
          </a:p>
        </p:txBody>
      </p:sp>
      <p:sp>
        <p:nvSpPr>
          <p:cNvPr id="138" name="Rectangle 137">
            <a:extLst>
              <a:ext uri="{FF2B5EF4-FFF2-40B4-BE49-F238E27FC236}">
                <a16:creationId xmlns:a16="http://schemas.microsoft.com/office/drawing/2014/main" id="{600508FE-8DD4-4989-A161-E7DF05DCD96B}"/>
              </a:ext>
            </a:extLst>
          </p:cNvPr>
          <p:cNvSpPr/>
          <p:nvPr/>
        </p:nvSpPr>
        <p:spPr bwMode="gray">
          <a:xfrm rot="5400000">
            <a:off x="1193115" y="5562351"/>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39" name="Rectangle 138">
            <a:extLst>
              <a:ext uri="{FF2B5EF4-FFF2-40B4-BE49-F238E27FC236}">
                <a16:creationId xmlns:a16="http://schemas.microsoft.com/office/drawing/2014/main" id="{5A84B45C-930C-432B-A036-2EF3DFCDA995}"/>
              </a:ext>
            </a:extLst>
          </p:cNvPr>
          <p:cNvSpPr/>
          <p:nvPr/>
        </p:nvSpPr>
        <p:spPr bwMode="gray">
          <a:xfrm rot="5400000">
            <a:off x="3385131" y="5461302"/>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Network Data Collection</a:t>
            </a:r>
          </a:p>
        </p:txBody>
      </p:sp>
      <p:sp>
        <p:nvSpPr>
          <p:cNvPr id="140" name="Rectangle 139">
            <a:extLst>
              <a:ext uri="{FF2B5EF4-FFF2-40B4-BE49-F238E27FC236}">
                <a16:creationId xmlns:a16="http://schemas.microsoft.com/office/drawing/2014/main" id="{D2A1C8FB-FEF9-482E-821F-F253F66B3E69}"/>
              </a:ext>
            </a:extLst>
          </p:cNvPr>
          <p:cNvSpPr/>
          <p:nvPr/>
        </p:nvSpPr>
        <p:spPr bwMode="gray">
          <a:xfrm rot="5400000">
            <a:off x="5731035" y="5453051"/>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Post Processing </a:t>
            </a:r>
          </a:p>
        </p:txBody>
      </p:sp>
      <p:sp>
        <p:nvSpPr>
          <p:cNvPr id="141" name="Rectangle 140">
            <a:extLst>
              <a:ext uri="{FF2B5EF4-FFF2-40B4-BE49-F238E27FC236}">
                <a16:creationId xmlns:a16="http://schemas.microsoft.com/office/drawing/2014/main" id="{0E50E994-3AF1-47FC-AD7F-70CCA6E9CA0B}"/>
              </a:ext>
            </a:extLst>
          </p:cNvPr>
          <p:cNvSpPr/>
          <p:nvPr/>
        </p:nvSpPr>
        <p:spPr bwMode="gray">
          <a:xfrm rot="5400000">
            <a:off x="8116528" y="5359958"/>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Events and layer 3 analysis</a:t>
            </a:r>
          </a:p>
        </p:txBody>
      </p:sp>
      <p:sp>
        <p:nvSpPr>
          <p:cNvPr id="142" name="Rectangle 141">
            <a:extLst>
              <a:ext uri="{FF2B5EF4-FFF2-40B4-BE49-F238E27FC236}">
                <a16:creationId xmlns:a16="http://schemas.microsoft.com/office/drawing/2014/main" id="{69AFABCF-BD0D-49B8-94EB-FC5751B825D8}"/>
              </a:ext>
            </a:extLst>
          </p:cNvPr>
          <p:cNvSpPr/>
          <p:nvPr/>
        </p:nvSpPr>
        <p:spPr bwMode="gray">
          <a:xfrm rot="5400000">
            <a:off x="10425260" y="5551868"/>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Tree>
    <p:extLst>
      <p:ext uri="{BB962C8B-B14F-4D97-AF65-F5344CB8AC3E}">
        <p14:creationId xmlns:p14="http://schemas.microsoft.com/office/powerpoint/2010/main" val="32719886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(ii/ii)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48" name="TextBox 47">
            <a:extLst>
              <a:ext uri="{FF2B5EF4-FFF2-40B4-BE49-F238E27FC236}">
                <a16:creationId xmlns:a16="http://schemas.microsoft.com/office/drawing/2014/main" id="{AC993690-A55C-4D86-B3D7-7D1D43EDA639}"/>
              </a:ext>
            </a:extLst>
          </p:cNvPr>
          <p:cNvSpPr txBox="1"/>
          <p:nvPr/>
        </p:nvSpPr>
        <p:spPr>
          <a:xfrm>
            <a:off x="2050187" y="1136813"/>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cxnSp>
        <p:nvCxnSpPr>
          <p:cNvPr id="49" name="Straight Connector 48">
            <a:extLst>
              <a:ext uri="{FF2B5EF4-FFF2-40B4-BE49-F238E27FC236}">
                <a16:creationId xmlns:a16="http://schemas.microsoft.com/office/drawing/2014/main" id="{3895F7BF-1783-4AD1-AF92-4E31180EAEA8}"/>
              </a:ext>
            </a:extLst>
          </p:cNvPr>
          <p:cNvCxnSpPr/>
          <p:nvPr/>
        </p:nvCxnSpPr>
        <p:spPr>
          <a:xfrm>
            <a:off x="5418456" y="2104575"/>
            <a:ext cx="56297" cy="5373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6" name="Freeform 3">
            <a:extLst>
              <a:ext uri="{FF2B5EF4-FFF2-40B4-BE49-F238E27FC236}">
                <a16:creationId xmlns:a16="http://schemas.microsoft.com/office/drawing/2014/main" id="{894E4100-C80F-44A6-9CAB-6016A25272B4}"/>
              </a:ext>
            </a:extLst>
          </p:cNvPr>
          <p:cNvSpPr/>
          <p:nvPr/>
        </p:nvSpPr>
        <p:spPr bwMode="gray">
          <a:xfrm>
            <a:off x="1971048" y="1519878"/>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57" name="Picture 56">
            <a:extLst>
              <a:ext uri="{FF2B5EF4-FFF2-40B4-BE49-F238E27FC236}">
                <a16:creationId xmlns:a16="http://schemas.microsoft.com/office/drawing/2014/main" id="{A7C5FA61-BC1A-49FA-8F91-3B0E95EDF9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61753" y="963162"/>
            <a:ext cx="3219347" cy="753353"/>
          </a:xfrm>
          <a:prstGeom prst="rect">
            <a:avLst/>
          </a:prstGeom>
        </p:spPr>
      </p:pic>
      <p:sp>
        <p:nvSpPr>
          <p:cNvPr id="58" name="TextBox 57">
            <a:extLst>
              <a:ext uri="{FF2B5EF4-FFF2-40B4-BE49-F238E27FC236}">
                <a16:creationId xmlns:a16="http://schemas.microsoft.com/office/drawing/2014/main" id="{0BE2D903-B646-4BC7-8D01-F637889A4F5F}"/>
              </a:ext>
            </a:extLst>
          </p:cNvPr>
          <p:cNvSpPr txBox="1"/>
          <p:nvPr/>
        </p:nvSpPr>
        <p:spPr>
          <a:xfrm>
            <a:off x="2103390" y="1223220"/>
            <a:ext cx="1710405"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Cities to be covered</a:t>
            </a:r>
          </a:p>
        </p:txBody>
      </p:sp>
      <p:sp>
        <p:nvSpPr>
          <p:cNvPr id="60" name="TextBox 59">
            <a:extLst>
              <a:ext uri="{FF2B5EF4-FFF2-40B4-BE49-F238E27FC236}">
                <a16:creationId xmlns:a16="http://schemas.microsoft.com/office/drawing/2014/main" id="{ED4923AB-5B18-47EB-B5BC-2F1421CBF1C3}"/>
              </a:ext>
            </a:extLst>
          </p:cNvPr>
          <p:cNvSpPr txBox="1"/>
          <p:nvPr/>
        </p:nvSpPr>
        <p:spPr>
          <a:xfrm>
            <a:off x="7924655" y="1102597"/>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sp>
        <p:nvSpPr>
          <p:cNvPr id="61" name="Freeform 3">
            <a:extLst>
              <a:ext uri="{FF2B5EF4-FFF2-40B4-BE49-F238E27FC236}">
                <a16:creationId xmlns:a16="http://schemas.microsoft.com/office/drawing/2014/main" id="{E305B0A1-EE73-4680-83E4-80C63943A9FC}"/>
              </a:ext>
            </a:extLst>
          </p:cNvPr>
          <p:cNvSpPr/>
          <p:nvPr/>
        </p:nvSpPr>
        <p:spPr bwMode="gray">
          <a:xfrm>
            <a:off x="7845516" y="1485662"/>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62" name="Picture 61">
            <a:extLst>
              <a:ext uri="{FF2B5EF4-FFF2-40B4-BE49-F238E27FC236}">
                <a16:creationId xmlns:a16="http://schemas.microsoft.com/office/drawing/2014/main" id="{60983F79-5C5B-489E-87FB-4AABBE9AFA4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36221" y="928946"/>
            <a:ext cx="3219347" cy="753353"/>
          </a:xfrm>
          <a:prstGeom prst="rect">
            <a:avLst/>
          </a:prstGeom>
        </p:spPr>
      </p:pic>
      <p:sp>
        <p:nvSpPr>
          <p:cNvPr id="63" name="TextBox 62">
            <a:extLst>
              <a:ext uri="{FF2B5EF4-FFF2-40B4-BE49-F238E27FC236}">
                <a16:creationId xmlns:a16="http://schemas.microsoft.com/office/drawing/2014/main" id="{B6431F0B-37D7-4740-AE30-D867B98F1ADD}"/>
              </a:ext>
            </a:extLst>
          </p:cNvPr>
          <p:cNvSpPr txBox="1"/>
          <p:nvPr/>
        </p:nvSpPr>
        <p:spPr>
          <a:xfrm>
            <a:off x="7977858" y="1189004"/>
            <a:ext cx="1247136"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Drive Test KPI</a:t>
            </a:r>
          </a:p>
        </p:txBody>
      </p:sp>
      <p:sp>
        <p:nvSpPr>
          <p:cNvPr id="65" name="Rectangle 64">
            <a:extLst>
              <a:ext uri="{FF2B5EF4-FFF2-40B4-BE49-F238E27FC236}">
                <a16:creationId xmlns:a16="http://schemas.microsoft.com/office/drawing/2014/main" id="{DB778DE1-EEED-46D5-A806-7B75F40955A3}"/>
              </a:ext>
            </a:extLst>
          </p:cNvPr>
          <p:cNvSpPr/>
          <p:nvPr/>
        </p:nvSpPr>
        <p:spPr>
          <a:xfrm>
            <a:off x="5970362" y="2910429"/>
            <a:ext cx="2416432" cy="246221"/>
          </a:xfrm>
          <a:prstGeom prst="rect">
            <a:avLst/>
          </a:prstGeom>
        </p:spPr>
        <p:txBody>
          <a:bodyPr wrap="square">
            <a:spAutoFit/>
          </a:bodyPr>
          <a:lstStyle/>
          <a:p>
            <a:pPr>
              <a:spcAft>
                <a:spcPts val="0"/>
              </a:spcAft>
            </a:pPr>
            <a:endParaRPr lang="en-IN" sz="1000" dirty="0">
              <a:effectLst/>
              <a:latin typeface="+mj-l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3B99CF1B-BBDE-4184-B600-47E7CF1AC463}"/>
              </a:ext>
            </a:extLst>
          </p:cNvPr>
          <p:cNvSpPr/>
          <p:nvPr/>
        </p:nvSpPr>
        <p:spPr bwMode="gray">
          <a:xfrm>
            <a:off x="6040471" y="2162224"/>
            <a:ext cx="2707603" cy="293756"/>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Data KPIs (2G/3G/LTE)</a:t>
            </a:r>
            <a:endParaRPr lang="en-IN" sz="1200" b="1" dirty="0">
              <a:solidFill>
                <a:schemeClr val="bg1"/>
              </a:solidFill>
            </a:endParaRPr>
          </a:p>
        </p:txBody>
      </p:sp>
      <p:sp>
        <p:nvSpPr>
          <p:cNvPr id="67" name="Rectangle 66">
            <a:extLst>
              <a:ext uri="{FF2B5EF4-FFF2-40B4-BE49-F238E27FC236}">
                <a16:creationId xmlns:a16="http://schemas.microsoft.com/office/drawing/2014/main" id="{00B134EB-8738-47CC-9FD0-5D20D8D1AF15}"/>
              </a:ext>
            </a:extLst>
          </p:cNvPr>
          <p:cNvSpPr/>
          <p:nvPr/>
        </p:nvSpPr>
        <p:spPr>
          <a:xfrm>
            <a:off x="6001735" y="2556072"/>
            <a:ext cx="2859462" cy="160813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IP-Service Access Success Ratio</a:t>
            </a:r>
          </a:p>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Data Transfer Success Ratio</a:t>
            </a: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Session Setup time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HTTP </a:t>
            </a:r>
            <a:r>
              <a:rPr lang="fr-FR" sz="1050" dirty="0" err="1">
                <a:solidFill>
                  <a:schemeClr val="accent6"/>
                </a:solidFill>
                <a:ea typeface="Calibri" panose="020F0502020204030204" pitchFamily="34" charset="0"/>
                <a:cs typeface="Times New Roman" panose="02020603050405020304" pitchFamily="18" charset="0"/>
              </a:rPr>
              <a:t>mean</a:t>
            </a:r>
            <a:r>
              <a:rPr lang="fr-FR" sz="1050" dirty="0">
                <a:solidFill>
                  <a:schemeClr val="accent6"/>
                </a:solidFill>
                <a:ea typeface="Calibri" panose="020F0502020204030204" pitchFamily="34" charset="0"/>
                <a:cs typeface="Times New Roman" panose="02020603050405020304" pitchFamily="18" charset="0"/>
              </a:rPr>
              <a:t> data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Session Success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UL/DL </a:t>
            </a:r>
            <a:r>
              <a:rPr lang="en-AU" sz="1050" dirty="0">
                <a:solidFill>
                  <a:schemeClr val="accent6"/>
                </a:solidFill>
                <a:ea typeface="Calibri" panose="020F0502020204030204" pitchFamily="34" charset="0"/>
                <a:cs typeface="Times New Roman" panose="02020603050405020304" pitchFamily="18" charset="0"/>
              </a:rPr>
              <a:t>Throughput</a:t>
            </a:r>
          </a:p>
        </p:txBody>
      </p:sp>
      <p:sp>
        <p:nvSpPr>
          <p:cNvPr id="68" name="Rectangle 67">
            <a:extLst>
              <a:ext uri="{FF2B5EF4-FFF2-40B4-BE49-F238E27FC236}">
                <a16:creationId xmlns:a16="http://schemas.microsoft.com/office/drawing/2014/main" id="{512D6814-CE78-4A4A-A059-BFA06C917291}"/>
              </a:ext>
            </a:extLst>
          </p:cNvPr>
          <p:cNvSpPr/>
          <p:nvPr/>
        </p:nvSpPr>
        <p:spPr bwMode="gray">
          <a:xfrm>
            <a:off x="6005837" y="4307947"/>
            <a:ext cx="2742238"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Coverage rate (2G/3G/LTE)</a:t>
            </a:r>
            <a:endParaRPr lang="en-IN" sz="1200" b="1" dirty="0">
              <a:solidFill>
                <a:schemeClr val="bg1"/>
              </a:solidFill>
            </a:endParaRPr>
          </a:p>
        </p:txBody>
      </p:sp>
      <p:sp>
        <p:nvSpPr>
          <p:cNvPr id="69" name="Rectangle 68">
            <a:extLst>
              <a:ext uri="{FF2B5EF4-FFF2-40B4-BE49-F238E27FC236}">
                <a16:creationId xmlns:a16="http://schemas.microsoft.com/office/drawing/2014/main" id="{608E4457-8DD2-4CA7-B0D7-A1D23B033C33}"/>
              </a:ext>
            </a:extLst>
          </p:cNvPr>
          <p:cNvSpPr/>
          <p:nvPr/>
        </p:nvSpPr>
        <p:spPr>
          <a:xfrm>
            <a:off x="6040471" y="4685104"/>
            <a:ext cx="2820725" cy="75405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Outoor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Indoor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Incar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0" name="Rectangle 69">
            <a:extLst>
              <a:ext uri="{FF2B5EF4-FFF2-40B4-BE49-F238E27FC236}">
                <a16:creationId xmlns:a16="http://schemas.microsoft.com/office/drawing/2014/main" id="{715A0FA2-1F04-4787-873D-D7CD21CF8CF5}"/>
              </a:ext>
            </a:extLst>
          </p:cNvPr>
          <p:cNvSpPr/>
          <p:nvPr/>
        </p:nvSpPr>
        <p:spPr bwMode="gray">
          <a:xfrm>
            <a:off x="9104087" y="2161012"/>
            <a:ext cx="2772000" cy="294968"/>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Voice KPIs </a:t>
            </a:r>
            <a:endParaRPr lang="en-IN" sz="1200" b="1" dirty="0">
              <a:solidFill>
                <a:schemeClr val="bg1"/>
              </a:solidFill>
            </a:endParaRPr>
          </a:p>
        </p:txBody>
      </p:sp>
      <p:sp>
        <p:nvSpPr>
          <p:cNvPr id="71" name="Rectangle 70">
            <a:extLst>
              <a:ext uri="{FF2B5EF4-FFF2-40B4-BE49-F238E27FC236}">
                <a16:creationId xmlns:a16="http://schemas.microsoft.com/office/drawing/2014/main" id="{77BB175C-FE8D-4381-ADF1-D97EB48395CA}"/>
              </a:ext>
            </a:extLst>
          </p:cNvPr>
          <p:cNvSpPr/>
          <p:nvPr/>
        </p:nvSpPr>
        <p:spPr>
          <a:xfrm>
            <a:off x="8972653" y="2589297"/>
            <a:ext cx="3219347" cy="1608133"/>
          </a:xfrm>
          <a:prstGeom prst="rect">
            <a:avLst/>
          </a:prstGeom>
        </p:spPr>
        <p:txBody>
          <a:bodyPr wrap="square">
            <a:spAutoFit/>
          </a:bodyPr>
          <a:lstStyle/>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en-US" sz="1050" dirty="0">
                <a:solidFill>
                  <a:schemeClr val="accent6"/>
                </a:solidFill>
                <a:cs typeface="Times New Roman" panose="02020603050405020304" pitchFamily="18" charset="0"/>
              </a:rPr>
              <a:t>blocking</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drop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en-AU" sz="1050" dirty="0">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perfect</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good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Voice Quality (MOS)</a:t>
            </a:r>
            <a:endParaRPr lang="en-US" sz="1050" dirty="0">
              <a:solidFill>
                <a:schemeClr val="accent6"/>
              </a:solidFill>
              <a:cs typeface="Times New Roman" panose="02020603050405020304" pitchFamily="18" charset="0"/>
            </a:endParaRPr>
          </a:p>
        </p:txBody>
      </p:sp>
      <p:sp>
        <p:nvSpPr>
          <p:cNvPr id="72" name="Rectangle 71">
            <a:extLst>
              <a:ext uri="{FF2B5EF4-FFF2-40B4-BE49-F238E27FC236}">
                <a16:creationId xmlns:a16="http://schemas.microsoft.com/office/drawing/2014/main" id="{EB2C68B2-F06B-401D-959A-523E3F113A8D}"/>
              </a:ext>
            </a:extLst>
          </p:cNvPr>
          <p:cNvSpPr/>
          <p:nvPr/>
        </p:nvSpPr>
        <p:spPr bwMode="gray">
          <a:xfrm>
            <a:off x="9104088" y="4307947"/>
            <a:ext cx="2771999"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a:solidFill>
                  <a:schemeClr val="bg1"/>
                </a:solidFill>
              </a:rPr>
              <a:t>SMS</a:t>
            </a:r>
            <a:endParaRPr lang="en-IN" sz="1200" b="1" dirty="0">
              <a:solidFill>
                <a:schemeClr val="bg1"/>
              </a:solidFill>
            </a:endParaRPr>
          </a:p>
        </p:txBody>
      </p:sp>
      <p:sp>
        <p:nvSpPr>
          <p:cNvPr id="73" name="Rectangle 72">
            <a:extLst>
              <a:ext uri="{FF2B5EF4-FFF2-40B4-BE49-F238E27FC236}">
                <a16:creationId xmlns:a16="http://schemas.microsoft.com/office/drawing/2014/main" id="{B77FCBD6-0389-4E10-B2D7-9CC71AFC5F5C}"/>
              </a:ext>
            </a:extLst>
          </p:cNvPr>
          <p:cNvSpPr/>
          <p:nvPr/>
        </p:nvSpPr>
        <p:spPr>
          <a:xfrm>
            <a:off x="9112454" y="4817920"/>
            <a:ext cx="2917621" cy="49244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MO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MT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p:txBody>
      </p:sp>
      <p:sp>
        <p:nvSpPr>
          <p:cNvPr id="76" name="Rectangle 75">
            <a:extLst>
              <a:ext uri="{FF2B5EF4-FFF2-40B4-BE49-F238E27FC236}">
                <a16:creationId xmlns:a16="http://schemas.microsoft.com/office/drawing/2014/main" id="{7391F604-CBFA-4332-9735-29CAD49F1170}"/>
              </a:ext>
            </a:extLst>
          </p:cNvPr>
          <p:cNvSpPr/>
          <p:nvPr/>
        </p:nvSpPr>
        <p:spPr>
          <a:xfrm>
            <a:off x="8136064" y="1714386"/>
            <a:ext cx="1952779" cy="250197"/>
          </a:xfrm>
          <a:prstGeom prst="rect">
            <a:avLst/>
          </a:prstGeom>
        </p:spPr>
        <p:txBody>
          <a:bodyPr wrap="none">
            <a:spAutoFit/>
          </a:bodyPr>
          <a:lstStyle/>
          <a:p>
            <a:r>
              <a:rPr lang="en-US" sz="1026" b="1" dirty="0">
                <a:solidFill>
                  <a:schemeClr val="accent1"/>
                </a:solidFill>
              </a:rPr>
              <a:t>19 indicators to analyze</a:t>
            </a:r>
          </a:p>
        </p:txBody>
      </p:sp>
      <p:sp>
        <p:nvSpPr>
          <p:cNvPr id="77" name="Rectangle 76">
            <a:extLst>
              <a:ext uri="{FF2B5EF4-FFF2-40B4-BE49-F238E27FC236}">
                <a16:creationId xmlns:a16="http://schemas.microsoft.com/office/drawing/2014/main" id="{48F9F8A6-68BA-47E7-A9C2-01BE80CF4B74}"/>
              </a:ext>
            </a:extLst>
          </p:cNvPr>
          <p:cNvSpPr/>
          <p:nvPr/>
        </p:nvSpPr>
        <p:spPr>
          <a:xfrm>
            <a:off x="1836432" y="1541475"/>
            <a:ext cx="2560316" cy="408060"/>
          </a:xfrm>
          <a:prstGeom prst="rect">
            <a:avLst/>
          </a:prstGeom>
        </p:spPr>
        <p:txBody>
          <a:bodyPr wrap="none">
            <a:spAutoFit/>
          </a:bodyPr>
          <a:lstStyle/>
          <a:p>
            <a:endParaRPr lang="en-US" sz="1026" b="1" dirty="0">
              <a:solidFill>
                <a:schemeClr val="accent1"/>
              </a:solidFill>
            </a:endParaRPr>
          </a:p>
          <a:p>
            <a:r>
              <a:rPr lang="en-US" sz="1026" b="1" dirty="0">
                <a:solidFill>
                  <a:schemeClr val="accent1"/>
                </a:solidFill>
              </a:rPr>
              <a:t>18 thousand samples to analyze</a:t>
            </a:r>
          </a:p>
        </p:txBody>
      </p:sp>
      <p:pic>
        <p:nvPicPr>
          <p:cNvPr id="2" name="table">
            <a:extLst>
              <a:ext uri="{FF2B5EF4-FFF2-40B4-BE49-F238E27FC236}">
                <a16:creationId xmlns:a16="http://schemas.microsoft.com/office/drawing/2014/main" id="{273A7A5D-6D5B-409D-49CC-74578819BEEB}"/>
              </a:ext>
            </a:extLst>
          </p:cNvPr>
          <p:cNvPicPr>
            <a:picLocks noChangeAspect="1"/>
          </p:cNvPicPr>
          <p:nvPr/>
        </p:nvPicPr>
        <p:blipFill>
          <a:blip r:embed="rId5"/>
          <a:stretch>
            <a:fillRect/>
          </a:stretch>
        </p:blipFill>
        <p:spPr>
          <a:xfrm>
            <a:off x="703236" y="2171700"/>
            <a:ext cx="4325964" cy="3962433"/>
          </a:xfrm>
          <a:prstGeom prst="rect">
            <a:avLst/>
          </a:prstGeom>
        </p:spPr>
      </p:pic>
    </p:spTree>
    <p:extLst>
      <p:ext uri="{BB962C8B-B14F-4D97-AF65-F5344CB8AC3E}">
        <p14:creationId xmlns:p14="http://schemas.microsoft.com/office/powerpoint/2010/main" val="29138751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8" y="2090740"/>
            <a:ext cx="6817731"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US" sz="2600" dirty="0">
                <a:solidFill>
                  <a:srgbClr val="FFFFFF"/>
                </a:solidFill>
                <a:latin typeface="Segoe UI Light" panose="020B0502040204020203" pitchFamily="34" charset="0"/>
              </a:rPr>
              <a:t>Drive tests Activity, Current Status &amp; Progress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03</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0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Drive tests Activity, Current Status &amp; Progress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 and Benchmark evaluation is on track according to initial plan</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a:extLst>
              <a:ext uri="{FF2B5EF4-FFF2-40B4-BE49-F238E27FC236}">
                <a16:creationId xmlns:a16="http://schemas.microsoft.com/office/drawing/2014/main" id="{BE3195CB-E235-45F3-98CB-3A60B5EC766F}"/>
              </a:ext>
            </a:extLst>
          </p:cNvPr>
          <p:cNvSpPr txBox="1"/>
          <p:nvPr/>
        </p:nvSpPr>
        <p:spPr>
          <a:xfrm>
            <a:off x="1018540" y="1389544"/>
            <a:ext cx="6128072" cy="276999"/>
          </a:xfrm>
          <a:prstGeom prst="rect">
            <a:avLst/>
          </a:prstGeom>
          <a:noFill/>
        </p:spPr>
        <p:txBody>
          <a:bodyPr wrap="square" rtlCol="0">
            <a:spAutoFit/>
          </a:bodyPr>
          <a:lstStyle/>
          <a:p>
            <a:r>
              <a:rPr lang="en-US" sz="1200" b="1" dirty="0">
                <a:latin typeface="+mj-lt"/>
              </a:rPr>
              <a:t>The Drive Test execution is ongoing as initially planned</a:t>
            </a:r>
          </a:p>
        </p:txBody>
      </p:sp>
      <p:sp>
        <p:nvSpPr>
          <p:cNvPr id="8" name="Freeform 88">
            <a:extLst>
              <a:ext uri="{FF2B5EF4-FFF2-40B4-BE49-F238E27FC236}">
                <a16:creationId xmlns:a16="http://schemas.microsoft.com/office/drawing/2014/main" id="{FDC154C8-78A0-4F28-8DF0-25EDC0B3168F}"/>
              </a:ext>
            </a:extLst>
          </p:cNvPr>
          <p:cNvSpPr>
            <a:spLocks noChangeAspect="1" noEditPoints="1"/>
          </p:cNvSpPr>
          <p:nvPr/>
        </p:nvSpPr>
        <p:spPr bwMode="auto">
          <a:xfrm>
            <a:off x="469900"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aphicFrame>
        <p:nvGraphicFramePr>
          <p:cNvPr id="10" name="Objet 4">
            <a:extLst>
              <a:ext uri="{FF2B5EF4-FFF2-40B4-BE49-F238E27FC236}">
                <a16:creationId xmlns:a16="http://schemas.microsoft.com/office/drawing/2014/main" id="{670AE545-3457-4538-96DD-D36A9F3737AE}"/>
              </a:ext>
            </a:extLst>
          </p:cNvPr>
          <p:cNvGraphicFramePr>
            <a:graphicFrameLocks noChangeAspect="1"/>
          </p:cNvGraphicFramePr>
          <p:nvPr>
            <p:extLst>
              <p:ext uri="{D42A27DB-BD31-4B8C-83A1-F6EECF244321}">
                <p14:modId xmlns:p14="http://schemas.microsoft.com/office/powerpoint/2010/main" val="1055587223"/>
              </p:ext>
            </p:extLst>
          </p:nvPr>
        </p:nvGraphicFramePr>
        <p:xfrm>
          <a:off x="7695252" y="1910345"/>
          <a:ext cx="4225772" cy="2804095"/>
        </p:xfrm>
        <a:graphic>
          <a:graphicData uri="http://schemas.openxmlformats.org/presentationml/2006/ole">
            <mc:AlternateContent xmlns:mc="http://schemas.openxmlformats.org/markup-compatibility/2006">
              <mc:Choice xmlns:v="urn:schemas-microsoft-com:vml" Requires="v">
                <p:oleObj name="Feuille de calcul" r:id="rId3" imgW="4343228" imgH="2800243" progId="Excel.Sheet.12">
                  <p:embed/>
                </p:oleObj>
              </mc:Choice>
              <mc:Fallback>
                <p:oleObj name="Feuille de calcul" r:id="rId3" imgW="4343228" imgH="2800243" progId="Excel.Sheet.12">
                  <p:embed/>
                  <p:pic>
                    <p:nvPicPr>
                      <p:cNvPr id="29" name="Objet 4">
                        <a:extLst>
                          <a:ext uri="{FF2B5EF4-FFF2-40B4-BE49-F238E27FC236}">
                            <a16:creationId xmlns:a16="http://schemas.microsoft.com/office/drawing/2014/main" id="{75490B0F-C362-4403-9B39-D2440467F16A}"/>
                          </a:ext>
                        </a:extLst>
                      </p:cNvPr>
                      <p:cNvPicPr/>
                      <p:nvPr/>
                    </p:nvPicPr>
                    <p:blipFill>
                      <a:blip r:embed="rId4"/>
                      <a:stretch>
                        <a:fillRect/>
                      </a:stretch>
                    </p:blipFill>
                    <p:spPr>
                      <a:xfrm>
                        <a:off x="7695252" y="1910345"/>
                        <a:ext cx="4225772" cy="2804095"/>
                      </a:xfrm>
                      <a:prstGeom prst="rect">
                        <a:avLst/>
                      </a:prstGeom>
                    </p:spPr>
                  </p:pic>
                </p:oleObj>
              </mc:Fallback>
            </mc:AlternateContent>
          </a:graphicData>
        </a:graphic>
      </p:graphicFrame>
      <p:sp>
        <p:nvSpPr>
          <p:cNvPr id="12" name="Freeform 88">
            <a:extLst>
              <a:ext uri="{FF2B5EF4-FFF2-40B4-BE49-F238E27FC236}">
                <a16:creationId xmlns:a16="http://schemas.microsoft.com/office/drawing/2014/main" id="{73259998-7AEC-4A13-989E-6F61546234DD}"/>
              </a:ext>
            </a:extLst>
          </p:cNvPr>
          <p:cNvSpPr>
            <a:spLocks noChangeAspect="1" noEditPoints="1"/>
          </p:cNvSpPr>
          <p:nvPr/>
        </p:nvSpPr>
        <p:spPr bwMode="auto">
          <a:xfrm>
            <a:off x="7695252"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DBE8CEDB-012D-4008-A14A-ADA468F44860}"/>
              </a:ext>
            </a:extLst>
          </p:cNvPr>
          <p:cNvSpPr txBox="1"/>
          <p:nvPr/>
        </p:nvSpPr>
        <p:spPr>
          <a:xfrm>
            <a:off x="8296538" y="1310622"/>
            <a:ext cx="3733537" cy="461665"/>
          </a:xfrm>
          <a:prstGeom prst="rect">
            <a:avLst/>
          </a:prstGeom>
          <a:noFill/>
        </p:spPr>
        <p:txBody>
          <a:bodyPr wrap="square" rtlCol="0">
            <a:spAutoFit/>
          </a:bodyPr>
          <a:lstStyle/>
          <a:p>
            <a:r>
              <a:rPr lang="en-US" sz="1200" b="1" dirty="0"/>
              <a:t>We have processed more than 90% of Cotonou and SEME data</a:t>
            </a:r>
          </a:p>
        </p:txBody>
      </p:sp>
      <p:pic>
        <p:nvPicPr>
          <p:cNvPr id="14" name="Picture 13">
            <a:extLst>
              <a:ext uri="{FF2B5EF4-FFF2-40B4-BE49-F238E27FC236}">
                <a16:creationId xmlns:a16="http://schemas.microsoft.com/office/drawing/2014/main" id="{7C085A16-C45D-DF0E-7588-A01802F714A8}"/>
              </a:ext>
            </a:extLst>
          </p:cNvPr>
          <p:cNvPicPr>
            <a:picLocks noChangeAspect="1"/>
          </p:cNvPicPr>
          <p:nvPr/>
        </p:nvPicPr>
        <p:blipFill>
          <a:blip r:embed="rId5"/>
          <a:stretch>
            <a:fillRect/>
          </a:stretch>
        </p:blipFill>
        <p:spPr>
          <a:xfrm>
            <a:off x="469900" y="1932821"/>
            <a:ext cx="6618613" cy="3555748"/>
          </a:xfrm>
          <a:prstGeom prst="rect">
            <a:avLst/>
          </a:prstGeom>
        </p:spPr>
      </p:pic>
      <p:pic>
        <p:nvPicPr>
          <p:cNvPr id="5121" name="Text Box 44" hidden="1">
            <a:extLst>
              <a:ext uri="{FF2B5EF4-FFF2-40B4-BE49-F238E27FC236}">
                <a16:creationId xmlns:a16="http://schemas.microsoft.com/office/drawing/2014/main" id="{395D978F-111B-F6A9-6185-1CC40EF3A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396875"/>
            <a:ext cx="35893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1327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XUPHL.pWEqZ_VP_epIw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daedgar\AppData\Local\Temp\Templafy\PowerPointVsto\Assets\635992644158638987.j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heme/theme1.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potx [Read-Only]" id="{4895A7C0-7955-4330-B17A-388A5FD55948}" vid="{9ECA57C1-B0D9-4046-9645-1F06785FB3B7}"/>
    </a:ext>
  </a:extLst>
</a:theme>
</file>

<file path=ppt/theme/theme2.xml><?xml version="1.0" encoding="utf-8"?>
<a:theme xmlns:a="http://schemas.openxmlformats.org/drawingml/2006/main" name="1_Office Theme">
  <a:themeElements>
    <a:clrScheme name="Deloitte Standard">
      <a:dk1>
        <a:sysClr val="windowText" lastClr="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noFill/>
        </a:ln>
        <a:effectLst/>
      </a:spPr>
      <a:bodyPr rtlCol="0" anchor="ctr"/>
      <a:lstStyle>
        <a:defPPr algn="ctr">
          <a:defRPr sz="1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3.xml><?xml version="1.0" encoding="utf-8"?>
<a:theme xmlns:a="http://schemas.openxmlformats.org/drawingml/2006/main" name="Deloitte_US_Onscreen">
  <a:themeElements>
    <a:clrScheme name="Deloitte colors">
      <a:dk1>
        <a:sysClr val="windowText" lastClr="000000"/>
      </a:dk1>
      <a:lt1>
        <a:sysClr val="window" lastClr="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2018Masque Deloitte 16_9.potx" id="{EEEB63B8-DAFF-4982-9C77-DCE093864388}" vid="{CDAC76B6-485B-447A-86BF-11EA19EB2E8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22706</TotalTime>
  <Words>3809</Words>
  <Application>Microsoft Office PowerPoint</Application>
  <PresentationFormat>Widescreen</PresentationFormat>
  <Paragraphs>749</Paragraphs>
  <Slides>55</Slides>
  <Notes>49</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55</vt:i4>
      </vt:variant>
    </vt:vector>
  </HeadingPairs>
  <TitlesOfParts>
    <vt:vector size="73" baseType="lpstr">
      <vt:lpstr>Arial</vt:lpstr>
      <vt:lpstr>Calibri</vt:lpstr>
      <vt:lpstr>Courier New</vt:lpstr>
      <vt:lpstr>Frutiger Next Pro Light</vt:lpstr>
      <vt:lpstr>Lucida Grande</vt:lpstr>
      <vt:lpstr>Open Sans</vt:lpstr>
      <vt:lpstr>Open Sans Light</vt:lpstr>
      <vt:lpstr>Segoe UI Light</vt:lpstr>
      <vt:lpstr>Segoe UI Semibold</vt:lpstr>
      <vt:lpstr>Segoe UI Semilight</vt:lpstr>
      <vt:lpstr>Verdana</vt:lpstr>
      <vt:lpstr>Wingdings</vt:lpstr>
      <vt:lpstr>Wingdings 2</vt:lpstr>
      <vt:lpstr>1_Deloitte_US_Onscreen</vt:lpstr>
      <vt:lpstr>1_Office Theme</vt:lpstr>
      <vt:lpstr>Deloitte_US_Onscreen</vt:lpstr>
      <vt:lpstr>think-cell Slide</vt:lpstr>
      <vt:lpstr>Feuille de calcul</vt:lpstr>
      <vt:lpstr>PowerPoint Presentation</vt:lpstr>
      <vt:lpstr>Summary</vt:lpstr>
      <vt:lpstr>PowerPoint Presentation</vt:lpstr>
      <vt:lpstr>Context &amp; Report objectives</vt:lpstr>
      <vt:lpstr>PowerPoint Presentation</vt:lpstr>
      <vt:lpstr>Scope of work (i/ii)</vt:lpstr>
      <vt:lpstr>Scope of Work (ii/ii)</vt:lpstr>
      <vt:lpstr>PowerPoint Presentation</vt:lpstr>
      <vt:lpstr>Drive tests Activity, Current Status &amp; Progress Drive test and Benchmark evaluation is on track according to initial plan</vt:lpstr>
      <vt:lpstr>Intermediate report </vt:lpstr>
      <vt:lpstr>PowerPoint Presentation</vt:lpstr>
      <vt:lpstr>Executive Summary – Benchmarking (i/iii) MTN and MOOV Networks QoS are comparable. A resource optimization enables to meet ARCEP requirements and to outperform competition’s NW QoS   </vt:lpstr>
      <vt:lpstr>Executive Summary - Benchmarking (ii/iii) MTN network QoS is globally better than the MOOV’s. A design optimization can enable a better network QoS on all KPIs   </vt:lpstr>
      <vt:lpstr>Executive Summary - Benchmarking (iii/iii) Ther 4G network coverage rate is comparable among all operators.  MTN network mean throughput UL is better than MOOV’s and CELTISS’s. A Radio extension of the MTN network will enable outperforming competition’s 4G coverage and capacity    </vt:lpstr>
      <vt:lpstr>Benchmarking Key Results – Coverage MTN &amp; MOOV &amp; CELTISS have a close 2G /3G coverage but 4G coverage of MTN is lower than MOOV’s and CELTISS. 4G Network extension is needed in Cotonou to reach MOOV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MTN needs to improve its 3G Data THP compared to competitors.     </vt:lpstr>
      <vt:lpstr>Benchmarking Key Results – 4G Data Summary  MTN’s 4G DATA network End User KPIs satisfy ARCEP requirements, MTN is ranked second in 4G DL THP after MOOV’s ,  MTN is outperforming MOOV’s &amp; CELTISS in 4G UL THP.   </vt:lpstr>
      <vt:lpstr>Benchmarking – 2G coverage comparison map MOOV’s 2G coverage is very close to MTN’s CELTISS’S 2G coverage outperforming MTN’s and MOOV’s    </vt:lpstr>
      <vt:lpstr>Benchmarking – 2G coverage comparison MTN &amp; MOOV &amp; CELTISS’s 2G coverage meets ARCEP RxLev Threshold requirements     </vt:lpstr>
      <vt:lpstr>Benchmarking – 3G coverage comparison map MTN’s 3G coverage is outperforming MOOV’s 3G coverage MTN’s 2G coverage is very close to CELTISS’s     </vt:lpstr>
      <vt:lpstr>Benchmarking – 3G coverage comparison CELTISS's 3G Radio coverage rate (99.74%) is outperforming MTN’s (99.55%) and MOOV’s (99,21%)      </vt:lpstr>
      <vt:lpstr>Benchmarking – 4G coverage comparison map CELTISS’s 4G coverage is outperforming MTN’s and MOOV’s      </vt:lpstr>
      <vt:lpstr>Benchmarking – 4G coverage comparison MTN's 4G Radio coverage rate (99.28%) is very close MOOV's (99.96%) and CELTISS’s (99.54%)       </vt:lpstr>
      <vt:lpstr>Benchmarking – Voice quality comparison (MOS) map MOOV Voice Quality is much better &amp; excellent compared to MTN’s and CELTISS      </vt:lpstr>
      <vt:lpstr>Benchmarking – Voice quality comparison (MOS)  CELTISS Voice Quality is much better &amp; excellent compared to MTN’s and MOOV’S, MTN needs to improve its voice quality MOS.      </vt:lpstr>
      <vt:lpstr>Benchmarking – Voice quality MOS by technology  Voice Quality MOS by technology      </vt:lpstr>
      <vt:lpstr>Benchmarking – EC/NO comparison map 3G MOOV’s and CELTISS’s Quality is outperforming MTN’s. MTN network design needs to be optimized     </vt:lpstr>
      <vt:lpstr>Benchmarking – EC/NO comparison 12,35% of drive test samples are showing a very low level of EcNo for 3G MTN network. A physical design optimization is needed     </vt:lpstr>
      <vt:lpstr>Benchmarking – SNIR comparison map 4G CELTISS Signal of quality is outperforming MTN’s and MOOV’s     </vt:lpstr>
      <vt:lpstr>Benchmarking – SNIR comparison  Drive tests are showing a low level of MTN Network SINR.     </vt:lpstr>
      <vt:lpstr>Benchmarking – BLOCKED CALLS EVENTS map All operators MTN &amp; MOOV &amp; CELTISS are not satisfying ARCEP CSSR/CBR requirements      </vt:lpstr>
      <vt:lpstr>Benchmarking – BLOCKED CALLS per Technology MTN has a high rate of blocked calls for 3G network     </vt:lpstr>
      <vt:lpstr>Benchmarking – 2G/3G CALL SETUP TIME MTN Call setup time is outperforming MOOV’s and CELTISS’s All operators MTN &amp; MOOV &amp; CELTISS’s have a high call setup time     </vt:lpstr>
      <vt:lpstr>Benchmarking – HANDOVER FAILURE EVENTS map      </vt:lpstr>
      <vt:lpstr>Benchmarking – HANDOVER FAILURE MTN’s and CELTISS’s Network Handover success rate are perfect compared to MOOV’s     </vt:lpstr>
      <vt:lpstr>Benchmarking – DROPPED CALLS EVENTS map Voice Session Continuity of MTN and CELTISS network is outperforming MOOV’s     </vt:lpstr>
      <vt:lpstr>Benchmarking – 2G/3G DROPPED CALLS MTN &amp; CELTISS CDR are satisfying ARCEP threshold Compared to MOOV’s CDR network which is bad  </vt:lpstr>
      <vt:lpstr>Benchmarking – DROPPED CALLS per technology MTN &amp; CELTISS network has an excellent drop rate compared to MOOV’s network that has a bad drop rate for 3G technology  </vt:lpstr>
      <vt:lpstr>Benchmarking – SMS SENDING FAILURE EVENTS map CELTISS SMS SETUP/RESPONSE is much better than MTN’s &amp; MOOV’s  </vt:lpstr>
      <vt:lpstr>Benchmarking – SMS SENDING FAILURE CELTISS SMS SETUP/RESPONSE is outperforming MTN’s &amp; MOOV’s. SMS service KPIs of the three operators are not compliant with the ARCEP requirements</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comparison map Excellent Throughput in MTN network and very close MOOV’s &amp; CELTISS</vt:lpstr>
      <vt:lpstr>Benchmarking – 3G FTP MEAN THROUGHPUT comparison Excellent Throughput in MTN network compared to MOOV’s</vt:lpstr>
      <vt:lpstr>Benchmarking – 3G FTP THROUGHPUT comparison All operators MTN &amp; MOOV &amp; CELTISS satisfy ARCEP criteria reaching DL/UL Average throughputs target </vt:lpstr>
      <vt:lpstr>Benchmarking – 4G HTTP Browsing All operators have very good HTTP Browsing success rate  </vt:lpstr>
      <vt:lpstr>Benchmarking – 4G FTP THROUGHPUT comparison All operators have acceptable FTP success rate  </vt:lpstr>
      <vt:lpstr>Benchmarking – 4G FTP THROUGHPUT comparison map MOOV’s average throughput DL rate is better than MTN’s &amp; CELTISS’s    </vt:lpstr>
      <vt:lpstr>Benchmarking – 4G FTP THROUGHPUT comparison MTN FTP DL AVERAGE Throughput is outperforming CELTISS’s. MTN FTP UL AVERAGE Throughput is outperforming MOOV’s &amp; CELTISS  </vt:lpstr>
      <vt:lpstr>Benchmarking – BAND and TECHNOLOGY UTILISATION LTE MTN network uses mostly 2600 band  MOOV’s uses both the 800 band and 2600 band CELTIS uses mostly 1800 band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2016</dc:creator>
  <cp:lastModifiedBy>Fares Saadani</cp:lastModifiedBy>
  <cp:revision>398</cp:revision>
  <cp:lastPrinted>2023-10-26T12:46:21Z</cp:lastPrinted>
  <dcterms:created xsi:type="dcterms:W3CDTF">2019-01-15T17:14:35Z</dcterms:created>
  <dcterms:modified xsi:type="dcterms:W3CDTF">2023-11-02T16:54:40Z</dcterms:modified>
</cp:coreProperties>
</file>