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ags/tag1.xml" ContentType="application/vnd.openxmlformats-officedocument.presentationml.tags+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3.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24.xml" ContentType="application/vnd.openxmlformats-officedocument.presentationml.notesSlide+xml"/>
  <Override PartName="/ppt/charts/chart5.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6.xml" ContentType="application/vnd.openxmlformats-officedocument.drawingml.chart+xml"/>
  <Override PartName="/ppt/theme/themeOverride5.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6.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8.xml" ContentType="application/vnd.openxmlformats-officedocument.drawingml.chart+xml"/>
  <Override PartName="/ppt/theme/themeOverride7.xml" ContentType="application/vnd.openxmlformats-officedocument.themeOverride+xml"/>
  <Override PartName="/ppt/notesSlides/notesSlide31.xml" ContentType="application/vnd.openxmlformats-officedocument.presentationml.notesSlide+xml"/>
  <Override PartName="/ppt/charts/chart9.xml" ContentType="application/vnd.openxmlformats-officedocument.drawingml.chart+xml"/>
  <Override PartName="/ppt/theme/themeOverride8.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9.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0.xml" ContentType="application/vnd.openxmlformats-officedocument.themeOverride+xml"/>
  <Override PartName="/ppt/notesSlides/notesSlide36.xml" ContentType="application/vnd.openxmlformats-officedocument.presentationml.notesSlide+xml"/>
  <Override PartName="/ppt/charts/chart12.xml" ContentType="application/vnd.openxmlformats-officedocument.drawingml.chart+xml"/>
  <Override PartName="/ppt/theme/themeOverride11.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3.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2.xml" ContentType="application/vnd.openxmlformats-officedocument.themeOverride+xml"/>
  <Override PartName="/ppt/notesSlides/notesSlide39.xml" ContentType="application/vnd.openxmlformats-officedocument.presentationml.notesSlide+xml"/>
  <Override PartName="/ppt/charts/chart14.xml" ContentType="application/vnd.openxmlformats-officedocument.drawingml.chart+xml"/>
  <Override PartName="/ppt/theme/themeOverride13.xml" ContentType="application/vnd.openxmlformats-officedocument.themeOverride+xml"/>
  <Override PartName="/ppt/charts/chart15.xml" ContentType="application/vnd.openxmlformats-officedocument.drawingml.chart+xml"/>
  <Override PartName="/ppt/theme/themeOverride14.xml" ContentType="application/vnd.openxmlformats-officedocument.themeOverride+xml"/>
  <Override PartName="/ppt/notesSlides/notesSlide40.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theme/themeOverride15.xml" ContentType="application/vnd.openxmlformats-officedocument.themeOverride+xml"/>
  <Override PartName="/ppt/notesSlides/notesSlide41.xml" ContentType="application/vnd.openxmlformats-officedocument.presentationml.notesSlide+xml"/>
  <Override PartName="/ppt/charts/chart18.xml" ContentType="application/vnd.openxmlformats-officedocument.drawingml.chart+xml"/>
  <Override PartName="/ppt/theme/themeOverride16.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7.xml" ContentType="application/vnd.openxmlformats-officedocument.themeOverride+xml"/>
  <Override PartName="/ppt/notesSlides/notesSlide44.xml" ContentType="application/vnd.openxmlformats-officedocument.presentationml.notesSlide+xml"/>
  <Override PartName="/ppt/charts/chart2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8.xml" ContentType="application/vnd.openxmlformats-officedocument.themeOverride+xml"/>
  <Override PartName="/ppt/charts/chart2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9.xml" ContentType="application/vnd.openxmlformats-officedocument.themeOverride+xml"/>
  <Override PartName="/ppt/notesSlides/notesSlide45.xml" ContentType="application/vnd.openxmlformats-officedocument.presentationml.notesSlide+xml"/>
  <Override PartName="/ppt/charts/chart22.xml" ContentType="application/vnd.openxmlformats-officedocument.drawingml.chart+xml"/>
  <Override PartName="/ppt/notesSlides/notesSlide46.xml" ContentType="application/vnd.openxmlformats-officedocument.presentationml.notesSlide+xml"/>
  <Override PartName="/ppt/charts/chart23.xml" ContentType="application/vnd.openxmlformats-officedocument.drawingml.chart+xml"/>
  <Override PartName="/ppt/theme/themeOverride20.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24.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21.xml" ContentType="application/vnd.openxmlformats-officedocument.themeOverride+xml"/>
  <Override PartName="/ppt/notesSlides/notesSlide49.xml" ContentType="application/vnd.openxmlformats-officedocument.presentationml.notesSlide+xml"/>
  <Override PartName="/ppt/charts/chart25.xml" ContentType="application/vnd.openxmlformats-officedocument.drawingml.chart+xml"/>
  <Override PartName="/ppt/theme/themeOverride22.xml" ContentType="application/vnd.openxmlformats-officedocument.themeOverride+xml"/>
  <Override PartName="/ppt/charts/chart26.xml" ContentType="application/vnd.openxmlformats-officedocument.drawingml.chart+xml"/>
  <Override PartName="/ppt/theme/themeOverride23.xml" ContentType="application/vnd.openxmlformats-officedocument.themeOverride+xml"/>
  <Override PartName="/ppt/charts/chart27.xml" ContentType="application/vnd.openxmlformats-officedocument.drawingml.chart+xml"/>
  <Override PartName="/ppt/theme/themeOverride24.xml" ContentType="application/vnd.openxmlformats-officedocument.themeOverr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4" r:id="rId1"/>
    <p:sldMasterId id="2147483782" r:id="rId2"/>
    <p:sldMasterId id="2147483811" r:id="rId3"/>
  </p:sldMasterIdLst>
  <p:notesMasterIdLst>
    <p:notesMasterId r:id="rId60"/>
  </p:notesMasterIdLst>
  <p:handoutMasterIdLst>
    <p:handoutMasterId r:id="rId61"/>
  </p:handoutMasterIdLst>
  <p:sldIdLst>
    <p:sldId id="1618" r:id="rId4"/>
    <p:sldId id="260" r:id="rId5"/>
    <p:sldId id="906" r:id="rId6"/>
    <p:sldId id="1643" r:id="rId7"/>
    <p:sldId id="1642" r:id="rId8"/>
    <p:sldId id="1629" r:id="rId9"/>
    <p:sldId id="1630" r:id="rId10"/>
    <p:sldId id="1619" r:id="rId11"/>
    <p:sldId id="1631" r:id="rId12"/>
    <p:sldId id="1645" r:id="rId13"/>
    <p:sldId id="1646" r:id="rId14"/>
    <p:sldId id="1738" r:id="rId15"/>
    <p:sldId id="1696" r:id="rId16"/>
    <p:sldId id="1697" r:id="rId17"/>
    <p:sldId id="1698" r:id="rId18"/>
    <p:sldId id="1699" r:id="rId19"/>
    <p:sldId id="1700" r:id="rId20"/>
    <p:sldId id="1701" r:id="rId21"/>
    <p:sldId id="1703" r:id="rId22"/>
    <p:sldId id="1702" r:id="rId23"/>
    <p:sldId id="1704" r:id="rId24"/>
    <p:sldId id="1705" r:id="rId25"/>
    <p:sldId id="1706" r:id="rId26"/>
    <p:sldId id="1707" r:id="rId27"/>
    <p:sldId id="1708" r:id="rId28"/>
    <p:sldId id="1709" r:id="rId29"/>
    <p:sldId id="1710" r:id="rId30"/>
    <p:sldId id="1711" r:id="rId31"/>
    <p:sldId id="1712" r:id="rId32"/>
    <p:sldId id="1713" r:id="rId33"/>
    <p:sldId id="1714" r:id="rId34"/>
    <p:sldId id="1715" r:id="rId35"/>
    <p:sldId id="1716" r:id="rId36"/>
    <p:sldId id="1718" r:id="rId37"/>
    <p:sldId id="1719" r:id="rId38"/>
    <p:sldId id="1720" r:id="rId39"/>
    <p:sldId id="1721" r:id="rId40"/>
    <p:sldId id="1722" r:id="rId41"/>
    <p:sldId id="1723" r:id="rId42"/>
    <p:sldId id="1724" r:id="rId43"/>
    <p:sldId id="1725" r:id="rId44"/>
    <p:sldId id="1726" r:id="rId45"/>
    <p:sldId id="1727" r:id="rId46"/>
    <p:sldId id="1728" r:id="rId47"/>
    <p:sldId id="1729" r:id="rId48"/>
    <p:sldId id="1730" r:id="rId49"/>
    <p:sldId id="1731" r:id="rId50"/>
    <p:sldId id="1732" r:id="rId51"/>
    <p:sldId id="1733" r:id="rId52"/>
    <p:sldId id="1734" r:id="rId53"/>
    <p:sldId id="1735" r:id="rId54"/>
    <p:sldId id="1736" r:id="rId55"/>
    <p:sldId id="1737" r:id="rId56"/>
    <p:sldId id="1623" r:id="rId57"/>
    <p:sldId id="1635" r:id="rId58"/>
    <p:sldId id="300" r:id="rId59"/>
  </p:sldIdLst>
  <p:sldSz cx="12192000" cy="6858000"/>
  <p:notesSz cx="6888163" cy="100187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Style moyen 3 - Accentuation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Style foncé 2 - Accentuation 5/Accentuation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handoutMaster" Target="handoutMasters/handout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Project\MTN\Old%20Report\Chart.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D:\Project\MTN\Old%20Report\Chart.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D:\Project\MTN\Old%20Report\Chart.xlsx" TargetMode="External"/></Relationships>
</file>

<file path=ppt/charts/_rels/chart12.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1.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D:\Project\MTN\Old%20Report\Chart.xlsx" TargetMode="External"/></Relationships>
</file>

<file path=ppt/charts/_rels/chart14.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3.xml"/></Relationships>
</file>

<file path=ppt/charts/_rels/chart15.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4.xml"/></Relationships>
</file>

<file path=ppt/charts/_rels/chart16.xml.rels><?xml version="1.0" encoding="UTF-8" standalone="yes"?>
<Relationships xmlns="http://schemas.openxmlformats.org/package/2006/relationships"><Relationship Id="rId1" Type="http://schemas.openxmlformats.org/officeDocument/2006/relationships/oleObject" Target="file:///D:\Project\MTN\Old%20Report\Chart.xlsx" TargetMode="External"/></Relationships>
</file>

<file path=ppt/charts/_rels/chart17.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5.xml"/></Relationships>
</file>

<file path=ppt/charts/_rels/chart18.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6.xm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D:\Project\MTN\Old%20Report\Chart.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D:\Project\MTN\Old%20Report\Chart.xlsx" TargetMode="Externa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D:\Project\MTN\Old%20Report\Chart.xlsx" TargetMode="Externa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file:///D:\Project\MTN\Old%20Report\Chart.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D:\Project\MTN\Old%20Report\Chart.xlsx" TargetMode="External"/></Relationships>
</file>

<file path=ppt/charts/_rels/chart23.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20.xm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file:///D:\Project\MTN\Old%20Report\Chart.xlsx" TargetMode="External"/></Relationships>
</file>

<file path=ppt/charts/_rels/chart25.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22.xml"/></Relationships>
</file>

<file path=ppt/charts/_rels/chart26.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23.xml"/></Relationships>
</file>

<file path=ppt/charts/_rels/chart27.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24.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D:\Project\MTN\Old%20Report\Chart.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D:\Project\MTN\Old%20Report\Chart.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asus\Downloads\Cotonou_Speech_Codec_Type_.xlsx" TargetMode="External"/></Relationships>
</file>

<file path=ppt/charts/_rels/chart6.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D:\Project\MTN\Old%20Report\Chart.xlsx" TargetMode="External"/></Relationships>
</file>

<file path=ppt/charts/_rels/chart8.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7.xml"/></Relationships>
</file>

<file path=ppt/charts/_rels/chart9.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a:t>RxLev Distribution (%)</a:t>
            </a:r>
          </a:p>
        </c:rich>
      </c:tx>
      <c:layout>
        <c:manualLayout>
          <c:xMode val="edge"/>
          <c:yMode val="edge"/>
          <c:x val="0.33227129767096902"/>
          <c:y val="2.2046996280330165E-2"/>
          <c:w val="0.54464143514633179"/>
          <c:h val="0.17051629722118378"/>
        </c:manualLayout>
      </c:layout>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fr-FR"/>
        </a:p>
      </c:txPr>
    </c:title>
    <c:autoTitleDeleted val="0"/>
    <c:plotArea>
      <c:layout>
        <c:manualLayout>
          <c:layoutTarget val="inner"/>
          <c:xMode val="edge"/>
          <c:yMode val="edge"/>
          <c:x val="6.8607111111111105E-2"/>
          <c:y val="0.19848089438022806"/>
          <c:w val="0.94290256500244141"/>
          <c:h val="0.62545496225357056"/>
        </c:manualLayout>
      </c:layout>
      <c:barChart>
        <c:barDir val="col"/>
        <c:grouping val="clustered"/>
        <c:varyColors val="0"/>
        <c:ser>
          <c:idx val="0"/>
          <c:order val="0"/>
          <c:tx>
            <c:strRef>
              <c:f>Sheet1!$A$5</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Sheet1!$B$4:$F$4</c:f>
              <c:strCache>
                <c:ptCount val="5"/>
                <c:pt idx="0">
                  <c:v>-74 to -10</c:v>
                </c:pt>
                <c:pt idx="1">
                  <c:v>-87 to -74</c:v>
                </c:pt>
                <c:pt idx="2">
                  <c:v>-92 to -87</c:v>
                </c:pt>
                <c:pt idx="3">
                  <c:v>-110 to -92</c:v>
                </c:pt>
                <c:pt idx="4">
                  <c:v>ACCEPTABLE COVREGE</c:v>
                </c:pt>
              </c:strCache>
            </c:strRef>
          </c:cat>
          <c:val>
            <c:numRef>
              <c:f>Sheet1!$B$5:$F$5</c:f>
              <c:numCache>
                <c:formatCode>0.00%</c:formatCode>
                <c:ptCount val="5"/>
                <c:pt idx="0">
                  <c:v>0.94579999999999997</c:v>
                </c:pt>
                <c:pt idx="1">
                  <c:v>5.3900000000000003E-2</c:v>
                </c:pt>
                <c:pt idx="2">
                  <c:v>2.9999999999999997E-4</c:v>
                </c:pt>
                <c:pt idx="3">
                  <c:v>0</c:v>
                </c:pt>
                <c:pt idx="4">
                  <c:v>0.99970000000000003</c:v>
                </c:pt>
              </c:numCache>
            </c:numRef>
          </c:val>
          <c:extLst>
            <c:ext xmlns:c16="http://schemas.microsoft.com/office/drawing/2014/chart" uri="{C3380CC4-5D6E-409C-BE32-E72D297353CC}">
              <c16:uniqueId val="{00000000-4E12-4328-B62A-F6E79B7910D8}"/>
            </c:ext>
          </c:extLst>
        </c:ser>
        <c:ser>
          <c:idx val="2"/>
          <c:order val="1"/>
          <c:tx>
            <c:strRef>
              <c:f>Sheet1!$A$6</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Sheet1!$B$4:$F$4</c:f>
              <c:strCache>
                <c:ptCount val="5"/>
                <c:pt idx="0">
                  <c:v>-74 to -10</c:v>
                </c:pt>
                <c:pt idx="1">
                  <c:v>-87 to -74</c:v>
                </c:pt>
                <c:pt idx="2">
                  <c:v>-92 to -87</c:v>
                </c:pt>
                <c:pt idx="3">
                  <c:v>-110 to -92</c:v>
                </c:pt>
                <c:pt idx="4">
                  <c:v>ACCEPTABLE COVREGE</c:v>
                </c:pt>
              </c:strCache>
            </c:strRef>
          </c:cat>
          <c:val>
            <c:numRef>
              <c:f>Sheet1!$B$6:$F$6</c:f>
              <c:numCache>
                <c:formatCode>0.00%</c:formatCode>
                <c:ptCount val="5"/>
                <c:pt idx="0">
                  <c:v>0.95</c:v>
                </c:pt>
                <c:pt idx="1">
                  <c:v>4.99E-2</c:v>
                </c:pt>
                <c:pt idx="2">
                  <c:v>0</c:v>
                </c:pt>
                <c:pt idx="3">
                  <c:v>0</c:v>
                </c:pt>
                <c:pt idx="4">
                  <c:v>0.99990000000000001</c:v>
                </c:pt>
              </c:numCache>
            </c:numRef>
          </c:val>
          <c:extLst>
            <c:ext xmlns:c16="http://schemas.microsoft.com/office/drawing/2014/chart" uri="{C3380CC4-5D6E-409C-BE32-E72D297353CC}">
              <c16:uniqueId val="{00000001-4E12-4328-B62A-F6E79B7910D8}"/>
            </c:ext>
          </c:extLst>
        </c:ser>
        <c:ser>
          <c:idx val="1"/>
          <c:order val="2"/>
          <c:tx>
            <c:strRef>
              <c:f>Sheet1!$A$7</c:f>
              <c:strCache>
                <c:ptCount val="1"/>
                <c:pt idx="0">
                  <c:v>CELTISS</c:v>
                </c:pt>
              </c:strCache>
            </c:strRef>
          </c:tx>
          <c: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Sheet1!$B$4:$F$4</c:f>
              <c:strCache>
                <c:ptCount val="5"/>
                <c:pt idx="0">
                  <c:v>-74 to -10</c:v>
                </c:pt>
                <c:pt idx="1">
                  <c:v>-87 to -74</c:v>
                </c:pt>
                <c:pt idx="2">
                  <c:v>-92 to -87</c:v>
                </c:pt>
                <c:pt idx="3">
                  <c:v>-110 to -92</c:v>
                </c:pt>
                <c:pt idx="4">
                  <c:v>ACCEPTABLE COVREGE</c:v>
                </c:pt>
              </c:strCache>
            </c:strRef>
          </c:cat>
          <c:val>
            <c:numRef>
              <c:f>Sheet1!$B$7:$F$7</c:f>
              <c:numCache>
                <c:formatCode>0.00%</c:formatCode>
                <c:ptCount val="5"/>
                <c:pt idx="0">
                  <c:v>0.9859</c:v>
                </c:pt>
                <c:pt idx="1">
                  <c:v>1.38E-2</c:v>
                </c:pt>
                <c:pt idx="2">
                  <c:v>2.9999999999999997E-4</c:v>
                </c:pt>
                <c:pt idx="3">
                  <c:v>0</c:v>
                </c:pt>
                <c:pt idx="4">
                  <c:v>0.99970000000000003</c:v>
                </c:pt>
              </c:numCache>
            </c:numRef>
          </c:val>
          <c:extLst>
            <c:ext xmlns:c16="http://schemas.microsoft.com/office/drawing/2014/chart" uri="{C3380CC4-5D6E-409C-BE32-E72D297353CC}">
              <c16:uniqueId val="{00000002-4E12-4328-B62A-F6E79B7910D8}"/>
            </c:ext>
          </c:extLst>
        </c:ser>
        <c:dLbls>
          <c:dLblPos val="outEnd"/>
          <c:showLegendKey val="0"/>
          <c:showVal val="1"/>
          <c:showCatName val="0"/>
          <c:showSerName val="0"/>
          <c:showPercent val="0"/>
          <c:showBubbleSize val="0"/>
        </c:dLbls>
        <c:gapWidth val="100"/>
        <c:overlap val="-24"/>
        <c:axId val="424928000"/>
        <c:axId val="424929536"/>
      </c:barChart>
      <c:catAx>
        <c:axId val="424928000"/>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424929536"/>
        <c:crosses val="autoZero"/>
        <c:auto val="1"/>
        <c:lblAlgn val="ctr"/>
        <c:lblOffset val="100"/>
        <c:tickLblSkip val="1"/>
        <c:noMultiLvlLbl val="1"/>
      </c:catAx>
      <c:valAx>
        <c:axId val="424929536"/>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424928000"/>
        <c:crosses val="autoZero"/>
        <c:crossBetween val="between"/>
      </c:valAx>
      <c:spPr>
        <a:noFill/>
        <a:ln>
          <a:noFill/>
        </a:ln>
        <a:effectLst/>
      </c:spPr>
    </c:plotArea>
    <c:legend>
      <c:legendPos val="b"/>
      <c:layout>
        <c:manualLayout>
          <c:xMode val="edge"/>
          <c:yMode val="edge"/>
          <c:x val="0.36778077740282467"/>
          <c:y val="0.89885104319700282"/>
          <c:w val="0.23765379327584055"/>
          <c:h val="6.7430114144872461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latin typeface="Verdana" panose="020B0604030504040204" pitchFamily="34" charset="0"/>
          <a:ea typeface="Verdana" panose="020B0604030504040204" pitchFamily="34" charset="0"/>
        </a:defRPr>
      </a:pPr>
      <a:endParaRPr lang="fr-FR"/>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Handover</a:t>
            </a:r>
            <a:r>
              <a:rPr lang="en-US" baseline="0" dirty="0"/>
              <a:t> Success Rate</a:t>
            </a:r>
            <a:r>
              <a:rPr lang="en-US" dirty="0"/>
              <a:t> (%)</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plotArea>
      <c:layout/>
      <c:barChart>
        <c:barDir val="col"/>
        <c:grouping val="clustered"/>
        <c:varyColors val="0"/>
        <c:ser>
          <c:idx val="0"/>
          <c:order val="0"/>
          <c:tx>
            <c:strRef>
              <c:f>Sheet1!$A$210</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Sheet1!$B$209</c:f>
              <c:strCache>
                <c:ptCount val="1"/>
                <c:pt idx="0">
                  <c:v>HSR (%)</c:v>
                </c:pt>
              </c:strCache>
            </c:strRef>
          </c:cat>
          <c:val>
            <c:numRef>
              <c:f>Sheet1!$B$210</c:f>
              <c:numCache>
                <c:formatCode>0.00%</c:formatCode>
                <c:ptCount val="1"/>
                <c:pt idx="0">
                  <c:v>0.996</c:v>
                </c:pt>
              </c:numCache>
            </c:numRef>
          </c:val>
          <c:extLst>
            <c:ext xmlns:c16="http://schemas.microsoft.com/office/drawing/2014/chart" uri="{C3380CC4-5D6E-409C-BE32-E72D297353CC}">
              <c16:uniqueId val="{00000000-D9BD-40B1-A2FF-922B0F4046B9}"/>
            </c:ext>
          </c:extLst>
        </c:ser>
        <c:ser>
          <c:idx val="1"/>
          <c:order val="1"/>
          <c:tx>
            <c:strRef>
              <c:f>Sheet1!$A$211</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Sheet1!$B$209</c:f>
              <c:strCache>
                <c:ptCount val="1"/>
                <c:pt idx="0">
                  <c:v>HSR (%)</c:v>
                </c:pt>
              </c:strCache>
            </c:strRef>
          </c:cat>
          <c:val>
            <c:numRef>
              <c:f>Sheet1!$B$211</c:f>
              <c:numCache>
                <c:formatCode>0.00%</c:formatCode>
                <c:ptCount val="1"/>
                <c:pt idx="0">
                  <c:v>0.79300000000000004</c:v>
                </c:pt>
              </c:numCache>
            </c:numRef>
          </c:val>
          <c:extLst>
            <c:ext xmlns:c16="http://schemas.microsoft.com/office/drawing/2014/chart" uri="{C3380CC4-5D6E-409C-BE32-E72D297353CC}">
              <c16:uniqueId val="{00000001-D9BD-40B1-A2FF-922B0F4046B9}"/>
            </c:ext>
          </c:extLst>
        </c:ser>
        <c:ser>
          <c:idx val="2"/>
          <c:order val="2"/>
          <c:tx>
            <c:strRef>
              <c:f>Sheet1!$A$212</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Sheet1!$B$209</c:f>
              <c:strCache>
                <c:ptCount val="1"/>
                <c:pt idx="0">
                  <c:v>HSR (%)</c:v>
                </c:pt>
              </c:strCache>
            </c:strRef>
          </c:cat>
          <c:val>
            <c:numRef>
              <c:f>Sheet1!$B$212</c:f>
              <c:numCache>
                <c:formatCode>0.00%</c:formatCode>
                <c:ptCount val="1"/>
                <c:pt idx="0">
                  <c:v>0.995</c:v>
                </c:pt>
              </c:numCache>
            </c:numRef>
          </c:val>
          <c:extLst>
            <c:ext xmlns:c16="http://schemas.microsoft.com/office/drawing/2014/chart" uri="{C3380CC4-5D6E-409C-BE32-E72D297353CC}">
              <c16:uniqueId val="{00000002-D9BD-40B1-A2FF-922B0F4046B9}"/>
            </c:ext>
          </c:extLst>
        </c:ser>
        <c:dLbls>
          <c:dLblPos val="outEnd"/>
          <c:showLegendKey val="0"/>
          <c:showVal val="1"/>
          <c:showCatName val="0"/>
          <c:showSerName val="0"/>
          <c:showPercent val="0"/>
          <c:showBubbleSize val="0"/>
        </c:dLbls>
        <c:gapWidth val="100"/>
        <c:overlap val="-24"/>
        <c:axId val="287408512"/>
        <c:axId val="287410048"/>
      </c:barChart>
      <c:catAx>
        <c:axId val="28740851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50" b="0" i="0" u="none" strike="noStrike" kern="1200" baseline="0">
                <a:solidFill>
                  <a:schemeClr val="lt1">
                    <a:lumMod val="85000"/>
                  </a:schemeClr>
                </a:solidFill>
                <a:latin typeface="+mn-lt"/>
                <a:ea typeface="+mn-ea"/>
                <a:cs typeface="+mn-cs"/>
              </a:defRPr>
            </a:pPr>
            <a:endParaRPr lang="fr-FR"/>
          </a:p>
        </c:txPr>
        <c:crossAx val="287410048"/>
        <c:crosses val="autoZero"/>
        <c:auto val="1"/>
        <c:lblAlgn val="ctr"/>
        <c:lblOffset val="100"/>
        <c:noMultiLvlLbl val="0"/>
      </c:catAx>
      <c:valAx>
        <c:axId val="287410048"/>
        <c:scaling>
          <c:orientation val="minMax"/>
          <c:min val="0.5"/>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lt1">
                    <a:lumMod val="85000"/>
                  </a:schemeClr>
                </a:solidFill>
                <a:latin typeface="+mn-lt"/>
                <a:ea typeface="+mn-ea"/>
                <a:cs typeface="+mn-cs"/>
              </a:defRPr>
            </a:pPr>
            <a:endParaRPr lang="fr-FR"/>
          </a:p>
        </c:txPr>
        <c:crossAx val="28740851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en-US"/>
              <a:t>Call Drop Rate (%)</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fr-FR"/>
        </a:p>
      </c:txPr>
    </c:title>
    <c:autoTitleDeleted val="0"/>
    <c:plotArea>
      <c:layout/>
      <c:barChart>
        <c:barDir val="col"/>
        <c:grouping val="clustered"/>
        <c:varyColors val="0"/>
        <c:ser>
          <c:idx val="0"/>
          <c:order val="0"/>
          <c:tx>
            <c:strRef>
              <c:f>Sheet1!$A$234</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Sheet1!$B$233</c:f>
              <c:strCache>
                <c:ptCount val="1"/>
                <c:pt idx="0">
                  <c:v>CDR (%)</c:v>
                </c:pt>
              </c:strCache>
            </c:strRef>
          </c:cat>
          <c:val>
            <c:numRef>
              <c:f>Sheet1!$B$234</c:f>
              <c:numCache>
                <c:formatCode>0.00%</c:formatCode>
                <c:ptCount val="1"/>
                <c:pt idx="0">
                  <c:v>4.5999999999999999E-3</c:v>
                </c:pt>
              </c:numCache>
            </c:numRef>
          </c:val>
          <c:extLst>
            <c:ext xmlns:c16="http://schemas.microsoft.com/office/drawing/2014/chart" uri="{C3380CC4-5D6E-409C-BE32-E72D297353CC}">
              <c16:uniqueId val="{00000000-801E-430C-A04F-1E49320AD9BA}"/>
            </c:ext>
          </c:extLst>
        </c:ser>
        <c:ser>
          <c:idx val="1"/>
          <c:order val="1"/>
          <c:tx>
            <c:strRef>
              <c:f>Sheet1!$A$235</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Sheet1!$B$233</c:f>
              <c:strCache>
                <c:ptCount val="1"/>
                <c:pt idx="0">
                  <c:v>CDR (%)</c:v>
                </c:pt>
              </c:strCache>
            </c:strRef>
          </c:cat>
          <c:val>
            <c:numRef>
              <c:f>Sheet1!$B$235</c:f>
              <c:numCache>
                <c:formatCode>0.00%</c:formatCode>
                <c:ptCount val="1"/>
                <c:pt idx="0">
                  <c:v>2.2100000000000002E-2</c:v>
                </c:pt>
              </c:numCache>
            </c:numRef>
          </c:val>
          <c:extLst>
            <c:ext xmlns:c16="http://schemas.microsoft.com/office/drawing/2014/chart" uri="{C3380CC4-5D6E-409C-BE32-E72D297353CC}">
              <c16:uniqueId val="{00000001-801E-430C-A04F-1E49320AD9BA}"/>
            </c:ext>
          </c:extLst>
        </c:ser>
        <c:ser>
          <c:idx val="2"/>
          <c:order val="2"/>
          <c:tx>
            <c:strRef>
              <c:f>Sheet1!$A$236</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Sheet1!$B$233</c:f>
              <c:strCache>
                <c:ptCount val="1"/>
                <c:pt idx="0">
                  <c:v>CDR (%)</c:v>
                </c:pt>
              </c:strCache>
            </c:strRef>
          </c:cat>
          <c:val>
            <c:numRef>
              <c:f>Sheet1!$B$236</c:f>
              <c:numCache>
                <c:formatCode>0.00%</c:formatCode>
                <c:ptCount val="1"/>
                <c:pt idx="0">
                  <c:v>3.8E-3</c:v>
                </c:pt>
              </c:numCache>
            </c:numRef>
          </c:val>
          <c:extLst>
            <c:ext xmlns:c16="http://schemas.microsoft.com/office/drawing/2014/chart" uri="{C3380CC4-5D6E-409C-BE32-E72D297353CC}">
              <c16:uniqueId val="{00000002-801E-430C-A04F-1E49320AD9BA}"/>
            </c:ext>
          </c:extLst>
        </c:ser>
        <c:dLbls>
          <c:dLblPos val="outEnd"/>
          <c:showLegendKey val="0"/>
          <c:showVal val="1"/>
          <c:showCatName val="0"/>
          <c:showSerName val="0"/>
          <c:showPercent val="0"/>
          <c:showBubbleSize val="0"/>
        </c:dLbls>
        <c:gapWidth val="100"/>
        <c:overlap val="-24"/>
        <c:axId val="287568256"/>
        <c:axId val="287569792"/>
      </c:barChart>
      <c:catAx>
        <c:axId val="28756825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287569792"/>
        <c:crosses val="autoZero"/>
        <c:auto val="1"/>
        <c:lblAlgn val="ctr"/>
        <c:lblOffset val="100"/>
        <c:noMultiLvlLbl val="0"/>
      </c:catAx>
      <c:valAx>
        <c:axId val="287569792"/>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28756825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latin typeface="Verdana" panose="020B0604030504040204" pitchFamily="34" charset="0"/>
          <a:ea typeface="Verdana" panose="020B0604030504040204" pitchFamily="34" charset="0"/>
        </a:defRPr>
      </a:pPr>
      <a:endParaRPr lang="fr-FR"/>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Call Drop Rate</a:t>
            </a:r>
            <a:r>
              <a:rPr lang="en-US" baseline="0" dirty="0"/>
              <a:t> per Technology</a:t>
            </a:r>
            <a:r>
              <a:rPr lang="en-US" dirty="0"/>
              <a:t> (%)</a:t>
            </a:r>
          </a:p>
        </c:rich>
      </c:tx>
      <c:overlay val="0"/>
      <c:spPr>
        <a:noFill/>
        <a:ln>
          <a:noFill/>
        </a:ln>
        <a:effectLst/>
      </c:spPr>
    </c:title>
    <c:autoTitleDeleted val="0"/>
    <c:plotArea>
      <c:layout/>
      <c:barChart>
        <c:barDir val="col"/>
        <c:grouping val="clustered"/>
        <c:varyColors val="0"/>
        <c:ser>
          <c:idx val="0"/>
          <c:order val="0"/>
          <c:tx>
            <c:strRef>
              <c:f>Sheet1!$A$256</c:f>
              <c:strCache>
                <c:ptCount val="1"/>
                <c:pt idx="0">
                  <c:v>CDR (%)</c:v>
                </c:pt>
              </c:strCache>
            </c:strRef>
          </c:tx>
          <c:invertIfNegative val="0"/>
          <c:dPt>
            <c:idx val="0"/>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1-19F8-4638-B57B-05A14613FC55}"/>
              </c:ext>
            </c:extLst>
          </c:dPt>
          <c:dPt>
            <c:idx val="1"/>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3-19F8-4638-B57B-05A14613FC55}"/>
              </c:ext>
            </c:extLst>
          </c:dPt>
          <c:dPt>
            <c:idx val="2"/>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extLst>
              <c:ext xmlns:c16="http://schemas.microsoft.com/office/drawing/2014/chart" uri="{C3380CC4-5D6E-409C-BE32-E72D297353CC}">
                <c16:uniqueId val="{00000005-19F8-4638-B57B-05A14613FC55}"/>
              </c:ext>
            </c:extLst>
          </c:dPt>
          <c:dPt>
            <c:idx val="3"/>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extLst>
              <c:ext xmlns:c16="http://schemas.microsoft.com/office/drawing/2014/chart" uri="{C3380CC4-5D6E-409C-BE32-E72D297353CC}">
                <c16:uniqueId val="{00000007-19F8-4638-B57B-05A14613FC55}"/>
              </c:ext>
            </c:extLst>
          </c:dPt>
          <c:dPt>
            <c:idx val="4"/>
            <c:invertIfNegative val="0"/>
            <c:bubble3D val="0"/>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extLst>
              <c:ext xmlns:c16="http://schemas.microsoft.com/office/drawing/2014/chart" uri="{C3380CC4-5D6E-409C-BE32-E72D297353CC}">
                <c16:uniqueId val="{00000009-19F8-4638-B57B-05A14613FC55}"/>
              </c:ext>
            </c:extLst>
          </c:dPt>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multiLvlStrRef>
              <c:f>Sheet1!$B$254:$F$255</c:f>
              <c:multiLvlStrCache>
                <c:ptCount val="5"/>
                <c:lvl>
                  <c:pt idx="0">
                    <c:v>2G</c:v>
                  </c:pt>
                  <c:pt idx="1">
                    <c:v>3G</c:v>
                  </c:pt>
                  <c:pt idx="2">
                    <c:v>2G</c:v>
                  </c:pt>
                  <c:pt idx="3">
                    <c:v>3G</c:v>
                  </c:pt>
                  <c:pt idx="4">
                    <c:v>2G</c:v>
                  </c:pt>
                </c:lvl>
                <c:lvl>
                  <c:pt idx="0">
                    <c:v>MTN</c:v>
                  </c:pt>
                  <c:pt idx="2">
                    <c:v>MOOV</c:v>
                  </c:pt>
                  <c:pt idx="4">
                    <c:v>CELTISS</c:v>
                  </c:pt>
                </c:lvl>
              </c:multiLvlStrCache>
            </c:multiLvlStrRef>
          </c:cat>
          <c:val>
            <c:numRef>
              <c:f>Sheet1!$B$256:$F$256</c:f>
              <c:numCache>
                <c:formatCode>0.00%</c:formatCode>
                <c:ptCount val="5"/>
                <c:pt idx="0">
                  <c:v>2.3E-3</c:v>
                </c:pt>
                <c:pt idx="1">
                  <c:v>2.3E-3</c:v>
                </c:pt>
                <c:pt idx="2">
                  <c:v>0</c:v>
                </c:pt>
                <c:pt idx="3">
                  <c:v>2.2100000000000002E-2</c:v>
                </c:pt>
                <c:pt idx="4">
                  <c:v>1.8E-3</c:v>
                </c:pt>
              </c:numCache>
            </c:numRef>
          </c:val>
          <c:extLst>
            <c:ext xmlns:c16="http://schemas.microsoft.com/office/drawing/2014/chart" uri="{C3380CC4-5D6E-409C-BE32-E72D297353CC}">
              <c16:uniqueId val="{0000000C-19F8-4638-B57B-05A14613FC55}"/>
            </c:ext>
          </c:extLst>
        </c:ser>
        <c:dLbls>
          <c:dLblPos val="outEnd"/>
          <c:showLegendKey val="0"/>
          <c:showVal val="1"/>
          <c:showCatName val="0"/>
          <c:showSerName val="0"/>
          <c:showPercent val="0"/>
          <c:showBubbleSize val="0"/>
        </c:dLbls>
        <c:gapWidth val="100"/>
        <c:overlap val="-24"/>
        <c:axId val="322496768"/>
        <c:axId val="322498560"/>
      </c:barChart>
      <c:catAx>
        <c:axId val="32249676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322498560"/>
        <c:crosses val="autoZero"/>
        <c:auto val="1"/>
        <c:lblAlgn val="ctr"/>
        <c:lblOffset val="100"/>
        <c:noMultiLvlLbl val="0"/>
      </c:catAx>
      <c:valAx>
        <c:axId val="32249856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3224967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fr-FR" sz="1800" b="0" i="0" u="none" strike="noStrike" kern="1200" cap="all" spc="100" baseline="0">
                <a:solidFill>
                  <a:prstClr val="white"/>
                </a:solidFill>
                <a:effectLst>
                  <a:outerShdw blurRad="50800" dist="38100" dir="5400000" algn="t" rotWithShape="0">
                    <a:prstClr val="black">
                      <a:alpha val="40000"/>
                    </a:prstClr>
                  </a:outerShdw>
                </a:effectLst>
                <a:latin typeface="+mn-lt"/>
                <a:ea typeface="+mn-ea"/>
                <a:cs typeface="+mn-cs"/>
              </a:defRPr>
            </a:pPr>
            <a:r>
              <a:rPr lang="fr-FR" sz="1800" b="0" i="0" u="none" strike="noStrike" kern="1200" cap="all" baseline="0">
                <a:solidFill>
                  <a:prstClr val="white"/>
                </a:solidFill>
                <a:latin typeface="+mn-lt"/>
                <a:ea typeface="+mn-ea"/>
                <a:cs typeface="+mn-cs"/>
              </a:rPr>
              <a:t>SMS</a:t>
            </a:r>
          </a:p>
        </c:rich>
      </c:tx>
      <c:overlay val="0"/>
      <c:spPr>
        <a:noFill/>
        <a:ln>
          <a:noFill/>
        </a:ln>
        <a:effectLst/>
      </c:spPr>
      <c:txPr>
        <a:bodyPr rot="0" spcFirstLastPara="1" vertOverflow="ellipsis" vert="horz" wrap="square" anchor="ctr" anchorCtr="1"/>
        <a:lstStyle/>
        <a:p>
          <a:pPr>
            <a:defRPr lang="fr-FR" sz="1800" b="0" i="0" u="none" strike="noStrike" kern="1200" cap="all" spc="100" baseline="0">
              <a:solidFill>
                <a:prstClr val="white"/>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plotArea>
      <c:layout/>
      <c:barChart>
        <c:barDir val="col"/>
        <c:grouping val="clustered"/>
        <c:varyColors val="0"/>
        <c:ser>
          <c:idx val="0"/>
          <c:order val="0"/>
          <c:tx>
            <c:strRef>
              <c:f>Sheet1!$A$281</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Sheet1!$B$280:$C$280</c:f>
              <c:strCache>
                <c:ptCount val="2"/>
                <c:pt idx="0">
                  <c:v>SMS Sending message success rate (%)</c:v>
                </c:pt>
                <c:pt idx="1">
                  <c:v>SMS Sending message success rate (%)</c:v>
                </c:pt>
              </c:strCache>
            </c:strRef>
          </c:cat>
          <c:val>
            <c:numRef>
              <c:f>Sheet1!$B$281:$C$281</c:f>
              <c:numCache>
                <c:formatCode>0.00%</c:formatCode>
                <c:ptCount val="2"/>
                <c:pt idx="0">
                  <c:v>0.89300000000000002</c:v>
                </c:pt>
                <c:pt idx="1">
                  <c:v>0.94099999999999995</c:v>
                </c:pt>
              </c:numCache>
            </c:numRef>
          </c:val>
          <c:extLst>
            <c:ext xmlns:c16="http://schemas.microsoft.com/office/drawing/2014/chart" uri="{C3380CC4-5D6E-409C-BE32-E72D297353CC}">
              <c16:uniqueId val="{00000000-B44C-4DF8-8168-51F124D50C33}"/>
            </c:ext>
          </c:extLst>
        </c:ser>
        <c:ser>
          <c:idx val="1"/>
          <c:order val="1"/>
          <c:tx>
            <c:strRef>
              <c:f>Sheet1!$A$282</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Sheet1!$B$280:$C$280</c:f>
              <c:strCache>
                <c:ptCount val="2"/>
                <c:pt idx="0">
                  <c:v>SMS Sending message success rate (%)</c:v>
                </c:pt>
                <c:pt idx="1">
                  <c:v>SMS Sending message success rate (%)</c:v>
                </c:pt>
              </c:strCache>
            </c:strRef>
          </c:cat>
          <c:val>
            <c:numRef>
              <c:f>Sheet1!$B$282:$C$282</c:f>
              <c:numCache>
                <c:formatCode>0.00%</c:formatCode>
                <c:ptCount val="2"/>
                <c:pt idx="0">
                  <c:v>0.89839999999999998</c:v>
                </c:pt>
                <c:pt idx="1">
                  <c:v>0.96299999999999997</c:v>
                </c:pt>
              </c:numCache>
            </c:numRef>
          </c:val>
          <c:extLst>
            <c:ext xmlns:c16="http://schemas.microsoft.com/office/drawing/2014/chart" uri="{C3380CC4-5D6E-409C-BE32-E72D297353CC}">
              <c16:uniqueId val="{00000001-B44C-4DF8-8168-51F124D50C33}"/>
            </c:ext>
          </c:extLst>
        </c:ser>
        <c:ser>
          <c:idx val="2"/>
          <c:order val="2"/>
          <c:tx>
            <c:strRef>
              <c:f>Sheet1!$A$283</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Sheet1!$B$280:$C$280</c:f>
              <c:strCache>
                <c:ptCount val="2"/>
                <c:pt idx="0">
                  <c:v>SMS Sending message success rate (%)</c:v>
                </c:pt>
                <c:pt idx="1">
                  <c:v>SMS Sending message success rate (%)</c:v>
                </c:pt>
              </c:strCache>
            </c:strRef>
          </c:cat>
          <c:val>
            <c:numRef>
              <c:f>Sheet1!$B$283:$C$283</c:f>
              <c:numCache>
                <c:formatCode>0.00%</c:formatCode>
                <c:ptCount val="2"/>
                <c:pt idx="0">
                  <c:v>0.91190000000000004</c:v>
                </c:pt>
                <c:pt idx="1">
                  <c:v>0.97660000000000002</c:v>
                </c:pt>
              </c:numCache>
            </c:numRef>
          </c:val>
          <c:extLst>
            <c:ext xmlns:c16="http://schemas.microsoft.com/office/drawing/2014/chart" uri="{C3380CC4-5D6E-409C-BE32-E72D297353CC}">
              <c16:uniqueId val="{00000002-B44C-4DF8-8168-51F124D50C33}"/>
            </c:ext>
          </c:extLst>
        </c:ser>
        <c:dLbls>
          <c:dLblPos val="outEnd"/>
          <c:showLegendKey val="0"/>
          <c:showVal val="1"/>
          <c:showCatName val="0"/>
          <c:showSerName val="0"/>
          <c:showPercent val="0"/>
          <c:showBubbleSize val="0"/>
        </c:dLbls>
        <c:gapWidth val="100"/>
        <c:overlap val="-24"/>
        <c:axId val="322579072"/>
        <c:axId val="322582016"/>
      </c:barChart>
      <c:catAx>
        <c:axId val="32257907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50" b="0" i="0" u="none" strike="noStrike" kern="1200" baseline="0">
                <a:solidFill>
                  <a:schemeClr val="lt1">
                    <a:lumMod val="85000"/>
                  </a:schemeClr>
                </a:solidFill>
                <a:latin typeface="+mn-lt"/>
                <a:ea typeface="+mn-ea"/>
                <a:cs typeface="+mn-cs"/>
              </a:defRPr>
            </a:pPr>
            <a:endParaRPr lang="fr-FR"/>
          </a:p>
        </c:txPr>
        <c:crossAx val="322582016"/>
        <c:crosses val="autoZero"/>
        <c:auto val="1"/>
        <c:lblAlgn val="ctr"/>
        <c:lblOffset val="100"/>
        <c:noMultiLvlLbl val="0"/>
      </c:catAx>
      <c:valAx>
        <c:axId val="322582016"/>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322579072"/>
        <c:crosses val="autoZero"/>
        <c:crossBetween val="between"/>
      </c:valAx>
      <c:spPr>
        <a:noFill/>
        <a:ln>
          <a:noFill/>
        </a:ln>
        <a:effectLst/>
      </c:spPr>
    </c:plotArea>
    <c:legend>
      <c:legendPos val="b"/>
      <c:layout>
        <c:manualLayout>
          <c:xMode val="edge"/>
          <c:yMode val="edge"/>
          <c:x val="0.4204784820659313"/>
          <c:y val="0.90773196059092331"/>
          <c:w val="0.14068501961911817"/>
          <c:h val="5.49237332679998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fr-FR"/>
              <a:t>PS Attach &amp; PDP Contex Act(%)</a:t>
            </a:r>
          </a:p>
        </c:rich>
      </c:tx>
      <c:overlay val="0"/>
      <c:spPr>
        <a:noFill/>
        <a:ln>
          <a:noFill/>
        </a:ln>
        <a:effectLst/>
      </c:spPr>
    </c:title>
    <c:autoTitleDeleted val="0"/>
    <c:plotArea>
      <c:layout>
        <c:manualLayout>
          <c:layoutTarget val="inner"/>
          <c:xMode val="edge"/>
          <c:yMode val="edge"/>
          <c:x val="7.5720319502979083E-2"/>
          <c:y val="0.17995507246376813"/>
          <c:w val="0.91497519108087766"/>
          <c:h val="0.74215217391304344"/>
        </c:manualLayout>
      </c:layout>
      <c:barChart>
        <c:barDir val="col"/>
        <c:grouping val="clustered"/>
        <c:varyColors val="0"/>
        <c:ser>
          <c:idx val="0"/>
          <c:order val="0"/>
          <c:tx>
            <c:strRef>
              <c:f>Sheet1!$A$299</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Sheet1!$B$298:$E$298</c:f>
              <c:strCache>
                <c:ptCount val="4"/>
                <c:pt idx="0">
                  <c:v>PS Attach success(%)</c:v>
                </c:pt>
                <c:pt idx="1">
                  <c:v>PS Attach fail (%)</c:v>
                </c:pt>
                <c:pt idx="2">
                  <c:v>PDP Context Act Success (%)</c:v>
                </c:pt>
                <c:pt idx="3">
                  <c:v>PDP Context Act fail (%)</c:v>
                </c:pt>
              </c:strCache>
            </c:strRef>
          </c:cat>
          <c:val>
            <c:numRef>
              <c:f>Sheet1!$B$299:$E$299</c:f>
              <c:numCache>
                <c:formatCode>0.00%</c:formatCode>
                <c:ptCount val="4"/>
                <c:pt idx="0">
                  <c:v>1</c:v>
                </c:pt>
                <c:pt idx="1">
                  <c:v>0</c:v>
                </c:pt>
                <c:pt idx="2">
                  <c:v>1</c:v>
                </c:pt>
                <c:pt idx="3">
                  <c:v>0</c:v>
                </c:pt>
              </c:numCache>
            </c:numRef>
          </c:val>
          <c:extLst>
            <c:ext xmlns:c16="http://schemas.microsoft.com/office/drawing/2014/chart" uri="{C3380CC4-5D6E-409C-BE32-E72D297353CC}">
              <c16:uniqueId val="{00000000-1EE1-43CD-9A1F-3099370126A2}"/>
            </c:ext>
          </c:extLst>
        </c:ser>
        <c:ser>
          <c:idx val="1"/>
          <c:order val="1"/>
          <c:tx>
            <c:strRef>
              <c:f>Sheet1!$A$300</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dLbl>
              <c:idx val="0"/>
              <c:layout>
                <c:manualLayout>
                  <c:x val="1.0653516927263955E-2"/>
                  <c:y val="-2.890599349842752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EE1-43CD-9A1F-3099370126A2}"/>
                </c:ext>
              </c:extLst>
            </c:dLbl>
            <c:dLbl>
              <c:idx val="2"/>
              <c:layout>
                <c:manualLayout>
                  <c:x val="1.2784220312716714E-2"/>
                  <c:y val="-4.576782303917691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EE1-43CD-9A1F-3099370126A2}"/>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Sheet1!$B$298:$E$298</c:f>
              <c:strCache>
                <c:ptCount val="4"/>
                <c:pt idx="0">
                  <c:v>PS Attach success(%)</c:v>
                </c:pt>
                <c:pt idx="1">
                  <c:v>PS Attach fail (%)</c:v>
                </c:pt>
                <c:pt idx="2">
                  <c:v>PDP Context Act Success (%)</c:v>
                </c:pt>
                <c:pt idx="3">
                  <c:v>PDP Context Act fail (%)</c:v>
                </c:pt>
              </c:strCache>
            </c:strRef>
          </c:cat>
          <c:val>
            <c:numRef>
              <c:f>Sheet1!$B$300:$E$300</c:f>
              <c:numCache>
                <c:formatCode>0.00%</c:formatCode>
                <c:ptCount val="4"/>
                <c:pt idx="0">
                  <c:v>1</c:v>
                </c:pt>
                <c:pt idx="1">
                  <c:v>0</c:v>
                </c:pt>
                <c:pt idx="2">
                  <c:v>1</c:v>
                </c:pt>
                <c:pt idx="3">
                  <c:v>0</c:v>
                </c:pt>
              </c:numCache>
            </c:numRef>
          </c:val>
          <c:extLst>
            <c:ext xmlns:c16="http://schemas.microsoft.com/office/drawing/2014/chart" uri="{C3380CC4-5D6E-409C-BE32-E72D297353CC}">
              <c16:uniqueId val="{00000001-1EE1-43CD-9A1F-3099370126A2}"/>
            </c:ext>
          </c:extLst>
        </c:ser>
        <c:ser>
          <c:idx val="2"/>
          <c:order val="2"/>
          <c:tx>
            <c:strRef>
              <c:f>Sheet1!$A$301</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dLbl>
              <c:idx val="0"/>
              <c:layout>
                <c:manualLayout>
                  <c:x val="7.8836025261753553E-2"/>
                  <c:y val="-1.204416395767813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EE1-43CD-9A1F-3099370126A2}"/>
                </c:ext>
              </c:extLst>
            </c:dLbl>
            <c:dLbl>
              <c:idx val="2"/>
              <c:layout>
                <c:manualLayout>
                  <c:x val="4.048336432360318E-2"/>
                  <c:y val="-1.686182954074939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EE1-43CD-9A1F-3099370126A2}"/>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Sheet1!$B$298:$E$298</c:f>
              <c:strCache>
                <c:ptCount val="4"/>
                <c:pt idx="0">
                  <c:v>PS Attach success(%)</c:v>
                </c:pt>
                <c:pt idx="1">
                  <c:v>PS Attach fail (%)</c:v>
                </c:pt>
                <c:pt idx="2">
                  <c:v>PDP Context Act Success (%)</c:v>
                </c:pt>
                <c:pt idx="3">
                  <c:v>PDP Context Act fail (%)</c:v>
                </c:pt>
              </c:strCache>
            </c:strRef>
          </c:cat>
          <c:val>
            <c:numRef>
              <c:f>Sheet1!$B$301:$E$301</c:f>
              <c:numCache>
                <c:formatCode>0.00%</c:formatCode>
                <c:ptCount val="4"/>
                <c:pt idx="0">
                  <c:v>1</c:v>
                </c:pt>
                <c:pt idx="1">
                  <c:v>0</c:v>
                </c:pt>
                <c:pt idx="2">
                  <c:v>0.99919999999999998</c:v>
                </c:pt>
                <c:pt idx="3">
                  <c:v>8.0000000000000004E-4</c:v>
                </c:pt>
              </c:numCache>
            </c:numRef>
          </c:val>
          <c:extLst>
            <c:ext xmlns:c16="http://schemas.microsoft.com/office/drawing/2014/chart" uri="{C3380CC4-5D6E-409C-BE32-E72D297353CC}">
              <c16:uniqueId val="{00000002-1EE1-43CD-9A1F-3099370126A2}"/>
            </c:ext>
          </c:extLst>
        </c:ser>
        <c:dLbls>
          <c:dLblPos val="outEnd"/>
          <c:showLegendKey val="0"/>
          <c:showVal val="1"/>
          <c:showCatName val="0"/>
          <c:showSerName val="0"/>
          <c:showPercent val="0"/>
          <c:showBubbleSize val="0"/>
        </c:dLbls>
        <c:gapWidth val="100"/>
        <c:overlap val="-24"/>
        <c:axId val="322641920"/>
        <c:axId val="322643456"/>
      </c:barChart>
      <c:catAx>
        <c:axId val="32264192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322643456"/>
        <c:crosses val="autoZero"/>
        <c:auto val="1"/>
        <c:lblAlgn val="ctr"/>
        <c:lblOffset val="100"/>
        <c:noMultiLvlLbl val="0"/>
      </c:catAx>
      <c:valAx>
        <c:axId val="322643456"/>
        <c:scaling>
          <c:orientation val="minMax"/>
          <c:max val="1"/>
          <c:min val="0.9"/>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fr-FR"/>
          </a:p>
        </c:txPr>
        <c:crossAx val="322641920"/>
        <c:crosses val="autoZero"/>
        <c:crossBetween val="between"/>
      </c:valAx>
      <c:spPr>
        <a:noFill/>
        <a:ln>
          <a:noFill/>
        </a:ln>
        <a:effectLst/>
      </c:spPr>
    </c:plotArea>
    <c:legend>
      <c:legendPos val="b"/>
      <c:layout>
        <c:manualLayout>
          <c:xMode val="edge"/>
          <c:yMode val="edge"/>
          <c:x val="0.79130498535938343"/>
          <c:y val="0.38084936202917047"/>
          <c:w val="0.20788098528422161"/>
          <c:h val="0.15906357478752484"/>
        </c:manualLayout>
      </c:layout>
      <c:overlay val="0"/>
      <c:spPr>
        <a:noFill/>
        <a:ln>
          <a:noFill/>
        </a:ln>
        <a:effectLst/>
      </c:spPr>
      <c:txPr>
        <a:bodyPr rot="0" vert="horz"/>
        <a:lstStyle/>
        <a:p>
          <a:pPr>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solidFill>
            <a:schemeClr val="bg1"/>
          </a:solidFill>
          <a:latin typeface="Verdana" panose="020B0604030504040204" pitchFamily="34" charset="0"/>
          <a:ea typeface="Verdana" panose="020B0604030504040204" pitchFamily="34" charset="0"/>
        </a:defRPr>
      </a:pPr>
      <a:endParaRPr lang="fr-FR"/>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fr-FR"/>
              <a:t>Attach &amp; PDP Activation Time (s)</a:t>
            </a:r>
          </a:p>
        </c:rich>
      </c:tx>
      <c:overlay val="0"/>
      <c:spPr>
        <a:noFill/>
        <a:ln>
          <a:noFill/>
        </a:ln>
        <a:effectLst/>
      </c:spPr>
    </c:title>
    <c:autoTitleDeleted val="0"/>
    <c:plotArea>
      <c:layout/>
      <c:barChart>
        <c:barDir val="col"/>
        <c:grouping val="clustered"/>
        <c:varyColors val="0"/>
        <c:ser>
          <c:idx val="0"/>
          <c:order val="0"/>
          <c:tx>
            <c:strRef>
              <c:f>Sheet1!$A$325</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Sheet1!$B$324:$C$324</c:f>
              <c:strCache>
                <c:ptCount val="2"/>
                <c:pt idx="0">
                  <c:v>PS Attach Setup Time</c:v>
                </c:pt>
                <c:pt idx="1">
                  <c:v>PDP Context Act Time</c:v>
                </c:pt>
              </c:strCache>
            </c:strRef>
          </c:cat>
          <c:val>
            <c:numRef>
              <c:f>Sheet1!$B$325:$C$325</c:f>
              <c:numCache>
                <c:formatCode>0.00</c:formatCode>
                <c:ptCount val="2"/>
                <c:pt idx="0">
                  <c:v>3.22</c:v>
                </c:pt>
                <c:pt idx="1">
                  <c:v>1.37</c:v>
                </c:pt>
              </c:numCache>
            </c:numRef>
          </c:val>
          <c:extLst>
            <c:ext xmlns:c16="http://schemas.microsoft.com/office/drawing/2014/chart" uri="{C3380CC4-5D6E-409C-BE32-E72D297353CC}">
              <c16:uniqueId val="{00000000-DD60-42A3-8555-451003E88860}"/>
            </c:ext>
          </c:extLst>
        </c:ser>
        <c:ser>
          <c:idx val="1"/>
          <c:order val="1"/>
          <c:tx>
            <c:strRef>
              <c:f>Sheet1!$A$326</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Sheet1!$B$324:$C$324</c:f>
              <c:strCache>
                <c:ptCount val="2"/>
                <c:pt idx="0">
                  <c:v>PS Attach Setup Time</c:v>
                </c:pt>
                <c:pt idx="1">
                  <c:v>PDP Context Act Time</c:v>
                </c:pt>
              </c:strCache>
            </c:strRef>
          </c:cat>
          <c:val>
            <c:numRef>
              <c:f>Sheet1!$B$326:$C$326</c:f>
              <c:numCache>
                <c:formatCode>0.00</c:formatCode>
                <c:ptCount val="2"/>
                <c:pt idx="0">
                  <c:v>2.97</c:v>
                </c:pt>
                <c:pt idx="1">
                  <c:v>1.41</c:v>
                </c:pt>
              </c:numCache>
            </c:numRef>
          </c:val>
          <c:extLst>
            <c:ext xmlns:c16="http://schemas.microsoft.com/office/drawing/2014/chart" uri="{C3380CC4-5D6E-409C-BE32-E72D297353CC}">
              <c16:uniqueId val="{00000001-DD60-42A3-8555-451003E88860}"/>
            </c:ext>
          </c:extLst>
        </c:ser>
        <c:ser>
          <c:idx val="2"/>
          <c:order val="2"/>
          <c:tx>
            <c:strRef>
              <c:f>Sheet1!$A$327</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Sheet1!$B$324:$C$324</c:f>
              <c:strCache>
                <c:ptCount val="2"/>
                <c:pt idx="0">
                  <c:v>PS Attach Setup Time</c:v>
                </c:pt>
                <c:pt idx="1">
                  <c:v>PDP Context Act Time</c:v>
                </c:pt>
              </c:strCache>
            </c:strRef>
          </c:cat>
          <c:val>
            <c:numRef>
              <c:f>Sheet1!$B$327:$C$327</c:f>
              <c:numCache>
                <c:formatCode>0.00</c:formatCode>
                <c:ptCount val="2"/>
                <c:pt idx="0">
                  <c:v>3.34</c:v>
                </c:pt>
                <c:pt idx="1">
                  <c:v>1.46</c:v>
                </c:pt>
              </c:numCache>
            </c:numRef>
          </c:val>
          <c:extLst>
            <c:ext xmlns:c16="http://schemas.microsoft.com/office/drawing/2014/chart" uri="{C3380CC4-5D6E-409C-BE32-E72D297353CC}">
              <c16:uniqueId val="{00000002-DD60-42A3-8555-451003E88860}"/>
            </c:ext>
          </c:extLst>
        </c:ser>
        <c:dLbls>
          <c:dLblPos val="outEnd"/>
          <c:showLegendKey val="0"/>
          <c:showVal val="1"/>
          <c:showCatName val="0"/>
          <c:showSerName val="0"/>
          <c:showPercent val="0"/>
          <c:showBubbleSize val="0"/>
        </c:dLbls>
        <c:gapWidth val="100"/>
        <c:overlap val="-24"/>
        <c:axId val="322204032"/>
        <c:axId val="322205568"/>
      </c:barChart>
      <c:catAx>
        <c:axId val="32220403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322205568"/>
        <c:crosses val="autoZero"/>
        <c:auto val="1"/>
        <c:lblAlgn val="ctr"/>
        <c:lblOffset val="100"/>
        <c:noMultiLvlLbl val="0"/>
      </c:catAx>
      <c:valAx>
        <c:axId val="322205568"/>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fr-FR"/>
          </a:p>
        </c:txPr>
        <c:crossAx val="322204032"/>
        <c:crosses val="autoZero"/>
        <c:crossBetween val="between"/>
      </c:valAx>
      <c:spPr>
        <a:noFill/>
        <a:ln>
          <a:noFill/>
        </a:ln>
        <a:effectLst/>
      </c:spPr>
    </c:plotArea>
    <c:legend>
      <c:legendPos val="b"/>
      <c:overlay val="0"/>
      <c:spPr>
        <a:noFill/>
        <a:ln>
          <a:noFill/>
        </a:ln>
        <a:effectLst/>
      </c:spPr>
      <c:txPr>
        <a:bodyPr rot="0" vert="horz"/>
        <a:lstStyle/>
        <a:p>
          <a:pPr>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solidFill>
            <a:schemeClr val="bg1"/>
          </a:solidFill>
          <a:latin typeface="Verdana" panose="020B0604030504040204" pitchFamily="34" charset="0"/>
          <a:ea typeface="Verdana" panose="020B0604030504040204" pitchFamily="34" charset="0"/>
        </a:defRPr>
      </a:pPr>
      <a:endParaRPr lang="fr-FR"/>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fr-FR" dirty="0"/>
              <a:t>HTTP </a:t>
            </a:r>
            <a:r>
              <a:rPr lang="fr-FR" dirty="0" err="1"/>
              <a:t>Browsing</a:t>
            </a:r>
            <a:r>
              <a:rPr lang="fr-FR" dirty="0"/>
              <a:t>  </a:t>
            </a:r>
            <a:r>
              <a:rPr lang="fr-FR" dirty="0" err="1"/>
              <a:t>Success</a:t>
            </a:r>
            <a:r>
              <a:rPr lang="fr-FR" dirty="0"/>
              <a:t> Rate (%)</a:t>
            </a:r>
          </a:p>
        </c:rich>
      </c:tx>
      <c:overlay val="0"/>
      <c:spPr>
        <a:noFill/>
        <a:ln>
          <a:noFill/>
        </a:ln>
        <a:effectLst/>
      </c:spPr>
    </c:title>
    <c:autoTitleDeleted val="0"/>
    <c:plotArea>
      <c:layout/>
      <c:barChart>
        <c:barDir val="col"/>
        <c:grouping val="clustered"/>
        <c:varyColors val="0"/>
        <c:ser>
          <c:idx val="0"/>
          <c:order val="0"/>
          <c:tx>
            <c:strRef>
              <c:f>Sheet1!$A$348</c:f>
              <c:strCache>
                <c:ptCount val="1"/>
                <c:pt idx="0">
                  <c:v>MTN</c:v>
                </c:pt>
              </c:strCache>
            </c:strRef>
          </c:tx>
          <c:spPr>
            <a:solidFill>
              <a:srgbClr val="FFC000"/>
            </a:solidFill>
          </c:spPr>
          <c:invertIfNegative val="0"/>
          <c:dPt>
            <c:idx val="0"/>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1-A3D9-40C6-812D-8CBC506E3071}"/>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Sheet1!$B$347</c:f>
              <c:strCache>
                <c:ptCount val="1"/>
                <c:pt idx="0">
                  <c:v>HTTP Browsing Success rate (%)</c:v>
                </c:pt>
              </c:strCache>
            </c:strRef>
          </c:cat>
          <c:val>
            <c:numRef>
              <c:f>Sheet1!$B$348</c:f>
              <c:numCache>
                <c:formatCode>0.00%</c:formatCode>
                <c:ptCount val="1"/>
                <c:pt idx="0">
                  <c:v>1</c:v>
                </c:pt>
              </c:numCache>
            </c:numRef>
          </c:val>
          <c:extLst>
            <c:ext xmlns:c16="http://schemas.microsoft.com/office/drawing/2014/chart" uri="{C3380CC4-5D6E-409C-BE32-E72D297353CC}">
              <c16:uniqueId val="{00000002-A3D9-40C6-812D-8CBC506E3071}"/>
            </c:ext>
          </c:extLst>
        </c:ser>
        <c:ser>
          <c:idx val="1"/>
          <c:order val="1"/>
          <c:tx>
            <c:strRef>
              <c:f>Sheet1!$A$349</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Sheet1!$B$347</c:f>
              <c:strCache>
                <c:ptCount val="1"/>
                <c:pt idx="0">
                  <c:v>HTTP Browsing Success rate (%)</c:v>
                </c:pt>
              </c:strCache>
            </c:strRef>
          </c:cat>
          <c:val>
            <c:numRef>
              <c:f>Sheet1!$B$349</c:f>
              <c:numCache>
                <c:formatCode>0.00%</c:formatCode>
                <c:ptCount val="1"/>
                <c:pt idx="0">
                  <c:v>1</c:v>
                </c:pt>
              </c:numCache>
            </c:numRef>
          </c:val>
          <c:extLst>
            <c:ext xmlns:c16="http://schemas.microsoft.com/office/drawing/2014/chart" uri="{C3380CC4-5D6E-409C-BE32-E72D297353CC}">
              <c16:uniqueId val="{00000003-A3D9-40C6-812D-8CBC506E3071}"/>
            </c:ext>
          </c:extLst>
        </c:ser>
        <c:ser>
          <c:idx val="2"/>
          <c:order val="2"/>
          <c:tx>
            <c:strRef>
              <c:f>Sheet1!$A$350</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Sheet1!$B$347</c:f>
              <c:strCache>
                <c:ptCount val="1"/>
                <c:pt idx="0">
                  <c:v>HTTP Browsing Success rate (%)</c:v>
                </c:pt>
              </c:strCache>
            </c:strRef>
          </c:cat>
          <c:val>
            <c:numRef>
              <c:f>Sheet1!$B$350</c:f>
              <c:numCache>
                <c:formatCode>0.00%</c:formatCode>
                <c:ptCount val="1"/>
                <c:pt idx="0">
                  <c:v>1</c:v>
                </c:pt>
              </c:numCache>
            </c:numRef>
          </c:val>
          <c:extLst>
            <c:ext xmlns:c16="http://schemas.microsoft.com/office/drawing/2014/chart" uri="{C3380CC4-5D6E-409C-BE32-E72D297353CC}">
              <c16:uniqueId val="{00000004-A3D9-40C6-812D-8CBC506E3071}"/>
            </c:ext>
          </c:extLst>
        </c:ser>
        <c:dLbls>
          <c:dLblPos val="outEnd"/>
          <c:showLegendKey val="0"/>
          <c:showVal val="1"/>
          <c:showCatName val="0"/>
          <c:showSerName val="0"/>
          <c:showPercent val="0"/>
          <c:showBubbleSize val="0"/>
        </c:dLbls>
        <c:gapWidth val="100"/>
        <c:overlap val="-24"/>
        <c:axId val="354699520"/>
        <c:axId val="354701312"/>
      </c:barChart>
      <c:catAx>
        <c:axId val="35469952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354701312"/>
        <c:crosses val="autoZero"/>
        <c:auto val="1"/>
        <c:lblAlgn val="ctr"/>
        <c:lblOffset val="100"/>
        <c:noMultiLvlLbl val="0"/>
      </c:catAx>
      <c:valAx>
        <c:axId val="354701312"/>
        <c:scaling>
          <c:orientation val="minMax"/>
          <c:min val="0.9"/>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fr-FR"/>
          </a:p>
        </c:txPr>
        <c:crossAx val="354699520"/>
        <c:crosses val="autoZero"/>
        <c:crossBetween val="between"/>
      </c:valAx>
      <c:spPr>
        <a:noFill/>
        <a:ln>
          <a:noFill/>
        </a:ln>
        <a:effectLst/>
      </c:spPr>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solidFill>
            <a:schemeClr val="bg1"/>
          </a:solidFill>
          <a:latin typeface="Verdana" panose="020B0604030504040204" pitchFamily="34" charset="0"/>
          <a:ea typeface="Verdana" panose="020B0604030504040204" pitchFamily="34" charset="0"/>
        </a:defRPr>
      </a:pPr>
      <a:endParaRPr lang="fr-FR"/>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fr-FR" dirty="0"/>
              <a:t>PS Connection setup</a:t>
            </a:r>
            <a:r>
              <a:rPr lang="fr-FR" baseline="0" dirty="0"/>
              <a:t> time</a:t>
            </a:r>
            <a:endParaRPr lang="fr-FR" dirty="0"/>
          </a:p>
        </c:rich>
      </c:tx>
      <c:overlay val="0"/>
    </c:title>
    <c:autoTitleDeleted val="0"/>
    <c:plotArea>
      <c:layout/>
      <c:barChart>
        <c:barDir val="col"/>
        <c:grouping val="clustered"/>
        <c:varyColors val="0"/>
        <c:ser>
          <c:idx val="0"/>
          <c:order val="0"/>
          <c:tx>
            <c:strRef>
              <c:f>Sheet1!$D$348</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Sheet1!$E$347</c:f>
              <c:strCache>
                <c:ptCount val="1"/>
                <c:pt idx="0">
                  <c:v>PS Connection setup time</c:v>
                </c:pt>
              </c:strCache>
            </c:strRef>
          </c:cat>
          <c:val>
            <c:numRef>
              <c:f>Sheet1!$E$348</c:f>
              <c:numCache>
                <c:formatCode>0.00%</c:formatCode>
                <c:ptCount val="1"/>
                <c:pt idx="0">
                  <c:v>1.23E-2</c:v>
                </c:pt>
              </c:numCache>
            </c:numRef>
          </c:val>
          <c:extLst>
            <c:ext xmlns:c16="http://schemas.microsoft.com/office/drawing/2014/chart" uri="{C3380CC4-5D6E-409C-BE32-E72D297353CC}">
              <c16:uniqueId val="{00000000-5697-455B-9AF9-D7B7C26057C0}"/>
            </c:ext>
          </c:extLst>
        </c:ser>
        <c:ser>
          <c:idx val="1"/>
          <c:order val="1"/>
          <c:tx>
            <c:strRef>
              <c:f>Sheet1!$D$349</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Sheet1!$E$347</c:f>
              <c:strCache>
                <c:ptCount val="1"/>
                <c:pt idx="0">
                  <c:v>PS Connection setup time</c:v>
                </c:pt>
              </c:strCache>
            </c:strRef>
          </c:cat>
          <c:val>
            <c:numRef>
              <c:f>Sheet1!$E$349</c:f>
              <c:numCache>
                <c:formatCode>0.00%</c:formatCode>
                <c:ptCount val="1"/>
                <c:pt idx="0">
                  <c:v>6.4999999999999997E-3</c:v>
                </c:pt>
              </c:numCache>
            </c:numRef>
          </c:val>
          <c:extLst>
            <c:ext xmlns:c16="http://schemas.microsoft.com/office/drawing/2014/chart" uri="{C3380CC4-5D6E-409C-BE32-E72D297353CC}">
              <c16:uniqueId val="{00000001-5697-455B-9AF9-D7B7C26057C0}"/>
            </c:ext>
          </c:extLst>
        </c:ser>
        <c:ser>
          <c:idx val="2"/>
          <c:order val="2"/>
          <c:tx>
            <c:strRef>
              <c:f>Sheet1!$D$350</c:f>
              <c:strCache>
                <c:ptCount val="1"/>
                <c:pt idx="0">
                  <c:v>CELTISS</c:v>
                </c:pt>
              </c:strCache>
            </c:strRef>
          </c:tx>
          <c:spPr>
            <a:solidFill>
              <a:srgbClr val="0070C0"/>
            </a:solidFill>
          </c:spPr>
          <c:invertIfNegative val="0"/>
          <c:dPt>
            <c:idx val="0"/>
            <c:invertIfNegative val="0"/>
            <c:bubble3D val="0"/>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extLst>
              <c:ext xmlns:c16="http://schemas.microsoft.com/office/drawing/2014/chart" uri="{C3380CC4-5D6E-409C-BE32-E72D297353CC}">
                <c16:uniqueId val="{00000003-5697-455B-9AF9-D7B7C26057C0}"/>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Sheet1!$E$347</c:f>
              <c:strCache>
                <c:ptCount val="1"/>
                <c:pt idx="0">
                  <c:v>PS Connection setup time</c:v>
                </c:pt>
              </c:strCache>
            </c:strRef>
          </c:cat>
          <c:val>
            <c:numRef>
              <c:f>Sheet1!$E$350</c:f>
              <c:numCache>
                <c:formatCode>0.00%</c:formatCode>
                <c:ptCount val="1"/>
                <c:pt idx="0">
                  <c:v>2.8E-3</c:v>
                </c:pt>
              </c:numCache>
            </c:numRef>
          </c:val>
          <c:extLst>
            <c:ext xmlns:c16="http://schemas.microsoft.com/office/drawing/2014/chart" uri="{C3380CC4-5D6E-409C-BE32-E72D297353CC}">
              <c16:uniqueId val="{00000004-5697-455B-9AF9-D7B7C26057C0}"/>
            </c:ext>
          </c:extLst>
        </c:ser>
        <c:dLbls>
          <c:dLblPos val="outEnd"/>
          <c:showLegendKey val="0"/>
          <c:showVal val="1"/>
          <c:showCatName val="0"/>
          <c:showSerName val="0"/>
          <c:showPercent val="0"/>
          <c:showBubbleSize val="0"/>
        </c:dLbls>
        <c:gapWidth val="100"/>
        <c:overlap val="-24"/>
        <c:axId val="356471552"/>
        <c:axId val="356473088"/>
      </c:barChart>
      <c:catAx>
        <c:axId val="35647155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356473088"/>
        <c:crosses val="autoZero"/>
        <c:auto val="1"/>
        <c:lblAlgn val="ctr"/>
        <c:lblOffset val="100"/>
        <c:noMultiLvlLbl val="0"/>
      </c:catAx>
      <c:valAx>
        <c:axId val="356473088"/>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fr-FR"/>
          </a:p>
        </c:txPr>
        <c:crossAx val="356471552"/>
        <c:crosses val="autoZero"/>
        <c:crossBetween val="between"/>
      </c:valAx>
      <c:spPr>
        <a:noFill/>
        <a:ln>
          <a:noFill/>
        </a:ln>
        <a:effectLst/>
      </c:spPr>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solidFill>
            <a:schemeClr val="bg1"/>
          </a:solidFill>
          <a:latin typeface="Verdana" panose="020B0604030504040204" pitchFamily="34" charset="0"/>
          <a:ea typeface="Verdana" panose="020B0604030504040204" pitchFamily="34" charset="0"/>
        </a:defRPr>
      </a:pPr>
      <a:endParaRPr lang="fr-FR"/>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lgn="ctr" rtl="0">
              <a:defRPr sz="1000"/>
            </a:pPr>
            <a:r>
              <a:rPr lang="fr-FR" sz="1000"/>
              <a:t>FTP Success Rate (%)</a:t>
            </a:r>
          </a:p>
        </c:rich>
      </c:tx>
      <c:overlay val="0"/>
      <c:spPr>
        <a:noFill/>
        <a:ln>
          <a:noFill/>
        </a:ln>
        <a:effectLst/>
      </c:spPr>
    </c:title>
    <c:autoTitleDeleted val="0"/>
    <c:plotArea>
      <c:layout/>
      <c:barChart>
        <c:barDir val="col"/>
        <c:grouping val="clustered"/>
        <c:varyColors val="0"/>
        <c:ser>
          <c:idx val="0"/>
          <c:order val="0"/>
          <c:tx>
            <c:strRef>
              <c:f>Sheet1!$A$374</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Sheet1!$B$373:$C$373</c:f>
              <c:strCache>
                <c:ptCount val="2"/>
                <c:pt idx="0">
                  <c:v>FTP Success DL (%)</c:v>
                </c:pt>
                <c:pt idx="1">
                  <c:v>FTP Success UL (%) </c:v>
                </c:pt>
              </c:strCache>
            </c:strRef>
          </c:cat>
          <c:val>
            <c:numRef>
              <c:f>Sheet1!$B$374:$C$374</c:f>
              <c:numCache>
                <c:formatCode>0.00%</c:formatCode>
                <c:ptCount val="2"/>
                <c:pt idx="0">
                  <c:v>0.996</c:v>
                </c:pt>
                <c:pt idx="1">
                  <c:v>0.99639999999999995</c:v>
                </c:pt>
              </c:numCache>
            </c:numRef>
          </c:val>
          <c:extLst>
            <c:ext xmlns:c16="http://schemas.microsoft.com/office/drawing/2014/chart" uri="{C3380CC4-5D6E-409C-BE32-E72D297353CC}">
              <c16:uniqueId val="{00000000-109B-4896-8B84-16796260EC0D}"/>
            </c:ext>
          </c:extLst>
        </c:ser>
        <c:ser>
          <c:idx val="1"/>
          <c:order val="1"/>
          <c:tx>
            <c:strRef>
              <c:f>Sheet1!$A$375</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Sheet1!$B$373:$C$373</c:f>
              <c:strCache>
                <c:ptCount val="2"/>
                <c:pt idx="0">
                  <c:v>FTP Success DL (%)</c:v>
                </c:pt>
                <c:pt idx="1">
                  <c:v>FTP Success UL (%) </c:v>
                </c:pt>
              </c:strCache>
            </c:strRef>
          </c:cat>
          <c:val>
            <c:numRef>
              <c:f>Sheet1!$B$375:$C$375</c:f>
              <c:numCache>
                <c:formatCode>0.00%</c:formatCode>
                <c:ptCount val="2"/>
                <c:pt idx="0">
                  <c:v>0.99829999999999997</c:v>
                </c:pt>
                <c:pt idx="1">
                  <c:v>0.99829999999999997</c:v>
                </c:pt>
              </c:numCache>
            </c:numRef>
          </c:val>
          <c:extLst>
            <c:ext xmlns:c16="http://schemas.microsoft.com/office/drawing/2014/chart" uri="{C3380CC4-5D6E-409C-BE32-E72D297353CC}">
              <c16:uniqueId val="{00000001-109B-4896-8B84-16796260EC0D}"/>
            </c:ext>
          </c:extLst>
        </c:ser>
        <c:ser>
          <c:idx val="2"/>
          <c:order val="2"/>
          <c:tx>
            <c:strRef>
              <c:f>Sheet1!$A$376</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Sheet1!$B$373:$C$373</c:f>
              <c:strCache>
                <c:ptCount val="2"/>
                <c:pt idx="0">
                  <c:v>FTP Success DL (%)</c:v>
                </c:pt>
                <c:pt idx="1">
                  <c:v>FTP Success UL (%) </c:v>
                </c:pt>
              </c:strCache>
            </c:strRef>
          </c:cat>
          <c:val>
            <c:numRef>
              <c:f>Sheet1!$B$376:$C$376</c:f>
              <c:numCache>
                <c:formatCode>0.00%</c:formatCode>
                <c:ptCount val="2"/>
                <c:pt idx="0">
                  <c:v>1</c:v>
                </c:pt>
                <c:pt idx="1">
                  <c:v>0.99690000000000001</c:v>
                </c:pt>
              </c:numCache>
            </c:numRef>
          </c:val>
          <c:extLst>
            <c:ext xmlns:c16="http://schemas.microsoft.com/office/drawing/2014/chart" uri="{C3380CC4-5D6E-409C-BE32-E72D297353CC}">
              <c16:uniqueId val="{00000002-109B-4896-8B84-16796260EC0D}"/>
            </c:ext>
          </c:extLst>
        </c:ser>
        <c:dLbls>
          <c:dLblPos val="outEnd"/>
          <c:showLegendKey val="0"/>
          <c:showVal val="1"/>
          <c:showCatName val="0"/>
          <c:showSerName val="0"/>
          <c:showPercent val="0"/>
          <c:showBubbleSize val="0"/>
        </c:dLbls>
        <c:gapWidth val="100"/>
        <c:overlap val="-24"/>
        <c:axId val="361956864"/>
        <c:axId val="361958400"/>
      </c:barChart>
      <c:catAx>
        <c:axId val="36195686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361958400"/>
        <c:crosses val="autoZero"/>
        <c:auto val="1"/>
        <c:lblAlgn val="ctr"/>
        <c:lblOffset val="100"/>
        <c:noMultiLvlLbl val="0"/>
      </c:catAx>
      <c:valAx>
        <c:axId val="36195840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lgn="ctr" rtl="0">
              <a:defRPr/>
            </a:pPr>
            <a:endParaRPr lang="fr-FR"/>
          </a:p>
        </c:txPr>
        <c:crossAx val="361956864"/>
        <c:crosses val="autoZero"/>
        <c:crossBetween val="between"/>
      </c:valAx>
      <c:spPr>
        <a:noFill/>
        <a:ln>
          <a:noFill/>
        </a:ln>
        <a:effectLst/>
      </c:spPr>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solidFill>
            <a:schemeClr val="bg1"/>
          </a:solidFill>
          <a:latin typeface="Verdana" panose="020B0604030504040204" pitchFamily="34" charset="0"/>
          <a:ea typeface="Verdana" panose="020B0604030504040204" pitchFamily="34" charset="0"/>
        </a:defRPr>
      </a:pPr>
      <a:endParaRPr lang="fr-FR"/>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sz="1200"/>
              <a:t>FTP Throughput (Kbps)</a:t>
            </a:r>
          </a:p>
        </c:rich>
      </c:tx>
      <c:overlay val="0"/>
      <c:spPr>
        <a:noFill/>
        <a:ln>
          <a:noFill/>
        </a:ln>
        <a:effectLst/>
      </c:spPr>
      <c:txPr>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fr-FR"/>
        </a:p>
      </c:txPr>
    </c:title>
    <c:autoTitleDeleted val="0"/>
    <c:plotArea>
      <c:layout>
        <c:manualLayout>
          <c:layoutTarget val="inner"/>
          <c:xMode val="edge"/>
          <c:yMode val="edge"/>
          <c:x val="0.24081277777777776"/>
          <c:y val="0.10348288478891357"/>
          <c:w val="0.72380366666666662"/>
          <c:h val="0.73025206916293439"/>
        </c:manualLayout>
      </c:layout>
      <c:barChart>
        <c:barDir val="bar"/>
        <c:grouping val="clustered"/>
        <c:varyColors val="0"/>
        <c:ser>
          <c:idx val="0"/>
          <c:order val="0"/>
          <c:tx>
            <c:strRef>
              <c:f>Sheet1!$A$392</c:f>
              <c:strCache>
                <c:ptCount val="1"/>
                <c:pt idx="0">
                  <c:v>MTN</c:v>
                </c:pt>
              </c:strCache>
            </c:strRef>
          </c:tx>
          <c:spPr>
            <a:solidFill>
              <a:srgbClr val="FFC000"/>
            </a:solidFill>
            <a:ln>
              <a:noFill/>
            </a:ln>
            <a:effectLst>
              <a:outerShdw blurRad="57150" dist="19050" dir="5400000" algn="ctr" rotWithShape="0">
                <a:srgbClr val="000000">
                  <a:alpha val="63000"/>
                </a:srgbClr>
              </a:outerShdw>
            </a:effectLst>
          </c:spPr>
          <c:invertIfNegative val="0"/>
          <c:dPt>
            <c:idx val="2"/>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8BDA-4E74-9B45-0DDE26A221EB}"/>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Sheet1!$B$391:$E$391</c:f>
              <c:strCache>
                <c:ptCount val="4"/>
                <c:pt idx="0">
                  <c:v>App_Throughpout_DL</c:v>
                </c:pt>
                <c:pt idx="1">
                  <c:v>App_Throughpout_UL</c:v>
                </c:pt>
                <c:pt idx="2">
                  <c:v>Max_App_Throughpout_DL</c:v>
                </c:pt>
                <c:pt idx="3">
                  <c:v>Max_App_Throughpout_UL</c:v>
                </c:pt>
              </c:strCache>
            </c:strRef>
          </c:cat>
          <c:val>
            <c:numRef>
              <c:f>Sheet1!$B$392:$E$392</c:f>
              <c:numCache>
                <c:formatCode>0.00</c:formatCode>
                <c:ptCount val="4"/>
                <c:pt idx="0">
                  <c:v>1964.57</c:v>
                </c:pt>
                <c:pt idx="1">
                  <c:v>1045.72</c:v>
                </c:pt>
                <c:pt idx="2">
                  <c:v>14352.9</c:v>
                </c:pt>
                <c:pt idx="3">
                  <c:v>15375.7</c:v>
                </c:pt>
              </c:numCache>
            </c:numRef>
          </c:val>
          <c:extLst>
            <c:ext xmlns:c16="http://schemas.microsoft.com/office/drawing/2014/chart" uri="{C3380CC4-5D6E-409C-BE32-E72D297353CC}">
              <c16:uniqueId val="{00000002-8BDA-4E74-9B45-0DDE26A221EB}"/>
            </c:ext>
          </c:extLst>
        </c:ser>
        <c:ser>
          <c:idx val="1"/>
          <c:order val="1"/>
          <c:tx>
            <c:strRef>
              <c:f>Sheet1!$A$393</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Sheet1!$B$391:$E$391</c:f>
              <c:strCache>
                <c:ptCount val="4"/>
                <c:pt idx="0">
                  <c:v>App_Throughpout_DL</c:v>
                </c:pt>
                <c:pt idx="1">
                  <c:v>App_Throughpout_UL</c:v>
                </c:pt>
                <c:pt idx="2">
                  <c:v>Max_App_Throughpout_DL</c:v>
                </c:pt>
                <c:pt idx="3">
                  <c:v>Max_App_Throughpout_UL</c:v>
                </c:pt>
              </c:strCache>
            </c:strRef>
          </c:cat>
          <c:val>
            <c:numRef>
              <c:f>Sheet1!$B$393:$E$393</c:f>
              <c:numCache>
                <c:formatCode>0.00</c:formatCode>
                <c:ptCount val="4"/>
                <c:pt idx="0">
                  <c:v>3337.54</c:v>
                </c:pt>
                <c:pt idx="1">
                  <c:v>1014.22</c:v>
                </c:pt>
                <c:pt idx="2">
                  <c:v>35717.800000000003</c:v>
                </c:pt>
                <c:pt idx="3">
                  <c:v>11876.1</c:v>
                </c:pt>
              </c:numCache>
            </c:numRef>
          </c:val>
          <c:extLst>
            <c:ext xmlns:c16="http://schemas.microsoft.com/office/drawing/2014/chart" uri="{C3380CC4-5D6E-409C-BE32-E72D297353CC}">
              <c16:uniqueId val="{00000003-8BDA-4E74-9B45-0DDE26A221EB}"/>
            </c:ext>
          </c:extLst>
        </c:ser>
        <c:ser>
          <c:idx val="2"/>
          <c:order val="2"/>
          <c:tx>
            <c:strRef>
              <c:f>Sheet1!$A$394</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Sheet1!$B$391:$E$391</c:f>
              <c:strCache>
                <c:ptCount val="4"/>
                <c:pt idx="0">
                  <c:v>App_Throughpout_DL</c:v>
                </c:pt>
                <c:pt idx="1">
                  <c:v>App_Throughpout_UL</c:v>
                </c:pt>
                <c:pt idx="2">
                  <c:v>Max_App_Throughpout_DL</c:v>
                </c:pt>
                <c:pt idx="3">
                  <c:v>Max_App_Throughpout_UL</c:v>
                </c:pt>
              </c:strCache>
            </c:strRef>
          </c:cat>
          <c:val>
            <c:numRef>
              <c:f>Sheet1!$B$394:$E$394</c:f>
              <c:numCache>
                <c:formatCode>0.00</c:formatCode>
                <c:ptCount val="4"/>
                <c:pt idx="0">
                  <c:v>4620.29</c:v>
                </c:pt>
                <c:pt idx="1">
                  <c:v>2151.61</c:v>
                </c:pt>
                <c:pt idx="2">
                  <c:v>18405.3</c:v>
                </c:pt>
                <c:pt idx="3">
                  <c:v>14601.4</c:v>
                </c:pt>
              </c:numCache>
            </c:numRef>
          </c:val>
          <c:extLst>
            <c:ext xmlns:c16="http://schemas.microsoft.com/office/drawing/2014/chart" uri="{C3380CC4-5D6E-409C-BE32-E72D297353CC}">
              <c16:uniqueId val="{00000004-8BDA-4E74-9B45-0DDE26A221EB}"/>
            </c:ext>
          </c:extLst>
        </c:ser>
        <c:dLbls>
          <c:dLblPos val="outEnd"/>
          <c:showLegendKey val="0"/>
          <c:showVal val="1"/>
          <c:showCatName val="0"/>
          <c:showSerName val="0"/>
          <c:showPercent val="0"/>
          <c:showBubbleSize val="0"/>
        </c:dLbls>
        <c:gapWidth val="115"/>
        <c:overlap val="-20"/>
        <c:axId val="362297216"/>
        <c:axId val="362298752"/>
      </c:barChart>
      <c:catAx>
        <c:axId val="362297216"/>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298752"/>
        <c:crosses val="autoZero"/>
        <c:auto val="1"/>
        <c:lblAlgn val="ctr"/>
        <c:lblOffset val="100"/>
        <c:noMultiLvlLbl val="0"/>
      </c:catAx>
      <c:valAx>
        <c:axId val="362298752"/>
        <c:scaling>
          <c:orientation val="minMax"/>
        </c:scaling>
        <c:delete val="0"/>
        <c:axPos val="b"/>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297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latin typeface="Verdana" panose="020B0604030504040204" pitchFamily="34" charset="0"/>
          <a:ea typeface="Verdana" panose="020B0604030504040204" pitchFamily="34" charset="0"/>
        </a:defRPr>
      </a:pPr>
      <a:endParaRPr lang="fr-F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a:t>RSCP Distribution (%)</a:t>
            </a:r>
          </a:p>
        </c:rich>
      </c:tx>
      <c:layout>
        <c:manualLayout>
          <c:xMode val="edge"/>
          <c:yMode val="edge"/>
          <c:x val="0.39366668262211907"/>
          <c:y val="2.1746905979475418E-2"/>
          <c:w val="0.5281212329864502"/>
          <c:h val="0.18528543412685394"/>
        </c:manualLayout>
      </c:layout>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fr-FR"/>
        </a:p>
      </c:txPr>
    </c:title>
    <c:autoTitleDeleted val="0"/>
    <c:plotArea>
      <c:layout>
        <c:manualLayout>
          <c:layoutTarget val="inner"/>
          <c:xMode val="edge"/>
          <c:yMode val="edge"/>
          <c:x val="6.8764597177505493E-2"/>
          <c:y val="0.18936929963341115"/>
          <c:w val="0.901385046637452"/>
          <c:h val="0.67432248203080747"/>
        </c:manualLayout>
      </c:layout>
      <c:barChart>
        <c:barDir val="col"/>
        <c:grouping val="clustered"/>
        <c:varyColors val="0"/>
        <c:ser>
          <c:idx val="0"/>
          <c:order val="0"/>
          <c:tx>
            <c:strRef>
              <c:f>Sheet1!$A$21</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Sheet1!$B$20:$E$20</c:f>
              <c:strCache>
                <c:ptCount val="4"/>
                <c:pt idx="0">
                  <c:v>-86 to -5</c:v>
                </c:pt>
                <c:pt idx="1">
                  <c:v>-94 to -86</c:v>
                </c:pt>
                <c:pt idx="2">
                  <c:v>-110 to -94</c:v>
                </c:pt>
                <c:pt idx="3">
                  <c:v>ACCEPTABLE COVREGE</c:v>
                </c:pt>
              </c:strCache>
            </c:strRef>
          </c:cat>
          <c:val>
            <c:numRef>
              <c:f>Sheet1!$B$21:$E$21</c:f>
              <c:numCache>
                <c:formatCode>0.00%</c:formatCode>
                <c:ptCount val="4"/>
                <c:pt idx="0">
                  <c:v>0.96809999999999996</c:v>
                </c:pt>
                <c:pt idx="1">
                  <c:v>2.7400000000000001E-2</c:v>
                </c:pt>
                <c:pt idx="2">
                  <c:v>4.4000000000000003E-3</c:v>
                </c:pt>
                <c:pt idx="3">
                  <c:v>0.99549999999999994</c:v>
                </c:pt>
              </c:numCache>
            </c:numRef>
          </c:val>
          <c:extLst>
            <c:ext xmlns:c16="http://schemas.microsoft.com/office/drawing/2014/chart" uri="{C3380CC4-5D6E-409C-BE32-E72D297353CC}">
              <c16:uniqueId val="{00000000-44D1-42F5-9E28-24B746BA4BFA}"/>
            </c:ext>
          </c:extLst>
        </c:ser>
        <c:ser>
          <c:idx val="2"/>
          <c:order val="1"/>
          <c:tx>
            <c:strRef>
              <c:f>Sheet1!$A$22</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Sheet1!$B$20:$E$20</c:f>
              <c:strCache>
                <c:ptCount val="4"/>
                <c:pt idx="0">
                  <c:v>-86 to -5</c:v>
                </c:pt>
                <c:pt idx="1">
                  <c:v>-94 to -86</c:v>
                </c:pt>
                <c:pt idx="2">
                  <c:v>-110 to -94</c:v>
                </c:pt>
                <c:pt idx="3">
                  <c:v>ACCEPTABLE COVREGE</c:v>
                </c:pt>
              </c:strCache>
            </c:strRef>
          </c:cat>
          <c:val>
            <c:numRef>
              <c:f>Sheet1!$B$22:$E$22</c:f>
              <c:numCache>
                <c:formatCode>0.00%</c:formatCode>
                <c:ptCount val="4"/>
                <c:pt idx="0">
                  <c:v>0.85350000000000004</c:v>
                </c:pt>
                <c:pt idx="1">
                  <c:v>0.1386</c:v>
                </c:pt>
                <c:pt idx="2">
                  <c:v>0</c:v>
                </c:pt>
                <c:pt idx="3">
                  <c:v>0.99209999999999998</c:v>
                </c:pt>
              </c:numCache>
            </c:numRef>
          </c:val>
          <c:extLst>
            <c:ext xmlns:c16="http://schemas.microsoft.com/office/drawing/2014/chart" uri="{C3380CC4-5D6E-409C-BE32-E72D297353CC}">
              <c16:uniqueId val="{00000001-44D1-42F5-9E28-24B746BA4BFA}"/>
            </c:ext>
          </c:extLst>
        </c:ser>
        <c:ser>
          <c:idx val="1"/>
          <c:order val="2"/>
          <c:tx>
            <c:strRef>
              <c:f>Sheet1!$A$23</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Sheet1!$B$20:$E$20</c:f>
              <c:strCache>
                <c:ptCount val="4"/>
                <c:pt idx="0">
                  <c:v>-86 to -5</c:v>
                </c:pt>
                <c:pt idx="1">
                  <c:v>-94 to -86</c:v>
                </c:pt>
                <c:pt idx="2">
                  <c:v>-110 to -94</c:v>
                </c:pt>
                <c:pt idx="3">
                  <c:v>ACCEPTABLE COVREGE</c:v>
                </c:pt>
              </c:strCache>
            </c:strRef>
          </c:cat>
          <c:val>
            <c:numRef>
              <c:f>Sheet1!$B$23:$E$23</c:f>
              <c:numCache>
                <c:formatCode>0.00%</c:formatCode>
                <c:ptCount val="4"/>
                <c:pt idx="0">
                  <c:v>0.98550000000000004</c:v>
                </c:pt>
                <c:pt idx="1">
                  <c:v>1.1900000000000001E-2</c:v>
                </c:pt>
                <c:pt idx="2">
                  <c:v>2.5999999999999999E-3</c:v>
                </c:pt>
                <c:pt idx="3">
                  <c:v>0.99740000000000006</c:v>
                </c:pt>
              </c:numCache>
            </c:numRef>
          </c:val>
          <c:extLst>
            <c:ext xmlns:c16="http://schemas.microsoft.com/office/drawing/2014/chart" uri="{C3380CC4-5D6E-409C-BE32-E72D297353CC}">
              <c16:uniqueId val="{00000002-44D1-42F5-9E28-24B746BA4BFA}"/>
            </c:ext>
          </c:extLst>
        </c:ser>
        <c:dLbls>
          <c:dLblPos val="outEnd"/>
          <c:showLegendKey val="0"/>
          <c:showVal val="1"/>
          <c:showCatName val="0"/>
          <c:showSerName val="0"/>
          <c:showPercent val="0"/>
          <c:showBubbleSize val="0"/>
        </c:dLbls>
        <c:gapWidth val="100"/>
        <c:overlap val="-24"/>
        <c:axId val="425056512"/>
        <c:axId val="448462848"/>
      </c:barChart>
      <c:catAx>
        <c:axId val="425056512"/>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448462848"/>
        <c:crosses val="autoZero"/>
        <c:auto val="1"/>
        <c:lblAlgn val="ctr"/>
        <c:lblOffset val="100"/>
        <c:tickLblSkip val="1"/>
        <c:noMultiLvlLbl val="1"/>
      </c:catAx>
      <c:valAx>
        <c:axId val="448462848"/>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425056512"/>
        <c:crosses val="autoZero"/>
        <c:crossBetween val="between"/>
      </c:valAx>
      <c:spPr>
        <a:noFill/>
        <a:ln>
          <a:noFill/>
        </a:ln>
        <a:effectLst/>
      </c:spPr>
    </c:plotArea>
    <c:legend>
      <c:legendPos val="b"/>
      <c:layout>
        <c:manualLayout>
          <c:xMode val="edge"/>
          <c:yMode val="edge"/>
          <c:x val="0.36617336052417909"/>
          <c:y val="0.928086824795049"/>
          <c:w val="0.33567858170823112"/>
          <c:h val="6.692578211613528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latin typeface="Verdana" panose="020B0604030504040204" pitchFamily="34" charset="0"/>
          <a:ea typeface="Verdana" panose="020B0604030504040204" pitchFamily="34" charset="0"/>
        </a:defRPr>
      </a:pPr>
      <a:endParaRPr lang="fr-FR"/>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a:t>FTP Throughput DL Mean Distribution (%)</a:t>
            </a:r>
          </a:p>
        </c:rich>
      </c:tx>
      <c:overlay val="0"/>
      <c:spPr>
        <a:noFill/>
        <a:ln>
          <a:noFill/>
        </a:ln>
        <a:effectLst/>
      </c:spPr>
      <c:txPr>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fr-FR"/>
        </a:p>
      </c:txPr>
    </c:title>
    <c:autoTitleDeleted val="0"/>
    <c:plotArea>
      <c:layout/>
      <c:barChart>
        <c:barDir val="col"/>
        <c:grouping val="clustered"/>
        <c:varyColors val="0"/>
        <c:ser>
          <c:idx val="0"/>
          <c:order val="0"/>
          <c:tx>
            <c:strRef>
              <c:f>Sheet1!$A$418</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Sheet1!$B$417:$E$417</c:f>
              <c:strCache>
                <c:ptCount val="4"/>
                <c:pt idx="0">
                  <c:v>(Min,384)</c:v>
                </c:pt>
                <c:pt idx="1">
                  <c:v>(384,1000)</c:v>
                </c:pt>
                <c:pt idx="2">
                  <c:v>(1000,2000)</c:v>
                </c:pt>
                <c:pt idx="3">
                  <c:v>(2000,Max)</c:v>
                </c:pt>
              </c:strCache>
            </c:strRef>
          </c:cat>
          <c:val>
            <c:numRef>
              <c:f>Sheet1!$B$418:$E$418</c:f>
              <c:numCache>
                <c:formatCode>0.00%</c:formatCode>
                <c:ptCount val="4"/>
                <c:pt idx="0">
                  <c:v>3.0000000000000001E-3</c:v>
                </c:pt>
                <c:pt idx="1">
                  <c:v>0</c:v>
                </c:pt>
                <c:pt idx="2">
                  <c:v>0</c:v>
                </c:pt>
                <c:pt idx="3">
                  <c:v>0.997</c:v>
                </c:pt>
              </c:numCache>
            </c:numRef>
          </c:val>
          <c:extLst>
            <c:ext xmlns:c16="http://schemas.microsoft.com/office/drawing/2014/chart" uri="{C3380CC4-5D6E-409C-BE32-E72D297353CC}">
              <c16:uniqueId val="{00000000-5822-44CA-9F8F-B7981D4B807B}"/>
            </c:ext>
          </c:extLst>
        </c:ser>
        <c:ser>
          <c:idx val="1"/>
          <c:order val="1"/>
          <c:tx>
            <c:strRef>
              <c:f>Sheet1!$A$419</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Sheet1!$B$417:$E$417</c:f>
              <c:strCache>
                <c:ptCount val="4"/>
                <c:pt idx="0">
                  <c:v>(Min,384)</c:v>
                </c:pt>
                <c:pt idx="1">
                  <c:v>(384,1000)</c:v>
                </c:pt>
                <c:pt idx="2">
                  <c:v>(1000,2000)</c:v>
                </c:pt>
                <c:pt idx="3">
                  <c:v>(2000,Max)</c:v>
                </c:pt>
              </c:strCache>
            </c:strRef>
          </c:cat>
          <c:val>
            <c:numRef>
              <c:f>Sheet1!$B$419:$E$419</c:f>
              <c:numCache>
                <c:formatCode>0.00%</c:formatCode>
                <c:ptCount val="4"/>
                <c:pt idx="0">
                  <c:v>1.5E-3</c:v>
                </c:pt>
                <c:pt idx="1">
                  <c:v>0</c:v>
                </c:pt>
                <c:pt idx="2">
                  <c:v>0</c:v>
                </c:pt>
                <c:pt idx="3">
                  <c:v>0.99850000000000005</c:v>
                </c:pt>
              </c:numCache>
            </c:numRef>
          </c:val>
          <c:extLst>
            <c:ext xmlns:c16="http://schemas.microsoft.com/office/drawing/2014/chart" uri="{C3380CC4-5D6E-409C-BE32-E72D297353CC}">
              <c16:uniqueId val="{00000001-5822-44CA-9F8F-B7981D4B807B}"/>
            </c:ext>
          </c:extLst>
        </c:ser>
        <c:ser>
          <c:idx val="2"/>
          <c:order val="2"/>
          <c:tx>
            <c:strRef>
              <c:f>Sheet1!$A$420</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Sheet1!$B$417:$E$417</c:f>
              <c:strCache>
                <c:ptCount val="4"/>
                <c:pt idx="0">
                  <c:v>(Min,384)</c:v>
                </c:pt>
                <c:pt idx="1">
                  <c:v>(384,1000)</c:v>
                </c:pt>
                <c:pt idx="2">
                  <c:v>(1000,2000)</c:v>
                </c:pt>
                <c:pt idx="3">
                  <c:v>(2000,Max)</c:v>
                </c:pt>
              </c:strCache>
            </c:strRef>
          </c:cat>
          <c:val>
            <c:numRef>
              <c:f>Sheet1!$B$420:$E$420</c:f>
              <c:numCache>
                <c:formatCode>0.00%</c:formatCode>
                <c:ptCount val="4"/>
                <c:pt idx="0">
                  <c:v>0</c:v>
                </c:pt>
                <c:pt idx="1">
                  <c:v>0</c:v>
                </c:pt>
                <c:pt idx="2">
                  <c:v>0</c:v>
                </c:pt>
                <c:pt idx="3">
                  <c:v>1</c:v>
                </c:pt>
              </c:numCache>
            </c:numRef>
          </c:val>
          <c:extLst>
            <c:ext xmlns:c16="http://schemas.microsoft.com/office/drawing/2014/chart" uri="{C3380CC4-5D6E-409C-BE32-E72D297353CC}">
              <c16:uniqueId val="{00000002-5822-44CA-9F8F-B7981D4B807B}"/>
            </c:ext>
          </c:extLst>
        </c:ser>
        <c:dLbls>
          <c:dLblPos val="outEnd"/>
          <c:showLegendKey val="0"/>
          <c:showVal val="1"/>
          <c:showCatName val="0"/>
          <c:showSerName val="0"/>
          <c:showPercent val="0"/>
          <c:showBubbleSize val="0"/>
        </c:dLbls>
        <c:gapWidth val="100"/>
        <c:overlap val="-24"/>
        <c:axId val="362386944"/>
        <c:axId val="362388480"/>
      </c:barChart>
      <c:catAx>
        <c:axId val="36238694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388480"/>
        <c:crosses val="autoZero"/>
        <c:auto val="1"/>
        <c:lblAlgn val="ctr"/>
        <c:lblOffset val="100"/>
        <c:noMultiLvlLbl val="0"/>
      </c:catAx>
      <c:valAx>
        <c:axId val="36238848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3869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latin typeface="Verdana" panose="020B0604030504040204" pitchFamily="34" charset="0"/>
          <a:ea typeface="Verdana" panose="020B0604030504040204" pitchFamily="34" charset="0"/>
        </a:defRPr>
      </a:pPr>
      <a:endParaRPr lang="fr-FR"/>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sz="1200"/>
              <a:t>FTP Throughput UL Mean Distribution (%)</a:t>
            </a:r>
          </a:p>
        </c:rich>
      </c:tx>
      <c:overlay val="0"/>
      <c:spPr>
        <a:noFill/>
        <a:ln>
          <a:noFill/>
        </a:ln>
        <a:effectLst/>
      </c:spPr>
      <c:txPr>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fr-FR"/>
        </a:p>
      </c:txPr>
    </c:title>
    <c:autoTitleDeleted val="0"/>
    <c:plotArea>
      <c:layout/>
      <c:barChart>
        <c:barDir val="col"/>
        <c:grouping val="clustered"/>
        <c:varyColors val="0"/>
        <c:ser>
          <c:idx val="0"/>
          <c:order val="0"/>
          <c:tx>
            <c:strRef>
              <c:f>Sheet1!$A$443</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Sheet1!$B$442:$E$442</c:f>
              <c:strCache>
                <c:ptCount val="4"/>
                <c:pt idx="0">
                  <c:v>(Min,144)</c:v>
                </c:pt>
                <c:pt idx="1">
                  <c:v>(144,512)</c:v>
                </c:pt>
                <c:pt idx="2">
                  <c:v>(512,1000)</c:v>
                </c:pt>
                <c:pt idx="3">
                  <c:v>(1000,Max)</c:v>
                </c:pt>
              </c:strCache>
            </c:strRef>
          </c:cat>
          <c:val>
            <c:numRef>
              <c:f>Sheet1!$B$443:$E$443</c:f>
              <c:numCache>
                <c:formatCode>0.00%</c:formatCode>
                <c:ptCount val="4"/>
                <c:pt idx="0">
                  <c:v>1.1000000000000001E-3</c:v>
                </c:pt>
                <c:pt idx="1">
                  <c:v>0</c:v>
                </c:pt>
                <c:pt idx="2">
                  <c:v>0</c:v>
                </c:pt>
                <c:pt idx="3">
                  <c:v>0.99890000000000001</c:v>
                </c:pt>
              </c:numCache>
            </c:numRef>
          </c:val>
          <c:extLst>
            <c:ext xmlns:c16="http://schemas.microsoft.com/office/drawing/2014/chart" uri="{C3380CC4-5D6E-409C-BE32-E72D297353CC}">
              <c16:uniqueId val="{00000000-4DE1-481E-A668-1B946B4C2680}"/>
            </c:ext>
          </c:extLst>
        </c:ser>
        <c:ser>
          <c:idx val="1"/>
          <c:order val="1"/>
          <c:tx>
            <c:strRef>
              <c:f>Sheet1!$A$444</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Sheet1!$B$442:$E$442</c:f>
              <c:strCache>
                <c:ptCount val="4"/>
                <c:pt idx="0">
                  <c:v>(Min,144)</c:v>
                </c:pt>
                <c:pt idx="1">
                  <c:v>(144,512)</c:v>
                </c:pt>
                <c:pt idx="2">
                  <c:v>(512,1000)</c:v>
                </c:pt>
                <c:pt idx="3">
                  <c:v>(1000,Max)</c:v>
                </c:pt>
              </c:strCache>
            </c:strRef>
          </c:cat>
          <c:val>
            <c:numRef>
              <c:f>Sheet1!$B$444:$E$444</c:f>
              <c:numCache>
                <c:formatCode>0.00%</c:formatCode>
                <c:ptCount val="4"/>
                <c:pt idx="0">
                  <c:v>0</c:v>
                </c:pt>
                <c:pt idx="1">
                  <c:v>0</c:v>
                </c:pt>
                <c:pt idx="2">
                  <c:v>0</c:v>
                </c:pt>
                <c:pt idx="3">
                  <c:v>1</c:v>
                </c:pt>
              </c:numCache>
            </c:numRef>
          </c:val>
          <c:extLst>
            <c:ext xmlns:c16="http://schemas.microsoft.com/office/drawing/2014/chart" uri="{C3380CC4-5D6E-409C-BE32-E72D297353CC}">
              <c16:uniqueId val="{00000001-4DE1-481E-A668-1B946B4C2680}"/>
            </c:ext>
          </c:extLst>
        </c:ser>
        <c:ser>
          <c:idx val="2"/>
          <c:order val="2"/>
          <c:tx>
            <c:strRef>
              <c:f>Sheet1!$A$445</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Sheet1!$B$442:$E$442</c:f>
              <c:strCache>
                <c:ptCount val="4"/>
                <c:pt idx="0">
                  <c:v>(Min,144)</c:v>
                </c:pt>
                <c:pt idx="1">
                  <c:v>(144,512)</c:v>
                </c:pt>
                <c:pt idx="2">
                  <c:v>(512,1000)</c:v>
                </c:pt>
                <c:pt idx="3">
                  <c:v>(1000,Max)</c:v>
                </c:pt>
              </c:strCache>
            </c:strRef>
          </c:cat>
          <c:val>
            <c:numRef>
              <c:f>Sheet1!$B$445:$E$445</c:f>
              <c:numCache>
                <c:formatCode>0.00%</c:formatCode>
                <c:ptCount val="4"/>
                <c:pt idx="0">
                  <c:v>0</c:v>
                </c:pt>
                <c:pt idx="1">
                  <c:v>0</c:v>
                </c:pt>
                <c:pt idx="2">
                  <c:v>0</c:v>
                </c:pt>
                <c:pt idx="3">
                  <c:v>1</c:v>
                </c:pt>
              </c:numCache>
            </c:numRef>
          </c:val>
          <c:extLst>
            <c:ext xmlns:c16="http://schemas.microsoft.com/office/drawing/2014/chart" uri="{C3380CC4-5D6E-409C-BE32-E72D297353CC}">
              <c16:uniqueId val="{00000002-4DE1-481E-A668-1B946B4C2680}"/>
            </c:ext>
          </c:extLst>
        </c:ser>
        <c:dLbls>
          <c:dLblPos val="outEnd"/>
          <c:showLegendKey val="0"/>
          <c:showVal val="1"/>
          <c:showCatName val="0"/>
          <c:showSerName val="0"/>
          <c:showPercent val="0"/>
          <c:showBubbleSize val="0"/>
        </c:dLbls>
        <c:gapWidth val="100"/>
        <c:overlap val="-24"/>
        <c:axId val="362440576"/>
        <c:axId val="362442112"/>
      </c:barChart>
      <c:catAx>
        <c:axId val="36244057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442112"/>
        <c:crosses val="autoZero"/>
        <c:auto val="1"/>
        <c:lblAlgn val="ctr"/>
        <c:lblOffset val="100"/>
        <c:noMultiLvlLbl val="0"/>
      </c:catAx>
      <c:valAx>
        <c:axId val="362442112"/>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440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latin typeface="Verdana" panose="020B0604030504040204" pitchFamily="34" charset="0"/>
          <a:ea typeface="Verdana" panose="020B0604030504040204" pitchFamily="34" charset="0"/>
        </a:defRPr>
      </a:pPr>
      <a:endParaRPr lang="fr-FR"/>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fr-FR" dirty="0"/>
              <a:t>HTTP </a:t>
            </a:r>
            <a:r>
              <a:rPr lang="fr-FR" dirty="0" err="1"/>
              <a:t>Browsing</a:t>
            </a:r>
            <a:r>
              <a:rPr lang="fr-FR" dirty="0"/>
              <a:t>  </a:t>
            </a:r>
            <a:r>
              <a:rPr lang="fr-FR" dirty="0" err="1"/>
              <a:t>Success</a:t>
            </a:r>
            <a:r>
              <a:rPr lang="fr-FR" dirty="0"/>
              <a:t> Rate (%)</a:t>
            </a:r>
          </a:p>
        </c:rich>
      </c:tx>
      <c:overlay val="0"/>
      <c:spPr>
        <a:noFill/>
        <a:ln>
          <a:noFill/>
        </a:ln>
        <a:effectLst/>
      </c:spPr>
    </c:title>
    <c:autoTitleDeleted val="0"/>
    <c:plotArea>
      <c:layout/>
      <c:barChart>
        <c:barDir val="col"/>
        <c:grouping val="clustered"/>
        <c:varyColors val="0"/>
        <c:ser>
          <c:idx val="0"/>
          <c:order val="0"/>
          <c:tx>
            <c:strRef>
              <c:f>Sheet1!$A$348</c:f>
              <c:strCache>
                <c:ptCount val="1"/>
                <c:pt idx="0">
                  <c:v>MTN</c:v>
                </c:pt>
              </c:strCache>
            </c:strRef>
          </c:tx>
          <c:spPr>
            <a:solidFill>
              <a:srgbClr val="FFC000"/>
            </a:solidFill>
          </c:spPr>
          <c:invertIfNegative val="0"/>
          <c:dPt>
            <c:idx val="0"/>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1-66AB-4222-8332-B20BFF8B8CFD}"/>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Sheet1!$B$347</c:f>
              <c:strCache>
                <c:ptCount val="1"/>
                <c:pt idx="0">
                  <c:v>HTTP Browsing Success rate (%)</c:v>
                </c:pt>
              </c:strCache>
            </c:strRef>
          </c:cat>
          <c:val>
            <c:numRef>
              <c:f>Sheet1!$B$348</c:f>
              <c:numCache>
                <c:formatCode>0.00%</c:formatCode>
                <c:ptCount val="1"/>
                <c:pt idx="0">
                  <c:v>1</c:v>
                </c:pt>
              </c:numCache>
            </c:numRef>
          </c:val>
          <c:extLst>
            <c:ext xmlns:c16="http://schemas.microsoft.com/office/drawing/2014/chart" uri="{C3380CC4-5D6E-409C-BE32-E72D297353CC}">
              <c16:uniqueId val="{00000002-66AB-4222-8332-B20BFF8B8CFD}"/>
            </c:ext>
          </c:extLst>
        </c:ser>
        <c:ser>
          <c:idx val="1"/>
          <c:order val="1"/>
          <c:tx>
            <c:strRef>
              <c:f>Sheet1!$A$349</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Sheet1!$B$347</c:f>
              <c:strCache>
                <c:ptCount val="1"/>
                <c:pt idx="0">
                  <c:v>HTTP Browsing Success rate (%)</c:v>
                </c:pt>
              </c:strCache>
            </c:strRef>
          </c:cat>
          <c:val>
            <c:numRef>
              <c:f>Sheet1!$B$349</c:f>
              <c:numCache>
                <c:formatCode>0.00%</c:formatCode>
                <c:ptCount val="1"/>
                <c:pt idx="0">
                  <c:v>1</c:v>
                </c:pt>
              </c:numCache>
            </c:numRef>
          </c:val>
          <c:extLst>
            <c:ext xmlns:c16="http://schemas.microsoft.com/office/drawing/2014/chart" uri="{C3380CC4-5D6E-409C-BE32-E72D297353CC}">
              <c16:uniqueId val="{00000003-66AB-4222-8332-B20BFF8B8CFD}"/>
            </c:ext>
          </c:extLst>
        </c:ser>
        <c:ser>
          <c:idx val="2"/>
          <c:order val="2"/>
          <c:tx>
            <c:strRef>
              <c:f>Sheet1!$A$350</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Sheet1!$B$347</c:f>
              <c:strCache>
                <c:ptCount val="1"/>
                <c:pt idx="0">
                  <c:v>HTTP Browsing Success rate (%)</c:v>
                </c:pt>
              </c:strCache>
            </c:strRef>
          </c:cat>
          <c:val>
            <c:numRef>
              <c:f>Sheet1!$B$350</c:f>
              <c:numCache>
                <c:formatCode>0.00%</c:formatCode>
                <c:ptCount val="1"/>
                <c:pt idx="0">
                  <c:v>1</c:v>
                </c:pt>
              </c:numCache>
            </c:numRef>
          </c:val>
          <c:extLst>
            <c:ext xmlns:c16="http://schemas.microsoft.com/office/drawing/2014/chart" uri="{C3380CC4-5D6E-409C-BE32-E72D297353CC}">
              <c16:uniqueId val="{00000004-66AB-4222-8332-B20BFF8B8CFD}"/>
            </c:ext>
          </c:extLst>
        </c:ser>
        <c:dLbls>
          <c:dLblPos val="outEnd"/>
          <c:showLegendKey val="0"/>
          <c:showVal val="1"/>
          <c:showCatName val="0"/>
          <c:showSerName val="0"/>
          <c:showPercent val="0"/>
          <c:showBubbleSize val="0"/>
        </c:dLbls>
        <c:gapWidth val="100"/>
        <c:overlap val="-24"/>
        <c:axId val="354699520"/>
        <c:axId val="354701312"/>
      </c:barChart>
      <c:catAx>
        <c:axId val="35469952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354701312"/>
        <c:crosses val="autoZero"/>
        <c:auto val="1"/>
        <c:lblAlgn val="ctr"/>
        <c:lblOffset val="100"/>
        <c:noMultiLvlLbl val="0"/>
      </c:catAx>
      <c:valAx>
        <c:axId val="354701312"/>
        <c:scaling>
          <c:orientation val="minMax"/>
          <c:min val="0.9"/>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fr-FR"/>
          </a:p>
        </c:txPr>
        <c:crossAx val="354699520"/>
        <c:crosses val="autoZero"/>
        <c:crossBetween val="between"/>
      </c:valAx>
      <c:spPr>
        <a:noFill/>
        <a:ln>
          <a:noFill/>
        </a:ln>
        <a:effectLst/>
      </c:spPr>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solidFill>
            <a:schemeClr val="bg1"/>
          </a:solidFill>
          <a:latin typeface="Verdana" panose="020B0604030504040204" pitchFamily="34" charset="0"/>
          <a:ea typeface="Verdana" panose="020B0604030504040204" pitchFamily="34" charset="0"/>
        </a:defRPr>
      </a:pPr>
      <a:endParaRPr lang="fr-FR"/>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lgn="ctr" rtl="0">
              <a:defRPr sz="1000"/>
            </a:pPr>
            <a:r>
              <a:rPr lang="fr-FR" sz="1000"/>
              <a:t>FTP Success Rate (%)</a:t>
            </a:r>
          </a:p>
        </c:rich>
      </c:tx>
      <c:overlay val="0"/>
      <c:spPr>
        <a:noFill/>
        <a:ln>
          <a:noFill/>
        </a:ln>
        <a:effectLst/>
      </c:spPr>
    </c:title>
    <c:autoTitleDeleted val="0"/>
    <c:plotArea>
      <c:layout/>
      <c:barChart>
        <c:barDir val="col"/>
        <c:grouping val="clustered"/>
        <c:varyColors val="0"/>
        <c:ser>
          <c:idx val="0"/>
          <c:order val="0"/>
          <c:tx>
            <c:strRef>
              <c:f>Sheet1!$A$374</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Sheet1!$B$373:$C$373</c:f>
              <c:strCache>
                <c:ptCount val="2"/>
                <c:pt idx="0">
                  <c:v>FTP Success DL (%)</c:v>
                </c:pt>
                <c:pt idx="1">
                  <c:v>FTP Success UL (%) </c:v>
                </c:pt>
              </c:strCache>
            </c:strRef>
          </c:cat>
          <c:val>
            <c:numRef>
              <c:f>Sheet1!$B$374:$C$374</c:f>
              <c:numCache>
                <c:formatCode>0.00%</c:formatCode>
                <c:ptCount val="2"/>
                <c:pt idx="0">
                  <c:v>0.996</c:v>
                </c:pt>
                <c:pt idx="1">
                  <c:v>0.99639999999999995</c:v>
                </c:pt>
              </c:numCache>
            </c:numRef>
          </c:val>
          <c:extLst>
            <c:ext xmlns:c16="http://schemas.microsoft.com/office/drawing/2014/chart" uri="{C3380CC4-5D6E-409C-BE32-E72D297353CC}">
              <c16:uniqueId val="{00000000-240C-45DA-8C6D-7ADD1B325D4B}"/>
            </c:ext>
          </c:extLst>
        </c:ser>
        <c:ser>
          <c:idx val="1"/>
          <c:order val="1"/>
          <c:tx>
            <c:strRef>
              <c:f>Sheet1!$A$375</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Sheet1!$B$373:$C$373</c:f>
              <c:strCache>
                <c:ptCount val="2"/>
                <c:pt idx="0">
                  <c:v>FTP Success DL (%)</c:v>
                </c:pt>
                <c:pt idx="1">
                  <c:v>FTP Success UL (%) </c:v>
                </c:pt>
              </c:strCache>
            </c:strRef>
          </c:cat>
          <c:val>
            <c:numRef>
              <c:f>Sheet1!$B$375:$C$375</c:f>
              <c:numCache>
                <c:formatCode>0.00%</c:formatCode>
                <c:ptCount val="2"/>
                <c:pt idx="0">
                  <c:v>0.99829999999999997</c:v>
                </c:pt>
                <c:pt idx="1">
                  <c:v>0.99829999999999997</c:v>
                </c:pt>
              </c:numCache>
            </c:numRef>
          </c:val>
          <c:extLst>
            <c:ext xmlns:c16="http://schemas.microsoft.com/office/drawing/2014/chart" uri="{C3380CC4-5D6E-409C-BE32-E72D297353CC}">
              <c16:uniqueId val="{00000001-240C-45DA-8C6D-7ADD1B325D4B}"/>
            </c:ext>
          </c:extLst>
        </c:ser>
        <c:ser>
          <c:idx val="2"/>
          <c:order val="2"/>
          <c:tx>
            <c:strRef>
              <c:f>Sheet1!$A$376</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Sheet1!$B$373:$C$373</c:f>
              <c:strCache>
                <c:ptCount val="2"/>
                <c:pt idx="0">
                  <c:v>FTP Success DL (%)</c:v>
                </c:pt>
                <c:pt idx="1">
                  <c:v>FTP Success UL (%) </c:v>
                </c:pt>
              </c:strCache>
            </c:strRef>
          </c:cat>
          <c:val>
            <c:numRef>
              <c:f>Sheet1!$B$376:$C$376</c:f>
              <c:numCache>
                <c:formatCode>0.00%</c:formatCode>
                <c:ptCount val="2"/>
                <c:pt idx="0">
                  <c:v>1</c:v>
                </c:pt>
                <c:pt idx="1">
                  <c:v>0.99690000000000001</c:v>
                </c:pt>
              </c:numCache>
            </c:numRef>
          </c:val>
          <c:extLst>
            <c:ext xmlns:c16="http://schemas.microsoft.com/office/drawing/2014/chart" uri="{C3380CC4-5D6E-409C-BE32-E72D297353CC}">
              <c16:uniqueId val="{00000002-240C-45DA-8C6D-7ADD1B325D4B}"/>
            </c:ext>
          </c:extLst>
        </c:ser>
        <c:dLbls>
          <c:dLblPos val="outEnd"/>
          <c:showLegendKey val="0"/>
          <c:showVal val="1"/>
          <c:showCatName val="0"/>
          <c:showSerName val="0"/>
          <c:showPercent val="0"/>
          <c:showBubbleSize val="0"/>
        </c:dLbls>
        <c:gapWidth val="100"/>
        <c:overlap val="-24"/>
        <c:axId val="361956864"/>
        <c:axId val="361958400"/>
      </c:barChart>
      <c:catAx>
        <c:axId val="36195686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361958400"/>
        <c:crosses val="autoZero"/>
        <c:auto val="1"/>
        <c:lblAlgn val="ctr"/>
        <c:lblOffset val="100"/>
        <c:noMultiLvlLbl val="0"/>
      </c:catAx>
      <c:valAx>
        <c:axId val="36195840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lgn="ctr" rtl="0">
              <a:defRPr/>
            </a:pPr>
            <a:endParaRPr lang="fr-FR"/>
          </a:p>
        </c:txPr>
        <c:crossAx val="361956864"/>
        <c:crosses val="autoZero"/>
        <c:crossBetween val="between"/>
      </c:valAx>
      <c:spPr>
        <a:noFill/>
        <a:ln>
          <a:noFill/>
        </a:ln>
        <a:effectLst/>
      </c:spPr>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solidFill>
            <a:schemeClr val="bg1"/>
          </a:solidFill>
          <a:latin typeface="Verdana" panose="020B0604030504040204" pitchFamily="34" charset="0"/>
          <a:ea typeface="Verdana" panose="020B0604030504040204" pitchFamily="34" charset="0"/>
        </a:defRPr>
      </a:pPr>
      <a:endParaRPr lang="fr-FR"/>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a:t>FTP Throughput (Kbps)</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fr-FR"/>
        </a:p>
      </c:txPr>
    </c:title>
    <c:autoTitleDeleted val="0"/>
    <c:plotArea>
      <c:layout>
        <c:manualLayout>
          <c:layoutTarget val="inner"/>
          <c:xMode val="edge"/>
          <c:yMode val="edge"/>
          <c:x val="0.18617509641131688"/>
          <c:y val="0.11175330314605787"/>
          <c:w val="0.76864557140147693"/>
          <c:h val="0.60115768209218134"/>
        </c:manualLayout>
      </c:layout>
      <c:barChart>
        <c:barDir val="bar"/>
        <c:grouping val="clustered"/>
        <c:varyColors val="0"/>
        <c:ser>
          <c:idx val="0"/>
          <c:order val="0"/>
          <c:tx>
            <c:strRef>
              <c:f>Sheet1!$A$469</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Sheet1!$B$468:$E$468</c:f>
              <c:strCache>
                <c:ptCount val="4"/>
                <c:pt idx="0">
                  <c:v>App_Throughpout_DL</c:v>
                </c:pt>
                <c:pt idx="1">
                  <c:v>App_Throughpout_UL</c:v>
                </c:pt>
                <c:pt idx="2">
                  <c:v>Max_App_Throughpout_DL</c:v>
                </c:pt>
                <c:pt idx="3">
                  <c:v>Max_App_Throughpout_UL</c:v>
                </c:pt>
              </c:strCache>
            </c:strRef>
          </c:cat>
          <c:val>
            <c:numRef>
              <c:f>Sheet1!$B$469:$E$469</c:f>
              <c:numCache>
                <c:formatCode>0.00</c:formatCode>
                <c:ptCount val="4"/>
                <c:pt idx="0">
                  <c:v>13142.8</c:v>
                </c:pt>
                <c:pt idx="1">
                  <c:v>15180.9</c:v>
                </c:pt>
                <c:pt idx="2">
                  <c:v>55606.77</c:v>
                </c:pt>
                <c:pt idx="3">
                  <c:v>36155.599999999999</c:v>
                </c:pt>
              </c:numCache>
            </c:numRef>
          </c:val>
          <c:extLst>
            <c:ext xmlns:c16="http://schemas.microsoft.com/office/drawing/2014/chart" uri="{C3380CC4-5D6E-409C-BE32-E72D297353CC}">
              <c16:uniqueId val="{00000000-1FF9-4874-81B8-E39B521A2A54}"/>
            </c:ext>
          </c:extLst>
        </c:ser>
        <c:ser>
          <c:idx val="1"/>
          <c:order val="1"/>
          <c:tx>
            <c:strRef>
              <c:f>Sheet1!$A$470</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Sheet1!$B$468:$E$468</c:f>
              <c:strCache>
                <c:ptCount val="4"/>
                <c:pt idx="0">
                  <c:v>App_Throughpout_DL</c:v>
                </c:pt>
                <c:pt idx="1">
                  <c:v>App_Throughpout_UL</c:v>
                </c:pt>
                <c:pt idx="2">
                  <c:v>Max_App_Throughpout_DL</c:v>
                </c:pt>
                <c:pt idx="3">
                  <c:v>Max_App_Throughpout_UL</c:v>
                </c:pt>
              </c:strCache>
            </c:strRef>
          </c:cat>
          <c:val>
            <c:numRef>
              <c:f>Sheet1!$B$470:$E$470</c:f>
              <c:numCache>
                <c:formatCode>0.00</c:formatCode>
                <c:ptCount val="4"/>
                <c:pt idx="0">
                  <c:v>20806.2</c:v>
                </c:pt>
                <c:pt idx="1">
                  <c:v>9449.7000000000007</c:v>
                </c:pt>
                <c:pt idx="2">
                  <c:v>57707</c:v>
                </c:pt>
                <c:pt idx="3">
                  <c:v>28316.3</c:v>
                </c:pt>
              </c:numCache>
            </c:numRef>
          </c:val>
          <c:extLst>
            <c:ext xmlns:c16="http://schemas.microsoft.com/office/drawing/2014/chart" uri="{C3380CC4-5D6E-409C-BE32-E72D297353CC}">
              <c16:uniqueId val="{00000001-1FF9-4874-81B8-E39B521A2A54}"/>
            </c:ext>
          </c:extLst>
        </c:ser>
        <c:ser>
          <c:idx val="2"/>
          <c:order val="2"/>
          <c:tx>
            <c:strRef>
              <c:f>Sheet1!$A$471</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Sheet1!$B$468:$E$468</c:f>
              <c:strCache>
                <c:ptCount val="4"/>
                <c:pt idx="0">
                  <c:v>App_Throughpout_DL</c:v>
                </c:pt>
                <c:pt idx="1">
                  <c:v>App_Throughpout_UL</c:v>
                </c:pt>
                <c:pt idx="2">
                  <c:v>Max_App_Throughpout_DL</c:v>
                </c:pt>
                <c:pt idx="3">
                  <c:v>Max_App_Throughpout_UL</c:v>
                </c:pt>
              </c:strCache>
            </c:strRef>
          </c:cat>
          <c:val>
            <c:numRef>
              <c:f>Sheet1!$B$471:$E$471</c:f>
              <c:numCache>
                <c:formatCode>0.00</c:formatCode>
                <c:ptCount val="4"/>
                <c:pt idx="0">
                  <c:v>11794.11</c:v>
                </c:pt>
                <c:pt idx="1">
                  <c:v>12408.7</c:v>
                </c:pt>
                <c:pt idx="2">
                  <c:v>14515.2</c:v>
                </c:pt>
                <c:pt idx="3">
                  <c:v>19711</c:v>
                </c:pt>
              </c:numCache>
            </c:numRef>
          </c:val>
          <c:extLst>
            <c:ext xmlns:c16="http://schemas.microsoft.com/office/drawing/2014/chart" uri="{C3380CC4-5D6E-409C-BE32-E72D297353CC}">
              <c16:uniqueId val="{00000002-1FF9-4874-81B8-E39B521A2A54}"/>
            </c:ext>
          </c:extLst>
        </c:ser>
        <c:dLbls>
          <c:dLblPos val="outEnd"/>
          <c:showLegendKey val="0"/>
          <c:showVal val="1"/>
          <c:showCatName val="0"/>
          <c:showSerName val="0"/>
          <c:showPercent val="0"/>
          <c:showBubbleSize val="0"/>
        </c:dLbls>
        <c:gapWidth val="115"/>
        <c:overlap val="-20"/>
        <c:axId val="362754816"/>
        <c:axId val="362756352"/>
      </c:barChart>
      <c:catAx>
        <c:axId val="362754816"/>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2700000" spcFirstLastPara="1" vertOverflow="ellipsis"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756352"/>
        <c:crosses val="autoZero"/>
        <c:auto val="1"/>
        <c:lblAlgn val="ctr"/>
        <c:lblOffset val="100"/>
        <c:noMultiLvlLbl val="0"/>
      </c:catAx>
      <c:valAx>
        <c:axId val="362756352"/>
        <c:scaling>
          <c:orientation val="minMax"/>
          <c:max val="60000"/>
        </c:scaling>
        <c:delete val="0"/>
        <c:axPos val="b"/>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754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latin typeface="Verdana" panose="020B0604030504040204" pitchFamily="34" charset="0"/>
          <a:ea typeface="Verdana" panose="020B0604030504040204" pitchFamily="34" charset="0"/>
        </a:defRPr>
      </a:pPr>
      <a:endParaRPr lang="fr-FR"/>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defRPr>
            </a:pPr>
            <a:r>
              <a: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rPr>
              <a:t>2G Band Distribution (%)</a:t>
            </a:r>
          </a:p>
        </c:rich>
      </c:tx>
      <c:overlay val="0"/>
      <c:spPr>
        <a:noFill/>
        <a:ln>
          <a:noFill/>
        </a:ln>
        <a:effectLst/>
      </c:spPr>
    </c:title>
    <c:autoTitleDeleted val="0"/>
    <c:plotArea>
      <c:layout/>
      <c:barChart>
        <c:barDir val="col"/>
        <c:grouping val="clustered"/>
        <c:varyColors val="0"/>
        <c:ser>
          <c:idx val="0"/>
          <c:order val="0"/>
          <c:tx>
            <c:strRef>
              <c:f>Sheet1!$A$532</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Sheet1!$B$531:$C$531</c:f>
              <c:strCache>
                <c:ptCount val="2"/>
                <c:pt idx="0">
                  <c:v>GSM 900</c:v>
                </c:pt>
                <c:pt idx="1">
                  <c:v>DSC 1800</c:v>
                </c:pt>
              </c:strCache>
            </c:strRef>
          </c:cat>
          <c:val>
            <c:numRef>
              <c:f>Sheet1!$B$532:$C$532</c:f>
              <c:numCache>
                <c:formatCode>0.00%</c:formatCode>
                <c:ptCount val="2"/>
                <c:pt idx="0">
                  <c:v>0.75190000000000001</c:v>
                </c:pt>
                <c:pt idx="1">
                  <c:v>0.24809999999999999</c:v>
                </c:pt>
              </c:numCache>
            </c:numRef>
          </c:val>
          <c:extLst>
            <c:ext xmlns:c16="http://schemas.microsoft.com/office/drawing/2014/chart" uri="{C3380CC4-5D6E-409C-BE32-E72D297353CC}">
              <c16:uniqueId val="{00000000-57EF-4B4D-B23F-AAB56671A92D}"/>
            </c:ext>
          </c:extLst>
        </c:ser>
        <c:ser>
          <c:idx val="1"/>
          <c:order val="1"/>
          <c:tx>
            <c:strRef>
              <c:f>Sheet1!$A$533</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Sheet1!$B$531:$C$531</c:f>
              <c:strCache>
                <c:ptCount val="2"/>
                <c:pt idx="0">
                  <c:v>GSM 900</c:v>
                </c:pt>
                <c:pt idx="1">
                  <c:v>DSC 1800</c:v>
                </c:pt>
              </c:strCache>
            </c:strRef>
          </c:cat>
          <c:val>
            <c:numRef>
              <c:f>Sheet1!$B$533:$C$533</c:f>
              <c:numCache>
                <c:formatCode>0.00%</c:formatCode>
                <c:ptCount val="2"/>
                <c:pt idx="0">
                  <c:v>0.74429999999999996</c:v>
                </c:pt>
                <c:pt idx="1">
                  <c:v>0.25569999999999998</c:v>
                </c:pt>
              </c:numCache>
            </c:numRef>
          </c:val>
          <c:extLst>
            <c:ext xmlns:c16="http://schemas.microsoft.com/office/drawing/2014/chart" uri="{C3380CC4-5D6E-409C-BE32-E72D297353CC}">
              <c16:uniqueId val="{00000001-57EF-4B4D-B23F-AAB56671A92D}"/>
            </c:ext>
          </c:extLst>
        </c:ser>
        <c:ser>
          <c:idx val="2"/>
          <c:order val="2"/>
          <c:tx>
            <c:strRef>
              <c:f>Sheet1!$A$534</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Sheet1!$B$531:$C$531</c:f>
              <c:strCache>
                <c:ptCount val="2"/>
                <c:pt idx="0">
                  <c:v>GSM 900</c:v>
                </c:pt>
                <c:pt idx="1">
                  <c:v>DSC 1800</c:v>
                </c:pt>
              </c:strCache>
            </c:strRef>
          </c:cat>
          <c:val>
            <c:numRef>
              <c:f>Sheet1!$B$534:$C$534</c:f>
              <c:numCache>
                <c:formatCode>0.00%</c:formatCode>
                <c:ptCount val="2"/>
                <c:pt idx="0">
                  <c:v>0.25419999999999998</c:v>
                </c:pt>
                <c:pt idx="1">
                  <c:v>0.74580000000000002</c:v>
                </c:pt>
              </c:numCache>
            </c:numRef>
          </c:val>
          <c:extLst>
            <c:ext xmlns:c16="http://schemas.microsoft.com/office/drawing/2014/chart" uri="{C3380CC4-5D6E-409C-BE32-E72D297353CC}">
              <c16:uniqueId val="{00000002-57EF-4B4D-B23F-AAB56671A92D}"/>
            </c:ext>
          </c:extLst>
        </c:ser>
        <c:dLbls>
          <c:dLblPos val="outEnd"/>
          <c:showLegendKey val="0"/>
          <c:showVal val="1"/>
          <c:showCatName val="0"/>
          <c:showSerName val="0"/>
          <c:showPercent val="0"/>
          <c:showBubbleSize val="0"/>
        </c:dLbls>
        <c:gapWidth val="100"/>
        <c:overlap val="-24"/>
        <c:axId val="363053440"/>
        <c:axId val="363054976"/>
      </c:barChart>
      <c:catAx>
        <c:axId val="36305344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63054976"/>
        <c:crosses val="autoZero"/>
        <c:auto val="1"/>
        <c:lblAlgn val="ctr"/>
        <c:lblOffset val="100"/>
        <c:noMultiLvlLbl val="0"/>
      </c:catAx>
      <c:valAx>
        <c:axId val="363054976"/>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6305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defRPr>
            </a:pPr>
            <a:r>
              <a: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rPr>
              <a:t>3G Band Distribution (%)</a:t>
            </a:r>
          </a:p>
        </c:rich>
      </c:tx>
      <c:overlay val="0"/>
      <c:spPr>
        <a:noFill/>
        <a:ln>
          <a:noFill/>
        </a:ln>
        <a:effectLst/>
      </c:spPr>
    </c:title>
    <c:autoTitleDeleted val="0"/>
    <c:plotArea>
      <c:layout/>
      <c:barChart>
        <c:barDir val="col"/>
        <c:grouping val="clustered"/>
        <c:varyColors val="0"/>
        <c:ser>
          <c:idx val="0"/>
          <c:order val="0"/>
          <c:tx>
            <c:strRef>
              <c:f>Sheet1!$A$516</c:f>
              <c:strCache>
                <c:ptCount val="1"/>
                <c:pt idx="0">
                  <c:v>MTN</c:v>
                </c:pt>
              </c:strCache>
            </c:strRef>
          </c:tx>
          <c:spPr>
            <a:solidFill>
              <a:srgbClr val="FFC000"/>
            </a:solidFill>
          </c:spPr>
          <c:invertIfNegative val="0"/>
          <c:dPt>
            <c:idx val="0"/>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1-26C8-4F06-8619-B1E6193E6046}"/>
              </c:ext>
            </c:extLst>
          </c:dPt>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Sheet1!$B$515:$C$515</c:f>
              <c:strCache>
                <c:ptCount val="2"/>
                <c:pt idx="0">
                  <c:v>900</c:v>
                </c:pt>
                <c:pt idx="1">
                  <c:v>2100</c:v>
                </c:pt>
              </c:strCache>
            </c:strRef>
          </c:cat>
          <c:val>
            <c:numRef>
              <c:f>Sheet1!$B$516:$C$516</c:f>
              <c:numCache>
                <c:formatCode>0.00%</c:formatCode>
                <c:ptCount val="2"/>
                <c:pt idx="0">
                  <c:v>0.4803</c:v>
                </c:pt>
                <c:pt idx="1">
                  <c:v>0.51970000000000005</c:v>
                </c:pt>
              </c:numCache>
            </c:numRef>
          </c:val>
          <c:extLst>
            <c:ext xmlns:c16="http://schemas.microsoft.com/office/drawing/2014/chart" uri="{C3380CC4-5D6E-409C-BE32-E72D297353CC}">
              <c16:uniqueId val="{00000002-26C8-4F06-8619-B1E6193E6046}"/>
            </c:ext>
          </c:extLst>
        </c:ser>
        <c:ser>
          <c:idx val="1"/>
          <c:order val="1"/>
          <c:tx>
            <c:strRef>
              <c:f>Sheet1!$A$517</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Sheet1!$B$515:$C$515</c:f>
              <c:strCache>
                <c:ptCount val="2"/>
                <c:pt idx="0">
                  <c:v>900</c:v>
                </c:pt>
                <c:pt idx="1">
                  <c:v>2100</c:v>
                </c:pt>
              </c:strCache>
            </c:strRef>
          </c:cat>
          <c:val>
            <c:numRef>
              <c:f>Sheet1!$B$517:$C$517</c:f>
              <c:numCache>
                <c:formatCode>0.00%</c:formatCode>
                <c:ptCount val="2"/>
                <c:pt idx="0">
                  <c:v>4.4400000000000002E-2</c:v>
                </c:pt>
                <c:pt idx="1">
                  <c:v>0.9556</c:v>
                </c:pt>
              </c:numCache>
            </c:numRef>
          </c:val>
          <c:extLst>
            <c:ext xmlns:c16="http://schemas.microsoft.com/office/drawing/2014/chart" uri="{C3380CC4-5D6E-409C-BE32-E72D297353CC}">
              <c16:uniqueId val="{00000003-26C8-4F06-8619-B1E6193E6046}"/>
            </c:ext>
          </c:extLst>
        </c:ser>
        <c:ser>
          <c:idx val="2"/>
          <c:order val="2"/>
          <c:tx>
            <c:strRef>
              <c:f>Sheet1!$A$518</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solidFill>
                <a:srgbClr val="0070C0"/>
              </a:solidFill>
            </a:ln>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Sheet1!$B$515:$C$515</c:f>
              <c:strCache>
                <c:ptCount val="2"/>
                <c:pt idx="0">
                  <c:v>900</c:v>
                </c:pt>
                <c:pt idx="1">
                  <c:v>2100</c:v>
                </c:pt>
              </c:strCache>
            </c:strRef>
          </c:cat>
          <c:val>
            <c:numRef>
              <c:f>Sheet1!$B$518:$C$518</c:f>
              <c:numCache>
                <c:formatCode>0.00%</c:formatCode>
                <c:ptCount val="2"/>
                <c:pt idx="0">
                  <c:v>1.7899999999999999E-2</c:v>
                </c:pt>
                <c:pt idx="1">
                  <c:v>0.98209999999999997</c:v>
                </c:pt>
              </c:numCache>
            </c:numRef>
          </c:val>
          <c:extLst>
            <c:ext xmlns:c16="http://schemas.microsoft.com/office/drawing/2014/chart" uri="{C3380CC4-5D6E-409C-BE32-E72D297353CC}">
              <c16:uniqueId val="{00000004-26C8-4F06-8619-B1E6193E6046}"/>
            </c:ext>
          </c:extLst>
        </c:ser>
        <c:dLbls>
          <c:dLblPos val="outEnd"/>
          <c:showLegendKey val="0"/>
          <c:showVal val="1"/>
          <c:showCatName val="0"/>
          <c:showSerName val="0"/>
          <c:showPercent val="0"/>
          <c:showBubbleSize val="0"/>
        </c:dLbls>
        <c:gapWidth val="100"/>
        <c:overlap val="-24"/>
        <c:axId val="363053440"/>
        <c:axId val="363054976"/>
      </c:barChart>
      <c:catAx>
        <c:axId val="36305344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63054976"/>
        <c:crosses val="autoZero"/>
        <c:auto val="1"/>
        <c:lblAlgn val="ctr"/>
        <c:lblOffset val="100"/>
        <c:noMultiLvlLbl val="0"/>
      </c:catAx>
      <c:valAx>
        <c:axId val="363054976"/>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6305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rtl="0">
              <a:defRPr lang="fr-FR" sz="1400" b="1" i="0" u="none" strike="noStrike" kern="1200" spc="100" baseline="0" dirty="0" smtClean="0">
                <a:solidFill>
                  <a:prstClr val="white">
                    <a:lumMod val="95000"/>
                  </a:prstClr>
                </a:solidFill>
                <a:effectLst>
                  <a:outerShdw blurRad="50800" dist="38100" dir="5400000" algn="t" rotWithShape="0">
                    <a:prstClr val="black">
                      <a:alpha val="40000"/>
                    </a:prstClr>
                  </a:outerShdw>
                </a:effectLst>
                <a:latin typeface="+mn-lt"/>
                <a:ea typeface="+mn-ea"/>
                <a:cs typeface="+mn-cs"/>
              </a:defRPr>
            </a:pPr>
            <a:r>
              <a: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rPr>
              <a:t>4G Band Distribution (%)</a:t>
            </a:r>
          </a:p>
        </c:rich>
      </c:tx>
      <c:overlay val="0"/>
      <c:spPr>
        <a:noFill/>
        <a:ln>
          <a:noFill/>
        </a:ln>
        <a:effectLst/>
      </c:spPr>
    </c:title>
    <c:autoTitleDeleted val="0"/>
    <c:plotArea>
      <c:layout/>
      <c:barChart>
        <c:barDir val="col"/>
        <c:grouping val="clustered"/>
        <c:varyColors val="0"/>
        <c:ser>
          <c:idx val="0"/>
          <c:order val="0"/>
          <c:tx>
            <c:strRef>
              <c:f>Sheet1!$A$492</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sz="800">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Sheet1!$B$491:$F$491</c:f>
              <c:strCache>
                <c:ptCount val="5"/>
                <c:pt idx="0">
                  <c:v>LTE 800</c:v>
                </c:pt>
                <c:pt idx="1">
                  <c:v>LTE 700</c:v>
                </c:pt>
                <c:pt idx="2">
                  <c:v>LTE 1800</c:v>
                </c:pt>
                <c:pt idx="3">
                  <c:v>LTE 2100</c:v>
                </c:pt>
                <c:pt idx="4">
                  <c:v>LTE 2600</c:v>
                </c:pt>
              </c:strCache>
            </c:strRef>
          </c:cat>
          <c:val>
            <c:numRef>
              <c:f>Sheet1!$B$492:$F$492</c:f>
              <c:numCache>
                <c:formatCode>0.00%</c:formatCode>
                <c:ptCount val="5"/>
                <c:pt idx="0">
                  <c:v>2.7699999999999999E-2</c:v>
                </c:pt>
                <c:pt idx="1">
                  <c:v>2.86E-2</c:v>
                </c:pt>
                <c:pt idx="2">
                  <c:v>7.1999999999999998E-3</c:v>
                </c:pt>
                <c:pt idx="3">
                  <c:v>3.0599999999999999E-2</c:v>
                </c:pt>
                <c:pt idx="4">
                  <c:v>0.90590000000000004</c:v>
                </c:pt>
              </c:numCache>
            </c:numRef>
          </c:val>
          <c:extLst>
            <c:ext xmlns:c16="http://schemas.microsoft.com/office/drawing/2014/chart" uri="{C3380CC4-5D6E-409C-BE32-E72D297353CC}">
              <c16:uniqueId val="{00000000-0ABE-4DED-9EE7-F0EE92993D2E}"/>
            </c:ext>
          </c:extLst>
        </c:ser>
        <c:ser>
          <c:idx val="1"/>
          <c:order val="1"/>
          <c:tx>
            <c:strRef>
              <c:f>Sheet1!$A$493</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sz="800">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Sheet1!$B$491:$F$491</c:f>
              <c:strCache>
                <c:ptCount val="5"/>
                <c:pt idx="0">
                  <c:v>LTE 800</c:v>
                </c:pt>
                <c:pt idx="1">
                  <c:v>LTE 700</c:v>
                </c:pt>
                <c:pt idx="2">
                  <c:v>LTE 1800</c:v>
                </c:pt>
                <c:pt idx="3">
                  <c:v>LTE 2100</c:v>
                </c:pt>
                <c:pt idx="4">
                  <c:v>LTE 2600</c:v>
                </c:pt>
              </c:strCache>
            </c:strRef>
          </c:cat>
          <c:val>
            <c:numRef>
              <c:f>Sheet1!$B$493:$F$493</c:f>
              <c:numCache>
                <c:formatCode>0.00%</c:formatCode>
                <c:ptCount val="5"/>
                <c:pt idx="0">
                  <c:v>0.49480000000000002</c:v>
                </c:pt>
                <c:pt idx="1">
                  <c:v>0</c:v>
                </c:pt>
                <c:pt idx="2">
                  <c:v>5.3900000000000003E-2</c:v>
                </c:pt>
                <c:pt idx="3">
                  <c:v>4.0000000000000002E-4</c:v>
                </c:pt>
                <c:pt idx="4">
                  <c:v>0.45090000000000002</c:v>
                </c:pt>
              </c:numCache>
            </c:numRef>
          </c:val>
          <c:extLst>
            <c:ext xmlns:c16="http://schemas.microsoft.com/office/drawing/2014/chart" uri="{C3380CC4-5D6E-409C-BE32-E72D297353CC}">
              <c16:uniqueId val="{00000001-0ABE-4DED-9EE7-F0EE92993D2E}"/>
            </c:ext>
          </c:extLst>
        </c:ser>
        <c:ser>
          <c:idx val="2"/>
          <c:order val="2"/>
          <c:tx>
            <c:strRef>
              <c:f>Sheet1!$A$494</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dLbl>
              <c:idx val="1"/>
              <c:layout>
                <c:manualLayout>
                  <c:x val="9.8422439842078564E-3"/>
                  <c:y val="-3.192848020434227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ABE-4DED-9EE7-F0EE92993D2E}"/>
                </c:ext>
              </c:extLst>
            </c:dLbl>
            <c:spPr>
              <a:noFill/>
              <a:ln>
                <a:noFill/>
              </a:ln>
              <a:effectLst/>
            </c:spPr>
            <c:txPr>
              <a:bodyPr wrap="square" lIns="38100" tIns="19050" rIns="38100" bIns="19050" anchor="ctr">
                <a:spAutoFit/>
              </a:bodyPr>
              <a:lstStyle/>
              <a:p>
                <a:pPr>
                  <a:defRPr sz="800">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Sheet1!$B$491:$F$491</c:f>
              <c:strCache>
                <c:ptCount val="5"/>
                <c:pt idx="0">
                  <c:v>LTE 800</c:v>
                </c:pt>
                <c:pt idx="1">
                  <c:v>LTE 700</c:v>
                </c:pt>
                <c:pt idx="2">
                  <c:v>LTE 1800</c:v>
                </c:pt>
                <c:pt idx="3">
                  <c:v>LTE 2100</c:v>
                </c:pt>
                <c:pt idx="4">
                  <c:v>LTE 2600</c:v>
                </c:pt>
              </c:strCache>
            </c:strRef>
          </c:cat>
          <c:val>
            <c:numRef>
              <c:f>Sheet1!$B$494:$F$494</c:f>
              <c:numCache>
                <c:formatCode>0.00%</c:formatCode>
                <c:ptCount val="5"/>
                <c:pt idx="0">
                  <c:v>1.1299999999999999E-2</c:v>
                </c:pt>
                <c:pt idx="1">
                  <c:v>0</c:v>
                </c:pt>
                <c:pt idx="2">
                  <c:v>0.98870000000000002</c:v>
                </c:pt>
                <c:pt idx="3">
                  <c:v>0</c:v>
                </c:pt>
                <c:pt idx="4">
                  <c:v>0</c:v>
                </c:pt>
              </c:numCache>
            </c:numRef>
          </c:val>
          <c:extLst>
            <c:ext xmlns:c16="http://schemas.microsoft.com/office/drawing/2014/chart" uri="{C3380CC4-5D6E-409C-BE32-E72D297353CC}">
              <c16:uniqueId val="{00000003-0ABE-4DED-9EE7-F0EE92993D2E}"/>
            </c:ext>
          </c:extLst>
        </c:ser>
        <c:dLbls>
          <c:dLblPos val="outEnd"/>
          <c:showLegendKey val="0"/>
          <c:showVal val="1"/>
          <c:showCatName val="0"/>
          <c:showSerName val="0"/>
          <c:showPercent val="0"/>
          <c:showBubbleSize val="0"/>
        </c:dLbls>
        <c:gapWidth val="100"/>
        <c:overlap val="-24"/>
        <c:axId val="363086976"/>
        <c:axId val="363088512"/>
      </c:barChart>
      <c:catAx>
        <c:axId val="36308697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63088512"/>
        <c:crosses val="autoZero"/>
        <c:auto val="1"/>
        <c:lblAlgn val="ctr"/>
        <c:lblOffset val="100"/>
        <c:noMultiLvlLbl val="0"/>
      </c:catAx>
      <c:valAx>
        <c:axId val="363088512"/>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63086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a:t>RSRP Distribution (%)</a:t>
            </a:r>
          </a:p>
        </c:rich>
      </c:tx>
      <c:layout>
        <c:manualLayout>
          <c:xMode val="edge"/>
          <c:yMode val="edge"/>
          <c:x val="0.3653220940743403"/>
          <c:y val="5.1584447292925599E-2"/>
          <c:w val="0.5281212329864502"/>
          <c:h val="0.18528543412685394"/>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plotArea>
      <c:layout>
        <c:manualLayout>
          <c:layoutTarget val="inner"/>
          <c:xMode val="edge"/>
          <c:yMode val="edge"/>
          <c:x val="6.7498151909683349E-2"/>
          <c:y val="0.17954011940595618"/>
          <c:w val="0.901385046637452"/>
          <c:h val="0.63360087383611008"/>
        </c:manualLayout>
      </c:layout>
      <c:barChart>
        <c:barDir val="col"/>
        <c:grouping val="clustered"/>
        <c:varyColors val="0"/>
        <c:ser>
          <c:idx val="0"/>
          <c:order val="0"/>
          <c:tx>
            <c:strRef>
              <c:f>Sheet1!$A$45</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Sheet1!$B$44:$F$44</c:f>
              <c:strCache>
                <c:ptCount val="5"/>
                <c:pt idx="0">
                  <c:v>-85 to -5</c:v>
                </c:pt>
                <c:pt idx="1">
                  <c:v>-90 to -85</c:v>
                </c:pt>
                <c:pt idx="2">
                  <c:v>-105 to -90</c:v>
                </c:pt>
                <c:pt idx="3">
                  <c:v>-120 to -105</c:v>
                </c:pt>
                <c:pt idx="4">
                  <c:v>GOOD RSRP</c:v>
                </c:pt>
              </c:strCache>
            </c:strRef>
          </c:cat>
          <c:val>
            <c:numRef>
              <c:f>Sheet1!$B$45:$F$45</c:f>
              <c:numCache>
                <c:formatCode>0.00%</c:formatCode>
                <c:ptCount val="5"/>
                <c:pt idx="0">
                  <c:v>0.47489999999999999</c:v>
                </c:pt>
                <c:pt idx="1">
                  <c:v>0.24809999999999999</c:v>
                </c:pt>
                <c:pt idx="2">
                  <c:v>0.26979999999999998</c:v>
                </c:pt>
                <c:pt idx="3">
                  <c:v>7.3000000000000001E-3</c:v>
                </c:pt>
                <c:pt idx="4">
                  <c:v>0.9927999999999999</c:v>
                </c:pt>
              </c:numCache>
            </c:numRef>
          </c:val>
          <c:extLst>
            <c:ext xmlns:c16="http://schemas.microsoft.com/office/drawing/2014/chart" uri="{C3380CC4-5D6E-409C-BE32-E72D297353CC}">
              <c16:uniqueId val="{00000000-CD77-4663-B6B9-E9915269F46D}"/>
            </c:ext>
          </c:extLst>
        </c:ser>
        <c:ser>
          <c:idx val="2"/>
          <c:order val="1"/>
          <c:tx>
            <c:strRef>
              <c:f>Sheet1!$A$46</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Sheet1!$B$44:$F$44</c:f>
              <c:strCache>
                <c:ptCount val="5"/>
                <c:pt idx="0">
                  <c:v>-85 to -5</c:v>
                </c:pt>
                <c:pt idx="1">
                  <c:v>-90 to -85</c:v>
                </c:pt>
                <c:pt idx="2">
                  <c:v>-105 to -90</c:v>
                </c:pt>
                <c:pt idx="3">
                  <c:v>-120 to -105</c:v>
                </c:pt>
                <c:pt idx="4">
                  <c:v>GOOD RSRP</c:v>
                </c:pt>
              </c:strCache>
            </c:strRef>
          </c:cat>
          <c:val>
            <c:numRef>
              <c:f>Sheet1!$B$46:$F$46</c:f>
              <c:numCache>
                <c:formatCode>0.00%</c:formatCode>
                <c:ptCount val="5"/>
                <c:pt idx="0">
                  <c:v>0.69479999999999997</c:v>
                </c:pt>
                <c:pt idx="1">
                  <c:v>0.23860000000000001</c:v>
                </c:pt>
                <c:pt idx="2">
                  <c:v>6.6199999999999995E-2</c:v>
                </c:pt>
                <c:pt idx="3">
                  <c:v>2.9999999999999997E-4</c:v>
                </c:pt>
                <c:pt idx="4">
                  <c:v>0.99960000000000004</c:v>
                </c:pt>
              </c:numCache>
            </c:numRef>
          </c:val>
          <c:extLst>
            <c:ext xmlns:c16="http://schemas.microsoft.com/office/drawing/2014/chart" uri="{C3380CC4-5D6E-409C-BE32-E72D297353CC}">
              <c16:uniqueId val="{00000001-CD77-4663-B6B9-E9915269F46D}"/>
            </c:ext>
          </c:extLst>
        </c:ser>
        <c:ser>
          <c:idx val="1"/>
          <c:order val="2"/>
          <c:tx>
            <c:strRef>
              <c:f>Sheet1!$A$47</c:f>
              <c:strCache>
                <c:ptCount val="1"/>
                <c:pt idx="0">
                  <c:v>CELTISS</c:v>
                </c:pt>
              </c:strCache>
            </c:strRef>
          </c:tx>
          <c: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Sheet1!$B$44:$F$44</c:f>
              <c:strCache>
                <c:ptCount val="5"/>
                <c:pt idx="0">
                  <c:v>-85 to -5</c:v>
                </c:pt>
                <c:pt idx="1">
                  <c:v>-90 to -85</c:v>
                </c:pt>
                <c:pt idx="2">
                  <c:v>-105 to -90</c:v>
                </c:pt>
                <c:pt idx="3">
                  <c:v>-120 to -105</c:v>
                </c:pt>
                <c:pt idx="4">
                  <c:v>GOOD RSRP</c:v>
                </c:pt>
              </c:strCache>
            </c:strRef>
          </c:cat>
          <c:val>
            <c:numRef>
              <c:f>Sheet1!$B$47:$F$47</c:f>
              <c:numCache>
                <c:formatCode>0.00%</c:formatCode>
                <c:ptCount val="5"/>
                <c:pt idx="0">
                  <c:v>0.8417</c:v>
                </c:pt>
                <c:pt idx="1">
                  <c:v>9.0399999999999994E-2</c:v>
                </c:pt>
                <c:pt idx="2">
                  <c:v>6.3299999999999995E-2</c:v>
                </c:pt>
                <c:pt idx="3">
                  <c:v>4.4999999999999997E-3</c:v>
                </c:pt>
                <c:pt idx="4">
                  <c:v>0.99540000000000006</c:v>
                </c:pt>
              </c:numCache>
            </c:numRef>
          </c:val>
          <c:extLst>
            <c:ext xmlns:c16="http://schemas.microsoft.com/office/drawing/2014/chart" uri="{C3380CC4-5D6E-409C-BE32-E72D297353CC}">
              <c16:uniqueId val="{00000002-CD77-4663-B6B9-E9915269F46D}"/>
            </c:ext>
          </c:extLst>
        </c:ser>
        <c:dLbls>
          <c:dLblPos val="outEnd"/>
          <c:showLegendKey val="0"/>
          <c:showVal val="1"/>
          <c:showCatName val="0"/>
          <c:showSerName val="0"/>
          <c:showPercent val="0"/>
          <c:showBubbleSize val="0"/>
        </c:dLbls>
        <c:gapWidth val="100"/>
        <c:overlap val="-24"/>
        <c:axId val="284408832"/>
        <c:axId val="286049024"/>
      </c:barChart>
      <c:catAx>
        <c:axId val="284408832"/>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286049024"/>
        <c:crosses val="autoZero"/>
        <c:auto val="1"/>
        <c:lblAlgn val="ctr"/>
        <c:lblOffset val="100"/>
        <c:tickLblSkip val="1"/>
        <c:noMultiLvlLbl val="1"/>
      </c:catAx>
      <c:valAx>
        <c:axId val="286049024"/>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284408832"/>
        <c:crosses val="autoZero"/>
        <c:crossBetween val="between"/>
      </c:valAx>
      <c:spPr>
        <a:noFill/>
        <a:ln>
          <a:noFill/>
        </a:ln>
        <a:effectLst/>
      </c:spPr>
    </c:plotArea>
    <c:legend>
      <c:legendPos val="b"/>
      <c:layout>
        <c:manualLayout>
          <c:xMode val="edge"/>
          <c:yMode val="edge"/>
          <c:x val="0.32243555555555553"/>
          <c:y val="0.9144264197413382"/>
          <c:w val="0.22559011111111113"/>
          <c:h val="5.860560371605692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dirty="0"/>
              <a:t>Voice </a:t>
            </a:r>
            <a:r>
              <a:rPr lang="fr-FR" dirty="0" err="1"/>
              <a:t>Quality</a:t>
            </a:r>
            <a:r>
              <a:rPr lang="fr-FR" dirty="0"/>
              <a:t>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plotArea>
      <c:layout>
        <c:manualLayout>
          <c:layoutTarget val="inner"/>
          <c:xMode val="edge"/>
          <c:yMode val="edge"/>
          <c:x val="5.5909411963958627E-2"/>
          <c:y val="0.20998453032890915"/>
          <c:w val="0.89281024070082438"/>
          <c:h val="0.65969551709705432"/>
        </c:manualLayout>
      </c:layout>
      <c:barChart>
        <c:barDir val="col"/>
        <c:grouping val="clustered"/>
        <c:varyColors val="0"/>
        <c:ser>
          <c:idx val="0"/>
          <c:order val="0"/>
          <c:tx>
            <c:strRef>
              <c:f>Sheet1!$A$71</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Sheet1!$B$70:$F$70</c:f>
              <c:strCache>
                <c:ptCount val="5"/>
                <c:pt idx="0">
                  <c:v>Excellent</c:v>
                </c:pt>
                <c:pt idx="1">
                  <c:v>Good</c:v>
                </c:pt>
                <c:pt idx="2">
                  <c:v>Poor</c:v>
                </c:pt>
                <c:pt idx="3">
                  <c:v>Bad</c:v>
                </c:pt>
                <c:pt idx="4">
                  <c:v>Exc+Good</c:v>
                </c:pt>
              </c:strCache>
            </c:strRef>
          </c:cat>
          <c:val>
            <c:numRef>
              <c:f>Sheet1!$B$71:$F$71</c:f>
              <c:numCache>
                <c:formatCode>0.00%</c:formatCode>
                <c:ptCount val="5"/>
                <c:pt idx="0">
                  <c:v>0.35249999999999998</c:v>
                </c:pt>
                <c:pt idx="1">
                  <c:v>0.53500000000000003</c:v>
                </c:pt>
                <c:pt idx="2">
                  <c:v>7.2099999999999997E-2</c:v>
                </c:pt>
                <c:pt idx="3">
                  <c:v>4.0500000000000001E-2</c:v>
                </c:pt>
                <c:pt idx="4">
                  <c:v>0.88749999999999996</c:v>
                </c:pt>
              </c:numCache>
            </c:numRef>
          </c:val>
          <c:extLst>
            <c:ext xmlns:c16="http://schemas.microsoft.com/office/drawing/2014/chart" uri="{C3380CC4-5D6E-409C-BE32-E72D297353CC}">
              <c16:uniqueId val="{00000000-C480-48EE-B454-3FA052D26B73}"/>
            </c:ext>
          </c:extLst>
        </c:ser>
        <c:ser>
          <c:idx val="2"/>
          <c:order val="1"/>
          <c:tx>
            <c:strRef>
              <c:f>Sheet1!$A$72</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Sheet1!$B$70:$F$70</c:f>
              <c:strCache>
                <c:ptCount val="5"/>
                <c:pt idx="0">
                  <c:v>Excellent</c:v>
                </c:pt>
                <c:pt idx="1">
                  <c:v>Good</c:v>
                </c:pt>
                <c:pt idx="2">
                  <c:v>Poor</c:v>
                </c:pt>
                <c:pt idx="3">
                  <c:v>Bad</c:v>
                </c:pt>
                <c:pt idx="4">
                  <c:v>Exc+Good</c:v>
                </c:pt>
              </c:strCache>
            </c:strRef>
          </c:cat>
          <c:val>
            <c:numRef>
              <c:f>Sheet1!$B$72:$F$72</c:f>
              <c:numCache>
                <c:formatCode>0.00%</c:formatCode>
                <c:ptCount val="5"/>
                <c:pt idx="0">
                  <c:v>0.78200000000000003</c:v>
                </c:pt>
                <c:pt idx="1">
                  <c:v>0.16520000000000001</c:v>
                </c:pt>
                <c:pt idx="2">
                  <c:v>3.0499999999999999E-2</c:v>
                </c:pt>
                <c:pt idx="3">
                  <c:v>2.23E-2</c:v>
                </c:pt>
                <c:pt idx="4">
                  <c:v>0.94720000000000004</c:v>
                </c:pt>
              </c:numCache>
            </c:numRef>
          </c:val>
          <c:extLst>
            <c:ext xmlns:c16="http://schemas.microsoft.com/office/drawing/2014/chart" uri="{C3380CC4-5D6E-409C-BE32-E72D297353CC}">
              <c16:uniqueId val="{00000001-C480-48EE-B454-3FA052D26B73}"/>
            </c:ext>
          </c:extLst>
        </c:ser>
        <c:ser>
          <c:idx val="1"/>
          <c:order val="2"/>
          <c:tx>
            <c:strRef>
              <c:f>Sheet1!$A$73</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Sheet1!$B$70:$F$70</c:f>
              <c:strCache>
                <c:ptCount val="5"/>
                <c:pt idx="0">
                  <c:v>Excellent</c:v>
                </c:pt>
                <c:pt idx="1">
                  <c:v>Good</c:v>
                </c:pt>
                <c:pt idx="2">
                  <c:v>Poor</c:v>
                </c:pt>
                <c:pt idx="3">
                  <c:v>Bad</c:v>
                </c:pt>
                <c:pt idx="4">
                  <c:v>Exc+Good</c:v>
                </c:pt>
              </c:strCache>
            </c:strRef>
          </c:cat>
          <c:val>
            <c:numRef>
              <c:f>Sheet1!$B$73:$F$73</c:f>
              <c:numCache>
                <c:formatCode>0.00%</c:formatCode>
                <c:ptCount val="5"/>
                <c:pt idx="0">
                  <c:v>0.64710000000000001</c:v>
                </c:pt>
                <c:pt idx="1">
                  <c:v>0.34110000000000001</c:v>
                </c:pt>
                <c:pt idx="2">
                  <c:v>7.6E-3</c:v>
                </c:pt>
                <c:pt idx="3">
                  <c:v>4.1999999999999997E-3</c:v>
                </c:pt>
                <c:pt idx="4">
                  <c:v>0.98819999999999997</c:v>
                </c:pt>
              </c:numCache>
            </c:numRef>
          </c:val>
          <c:extLst>
            <c:ext xmlns:c16="http://schemas.microsoft.com/office/drawing/2014/chart" uri="{C3380CC4-5D6E-409C-BE32-E72D297353CC}">
              <c16:uniqueId val="{00000002-C480-48EE-B454-3FA052D26B73}"/>
            </c:ext>
          </c:extLst>
        </c:ser>
        <c:dLbls>
          <c:dLblPos val="outEnd"/>
          <c:showLegendKey val="0"/>
          <c:showVal val="1"/>
          <c:showCatName val="0"/>
          <c:showSerName val="0"/>
          <c:showPercent val="0"/>
          <c:showBubbleSize val="0"/>
        </c:dLbls>
        <c:gapWidth val="100"/>
        <c:overlap val="-24"/>
        <c:axId val="451247104"/>
        <c:axId val="451252992"/>
      </c:barChart>
      <c:catAx>
        <c:axId val="451247104"/>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1200" b="0" i="0" u="none" strike="noStrike" kern="1200" baseline="0">
                <a:solidFill>
                  <a:schemeClr val="lt1">
                    <a:lumMod val="8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200" b="0" i="0" u="none" strike="noStrike" kern="1200" baseline="0">
                <a:solidFill>
                  <a:schemeClr val="lt1">
                    <a:lumMod val="85000"/>
                  </a:schemeClr>
                </a:solidFill>
                <a:latin typeface="+mn-lt"/>
                <a:ea typeface="+mn-ea"/>
                <a:cs typeface="+mn-cs"/>
              </a:defRPr>
            </a:pPr>
            <a:endParaRPr lang="fr-FR"/>
          </a:p>
        </c:txPr>
        <c:crossAx val="451247104"/>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1200" b="0" i="0" u="none" strike="noStrike" kern="1200" baseline="0">
                <a:solidFill>
                  <a:schemeClr val="lt1">
                    <a:lumMod val="85000"/>
                  </a:schemeClr>
                </a:solidFill>
                <a:latin typeface="+mn-lt"/>
                <a:ea typeface="+mn-ea"/>
                <a:cs typeface="+mn-cs"/>
              </a:defRPr>
            </a:pPr>
            <a:endParaRPr lang="fr-FR"/>
          </a:p>
        </c:txPr>
      </c:dTable>
      <c:spPr>
        <a:noFill/>
        <a:ln>
          <a:noFill/>
        </a:ln>
        <a:effectLst/>
      </c:spPr>
    </c:plotArea>
    <c:legend>
      <c:legendPos val="b"/>
      <c:layout>
        <c:manualLayout>
          <c:xMode val="edge"/>
          <c:yMode val="edge"/>
          <c:x val="0.36392430622504135"/>
          <c:y val="0.9267733515750457"/>
          <c:w val="0.22022359818963091"/>
          <c:h val="6.316556779755580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fr-F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fr-FR"/>
              <a:t>Speech Codec (%)</a:t>
            </a:r>
          </a:p>
        </c:rich>
      </c:tx>
      <c:overlay val="0"/>
      <c:spPr>
        <a:noFill/>
        <a:ln>
          <a:noFill/>
        </a:ln>
        <a:effectLst/>
      </c:spPr>
    </c:title>
    <c:autoTitleDeleted val="0"/>
    <c:plotArea>
      <c:layout/>
      <c:barChart>
        <c:barDir val="col"/>
        <c:grouping val="clustered"/>
        <c:varyColors val="0"/>
        <c:ser>
          <c:idx val="0"/>
          <c:order val="0"/>
          <c:tx>
            <c:strRef>
              <c:f>Feuil1!$H$15</c:f>
              <c:strCache>
                <c:ptCount val="1"/>
                <c:pt idx="0">
                  <c:v>MTN</c:v>
                </c:pt>
              </c:strCache>
            </c:strRef>
          </c:tx>
          <c:spPr>
            <a:solidFill>
              <a:srgbClr val="FFC000"/>
            </a:solidFill>
            <a:ln>
              <a:noFill/>
            </a:ln>
            <a:effectLst>
              <a:outerShdw blurRad="57150" dist="19050" dir="5400000" algn="ctr" rotWithShape="0">
                <a:srgbClr val="000000">
                  <a:alpha val="63000"/>
                </a:srgbClr>
              </a:outerShdw>
            </a:effectLst>
            <a:scene3d>
              <a:camera prst="orthographicFront"/>
              <a:lightRig rig="threePt" dir="t"/>
            </a:scene3d>
            <a:sp3d>
              <a:bevelT/>
            </a:sp3d>
          </c:spPr>
          <c:invertIfNegative val="0"/>
          <c:dLbls>
            <c:spPr>
              <a:solidFill>
                <a:srgbClr val="FFC000">
                  <a:alpha val="30000"/>
                </a:srgbClr>
              </a:solidFill>
              <a:ln>
                <a:noFill/>
              </a:ln>
              <a:effectLst/>
            </c:spPr>
            <c:txPr>
              <a:bodyPr rot="0" vert="horz"/>
              <a:lstStyle/>
              <a:p>
                <a:pPr>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Feuil1!$G$16:$G$18</c:f>
              <c:strCache>
                <c:ptCount val="3"/>
                <c:pt idx="0">
                  <c:v>FR AMR</c:v>
                </c:pt>
                <c:pt idx="1">
                  <c:v>HR AMR</c:v>
                </c:pt>
                <c:pt idx="2">
                  <c:v>GSM EFR</c:v>
                </c:pt>
              </c:strCache>
            </c:strRef>
          </c:cat>
          <c:val>
            <c:numRef>
              <c:f>Feuil1!$H$16:$H$18</c:f>
              <c:numCache>
                <c:formatCode>0%</c:formatCode>
                <c:ptCount val="3"/>
                <c:pt idx="0">
                  <c:v>0.52536231884057971</c:v>
                </c:pt>
                <c:pt idx="1">
                  <c:v>0.32608695652173914</c:v>
                </c:pt>
                <c:pt idx="2">
                  <c:v>0.14855072463768115</c:v>
                </c:pt>
              </c:numCache>
            </c:numRef>
          </c:val>
          <c:extLst>
            <c:ext xmlns:c16="http://schemas.microsoft.com/office/drawing/2014/chart" uri="{C3380CC4-5D6E-409C-BE32-E72D297353CC}">
              <c16:uniqueId val="{00000000-A0E6-422C-AFDA-5E593030ABB5}"/>
            </c:ext>
          </c:extLst>
        </c:ser>
        <c:ser>
          <c:idx val="1"/>
          <c:order val="1"/>
          <c:tx>
            <c:strRef>
              <c:f>Feuil1!$I$15</c:f>
              <c:strCache>
                <c:ptCount val="1"/>
                <c:pt idx="0">
                  <c:v>MOOV</c:v>
                </c:pt>
              </c:strCache>
            </c:strRef>
          </c:tx>
          <c:spPr>
            <a:solidFill>
              <a:srgbClr val="92D050"/>
            </a:solidFill>
            <a:ln>
              <a:noFill/>
            </a:ln>
            <a:effectLst>
              <a:outerShdw blurRad="57150" dist="19050" dir="5400000" algn="ctr" rotWithShape="0">
                <a:srgbClr val="000000">
                  <a:alpha val="63000"/>
                </a:srgbClr>
              </a:outerShdw>
            </a:effectLst>
            <a:scene3d>
              <a:camera prst="orthographicFront"/>
              <a:lightRig rig="threePt" dir="t"/>
            </a:scene3d>
            <a:sp3d>
              <a:bevelT/>
            </a:sp3d>
          </c:spPr>
          <c:invertIfNegative val="0"/>
          <c:dLbls>
            <c:spPr>
              <a:solidFill>
                <a:srgbClr val="92D050">
                  <a:alpha val="30000"/>
                </a:srgbClr>
              </a:solidFill>
              <a:ln>
                <a:noFill/>
              </a:ln>
              <a:effectLst/>
            </c:spPr>
            <c:txPr>
              <a:bodyPr rot="0" vert="horz"/>
              <a:lstStyle/>
              <a:p>
                <a:pPr>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Feuil1!$G$16:$G$18</c:f>
              <c:strCache>
                <c:ptCount val="3"/>
                <c:pt idx="0">
                  <c:v>FR AMR</c:v>
                </c:pt>
                <c:pt idx="1">
                  <c:v>HR AMR</c:v>
                </c:pt>
                <c:pt idx="2">
                  <c:v>GSM EFR</c:v>
                </c:pt>
              </c:strCache>
            </c:strRef>
          </c:cat>
          <c:val>
            <c:numRef>
              <c:f>Feuil1!$I$16:$I$18</c:f>
              <c:numCache>
                <c:formatCode>0%</c:formatCode>
                <c:ptCount val="3"/>
                <c:pt idx="0">
                  <c:v>0.21067821067821069</c:v>
                </c:pt>
                <c:pt idx="1">
                  <c:v>3.0303030303030304E-2</c:v>
                </c:pt>
                <c:pt idx="2">
                  <c:v>0.75901875901875904</c:v>
                </c:pt>
              </c:numCache>
            </c:numRef>
          </c:val>
          <c:extLst>
            <c:ext xmlns:c16="http://schemas.microsoft.com/office/drawing/2014/chart" uri="{C3380CC4-5D6E-409C-BE32-E72D297353CC}">
              <c16:uniqueId val="{00000001-A0E6-422C-AFDA-5E593030ABB5}"/>
            </c:ext>
          </c:extLst>
        </c:ser>
        <c:dLbls>
          <c:showLegendKey val="0"/>
          <c:showVal val="0"/>
          <c:showCatName val="0"/>
          <c:showSerName val="0"/>
          <c:showPercent val="0"/>
          <c:showBubbleSize val="0"/>
        </c:dLbls>
        <c:gapWidth val="100"/>
        <c:overlap val="-24"/>
        <c:axId val="286828800"/>
        <c:axId val="286834688"/>
      </c:barChart>
      <c:catAx>
        <c:axId val="28682880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286834688"/>
        <c:crosses val="autoZero"/>
        <c:auto val="1"/>
        <c:lblAlgn val="ctr"/>
        <c:lblOffset val="100"/>
        <c:noMultiLvlLbl val="0"/>
      </c:catAx>
      <c:valAx>
        <c:axId val="286834688"/>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vert="horz"/>
          <a:lstStyle/>
          <a:p>
            <a:pPr>
              <a:defRPr/>
            </a:pPr>
            <a:endParaRPr lang="fr-FR"/>
          </a:p>
        </c:txPr>
        <c:crossAx val="286828800"/>
        <c:crosses val="autoZero"/>
        <c:crossBetween val="between"/>
      </c:valAx>
      <c:spPr>
        <a:noFill/>
        <a:ln>
          <a:noFill/>
        </a:ln>
        <a:effectLst/>
      </c:spPr>
    </c:plotArea>
    <c:legend>
      <c:legendPos val="b"/>
      <c:overlay val="0"/>
      <c:spPr>
        <a:noFill/>
        <a:ln>
          <a:noFill/>
        </a:ln>
        <a:effectLst/>
      </c:spPr>
      <c:txPr>
        <a:bodyPr rot="0" vert="horz"/>
        <a:lstStyle/>
        <a:p>
          <a:pPr>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solidFill>
            <a:schemeClr val="bg1"/>
          </a:solidFill>
          <a:latin typeface="Verdana" panose="020B0604030504040204" pitchFamily="34" charset="0"/>
          <a:ea typeface="Verdana" panose="020B0604030504040204" pitchFamily="34" charset="0"/>
        </a:defRPr>
      </a:pPr>
      <a:endParaRPr lang="fr-F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a:t>Ec/No Distribution (%)</a:t>
            </a:r>
          </a:p>
        </c:rich>
      </c:tx>
      <c:overlay val="0"/>
      <c:spPr>
        <a:noFill/>
        <a:ln>
          <a:noFill/>
        </a:ln>
        <a:effectLst/>
      </c:spPr>
    </c:title>
    <c:autoTitleDeleted val="0"/>
    <c:plotArea>
      <c:layout/>
      <c:barChart>
        <c:barDir val="col"/>
        <c:grouping val="clustered"/>
        <c:varyColors val="0"/>
        <c:ser>
          <c:idx val="0"/>
          <c:order val="0"/>
          <c:tx>
            <c:strRef>
              <c:f>Sheet1!$A$126</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Sheet1!$B$125:$F$125</c:f>
              <c:strCache>
                <c:ptCount val="5"/>
                <c:pt idx="0">
                  <c:v>-8 to 0</c:v>
                </c:pt>
                <c:pt idx="1">
                  <c:v>-12 to -8</c:v>
                </c:pt>
                <c:pt idx="2">
                  <c:v>-16 to -8</c:v>
                </c:pt>
                <c:pt idx="3">
                  <c:v>-34 to -16</c:v>
                </c:pt>
                <c:pt idx="4">
                  <c:v>Good Ec/No</c:v>
                </c:pt>
              </c:strCache>
            </c:strRef>
          </c:cat>
          <c:val>
            <c:numRef>
              <c:f>Sheet1!$B$126:$F$126</c:f>
              <c:numCache>
                <c:formatCode>0.00%</c:formatCode>
                <c:ptCount val="5"/>
                <c:pt idx="0">
                  <c:v>0.1235</c:v>
                </c:pt>
                <c:pt idx="1">
                  <c:v>0.2046</c:v>
                </c:pt>
                <c:pt idx="2">
                  <c:v>0.51910000000000001</c:v>
                </c:pt>
                <c:pt idx="3">
                  <c:v>0.15279999999999999</c:v>
                </c:pt>
                <c:pt idx="4">
                  <c:v>0.3281</c:v>
                </c:pt>
              </c:numCache>
            </c:numRef>
          </c:val>
          <c:extLst>
            <c:ext xmlns:c16="http://schemas.microsoft.com/office/drawing/2014/chart" uri="{C3380CC4-5D6E-409C-BE32-E72D297353CC}">
              <c16:uniqueId val="{00000000-C06D-4282-96DC-9CD6CE957DBC}"/>
            </c:ext>
          </c:extLst>
        </c:ser>
        <c:ser>
          <c:idx val="1"/>
          <c:order val="1"/>
          <c:tx>
            <c:strRef>
              <c:f>Sheet1!$A$127</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Sheet1!$B$125:$F$125</c:f>
              <c:strCache>
                <c:ptCount val="5"/>
                <c:pt idx="0">
                  <c:v>-8 to 0</c:v>
                </c:pt>
                <c:pt idx="1">
                  <c:v>-12 to -8</c:v>
                </c:pt>
                <c:pt idx="2">
                  <c:v>-16 to -8</c:v>
                </c:pt>
                <c:pt idx="3">
                  <c:v>-34 to -16</c:v>
                </c:pt>
                <c:pt idx="4">
                  <c:v>Good Ec/No</c:v>
                </c:pt>
              </c:strCache>
            </c:strRef>
          </c:cat>
          <c:val>
            <c:numRef>
              <c:f>Sheet1!$B$127:$F$127</c:f>
              <c:numCache>
                <c:formatCode>0.00%</c:formatCode>
                <c:ptCount val="5"/>
                <c:pt idx="0">
                  <c:v>0.35759999999999997</c:v>
                </c:pt>
                <c:pt idx="1">
                  <c:v>0.34620000000000001</c:v>
                </c:pt>
                <c:pt idx="2">
                  <c:v>0.25940000000000002</c:v>
                </c:pt>
                <c:pt idx="3">
                  <c:v>3.6799999999999999E-2</c:v>
                </c:pt>
                <c:pt idx="4">
                  <c:v>0.70379999999999998</c:v>
                </c:pt>
              </c:numCache>
            </c:numRef>
          </c:val>
          <c:extLst>
            <c:ext xmlns:c16="http://schemas.microsoft.com/office/drawing/2014/chart" uri="{C3380CC4-5D6E-409C-BE32-E72D297353CC}">
              <c16:uniqueId val="{00000001-C06D-4282-96DC-9CD6CE957DBC}"/>
            </c:ext>
          </c:extLst>
        </c:ser>
        <c:ser>
          <c:idx val="2"/>
          <c:order val="2"/>
          <c:tx>
            <c:strRef>
              <c:f>Sheet1!$A$128</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Sheet1!$B$125:$F$125</c:f>
              <c:strCache>
                <c:ptCount val="5"/>
                <c:pt idx="0">
                  <c:v>-8 to 0</c:v>
                </c:pt>
                <c:pt idx="1">
                  <c:v>-12 to -8</c:v>
                </c:pt>
                <c:pt idx="2">
                  <c:v>-16 to -8</c:v>
                </c:pt>
                <c:pt idx="3">
                  <c:v>-34 to -16</c:v>
                </c:pt>
                <c:pt idx="4">
                  <c:v>Good Ec/No</c:v>
                </c:pt>
              </c:strCache>
            </c:strRef>
          </c:cat>
          <c:val>
            <c:numRef>
              <c:f>Sheet1!$B$128:$F$128</c:f>
              <c:numCache>
                <c:formatCode>0.00%</c:formatCode>
                <c:ptCount val="5"/>
                <c:pt idx="0">
                  <c:v>0.8306</c:v>
                </c:pt>
                <c:pt idx="1">
                  <c:v>0.1467</c:v>
                </c:pt>
                <c:pt idx="2">
                  <c:v>1.89E-2</c:v>
                </c:pt>
                <c:pt idx="3">
                  <c:v>3.8E-3</c:v>
                </c:pt>
                <c:pt idx="4">
                  <c:v>0.97730000000000006</c:v>
                </c:pt>
              </c:numCache>
            </c:numRef>
          </c:val>
          <c:extLst>
            <c:ext xmlns:c16="http://schemas.microsoft.com/office/drawing/2014/chart" uri="{C3380CC4-5D6E-409C-BE32-E72D297353CC}">
              <c16:uniqueId val="{00000002-C06D-4282-96DC-9CD6CE957DBC}"/>
            </c:ext>
          </c:extLst>
        </c:ser>
        <c:dLbls>
          <c:dLblPos val="outEnd"/>
          <c:showLegendKey val="0"/>
          <c:showVal val="1"/>
          <c:showCatName val="0"/>
          <c:showSerName val="0"/>
          <c:showPercent val="0"/>
          <c:showBubbleSize val="0"/>
        </c:dLbls>
        <c:gapWidth val="100"/>
        <c:overlap val="-24"/>
        <c:axId val="320530304"/>
        <c:axId val="320531840"/>
      </c:barChart>
      <c:catAx>
        <c:axId val="32053030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320531840"/>
        <c:crosses val="autoZero"/>
        <c:auto val="1"/>
        <c:lblAlgn val="ctr"/>
        <c:lblOffset val="100"/>
        <c:noMultiLvlLbl val="0"/>
      </c:catAx>
      <c:valAx>
        <c:axId val="320531840"/>
        <c:scaling>
          <c:orientation val="minMax"/>
          <c:max val="1"/>
          <c:min val="0"/>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32053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legend>
    <c:plotVisOnly val="1"/>
    <c:dispBlanksAs val="gap"/>
    <c:showDLblsOverMax val="0"/>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cap="all" baseline="0">
                <a:solidFill>
                  <a:schemeClr val="lt1"/>
                </a:solidFill>
                <a:latin typeface="+mn-lt"/>
                <a:ea typeface="+mn-ea"/>
                <a:cs typeface="+mn-cs"/>
              </a:defRPr>
            </a:pPr>
            <a:r>
              <a:rPr lang="en-US" dirty="0"/>
              <a:t>SINR Comparison </a:t>
            </a:r>
            <a:endParaRPr lang="zh-CN" dirty="0"/>
          </a:p>
        </c:rich>
      </c:tx>
      <c:overlay val="0"/>
      <c:spPr>
        <a:noFill/>
        <a:ln>
          <a:noFill/>
        </a:ln>
        <a:effectLst/>
      </c:spPr>
      <c:txPr>
        <a:bodyPr rot="0" spcFirstLastPara="1" vertOverflow="ellipsis" vert="horz" wrap="square" anchor="ctr" anchorCtr="1"/>
        <a:lstStyle/>
        <a:p>
          <a:pPr>
            <a:defRPr sz="1800" b="0" i="0" u="none" strike="noStrike" kern="1200" cap="all" baseline="0">
              <a:solidFill>
                <a:schemeClr val="lt1"/>
              </a:solidFill>
              <a:latin typeface="+mn-lt"/>
              <a:ea typeface="+mn-ea"/>
              <a:cs typeface="+mn-cs"/>
            </a:defRPr>
          </a:pPr>
          <a:endParaRPr lang="fr-FR"/>
        </a:p>
      </c:txPr>
    </c:title>
    <c:autoTitleDeleted val="0"/>
    <c:plotArea>
      <c:layout/>
      <c:barChart>
        <c:barDir val="col"/>
        <c:grouping val="clustered"/>
        <c:varyColors val="0"/>
        <c:ser>
          <c:idx val="0"/>
          <c:order val="0"/>
          <c:tx>
            <c:strRef>
              <c:f>Sheet1!$A$145</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solidFill>
                <a:schemeClr val="accent6">
                  <a:lumMod val="50000"/>
                </a:schemeClr>
              </a:solidFill>
            </a:ln>
            <a:effectLst/>
          </c:spPr>
          <c:invertIfNegative val="0"/>
          <c:dLbls>
            <c:spPr>
              <a:solidFill>
                <a:srgbClr val="70AD47">
                  <a:alpha val="30000"/>
                </a:srgbClr>
              </a:solidFill>
              <a:ln>
                <a:solidFill>
                  <a:sysClr val="window" lastClr="FFFFFF">
                    <a:alpha val="50000"/>
                  </a:sys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Sheet1!$B$144:$G$144</c:f>
              <c:strCache>
                <c:ptCount val="6"/>
                <c:pt idx="0">
                  <c:v>(Min,-4)</c:v>
                </c:pt>
                <c:pt idx="1">
                  <c:v>(-4,0)</c:v>
                </c:pt>
                <c:pt idx="2">
                  <c:v>(0,7)</c:v>
                </c:pt>
                <c:pt idx="3">
                  <c:v>(7,15)</c:v>
                </c:pt>
                <c:pt idx="4">
                  <c:v>(15,20)</c:v>
                </c:pt>
                <c:pt idx="5">
                  <c:v>Good SINR</c:v>
                </c:pt>
              </c:strCache>
            </c:strRef>
          </c:cat>
          <c:val>
            <c:numRef>
              <c:f>Sheet1!$B$145:$G$145</c:f>
              <c:numCache>
                <c:formatCode>0.00%</c:formatCode>
                <c:ptCount val="6"/>
                <c:pt idx="0">
                  <c:v>3.6200000000000003E-2</c:v>
                </c:pt>
                <c:pt idx="1">
                  <c:v>0.15310000000000001</c:v>
                </c:pt>
                <c:pt idx="2">
                  <c:v>0.46029999999999999</c:v>
                </c:pt>
                <c:pt idx="3">
                  <c:v>0.255</c:v>
                </c:pt>
                <c:pt idx="4">
                  <c:v>7.3499999999999996E-2</c:v>
                </c:pt>
                <c:pt idx="5">
                  <c:v>0</c:v>
                </c:pt>
              </c:numCache>
            </c:numRef>
          </c:val>
          <c:extLst>
            <c:ext xmlns:c16="http://schemas.microsoft.com/office/drawing/2014/chart" uri="{C3380CC4-5D6E-409C-BE32-E72D297353CC}">
              <c16:uniqueId val="{00000000-E7A3-41A2-A637-0861ECE647FB}"/>
            </c:ext>
          </c:extLst>
        </c:ser>
        <c:ser>
          <c:idx val="2"/>
          <c:order val="1"/>
          <c:tx>
            <c:strRef>
              <c:f>Sheet1!$A$146</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solidFill>
                <a:schemeClr val="accent4">
                  <a:lumMod val="50000"/>
                </a:schemeClr>
              </a:solidFill>
            </a:ln>
            <a:effectLst/>
          </c:spPr>
          <c:invertIfNegative val="0"/>
          <c:dLbls>
            <c:spPr>
              <a:solidFill>
                <a:srgbClr val="FFC000">
                  <a:alpha val="30000"/>
                </a:srgbClr>
              </a:solidFill>
              <a:ln>
                <a:solidFill>
                  <a:sysClr val="window" lastClr="FFFFFF">
                    <a:alpha val="50000"/>
                  </a:sys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Sheet1!$B$144:$G$144</c:f>
              <c:strCache>
                <c:ptCount val="6"/>
                <c:pt idx="0">
                  <c:v>(Min,-4)</c:v>
                </c:pt>
                <c:pt idx="1">
                  <c:v>(-4,0)</c:v>
                </c:pt>
                <c:pt idx="2">
                  <c:v>(0,7)</c:v>
                </c:pt>
                <c:pt idx="3">
                  <c:v>(7,15)</c:v>
                </c:pt>
                <c:pt idx="4">
                  <c:v>(15,20)</c:v>
                </c:pt>
                <c:pt idx="5">
                  <c:v>Good SINR</c:v>
                </c:pt>
              </c:strCache>
            </c:strRef>
          </c:cat>
          <c:val>
            <c:numRef>
              <c:f>Sheet1!$B$146:$G$146</c:f>
              <c:numCache>
                <c:formatCode>0.00%</c:formatCode>
                <c:ptCount val="6"/>
                <c:pt idx="0">
                  <c:v>8.7800000000000003E-2</c:v>
                </c:pt>
                <c:pt idx="1">
                  <c:v>0.31540000000000001</c:v>
                </c:pt>
                <c:pt idx="2">
                  <c:v>0.31409999999999999</c:v>
                </c:pt>
                <c:pt idx="3">
                  <c:v>0.2102</c:v>
                </c:pt>
                <c:pt idx="4">
                  <c:v>5.4800000000000001E-2</c:v>
                </c:pt>
                <c:pt idx="5">
                  <c:v>0</c:v>
                </c:pt>
              </c:numCache>
            </c:numRef>
          </c:val>
          <c:extLst>
            <c:ext xmlns:c16="http://schemas.microsoft.com/office/drawing/2014/chart" uri="{C3380CC4-5D6E-409C-BE32-E72D297353CC}">
              <c16:uniqueId val="{00000001-E7A3-41A2-A637-0861ECE647FB}"/>
            </c:ext>
          </c:extLst>
        </c:ser>
        <c:ser>
          <c:idx val="1"/>
          <c:order val="2"/>
          <c:tx>
            <c:strRef>
              <c:f>Sheet1!$A$147</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solidFill>
                <a:schemeClr val="accent5">
                  <a:lumMod val="50000"/>
                </a:schemeClr>
              </a:solidFill>
            </a:ln>
            <a:effectLst/>
          </c:spPr>
          <c:invertIfNegative val="0"/>
          <c:dLbls>
            <c:dLbl>
              <c:idx val="0"/>
              <c:layout>
                <c:manualLayout>
                  <c:x val="2.6811111111111112E-2"/>
                  <c:y val="-1.557398109895759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7A3-41A2-A637-0861ECE647FB}"/>
                </c:ext>
              </c:extLst>
            </c:dLbl>
            <c:spPr>
              <a:solidFill>
                <a:srgbClr val="5B9BD5">
                  <a:alpha val="30000"/>
                </a:srgbClr>
              </a:solidFill>
              <a:ln>
                <a:solidFill>
                  <a:sysClr val="window" lastClr="FFFFFF">
                    <a:alpha val="50000"/>
                  </a:sys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Sheet1!$B$144:$G$144</c:f>
              <c:strCache>
                <c:ptCount val="6"/>
                <c:pt idx="0">
                  <c:v>(Min,-4)</c:v>
                </c:pt>
                <c:pt idx="1">
                  <c:v>(-4,0)</c:v>
                </c:pt>
                <c:pt idx="2">
                  <c:v>(0,7)</c:v>
                </c:pt>
                <c:pt idx="3">
                  <c:v>(7,15)</c:v>
                </c:pt>
                <c:pt idx="4">
                  <c:v>(15,20)</c:v>
                </c:pt>
                <c:pt idx="5">
                  <c:v>Good SINR</c:v>
                </c:pt>
              </c:strCache>
            </c:strRef>
          </c:cat>
          <c:val>
            <c:numRef>
              <c:f>Sheet1!$B$147:$G$147</c:f>
              <c:numCache>
                <c:formatCode>0.00%</c:formatCode>
                <c:ptCount val="6"/>
                <c:pt idx="0">
                  <c:v>1.29E-2</c:v>
                </c:pt>
                <c:pt idx="1">
                  <c:v>4.5900000000000003E-2</c:v>
                </c:pt>
                <c:pt idx="2">
                  <c:v>0.23549999999999999</c:v>
                </c:pt>
                <c:pt idx="3">
                  <c:v>0.52990000000000004</c:v>
                </c:pt>
                <c:pt idx="4">
                  <c:v>0.12330000000000001</c:v>
                </c:pt>
                <c:pt idx="5">
                  <c:v>0</c:v>
                </c:pt>
              </c:numCache>
            </c:numRef>
          </c:val>
          <c:extLst>
            <c:ext xmlns:c16="http://schemas.microsoft.com/office/drawing/2014/chart" uri="{C3380CC4-5D6E-409C-BE32-E72D297353CC}">
              <c16:uniqueId val="{00000003-E7A3-41A2-A637-0861ECE647FB}"/>
            </c:ext>
          </c:extLst>
        </c:ser>
        <c:dLbls>
          <c:dLblPos val="outEnd"/>
          <c:showLegendKey val="0"/>
          <c:showVal val="1"/>
          <c:showCatName val="0"/>
          <c:showSerName val="0"/>
          <c:showPercent val="0"/>
          <c:showBubbleSize val="0"/>
        </c:dLbls>
        <c:gapWidth val="75"/>
        <c:overlap val="-25"/>
        <c:axId val="217392256"/>
        <c:axId val="217393792"/>
      </c:barChart>
      <c:catAx>
        <c:axId val="217392256"/>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fr-FR"/>
          </a:p>
        </c:txPr>
        <c:crossAx val="217393792"/>
        <c:crosses val="autoZero"/>
        <c:auto val="1"/>
        <c:lblAlgn val="ctr"/>
        <c:lblOffset val="100"/>
        <c:noMultiLvlLbl val="0"/>
      </c:catAx>
      <c:valAx>
        <c:axId val="217393792"/>
        <c:scaling>
          <c:orientation val="minMax"/>
        </c:scaling>
        <c:delete val="0"/>
        <c:axPos val="l"/>
        <c:majorGridlines>
          <c:spPr>
            <a:ln w="9525">
              <a:solidFill>
                <a:schemeClr val="lt1">
                  <a:lumMod val="50000"/>
                </a:schemeClr>
              </a:solidFill>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fr-FR"/>
          </a:p>
        </c:txPr>
        <c:crossAx val="217392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fr-FR"/>
        </a:p>
      </c:txPr>
    </c:legend>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fr-FR"/>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dirty="0"/>
              <a:t>Call</a:t>
            </a:r>
            <a:r>
              <a:rPr lang="fr-FR" baseline="0" dirty="0"/>
              <a:t> Setup </a:t>
            </a:r>
            <a:r>
              <a:rPr lang="fr-FR" baseline="0" dirty="0" err="1"/>
              <a:t>Success</a:t>
            </a:r>
            <a:r>
              <a:rPr lang="fr-FR" baseline="0" dirty="0"/>
              <a:t> Rate and Call </a:t>
            </a:r>
            <a:r>
              <a:rPr lang="fr-FR" baseline="0" dirty="0" err="1"/>
              <a:t>Blocked</a:t>
            </a:r>
            <a:r>
              <a:rPr lang="fr-FR" baseline="0" dirty="0"/>
              <a:t> Rate per </a:t>
            </a:r>
            <a:r>
              <a:rPr lang="fr-FR" baseline="0" dirty="0" err="1"/>
              <a:t>Technology</a:t>
            </a:r>
            <a:r>
              <a:rPr lang="fr-FR" baseline="0" dirty="0"/>
              <a:t> (%)</a:t>
            </a:r>
            <a:endParaRPr lang="fr-FR" dirty="0"/>
          </a:p>
        </c:rich>
      </c:tx>
      <c:overlay val="0"/>
      <c:spPr>
        <a:noFill/>
        <a:ln>
          <a:noFill/>
        </a:ln>
        <a:effectLst/>
      </c:spPr>
    </c:title>
    <c:autoTitleDeleted val="0"/>
    <c:plotArea>
      <c:layout/>
      <c:barChart>
        <c:barDir val="col"/>
        <c:grouping val="clustered"/>
        <c:varyColors val="0"/>
        <c:ser>
          <c:idx val="0"/>
          <c:order val="0"/>
          <c:tx>
            <c:strRef>
              <c:f>Sheet1!$A$164</c:f>
              <c:strCache>
                <c:ptCount val="1"/>
                <c:pt idx="0">
                  <c:v>CSSR (%)</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multiLvlStrRef>
              <c:f>Sheet1!$B$162:$F$163</c:f>
              <c:multiLvlStrCache>
                <c:ptCount val="5"/>
                <c:lvl>
                  <c:pt idx="0">
                    <c:v>2G</c:v>
                  </c:pt>
                  <c:pt idx="1">
                    <c:v>3G</c:v>
                  </c:pt>
                  <c:pt idx="2">
                    <c:v>2G</c:v>
                  </c:pt>
                  <c:pt idx="3">
                    <c:v>3G</c:v>
                  </c:pt>
                  <c:pt idx="4">
                    <c:v>2G</c:v>
                  </c:pt>
                </c:lvl>
                <c:lvl>
                  <c:pt idx="0">
                    <c:v>MTN</c:v>
                  </c:pt>
                  <c:pt idx="2">
                    <c:v>MOOV</c:v>
                  </c:pt>
                  <c:pt idx="4">
                    <c:v>CELTISS</c:v>
                  </c:pt>
                </c:lvl>
              </c:multiLvlStrCache>
            </c:multiLvlStrRef>
          </c:cat>
          <c:val>
            <c:numRef>
              <c:f>Sheet1!$B$164:$F$164</c:f>
              <c:numCache>
                <c:formatCode>0.00%</c:formatCode>
                <c:ptCount val="5"/>
                <c:pt idx="0">
                  <c:v>0.96250000000000002</c:v>
                </c:pt>
                <c:pt idx="1">
                  <c:v>0.96499999999999997</c:v>
                </c:pt>
                <c:pt idx="2">
                  <c:v>0.95</c:v>
                </c:pt>
                <c:pt idx="3">
                  <c:v>0.97270000000000001</c:v>
                </c:pt>
                <c:pt idx="4">
                  <c:v>0.97309999999999997</c:v>
                </c:pt>
              </c:numCache>
            </c:numRef>
          </c:val>
          <c:extLst>
            <c:ext xmlns:c16="http://schemas.microsoft.com/office/drawing/2014/chart" uri="{C3380CC4-5D6E-409C-BE32-E72D297353CC}">
              <c16:uniqueId val="{00000000-B4CC-4B2D-A06E-933C27CB2EBA}"/>
            </c:ext>
          </c:extLst>
        </c:ser>
        <c:ser>
          <c:idx val="1"/>
          <c:order val="1"/>
          <c:tx>
            <c:strRef>
              <c:f>Sheet1!$A$165</c:f>
              <c:strCache>
                <c:ptCount val="1"/>
                <c:pt idx="0">
                  <c:v>CBR (%)</c:v>
                </c:pt>
              </c:strCache>
            </c:strRef>
          </c:tx>
          <c:spPr>
            <a:solidFill>
              <a:srgbClr val="FFC000"/>
            </a:soli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multiLvlStrRef>
              <c:f>Sheet1!$B$162:$F$163</c:f>
              <c:multiLvlStrCache>
                <c:ptCount val="5"/>
                <c:lvl>
                  <c:pt idx="0">
                    <c:v>2G</c:v>
                  </c:pt>
                  <c:pt idx="1">
                    <c:v>3G</c:v>
                  </c:pt>
                  <c:pt idx="2">
                    <c:v>2G</c:v>
                  </c:pt>
                  <c:pt idx="3">
                    <c:v>3G</c:v>
                  </c:pt>
                  <c:pt idx="4">
                    <c:v>2G</c:v>
                  </c:pt>
                </c:lvl>
                <c:lvl>
                  <c:pt idx="0">
                    <c:v>MTN</c:v>
                  </c:pt>
                  <c:pt idx="2">
                    <c:v>MOOV</c:v>
                  </c:pt>
                  <c:pt idx="4">
                    <c:v>CELTISS</c:v>
                  </c:pt>
                </c:lvl>
              </c:multiLvlStrCache>
            </c:multiLvlStrRef>
          </c:cat>
          <c:val>
            <c:numRef>
              <c:f>Sheet1!$B$165:$F$165</c:f>
              <c:numCache>
                <c:formatCode>0.00%</c:formatCode>
                <c:ptCount val="5"/>
                <c:pt idx="0">
                  <c:v>3.7499999999999999E-2</c:v>
                </c:pt>
                <c:pt idx="1">
                  <c:v>3.5000000000000003E-2</c:v>
                </c:pt>
                <c:pt idx="2">
                  <c:v>0.05</c:v>
                </c:pt>
                <c:pt idx="3">
                  <c:v>2.7300000000000001E-2</c:v>
                </c:pt>
                <c:pt idx="4">
                  <c:v>2.69E-2</c:v>
                </c:pt>
              </c:numCache>
            </c:numRef>
          </c:val>
          <c:extLst>
            <c:ext xmlns:c16="http://schemas.microsoft.com/office/drawing/2014/chart" uri="{C3380CC4-5D6E-409C-BE32-E72D297353CC}">
              <c16:uniqueId val="{00000001-B4CC-4B2D-A06E-933C27CB2EBA}"/>
            </c:ext>
          </c:extLst>
        </c:ser>
        <c:dLbls>
          <c:dLblPos val="outEnd"/>
          <c:showLegendKey val="0"/>
          <c:showVal val="1"/>
          <c:showCatName val="0"/>
          <c:showSerName val="0"/>
          <c:showPercent val="0"/>
          <c:showBubbleSize val="0"/>
        </c:dLbls>
        <c:gapWidth val="100"/>
        <c:overlap val="-24"/>
        <c:axId val="322050304"/>
        <c:axId val="322068480"/>
      </c:barChart>
      <c:catAx>
        <c:axId val="32205030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en-US"/>
              <a:t>Call Setup Time (s)</a:t>
            </a:r>
          </a:p>
        </c:rich>
      </c:tx>
      <c:overlay val="0"/>
      <c:spPr>
        <a:noFill/>
        <a:ln>
          <a:noFill/>
        </a:ln>
        <a:effectLst/>
      </c:spPr>
    </c:title>
    <c:autoTitleDeleted val="0"/>
    <c:plotArea>
      <c:layout/>
      <c:barChart>
        <c:barDir val="col"/>
        <c:grouping val="clustered"/>
        <c:varyColors val="0"/>
        <c:ser>
          <c:idx val="0"/>
          <c:order val="0"/>
          <c:tx>
            <c:strRef>
              <c:f>Sheet1!$B$185</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Sheet1!$A$186</c:f>
              <c:strCache>
                <c:ptCount val="1"/>
                <c:pt idx="0">
                  <c:v>Call Setup Time</c:v>
                </c:pt>
              </c:strCache>
            </c:strRef>
          </c:cat>
          <c:val>
            <c:numRef>
              <c:f>Sheet1!$B$186</c:f>
              <c:numCache>
                <c:formatCode>0.00</c:formatCode>
                <c:ptCount val="1"/>
                <c:pt idx="0">
                  <c:v>6.96</c:v>
                </c:pt>
              </c:numCache>
            </c:numRef>
          </c:val>
          <c:extLst>
            <c:ext xmlns:c16="http://schemas.microsoft.com/office/drawing/2014/chart" uri="{C3380CC4-5D6E-409C-BE32-E72D297353CC}">
              <c16:uniqueId val="{00000000-ACC7-4F18-9DBF-9F060C87B62F}"/>
            </c:ext>
          </c:extLst>
        </c:ser>
        <c:ser>
          <c:idx val="1"/>
          <c:order val="1"/>
          <c:tx>
            <c:strRef>
              <c:f>Sheet1!$C$185</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Sheet1!$A$186</c:f>
              <c:strCache>
                <c:ptCount val="1"/>
                <c:pt idx="0">
                  <c:v>Call Setup Time</c:v>
                </c:pt>
              </c:strCache>
            </c:strRef>
          </c:cat>
          <c:val>
            <c:numRef>
              <c:f>Sheet1!$C$186</c:f>
              <c:numCache>
                <c:formatCode>0.00</c:formatCode>
                <c:ptCount val="1"/>
                <c:pt idx="0">
                  <c:v>8.56</c:v>
                </c:pt>
              </c:numCache>
            </c:numRef>
          </c:val>
          <c:extLst>
            <c:ext xmlns:c16="http://schemas.microsoft.com/office/drawing/2014/chart" uri="{C3380CC4-5D6E-409C-BE32-E72D297353CC}">
              <c16:uniqueId val="{00000001-ACC7-4F18-9DBF-9F060C87B62F}"/>
            </c:ext>
          </c:extLst>
        </c:ser>
        <c:ser>
          <c:idx val="2"/>
          <c:order val="2"/>
          <c:tx>
            <c:strRef>
              <c:f>Sheet1!$D$185</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Sheet1!$A$186</c:f>
              <c:strCache>
                <c:ptCount val="1"/>
                <c:pt idx="0">
                  <c:v>Call Setup Time</c:v>
                </c:pt>
              </c:strCache>
            </c:strRef>
          </c:cat>
          <c:val>
            <c:numRef>
              <c:f>Sheet1!$D$186</c:f>
              <c:numCache>
                <c:formatCode>0.00</c:formatCode>
                <c:ptCount val="1"/>
                <c:pt idx="0">
                  <c:v>8.27</c:v>
                </c:pt>
              </c:numCache>
            </c:numRef>
          </c:val>
          <c:extLst>
            <c:ext xmlns:c16="http://schemas.microsoft.com/office/drawing/2014/chart" uri="{C3380CC4-5D6E-409C-BE32-E72D297353CC}">
              <c16:uniqueId val="{00000002-ACC7-4F18-9DBF-9F060C87B62F}"/>
            </c:ext>
          </c:extLst>
        </c:ser>
        <c:dLbls>
          <c:dLblPos val="outEnd"/>
          <c:showLegendKey val="0"/>
          <c:showVal val="1"/>
          <c:showCatName val="0"/>
          <c:showSerName val="0"/>
          <c:showPercent val="0"/>
          <c:showBubbleSize val="0"/>
        </c:dLbls>
        <c:gapWidth val="100"/>
        <c:overlap val="-24"/>
        <c:axId val="287468928"/>
        <c:axId val="287478912"/>
      </c:barChart>
      <c:catAx>
        <c:axId val="28746892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287478912"/>
        <c:crosses val="autoZero"/>
        <c:auto val="1"/>
        <c:lblAlgn val="ctr"/>
        <c:lblOffset val="100"/>
        <c:noMultiLvlLbl val="0"/>
      </c:catAx>
      <c:valAx>
        <c:axId val="287478912"/>
        <c:scaling>
          <c:orientation val="minMax"/>
          <c:min val="0"/>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fr-FR"/>
          </a:p>
        </c:txPr>
        <c:crossAx val="287468928"/>
        <c:crosses val="autoZero"/>
        <c:crossBetween val="between"/>
        <c:majorUnit val="1"/>
      </c:valAx>
      <c:spPr>
        <a:noFill/>
        <a:ln>
          <a:noFill/>
        </a:ln>
        <a:effectLst/>
      </c:spPr>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solidFill>
            <a:schemeClr val="bg1"/>
          </a:solidFill>
          <a:latin typeface="Verdana" panose="020B0604030504040204" pitchFamily="34" charset="0"/>
          <a:ea typeface="Verdana" panose="020B0604030504040204" pitchFamily="34" charset="0"/>
        </a:defRPr>
      </a:pPr>
      <a:endParaRPr lang="fr-FR"/>
    </a:p>
  </c:txPr>
  <c:externalData r:id="rId2">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12.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900"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00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18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tx1"/>
    </cs:fontRef>
    <cs:spPr>
      <a:sp3d/>
    </cs:spPr>
  </cs:wall>
</cs:chartStyle>
</file>

<file path=ppt/charts/style6.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71CB13B-2DC6-4AB8-B738-159A9E128DD4}"/>
              </a:ext>
            </a:extLst>
          </p:cNvPr>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fr-FR"/>
          </a:p>
        </p:txBody>
      </p:sp>
      <p:sp>
        <p:nvSpPr>
          <p:cNvPr id="3" name="Espace réservé de la date 2">
            <a:extLst>
              <a:ext uri="{FF2B5EF4-FFF2-40B4-BE49-F238E27FC236}">
                <a16:creationId xmlns:a16="http://schemas.microsoft.com/office/drawing/2014/main" id="{0EBEC4D7-3D7C-4798-8B35-7CA7838930CF}"/>
              </a:ext>
            </a:extLst>
          </p:cNvPr>
          <p:cNvSpPr>
            <a:spLocks noGrp="1"/>
          </p:cNvSpPr>
          <p:nvPr>
            <p:ph type="dt" sz="quarter" idx="1"/>
          </p:nvPr>
        </p:nvSpPr>
        <p:spPr>
          <a:xfrm>
            <a:off x="3901698" y="0"/>
            <a:ext cx="2984871" cy="502676"/>
          </a:xfrm>
          <a:prstGeom prst="rect">
            <a:avLst/>
          </a:prstGeom>
        </p:spPr>
        <p:txBody>
          <a:bodyPr vert="horz" lIns="96606" tIns="48303" rIns="96606" bIns="48303" rtlCol="0"/>
          <a:lstStyle>
            <a:lvl1pPr algn="r">
              <a:defRPr sz="1300"/>
            </a:lvl1pPr>
          </a:lstStyle>
          <a:p>
            <a:fld id="{7A717BD8-D964-4C60-9A73-2DCBAB07EE5E}" type="datetimeFigureOut">
              <a:rPr lang="fr-FR" smtClean="0"/>
              <a:t>19/10/2023</a:t>
            </a:fld>
            <a:endParaRPr lang="fr-FR"/>
          </a:p>
        </p:txBody>
      </p:sp>
      <p:sp>
        <p:nvSpPr>
          <p:cNvPr id="4" name="Espace réservé du pied de page 3">
            <a:extLst>
              <a:ext uri="{FF2B5EF4-FFF2-40B4-BE49-F238E27FC236}">
                <a16:creationId xmlns:a16="http://schemas.microsoft.com/office/drawing/2014/main" id="{5713761D-6C80-4C51-8454-4378BB76A2DB}"/>
              </a:ext>
            </a:extLst>
          </p:cNvPr>
          <p:cNvSpPr>
            <a:spLocks noGrp="1"/>
          </p:cNvSpPr>
          <p:nvPr>
            <p:ph type="ftr" sz="quarter" idx="2"/>
          </p:nvPr>
        </p:nvSpPr>
        <p:spPr>
          <a:xfrm>
            <a:off x="0" y="9516039"/>
            <a:ext cx="2984871" cy="502674"/>
          </a:xfrm>
          <a:prstGeom prst="rect">
            <a:avLst/>
          </a:prstGeom>
        </p:spPr>
        <p:txBody>
          <a:bodyPr vert="horz" lIns="96606" tIns="48303" rIns="96606" bIns="48303" rtlCol="0" anchor="b"/>
          <a:lstStyle>
            <a:lvl1pPr algn="l">
              <a:defRPr sz="1300"/>
            </a:lvl1pPr>
          </a:lstStyle>
          <a:p>
            <a:r>
              <a:rPr lang="fr-FR"/>
              <a:t>© 2017 Deloitte </a:t>
            </a:r>
          </a:p>
        </p:txBody>
      </p:sp>
      <p:sp>
        <p:nvSpPr>
          <p:cNvPr id="5" name="Espace réservé du numéro de diapositive 4">
            <a:extLst>
              <a:ext uri="{FF2B5EF4-FFF2-40B4-BE49-F238E27FC236}">
                <a16:creationId xmlns:a16="http://schemas.microsoft.com/office/drawing/2014/main" id="{D9E25C55-F761-470A-A37C-568C10D49F20}"/>
              </a:ext>
            </a:extLst>
          </p:cNvPr>
          <p:cNvSpPr>
            <a:spLocks noGrp="1"/>
          </p:cNvSpPr>
          <p:nvPr>
            <p:ph type="sldNum" sz="quarter" idx="3"/>
          </p:nvPr>
        </p:nvSpPr>
        <p:spPr>
          <a:xfrm>
            <a:off x="3901698" y="9516039"/>
            <a:ext cx="2984871" cy="502674"/>
          </a:xfrm>
          <a:prstGeom prst="rect">
            <a:avLst/>
          </a:prstGeom>
        </p:spPr>
        <p:txBody>
          <a:bodyPr vert="horz" lIns="96606" tIns="48303" rIns="96606" bIns="48303" rtlCol="0" anchor="b"/>
          <a:lstStyle>
            <a:lvl1pPr algn="r">
              <a:defRPr sz="1300"/>
            </a:lvl1pPr>
          </a:lstStyle>
          <a:p>
            <a:fld id="{F91E9381-56CA-4B93-B28D-19D3833DA062}" type="slidenum">
              <a:rPr lang="fr-FR" smtClean="0"/>
              <a:t>‹#›</a:t>
            </a:fld>
            <a:endParaRPr lang="fr-FR"/>
          </a:p>
        </p:txBody>
      </p:sp>
    </p:spTree>
    <p:extLst>
      <p:ext uri="{BB962C8B-B14F-4D97-AF65-F5344CB8AC3E}">
        <p14:creationId xmlns:p14="http://schemas.microsoft.com/office/powerpoint/2010/main" val="184719509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fr-FR"/>
          </a:p>
        </p:txBody>
      </p:sp>
      <p:sp>
        <p:nvSpPr>
          <p:cNvPr id="3" name="Espace réservé de la date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86EBE7FD-A07C-4C83-9E93-1E3D441CF117}" type="datetimeFigureOut">
              <a:rPr lang="fr-FR" smtClean="0"/>
              <a:t>19/10/2023</a:t>
            </a:fld>
            <a:endParaRPr lang="fr-FR"/>
          </a:p>
        </p:txBody>
      </p:sp>
      <p:sp>
        <p:nvSpPr>
          <p:cNvPr id="4" name="Espace réservé de l'image des diapositives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fr-FR"/>
          </a:p>
        </p:txBody>
      </p:sp>
      <p:sp>
        <p:nvSpPr>
          <p:cNvPr id="5" name="Espace réservé des notes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r>
              <a:rPr lang="fr-FR"/>
              <a:t>© 2017 Deloitte </a:t>
            </a:r>
          </a:p>
        </p:txBody>
      </p:sp>
      <p:sp>
        <p:nvSpPr>
          <p:cNvPr id="7" name="Espace réservé du numéro de diapositive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8A00C685-6952-46BC-9842-6D6952573B24}" type="slidenum">
              <a:rPr lang="fr-FR" smtClean="0"/>
              <a:t>‹#›</a:t>
            </a:fld>
            <a:endParaRPr lang="fr-FR"/>
          </a:p>
        </p:txBody>
      </p:sp>
    </p:spTree>
    <p:extLst>
      <p:ext uri="{BB962C8B-B14F-4D97-AF65-F5344CB8AC3E}">
        <p14:creationId xmlns:p14="http://schemas.microsoft.com/office/powerpoint/2010/main" val="340964617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288053">
              <a:defRPr/>
            </a:pPr>
            <a:fld id="{C0F4A2C8-6C88-4E71-83EE-698B9D4FE22F}" type="slidenum">
              <a:rPr lang="en-US">
                <a:solidFill>
                  <a:prstClr val="black"/>
                </a:solidFill>
                <a:latin typeface="Arial" panose="020B0604020202020204" pitchFamily="34" charset="0"/>
              </a:rPr>
              <a:pPr defTabSz="1288053">
                <a:defRPr/>
              </a:pPr>
              <a:t>1</a:t>
            </a:fld>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436065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44459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15</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615582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012920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25838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18</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353506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19</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393294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902419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21</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035974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762233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23</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611439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309510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348842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25</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01864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824042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956993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28</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966956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29</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640834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207193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31</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7766684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7822861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33</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800242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7172184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3544734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35</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98621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5855035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0741705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38</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8377467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39</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6745614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7855552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41</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5427227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592585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43</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188642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3384825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6791722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45</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8358973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2819396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0068671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48</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3165795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49</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9228610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6366813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51</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2440008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4494804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53</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0486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234809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55</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432030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9</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329930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268622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11</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022892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13</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6863458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2.emf"/></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5.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5.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5.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5.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5.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5.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5.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5.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5.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3.xml"/><Relationship Id="rId1" Type="http://schemas.openxmlformats.org/officeDocument/2006/relationships/tags" Target="../tags/tag16.xml"/><Relationship Id="rId4" Type="http://schemas.openxmlformats.org/officeDocument/2006/relationships/image" Target="../media/image18.emf"/></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3.xml"/><Relationship Id="rId1" Type="http://schemas.openxmlformats.org/officeDocument/2006/relationships/tags" Target="../tags/tag17.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Drag picture to placeholder or click icon to add</a:t>
            </a:r>
          </a:p>
        </p:txBody>
      </p:sp>
    </p:spTree>
    <p:extLst>
      <p:ext uri="{BB962C8B-B14F-4D97-AF65-F5344CB8AC3E}">
        <p14:creationId xmlns:p14="http://schemas.microsoft.com/office/powerpoint/2010/main" val="421521313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1" y="1705668"/>
            <a:ext cx="10418233" cy="1592403"/>
          </a:xfrm>
        </p:spPr>
        <p:txBody>
          <a:bodyPr anchor="b"/>
          <a:lstStyle>
            <a:lvl1pPr>
              <a:lnSpc>
                <a:spcPct val="95000"/>
              </a:lnSpc>
              <a:defRPr sz="3850" b="1">
                <a:solidFill>
                  <a:schemeClr val="tx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Text Placeholder 2"/>
          <p:cNvSpPr>
            <a:spLocks noGrp="1"/>
          </p:cNvSpPr>
          <p:nvPr>
            <p:ph type="body" idx="1"/>
          </p:nvPr>
        </p:nvSpPr>
        <p:spPr bwMode="gray">
          <a:xfrm>
            <a:off x="469900" y="3429000"/>
            <a:ext cx="10541000" cy="1566532"/>
          </a:xfrm>
        </p:spPr>
        <p:txBody>
          <a:bodyPr lIns="0" tIns="0" rIns="0" bIns="0">
            <a:noAutofit/>
          </a:bodyPr>
          <a:lstStyle>
            <a:lvl1pPr marL="0" indent="0">
              <a:lnSpc>
                <a:spcPct val="95000"/>
              </a:lnSpc>
              <a:spcAft>
                <a:spcPts val="0"/>
              </a:spcAft>
              <a:buNone/>
              <a:defRPr sz="385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Tree>
    <p:extLst>
      <p:ext uri="{BB962C8B-B14F-4D97-AF65-F5344CB8AC3E}">
        <p14:creationId xmlns:p14="http://schemas.microsoft.com/office/powerpoint/2010/main" val="285752050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1999"/>
            <a:ext cx="3600000" cy="3930791"/>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89"/>
            <a:ext cx="3600000" cy="392112"/>
          </a:xfrm>
        </p:spPr>
        <p:txBody>
          <a:bodyPr/>
          <a:lstStyle/>
          <a:p>
            <a:pPr lvl="0"/>
            <a:r>
              <a:rPr lang="en-US" noProof="0"/>
              <a:t>Click to edit Master text styles</a:t>
            </a:r>
          </a:p>
        </p:txBody>
      </p:sp>
      <p:sp>
        <p:nvSpPr>
          <p:cNvPr id="7" name="Chart Placeholder 3"/>
          <p:cNvSpPr>
            <a:spLocks noGrp="1"/>
          </p:cNvSpPr>
          <p:nvPr>
            <p:ph type="chart" sz="quarter" idx="19"/>
          </p:nvPr>
        </p:nvSpPr>
        <p:spPr>
          <a:xfrm>
            <a:off x="4296000" y="2051998"/>
            <a:ext cx="3600000" cy="3930791"/>
          </a:xfrm>
          <a:prstGeom prst="rect">
            <a:avLst/>
          </a:prstGeom>
        </p:spPr>
        <p:txBody>
          <a:bodyPr/>
          <a:lstStyle/>
          <a:p>
            <a:r>
              <a:rPr lang="en-US" noProof="0" dirty="0"/>
              <a:t>Click icon to add chart</a:t>
            </a:r>
          </a:p>
        </p:txBody>
      </p:sp>
      <p:sp>
        <p:nvSpPr>
          <p:cNvPr id="8" name="Text Placeholder 8"/>
          <p:cNvSpPr>
            <a:spLocks noGrp="1"/>
          </p:cNvSpPr>
          <p:nvPr>
            <p:ph type="body" sz="quarter" idx="20"/>
          </p:nvPr>
        </p:nvSpPr>
        <p:spPr>
          <a:xfrm>
            <a:off x="4296003" y="1665288"/>
            <a:ext cx="3600000" cy="392112"/>
          </a:xfrm>
        </p:spPr>
        <p:txBody>
          <a:bodyPr/>
          <a:lstStyle/>
          <a:p>
            <a:pPr lvl="0"/>
            <a:r>
              <a:rPr lang="en-US" noProof="0"/>
              <a:t>Click to edit Master text styles</a:t>
            </a:r>
          </a:p>
        </p:txBody>
      </p:sp>
      <p:sp>
        <p:nvSpPr>
          <p:cNvPr id="9" name="Chart Placeholder 3"/>
          <p:cNvSpPr>
            <a:spLocks noGrp="1"/>
          </p:cNvSpPr>
          <p:nvPr>
            <p:ph type="chart" sz="quarter" idx="21"/>
          </p:nvPr>
        </p:nvSpPr>
        <p:spPr>
          <a:xfrm>
            <a:off x="8086960" y="2051999"/>
            <a:ext cx="3600000" cy="3930791"/>
          </a:xfrm>
          <a:prstGeom prst="rect">
            <a:avLst/>
          </a:prstGeom>
        </p:spPr>
        <p:txBody>
          <a:bodyPr/>
          <a:lstStyle/>
          <a:p>
            <a:r>
              <a:rPr lang="en-US" noProof="0" dirty="0"/>
              <a:t>Click icon to add chart</a:t>
            </a:r>
          </a:p>
        </p:txBody>
      </p:sp>
      <p:sp>
        <p:nvSpPr>
          <p:cNvPr id="10" name="Text Placeholder 8"/>
          <p:cNvSpPr>
            <a:spLocks noGrp="1"/>
          </p:cNvSpPr>
          <p:nvPr>
            <p:ph type="body" sz="quarter" idx="22"/>
          </p:nvPr>
        </p:nvSpPr>
        <p:spPr>
          <a:xfrm>
            <a:off x="8086959" y="1659145"/>
            <a:ext cx="3600000" cy="398256"/>
          </a:xfrm>
        </p:spPr>
        <p:txBody>
          <a:bodyPr/>
          <a:lstStyle/>
          <a:p>
            <a:pPr lvl="0"/>
            <a:r>
              <a:rPr lang="en-US" noProof="0"/>
              <a:t>Click to edit Master text styles</a:t>
            </a:r>
          </a:p>
        </p:txBody>
      </p:sp>
      <p:sp>
        <p:nvSpPr>
          <p:cNvPr id="13"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613112658"/>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88"/>
            <a:ext cx="5480400" cy="4317502"/>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4" y="1655763"/>
            <a:ext cx="5482516" cy="420687"/>
          </a:xfrm>
        </p:spPr>
        <p:txBody>
          <a:bodyPr>
            <a:noAutofit/>
          </a:bodyPr>
          <a:lstStyle/>
          <a:p>
            <a:pPr lvl="0"/>
            <a:r>
              <a:rPr lang="en-US" noProof="0"/>
              <a:t>Click to edit Master text styles</a:t>
            </a:r>
          </a:p>
        </p:txBody>
      </p:sp>
      <p:sp>
        <p:nvSpPr>
          <p:cNvPr id="12"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809887185"/>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5" y="1654028"/>
            <a:ext cx="5482516" cy="420687"/>
          </a:xfrm>
        </p:spPr>
        <p:txBody>
          <a:bodyPr>
            <a:noAutofit/>
          </a:bodyPr>
          <a:lstStyle/>
          <a:p>
            <a:pPr lvl="0"/>
            <a:r>
              <a:rPr lang="en-US" noProof="0"/>
              <a:t>Click to edit Master text styles</a:t>
            </a:r>
          </a:p>
        </p:txBody>
      </p:sp>
      <p:sp>
        <p:nvSpPr>
          <p:cNvPr id="9" name="Chart Placeholder 2"/>
          <p:cNvSpPr>
            <a:spLocks noGrp="1"/>
          </p:cNvSpPr>
          <p:nvPr>
            <p:ph type="chart" sz="quarter" idx="24"/>
          </p:nvPr>
        </p:nvSpPr>
        <p:spPr>
          <a:xfrm>
            <a:off x="469900" y="2125013"/>
            <a:ext cx="5482517" cy="3857777"/>
          </a:xfrm>
        </p:spPr>
        <p:txBody>
          <a:bodyPr>
            <a:noAutofit/>
          </a:bodyPr>
          <a:lstStyle/>
          <a:p>
            <a:r>
              <a:rPr lang="en-US" noProof="0" dirty="0"/>
              <a:t>Click icon to add chart</a:t>
            </a:r>
          </a:p>
        </p:txBody>
      </p:sp>
      <p:sp>
        <p:nvSpPr>
          <p:cNvPr id="12" name="Text Placeholder 5"/>
          <p:cNvSpPr>
            <a:spLocks noGrp="1"/>
          </p:cNvSpPr>
          <p:nvPr>
            <p:ph type="body" sz="quarter" idx="25"/>
          </p:nvPr>
        </p:nvSpPr>
        <p:spPr>
          <a:xfrm>
            <a:off x="469898" y="1665288"/>
            <a:ext cx="5482517" cy="409427"/>
          </a:xfrm>
        </p:spPr>
        <p:txBody>
          <a:bodyPr>
            <a:noAutofit/>
          </a:bodyPr>
          <a:lstStyle/>
          <a:p>
            <a:pPr lvl="0"/>
            <a:r>
              <a:rPr lang="en-US" noProof="0"/>
              <a:t>Click to edit Master text styles</a:t>
            </a: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425806949"/>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88742" y="1700213"/>
            <a:ext cx="2664000" cy="1260000"/>
          </a:xfrm>
        </p:spPr>
        <p:txBody>
          <a:bodyPr lIns="0" tIns="0" rIns="0" bIns="0">
            <a:noAutofit/>
          </a:bodyPr>
          <a:lstStyle/>
          <a:p>
            <a:r>
              <a:rPr lang="en-US" noProof="0" dirty="0"/>
              <a:t>Click icon to add picture</a:t>
            </a:r>
          </a:p>
        </p:txBody>
      </p:sp>
      <p:sp>
        <p:nvSpPr>
          <p:cNvPr id="5" name="Picture Placeholder 6"/>
          <p:cNvSpPr>
            <a:spLocks noGrp="1"/>
          </p:cNvSpPr>
          <p:nvPr>
            <p:ph type="pic" sz="quarter" idx="14"/>
          </p:nvPr>
        </p:nvSpPr>
        <p:spPr>
          <a:xfrm>
            <a:off x="3341040" y="1700212"/>
            <a:ext cx="2664000" cy="1260000"/>
          </a:xfrm>
        </p:spPr>
        <p:txBody>
          <a:bodyPr lIns="0" tIns="0" rIns="0" bIns="0">
            <a:noAutofit/>
          </a:bodyPr>
          <a:lstStyle/>
          <a:p>
            <a:r>
              <a:rPr lang="en-US" noProof="0" dirty="0"/>
              <a:t>Click icon to add picture</a:t>
            </a:r>
          </a:p>
        </p:txBody>
      </p:sp>
      <p:sp>
        <p:nvSpPr>
          <p:cNvPr id="6" name="Picture Placeholder 6"/>
          <p:cNvSpPr>
            <a:spLocks noGrp="1"/>
          </p:cNvSpPr>
          <p:nvPr>
            <p:ph type="pic" sz="quarter" idx="15"/>
          </p:nvPr>
        </p:nvSpPr>
        <p:spPr>
          <a:xfrm>
            <a:off x="6193338" y="1700212"/>
            <a:ext cx="2664000" cy="1260000"/>
          </a:xfrm>
        </p:spPr>
        <p:txBody>
          <a:bodyPr lIns="0" tIns="0" rIns="0" bIns="0">
            <a:noAutofit/>
          </a:bodyPr>
          <a:lstStyle/>
          <a:p>
            <a:r>
              <a:rPr lang="en-US" noProof="0" dirty="0"/>
              <a:t>Click icon to add picture</a:t>
            </a:r>
          </a:p>
        </p:txBody>
      </p:sp>
      <p:sp>
        <p:nvSpPr>
          <p:cNvPr id="7" name="Picture Placeholder 6"/>
          <p:cNvSpPr>
            <a:spLocks noGrp="1"/>
          </p:cNvSpPr>
          <p:nvPr>
            <p:ph type="pic" sz="quarter" idx="16"/>
          </p:nvPr>
        </p:nvSpPr>
        <p:spPr>
          <a:xfrm>
            <a:off x="9045636" y="1700212"/>
            <a:ext cx="2664000" cy="1260000"/>
          </a:xfrm>
        </p:spPr>
        <p:txBody>
          <a:bodyPr lIns="0" tIns="0" rIns="0" bIns="0">
            <a:noAutofit/>
          </a:bodyPr>
          <a:lstStyle/>
          <a:p>
            <a:r>
              <a:rPr lang="en-US" noProof="0" dirty="0"/>
              <a:t>Click icon to add picture</a:t>
            </a:r>
          </a:p>
        </p:txBody>
      </p:sp>
      <p:sp>
        <p:nvSpPr>
          <p:cNvPr id="9" name="Text Placeholder 8"/>
          <p:cNvSpPr>
            <a:spLocks noGrp="1"/>
          </p:cNvSpPr>
          <p:nvPr>
            <p:ph type="body" sz="quarter" idx="17"/>
          </p:nvPr>
        </p:nvSpPr>
        <p:spPr>
          <a:xfrm>
            <a:off x="482363" y="3076573"/>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8"/>
          </p:nvPr>
        </p:nvSpPr>
        <p:spPr>
          <a:xfrm>
            <a:off x="6207211" y="3079742"/>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9"/>
          </p:nvPr>
        </p:nvSpPr>
        <p:spPr>
          <a:xfrm>
            <a:off x="3344787" y="3076573"/>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8"/>
          <p:cNvSpPr>
            <a:spLocks noGrp="1"/>
          </p:cNvSpPr>
          <p:nvPr>
            <p:ph type="body" sz="quarter" idx="20"/>
          </p:nvPr>
        </p:nvSpPr>
        <p:spPr>
          <a:xfrm>
            <a:off x="9069636" y="3079742"/>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Text Placeholder 8"/>
          <p:cNvSpPr>
            <a:spLocks noGrp="1"/>
          </p:cNvSpPr>
          <p:nvPr>
            <p:ph type="body" sz="quarter" idx="21"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592243971"/>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dirty="0"/>
              <a:t>Click icon to add picture</a:t>
            </a:r>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dirty="0"/>
              <a:t>Click icon to add picture</a:t>
            </a:r>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dirty="0"/>
              <a:t>Click icon to add picture</a:t>
            </a:r>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dirty="0"/>
              <a:t>Click icon to add picture</a:t>
            </a:r>
          </a:p>
        </p:txBody>
      </p:sp>
      <p:sp>
        <p:nvSpPr>
          <p:cNvPr id="13" name="Text Placeholder 12"/>
          <p:cNvSpPr>
            <a:spLocks noGrp="1"/>
          </p:cNvSpPr>
          <p:nvPr>
            <p:ph type="body" sz="quarter" idx="32"/>
          </p:nvPr>
        </p:nvSpPr>
        <p:spPr>
          <a:xfrm>
            <a:off x="2840780" y="1880213"/>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Click to edit Master text styles</a:t>
            </a:r>
          </a:p>
          <a:p>
            <a:pPr lvl="1"/>
            <a:r>
              <a:rPr lang="en-US" noProof="0"/>
              <a:t>Second level</a:t>
            </a:r>
          </a:p>
        </p:txBody>
      </p:sp>
      <p:sp>
        <p:nvSpPr>
          <p:cNvPr id="14" name="Text Placeholder 12"/>
          <p:cNvSpPr>
            <a:spLocks noGrp="1"/>
          </p:cNvSpPr>
          <p:nvPr>
            <p:ph type="body" sz="quarter" idx="33"/>
          </p:nvPr>
        </p:nvSpPr>
        <p:spPr>
          <a:xfrm>
            <a:off x="8550676" y="1880213"/>
            <a:ext cx="3171024"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Click to edit Master text styles</a:t>
            </a:r>
          </a:p>
          <a:p>
            <a:pPr lvl="1"/>
            <a:r>
              <a:rPr lang="en-US" noProof="0"/>
              <a:t>Second level</a:t>
            </a:r>
          </a:p>
        </p:txBody>
      </p:sp>
      <p:sp>
        <p:nvSpPr>
          <p:cNvPr id="15" name="Text Placeholder 12"/>
          <p:cNvSpPr>
            <a:spLocks noGrp="1"/>
          </p:cNvSpPr>
          <p:nvPr>
            <p:ph type="body" sz="quarter" idx="34"/>
          </p:nvPr>
        </p:nvSpPr>
        <p:spPr>
          <a:xfrm>
            <a:off x="2802551" y="4256213"/>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Click to edit Master text styles</a:t>
            </a:r>
          </a:p>
          <a:p>
            <a:pPr lvl="1"/>
            <a:r>
              <a:rPr lang="en-US" noProof="0"/>
              <a:t>Second level</a:t>
            </a:r>
          </a:p>
        </p:txBody>
      </p:sp>
      <p:sp>
        <p:nvSpPr>
          <p:cNvPr id="16" name="Text Placeholder 12"/>
          <p:cNvSpPr>
            <a:spLocks noGrp="1"/>
          </p:cNvSpPr>
          <p:nvPr>
            <p:ph type="body" sz="quarter" idx="35"/>
          </p:nvPr>
        </p:nvSpPr>
        <p:spPr>
          <a:xfrm>
            <a:off x="8548900" y="4256212"/>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Click to edit Master text styles</a:t>
            </a:r>
          </a:p>
          <a:p>
            <a:pPr lvl="1"/>
            <a:r>
              <a:rPr lang="en-US" noProof="0"/>
              <a:t>Second level</a:t>
            </a:r>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80027107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4" name="Text Placeholder 8"/>
          <p:cNvSpPr>
            <a:spLocks noGrp="1"/>
          </p:cNvSpPr>
          <p:nvPr>
            <p:ph type="body" sz="quarter" idx="17"/>
          </p:nvPr>
        </p:nvSpPr>
        <p:spPr>
          <a:xfrm>
            <a:off x="469899" y="1857892"/>
            <a:ext cx="5544000" cy="1695451"/>
          </a:xfrm>
        </p:spPr>
        <p:txBody>
          <a:bodyPr/>
          <a:lstStyle>
            <a:lvl1pPr marL="0" indent="0" algn="l">
              <a:spcAft>
                <a:spcPts val="1333"/>
              </a:spcAft>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8"/>
          <p:cNvSpPr>
            <a:spLocks noGrp="1"/>
          </p:cNvSpPr>
          <p:nvPr>
            <p:ph type="body" sz="quarter" idx="21"/>
          </p:nvPr>
        </p:nvSpPr>
        <p:spPr>
          <a:xfrm>
            <a:off x="6177462" y="1857892"/>
            <a:ext cx="5544000" cy="1695451"/>
          </a:xfrm>
        </p:spPr>
        <p:txBody>
          <a:bodyPr/>
          <a:lstStyle>
            <a:lvl1pPr marL="0" indent="0" algn="l">
              <a:spcAft>
                <a:spcPts val="1333"/>
              </a:spcAft>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Rectangle 16"/>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9" name="Picture Placeholder 29"/>
          <p:cNvSpPr>
            <a:spLocks noGrp="1"/>
          </p:cNvSpPr>
          <p:nvPr>
            <p:ph type="pic" sz="quarter" idx="20" hasCustomPrompt="1"/>
          </p:nvPr>
        </p:nvSpPr>
        <p:spPr>
          <a:xfrm>
            <a:off x="10467635" y="1857892"/>
            <a:ext cx="1244161"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5" y="1863917"/>
            <a:ext cx="1244906"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Tree>
    <p:extLst>
      <p:ext uri="{BB962C8B-B14F-4D97-AF65-F5344CB8AC3E}">
        <p14:creationId xmlns:p14="http://schemas.microsoft.com/office/powerpoint/2010/main" val="1985251917"/>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2"/>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21"/>
          </p:nvPr>
        </p:nvSpPr>
        <p:spPr>
          <a:xfrm>
            <a:off x="6177462" y="1857892"/>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Rectangle 3"/>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5" name="Rectangle 4"/>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7" name="Picture Placeholder 29"/>
          <p:cNvSpPr>
            <a:spLocks noGrp="1"/>
          </p:cNvSpPr>
          <p:nvPr>
            <p:ph type="pic" sz="quarter" idx="20" hasCustomPrompt="1"/>
          </p:nvPr>
        </p:nvSpPr>
        <p:spPr>
          <a:xfrm>
            <a:off x="10467635" y="1857892"/>
            <a:ext cx="1244161"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69899" y="4249681"/>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23"/>
          </p:nvPr>
        </p:nvSpPr>
        <p:spPr>
          <a:xfrm>
            <a:off x="6177460" y="4249681"/>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Rectangle 11"/>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3" name="Rectangle 12"/>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4" name="Picture Placeholder 29"/>
          <p:cNvSpPr>
            <a:spLocks noGrp="1"/>
          </p:cNvSpPr>
          <p:nvPr>
            <p:ph type="pic" sz="quarter" idx="24" hasCustomPrompt="1"/>
          </p:nvPr>
        </p:nvSpPr>
        <p:spPr>
          <a:xfrm>
            <a:off x="4700436" y="4249683"/>
            <a:ext cx="127491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59036" y="4248209"/>
            <a:ext cx="1244160"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7" name="Picture Placeholder 29"/>
          <p:cNvSpPr>
            <a:spLocks noGrp="1"/>
          </p:cNvSpPr>
          <p:nvPr>
            <p:ph type="pic" sz="quarter" idx="19" hasCustomPrompt="1"/>
          </p:nvPr>
        </p:nvSpPr>
        <p:spPr>
          <a:xfrm>
            <a:off x="4734795" y="1863917"/>
            <a:ext cx="124490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31830960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Text Placeholder 8"/>
          <p:cNvSpPr>
            <a:spLocks noGrp="1"/>
          </p:cNvSpPr>
          <p:nvPr>
            <p:ph type="body" sz="quarter" idx="17"/>
          </p:nvPr>
        </p:nvSpPr>
        <p:spPr>
          <a:xfrm>
            <a:off x="4278313" y="1851441"/>
            <a:ext cx="3630168"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8"/>
          </p:nvPr>
        </p:nvSpPr>
        <p:spPr>
          <a:xfrm>
            <a:off x="469900" y="1851441"/>
            <a:ext cx="3627438"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9"/>
          </p:nvPr>
        </p:nvSpPr>
        <p:spPr>
          <a:xfrm>
            <a:off x="8093075" y="1851441"/>
            <a:ext cx="3629025"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360390715"/>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3"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6"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0"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663899869"/>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2_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5"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7"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5" name="TextBox 14"/>
          <p:cNvSpPr txBox="1"/>
          <p:nvPr userDrawn="1"/>
        </p:nvSpPr>
        <p:spPr>
          <a:xfrm>
            <a:off x="11382378" y="6477001"/>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solidFill>
                  <a:schemeClr val="bg1"/>
                </a:solidFill>
              </a:defRPr>
            </a:lvl1pPr>
          </a:lstStyle>
          <a:p>
            <a:r>
              <a:rPr lang="en-US" noProof="0"/>
              <a:t>Click to edit Master title style</a:t>
            </a:r>
            <a:endParaRPr lang="en-US" noProof="0" dirty="0"/>
          </a:p>
        </p:txBody>
      </p:sp>
    </p:spTree>
    <p:extLst>
      <p:ext uri="{BB962C8B-B14F-4D97-AF65-F5344CB8AC3E}">
        <p14:creationId xmlns:p14="http://schemas.microsoft.com/office/powerpoint/2010/main" val="415034620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866771034"/>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3048" y="0"/>
            <a:ext cx="121889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endParaRPr>
          </a:p>
        </p:txBody>
      </p:sp>
      <p:sp>
        <p:nvSpPr>
          <p:cNvPr id="2" name="Title 1"/>
          <p:cNvSpPr>
            <a:spLocks noGrp="1"/>
          </p:cNvSpPr>
          <p:nvPr>
            <p:ph type="ctrTitle"/>
          </p:nvPr>
        </p:nvSpPr>
        <p:spPr>
          <a:xfrm>
            <a:off x="504883" y="1122363"/>
            <a:ext cx="10212330" cy="2387600"/>
          </a:xfrm>
        </p:spPr>
        <p:txBody>
          <a:bodyPr anchor="b">
            <a:noAutofit/>
          </a:bodyPr>
          <a:lstStyle>
            <a:lvl1pPr algn="l">
              <a:lnSpc>
                <a:spcPct val="90000"/>
              </a:lnSpc>
              <a:defRPr sz="9600">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504883" y="3289471"/>
            <a:ext cx="10212330" cy="465697"/>
          </a:xfrm>
        </p:spPr>
        <p:txBody>
          <a:bodyPr>
            <a:noAutofit/>
          </a:bodyPr>
          <a:lstStyle>
            <a:lvl1pPr marL="0" indent="0" algn="l">
              <a:lnSpc>
                <a:spcPct val="100000"/>
              </a:lnSpc>
              <a:buNone/>
              <a:defRPr sz="2000">
                <a:solidFill>
                  <a:schemeClr val="bg1">
                    <a:lumMod val="6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8" name="Text Placeholder 7"/>
          <p:cNvSpPr>
            <a:spLocks noGrp="1"/>
          </p:cNvSpPr>
          <p:nvPr>
            <p:ph type="body" sz="quarter" idx="13" hasCustomPrompt="1"/>
          </p:nvPr>
        </p:nvSpPr>
        <p:spPr>
          <a:xfrm>
            <a:off x="504883" y="4058039"/>
            <a:ext cx="10212388" cy="403225"/>
          </a:xfrm>
        </p:spPr>
        <p:txBody>
          <a:bodyPr>
            <a:noAutofit/>
          </a:bodyPr>
          <a:lstStyle>
            <a:lvl1pPr marL="0" indent="0">
              <a:lnSpc>
                <a:spcPct val="100000"/>
              </a:lnSpc>
              <a:buNone/>
              <a:defRPr sz="1400">
                <a:solidFill>
                  <a:schemeClr val="accent5"/>
                </a:solidFill>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Date</a:t>
            </a:r>
          </a:p>
        </p:txBody>
      </p:sp>
    </p:spTree>
    <p:extLst>
      <p:ext uri="{BB962C8B-B14F-4D97-AF65-F5344CB8AC3E}">
        <p14:creationId xmlns:p14="http://schemas.microsoft.com/office/powerpoint/2010/main" val="2169755935"/>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5" name="Rectangle 4"/>
          <p:cNvSpPr/>
          <p:nvPr userDrawn="1"/>
        </p:nvSpPr>
        <p:spPr>
          <a:xfrm>
            <a:off x="3048" y="0"/>
            <a:ext cx="121889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endParaRPr>
          </a:p>
        </p:txBody>
      </p:sp>
      <p:sp>
        <p:nvSpPr>
          <p:cNvPr id="7" name="Picture Placeholder 6"/>
          <p:cNvSpPr>
            <a:spLocks noGrp="1"/>
          </p:cNvSpPr>
          <p:nvPr>
            <p:ph type="pic" sz="quarter" idx="13"/>
          </p:nvPr>
        </p:nvSpPr>
        <p:spPr>
          <a:xfrm>
            <a:off x="0" y="-1"/>
            <a:ext cx="12192000" cy="6858001"/>
          </a:xfrm>
        </p:spPr>
        <p:txBody>
          <a:bodyPr/>
          <a:lstStyle/>
          <a:p>
            <a:endParaRPr lang="en-US" dirty="0"/>
          </a:p>
        </p:txBody>
      </p:sp>
      <p:sp>
        <p:nvSpPr>
          <p:cNvPr id="2" name="Title 1"/>
          <p:cNvSpPr>
            <a:spLocks noGrp="1"/>
          </p:cNvSpPr>
          <p:nvPr>
            <p:ph type="title"/>
          </p:nvPr>
        </p:nvSpPr>
        <p:spPr>
          <a:xfrm>
            <a:off x="506538" y="1138238"/>
            <a:ext cx="11075862" cy="2852737"/>
          </a:xfrm>
        </p:spPr>
        <p:txBody>
          <a:bodyPr anchor="b"/>
          <a:lstStyle>
            <a:lvl1pPr>
              <a:defRPr sz="7200">
                <a:solidFill>
                  <a:schemeClr val="bg1"/>
                </a:solidFill>
              </a:defRPr>
            </a:lvl1pPr>
          </a:lstStyle>
          <a:p>
            <a:r>
              <a:rPr lang="en-US" dirty="0"/>
              <a:t>Click to edit Master title style</a:t>
            </a:r>
          </a:p>
        </p:txBody>
      </p:sp>
      <p:sp>
        <p:nvSpPr>
          <p:cNvPr id="8" name="Text Placeholder 8"/>
          <p:cNvSpPr>
            <a:spLocks noGrp="1"/>
          </p:cNvSpPr>
          <p:nvPr>
            <p:ph type="body" sz="quarter" idx="14"/>
          </p:nvPr>
        </p:nvSpPr>
        <p:spPr>
          <a:xfrm>
            <a:off x="505614" y="3990975"/>
            <a:ext cx="11175211" cy="647700"/>
          </a:xfrm>
        </p:spPr>
        <p:txBody>
          <a:bodyPr>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lang="en-US" sz="2000" kern="1200" dirty="0">
                <a:solidFill>
                  <a:schemeClr val="bg1">
                    <a:lumMod val="65000"/>
                  </a:schemeClr>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864289670"/>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Title, Sub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8"/>
          <p:cNvSpPr>
            <a:spLocks noGrp="1"/>
          </p:cNvSpPr>
          <p:nvPr>
            <p:ph type="body" sz="quarter" idx="14"/>
          </p:nvPr>
        </p:nvSpPr>
        <p:spPr>
          <a:xfrm>
            <a:off x="511175" y="1279083"/>
            <a:ext cx="11071225" cy="647700"/>
          </a:xfrm>
        </p:spPr>
        <p:txBody>
          <a:bodyPr>
            <a:noAutofit/>
          </a:bodyPr>
          <a:lstStyle>
            <a:lvl1pPr marL="0" indent="0">
              <a:buNone/>
              <a:defRPr sz="20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 name="Text Placeholder 5"/>
          <p:cNvSpPr>
            <a:spLocks noGrp="1"/>
          </p:cNvSpPr>
          <p:nvPr>
            <p:ph type="body" sz="quarter" idx="15"/>
          </p:nvPr>
        </p:nvSpPr>
        <p:spPr>
          <a:xfrm>
            <a:off x="510492" y="2212900"/>
            <a:ext cx="11071907" cy="2576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44107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5"/>
          </p:nvPr>
        </p:nvSpPr>
        <p:spPr>
          <a:xfrm>
            <a:off x="510492" y="2212900"/>
            <a:ext cx="11071907" cy="2576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214554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508" imgH="508" progId="TCLayout.ActiveDocument.1">
                  <p:embed/>
                </p:oleObj>
              </mc:Choice>
              <mc:Fallback>
                <p:oleObj name="think-cell Slide" r:id="rId3" imgW="508" imgH="508"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83622672"/>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io Slide">
    <p:spTree>
      <p:nvGrpSpPr>
        <p:cNvPr id="1" name=""/>
        <p:cNvGrpSpPr/>
        <p:nvPr/>
      </p:nvGrpSpPr>
      <p:grpSpPr>
        <a:xfrm>
          <a:off x="0" y="0"/>
          <a:ext cx="0" cy="0"/>
          <a:chOff x="0" y="0"/>
          <a:chExt cx="0" cy="0"/>
        </a:xfrm>
      </p:grpSpPr>
      <p:sp>
        <p:nvSpPr>
          <p:cNvPr id="50" name="Picture Placeholder 17"/>
          <p:cNvSpPr>
            <a:spLocks noGrp="1"/>
          </p:cNvSpPr>
          <p:nvPr>
            <p:ph type="pic" sz="quarter" idx="10"/>
          </p:nvPr>
        </p:nvSpPr>
        <p:spPr>
          <a:xfrm>
            <a:off x="943114" y="1818329"/>
            <a:ext cx="1246909" cy="1243775"/>
          </a:xfrm>
          <a:prstGeom prst="ellipse">
            <a:avLst/>
          </a:prstGeom>
        </p:spPr>
        <p:txBody>
          <a:bodyPr>
            <a:noAutofit/>
          </a:bodyPr>
          <a:lstStyle>
            <a:lvl1pPr marL="0" indent="0">
              <a:buFontTx/>
              <a:buNone/>
              <a:defRPr sz="1000"/>
            </a:lvl1pPr>
          </a:lstStyle>
          <a:p>
            <a:endParaRPr lang="en-US" dirty="0"/>
          </a:p>
        </p:txBody>
      </p:sp>
      <p:sp>
        <p:nvSpPr>
          <p:cNvPr id="51" name="Picture Placeholder 17"/>
          <p:cNvSpPr>
            <a:spLocks noGrp="1"/>
          </p:cNvSpPr>
          <p:nvPr>
            <p:ph type="pic" sz="quarter" idx="11"/>
          </p:nvPr>
        </p:nvSpPr>
        <p:spPr>
          <a:xfrm>
            <a:off x="6519164" y="1818329"/>
            <a:ext cx="1246909" cy="1243775"/>
          </a:xfrm>
          <a:prstGeom prst="ellipse">
            <a:avLst/>
          </a:prstGeom>
        </p:spPr>
        <p:txBody>
          <a:bodyPr>
            <a:noAutofit/>
          </a:bodyPr>
          <a:lstStyle>
            <a:lvl1pPr marL="0" indent="0">
              <a:buFontTx/>
              <a:buNone/>
              <a:defRPr sz="1000"/>
            </a:lvl1pPr>
          </a:lstStyle>
          <a:p>
            <a:endParaRPr lang="en-US" dirty="0"/>
          </a:p>
        </p:txBody>
      </p:sp>
      <p:sp>
        <p:nvSpPr>
          <p:cNvPr id="52" name="Picture Placeholder 17"/>
          <p:cNvSpPr>
            <a:spLocks noGrp="1"/>
          </p:cNvSpPr>
          <p:nvPr>
            <p:ph type="pic" sz="quarter" idx="12"/>
          </p:nvPr>
        </p:nvSpPr>
        <p:spPr>
          <a:xfrm>
            <a:off x="943114" y="3302580"/>
            <a:ext cx="1246909" cy="1243775"/>
          </a:xfrm>
          <a:prstGeom prst="ellipse">
            <a:avLst/>
          </a:prstGeom>
        </p:spPr>
        <p:txBody>
          <a:bodyPr>
            <a:noAutofit/>
          </a:bodyPr>
          <a:lstStyle>
            <a:lvl1pPr marL="0" indent="0">
              <a:buFontTx/>
              <a:buNone/>
              <a:defRPr sz="1000"/>
            </a:lvl1pPr>
          </a:lstStyle>
          <a:p>
            <a:endParaRPr lang="en-US" dirty="0"/>
          </a:p>
        </p:txBody>
      </p:sp>
      <p:sp>
        <p:nvSpPr>
          <p:cNvPr id="53" name="Picture Placeholder 17"/>
          <p:cNvSpPr>
            <a:spLocks noGrp="1"/>
          </p:cNvSpPr>
          <p:nvPr>
            <p:ph type="pic" sz="quarter" idx="13"/>
          </p:nvPr>
        </p:nvSpPr>
        <p:spPr>
          <a:xfrm>
            <a:off x="6519164" y="3302580"/>
            <a:ext cx="1246909" cy="1243775"/>
          </a:xfrm>
          <a:prstGeom prst="ellipse">
            <a:avLst/>
          </a:prstGeom>
        </p:spPr>
        <p:txBody>
          <a:bodyPr>
            <a:noAutofit/>
          </a:bodyPr>
          <a:lstStyle>
            <a:lvl1pPr marL="0" indent="0">
              <a:buFontTx/>
              <a:buNone/>
              <a:defRPr sz="1000"/>
            </a:lvl1pPr>
          </a:lstStyle>
          <a:p>
            <a:endParaRPr lang="en-US" dirty="0"/>
          </a:p>
        </p:txBody>
      </p:sp>
      <p:sp>
        <p:nvSpPr>
          <p:cNvPr id="54" name="Picture Placeholder 17"/>
          <p:cNvSpPr>
            <a:spLocks noGrp="1"/>
          </p:cNvSpPr>
          <p:nvPr>
            <p:ph type="pic" sz="quarter" idx="14"/>
          </p:nvPr>
        </p:nvSpPr>
        <p:spPr>
          <a:xfrm>
            <a:off x="943114" y="4808349"/>
            <a:ext cx="1246909" cy="1243775"/>
          </a:xfrm>
          <a:prstGeom prst="ellipse">
            <a:avLst/>
          </a:prstGeom>
        </p:spPr>
        <p:txBody>
          <a:bodyPr>
            <a:noAutofit/>
          </a:bodyPr>
          <a:lstStyle>
            <a:lvl1pPr marL="0" indent="0">
              <a:buFontTx/>
              <a:buNone/>
              <a:defRPr sz="1000"/>
            </a:lvl1pPr>
          </a:lstStyle>
          <a:p>
            <a:endParaRPr lang="en-US" dirty="0"/>
          </a:p>
        </p:txBody>
      </p:sp>
      <p:sp>
        <p:nvSpPr>
          <p:cNvPr id="55" name="Picture Placeholder 17"/>
          <p:cNvSpPr>
            <a:spLocks noGrp="1"/>
          </p:cNvSpPr>
          <p:nvPr>
            <p:ph type="pic" sz="quarter" idx="15"/>
          </p:nvPr>
        </p:nvSpPr>
        <p:spPr>
          <a:xfrm>
            <a:off x="6519164" y="4808349"/>
            <a:ext cx="1246909" cy="1243775"/>
          </a:xfrm>
          <a:prstGeom prst="ellipse">
            <a:avLst/>
          </a:prstGeom>
        </p:spPr>
        <p:txBody>
          <a:bodyPr>
            <a:noAutofit/>
          </a:bodyPr>
          <a:lstStyle>
            <a:lvl1pPr marL="0" indent="0">
              <a:buFontTx/>
              <a:buNone/>
              <a:defRPr sz="1000"/>
            </a:lvl1pPr>
          </a:lstStyle>
          <a:p>
            <a:endParaRPr lang="en-US" dirty="0"/>
          </a:p>
        </p:txBody>
      </p:sp>
      <p:sp>
        <p:nvSpPr>
          <p:cNvPr id="4" name="Title 3"/>
          <p:cNvSpPr>
            <a:spLocks noGrp="1"/>
          </p:cNvSpPr>
          <p:nvPr>
            <p:ph type="title" hasCustomPrompt="1"/>
          </p:nvPr>
        </p:nvSpPr>
        <p:spPr/>
        <p:txBody>
          <a:bodyPr>
            <a:noAutofit/>
          </a:bodyPr>
          <a:lstStyle/>
          <a:p>
            <a:r>
              <a:rPr lang="en-US" dirty="0"/>
              <a:t>Sample bios</a:t>
            </a:r>
          </a:p>
        </p:txBody>
      </p:sp>
      <p:sp>
        <p:nvSpPr>
          <p:cNvPr id="3" name="Text Placeholder 2"/>
          <p:cNvSpPr>
            <a:spLocks noGrp="1"/>
          </p:cNvSpPr>
          <p:nvPr>
            <p:ph type="body" sz="quarter" idx="16" hasCustomPrompt="1"/>
          </p:nvPr>
        </p:nvSpPr>
        <p:spPr>
          <a:xfrm>
            <a:off x="2444750" y="2048375"/>
            <a:ext cx="3348627"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6" name="Text Placeholder 5"/>
          <p:cNvSpPr>
            <a:spLocks noGrp="1"/>
          </p:cNvSpPr>
          <p:nvPr>
            <p:ph type="body" sz="quarter" idx="17" hasCustomPrompt="1"/>
          </p:nvPr>
        </p:nvSpPr>
        <p:spPr>
          <a:xfrm>
            <a:off x="2444750" y="2395309"/>
            <a:ext cx="3348627"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28" name="Text Placeholder 2"/>
          <p:cNvSpPr>
            <a:spLocks noGrp="1"/>
          </p:cNvSpPr>
          <p:nvPr>
            <p:ph type="body" sz="quarter" idx="18" hasCustomPrompt="1"/>
          </p:nvPr>
        </p:nvSpPr>
        <p:spPr>
          <a:xfrm>
            <a:off x="2444750" y="3596731"/>
            <a:ext cx="3348627"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29" name="Text Placeholder 5"/>
          <p:cNvSpPr>
            <a:spLocks noGrp="1"/>
          </p:cNvSpPr>
          <p:nvPr>
            <p:ph type="body" sz="quarter" idx="19" hasCustomPrompt="1"/>
          </p:nvPr>
        </p:nvSpPr>
        <p:spPr>
          <a:xfrm>
            <a:off x="2444750" y="3943665"/>
            <a:ext cx="3348627"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30" name="Text Placeholder 2"/>
          <p:cNvSpPr>
            <a:spLocks noGrp="1"/>
          </p:cNvSpPr>
          <p:nvPr>
            <p:ph type="body" sz="quarter" idx="20" hasCustomPrompt="1"/>
          </p:nvPr>
        </p:nvSpPr>
        <p:spPr>
          <a:xfrm>
            <a:off x="2444750" y="5144679"/>
            <a:ext cx="3348627"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1" name="Text Placeholder 5"/>
          <p:cNvSpPr>
            <a:spLocks noGrp="1"/>
          </p:cNvSpPr>
          <p:nvPr>
            <p:ph type="body" sz="quarter" idx="21" hasCustomPrompt="1"/>
          </p:nvPr>
        </p:nvSpPr>
        <p:spPr>
          <a:xfrm>
            <a:off x="2444750" y="5491613"/>
            <a:ext cx="3348627"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32" name="Text Placeholder 2"/>
          <p:cNvSpPr>
            <a:spLocks noGrp="1"/>
          </p:cNvSpPr>
          <p:nvPr>
            <p:ph type="body" sz="quarter" idx="22" hasCustomPrompt="1"/>
          </p:nvPr>
        </p:nvSpPr>
        <p:spPr>
          <a:xfrm>
            <a:off x="8016059" y="2048375"/>
            <a:ext cx="3566341"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3" name="Text Placeholder 5"/>
          <p:cNvSpPr>
            <a:spLocks noGrp="1"/>
          </p:cNvSpPr>
          <p:nvPr>
            <p:ph type="body" sz="quarter" idx="23" hasCustomPrompt="1"/>
          </p:nvPr>
        </p:nvSpPr>
        <p:spPr>
          <a:xfrm>
            <a:off x="8016059" y="2395309"/>
            <a:ext cx="3566341"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34" name="Text Placeholder 2"/>
          <p:cNvSpPr>
            <a:spLocks noGrp="1"/>
          </p:cNvSpPr>
          <p:nvPr>
            <p:ph type="body" sz="quarter" idx="24" hasCustomPrompt="1"/>
          </p:nvPr>
        </p:nvSpPr>
        <p:spPr>
          <a:xfrm>
            <a:off x="8016059" y="3596731"/>
            <a:ext cx="3566341"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5" name="Text Placeholder 5"/>
          <p:cNvSpPr>
            <a:spLocks noGrp="1"/>
          </p:cNvSpPr>
          <p:nvPr>
            <p:ph type="body" sz="quarter" idx="25" hasCustomPrompt="1"/>
          </p:nvPr>
        </p:nvSpPr>
        <p:spPr>
          <a:xfrm>
            <a:off x="8016059" y="3943665"/>
            <a:ext cx="3566341"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36" name="Text Placeholder 2"/>
          <p:cNvSpPr>
            <a:spLocks noGrp="1"/>
          </p:cNvSpPr>
          <p:nvPr>
            <p:ph type="body" sz="quarter" idx="26" hasCustomPrompt="1"/>
          </p:nvPr>
        </p:nvSpPr>
        <p:spPr>
          <a:xfrm>
            <a:off x="8016059" y="5144679"/>
            <a:ext cx="3566341"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7" name="Text Placeholder 5"/>
          <p:cNvSpPr>
            <a:spLocks noGrp="1"/>
          </p:cNvSpPr>
          <p:nvPr>
            <p:ph type="body" sz="quarter" idx="27" hasCustomPrompt="1"/>
          </p:nvPr>
        </p:nvSpPr>
        <p:spPr>
          <a:xfrm>
            <a:off x="8016059" y="5491613"/>
            <a:ext cx="3566341"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Tree>
    <p:extLst>
      <p:ext uri="{BB962C8B-B14F-4D97-AF65-F5344CB8AC3E}">
        <p14:creationId xmlns:p14="http://schemas.microsoft.com/office/powerpoint/2010/main" val="1390002757"/>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Title Slide - A">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
        <p:nvSpPr>
          <p:cNvPr id="16" name="Subtitle 2"/>
          <p:cNvSpPr>
            <a:spLocks noGrp="1"/>
          </p:cNvSpPr>
          <p:nvPr>
            <p:ph type="subTitle" idx="1" hasCustomPrompt="1"/>
          </p:nvPr>
        </p:nvSpPr>
        <p:spPr bwMode="gray">
          <a:xfrm>
            <a:off x="469900" y="5051913"/>
            <a:ext cx="3521274" cy="981372"/>
          </a:xfrm>
          <a:prstGeom prst="rect">
            <a:avLst/>
          </a:prstGeom>
        </p:spPr>
        <p:txBody>
          <a:bodyPr lIns="0" tIns="0" rIns="0" bIns="0" numCol="1" anchor="b" anchorCtr="0">
            <a:noAutofit/>
          </a:bodyPr>
          <a:lstStyle>
            <a:lvl1pPr marL="0" indent="0" algn="l">
              <a:lnSpc>
                <a:spcPct val="100000"/>
              </a:lnSpc>
              <a:spcAft>
                <a:spcPts val="0"/>
              </a:spcAft>
              <a:buNone/>
              <a:defRPr sz="2000" b="1" baseline="0">
                <a:solidFill>
                  <a:schemeClr val="bg1"/>
                </a:solidFill>
              </a:defRPr>
            </a:lvl1pPr>
            <a:lvl2pPr marL="0" indent="0" algn="l">
              <a:buNone/>
              <a:defRPr sz="2000" b="0" baseline="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Cognitive Advantage</a:t>
            </a:r>
          </a:p>
        </p:txBody>
      </p:sp>
      <p:sp>
        <p:nvSpPr>
          <p:cNvPr id="17" name="Text Placeholder 4"/>
          <p:cNvSpPr>
            <a:spLocks noGrp="1"/>
          </p:cNvSpPr>
          <p:nvPr>
            <p:ph type="body" sz="quarter" idx="10" hasCustomPrompt="1"/>
          </p:nvPr>
        </p:nvSpPr>
        <p:spPr>
          <a:xfrm>
            <a:off x="469900" y="6041240"/>
            <a:ext cx="3521274" cy="328939"/>
          </a:xfrm>
          <a:prstGeom prst="rect">
            <a:avLst/>
          </a:prstGeom>
        </p:spPr>
        <p:txBody>
          <a:bodyPr lIns="0" tIns="0" rIns="0" bIns="0" numCol="1"/>
          <a:lstStyle>
            <a:lvl1pPr>
              <a:spcAft>
                <a:spcPts val="0"/>
              </a:spcAft>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change title</a:t>
            </a:r>
          </a:p>
        </p:txBody>
      </p:sp>
    </p:spTree>
    <p:extLst>
      <p:ext uri="{BB962C8B-B14F-4D97-AF65-F5344CB8AC3E}">
        <p14:creationId xmlns:p14="http://schemas.microsoft.com/office/powerpoint/2010/main" val="11578983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End slid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475325" y="4102100"/>
            <a:ext cx="8555263" cy="2197101"/>
          </a:xfrm>
        </p:spPr>
        <p:txBody>
          <a:bodyPr anchor="b" anchorCtr="0">
            <a:noAutofit/>
          </a:bodyPr>
          <a:lstStyle>
            <a:lvl1pPr>
              <a:lnSpc>
                <a:spcPct val="100000"/>
              </a:lnSpc>
              <a:spcAft>
                <a:spcPts val="800"/>
              </a:spcAft>
              <a:defRPr sz="900"/>
            </a:lvl1pPr>
          </a:lstStyle>
          <a:p>
            <a:pPr lvl="0"/>
            <a:r>
              <a:rPr lang="en-US" noProof="0"/>
              <a:t>Edit Master text styles</a:t>
            </a:r>
          </a:p>
        </p:txBody>
      </p:sp>
      <p:sp>
        <p:nvSpPr>
          <p:cNvPr id="3" name="Picture Placeholder 2"/>
          <p:cNvSpPr>
            <a:spLocks noGrp="1"/>
          </p:cNvSpPr>
          <p:nvPr>
            <p:ph type="pic" sz="quarter" idx="14" hasCustomPrompt="1"/>
          </p:nvPr>
        </p:nvSpPr>
        <p:spPr>
          <a:xfrm>
            <a:off x="9402597" y="4102100"/>
            <a:ext cx="2319503" cy="1725448"/>
          </a:xfrm>
        </p:spPr>
        <p:txBody>
          <a:bodyPr anchor="ctr" anchorCtr="0"/>
          <a:lstStyle>
            <a:lvl1pPr algn="ctr">
              <a:defRPr sz="1200"/>
            </a:lvl1pPr>
          </a:lstStyle>
          <a:p>
            <a:r>
              <a:rPr lang="en-US" sz="1200" noProof="0" dirty="0"/>
              <a:t>Insert sponsorship mark here</a:t>
            </a:r>
            <a:endParaRPr lang="en-US" noProof="0" dirty="0"/>
          </a:p>
        </p:txBody>
      </p:sp>
      <p:sp>
        <p:nvSpPr>
          <p:cNvPr id="8" name="Text Placeholder 7"/>
          <p:cNvSpPr>
            <a:spLocks noGrp="1"/>
          </p:cNvSpPr>
          <p:nvPr>
            <p:ph type="body" sz="quarter" idx="15"/>
          </p:nvPr>
        </p:nvSpPr>
        <p:spPr>
          <a:xfrm>
            <a:off x="9402598" y="5935479"/>
            <a:ext cx="2319501" cy="363723"/>
          </a:xfrm>
        </p:spPr>
        <p:txBody>
          <a:bodyPr anchor="b" anchorCtr="0"/>
          <a:lstStyle>
            <a:lvl1pPr>
              <a:lnSpc>
                <a:spcPct val="100000"/>
              </a:lnSpc>
              <a:defRPr sz="1267"/>
            </a:lvl1pPr>
          </a:lstStyle>
          <a:p>
            <a:pPr lvl="0"/>
            <a:r>
              <a:rPr lang="en-US" noProof="0"/>
              <a:t>Edit Master text styles</a:t>
            </a:r>
          </a:p>
        </p:txBody>
      </p:sp>
      <p:grpSp>
        <p:nvGrpSpPr>
          <p:cNvPr id="20" name="Group 19"/>
          <p:cNvGrpSpPr>
            <a:grpSpLocks noChangeAspect="1"/>
          </p:cNvGrpSpPr>
          <p:nvPr userDrawn="1"/>
        </p:nvGrpSpPr>
        <p:grpSpPr>
          <a:xfrm>
            <a:off x="475325" y="457200"/>
            <a:ext cx="1998000" cy="374400"/>
            <a:chOff x="398463" y="404813"/>
            <a:chExt cx="1627187" cy="307976"/>
          </a:xfrm>
          <a:solidFill>
            <a:schemeClr val="tx1"/>
          </a:solidFill>
        </p:grpSpPr>
        <p:sp>
          <p:nvSpPr>
            <p:cNvPr id="21"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3"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Tree>
    <p:extLst>
      <p:ext uri="{BB962C8B-B14F-4D97-AF65-F5344CB8AC3E}">
        <p14:creationId xmlns:p14="http://schemas.microsoft.com/office/powerpoint/2010/main" val="19015154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custDataLst>
              <p:tags r:id="rId1"/>
            </p:custDataLst>
          </p:nvPr>
        </p:nvPicPr>
        <p:blipFill rotWithShape="1">
          <a:blip r:embed="rId4"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rgbClr val="000000">
              <a:alpha val="61961"/>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4" name="Picture 2" descr="http://www.virtual-affairs.nl/wp-content/uploads/2014/03/Deloitte_Logo_Wit.png"/>
          <p:cNvPicPr>
            <a:picLocks noChangeAspect="1" noChangeArrowheads="1"/>
          </p:cNvPicPr>
          <p:nvPr userDrawn="1">
            <p:custDataLst>
              <p:tags r:id="rId2"/>
            </p:custDataLst>
          </p:nvPr>
        </p:nvPicPr>
        <p:blipFill rotWithShape="1">
          <a:blip r:embed="rId5"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295525" y="4487080"/>
            <a:ext cx="10072177" cy="834926"/>
          </a:xfrm>
        </p:spPr>
        <p:txBody>
          <a:bodyPr vert="horz" lIns="0" tIns="0" rIns="0" bIns="0" rtlCol="0" anchor="t" anchorCtr="0">
            <a:normAutofit/>
          </a:bodyPr>
          <a:lstStyle>
            <a:lvl1pPr>
              <a:defRPr lang="en-AU" sz="4600">
                <a:solidFill>
                  <a:srgbClr val="FFFFFF">
                    <a:lumMod val="95000"/>
                  </a:srgbClr>
                </a:solidFill>
              </a:defRPr>
            </a:lvl1pPr>
          </a:lstStyle>
          <a:p>
            <a:pPr marL="0" lvl="0"/>
            <a:r>
              <a:rPr lang="en-US" dirty="0"/>
              <a:t>Click to edit Master title style</a:t>
            </a:r>
            <a:endParaRPr lang="en-AU" dirty="0"/>
          </a:p>
        </p:txBody>
      </p:sp>
      <p:sp>
        <p:nvSpPr>
          <p:cNvPr id="16" name="Text Placeholder 15"/>
          <p:cNvSpPr>
            <a:spLocks noGrp="1"/>
          </p:cNvSpPr>
          <p:nvPr>
            <p:ph type="body" sz="quarter" idx="10"/>
          </p:nvPr>
        </p:nvSpPr>
        <p:spPr>
          <a:xfrm>
            <a:off x="2295525" y="3887418"/>
            <a:ext cx="6564312" cy="374876"/>
          </a:xfrm>
        </p:spPr>
        <p:txBody>
          <a:bodyPr vert="horz" lIns="0" tIns="0" rIns="0" bIns="0" rtlCol="0" anchor="b" anchorCtr="0">
            <a:noAutofit/>
          </a:bodyPr>
          <a:lstStyle>
            <a:lvl1pPr>
              <a:defRPr lang="en-US" sz="2100" dirty="0" smtClean="0">
                <a:solidFill>
                  <a:srgbClr val="81BC00"/>
                </a:solidFill>
                <a:latin typeface="Segoe UI Light" panose="020B0502040204020203" pitchFamily="34" charset="0"/>
                <a:cs typeface="Segoe UI Light" panose="020B0502040204020203" pitchFamily="34" charset="0"/>
              </a:defRPr>
            </a:lvl1pPr>
          </a:lstStyle>
          <a:p>
            <a:pPr lvl="0"/>
            <a:r>
              <a:rPr lang="en-US" dirty="0"/>
              <a:t>Click to edit Master text styles</a:t>
            </a:r>
          </a:p>
        </p:txBody>
      </p:sp>
    </p:spTree>
    <p:extLst>
      <p:ext uri="{BB962C8B-B14F-4D97-AF65-F5344CB8AC3E}">
        <p14:creationId xmlns:p14="http://schemas.microsoft.com/office/powerpoint/2010/main" val="19942699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p:cNvSpPr>
            <a:spLocks noGrp="1"/>
          </p:cNvSpPr>
          <p:nvPr>
            <p:ph type="title"/>
          </p:nvPr>
        </p:nvSpPr>
        <p:spPr>
          <a:xfrm>
            <a:off x="1596138" y="461965"/>
            <a:ext cx="10072177" cy="684000"/>
          </a:xfrm>
        </p:spPr>
        <p:txBody>
          <a:bodyPr>
            <a:noAutofit/>
          </a:bodyPr>
          <a:lstStyle>
            <a:lvl1pPr>
              <a:defRPr sz="2400">
                <a:latin typeface="Segoe UI Light" panose="020B0502040204020203" pitchFamily="34" charset="0"/>
              </a:defRPr>
            </a:lvl1pPr>
          </a:lstStyle>
          <a:p>
            <a:r>
              <a:rPr lang="en-AU" dirty="0"/>
              <a:t>Click to edit Master title style</a:t>
            </a:r>
            <a:endParaRPr lang="en-US" dirty="0"/>
          </a:p>
        </p:txBody>
      </p:sp>
      <p:sp>
        <p:nvSpPr>
          <p:cNvPr id="3" name="Content Placeholder 2"/>
          <p:cNvSpPr>
            <a:spLocks noGrp="1"/>
          </p:cNvSpPr>
          <p:nvPr>
            <p:ph idx="1"/>
          </p:nvPr>
        </p:nvSpPr>
        <p:spPr>
          <a:xfrm>
            <a:off x="1596138" y="1600205"/>
            <a:ext cx="10072177" cy="4739491"/>
          </a:xfrm>
        </p:spPr>
        <p:txBody>
          <a:bodyPr/>
          <a:lstStyle>
            <a:lvl1pP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marL="140270" indent="-140270">
              <a:spcBef>
                <a:spcPts val="0"/>
              </a:spcBef>
              <a:spcAft>
                <a:spcPts val="390"/>
              </a:spcAft>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2pPr>
            <a:lvl3pPr marL="280541" indent="-140270">
              <a:spcBef>
                <a:spcPts val="0"/>
              </a:spcBef>
              <a:spcAft>
                <a:spcPts val="390"/>
              </a:spcAft>
              <a:buFont typeface="Lucida Grande"/>
              <a:buChar cha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3pPr>
            <a:lvl4pPr>
              <a:defRPr sz="700" b="0" i="0">
                <a:latin typeface="Frutiger Next Pro Light"/>
                <a:cs typeface="Frutiger Next Pro Light"/>
              </a:defRPr>
            </a:lvl4pPr>
            <a:lvl5pPr>
              <a:defRPr sz="700" b="0" i="0">
                <a:latin typeface="Frutiger Next Pro Light"/>
                <a:cs typeface="Frutiger Next Pro Light"/>
              </a:defRPr>
            </a:lvl5pPr>
          </a:lstStyle>
          <a:p>
            <a:pPr lvl="0"/>
            <a:r>
              <a:rPr lang="en-AU" dirty="0"/>
              <a:t>Click to edit Master text styles</a:t>
            </a:r>
          </a:p>
          <a:p>
            <a:pPr lvl="1"/>
            <a:r>
              <a:rPr lang="en-AU" dirty="0"/>
              <a:t>Second level</a:t>
            </a:r>
          </a:p>
          <a:p>
            <a:pPr lvl="2"/>
            <a:r>
              <a:rPr lang="en-AU" dirty="0"/>
              <a:t>Third level</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Text Placeholder 7"/>
          <p:cNvSpPr>
            <a:spLocks noGrp="1"/>
          </p:cNvSpPr>
          <p:nvPr>
            <p:ph type="body" sz="quarter" idx="13"/>
          </p:nvPr>
        </p:nvSpPr>
        <p:spPr>
          <a:xfrm>
            <a:off x="1595828" y="1150074"/>
            <a:ext cx="10072764" cy="351405"/>
          </a:xfrm>
        </p:spPr>
        <p:txBody>
          <a:bodyPr anchor="b"/>
          <a:lstStyle>
            <a:lvl1pPr>
              <a:defRPr sz="1400">
                <a:solidFill>
                  <a:schemeClr val="accent1"/>
                </a:solidFill>
                <a:latin typeface="Segoe UI Semibold" panose="020B0702040204020203" pitchFamily="34" charset="0"/>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grpSp>
        <p:nvGrpSpPr>
          <p:cNvPr id="6" name="Group 5"/>
          <p:cNvGrpSpPr/>
          <p:nvPr userDrawn="1"/>
        </p:nvGrpSpPr>
        <p:grpSpPr>
          <a:xfrm>
            <a:off x="10425793" y="412461"/>
            <a:ext cx="1372948" cy="261029"/>
            <a:chOff x="398463" y="404813"/>
            <a:chExt cx="1627187" cy="307976"/>
          </a:xfrm>
          <a:solidFill>
            <a:sysClr val="windowText" lastClr="000000"/>
          </a:solidFill>
        </p:grpSpPr>
        <p:sp>
          <p:nvSpPr>
            <p:cNvPr id="7" name="Oval 5"/>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9"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0"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1"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2"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3"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4"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5"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6"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7"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grpSp>
    </p:spTree>
    <p:extLst>
      <p:ext uri="{BB962C8B-B14F-4D97-AF65-F5344CB8AC3E}">
        <p14:creationId xmlns:p14="http://schemas.microsoft.com/office/powerpoint/2010/main" val="1542027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3959198421"/>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1 Column">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976072" y="1207062"/>
            <a:ext cx="9692519" cy="351405"/>
          </a:xfrm>
        </p:spPr>
        <p:txBody>
          <a:bodyPr anchor="t"/>
          <a:lstStyle>
            <a:lvl1pPr>
              <a:defRPr sz="1200">
                <a:solidFill>
                  <a:schemeClr val="tx1"/>
                </a:solidFill>
                <a:latin typeface="Segoe UI Light" panose="020B0502040204020203" pitchFamily="34" charset="0"/>
                <a:cs typeface="Segoe UI Light" panose="020B0502040204020203" pitchFamily="34" charset="0"/>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grpSp>
        <p:nvGrpSpPr>
          <p:cNvPr id="6" name="Group 5"/>
          <p:cNvGrpSpPr/>
          <p:nvPr userDrawn="1"/>
        </p:nvGrpSpPr>
        <p:grpSpPr>
          <a:xfrm>
            <a:off x="10425793" y="412461"/>
            <a:ext cx="1372948" cy="261029"/>
            <a:chOff x="398463" y="404813"/>
            <a:chExt cx="1627187" cy="307976"/>
          </a:xfrm>
          <a:solidFill>
            <a:sysClr val="windowText" lastClr="000000"/>
          </a:solidFill>
        </p:grpSpPr>
        <p:sp>
          <p:nvSpPr>
            <p:cNvPr id="7" name="Oval 5"/>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9"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0"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1"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2"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3"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4"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5"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6"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7"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grpSp>
      <p:sp>
        <p:nvSpPr>
          <p:cNvPr id="4" name="Rectangle 3"/>
          <p:cNvSpPr/>
          <p:nvPr userDrawn="1"/>
        </p:nvSpPr>
        <p:spPr>
          <a:xfrm>
            <a:off x="0" y="0"/>
            <a:ext cx="1812471"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000" dirty="0">
              <a:solidFill>
                <a:srgbClr val="FFFFFF"/>
              </a:solidFill>
            </a:endParaRPr>
          </a:p>
        </p:txBody>
      </p:sp>
      <p:sp>
        <p:nvSpPr>
          <p:cNvPr id="19" name="Slide Number Placeholder 8"/>
          <p:cNvSpPr txBox="1">
            <a:spLocks/>
          </p:cNvSpPr>
          <p:nvPr userDrawn="1"/>
        </p:nvSpPr>
        <p:spPr>
          <a:xfrm>
            <a:off x="418389" y="786912"/>
            <a:ext cx="986539" cy="153888"/>
          </a:xfrm>
          <a:prstGeom prst="rect">
            <a:avLst/>
          </a:prstGeom>
        </p:spPr>
        <p:txBody>
          <a:bodyPr vert="horz" lIns="0" tIns="0" rIns="0" bIns="0" rtlCol="0" anchor="b" anchorCtr="0">
            <a:spAutoFit/>
          </a:bodyPr>
          <a:lstStyle>
            <a:defPPr>
              <a:defRPr lang="en-US"/>
            </a:defPPr>
            <a:lvl1pPr algn="r">
              <a:defRPr sz="1100" b="0" i="0">
                <a:solidFill>
                  <a:schemeClr val="tx1">
                    <a:tint val="75000"/>
                  </a:schemeClr>
                </a:solidFill>
                <a:latin typeface="Frutiger Next Pro Light"/>
                <a:cs typeface="Frutiger Next Pro Light"/>
              </a:defRPr>
            </a:lvl1pPr>
          </a:lstStyle>
          <a:p>
            <a:pPr algn="ctr" defTabSz="478851"/>
            <a:fld id="{C1B79897-795D-EC43-9C15-53067D0FF24D}" type="slidenum">
              <a:rPr lang="en-US" sz="1000">
                <a:solidFill>
                  <a:srgbClr val="FFFFFF"/>
                </a:solidFill>
                <a:latin typeface="Segoe UI Light" panose="020B0502040204020203" pitchFamily="34" charset="0"/>
                <a:cs typeface="Segoe UI Light" panose="020B0502040204020203" pitchFamily="34" charset="0"/>
              </a:rPr>
              <a:pPr algn="ctr" defTabSz="478851"/>
              <a:t>‹#›</a:t>
            </a:fld>
            <a:endParaRPr lang="en-US" sz="1000" dirty="0">
              <a:solidFill>
                <a:srgbClr val="FFFFFF"/>
              </a:solidFill>
              <a:latin typeface="Segoe UI Light" panose="020B0502040204020203" pitchFamily="34" charset="0"/>
              <a:cs typeface="Segoe UI Light" panose="020B0502040204020203" pitchFamily="34" charset="0"/>
            </a:endParaRPr>
          </a:p>
        </p:txBody>
      </p:sp>
      <p:cxnSp>
        <p:nvCxnSpPr>
          <p:cNvPr id="21" name="Straight Connector 20"/>
          <p:cNvCxnSpPr/>
          <p:nvPr userDrawn="1"/>
        </p:nvCxnSpPr>
        <p:spPr>
          <a:xfrm>
            <a:off x="731157" y="729799"/>
            <a:ext cx="3501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 Placeholder 7"/>
          <p:cNvSpPr>
            <a:spLocks noGrp="1"/>
          </p:cNvSpPr>
          <p:nvPr>
            <p:ph type="body" sz="quarter" idx="14"/>
          </p:nvPr>
        </p:nvSpPr>
        <p:spPr>
          <a:xfrm>
            <a:off x="88990" y="322480"/>
            <a:ext cx="1634490" cy="351405"/>
          </a:xfrm>
        </p:spPr>
        <p:txBody>
          <a:bodyPr anchor="t"/>
          <a:lstStyle>
            <a:lvl1pPr algn="ctr">
              <a:defRPr sz="900" i="1">
                <a:solidFill>
                  <a:schemeClr val="bg1"/>
                </a:solidFill>
                <a:latin typeface="Segoe UI Light" panose="020B0502040204020203" pitchFamily="34" charset="0"/>
                <a:cs typeface="Segoe UI Light" panose="020B0502040204020203" pitchFamily="34" charset="0"/>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sp>
        <p:nvSpPr>
          <p:cNvPr id="27" name="Title 26"/>
          <p:cNvSpPr>
            <a:spLocks noGrp="1"/>
          </p:cNvSpPr>
          <p:nvPr>
            <p:ph type="title"/>
          </p:nvPr>
        </p:nvSpPr>
        <p:spPr>
          <a:xfrm>
            <a:off x="1976073" y="321979"/>
            <a:ext cx="8355958" cy="490577"/>
          </a:xfrm>
        </p:spPr>
        <p:txBody>
          <a:bodyPr>
            <a:noAutofit/>
          </a:bodyPr>
          <a:lstStyle/>
          <a:p>
            <a:r>
              <a:rPr lang="en-US" dirty="0"/>
              <a:t>Click to edit Master title style</a:t>
            </a:r>
            <a:endParaRPr lang="en-AU" dirty="0"/>
          </a:p>
        </p:txBody>
      </p:sp>
    </p:spTree>
    <p:extLst>
      <p:ext uri="{BB962C8B-B14F-4D97-AF65-F5344CB8AC3E}">
        <p14:creationId xmlns:p14="http://schemas.microsoft.com/office/powerpoint/2010/main" val="10500166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asic_Title">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72000" y="1207062"/>
            <a:ext cx="11426741" cy="351405"/>
          </a:xfrm>
        </p:spPr>
        <p:txBody>
          <a:bodyPr anchor="t"/>
          <a:lstStyle>
            <a:lvl1pPr>
              <a:defRPr sz="1200">
                <a:solidFill>
                  <a:schemeClr val="tx1"/>
                </a:solidFill>
                <a:latin typeface="Segoe UI Light" panose="020B0502040204020203" pitchFamily="34" charset="0"/>
                <a:cs typeface="Segoe UI Light" panose="020B0502040204020203" pitchFamily="34" charset="0"/>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grpSp>
        <p:nvGrpSpPr>
          <p:cNvPr id="6" name="Group 5"/>
          <p:cNvGrpSpPr/>
          <p:nvPr userDrawn="1"/>
        </p:nvGrpSpPr>
        <p:grpSpPr>
          <a:xfrm>
            <a:off x="10425793" y="379805"/>
            <a:ext cx="1372948" cy="261029"/>
            <a:chOff x="398463" y="404813"/>
            <a:chExt cx="1627187" cy="307976"/>
          </a:xfrm>
          <a:solidFill>
            <a:sysClr val="windowText" lastClr="000000"/>
          </a:solidFill>
        </p:grpSpPr>
        <p:sp>
          <p:nvSpPr>
            <p:cNvPr id="7" name="Oval 5"/>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9"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0"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1"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2"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3"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4"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5"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6"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7"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grpSp>
      <p:sp>
        <p:nvSpPr>
          <p:cNvPr id="19" name="Slide Number Placeholder 8"/>
          <p:cNvSpPr txBox="1">
            <a:spLocks/>
          </p:cNvSpPr>
          <p:nvPr userDrawn="1"/>
        </p:nvSpPr>
        <p:spPr>
          <a:xfrm>
            <a:off x="11463071" y="6526497"/>
            <a:ext cx="335670" cy="153888"/>
          </a:xfrm>
          <a:prstGeom prst="rect">
            <a:avLst/>
          </a:prstGeom>
        </p:spPr>
        <p:txBody>
          <a:bodyPr vert="horz" wrap="square" lIns="0" tIns="0" rIns="0" bIns="0" rtlCol="0" anchor="b" anchorCtr="0">
            <a:spAutoFit/>
          </a:bodyPr>
          <a:lstStyle>
            <a:defPPr>
              <a:defRPr lang="en-US"/>
            </a:defPPr>
            <a:lvl1pPr algn="r">
              <a:defRPr sz="1100" b="0" i="0">
                <a:solidFill>
                  <a:schemeClr val="tx1">
                    <a:tint val="75000"/>
                  </a:schemeClr>
                </a:solidFill>
                <a:latin typeface="Frutiger Next Pro Light"/>
                <a:cs typeface="Frutiger Next Pro Light"/>
              </a:defRPr>
            </a:lvl1pPr>
          </a:lstStyle>
          <a:p>
            <a:pPr defTabSz="478851"/>
            <a:fld id="{C1B79897-795D-EC43-9C15-53067D0FF24D}" type="slidenum">
              <a:rPr lang="en-US" sz="1000">
                <a:solidFill>
                  <a:srgbClr val="FFFFFF">
                    <a:lumMod val="65000"/>
                  </a:srgbClr>
                </a:solidFill>
                <a:latin typeface="Segoe UI Light" panose="020B0502040204020203" pitchFamily="34" charset="0"/>
                <a:cs typeface="Segoe UI Light" panose="020B0502040204020203" pitchFamily="34" charset="0"/>
              </a:rPr>
              <a:pPr defTabSz="478851"/>
              <a:t>‹#›</a:t>
            </a:fld>
            <a:endParaRPr lang="en-US" sz="1000" dirty="0">
              <a:solidFill>
                <a:srgbClr val="FFFFFF">
                  <a:lumMod val="65000"/>
                </a:srgbClr>
              </a:solidFill>
              <a:latin typeface="Segoe UI Light" panose="020B0502040204020203" pitchFamily="34" charset="0"/>
              <a:cs typeface="Segoe UI Light" panose="020B0502040204020203" pitchFamily="34" charset="0"/>
            </a:endParaRPr>
          </a:p>
        </p:txBody>
      </p:sp>
      <p:sp>
        <p:nvSpPr>
          <p:cNvPr id="27" name="Title 26"/>
          <p:cNvSpPr>
            <a:spLocks noGrp="1"/>
          </p:cNvSpPr>
          <p:nvPr>
            <p:ph type="title"/>
          </p:nvPr>
        </p:nvSpPr>
        <p:spPr>
          <a:xfrm>
            <a:off x="371999" y="321979"/>
            <a:ext cx="9939939" cy="490577"/>
          </a:xfrm>
        </p:spPr>
        <p:txBody>
          <a:bodyPr>
            <a:noAutofit/>
          </a:bodyPr>
          <a:lstStyle/>
          <a:p>
            <a:r>
              <a:rPr lang="en-US" dirty="0"/>
              <a:t>Click to edit Master title style</a:t>
            </a:r>
            <a:endParaRPr lang="en-AU" dirty="0"/>
          </a:p>
        </p:txBody>
      </p:sp>
    </p:spTree>
    <p:extLst>
      <p:ext uri="{BB962C8B-B14F-4D97-AF65-F5344CB8AC3E}">
        <p14:creationId xmlns:p14="http://schemas.microsoft.com/office/powerpoint/2010/main" val="22050163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2 Column">
    <p:spTree>
      <p:nvGrpSpPr>
        <p:cNvPr id="1" name=""/>
        <p:cNvGrpSpPr/>
        <p:nvPr/>
      </p:nvGrpSpPr>
      <p:grpSpPr>
        <a:xfrm>
          <a:off x="0" y="0"/>
          <a:ext cx="0" cy="0"/>
          <a:chOff x="0" y="0"/>
          <a:chExt cx="0" cy="0"/>
        </a:xfrm>
      </p:grpSpPr>
      <p:sp>
        <p:nvSpPr>
          <p:cNvPr id="2" name="Title 1"/>
          <p:cNvSpPr>
            <a:spLocks noGrp="1"/>
          </p:cNvSpPr>
          <p:nvPr>
            <p:ph type="title"/>
          </p:nvPr>
        </p:nvSpPr>
        <p:spPr>
          <a:xfrm>
            <a:off x="1596138" y="461965"/>
            <a:ext cx="10072177" cy="684000"/>
          </a:xfrm>
        </p:spPr>
        <p:txBody>
          <a:bodyPr>
            <a:normAutofit/>
          </a:bodyPr>
          <a:lstStyle>
            <a:lvl1pPr>
              <a:defRPr sz="2400">
                <a:latin typeface="Segoe UI Light" panose="020B0502040204020203" pitchFamily="34" charset="0"/>
              </a:defRPr>
            </a:lvl1pPr>
          </a:lstStyle>
          <a:p>
            <a:r>
              <a:rPr lang="en-AU" dirty="0"/>
              <a:t>Click to edit Master title style</a:t>
            </a:r>
            <a:endParaRPr lang="en-US" dirty="0"/>
          </a:p>
        </p:txBody>
      </p:sp>
      <p:sp>
        <p:nvSpPr>
          <p:cNvPr id="4" name="Content Placeholder 3"/>
          <p:cNvSpPr>
            <a:spLocks noGrp="1"/>
          </p:cNvSpPr>
          <p:nvPr>
            <p:ph sz="half" idx="2"/>
          </p:nvPr>
        </p:nvSpPr>
        <p:spPr>
          <a:xfrm>
            <a:off x="1596138" y="2042957"/>
            <a:ext cx="4873846" cy="4193087"/>
          </a:xfrm>
        </p:spPr>
        <p:txBody>
          <a:bodyPr/>
          <a:lstStyle>
            <a:lvl1pPr marL="0" indent="0">
              <a:lnSpc>
                <a:spcPct val="100000"/>
              </a:lnSpc>
              <a:spcBef>
                <a:spcPts val="0"/>
              </a:spcBef>
              <a:spcAft>
                <a:spcPts val="390"/>
              </a:spcAft>
              <a:buFont typeface="Arial"/>
              <a:buNone/>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marL="140270" indent="-140270">
              <a:lnSpc>
                <a:spcPct val="100000"/>
              </a:lnSpc>
              <a:spcBef>
                <a:spcPts val="0"/>
              </a:spcBef>
              <a:spcAft>
                <a:spcPts val="390"/>
              </a:spcAft>
              <a:defRPr sz="700" b="0" i="0">
                <a:latin typeface="Frutiger Next Pro Light"/>
                <a:cs typeface="Frutiger Next Pro Light"/>
              </a:defRPr>
            </a:lvl2pPr>
            <a:lvl3pPr marL="1069042" indent="-111340">
              <a:buFont typeface="Arial"/>
              <a:buChar cha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6" name="Content Placeholder 5"/>
          <p:cNvSpPr>
            <a:spLocks noGrp="1"/>
          </p:cNvSpPr>
          <p:nvPr>
            <p:ph sz="quarter" idx="4"/>
          </p:nvPr>
        </p:nvSpPr>
        <p:spPr>
          <a:xfrm>
            <a:off x="6794469" y="2042957"/>
            <a:ext cx="4873846" cy="4193087"/>
          </a:xfrm>
        </p:spPr>
        <p:txBody>
          <a:bodyPr/>
          <a:lstStyle>
            <a:lvl1pP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a:defRPr sz="700" b="0" i="0">
                <a:latin typeface="Frutiger Next Pro Light"/>
                <a:cs typeface="Frutiger Next Pro Light"/>
              </a:defRPr>
            </a:lvl2pPr>
            <a:lvl3pP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8" name="Footer Placeholder 7"/>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sp>
        <p:nvSpPr>
          <p:cNvPr id="9" name="Text Placeholder 7"/>
          <p:cNvSpPr>
            <a:spLocks noGrp="1"/>
          </p:cNvSpPr>
          <p:nvPr>
            <p:ph type="body" sz="quarter" idx="13"/>
          </p:nvPr>
        </p:nvSpPr>
        <p:spPr>
          <a:xfrm>
            <a:off x="1595828" y="1150074"/>
            <a:ext cx="10072764" cy="351405"/>
          </a:xfrm>
        </p:spPr>
        <p:txBody>
          <a:bodyPr anchor="b"/>
          <a:lstStyle>
            <a:lvl1pPr>
              <a:defRPr sz="1400">
                <a:solidFill>
                  <a:schemeClr val="accent1"/>
                </a:solidFill>
                <a:latin typeface="Segoe UI Semibold" panose="020B0702040204020203" pitchFamily="34" charset="0"/>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spTree>
    <p:extLst>
      <p:ext uri="{BB962C8B-B14F-4D97-AF65-F5344CB8AC3E}">
        <p14:creationId xmlns:p14="http://schemas.microsoft.com/office/powerpoint/2010/main" val="7733846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2 Column">
    <p:spTree>
      <p:nvGrpSpPr>
        <p:cNvPr id="1" name=""/>
        <p:cNvGrpSpPr/>
        <p:nvPr/>
      </p:nvGrpSpPr>
      <p:grpSpPr>
        <a:xfrm>
          <a:off x="0" y="0"/>
          <a:ext cx="0" cy="0"/>
          <a:chOff x="0" y="0"/>
          <a:chExt cx="0" cy="0"/>
        </a:xfrm>
      </p:grpSpPr>
      <p:sp>
        <p:nvSpPr>
          <p:cNvPr id="2" name="Title 1"/>
          <p:cNvSpPr>
            <a:spLocks noGrp="1"/>
          </p:cNvSpPr>
          <p:nvPr>
            <p:ph type="title"/>
          </p:nvPr>
        </p:nvSpPr>
        <p:spPr>
          <a:xfrm>
            <a:off x="1596138" y="461965"/>
            <a:ext cx="10072177" cy="684000"/>
          </a:xfrm>
        </p:spPr>
        <p:txBody>
          <a:bodyPr>
            <a:normAutofit/>
          </a:bodyPr>
          <a:lstStyle>
            <a:lvl1pPr>
              <a:defRPr sz="2400">
                <a:latin typeface="Segoe UI Light" panose="020B0502040204020203" pitchFamily="34" charset="0"/>
              </a:defRPr>
            </a:lvl1pPr>
          </a:lstStyle>
          <a:p>
            <a:r>
              <a:rPr lang="en-AU" dirty="0"/>
              <a:t>Click to edit Master title style</a:t>
            </a:r>
            <a:endParaRPr lang="en-US" dirty="0"/>
          </a:p>
        </p:txBody>
      </p:sp>
      <p:sp>
        <p:nvSpPr>
          <p:cNvPr id="3" name="Text Placeholder 2"/>
          <p:cNvSpPr>
            <a:spLocks noGrp="1"/>
          </p:cNvSpPr>
          <p:nvPr>
            <p:ph type="body" idx="1"/>
          </p:nvPr>
        </p:nvSpPr>
        <p:spPr>
          <a:xfrm>
            <a:off x="1596138" y="1395068"/>
            <a:ext cx="4873846" cy="369238"/>
          </a:xfrm>
        </p:spPr>
        <p:txBody>
          <a:bodyPr anchor="t" anchorCtr="0"/>
          <a:lstStyle>
            <a:lvl1pPr marL="0" indent="0">
              <a:buNone/>
              <a:defRPr sz="1400" b="0">
                <a:solidFill>
                  <a:schemeClr val="accent1"/>
                </a:solidFill>
                <a:latin typeface="Segoe UI Semibold" panose="020B0702040204020203" pitchFamily="34" charset="0"/>
                <a:cs typeface="Segoe UI Semibold" panose="020B0702040204020203" pitchFamily="34" charset="0"/>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4" name="Content Placeholder 3"/>
          <p:cNvSpPr>
            <a:spLocks noGrp="1"/>
          </p:cNvSpPr>
          <p:nvPr>
            <p:ph sz="half" idx="2"/>
          </p:nvPr>
        </p:nvSpPr>
        <p:spPr>
          <a:xfrm>
            <a:off x="1596138" y="2042957"/>
            <a:ext cx="4873846" cy="4193087"/>
          </a:xfrm>
        </p:spPr>
        <p:txBody>
          <a:bodyPr/>
          <a:lstStyle>
            <a:lvl1pPr marL="0" indent="0">
              <a:lnSpc>
                <a:spcPct val="100000"/>
              </a:lnSpc>
              <a:spcBef>
                <a:spcPts val="0"/>
              </a:spcBef>
              <a:spcAft>
                <a:spcPts val="390"/>
              </a:spcAft>
              <a:buFont typeface="Arial"/>
              <a:buNone/>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marL="140270" indent="-140270">
              <a:lnSpc>
                <a:spcPct val="100000"/>
              </a:lnSpc>
              <a:spcBef>
                <a:spcPts val="0"/>
              </a:spcBef>
              <a:spcAft>
                <a:spcPts val="390"/>
              </a:spcAft>
              <a:defRPr sz="700" b="0" i="0">
                <a:latin typeface="Frutiger Next Pro Light"/>
                <a:cs typeface="Frutiger Next Pro Light"/>
              </a:defRPr>
            </a:lvl2pPr>
            <a:lvl3pPr marL="1069042" indent="-111340">
              <a:buFont typeface="Arial"/>
              <a:buChar cha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5" name="Text Placeholder 4"/>
          <p:cNvSpPr>
            <a:spLocks noGrp="1"/>
          </p:cNvSpPr>
          <p:nvPr>
            <p:ph type="body" sz="quarter" idx="3"/>
          </p:nvPr>
        </p:nvSpPr>
        <p:spPr>
          <a:xfrm>
            <a:off x="6794469" y="1395068"/>
            <a:ext cx="4873846" cy="369238"/>
          </a:xfrm>
        </p:spPr>
        <p:txBody>
          <a:bodyPr anchor="t" anchorCtr="0"/>
          <a:lstStyle>
            <a:lvl1pPr marL="0" indent="0">
              <a:buNone/>
              <a:defRPr sz="1400" b="0">
                <a:solidFill>
                  <a:schemeClr val="accent1"/>
                </a:solidFill>
                <a:latin typeface="Segoe UI Semibold" panose="020B0702040204020203" pitchFamily="34" charset="0"/>
                <a:cs typeface="Segoe UI Semibold" panose="020B0702040204020203" pitchFamily="34" charset="0"/>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6" name="Content Placeholder 5"/>
          <p:cNvSpPr>
            <a:spLocks noGrp="1"/>
          </p:cNvSpPr>
          <p:nvPr>
            <p:ph sz="quarter" idx="4"/>
          </p:nvPr>
        </p:nvSpPr>
        <p:spPr>
          <a:xfrm>
            <a:off x="6794469" y="2042957"/>
            <a:ext cx="4873846" cy="4193087"/>
          </a:xfrm>
        </p:spPr>
        <p:txBody>
          <a:bodyPr/>
          <a:lstStyle>
            <a:lvl1pP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a:defRPr sz="700" b="0" i="0">
                <a:latin typeface="Frutiger Next Pro Light"/>
                <a:cs typeface="Frutiger Next Pro Light"/>
              </a:defRPr>
            </a:lvl2pPr>
            <a:lvl3pP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8" name="Footer Placeholder 7"/>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18133174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p:nvPr>
        </p:nvSpPr>
        <p:spPr>
          <a:xfrm>
            <a:off x="1596138" y="461965"/>
            <a:ext cx="10072177" cy="684000"/>
          </a:xfrm>
        </p:spPr>
        <p:txBody>
          <a:bodyPr>
            <a:normAutofit/>
          </a:bodyPr>
          <a:lstStyle>
            <a:lvl1pPr>
              <a:defRPr sz="2400">
                <a:latin typeface="Segoe UI Light" panose="020B0502040204020203" pitchFamily="34" charset="0"/>
              </a:defRPr>
            </a:lvl1pPr>
          </a:lstStyle>
          <a:p>
            <a:r>
              <a:rPr lang="en-AU" dirty="0"/>
              <a:t>Click to edit Master title style</a:t>
            </a:r>
            <a:endParaRPr lang="en-US" dirty="0"/>
          </a:p>
        </p:txBody>
      </p:sp>
      <p:sp>
        <p:nvSpPr>
          <p:cNvPr id="3" name="Text Placeholder 2"/>
          <p:cNvSpPr>
            <a:spLocks noGrp="1"/>
          </p:cNvSpPr>
          <p:nvPr>
            <p:ph type="body" idx="1"/>
          </p:nvPr>
        </p:nvSpPr>
        <p:spPr>
          <a:xfrm>
            <a:off x="1596138" y="1395068"/>
            <a:ext cx="4873846" cy="369238"/>
          </a:xfrm>
        </p:spPr>
        <p:txBody>
          <a:bodyPr anchor="t" anchorCtr="0"/>
          <a:lstStyle>
            <a:lvl1pPr marL="0" indent="0">
              <a:buNone/>
              <a:defRPr sz="1400" b="0">
                <a:solidFill>
                  <a:schemeClr val="accent1"/>
                </a:solidFill>
                <a:latin typeface="Segoe UI Semibold" panose="020B0702040204020203" pitchFamily="34" charset="0"/>
                <a:cs typeface="Segoe UI Semibold" panose="020B0702040204020203" pitchFamily="34" charset="0"/>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4" name="Content Placeholder 3"/>
          <p:cNvSpPr>
            <a:spLocks noGrp="1"/>
          </p:cNvSpPr>
          <p:nvPr>
            <p:ph sz="half" idx="2"/>
          </p:nvPr>
        </p:nvSpPr>
        <p:spPr>
          <a:xfrm>
            <a:off x="1596138" y="2042957"/>
            <a:ext cx="4873846" cy="2084201"/>
          </a:xfrm>
        </p:spPr>
        <p:txBody>
          <a:bodyPr/>
          <a:lstStyle>
            <a:lvl1pPr marL="0" indent="0">
              <a:lnSpc>
                <a:spcPct val="100000"/>
              </a:lnSpc>
              <a:spcBef>
                <a:spcPts val="0"/>
              </a:spcBef>
              <a:spcAft>
                <a:spcPts val="390"/>
              </a:spcAft>
              <a:buFont typeface="Arial"/>
              <a:buNone/>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marL="140270" indent="-140270">
              <a:lnSpc>
                <a:spcPct val="100000"/>
              </a:lnSpc>
              <a:spcBef>
                <a:spcPts val="0"/>
              </a:spcBef>
              <a:spcAft>
                <a:spcPts val="390"/>
              </a:spcAft>
              <a:defRPr sz="700" b="0" i="0">
                <a:latin typeface="Frutiger Next Pro Light"/>
                <a:cs typeface="Frutiger Next Pro Light"/>
              </a:defRPr>
            </a:lvl2pPr>
            <a:lvl3pPr marL="1069042" indent="-111340">
              <a:buFont typeface="Arial"/>
              <a:buChar cha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5" name="Text Placeholder 4"/>
          <p:cNvSpPr>
            <a:spLocks noGrp="1"/>
          </p:cNvSpPr>
          <p:nvPr>
            <p:ph type="body" sz="quarter" idx="3"/>
          </p:nvPr>
        </p:nvSpPr>
        <p:spPr>
          <a:xfrm>
            <a:off x="6794469" y="1395068"/>
            <a:ext cx="4873846" cy="369238"/>
          </a:xfrm>
        </p:spPr>
        <p:txBody>
          <a:bodyPr anchor="t" anchorCtr="0"/>
          <a:lstStyle>
            <a:lvl1pPr marL="0" indent="0">
              <a:buNone/>
              <a:defRPr sz="1400" b="0">
                <a:solidFill>
                  <a:schemeClr val="accent1"/>
                </a:solidFill>
                <a:latin typeface="Segoe UI Semibold" panose="020B0702040204020203" pitchFamily="34" charset="0"/>
                <a:cs typeface="Segoe UI Semibold" panose="020B0702040204020203" pitchFamily="34" charset="0"/>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6" name="Content Placeholder 5"/>
          <p:cNvSpPr>
            <a:spLocks noGrp="1"/>
          </p:cNvSpPr>
          <p:nvPr>
            <p:ph sz="quarter" idx="4"/>
          </p:nvPr>
        </p:nvSpPr>
        <p:spPr>
          <a:xfrm>
            <a:off x="6794469" y="2042957"/>
            <a:ext cx="4873846" cy="2084201"/>
          </a:xfrm>
        </p:spPr>
        <p:txBody>
          <a:bodyPr/>
          <a:lstStyle>
            <a:lvl1pP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a:defRPr sz="700" b="0" i="0">
                <a:latin typeface="Frutiger Next Pro Light"/>
                <a:cs typeface="Frutiger Next Pro Light"/>
              </a:defRPr>
            </a:lvl2pPr>
            <a:lvl3pP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8" name="Footer Placeholder 7"/>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sp>
        <p:nvSpPr>
          <p:cNvPr id="9" name="Content Placeholder 3"/>
          <p:cNvSpPr>
            <a:spLocks noGrp="1"/>
          </p:cNvSpPr>
          <p:nvPr>
            <p:ph sz="half" idx="12"/>
          </p:nvPr>
        </p:nvSpPr>
        <p:spPr>
          <a:xfrm>
            <a:off x="1596138" y="4296036"/>
            <a:ext cx="4873846" cy="1985347"/>
          </a:xfrm>
        </p:spPr>
        <p:txBody>
          <a:bodyPr/>
          <a:lstStyle>
            <a:lvl1pPr marL="0" indent="0">
              <a:lnSpc>
                <a:spcPct val="100000"/>
              </a:lnSpc>
              <a:spcBef>
                <a:spcPts val="0"/>
              </a:spcBef>
              <a:spcAft>
                <a:spcPts val="390"/>
              </a:spcAft>
              <a:buFont typeface="Arial"/>
              <a:buNone/>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marL="140270" indent="-140270">
              <a:lnSpc>
                <a:spcPct val="100000"/>
              </a:lnSpc>
              <a:spcBef>
                <a:spcPts val="0"/>
              </a:spcBef>
              <a:spcAft>
                <a:spcPts val="390"/>
              </a:spcAft>
              <a:defRPr sz="700" b="0" i="0">
                <a:latin typeface="Frutiger Next Pro Light"/>
                <a:cs typeface="Frutiger Next Pro Light"/>
              </a:defRPr>
            </a:lvl2pPr>
            <a:lvl3pPr marL="1069042" indent="-111340">
              <a:buFont typeface="Arial"/>
              <a:buChar cha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10" name="Content Placeholder 5"/>
          <p:cNvSpPr>
            <a:spLocks noGrp="1"/>
          </p:cNvSpPr>
          <p:nvPr>
            <p:ph sz="quarter" idx="13"/>
          </p:nvPr>
        </p:nvSpPr>
        <p:spPr>
          <a:xfrm>
            <a:off x="6794469" y="4296036"/>
            <a:ext cx="4873846" cy="1985347"/>
          </a:xfrm>
        </p:spPr>
        <p:txBody>
          <a:bodyPr/>
          <a:lstStyle>
            <a:lvl1pP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a:defRPr sz="700" b="0" i="0">
                <a:latin typeface="Frutiger Next Pro Light"/>
                <a:cs typeface="Frutiger Next Pro Light"/>
              </a:defRPr>
            </a:lvl2pPr>
            <a:lvl3pP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Tree>
    <p:extLst>
      <p:ext uri="{BB962C8B-B14F-4D97-AF65-F5344CB8AC3E}">
        <p14:creationId xmlns:p14="http://schemas.microsoft.com/office/powerpoint/2010/main" val="36466413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4963" y="387969"/>
            <a:ext cx="9437687" cy="430887"/>
          </a:xfrm>
        </p:spPr>
        <p:txBody>
          <a:bodyPr>
            <a:spAutoFit/>
          </a:bodyPr>
          <a:lstStyle>
            <a:lvl1pPr>
              <a:defRPr sz="2800">
                <a:latin typeface="Segoe UI Light" panose="020B0502040204020203" pitchFamily="34" charset="0"/>
              </a:defRPr>
            </a:lvl1pPr>
          </a:lstStyle>
          <a:p>
            <a:r>
              <a:rPr lang="en-AU" dirty="0"/>
              <a:t>Click to edit Master title style</a:t>
            </a:r>
            <a:endParaRPr lang="en-US" dirty="0"/>
          </a:p>
        </p:txBody>
      </p:sp>
      <p:sp>
        <p:nvSpPr>
          <p:cNvPr id="4" name="Footer Placeholder 3"/>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pic>
        <p:nvPicPr>
          <p:cNvPr id="17" name="LogoDisclaimerPag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52263" y="420773"/>
            <a:ext cx="2190955" cy="960352"/>
          </a:xfrm>
          <a:prstGeom prst="rect">
            <a:avLst/>
          </a:prstGeom>
        </p:spPr>
      </p:pic>
    </p:spTree>
    <p:extLst>
      <p:ext uri="{BB962C8B-B14F-4D97-AF65-F5344CB8AC3E}">
        <p14:creationId xmlns:p14="http://schemas.microsoft.com/office/powerpoint/2010/main" val="1725424811"/>
      </p:ext>
    </p:extLst>
  </p:cSld>
  <p:clrMapOvr>
    <a:masterClrMapping/>
  </p:clrMapOvr>
  <p:extLst>
    <p:ext uri="{DCECCB84-F9BA-43D5-87BE-67443E8EF086}">
      <p15:sldGuideLst xmlns:p15="http://schemas.microsoft.com/office/powerpoint/2012/main">
        <p15:guide id="1" orient="horz" pos="2160">
          <p15:clr>
            <a:srgbClr val="FBAE40"/>
          </p15:clr>
        </p15:guide>
        <p15:guide id="2" pos="7469">
          <p15:clr>
            <a:srgbClr val="FBAE40"/>
          </p15:clr>
        </p15:guide>
        <p15:guide id="3" pos="211">
          <p15:clr>
            <a:srgbClr val="FBAE40"/>
          </p15:clr>
        </p15:guide>
        <p15:guide id="4" pos="3840">
          <p15:clr>
            <a:srgbClr val="FBAE40"/>
          </p15:clr>
        </p15:guide>
        <p15:guide id="5" orient="horz" pos="4065">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9270793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33600" y="152400"/>
            <a:ext cx="10058400" cy="6705600"/>
          </a:xfrm>
          <a:prstGeom prst="rect">
            <a:avLst/>
          </a:prstGeom>
        </p:spPr>
      </p:pic>
      <p:sp>
        <p:nvSpPr>
          <p:cNvPr id="5" name="Rectangle 4"/>
          <p:cNvSpPr/>
          <p:nvPr userDrawn="1"/>
        </p:nvSpPr>
        <p:spPr>
          <a:xfrm>
            <a:off x="0" y="0"/>
            <a:ext cx="12192000" cy="6858000"/>
          </a:xfrm>
          <a:prstGeom prst="rect">
            <a:avLst/>
          </a:prstGeom>
          <a:solidFill>
            <a:srgbClr val="000000">
              <a:alpha val="61961"/>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6"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9648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Section Divider">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ctangle 5"/>
          <p:cNvSpPr/>
          <p:nvPr userDrawn="1"/>
        </p:nvSpPr>
        <p:spPr>
          <a:xfrm>
            <a:off x="0" y="0"/>
            <a:ext cx="12192000" cy="6858000"/>
          </a:xfrm>
          <a:prstGeom prst="rect">
            <a:avLst/>
          </a:prstGeom>
          <a:solidFill>
            <a:srgbClr val="000000">
              <a:alpha val="61961"/>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8"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2600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1 Colum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AU" dirty="0"/>
              <a:t>Click to edit Master title style</a:t>
            </a:r>
            <a:endParaRPr lang="en-US" dirty="0"/>
          </a:p>
        </p:txBody>
      </p:sp>
      <p:sp>
        <p:nvSpPr>
          <p:cNvPr id="3" name="Content Placeholder 2"/>
          <p:cNvSpPr>
            <a:spLocks noGrp="1"/>
          </p:cNvSpPr>
          <p:nvPr>
            <p:ph idx="1"/>
          </p:nvPr>
        </p:nvSpPr>
        <p:spPr>
          <a:xfrm>
            <a:off x="1596138" y="1600205"/>
            <a:ext cx="10072177" cy="4739491"/>
          </a:xfrm>
        </p:spPr>
        <p:txBody>
          <a:bodyPr/>
          <a:lstStyle>
            <a:lvl1pPr>
              <a:defRPr sz="700" b="0" i="0">
                <a:solidFill>
                  <a:srgbClr val="FFFFFF"/>
                </a:solidFill>
                <a:latin typeface="Frutiger Next Pro Light"/>
                <a:cs typeface="Frutiger Next Pro Light"/>
              </a:defRPr>
            </a:lvl1pPr>
            <a:lvl2pPr marL="140270" indent="-140270">
              <a:spcBef>
                <a:spcPts val="0"/>
              </a:spcBef>
              <a:spcAft>
                <a:spcPts val="390"/>
              </a:spcAft>
              <a:defRPr sz="700" b="0" i="0">
                <a:solidFill>
                  <a:srgbClr val="FFFFFF"/>
                </a:solidFill>
                <a:latin typeface="Frutiger Next Pro Light"/>
                <a:cs typeface="Frutiger Next Pro Light"/>
              </a:defRPr>
            </a:lvl2pPr>
            <a:lvl3pPr marL="280541" indent="-140270">
              <a:spcBef>
                <a:spcPts val="0"/>
              </a:spcBef>
              <a:spcAft>
                <a:spcPts val="390"/>
              </a:spcAft>
              <a:buFont typeface="Lucida Grande"/>
              <a:buChar char="-"/>
              <a:defRPr sz="700" b="0" i="0">
                <a:solidFill>
                  <a:srgbClr val="FFFFFF"/>
                </a:solidFill>
                <a:latin typeface="Frutiger Next Pro Light"/>
                <a:cs typeface="Frutiger Next Pro Light"/>
              </a:defRPr>
            </a:lvl3pPr>
            <a:lvl4pPr>
              <a:defRPr sz="700" b="0" i="0">
                <a:latin typeface="Frutiger Next Pro Light"/>
                <a:cs typeface="Frutiger Next Pro Light"/>
              </a:defRPr>
            </a:lvl4pPr>
            <a:lvl5pPr>
              <a:defRPr sz="700" b="0" i="0">
                <a:latin typeface="Frutiger Next Pro Light"/>
                <a:cs typeface="Frutiger Next Pro Light"/>
              </a:defRPr>
            </a:lvl5pPr>
          </a:lstStyle>
          <a:p>
            <a:pPr lvl="0"/>
            <a:r>
              <a:rPr lang="en-AU" dirty="0"/>
              <a:t>Click to edit Master text styles</a:t>
            </a:r>
          </a:p>
          <a:p>
            <a:pPr lvl="1"/>
            <a:r>
              <a:rPr lang="en-AU" dirty="0"/>
              <a:t>Second level</a:t>
            </a:r>
          </a:p>
          <a:p>
            <a:pPr lvl="2"/>
            <a:r>
              <a:rPr lang="en-AU" dirty="0"/>
              <a:t>Third level</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Text Placeholder 7"/>
          <p:cNvSpPr>
            <a:spLocks noGrp="1"/>
          </p:cNvSpPr>
          <p:nvPr>
            <p:ph type="body" sz="quarter" idx="13"/>
          </p:nvPr>
        </p:nvSpPr>
        <p:spPr>
          <a:xfrm>
            <a:off x="1595828" y="952362"/>
            <a:ext cx="10072764" cy="351405"/>
          </a:xfrm>
        </p:spPr>
        <p:txBody>
          <a:bodyPr anchor="b"/>
          <a:lstStyle>
            <a:lvl1pPr>
              <a:defRPr sz="1200">
                <a:solidFill>
                  <a:schemeClr val="accent1"/>
                </a:solidFill>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spTree>
    <p:extLst>
      <p:ext uri="{BB962C8B-B14F-4D97-AF65-F5344CB8AC3E}">
        <p14:creationId xmlns:p14="http://schemas.microsoft.com/office/powerpoint/2010/main" val="3600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
        <p:nvSpPr>
          <p:cNvPr id="20" name="TextBox 1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903645300"/>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1_2 Colum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AU" dirty="0"/>
              <a:t>Click to edit Master title style</a:t>
            </a:r>
            <a:endParaRPr lang="en-US" dirty="0"/>
          </a:p>
        </p:txBody>
      </p:sp>
      <p:sp>
        <p:nvSpPr>
          <p:cNvPr id="3" name="Text Placeholder 2"/>
          <p:cNvSpPr>
            <a:spLocks noGrp="1"/>
          </p:cNvSpPr>
          <p:nvPr>
            <p:ph type="body" idx="1"/>
          </p:nvPr>
        </p:nvSpPr>
        <p:spPr>
          <a:xfrm>
            <a:off x="1596140" y="1535114"/>
            <a:ext cx="4486258" cy="369238"/>
          </a:xfrm>
        </p:spPr>
        <p:txBody>
          <a:bodyPr anchor="t" anchorCtr="0"/>
          <a:lstStyle>
            <a:lvl1pPr marL="0" indent="0">
              <a:buNone/>
              <a:defRPr sz="1200" b="1">
                <a:solidFill>
                  <a:schemeClr val="accent1"/>
                </a:solidFill>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4" name="Content Placeholder 3"/>
          <p:cNvSpPr>
            <a:spLocks noGrp="1"/>
          </p:cNvSpPr>
          <p:nvPr>
            <p:ph sz="half" idx="2"/>
          </p:nvPr>
        </p:nvSpPr>
        <p:spPr>
          <a:xfrm>
            <a:off x="1596140" y="2042956"/>
            <a:ext cx="4486258" cy="4083208"/>
          </a:xfrm>
        </p:spPr>
        <p:txBody>
          <a:bodyPr/>
          <a:lstStyle>
            <a:lvl1pPr marL="0" indent="0">
              <a:lnSpc>
                <a:spcPct val="100000"/>
              </a:lnSpc>
              <a:spcBef>
                <a:spcPts val="0"/>
              </a:spcBef>
              <a:spcAft>
                <a:spcPts val="390"/>
              </a:spcAft>
              <a:buFont typeface="Arial"/>
              <a:buNone/>
              <a:defRPr sz="700" b="0" i="0">
                <a:solidFill>
                  <a:srgbClr val="FFFFFF"/>
                </a:solidFill>
                <a:latin typeface="Frutiger Next Pro Light"/>
                <a:cs typeface="Frutiger Next Pro Light"/>
              </a:defRPr>
            </a:lvl1pPr>
            <a:lvl2pPr marL="140270" indent="-140270">
              <a:lnSpc>
                <a:spcPct val="100000"/>
              </a:lnSpc>
              <a:spcBef>
                <a:spcPts val="0"/>
              </a:spcBef>
              <a:spcAft>
                <a:spcPts val="390"/>
              </a:spcAft>
              <a:defRPr sz="700" b="0" i="0">
                <a:latin typeface="Frutiger Next Pro Light"/>
                <a:cs typeface="Frutiger Next Pro Light"/>
              </a:defRPr>
            </a:lvl2pPr>
            <a:lvl3pPr marL="1069042" indent="-111340">
              <a:buFont typeface="Arial"/>
              <a:buChar cha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5" name="Text Placeholder 4"/>
          <p:cNvSpPr>
            <a:spLocks noGrp="1"/>
          </p:cNvSpPr>
          <p:nvPr>
            <p:ph type="body" sz="quarter" idx="3"/>
          </p:nvPr>
        </p:nvSpPr>
        <p:spPr>
          <a:xfrm>
            <a:off x="7180295" y="1535114"/>
            <a:ext cx="4488021" cy="369238"/>
          </a:xfrm>
        </p:spPr>
        <p:txBody>
          <a:bodyPr anchor="t" anchorCtr="0"/>
          <a:lstStyle>
            <a:lvl1pPr marL="0" indent="0">
              <a:buNone/>
              <a:defRPr sz="1200" b="1">
                <a:solidFill>
                  <a:schemeClr val="accent1"/>
                </a:solidFill>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6" name="Content Placeholder 5"/>
          <p:cNvSpPr>
            <a:spLocks noGrp="1"/>
          </p:cNvSpPr>
          <p:nvPr>
            <p:ph sz="quarter" idx="4"/>
          </p:nvPr>
        </p:nvSpPr>
        <p:spPr>
          <a:xfrm>
            <a:off x="7180295" y="2042956"/>
            <a:ext cx="4488021" cy="4083208"/>
          </a:xfrm>
        </p:spPr>
        <p:txBody>
          <a:bodyPr/>
          <a:lstStyle>
            <a:lvl1pPr>
              <a:defRPr sz="700" b="0" i="0">
                <a:solidFill>
                  <a:srgbClr val="FFFFFF"/>
                </a:solidFill>
                <a:latin typeface="Frutiger Next Pro Light"/>
                <a:cs typeface="Frutiger Next Pro Light"/>
              </a:defRPr>
            </a:lvl1pPr>
            <a:lvl2pPr>
              <a:defRPr sz="700" b="0" i="0">
                <a:latin typeface="Frutiger Next Pro Light"/>
                <a:cs typeface="Frutiger Next Pro Light"/>
              </a:defRPr>
            </a:lvl2pPr>
            <a:lvl3pP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8" name="Footer Placeholder 7"/>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6837391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AU" dirty="0"/>
              <a:t>Click to edit Master title style</a:t>
            </a:r>
            <a:endParaRPr lang="en-US" dirty="0"/>
          </a:p>
        </p:txBody>
      </p:sp>
      <p:sp>
        <p:nvSpPr>
          <p:cNvPr id="4" name="Footer Placeholder 3"/>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19542974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9783840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7675" y="3760954"/>
            <a:ext cx="10363200" cy="1362075"/>
          </a:xfrm>
        </p:spPr>
        <p:txBody>
          <a:bodyPr anchor="t"/>
          <a:lstStyle>
            <a:lvl1pPr algn="l">
              <a:defRPr sz="3200" b="1" cap="all"/>
            </a:lvl1pPr>
          </a:lstStyle>
          <a:p>
            <a:r>
              <a:rPr lang="en-US" dirty="0"/>
              <a:t>Click to edit Master title style</a:t>
            </a:r>
            <a:endParaRPr lang="en-AU" dirty="0"/>
          </a:p>
        </p:txBody>
      </p:sp>
      <p:sp>
        <p:nvSpPr>
          <p:cNvPr id="5" name="Rectangle 19"/>
          <p:cNvSpPr>
            <a:spLocks noGrp="1" noChangeArrowheads="1"/>
          </p:cNvSpPr>
          <p:nvPr>
            <p:ph type="sldNum" sz="quarter" idx="11"/>
          </p:nvPr>
        </p:nvSpPr>
        <p:spPr>
          <a:xfrm>
            <a:off x="8930215" y="6386513"/>
            <a:ext cx="2347385" cy="457200"/>
          </a:xfrm>
          <a:prstGeom prst="rect">
            <a:avLst/>
          </a:prstGeom>
          <a:ln/>
        </p:spPr>
        <p:txBody>
          <a:bodyPr/>
          <a:lstStyle>
            <a:lvl1pPr>
              <a:defRPr/>
            </a:lvl1pPr>
          </a:lstStyle>
          <a:p>
            <a:pPr defTabSz="478851"/>
            <a:fld id="{EA898A6F-8883-4BEE-959F-94B11EEE3D0F}" type="slidenum">
              <a:rPr lang="en-AU" altLang="en-US" sz="1900" smtClean="0">
                <a:solidFill>
                  <a:prstClr val="black"/>
                </a:solidFill>
              </a:rPr>
              <a:pPr defTabSz="478851"/>
              <a:t>‹#›</a:t>
            </a:fld>
            <a:endParaRPr lang="en-AU" altLang="en-US" sz="1900" dirty="0">
              <a:solidFill>
                <a:prstClr val="black"/>
              </a:solidFill>
            </a:endParaRPr>
          </a:p>
        </p:txBody>
      </p:sp>
    </p:spTree>
    <p:extLst>
      <p:ext uri="{BB962C8B-B14F-4D97-AF65-F5344CB8AC3E}">
        <p14:creationId xmlns:p14="http://schemas.microsoft.com/office/powerpoint/2010/main" val="19610347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3585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b="-2"/>
          <a:stretch/>
        </p:blipFill>
        <p:spPr>
          <a:xfrm>
            <a:off x="0" y="8314"/>
            <a:ext cx="12192000" cy="6849686"/>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86988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8164"/>
            <a:ext cx="12192000" cy="6866164"/>
          </a:xfrm>
          <a:prstGeom prst="rect">
            <a:avLst/>
          </a:prstGeom>
        </p:spPr>
      </p:pic>
      <p:sp>
        <p:nvSpPr>
          <p:cNvPr id="15" name="Rectangle 14"/>
          <p:cNvSpPr/>
          <p:nvPr userDrawn="1"/>
        </p:nvSpPr>
        <p:spPr>
          <a:xfrm>
            <a:off x="0" y="-8164"/>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55866"/>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8623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ivider Slide 4">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b="-1"/>
          <a:stretch/>
        </p:blipFill>
        <p:spPr>
          <a:xfrm>
            <a:off x="0" y="-7620"/>
            <a:ext cx="12192000" cy="6865620"/>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3248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ivider Slide 5">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8164"/>
            <a:ext cx="12192000" cy="6849836"/>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7094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ivider Slide 6">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a:noFill/>
          <a:ln>
            <a:noFill/>
          </a:ln>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469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849579566"/>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ivider Slide 7">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1"/>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2356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ivider Slide 8">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68598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grpSp>
        <p:nvGrpSpPr>
          <p:cNvPr id="2" name="Group 1"/>
          <p:cNvGrpSpPr/>
          <p:nvPr userDrawn="1"/>
        </p:nvGrpSpPr>
        <p:grpSpPr>
          <a:xfrm>
            <a:off x="10174728" y="412461"/>
            <a:ext cx="1624017" cy="308763"/>
            <a:chOff x="398463" y="404813"/>
            <a:chExt cx="1627187" cy="307976"/>
          </a:xfrm>
          <a:solidFill>
            <a:sysClr val="windowText" lastClr="000000"/>
          </a:solidFill>
        </p:grpSpPr>
        <p:sp>
          <p:nvSpPr>
            <p:cNvPr id="3" name="Oval 5"/>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4"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5"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6"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7"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8"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9"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10"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11"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12"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grpSp>
      <p:sp>
        <p:nvSpPr>
          <p:cNvPr id="13" name="Title 12"/>
          <p:cNvSpPr>
            <a:spLocks noGrp="1"/>
          </p:cNvSpPr>
          <p:nvPr>
            <p:ph type="title"/>
          </p:nvPr>
        </p:nvSpPr>
        <p:spPr>
          <a:xfrm>
            <a:off x="425451" y="322479"/>
            <a:ext cx="9582708" cy="548377"/>
          </a:xfrm>
        </p:spPr>
        <p:txBody>
          <a:bodyPr/>
          <a:lstStyle>
            <a:lvl1pPr>
              <a:defRPr>
                <a:latin typeface="Segoe UI Light" panose="020B0502040204020203" pitchFamily="34" charset="0"/>
              </a:defRPr>
            </a:lvl1pPr>
          </a:lstStyle>
          <a:p>
            <a:r>
              <a:rPr lang="en-US" dirty="0"/>
              <a:t>Click to edit Master title style</a:t>
            </a:r>
            <a:endParaRPr lang="en-AU" dirty="0"/>
          </a:p>
        </p:txBody>
      </p:sp>
    </p:spTree>
    <p:extLst>
      <p:ext uri="{BB962C8B-B14F-4D97-AF65-F5344CB8AC3E}">
        <p14:creationId xmlns:p14="http://schemas.microsoft.com/office/powerpoint/2010/main" val="6050803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393086" y="1809101"/>
            <a:ext cx="11404239" cy="4536504"/>
          </a:xfrm>
        </p:spPr>
        <p:txBody>
          <a:bodyPr/>
          <a:lstStyle>
            <a:lvl1pPr marL="0" indent="0">
              <a:buNone/>
              <a:defRPr b="0">
                <a:latin typeface="Open Sans Light" panose="020B0306030504020204" pitchFamily="34" charset="0"/>
                <a:ea typeface="Open Sans Light" panose="020B0306030504020204" pitchFamily="34" charset="0"/>
                <a:cs typeface="Open Sans Light" panose="020B0306030504020204" pitchFamily="34" charset="0"/>
              </a:defRPr>
            </a:lvl1pPr>
            <a:lvl2pPr marL="267193" indent="-267193">
              <a:buFont typeface="Arial" pitchFamily="34" charset="0"/>
              <a:buChar char="•"/>
              <a:tabLst/>
              <a:defRPr>
                <a:latin typeface="Open Sans Light" panose="020B0306030504020204" pitchFamily="34" charset="0"/>
                <a:ea typeface="Open Sans Light" panose="020B0306030504020204" pitchFamily="34" charset="0"/>
                <a:cs typeface="Open Sans Light" panose="020B0306030504020204" pitchFamily="34" charset="0"/>
              </a:defRPr>
            </a:lvl2pPr>
            <a:lvl3pPr marL="267193" indent="-267193">
              <a:buFont typeface="Arial" pitchFamily="34" charset="0"/>
              <a:buChar char="•"/>
              <a:defRPr i="1">
                <a:latin typeface="Open Sans Light" panose="020B0306030504020204" pitchFamily="34" charset="0"/>
                <a:ea typeface="Open Sans Light" panose="020B0306030504020204" pitchFamily="34" charset="0"/>
                <a:cs typeface="Open Sans Light" panose="020B0306030504020204" pitchFamily="34" charset="0"/>
              </a:defRPr>
            </a:lvl3pPr>
            <a:lvl4pPr marL="540745" indent="-273554">
              <a:buFont typeface="Arial" pitchFamily="34" charset="0"/>
              <a:buChar char="−"/>
              <a:defRPr i="0">
                <a:latin typeface="Open Sans Light" panose="020B0306030504020204" pitchFamily="34" charset="0"/>
                <a:ea typeface="Open Sans Light" panose="020B0306030504020204" pitchFamily="34" charset="0"/>
                <a:cs typeface="Open Sans Light" panose="020B0306030504020204" pitchFamily="34" charset="0"/>
              </a:defRPr>
            </a:lvl4pPr>
            <a:lvl5pPr marL="807937" indent="-267193">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6" name="Title Placeholder 1"/>
          <p:cNvSpPr>
            <a:spLocks noGrp="1"/>
          </p:cNvSpPr>
          <p:nvPr>
            <p:ph type="title"/>
          </p:nvPr>
        </p:nvSpPr>
        <p:spPr>
          <a:xfrm>
            <a:off x="393093" y="360610"/>
            <a:ext cx="9528804" cy="469492"/>
          </a:xfrm>
          <a:prstGeom prst="rect">
            <a:avLst/>
          </a:prstGeom>
        </p:spPr>
        <p:txBody>
          <a:bodyPr vert="horz" lIns="0" tIns="0" rIns="0" bIns="0" rtlCol="0" anchor="t" anchorCtr="0">
            <a:noAutofit/>
          </a:bodyPr>
          <a:lstStyle>
            <a:lvl1pPr>
              <a:defRPr sz="2800">
                <a:solidFill>
                  <a:srgbClr val="72C7E7"/>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GB" dirty="0"/>
              <a:t>Click to edit Master title style</a:t>
            </a:r>
          </a:p>
        </p:txBody>
      </p:sp>
      <p:grpSp>
        <p:nvGrpSpPr>
          <p:cNvPr id="8" name="Group 7"/>
          <p:cNvGrpSpPr/>
          <p:nvPr userDrawn="1"/>
        </p:nvGrpSpPr>
        <p:grpSpPr>
          <a:xfrm>
            <a:off x="10174725" y="412461"/>
            <a:ext cx="1624017" cy="308763"/>
            <a:chOff x="398463" y="404813"/>
            <a:chExt cx="1627187" cy="307976"/>
          </a:xfrm>
          <a:solidFill>
            <a:sysClr val="windowText" lastClr="000000"/>
          </a:solidFill>
        </p:grpSpPr>
        <p:sp>
          <p:nvSpPr>
            <p:cNvPr id="9" name="Oval 5"/>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1"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2"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3"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4"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5"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8"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20"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21"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22"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grpSp>
      <p:sp>
        <p:nvSpPr>
          <p:cNvPr id="23" name="Footer Placeholder 4"/>
          <p:cNvSpPr>
            <a:spLocks noGrp="1"/>
          </p:cNvSpPr>
          <p:nvPr>
            <p:ph type="ftr" sz="quarter" idx="3"/>
          </p:nvPr>
        </p:nvSpPr>
        <p:spPr>
          <a:xfrm>
            <a:off x="393089" y="6407835"/>
            <a:ext cx="10079297" cy="252000"/>
          </a:xfrm>
          <a:prstGeom prst="rect">
            <a:avLst/>
          </a:prstGeom>
        </p:spPr>
        <p:txBody>
          <a:bodyPr vert="horz" lIns="0" tIns="0" rIns="0" bIns="0" rtlCol="0" anchor="ctr" anchorCtr="0"/>
          <a:lstStyle>
            <a:lvl1pPr algn="l">
              <a:defRPr sz="800" b="0">
                <a:solidFill>
                  <a:srgbClr val="8C8C8C"/>
                </a:solidFill>
                <a:latin typeface="Segoe UI Light" panose="020B0502040204020203" pitchFamily="34" charset="0"/>
                <a:cs typeface="Segoe UI Light" panose="020B0502040204020203" pitchFamily="34" charset="0"/>
              </a:defRPr>
            </a:lvl1pPr>
          </a:lstStyle>
          <a:p>
            <a:endParaRPr lang="en-GB" dirty="0"/>
          </a:p>
        </p:txBody>
      </p:sp>
      <p:sp>
        <p:nvSpPr>
          <p:cNvPr id="24" name="Slide Number Placeholder 7"/>
          <p:cNvSpPr>
            <a:spLocks noGrp="1"/>
          </p:cNvSpPr>
          <p:nvPr>
            <p:ph type="sldNum" sz="quarter" idx="4"/>
          </p:nvPr>
        </p:nvSpPr>
        <p:spPr>
          <a:xfrm>
            <a:off x="10715943" y="6407835"/>
            <a:ext cx="1056117" cy="252000"/>
          </a:xfrm>
          <a:prstGeom prst="rect">
            <a:avLst/>
          </a:prstGeom>
        </p:spPr>
        <p:txBody>
          <a:bodyPr vert="horz" lIns="0" tIns="0" rIns="0" bIns="0" rtlCol="0" anchor="ctr" anchorCtr="0"/>
          <a:lstStyle>
            <a:lvl1pPr algn="r">
              <a:defRPr sz="800" b="0">
                <a:solidFill>
                  <a:srgbClr val="8C8C8C"/>
                </a:solidFill>
                <a:latin typeface="Segoe UI Light" panose="020B0502040204020203" pitchFamily="34" charset="0"/>
                <a:cs typeface="Segoe UI Light" panose="020B0502040204020203" pitchFamily="34" charset="0"/>
              </a:defRPr>
            </a:lvl1pPr>
          </a:lstStyle>
          <a:p>
            <a:fld id="{95CC1D26-A9BD-4BDE-BDD9-08EDBAE96860}" type="slidenum">
              <a:rPr lang="en-GB" smtClean="0"/>
              <a:pPr/>
              <a:t>‹#›</a:t>
            </a:fld>
            <a:endParaRPr lang="en-GB" dirty="0"/>
          </a:p>
        </p:txBody>
      </p:sp>
    </p:spTree>
    <p:extLst>
      <p:ext uri="{BB962C8B-B14F-4D97-AF65-F5344CB8AC3E}">
        <p14:creationId xmlns:p14="http://schemas.microsoft.com/office/powerpoint/2010/main" val="69406559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501651" y="317501"/>
            <a:ext cx="11188700" cy="698500"/>
          </a:xfrm>
        </p:spPr>
        <p:txBody>
          <a:bodyPr/>
          <a:lstStyle/>
          <a:p>
            <a:r>
              <a:rPr lang="en-US" noProof="0"/>
              <a:t>Click to edit Master title style</a:t>
            </a:r>
            <a:endParaRPr lang="en-US" noProof="0" dirty="0"/>
          </a:p>
        </p:txBody>
      </p:sp>
      <p:sp>
        <p:nvSpPr>
          <p:cNvPr id="14" name="Text Placeholder 18"/>
          <p:cNvSpPr>
            <a:spLocks noGrp="1"/>
          </p:cNvSpPr>
          <p:nvPr>
            <p:ph idx="1"/>
          </p:nvPr>
        </p:nvSpPr>
        <p:spPr>
          <a:xfrm>
            <a:off x="501651" y="1665289"/>
            <a:ext cx="11165416" cy="471646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Footer Placeholder 2"/>
          <p:cNvSpPr>
            <a:spLocks noGrp="1"/>
          </p:cNvSpPr>
          <p:nvPr>
            <p:ph type="ftr" sz="quarter" idx="10"/>
          </p:nvPr>
        </p:nvSpPr>
        <p:spPr/>
        <p:txBody>
          <a:bodyPr/>
          <a:lstStyle/>
          <a:p>
            <a:pPr defTabSz="478851"/>
            <a:endParaRPr lang="en-US" dirty="0">
              <a:solidFill>
                <a:prstClr val="black">
                  <a:tint val="75000"/>
                </a:prstClr>
              </a:solidFill>
            </a:endParaRPr>
          </a:p>
        </p:txBody>
      </p:sp>
    </p:spTree>
    <p:extLst>
      <p:ext uri="{BB962C8B-B14F-4D97-AF65-F5344CB8AC3E}">
        <p14:creationId xmlns:p14="http://schemas.microsoft.com/office/powerpoint/2010/main" val="3496053893"/>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233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75202" y="5386529"/>
            <a:ext cx="5592012" cy="324000"/>
          </a:xfrm>
        </p:spPr>
        <p:txBody>
          <a:bodyPr anchor="b" anchorCtr="0">
            <a:noAutofit/>
          </a:bodyPr>
          <a:lstStyle>
            <a:lvl1pPr algn="l">
              <a:lnSpc>
                <a:spcPct val="100000"/>
              </a:lnSpc>
              <a:defRPr sz="180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201" y="5741210"/>
            <a:ext cx="5592011" cy="505645"/>
          </a:xfrm>
          <a:prstGeom prst="rect">
            <a:avLst/>
          </a:prstGeom>
        </p:spPr>
        <p:txBody>
          <a:bodyPr lIns="0" tIns="0" rIns="0" bIns="0">
            <a:noAutofit/>
          </a:bodyPr>
          <a:lstStyle>
            <a:lvl1pPr marL="0" indent="0" algn="l">
              <a:lnSpc>
                <a:spcPct val="100000"/>
              </a:lnSpc>
              <a:spcAft>
                <a:spcPts val="0"/>
              </a:spcAft>
              <a:buNone/>
              <a:defRPr sz="1800">
                <a:solidFill>
                  <a:schemeClr val="bg1"/>
                </a:solidFill>
              </a:defRPr>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200" y="6362702"/>
            <a:ext cx="5594349" cy="298451"/>
          </a:xfrm>
          <a:prstGeom prst="rect">
            <a:avLst/>
          </a:prstGeom>
        </p:spPr>
        <p:txBody>
          <a:bodyPr/>
          <a:lstStyle>
            <a:lvl1pPr>
              <a:spcAft>
                <a:spcPts val="0"/>
              </a:spcAft>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
        <p:nvSpPr>
          <p:cNvPr id="39" name="Text Placeholder 5"/>
          <p:cNvSpPr>
            <a:spLocks noGrp="1"/>
          </p:cNvSpPr>
          <p:nvPr>
            <p:ph type="body" sz="quarter" idx="12" hasCustomPrompt="1"/>
          </p:nvPr>
        </p:nvSpPr>
        <p:spPr>
          <a:xfrm>
            <a:off x="7844860" y="5386529"/>
            <a:ext cx="4016376" cy="855704"/>
          </a:xfrm>
        </p:spPr>
        <p:txBody>
          <a:bodyPr>
            <a:noAutofit/>
          </a:bodyPr>
          <a:lstStyle>
            <a:lvl1pPr>
              <a:spcAft>
                <a:spcPts val="600"/>
              </a:spcAft>
              <a:defRPr sz="1000" b="0">
                <a:solidFill>
                  <a:schemeClr val="bg1"/>
                </a:solidFill>
              </a:defRPr>
            </a:lvl1pPr>
            <a:lvl2pPr marL="171450" indent="-171450">
              <a:spcAft>
                <a:spcPts val="600"/>
              </a:spcAft>
              <a:buFont typeface="Arial" panose="020B0604020202020204" pitchFamily="34" charset="0"/>
              <a:buChar char="•"/>
              <a:defRPr sz="1000" b="0">
                <a:solidFill>
                  <a:schemeClr val="bg1"/>
                </a:solidFill>
              </a:defRPr>
            </a:lvl2pPr>
            <a:lvl3pPr>
              <a:spcAft>
                <a:spcPts val="600"/>
              </a:spcAft>
              <a:defRPr sz="1000">
                <a:solidFill>
                  <a:schemeClr val="bg1"/>
                </a:solidFill>
              </a:defRPr>
            </a:lvl3pPr>
            <a:lvl4pPr>
              <a:spcAft>
                <a:spcPts val="600"/>
              </a:spcAft>
              <a:defRPr sz="1000">
                <a:solidFill>
                  <a:schemeClr val="bg1"/>
                </a:solidFill>
              </a:defRPr>
            </a:lvl4pPr>
            <a:lvl5pPr>
              <a:spcAft>
                <a:spcPts val="600"/>
              </a:spcAft>
              <a:defRPr sz="1000">
                <a:solidFill>
                  <a:schemeClr val="bg1"/>
                </a:solidFill>
              </a:defRPr>
            </a:lvl5pPr>
          </a:lstStyle>
          <a:p>
            <a:pPr lvl="0"/>
            <a:r>
              <a:rPr lang="en-US" dirty="0" err="1"/>
              <a:t>Destinataire</a:t>
            </a:r>
            <a:r>
              <a:rPr lang="en-US" dirty="0"/>
              <a:t> 1</a:t>
            </a:r>
          </a:p>
          <a:p>
            <a:pPr lvl="0"/>
            <a:r>
              <a:rPr lang="en-US" dirty="0" err="1"/>
              <a:t>Destinataire</a:t>
            </a:r>
            <a:r>
              <a:rPr lang="en-US" dirty="0"/>
              <a:t> 2</a:t>
            </a:r>
          </a:p>
          <a:p>
            <a:pPr lvl="0"/>
            <a:r>
              <a:rPr lang="en-US" dirty="0"/>
              <a:t>…</a:t>
            </a:r>
          </a:p>
        </p:txBody>
      </p:sp>
      <p:sp>
        <p:nvSpPr>
          <p:cNvPr id="40" name="Footer Placeholder 2"/>
          <p:cNvSpPr>
            <a:spLocks noGrp="1"/>
          </p:cNvSpPr>
          <p:nvPr>
            <p:ph type="ftr" sz="quarter" idx="3"/>
          </p:nvPr>
        </p:nvSpPr>
        <p:spPr>
          <a:xfrm>
            <a:off x="7844859" y="6477000"/>
            <a:ext cx="4016376" cy="100156"/>
          </a:xfrm>
          <a:prstGeom prst="rect">
            <a:avLst/>
          </a:prstGeom>
          <a:noFill/>
        </p:spPr>
        <p:txBody>
          <a:bodyPr wrap="square" lIns="0" tIns="0" rIns="0" bIns="0" rtlCol="0">
            <a:spAutoFit/>
          </a:bodyPr>
          <a:lstStyle>
            <a:lvl1pPr algn="r">
              <a:defRPr lang="fr-FR" sz="651" dirty="0">
                <a:solidFill>
                  <a:schemeClr val="bg1"/>
                </a:solidFill>
              </a:defRPr>
            </a:lvl1pPr>
          </a:lstStyle>
          <a:p>
            <a:pPr>
              <a:spcBef>
                <a:spcPts val="600"/>
              </a:spcBef>
              <a:buSzPct val="100000"/>
            </a:pPr>
            <a:r>
              <a:rPr lang="fr-FR"/>
              <a:t>© 2018 Deloitte Conseil Afrique Francophe - Document confidentiel</a:t>
            </a:r>
          </a:p>
        </p:txBody>
      </p:sp>
      <p:grpSp>
        <p:nvGrpSpPr>
          <p:cNvPr id="19" name="Group 18"/>
          <p:cNvGrpSpPr>
            <a:grpSpLocks noChangeAspect="1"/>
          </p:cNvGrpSpPr>
          <p:nvPr userDrawn="1"/>
        </p:nvGrpSpPr>
        <p:grpSpPr>
          <a:xfrm>
            <a:off x="469900" y="457761"/>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8"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41"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42"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43"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val="36925462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
        <p:nvSpPr>
          <p:cNvPr id="17" name="Title 1"/>
          <p:cNvSpPr>
            <a:spLocks noGrp="1"/>
          </p:cNvSpPr>
          <p:nvPr>
            <p:ph type="ctrTitle"/>
          </p:nvPr>
        </p:nvSpPr>
        <p:spPr bwMode="gray">
          <a:xfrm>
            <a:off x="475202" y="5386529"/>
            <a:ext cx="5592012" cy="324000"/>
          </a:xfrm>
        </p:spPr>
        <p:txBody>
          <a:bodyPr anchor="b" anchorCtr="0">
            <a:noAutofit/>
          </a:bodyPr>
          <a:lstStyle>
            <a:lvl1pPr algn="l">
              <a:lnSpc>
                <a:spcPct val="100000"/>
              </a:lnSpc>
              <a:defRPr sz="1800" b="1">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8" name="Subtitle 2"/>
          <p:cNvSpPr>
            <a:spLocks noGrp="1"/>
          </p:cNvSpPr>
          <p:nvPr>
            <p:ph type="subTitle" idx="1"/>
          </p:nvPr>
        </p:nvSpPr>
        <p:spPr bwMode="gray">
          <a:xfrm>
            <a:off x="475201" y="5741210"/>
            <a:ext cx="5592011" cy="505645"/>
          </a:xfrm>
          <a:prstGeom prst="rect">
            <a:avLst/>
          </a:prstGeom>
        </p:spPr>
        <p:txBody>
          <a:bodyPr lIns="0" tIns="0" rIns="0" bIns="0">
            <a:noAutofit/>
          </a:bodyPr>
          <a:lstStyle>
            <a:lvl1pPr marL="0" indent="0" algn="l">
              <a:lnSpc>
                <a:spcPct val="100000"/>
              </a:lnSpc>
              <a:spcAft>
                <a:spcPts val="0"/>
              </a:spcAft>
              <a:buNone/>
              <a:defRPr sz="1800">
                <a:solidFill>
                  <a:schemeClr val="tx1"/>
                </a:solidFill>
              </a:defRPr>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noProof="0"/>
              <a:t>Click to edit Master subtitle style</a:t>
            </a:r>
            <a:endParaRPr lang="en-US" noProof="0" dirty="0"/>
          </a:p>
        </p:txBody>
      </p:sp>
      <p:sp>
        <p:nvSpPr>
          <p:cNvPr id="31" name="Text Placeholder 4"/>
          <p:cNvSpPr>
            <a:spLocks noGrp="1"/>
          </p:cNvSpPr>
          <p:nvPr>
            <p:ph type="body" sz="quarter" idx="10"/>
          </p:nvPr>
        </p:nvSpPr>
        <p:spPr>
          <a:xfrm>
            <a:off x="475200" y="6362702"/>
            <a:ext cx="5594349" cy="298451"/>
          </a:xfrm>
          <a:prstGeom prst="rect">
            <a:avLst/>
          </a:prstGeom>
        </p:spPr>
        <p:txBody>
          <a:bodyPr/>
          <a:lstStyle>
            <a:lvl1pPr>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32" name="Text Placeholder 5"/>
          <p:cNvSpPr>
            <a:spLocks noGrp="1"/>
          </p:cNvSpPr>
          <p:nvPr>
            <p:ph type="body" sz="quarter" idx="12" hasCustomPrompt="1"/>
          </p:nvPr>
        </p:nvSpPr>
        <p:spPr>
          <a:xfrm>
            <a:off x="7844860" y="5386529"/>
            <a:ext cx="4016376" cy="855704"/>
          </a:xfrm>
        </p:spPr>
        <p:txBody>
          <a:bodyPr>
            <a:noAutofit/>
          </a:bodyPr>
          <a:lstStyle>
            <a:lvl1pPr>
              <a:spcAft>
                <a:spcPts val="600"/>
              </a:spcAft>
              <a:defRPr sz="1000" b="0">
                <a:solidFill>
                  <a:schemeClr val="tx1"/>
                </a:solidFill>
              </a:defRPr>
            </a:lvl1pPr>
            <a:lvl2pPr marL="171450" indent="-171450">
              <a:spcAft>
                <a:spcPts val="600"/>
              </a:spcAft>
              <a:buFont typeface="Arial" panose="020B0604020202020204" pitchFamily="34" charset="0"/>
              <a:buChar char="•"/>
              <a:defRPr sz="1000" b="0">
                <a:solidFill>
                  <a:schemeClr val="bg1"/>
                </a:solidFill>
              </a:defRPr>
            </a:lvl2pPr>
            <a:lvl3pPr>
              <a:spcAft>
                <a:spcPts val="600"/>
              </a:spcAft>
              <a:defRPr sz="1000">
                <a:solidFill>
                  <a:schemeClr val="bg1"/>
                </a:solidFill>
              </a:defRPr>
            </a:lvl3pPr>
            <a:lvl4pPr>
              <a:spcAft>
                <a:spcPts val="600"/>
              </a:spcAft>
              <a:defRPr sz="1000">
                <a:solidFill>
                  <a:schemeClr val="bg1"/>
                </a:solidFill>
              </a:defRPr>
            </a:lvl4pPr>
            <a:lvl5pPr>
              <a:spcAft>
                <a:spcPts val="600"/>
              </a:spcAft>
              <a:defRPr sz="1000">
                <a:solidFill>
                  <a:schemeClr val="bg1"/>
                </a:solidFill>
              </a:defRPr>
            </a:lvl5pPr>
          </a:lstStyle>
          <a:p>
            <a:pPr lvl="0"/>
            <a:r>
              <a:rPr lang="en-US" dirty="0" err="1"/>
              <a:t>Destinataire</a:t>
            </a:r>
            <a:r>
              <a:rPr lang="en-US" dirty="0"/>
              <a:t> 1</a:t>
            </a:r>
          </a:p>
          <a:p>
            <a:pPr lvl="0"/>
            <a:r>
              <a:rPr lang="en-US" dirty="0" err="1"/>
              <a:t>Destinataire</a:t>
            </a:r>
            <a:r>
              <a:rPr lang="en-US" dirty="0"/>
              <a:t> 2</a:t>
            </a:r>
          </a:p>
          <a:p>
            <a:pPr lvl="0"/>
            <a:r>
              <a:rPr lang="en-US" dirty="0"/>
              <a:t>…</a:t>
            </a:r>
          </a:p>
        </p:txBody>
      </p:sp>
      <p:sp>
        <p:nvSpPr>
          <p:cNvPr id="33" name="Footer Placeholder 2"/>
          <p:cNvSpPr>
            <a:spLocks noGrp="1"/>
          </p:cNvSpPr>
          <p:nvPr>
            <p:ph type="ftr" sz="quarter" idx="3"/>
          </p:nvPr>
        </p:nvSpPr>
        <p:spPr>
          <a:xfrm>
            <a:off x="7844859" y="6477000"/>
            <a:ext cx="4016376" cy="100156"/>
          </a:xfrm>
          <a:prstGeom prst="rect">
            <a:avLst/>
          </a:prstGeom>
          <a:noFill/>
        </p:spPr>
        <p:txBody>
          <a:bodyPr wrap="square" lIns="0" tIns="0" rIns="0" bIns="0" rtlCol="0">
            <a:spAutoFit/>
          </a:bodyPr>
          <a:lstStyle>
            <a:lvl1pPr algn="r">
              <a:defRPr lang="fr-FR" sz="651" dirty="0">
                <a:solidFill>
                  <a:schemeClr val="tx1"/>
                </a:solidFill>
              </a:defRPr>
            </a:lvl1pPr>
          </a:lstStyle>
          <a:p>
            <a:pPr>
              <a:spcBef>
                <a:spcPts val="600"/>
              </a:spcBef>
              <a:buSzPct val="100000"/>
            </a:pPr>
            <a:r>
              <a:rPr lang="fr-FR"/>
              <a:t>© 2018 Deloitte Conseil Afrique Francophe - Document confidentiel</a:t>
            </a:r>
          </a:p>
        </p:txBody>
      </p:sp>
    </p:spTree>
    <p:extLst>
      <p:ext uri="{BB962C8B-B14F-4D97-AF65-F5344CB8AC3E}">
        <p14:creationId xmlns:p14="http://schemas.microsoft.com/office/powerpoint/2010/main" val="888505257"/>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49" y="1530451"/>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grpSp>
        <p:nvGrpSpPr>
          <p:cNvPr id="16" name="Group 15"/>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9"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23" name="Subtitle 2"/>
          <p:cNvSpPr>
            <a:spLocks noGrp="1"/>
          </p:cNvSpPr>
          <p:nvPr>
            <p:ph type="subTitle" idx="1"/>
          </p:nvPr>
        </p:nvSpPr>
        <p:spPr bwMode="gray">
          <a:xfrm>
            <a:off x="475201" y="5741210"/>
            <a:ext cx="5592011" cy="505645"/>
          </a:xfrm>
          <a:prstGeom prst="rect">
            <a:avLst/>
          </a:prstGeom>
        </p:spPr>
        <p:txBody>
          <a:bodyPr lIns="0" tIns="0" rIns="0" bIns="0">
            <a:noAutofit/>
          </a:bodyPr>
          <a:lstStyle>
            <a:lvl1pPr marL="0" indent="0" algn="l">
              <a:lnSpc>
                <a:spcPct val="100000"/>
              </a:lnSpc>
              <a:spcAft>
                <a:spcPts val="0"/>
              </a:spcAft>
              <a:buNone/>
              <a:defRPr sz="1800">
                <a:solidFill>
                  <a:schemeClr val="bg1"/>
                </a:solidFill>
              </a:defRPr>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noProof="0"/>
              <a:t>Click to edit Master subtitle style</a:t>
            </a:r>
            <a:endParaRPr lang="en-US" noProof="0" dirty="0"/>
          </a:p>
        </p:txBody>
      </p:sp>
      <p:sp>
        <p:nvSpPr>
          <p:cNvPr id="24" name="Text Placeholder 4"/>
          <p:cNvSpPr>
            <a:spLocks noGrp="1"/>
          </p:cNvSpPr>
          <p:nvPr>
            <p:ph type="body" sz="quarter" idx="10"/>
          </p:nvPr>
        </p:nvSpPr>
        <p:spPr>
          <a:xfrm>
            <a:off x="475200" y="6362702"/>
            <a:ext cx="5594349" cy="298451"/>
          </a:xfrm>
          <a:prstGeom prst="rect">
            <a:avLst/>
          </a:prstGeom>
        </p:spPr>
        <p:txBody>
          <a:bodyPr/>
          <a:lstStyle>
            <a:lvl1pPr>
              <a:spcAft>
                <a:spcPts val="0"/>
              </a:spcAft>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25" name="Text Placeholder 5"/>
          <p:cNvSpPr>
            <a:spLocks noGrp="1"/>
          </p:cNvSpPr>
          <p:nvPr>
            <p:ph type="body" sz="quarter" idx="12" hasCustomPrompt="1"/>
          </p:nvPr>
        </p:nvSpPr>
        <p:spPr>
          <a:xfrm>
            <a:off x="7844860" y="5386529"/>
            <a:ext cx="4016376" cy="855704"/>
          </a:xfrm>
        </p:spPr>
        <p:txBody>
          <a:bodyPr>
            <a:noAutofit/>
          </a:bodyPr>
          <a:lstStyle>
            <a:lvl1pPr>
              <a:spcAft>
                <a:spcPts val="600"/>
              </a:spcAft>
              <a:defRPr sz="1000" b="0">
                <a:solidFill>
                  <a:schemeClr val="bg1"/>
                </a:solidFill>
              </a:defRPr>
            </a:lvl1pPr>
            <a:lvl2pPr marL="171450" indent="-171450">
              <a:spcAft>
                <a:spcPts val="600"/>
              </a:spcAft>
              <a:buFont typeface="Arial" panose="020B0604020202020204" pitchFamily="34" charset="0"/>
              <a:buChar char="•"/>
              <a:defRPr sz="1000" b="0">
                <a:solidFill>
                  <a:schemeClr val="bg1"/>
                </a:solidFill>
              </a:defRPr>
            </a:lvl2pPr>
            <a:lvl3pPr>
              <a:spcAft>
                <a:spcPts val="600"/>
              </a:spcAft>
              <a:defRPr sz="1000">
                <a:solidFill>
                  <a:schemeClr val="bg1"/>
                </a:solidFill>
              </a:defRPr>
            </a:lvl3pPr>
            <a:lvl4pPr>
              <a:spcAft>
                <a:spcPts val="600"/>
              </a:spcAft>
              <a:defRPr sz="1000">
                <a:solidFill>
                  <a:schemeClr val="bg1"/>
                </a:solidFill>
              </a:defRPr>
            </a:lvl4pPr>
            <a:lvl5pPr>
              <a:spcAft>
                <a:spcPts val="600"/>
              </a:spcAft>
              <a:defRPr sz="1000">
                <a:solidFill>
                  <a:schemeClr val="bg1"/>
                </a:solidFill>
              </a:defRPr>
            </a:lvl5pPr>
          </a:lstStyle>
          <a:p>
            <a:pPr lvl="0"/>
            <a:r>
              <a:rPr lang="en-US" dirty="0" err="1"/>
              <a:t>Destinataire</a:t>
            </a:r>
            <a:r>
              <a:rPr lang="en-US" dirty="0"/>
              <a:t> 1</a:t>
            </a:r>
          </a:p>
          <a:p>
            <a:pPr lvl="0"/>
            <a:r>
              <a:rPr lang="en-US" dirty="0" err="1"/>
              <a:t>Destinataire</a:t>
            </a:r>
            <a:r>
              <a:rPr lang="en-US" dirty="0"/>
              <a:t> 2</a:t>
            </a:r>
          </a:p>
          <a:p>
            <a:pPr lvl="0"/>
            <a:r>
              <a:rPr lang="en-US" dirty="0"/>
              <a:t>…</a:t>
            </a:r>
          </a:p>
        </p:txBody>
      </p:sp>
      <p:sp>
        <p:nvSpPr>
          <p:cNvPr id="26" name="Footer Placeholder 2"/>
          <p:cNvSpPr>
            <a:spLocks noGrp="1"/>
          </p:cNvSpPr>
          <p:nvPr>
            <p:ph type="ftr" sz="quarter" idx="3"/>
          </p:nvPr>
        </p:nvSpPr>
        <p:spPr>
          <a:xfrm>
            <a:off x="7844859" y="6477000"/>
            <a:ext cx="4016376" cy="100156"/>
          </a:xfrm>
          <a:prstGeom prst="rect">
            <a:avLst/>
          </a:prstGeom>
          <a:noFill/>
        </p:spPr>
        <p:txBody>
          <a:bodyPr wrap="square" lIns="0" tIns="0" rIns="0" bIns="0" rtlCol="0">
            <a:spAutoFit/>
          </a:bodyPr>
          <a:lstStyle>
            <a:lvl1pPr algn="r">
              <a:defRPr lang="fr-FR" sz="651" dirty="0">
                <a:solidFill>
                  <a:schemeClr val="bg1"/>
                </a:solidFill>
              </a:defRPr>
            </a:lvl1pPr>
          </a:lstStyle>
          <a:p>
            <a:pPr>
              <a:spcBef>
                <a:spcPts val="600"/>
              </a:spcBef>
              <a:buSzPct val="100000"/>
            </a:pPr>
            <a:r>
              <a:rPr lang="fr-FR"/>
              <a:t>© 2018 Deloitte Conseil Afrique Francophe - Document confidentiel</a:t>
            </a:r>
          </a:p>
        </p:txBody>
      </p:sp>
    </p:spTree>
    <p:extLst>
      <p:ext uri="{BB962C8B-B14F-4D97-AF65-F5344CB8AC3E}">
        <p14:creationId xmlns:p14="http://schemas.microsoft.com/office/powerpoint/2010/main" val="255661480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grpSp>
        <p:nvGrpSpPr>
          <p:cNvPr id="16" name="Group 15"/>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2"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20" name="Subtitle 2"/>
          <p:cNvSpPr>
            <a:spLocks noGrp="1"/>
          </p:cNvSpPr>
          <p:nvPr>
            <p:ph type="subTitle" idx="1"/>
          </p:nvPr>
        </p:nvSpPr>
        <p:spPr bwMode="gray">
          <a:xfrm>
            <a:off x="475201" y="5741210"/>
            <a:ext cx="5592011" cy="505645"/>
          </a:xfrm>
          <a:prstGeom prst="rect">
            <a:avLst/>
          </a:prstGeom>
        </p:spPr>
        <p:txBody>
          <a:bodyPr lIns="0" tIns="0" rIns="0" bIns="0">
            <a:noAutofit/>
          </a:bodyPr>
          <a:lstStyle>
            <a:lvl1pPr marL="0" indent="0" algn="l">
              <a:lnSpc>
                <a:spcPct val="100000"/>
              </a:lnSpc>
              <a:spcAft>
                <a:spcPts val="0"/>
              </a:spcAft>
              <a:buNone/>
              <a:defRPr sz="1800">
                <a:solidFill>
                  <a:schemeClr val="tx1"/>
                </a:solidFill>
              </a:defRPr>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noProof="0"/>
              <a:t>Click to edit Master subtitle style</a:t>
            </a:r>
            <a:endParaRPr lang="en-US" noProof="0" dirty="0"/>
          </a:p>
        </p:txBody>
      </p:sp>
      <p:sp>
        <p:nvSpPr>
          <p:cNvPr id="21" name="Text Placeholder 4"/>
          <p:cNvSpPr>
            <a:spLocks noGrp="1"/>
          </p:cNvSpPr>
          <p:nvPr>
            <p:ph type="body" sz="quarter" idx="10"/>
          </p:nvPr>
        </p:nvSpPr>
        <p:spPr>
          <a:xfrm>
            <a:off x="475200" y="6362702"/>
            <a:ext cx="5594349" cy="298451"/>
          </a:xfrm>
          <a:prstGeom prst="rect">
            <a:avLst/>
          </a:prstGeom>
        </p:spPr>
        <p:txBody>
          <a:bodyPr/>
          <a:lstStyle>
            <a:lvl1pPr>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22" name="Text Placeholder 5"/>
          <p:cNvSpPr>
            <a:spLocks noGrp="1"/>
          </p:cNvSpPr>
          <p:nvPr>
            <p:ph type="body" sz="quarter" idx="12" hasCustomPrompt="1"/>
          </p:nvPr>
        </p:nvSpPr>
        <p:spPr>
          <a:xfrm>
            <a:off x="7844860" y="5386529"/>
            <a:ext cx="4016376" cy="855704"/>
          </a:xfrm>
        </p:spPr>
        <p:txBody>
          <a:bodyPr>
            <a:noAutofit/>
          </a:bodyPr>
          <a:lstStyle>
            <a:lvl1pPr>
              <a:spcAft>
                <a:spcPts val="600"/>
              </a:spcAft>
              <a:defRPr sz="1000" b="0">
                <a:solidFill>
                  <a:schemeClr val="tx1"/>
                </a:solidFill>
              </a:defRPr>
            </a:lvl1pPr>
            <a:lvl2pPr marL="171450" indent="-171450">
              <a:spcAft>
                <a:spcPts val="600"/>
              </a:spcAft>
              <a:buFont typeface="Arial" panose="020B0604020202020204" pitchFamily="34" charset="0"/>
              <a:buChar char="•"/>
              <a:defRPr sz="1000" b="0">
                <a:solidFill>
                  <a:schemeClr val="bg1"/>
                </a:solidFill>
              </a:defRPr>
            </a:lvl2pPr>
            <a:lvl3pPr>
              <a:spcAft>
                <a:spcPts val="600"/>
              </a:spcAft>
              <a:defRPr sz="1000">
                <a:solidFill>
                  <a:schemeClr val="bg1"/>
                </a:solidFill>
              </a:defRPr>
            </a:lvl3pPr>
            <a:lvl4pPr>
              <a:spcAft>
                <a:spcPts val="600"/>
              </a:spcAft>
              <a:defRPr sz="1000">
                <a:solidFill>
                  <a:schemeClr val="bg1"/>
                </a:solidFill>
              </a:defRPr>
            </a:lvl4pPr>
            <a:lvl5pPr>
              <a:spcAft>
                <a:spcPts val="600"/>
              </a:spcAft>
              <a:defRPr sz="1000">
                <a:solidFill>
                  <a:schemeClr val="bg1"/>
                </a:solidFill>
              </a:defRPr>
            </a:lvl5pPr>
          </a:lstStyle>
          <a:p>
            <a:pPr lvl="0"/>
            <a:r>
              <a:rPr lang="en-US" dirty="0" err="1"/>
              <a:t>Destinataire</a:t>
            </a:r>
            <a:r>
              <a:rPr lang="en-US" dirty="0"/>
              <a:t> 1</a:t>
            </a:r>
          </a:p>
          <a:p>
            <a:pPr lvl="0"/>
            <a:r>
              <a:rPr lang="en-US" dirty="0" err="1"/>
              <a:t>Destinataire</a:t>
            </a:r>
            <a:r>
              <a:rPr lang="en-US" dirty="0"/>
              <a:t> 2</a:t>
            </a:r>
          </a:p>
          <a:p>
            <a:pPr lvl="0"/>
            <a:r>
              <a:rPr lang="en-US" dirty="0"/>
              <a:t>…</a:t>
            </a:r>
          </a:p>
        </p:txBody>
      </p:sp>
      <p:sp>
        <p:nvSpPr>
          <p:cNvPr id="23" name="Footer Placeholder 2"/>
          <p:cNvSpPr>
            <a:spLocks noGrp="1"/>
          </p:cNvSpPr>
          <p:nvPr>
            <p:ph type="ftr" sz="quarter" idx="3"/>
          </p:nvPr>
        </p:nvSpPr>
        <p:spPr>
          <a:xfrm>
            <a:off x="7844859" y="6477000"/>
            <a:ext cx="4016376" cy="100156"/>
          </a:xfrm>
          <a:prstGeom prst="rect">
            <a:avLst/>
          </a:prstGeom>
          <a:noFill/>
        </p:spPr>
        <p:txBody>
          <a:bodyPr wrap="square" lIns="0" tIns="0" rIns="0" bIns="0" rtlCol="0">
            <a:spAutoFit/>
          </a:bodyPr>
          <a:lstStyle>
            <a:lvl1pPr algn="r">
              <a:defRPr lang="fr-FR" sz="651" dirty="0">
                <a:solidFill>
                  <a:schemeClr val="tx1"/>
                </a:solidFill>
              </a:defRPr>
            </a:lvl1pPr>
          </a:lstStyle>
          <a:p>
            <a:pPr>
              <a:spcBef>
                <a:spcPts val="600"/>
              </a:spcBef>
              <a:buSzPct val="100000"/>
            </a:pPr>
            <a:r>
              <a:rPr lang="fr-FR"/>
              <a:t>© 2018 Deloitte Conseil Afrique Francophe - Document confidentiel</a:t>
            </a:r>
          </a:p>
        </p:txBody>
      </p:sp>
    </p:spTree>
    <p:extLst>
      <p:ext uri="{BB962C8B-B14F-4D97-AF65-F5344CB8AC3E}">
        <p14:creationId xmlns:p14="http://schemas.microsoft.com/office/powerpoint/2010/main" val="1748199125"/>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0" y="1590675"/>
            <a:ext cx="9029604" cy="4708525"/>
          </a:xfrm>
          <a:prstGeom prst="rect">
            <a:avLst/>
          </a:prstGeom>
        </p:spPr>
        <p:txBody>
          <a:bodyPr>
            <a:noAutofit/>
          </a:bodyPr>
          <a:lstStyle>
            <a:lvl1pPr>
              <a:spcBef>
                <a:spcPts val="4800"/>
              </a:spcBef>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Tree>
    <p:extLst>
      <p:ext uri="{BB962C8B-B14F-4D97-AF65-F5344CB8AC3E}">
        <p14:creationId xmlns:p14="http://schemas.microsoft.com/office/powerpoint/2010/main" val="33447889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2" y="1700215"/>
            <a:ext cx="10418233" cy="1592403"/>
          </a:xfrm>
        </p:spPr>
        <p:txBody>
          <a:bodyPr anchor="b"/>
          <a:lstStyle>
            <a:lvl1pPr>
              <a:lnSpc>
                <a:spcPct val="95000"/>
              </a:lnSpc>
              <a:defRPr sz="3851"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1" y="3423546"/>
            <a:ext cx="10418235" cy="1566532"/>
          </a:xfrm>
        </p:spPr>
        <p:txBody>
          <a:bodyPr lIns="0" tIns="0" rIns="0" bIns="0">
            <a:noAutofit/>
          </a:bodyPr>
          <a:lstStyle>
            <a:lvl1pPr marL="0" indent="0">
              <a:lnSpc>
                <a:spcPct val="95000"/>
              </a:lnSpc>
              <a:spcAft>
                <a:spcPts val="0"/>
              </a:spcAft>
              <a:buNone/>
              <a:defRPr sz="3851">
                <a:solidFill>
                  <a:schemeClr val="bg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15"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410941489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2" y="1705671"/>
            <a:ext cx="10418233" cy="1592403"/>
          </a:xfrm>
        </p:spPr>
        <p:txBody>
          <a:bodyPr anchor="b"/>
          <a:lstStyle>
            <a:lvl1pPr>
              <a:lnSpc>
                <a:spcPct val="95000"/>
              </a:lnSpc>
              <a:defRPr sz="3851"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2" y="3429001"/>
            <a:ext cx="10418233" cy="1566532"/>
          </a:xfrm>
        </p:spPr>
        <p:txBody>
          <a:bodyPr lIns="0" tIns="0" rIns="0" bIns="0">
            <a:noAutofit/>
          </a:bodyPr>
          <a:lstStyle>
            <a:lvl1pPr marL="0" indent="0">
              <a:lnSpc>
                <a:spcPct val="95000"/>
              </a:lnSpc>
              <a:spcAft>
                <a:spcPts val="0"/>
              </a:spcAft>
              <a:buNone/>
              <a:defRPr sz="3851">
                <a:solidFill>
                  <a:schemeClr val="bg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12"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32757848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2" y="1705671"/>
            <a:ext cx="10418233" cy="1592403"/>
          </a:xfrm>
        </p:spPr>
        <p:txBody>
          <a:bodyPr anchor="b"/>
          <a:lstStyle>
            <a:lvl1pPr>
              <a:lnSpc>
                <a:spcPct val="95000"/>
              </a:lnSpc>
              <a:defRPr sz="3851"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2" y="3429001"/>
            <a:ext cx="10418233" cy="1566532"/>
          </a:xfrm>
        </p:spPr>
        <p:txBody>
          <a:bodyPr lIns="0" tIns="0" rIns="0" bIns="0">
            <a:noAutofit/>
          </a:bodyPr>
          <a:lstStyle>
            <a:lvl1pPr marL="0" indent="0">
              <a:lnSpc>
                <a:spcPct val="95000"/>
              </a:lnSpc>
              <a:spcAft>
                <a:spcPts val="0"/>
              </a:spcAft>
              <a:buNone/>
              <a:defRPr sz="3851">
                <a:solidFill>
                  <a:schemeClr val="bg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12"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419718764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2" y="1705671"/>
            <a:ext cx="10418233" cy="1592403"/>
          </a:xfrm>
        </p:spPr>
        <p:txBody>
          <a:bodyPr anchor="b"/>
          <a:lstStyle>
            <a:lvl1pPr>
              <a:lnSpc>
                <a:spcPct val="95000"/>
              </a:lnSpc>
              <a:defRPr sz="3851"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2" y="3429001"/>
            <a:ext cx="10418233" cy="1566532"/>
          </a:xfrm>
        </p:spPr>
        <p:txBody>
          <a:bodyPr lIns="0" tIns="0" rIns="0" bIns="0">
            <a:noAutofit/>
          </a:bodyPr>
          <a:lstStyle>
            <a:lvl1pPr marL="0" indent="0">
              <a:lnSpc>
                <a:spcPct val="95000"/>
              </a:lnSpc>
              <a:spcAft>
                <a:spcPts val="0"/>
              </a:spcAft>
              <a:buNone/>
              <a:defRPr sz="3851">
                <a:solidFill>
                  <a:schemeClr val="bg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8"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9"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314835334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2" y="1705671"/>
            <a:ext cx="10418233" cy="1592403"/>
          </a:xfrm>
        </p:spPr>
        <p:txBody>
          <a:bodyPr anchor="b"/>
          <a:lstStyle>
            <a:lvl1pPr>
              <a:lnSpc>
                <a:spcPct val="95000"/>
              </a:lnSpc>
              <a:defRPr sz="3851"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2" y="3429001"/>
            <a:ext cx="10418233" cy="1566532"/>
          </a:xfrm>
        </p:spPr>
        <p:txBody>
          <a:bodyPr lIns="0" tIns="0" rIns="0" bIns="0">
            <a:noAutofit/>
          </a:bodyPr>
          <a:lstStyle>
            <a:lvl1pPr marL="0" indent="0">
              <a:lnSpc>
                <a:spcPct val="95000"/>
              </a:lnSpc>
              <a:spcAft>
                <a:spcPts val="0"/>
              </a:spcAft>
              <a:buNone/>
              <a:defRPr sz="3851">
                <a:solidFill>
                  <a:schemeClr val="bg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8"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9"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14108071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4" y="1705671"/>
            <a:ext cx="10418233" cy="1592403"/>
          </a:xfrm>
        </p:spPr>
        <p:txBody>
          <a:bodyPr anchor="b"/>
          <a:lstStyle>
            <a:lvl1pPr>
              <a:lnSpc>
                <a:spcPct val="95000"/>
              </a:lnSpc>
              <a:defRPr sz="3851" b="1">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0" y="3429001"/>
            <a:ext cx="10541000" cy="1566532"/>
          </a:xfrm>
        </p:spPr>
        <p:txBody>
          <a:bodyPr lIns="0" tIns="0" rIns="0" bIns="0">
            <a:noAutofit/>
          </a:bodyPr>
          <a:lstStyle>
            <a:lvl1pPr marL="0" indent="0">
              <a:lnSpc>
                <a:spcPct val="95000"/>
              </a:lnSpc>
              <a:spcAft>
                <a:spcPts val="0"/>
              </a:spcAft>
              <a:buNone/>
              <a:defRPr sz="3851">
                <a:solidFill>
                  <a:schemeClr val="tx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4"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5"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12678496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6" y="1590678"/>
            <a:ext cx="9029604" cy="4708525"/>
          </a:xfrm>
          <a:prstGeom prst="rect">
            <a:avLst/>
          </a:prstGeom>
        </p:spPr>
        <p:txBody>
          <a:bodyPr>
            <a:normAutofit/>
          </a:bodyPr>
          <a:lstStyle>
            <a:lvl1pPr>
              <a:spcBef>
                <a:spcPts val="4800"/>
              </a:spcBef>
              <a:defRPr sz="2800">
                <a:solidFill>
                  <a:schemeClr val="bg1"/>
                </a:solidFill>
              </a:defRPr>
            </a:lvl1pPr>
            <a:lvl2pPr marL="609570" indent="-609570">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1608865062"/>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6" y="1590678"/>
            <a:ext cx="9029604" cy="4708525"/>
          </a:xfrm>
          <a:prstGeom prst="rect">
            <a:avLst/>
          </a:prstGeom>
        </p:spPr>
        <p:txBody>
          <a:bodyPr>
            <a:normAutofit/>
          </a:bodyPr>
          <a:lstStyle>
            <a:lvl1pPr>
              <a:spcBef>
                <a:spcPts val="4800"/>
              </a:spcBef>
              <a:defRPr sz="2800">
                <a:solidFill>
                  <a:schemeClr val="bg1"/>
                </a:solidFill>
              </a:defRPr>
            </a:lvl1pPr>
            <a:lvl2pPr marL="609570" indent="-609570">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733068909"/>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6" y="1590678"/>
            <a:ext cx="9029604" cy="4708525"/>
          </a:xfrm>
          <a:prstGeom prst="rect">
            <a:avLst/>
          </a:prstGeom>
        </p:spPr>
        <p:txBody>
          <a:bodyPr>
            <a:normAutofit/>
          </a:bodyPr>
          <a:lstStyle>
            <a:lvl1pPr>
              <a:spcBef>
                <a:spcPts val="4800"/>
              </a:spcBef>
              <a:defRPr sz="2800">
                <a:solidFill>
                  <a:schemeClr val="bg1"/>
                </a:solidFill>
              </a:defRPr>
            </a:lvl1pPr>
            <a:lvl2pPr marL="609570" indent="-609570">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4267593877"/>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6" y="1590678"/>
            <a:ext cx="9029604" cy="4708525"/>
          </a:xfrm>
          <a:prstGeom prst="rect">
            <a:avLst/>
          </a:prstGeom>
        </p:spPr>
        <p:txBody>
          <a:bodyPr>
            <a:normAutofit/>
          </a:bodyPr>
          <a:lstStyle>
            <a:lvl1pPr>
              <a:spcBef>
                <a:spcPts val="4800"/>
              </a:spcBef>
              <a:defRPr sz="2800">
                <a:solidFill>
                  <a:schemeClr val="bg1"/>
                </a:solidFill>
              </a:defRPr>
            </a:lvl1pPr>
            <a:lvl2pPr marL="609570" indent="-609570">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424659835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s-ES" dirty="0" err="1"/>
              <a:t>Click</a:t>
            </a:r>
            <a:r>
              <a:rPr lang="es-ES" dirty="0"/>
              <a:t> to </a:t>
            </a:r>
            <a:r>
              <a:rPr lang="es-ES" dirty="0" err="1"/>
              <a:t>edit</a:t>
            </a:r>
            <a:r>
              <a:rPr lang="es-ES" dirty="0"/>
              <a:t> Master </a:t>
            </a:r>
            <a:r>
              <a:rPr lang="es-ES" dirty="0" err="1"/>
              <a:t>text</a:t>
            </a:r>
            <a:r>
              <a:rPr lang="es-ES" dirty="0"/>
              <a:t> </a:t>
            </a:r>
            <a:r>
              <a:rPr lang="es-ES" dirty="0" err="1"/>
              <a:t>styles</a:t>
            </a:r>
            <a:endParaRPr lang="es-ES" dirty="0"/>
          </a:p>
          <a:p>
            <a:pPr lvl="1"/>
            <a:r>
              <a:rPr lang="es-ES" dirty="0" err="1"/>
              <a:t>Second</a:t>
            </a:r>
            <a:r>
              <a:rPr lang="es-ES" dirty="0"/>
              <a:t> </a:t>
            </a:r>
            <a:r>
              <a:rPr lang="es-ES" dirty="0" err="1"/>
              <a:t>level</a:t>
            </a:r>
            <a:endParaRPr lang="es-ES" dirty="0"/>
          </a:p>
          <a:p>
            <a:pPr lvl="2"/>
            <a:r>
              <a:rPr lang="es-ES" dirty="0" err="1"/>
              <a:t>Third</a:t>
            </a:r>
            <a:r>
              <a:rPr lang="es-ES" dirty="0"/>
              <a:t> </a:t>
            </a:r>
            <a:r>
              <a:rPr lang="es-ES" dirty="0" err="1"/>
              <a:t>level</a:t>
            </a:r>
            <a:endParaRPr lang="es-ES" dirty="0"/>
          </a:p>
          <a:p>
            <a:pPr lvl="3"/>
            <a:r>
              <a:rPr lang="es-ES" dirty="0" err="1"/>
              <a:t>Fourth</a:t>
            </a:r>
            <a:r>
              <a:rPr lang="es-ES" dirty="0"/>
              <a:t> </a:t>
            </a:r>
            <a:r>
              <a:rPr lang="es-ES" dirty="0" err="1"/>
              <a:t>level</a:t>
            </a:r>
            <a:endParaRPr lang="es-ES" dirty="0"/>
          </a:p>
          <a:p>
            <a:pPr lvl="4"/>
            <a:r>
              <a:rPr lang="es-ES" dirty="0" err="1"/>
              <a:t>Fifth</a:t>
            </a:r>
            <a:r>
              <a:rPr lang="es-ES" dirty="0"/>
              <a:t> </a:t>
            </a:r>
            <a:r>
              <a:rPr lang="es-ES" dirty="0" err="1"/>
              <a:t>level</a:t>
            </a:r>
            <a:endParaRPr lang="en-US"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448294755"/>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2" y="1590678"/>
            <a:ext cx="9029604" cy="4708525"/>
          </a:xfrm>
          <a:prstGeom prst="rect">
            <a:avLst/>
          </a:prstGeom>
        </p:spPr>
        <p:txBody>
          <a:bodyPr>
            <a:normAutofit/>
          </a:bodyPr>
          <a:lstStyle>
            <a:lvl1pPr>
              <a:spcBef>
                <a:spcPts val="4800"/>
              </a:spcBef>
              <a:defRPr sz="2800">
                <a:solidFill>
                  <a:schemeClr val="tx1"/>
                </a:solidFill>
              </a:defRPr>
            </a:lvl1pPr>
            <a:lvl2pPr marL="609570" indent="-609570">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3"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4"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5"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9736158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1" y="1665293"/>
            <a:ext cx="9348787" cy="4633911"/>
          </a:xfrm>
          <a:prstGeom prst="rect">
            <a:avLst/>
          </a:prstGeom>
        </p:spPr>
        <p:txBody>
          <a:bodyPr/>
          <a:lstStyle>
            <a:lvl1pPr>
              <a:tabLst>
                <a:tab pos="8972102" algn="r"/>
              </a:tabLst>
              <a:defRPr/>
            </a:lvl1pPr>
            <a:lvl2pPr>
              <a:tabLst>
                <a:tab pos="8972102" algn="r"/>
              </a:tabLst>
              <a:defRPr/>
            </a:lvl2pPr>
            <a:lvl3pPr>
              <a:tabLst>
                <a:tab pos="8972102" algn="r"/>
              </a:tabLst>
              <a:defRPr/>
            </a:lvl3pPr>
            <a:lvl4pPr>
              <a:tabLst>
                <a:tab pos="8972102" algn="r"/>
              </a:tabLst>
              <a:defRPr/>
            </a:lvl4pPr>
            <a:lvl5pPr>
              <a:tabLst>
                <a:tab pos="6705264" algn="r"/>
              </a:tabLst>
              <a:defRPr baseline="0"/>
            </a:lvl5pPr>
            <a:lvl6pPr>
              <a:tabLst>
                <a:tab pos="8972102" algn="r"/>
              </a:tabLst>
              <a:defRPr/>
            </a:lvl6pPr>
            <a:lvl7pPr>
              <a:tabLst>
                <a:tab pos="8972102" algn="r"/>
              </a:tabLst>
              <a:defRPr/>
            </a:lvl7pPr>
            <a:lvl8pPr>
              <a:tabLst>
                <a:tab pos="8972102" algn="r"/>
              </a:tabLst>
              <a:defRPr/>
            </a:lvl8pPr>
            <a:lvl9pPr>
              <a:tabLst>
                <a:tab pos="8972102" algn="r"/>
              </a:tabLs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8"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9"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3789161447"/>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70" y="1700214"/>
            <a:ext cx="6117233" cy="4598988"/>
          </a:xfrm>
        </p:spPr>
        <p:txBody>
          <a:bodyPr/>
          <a:lstStyle/>
          <a:p>
            <a:r>
              <a:rPr lang="en-US" noProof="0" dirty="0"/>
              <a:t>Click icon to add picture</a:t>
            </a:r>
          </a:p>
        </p:txBody>
      </p:sp>
      <p:sp>
        <p:nvSpPr>
          <p:cNvPr id="6" name="Content Placeholder 3"/>
          <p:cNvSpPr>
            <a:spLocks noGrp="1"/>
          </p:cNvSpPr>
          <p:nvPr>
            <p:ph sz="quarter" idx="10"/>
          </p:nvPr>
        </p:nvSpPr>
        <p:spPr>
          <a:xfrm>
            <a:off x="469903" y="1665293"/>
            <a:ext cx="4333663" cy="4633911"/>
          </a:xfrm>
          <a:prstGeom prst="rect">
            <a:avLst/>
          </a:prstGeom>
        </p:spPr>
        <p:txBody>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0"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1"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008666881"/>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3"/>
            <a:ext cx="11252200" cy="4633911"/>
          </a:xfrm>
          <a:prstGeom prst="rect">
            <a:avLst/>
          </a:prstGeom>
        </p:spPr>
        <p:txBody>
          <a:bodyPr vert="horz" lIns="0" tIns="0" rIns="0" bIns="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3644742969"/>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3"/>
            <a:ext cx="11252200" cy="4633911"/>
          </a:xfrm>
          <a:prstGeom prst="rect">
            <a:avLst/>
          </a:prstGeom>
        </p:spPr>
        <p:txBody>
          <a:bodyPr vert="horz" lIns="0" tIns="0" rIns="0" bIns="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42070170"/>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Text Placeholder 18"/>
          <p:cNvSpPr>
            <a:spLocks noGrp="1"/>
          </p:cNvSpPr>
          <p:nvPr>
            <p:ph idx="1"/>
          </p:nvPr>
        </p:nvSpPr>
        <p:spPr>
          <a:xfrm>
            <a:off x="469900" y="1665819"/>
            <a:ext cx="11252200" cy="4633383"/>
          </a:xfrm>
          <a:prstGeom prst="rect">
            <a:avLst/>
          </a:prstGeom>
        </p:spPr>
        <p:txBody>
          <a:bodyPr vert="horz" lIns="0" tIns="0" rIns="0" bIns="0" rtlCol="0">
            <a:norm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7"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
        <p:nvSpPr>
          <p:cNvPr id="10" name="Footer Placeholder 9">
            <a:extLst>
              <a:ext uri="{FF2B5EF4-FFF2-40B4-BE49-F238E27FC236}">
                <a16:creationId xmlns:a16="http://schemas.microsoft.com/office/drawing/2014/main" id="{D4B1AFA1-5C25-4A64-A156-178C6E278E78}"/>
              </a:ext>
            </a:extLst>
          </p:cNvPr>
          <p:cNvSpPr txBox="1">
            <a:spLocks/>
          </p:cNvSpPr>
          <p:nvPr userDrawn="1"/>
        </p:nvSpPr>
        <p:spPr>
          <a:xfrm>
            <a:off x="10631048" y="6654800"/>
            <a:ext cx="1559813" cy="100156"/>
          </a:xfrm>
          <a:prstGeom prst="rect">
            <a:avLst/>
          </a:prstGeom>
          <a:noFill/>
        </p:spPr>
        <p:txBody>
          <a:bodyPr wrap="square" lIns="0" tIns="0" rIns="0" bIns="0" rtlCol="0">
            <a:spAutoFit/>
          </a:bodyPr>
          <a:lstStyle>
            <a:defPPr>
              <a:defRPr lang="fr-FR"/>
            </a:defPPr>
            <a:lvl1pPr marL="0" algn="l" defTabSz="914400" rtl="0" eaLnBrk="1" latinLnBrk="0" hangingPunct="1">
              <a:defRPr lang="fr-FR" sz="65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buSzPct val="100000"/>
              <a:defRPr/>
            </a:pPr>
            <a:r>
              <a:rPr lang="en-AU" dirty="0">
                <a:solidFill>
                  <a:prstClr val="black"/>
                </a:solidFill>
                <a:latin typeface="+mn-lt"/>
              </a:rPr>
              <a:t>Intermediate Report</a:t>
            </a:r>
            <a:endParaRPr lang="en-AU" dirty="0">
              <a:solidFill>
                <a:prstClr val="black"/>
              </a:solidFill>
              <a:latin typeface="Verdana"/>
            </a:endParaRPr>
          </a:p>
        </p:txBody>
      </p:sp>
    </p:spTree>
    <p:extLst>
      <p:ext uri="{BB962C8B-B14F-4D97-AF65-F5344CB8AC3E}">
        <p14:creationId xmlns:p14="http://schemas.microsoft.com/office/powerpoint/2010/main" val="1955745825"/>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36658"/>
            <a:ext cx="11252200" cy="3946135"/>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91"/>
            <a:ext cx="11252200" cy="357187"/>
          </a:xfrm>
        </p:spPr>
        <p:txBody>
          <a:bodyPr/>
          <a:lstStyle/>
          <a:p>
            <a:pPr lvl="0"/>
            <a:r>
              <a:rPr lang="en-US" noProof="0"/>
              <a:t>Edit Master text styles</a:t>
            </a:r>
          </a:p>
        </p:txBody>
      </p:sp>
      <p:sp>
        <p:nvSpPr>
          <p:cNvPr id="19" name="Text Placeholder 7"/>
          <p:cNvSpPr>
            <a:spLocks noGrp="1"/>
          </p:cNvSpPr>
          <p:nvPr>
            <p:ph type="body" sz="quarter" idx="23"/>
          </p:nvPr>
        </p:nvSpPr>
        <p:spPr>
          <a:xfrm>
            <a:off x="468002" y="5982793"/>
            <a:ext cx="11252201" cy="316411"/>
          </a:xfrm>
        </p:spPr>
        <p:txBody>
          <a:bodyPr>
            <a:normAutofit/>
          </a:bodyPr>
          <a:lstStyle>
            <a:lvl1pPr>
              <a:spcAft>
                <a:spcPts val="0"/>
              </a:spcAft>
              <a:defRPr sz="900"/>
            </a:lvl1pPr>
          </a:lstStyle>
          <a:p>
            <a:pPr lvl="0"/>
            <a:r>
              <a:rPr lang="en-US" noProof="0"/>
              <a:t>Edit Master text styles</a:t>
            </a:r>
          </a:p>
        </p:txBody>
      </p:sp>
      <p:sp>
        <p:nvSpPr>
          <p:cNvPr id="7"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9"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0"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1"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437991722"/>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2003"/>
            <a:ext cx="3600000" cy="3930791"/>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89"/>
            <a:ext cx="3600000" cy="392112"/>
          </a:xfrm>
        </p:spPr>
        <p:txBody>
          <a:bodyPr/>
          <a:lstStyle/>
          <a:p>
            <a:pPr lvl="0"/>
            <a:r>
              <a:rPr lang="en-US" noProof="0"/>
              <a:t>Edit Master text styles</a:t>
            </a:r>
          </a:p>
        </p:txBody>
      </p:sp>
      <p:sp>
        <p:nvSpPr>
          <p:cNvPr id="7" name="Chart Placeholder 3"/>
          <p:cNvSpPr>
            <a:spLocks noGrp="1"/>
          </p:cNvSpPr>
          <p:nvPr>
            <p:ph type="chart" sz="quarter" idx="19"/>
          </p:nvPr>
        </p:nvSpPr>
        <p:spPr>
          <a:xfrm>
            <a:off x="4296000" y="2052001"/>
            <a:ext cx="3600000" cy="3930791"/>
          </a:xfrm>
          <a:prstGeom prst="rect">
            <a:avLst/>
          </a:prstGeom>
        </p:spPr>
        <p:txBody>
          <a:bodyPr/>
          <a:lstStyle/>
          <a:p>
            <a:r>
              <a:rPr lang="en-US" noProof="0" dirty="0"/>
              <a:t>Click icon to add chart</a:t>
            </a:r>
          </a:p>
        </p:txBody>
      </p:sp>
      <p:sp>
        <p:nvSpPr>
          <p:cNvPr id="8" name="Text Placeholder 8"/>
          <p:cNvSpPr>
            <a:spLocks noGrp="1"/>
          </p:cNvSpPr>
          <p:nvPr>
            <p:ph type="body" sz="quarter" idx="20"/>
          </p:nvPr>
        </p:nvSpPr>
        <p:spPr>
          <a:xfrm>
            <a:off x="4296003" y="1665288"/>
            <a:ext cx="3600000" cy="392112"/>
          </a:xfrm>
        </p:spPr>
        <p:txBody>
          <a:bodyPr/>
          <a:lstStyle/>
          <a:p>
            <a:pPr lvl="0"/>
            <a:r>
              <a:rPr lang="en-US" noProof="0"/>
              <a:t>Edit Master text styles</a:t>
            </a:r>
          </a:p>
        </p:txBody>
      </p:sp>
      <p:sp>
        <p:nvSpPr>
          <p:cNvPr id="9" name="Chart Placeholder 3"/>
          <p:cNvSpPr>
            <a:spLocks noGrp="1"/>
          </p:cNvSpPr>
          <p:nvPr>
            <p:ph type="chart" sz="quarter" idx="21"/>
          </p:nvPr>
        </p:nvSpPr>
        <p:spPr>
          <a:xfrm>
            <a:off x="8086960" y="2052003"/>
            <a:ext cx="3600000" cy="3930791"/>
          </a:xfrm>
          <a:prstGeom prst="rect">
            <a:avLst/>
          </a:prstGeom>
        </p:spPr>
        <p:txBody>
          <a:bodyPr/>
          <a:lstStyle/>
          <a:p>
            <a:r>
              <a:rPr lang="en-US" noProof="0" dirty="0"/>
              <a:t>Click icon to add chart</a:t>
            </a:r>
          </a:p>
        </p:txBody>
      </p:sp>
      <p:sp>
        <p:nvSpPr>
          <p:cNvPr id="10" name="Text Placeholder 8"/>
          <p:cNvSpPr>
            <a:spLocks noGrp="1"/>
          </p:cNvSpPr>
          <p:nvPr>
            <p:ph type="body" sz="quarter" idx="22"/>
          </p:nvPr>
        </p:nvSpPr>
        <p:spPr>
          <a:xfrm>
            <a:off x="8086959" y="1659145"/>
            <a:ext cx="3600000" cy="398256"/>
          </a:xfrm>
        </p:spPr>
        <p:txBody>
          <a:bodyPr/>
          <a:lstStyle/>
          <a:p>
            <a:pPr lvl="0"/>
            <a:r>
              <a:rPr lang="en-US" noProof="0"/>
              <a:t>Edit Master text styles</a:t>
            </a:r>
          </a:p>
        </p:txBody>
      </p:sp>
      <p:sp>
        <p:nvSpPr>
          <p:cNvPr id="11" name="Text Placeholder 7"/>
          <p:cNvSpPr>
            <a:spLocks noGrp="1"/>
          </p:cNvSpPr>
          <p:nvPr>
            <p:ph type="body" sz="quarter" idx="23"/>
          </p:nvPr>
        </p:nvSpPr>
        <p:spPr>
          <a:xfrm>
            <a:off x="468002" y="5982793"/>
            <a:ext cx="11252201" cy="316411"/>
          </a:xfrm>
        </p:spPr>
        <p:txBody>
          <a:bodyPr>
            <a:normAutofit/>
          </a:bodyPr>
          <a:lstStyle>
            <a:lvl1pPr>
              <a:spcAft>
                <a:spcPts val="0"/>
              </a:spcAft>
              <a:defRPr sz="900"/>
            </a:lvl1pPr>
          </a:lstStyle>
          <a:p>
            <a:pPr lvl="0"/>
            <a:r>
              <a:rPr lang="en-US" noProof="0"/>
              <a:t>Edit Master text styles</a:t>
            </a:r>
          </a:p>
        </p:txBody>
      </p:sp>
      <p:sp>
        <p:nvSpPr>
          <p:cNvPr id="13"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2"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5"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920832539"/>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468000" y="1665291"/>
            <a:ext cx="5328000" cy="4622507"/>
          </a:xfrm>
          <a:prstGeom prst="rect">
            <a:avLst/>
          </a:prstGeom>
        </p:spPr>
        <p:txBody>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Content Placeholder 3"/>
          <p:cNvSpPr>
            <a:spLocks noGrp="1"/>
          </p:cNvSpPr>
          <p:nvPr>
            <p:ph sz="quarter" idx="20"/>
          </p:nvPr>
        </p:nvSpPr>
        <p:spPr>
          <a:xfrm>
            <a:off x="6394100" y="1656003"/>
            <a:ext cx="5328000" cy="4631795"/>
          </a:xfrm>
          <a:prstGeom prst="rect">
            <a:avLst/>
          </a:prstGeom>
        </p:spPr>
        <p:txBody>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7"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9"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0"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966337952"/>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91"/>
            <a:ext cx="5480400" cy="4317503"/>
          </a:xfrm>
          <a:prstGeom prst="rect">
            <a:avLst/>
          </a:prstGeom>
        </p:spPr>
        <p:txBody>
          <a:bodyPr>
            <a:noAutofit/>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Chart Placeholder 2"/>
          <p:cNvSpPr>
            <a:spLocks noGrp="1"/>
          </p:cNvSpPr>
          <p:nvPr>
            <p:ph type="chart" sz="quarter" idx="21"/>
          </p:nvPr>
        </p:nvSpPr>
        <p:spPr>
          <a:xfrm>
            <a:off x="6239586" y="2125016"/>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6" y="1655764"/>
            <a:ext cx="5482516" cy="420687"/>
          </a:xfrm>
        </p:spPr>
        <p:txBody>
          <a:bodyPr>
            <a:noAutofit/>
          </a:bodyPr>
          <a:lstStyle/>
          <a:p>
            <a:pPr lvl="0"/>
            <a:r>
              <a:rPr lang="en-US" noProof="0"/>
              <a:t>Edit Master text styles</a:t>
            </a:r>
          </a:p>
        </p:txBody>
      </p:sp>
      <p:sp>
        <p:nvSpPr>
          <p:cNvPr id="9" name="Text Placeholder 7"/>
          <p:cNvSpPr>
            <a:spLocks noGrp="1"/>
          </p:cNvSpPr>
          <p:nvPr>
            <p:ph type="body" sz="quarter" idx="23"/>
          </p:nvPr>
        </p:nvSpPr>
        <p:spPr>
          <a:xfrm>
            <a:off x="468002" y="5982793"/>
            <a:ext cx="11252201" cy="316411"/>
          </a:xfrm>
        </p:spPr>
        <p:txBody>
          <a:bodyPr>
            <a:noAutofit/>
          </a:bodyPr>
          <a:lstStyle>
            <a:lvl1pPr>
              <a:spcAft>
                <a:spcPts val="0"/>
              </a:spcAft>
              <a:defRPr sz="900"/>
            </a:lvl1pPr>
          </a:lstStyle>
          <a:p>
            <a:pPr lvl="0"/>
            <a:r>
              <a:rPr lang="en-US" noProof="0"/>
              <a:t>Edit Master text styles</a:t>
            </a:r>
          </a:p>
        </p:txBody>
      </p:sp>
      <p:sp>
        <p:nvSpPr>
          <p:cNvPr id="12"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3"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4616774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67" y="1700213"/>
            <a:ext cx="6117233" cy="4598988"/>
          </a:xfrm>
        </p:spPr>
        <p:txBody>
          <a:bodyPr/>
          <a:lstStyle/>
          <a:p>
            <a:r>
              <a:rPr lang="en-US" noProof="0" dirty="0"/>
              <a:t>Drag picture to placeholder or click icon to add</a:t>
            </a:r>
          </a:p>
        </p:txBody>
      </p:sp>
      <p:sp>
        <p:nvSpPr>
          <p:cNvPr id="6" name="Content Placeholder 3"/>
          <p:cNvSpPr>
            <a:spLocks noGrp="1"/>
          </p:cNvSpPr>
          <p:nvPr>
            <p:ph sz="quarter" idx="10"/>
          </p:nvPr>
        </p:nvSpPr>
        <p:spPr>
          <a:xfrm>
            <a:off x="469900" y="1665290"/>
            <a:ext cx="4333663" cy="4633911"/>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799154877"/>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6" y="2125016"/>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7" y="1654032"/>
            <a:ext cx="5482516" cy="420687"/>
          </a:xfrm>
        </p:spPr>
        <p:txBody>
          <a:bodyPr>
            <a:noAutofit/>
          </a:bodyPr>
          <a:lstStyle/>
          <a:p>
            <a:pPr lvl="0"/>
            <a:r>
              <a:rPr lang="en-US" noProof="0"/>
              <a:t>Edit Master text styles</a:t>
            </a:r>
          </a:p>
        </p:txBody>
      </p:sp>
      <p:sp>
        <p:nvSpPr>
          <p:cNvPr id="9" name="Chart Placeholder 2"/>
          <p:cNvSpPr>
            <a:spLocks noGrp="1"/>
          </p:cNvSpPr>
          <p:nvPr>
            <p:ph type="chart" sz="quarter" idx="24"/>
          </p:nvPr>
        </p:nvSpPr>
        <p:spPr>
          <a:xfrm>
            <a:off x="469900" y="2125016"/>
            <a:ext cx="5482517" cy="3857777"/>
          </a:xfrm>
        </p:spPr>
        <p:txBody>
          <a:bodyPr>
            <a:noAutofit/>
          </a:bodyPr>
          <a:lstStyle/>
          <a:p>
            <a:r>
              <a:rPr lang="en-US" noProof="0" dirty="0"/>
              <a:t>Click icon to add chart</a:t>
            </a:r>
          </a:p>
        </p:txBody>
      </p:sp>
      <p:sp>
        <p:nvSpPr>
          <p:cNvPr id="12" name="Text Placeholder 5"/>
          <p:cNvSpPr>
            <a:spLocks noGrp="1"/>
          </p:cNvSpPr>
          <p:nvPr>
            <p:ph type="body" sz="quarter" idx="25"/>
          </p:nvPr>
        </p:nvSpPr>
        <p:spPr>
          <a:xfrm>
            <a:off x="469900" y="1665290"/>
            <a:ext cx="5482517" cy="409427"/>
          </a:xfrm>
        </p:spPr>
        <p:txBody>
          <a:bodyPr>
            <a:noAutofit/>
          </a:bodyPr>
          <a:lstStyle/>
          <a:p>
            <a:pPr lvl="0"/>
            <a:r>
              <a:rPr lang="en-US" noProof="0"/>
              <a:t>Edit Master text styles</a:t>
            </a:r>
          </a:p>
        </p:txBody>
      </p:sp>
      <p:sp>
        <p:nvSpPr>
          <p:cNvPr id="14" name="Text Placeholder 7"/>
          <p:cNvSpPr>
            <a:spLocks noGrp="1"/>
          </p:cNvSpPr>
          <p:nvPr>
            <p:ph type="body" sz="quarter" idx="23"/>
          </p:nvPr>
        </p:nvSpPr>
        <p:spPr>
          <a:xfrm>
            <a:off x="468002" y="5982793"/>
            <a:ext cx="11252201" cy="316411"/>
          </a:xfrm>
        </p:spPr>
        <p:txBody>
          <a:bodyPr>
            <a:noAutofit/>
          </a:bodyPr>
          <a:lstStyle>
            <a:lvl1pPr>
              <a:spcAft>
                <a:spcPts val="0"/>
              </a:spcAft>
              <a:defRPr sz="900"/>
            </a:lvl1pPr>
          </a:lstStyle>
          <a:p>
            <a:pPr lvl="0"/>
            <a:r>
              <a:rPr lang="en-US" noProof="0"/>
              <a:t>Edit Master text styles</a:t>
            </a:r>
          </a:p>
        </p:txBody>
      </p:sp>
      <p:sp>
        <p:nvSpPr>
          <p:cNvPr id="16"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3"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222485842"/>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469902" y="1665292"/>
            <a:ext cx="4431857" cy="4633913"/>
          </a:xfrm>
          <a:prstGeom prst="rect">
            <a:avLst/>
          </a:prstGeom>
        </p:spPr>
        <p:txBody>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Content Placeholder 3"/>
          <p:cNvSpPr>
            <a:spLocks noGrp="1"/>
          </p:cNvSpPr>
          <p:nvPr>
            <p:ph sz="quarter" idx="16"/>
          </p:nvPr>
        </p:nvSpPr>
        <p:spPr>
          <a:xfrm>
            <a:off x="5482100" y="1700215"/>
            <a:ext cx="6240000" cy="4598989"/>
          </a:xfrm>
          <a:prstGeom prst="rect">
            <a:avLst/>
          </a:prstGeom>
        </p:spPr>
        <p:txBody>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9"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2"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3711284999"/>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455119" y="1626102"/>
            <a:ext cx="4266983" cy="4673101"/>
          </a:xfrm>
          <a:prstGeom prst="rect">
            <a:avLst/>
          </a:prstGeom>
        </p:spPr>
        <p:txBody>
          <a:bodyPr>
            <a:noAutofit/>
          </a:bodyPr>
          <a:lstStyle>
            <a:lvl1pPr>
              <a:tabLst>
                <a:tab pos="6705264" algn="r"/>
              </a:tabLst>
              <a:defRPr sz="2400">
                <a:solidFill>
                  <a:schemeClr val="accent3"/>
                </a:solidFill>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p:txBody>
      </p:sp>
      <p:sp>
        <p:nvSpPr>
          <p:cNvPr id="8" name="Content Placeholder 3"/>
          <p:cNvSpPr>
            <a:spLocks noGrp="1"/>
          </p:cNvSpPr>
          <p:nvPr>
            <p:ph sz="quarter" idx="16"/>
          </p:nvPr>
        </p:nvSpPr>
        <p:spPr>
          <a:xfrm>
            <a:off x="469901" y="1665289"/>
            <a:ext cx="6660867" cy="4633913"/>
          </a:xfrm>
          <a:prstGeom prst="rect">
            <a:avLst/>
          </a:prstGeom>
        </p:spPr>
        <p:txBody>
          <a:bodyPr>
            <a:noAutofit/>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9"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2"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798696576"/>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69900" y="1665289"/>
            <a:ext cx="2664000" cy="1260000"/>
          </a:xfrm>
        </p:spPr>
        <p:txBody>
          <a:bodyPr lIns="0" tIns="0" rIns="0" bIns="0">
            <a:noAutofit/>
          </a:bodyPr>
          <a:lstStyle/>
          <a:p>
            <a:r>
              <a:rPr lang="en-US" noProof="0" dirty="0"/>
              <a:t>Click icon to add picture</a:t>
            </a:r>
          </a:p>
        </p:txBody>
      </p:sp>
      <p:sp>
        <p:nvSpPr>
          <p:cNvPr id="5" name="Picture Placeholder 6"/>
          <p:cNvSpPr>
            <a:spLocks noGrp="1"/>
          </p:cNvSpPr>
          <p:nvPr>
            <p:ph type="pic" sz="quarter" idx="14"/>
          </p:nvPr>
        </p:nvSpPr>
        <p:spPr>
          <a:xfrm>
            <a:off x="3341040" y="1665289"/>
            <a:ext cx="2664000" cy="1260000"/>
          </a:xfrm>
        </p:spPr>
        <p:txBody>
          <a:bodyPr lIns="0" tIns="0" rIns="0" bIns="0">
            <a:noAutofit/>
          </a:bodyPr>
          <a:lstStyle/>
          <a:p>
            <a:r>
              <a:rPr lang="en-US" noProof="0" dirty="0"/>
              <a:t>Click icon to add picture</a:t>
            </a:r>
          </a:p>
        </p:txBody>
      </p:sp>
      <p:sp>
        <p:nvSpPr>
          <p:cNvPr id="6" name="Picture Placeholder 6"/>
          <p:cNvSpPr>
            <a:spLocks noGrp="1"/>
          </p:cNvSpPr>
          <p:nvPr>
            <p:ph type="pic" sz="quarter" idx="15"/>
          </p:nvPr>
        </p:nvSpPr>
        <p:spPr>
          <a:xfrm>
            <a:off x="6193339" y="1665289"/>
            <a:ext cx="2664000" cy="1260000"/>
          </a:xfrm>
        </p:spPr>
        <p:txBody>
          <a:bodyPr lIns="0" tIns="0" rIns="0" bIns="0">
            <a:noAutofit/>
          </a:bodyPr>
          <a:lstStyle/>
          <a:p>
            <a:r>
              <a:rPr lang="en-US" noProof="0" dirty="0"/>
              <a:t>Click icon to add picture</a:t>
            </a:r>
          </a:p>
        </p:txBody>
      </p:sp>
      <p:sp>
        <p:nvSpPr>
          <p:cNvPr id="7" name="Picture Placeholder 6"/>
          <p:cNvSpPr>
            <a:spLocks noGrp="1"/>
          </p:cNvSpPr>
          <p:nvPr>
            <p:ph type="pic" sz="quarter" idx="16"/>
          </p:nvPr>
        </p:nvSpPr>
        <p:spPr>
          <a:xfrm>
            <a:off x="9045636" y="1665289"/>
            <a:ext cx="2664000" cy="1260000"/>
          </a:xfrm>
        </p:spPr>
        <p:txBody>
          <a:bodyPr lIns="0" tIns="0" rIns="0" bIns="0">
            <a:noAutofit/>
          </a:bodyPr>
          <a:lstStyle/>
          <a:p>
            <a:r>
              <a:rPr lang="en-US" noProof="0" dirty="0"/>
              <a:t>Click icon to add picture</a:t>
            </a:r>
          </a:p>
        </p:txBody>
      </p:sp>
      <p:sp>
        <p:nvSpPr>
          <p:cNvPr id="9" name="Text Placeholder 8"/>
          <p:cNvSpPr>
            <a:spLocks noGrp="1"/>
          </p:cNvSpPr>
          <p:nvPr>
            <p:ph type="body" sz="quarter" idx="17"/>
          </p:nvPr>
        </p:nvSpPr>
        <p:spPr>
          <a:xfrm>
            <a:off x="469900" y="3076574"/>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89" indent="-235189">
              <a:spcAft>
                <a:spcPts val="0"/>
              </a:spcAft>
              <a:buFont typeface="Arial" panose="020B0604020202020204" pitchFamily="34" charset="0"/>
              <a:buChar char="•"/>
              <a:defRPr/>
            </a:lvl4pPr>
            <a:lvl5pPr marL="475176" indent="-235189">
              <a:spcAft>
                <a:spcPts val="0"/>
              </a:spcAft>
              <a:defRPr baseline="0"/>
            </a:lvl5pPr>
            <a:lvl6pPr marL="475176" indent="-235189">
              <a:spcAft>
                <a:spcPts val="0"/>
              </a:spcAft>
              <a:buFont typeface="Verdana" panose="020B0604030504040204" pitchFamily="34" charset="0"/>
              <a:buChar char="−"/>
              <a:defRPr/>
            </a:lvl6pPr>
            <a:lvl7pPr marL="475176" indent="-235189">
              <a:spcAft>
                <a:spcPts val="0"/>
              </a:spcAft>
              <a:defRPr/>
            </a:lvl7pPr>
            <a:lvl8pPr marL="475176" indent="-235189">
              <a:spcAft>
                <a:spcPts val="0"/>
              </a:spcAft>
              <a:defRPr/>
            </a:lvl8pPr>
            <a:lvl9pPr marL="475176" indent="-235189">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8"/>
          </p:nvPr>
        </p:nvSpPr>
        <p:spPr>
          <a:xfrm>
            <a:off x="6207211" y="307974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89" indent="-235189">
              <a:spcAft>
                <a:spcPts val="0"/>
              </a:spcAft>
              <a:buFont typeface="Arial" panose="020B0604020202020204" pitchFamily="34" charset="0"/>
              <a:buChar char="•"/>
              <a:defRPr/>
            </a:lvl4pPr>
            <a:lvl5pPr marL="475176" indent="-235189">
              <a:spcAft>
                <a:spcPts val="0"/>
              </a:spcAft>
              <a:defRPr baseline="0"/>
            </a:lvl5pPr>
            <a:lvl6pPr marL="475176" indent="-235189">
              <a:spcAft>
                <a:spcPts val="0"/>
              </a:spcAft>
              <a:buFont typeface="Verdana" panose="020B0604030504040204" pitchFamily="34" charset="0"/>
              <a:buChar char="−"/>
              <a:defRPr/>
            </a:lvl6pPr>
            <a:lvl7pPr marL="475176" indent="-235189">
              <a:spcAft>
                <a:spcPts val="0"/>
              </a:spcAft>
              <a:defRPr/>
            </a:lvl7pPr>
            <a:lvl8pPr marL="475176" indent="-235189">
              <a:spcAft>
                <a:spcPts val="0"/>
              </a:spcAft>
              <a:defRPr/>
            </a:lvl8pPr>
            <a:lvl9pPr marL="475176" indent="-235189">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9"/>
          </p:nvPr>
        </p:nvSpPr>
        <p:spPr>
          <a:xfrm>
            <a:off x="3344787" y="3076574"/>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89" indent="-235189">
              <a:spcAft>
                <a:spcPts val="0"/>
              </a:spcAft>
              <a:buFont typeface="Arial" panose="020B0604020202020204" pitchFamily="34" charset="0"/>
              <a:buChar char="•"/>
              <a:defRPr/>
            </a:lvl4pPr>
            <a:lvl5pPr marL="475176" indent="-235189">
              <a:spcAft>
                <a:spcPts val="0"/>
              </a:spcAft>
              <a:defRPr baseline="0"/>
            </a:lvl5pPr>
            <a:lvl6pPr marL="475176" indent="-235189">
              <a:spcAft>
                <a:spcPts val="0"/>
              </a:spcAft>
              <a:buFont typeface="Verdana" panose="020B0604030504040204" pitchFamily="34" charset="0"/>
              <a:buChar char="−"/>
              <a:defRPr/>
            </a:lvl6pPr>
            <a:lvl7pPr marL="475176" indent="-235189">
              <a:spcAft>
                <a:spcPts val="0"/>
              </a:spcAft>
              <a:defRPr/>
            </a:lvl7pPr>
            <a:lvl8pPr marL="475176" indent="-235189">
              <a:spcAft>
                <a:spcPts val="0"/>
              </a:spcAft>
              <a:defRPr/>
            </a:lvl8pPr>
            <a:lvl9pPr marL="475176" indent="-235189">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8"/>
          <p:cNvSpPr>
            <a:spLocks noGrp="1"/>
          </p:cNvSpPr>
          <p:nvPr>
            <p:ph type="body" sz="quarter" idx="20"/>
          </p:nvPr>
        </p:nvSpPr>
        <p:spPr>
          <a:xfrm>
            <a:off x="9069636" y="307974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89" indent="-235189">
              <a:spcAft>
                <a:spcPts val="0"/>
              </a:spcAft>
              <a:buFont typeface="Arial" panose="020B0604020202020204" pitchFamily="34" charset="0"/>
              <a:buChar char="•"/>
              <a:defRPr/>
            </a:lvl4pPr>
            <a:lvl5pPr marL="475176" indent="-235189">
              <a:spcAft>
                <a:spcPts val="0"/>
              </a:spcAft>
              <a:defRPr baseline="0"/>
            </a:lvl5pPr>
            <a:lvl6pPr marL="475176" indent="-235189">
              <a:spcAft>
                <a:spcPts val="0"/>
              </a:spcAft>
              <a:buFont typeface="Verdana" panose="020B0604030504040204" pitchFamily="34" charset="0"/>
              <a:buChar char="−"/>
              <a:defRPr/>
            </a:lvl6pPr>
            <a:lvl7pPr marL="475176" indent="-235189">
              <a:spcAft>
                <a:spcPts val="0"/>
              </a:spcAft>
              <a:defRPr/>
            </a:lvl7pPr>
            <a:lvl8pPr marL="475176" indent="-235189">
              <a:spcAft>
                <a:spcPts val="0"/>
              </a:spcAft>
              <a:defRPr/>
            </a:lvl8pPr>
            <a:lvl9pPr marL="475176" indent="-235189">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Text Placeholder 8"/>
          <p:cNvSpPr>
            <a:spLocks noGrp="1"/>
          </p:cNvSpPr>
          <p:nvPr>
            <p:ph type="body" sz="quarter" idx="21"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5"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3"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6"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7"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1463780824"/>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dirty="0"/>
              <a:t>Click icon to add picture</a:t>
            </a:r>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dirty="0"/>
              <a:t>Click icon to add picture</a:t>
            </a:r>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dirty="0"/>
              <a:t>Click icon to add picture</a:t>
            </a:r>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dirty="0"/>
              <a:t>Click icon to add picture</a:t>
            </a:r>
          </a:p>
        </p:txBody>
      </p:sp>
      <p:sp>
        <p:nvSpPr>
          <p:cNvPr id="13" name="Text Placeholder 12"/>
          <p:cNvSpPr>
            <a:spLocks noGrp="1"/>
          </p:cNvSpPr>
          <p:nvPr>
            <p:ph type="body" sz="quarter" idx="32"/>
          </p:nvPr>
        </p:nvSpPr>
        <p:spPr>
          <a:xfrm>
            <a:off x="2840780" y="1880213"/>
            <a:ext cx="3172800" cy="1944000"/>
          </a:xfrm>
        </p:spPr>
        <p:txBody>
          <a:bodyPr/>
          <a:lstStyle>
            <a:lvl1pPr>
              <a:spcAft>
                <a:spcPts val="0"/>
              </a:spcAft>
              <a:defRPr b="1"/>
            </a:lvl1pPr>
            <a:lvl2pPr>
              <a:spcAft>
                <a:spcPts val="0"/>
              </a:spcAft>
              <a:defRPr b="0"/>
            </a:lvl2pPr>
          </a:lstStyle>
          <a:p>
            <a:pPr lvl="0"/>
            <a:r>
              <a:rPr lang="en-US" noProof="0"/>
              <a:t>Edit Master text styles</a:t>
            </a:r>
          </a:p>
          <a:p>
            <a:pPr lvl="1"/>
            <a:r>
              <a:rPr lang="en-US" noProof="0"/>
              <a:t>Second level</a:t>
            </a:r>
          </a:p>
        </p:txBody>
      </p:sp>
      <p:sp>
        <p:nvSpPr>
          <p:cNvPr id="14" name="Text Placeholder 12"/>
          <p:cNvSpPr>
            <a:spLocks noGrp="1"/>
          </p:cNvSpPr>
          <p:nvPr>
            <p:ph type="body" sz="quarter" idx="33"/>
          </p:nvPr>
        </p:nvSpPr>
        <p:spPr>
          <a:xfrm>
            <a:off x="8550676" y="1880213"/>
            <a:ext cx="3171024" cy="1944000"/>
          </a:xfrm>
        </p:spPr>
        <p:txBody>
          <a:bodyPr/>
          <a:lstStyle>
            <a:lvl1pPr>
              <a:spcAft>
                <a:spcPts val="0"/>
              </a:spcAft>
              <a:defRPr b="1"/>
            </a:lvl1pPr>
            <a:lvl2pPr>
              <a:spcAft>
                <a:spcPts val="0"/>
              </a:spcAft>
              <a:defRPr b="0"/>
            </a:lvl2pPr>
          </a:lstStyle>
          <a:p>
            <a:pPr lvl="0"/>
            <a:r>
              <a:rPr lang="en-US" noProof="0"/>
              <a:t>Edit Master text styles</a:t>
            </a:r>
          </a:p>
          <a:p>
            <a:pPr lvl="1"/>
            <a:r>
              <a:rPr lang="en-US" noProof="0"/>
              <a:t>Second level</a:t>
            </a:r>
          </a:p>
        </p:txBody>
      </p:sp>
      <p:sp>
        <p:nvSpPr>
          <p:cNvPr id="15" name="Text Placeholder 12"/>
          <p:cNvSpPr>
            <a:spLocks noGrp="1"/>
          </p:cNvSpPr>
          <p:nvPr>
            <p:ph type="body" sz="quarter" idx="34"/>
          </p:nvPr>
        </p:nvSpPr>
        <p:spPr>
          <a:xfrm>
            <a:off x="2802551" y="4256213"/>
            <a:ext cx="3172800" cy="1944000"/>
          </a:xfrm>
        </p:spPr>
        <p:txBody>
          <a:bodyPr/>
          <a:lstStyle>
            <a:lvl1pPr>
              <a:spcAft>
                <a:spcPts val="0"/>
              </a:spcAft>
              <a:defRPr b="1"/>
            </a:lvl1pPr>
            <a:lvl2pPr>
              <a:spcAft>
                <a:spcPts val="0"/>
              </a:spcAft>
              <a:defRPr b="0"/>
            </a:lvl2pPr>
          </a:lstStyle>
          <a:p>
            <a:pPr lvl="0"/>
            <a:r>
              <a:rPr lang="en-US" noProof="0"/>
              <a:t>Edit Master text styles</a:t>
            </a:r>
          </a:p>
          <a:p>
            <a:pPr lvl="1"/>
            <a:r>
              <a:rPr lang="en-US" noProof="0"/>
              <a:t>Second level</a:t>
            </a:r>
          </a:p>
        </p:txBody>
      </p:sp>
      <p:sp>
        <p:nvSpPr>
          <p:cNvPr id="16" name="Text Placeholder 12"/>
          <p:cNvSpPr>
            <a:spLocks noGrp="1"/>
          </p:cNvSpPr>
          <p:nvPr>
            <p:ph type="body" sz="quarter" idx="35"/>
          </p:nvPr>
        </p:nvSpPr>
        <p:spPr>
          <a:xfrm>
            <a:off x="8548900" y="4256212"/>
            <a:ext cx="3172800" cy="1944000"/>
          </a:xfrm>
        </p:spPr>
        <p:txBody>
          <a:bodyPr/>
          <a:lstStyle>
            <a:lvl1pPr>
              <a:spcAft>
                <a:spcPts val="0"/>
              </a:spcAft>
              <a:defRPr b="1"/>
            </a:lvl1pPr>
            <a:lvl2pPr>
              <a:spcAft>
                <a:spcPts val="0"/>
              </a:spcAft>
              <a:defRPr b="0"/>
            </a:lvl2pPr>
          </a:lstStyle>
          <a:p>
            <a:pPr lvl="0"/>
            <a:r>
              <a:rPr lang="en-US" noProof="0"/>
              <a:t>Edit Master text styles</a:t>
            </a:r>
          </a:p>
          <a:p>
            <a:pPr lvl="1"/>
            <a:r>
              <a:rPr lang="en-US" noProof="0"/>
              <a:t>Second level</a:t>
            </a:r>
          </a:p>
        </p:txBody>
      </p:sp>
      <p:sp>
        <p:nvSpPr>
          <p:cNvPr id="18"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20"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21"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805840080"/>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469902" y="1700216"/>
            <a:ext cx="3627439" cy="2052831"/>
          </a:xfrm>
        </p:spPr>
        <p:txBody>
          <a:bodyPr/>
          <a:lstStyle/>
          <a:p>
            <a:r>
              <a:rPr lang="en-US" noProof="0" dirty="0"/>
              <a:t>Click icon to add picture</a:t>
            </a:r>
          </a:p>
        </p:txBody>
      </p:sp>
      <p:sp>
        <p:nvSpPr>
          <p:cNvPr id="5" name="Picture Placeholder 7"/>
          <p:cNvSpPr>
            <a:spLocks noGrp="1"/>
          </p:cNvSpPr>
          <p:nvPr>
            <p:ph type="pic" sz="quarter" idx="14"/>
          </p:nvPr>
        </p:nvSpPr>
        <p:spPr>
          <a:xfrm>
            <a:off x="8082786" y="1700215"/>
            <a:ext cx="3639316" cy="2059099"/>
          </a:xfrm>
        </p:spPr>
        <p:txBody>
          <a:bodyPr/>
          <a:lstStyle/>
          <a:p>
            <a:r>
              <a:rPr lang="en-US" noProof="0" dirty="0"/>
              <a:t>Click icon to add picture</a:t>
            </a:r>
          </a:p>
        </p:txBody>
      </p:sp>
      <p:sp>
        <p:nvSpPr>
          <p:cNvPr id="6" name="Picture Placeholder 7"/>
          <p:cNvSpPr>
            <a:spLocks noGrp="1"/>
          </p:cNvSpPr>
          <p:nvPr>
            <p:ph type="pic" sz="quarter" idx="15"/>
          </p:nvPr>
        </p:nvSpPr>
        <p:spPr>
          <a:xfrm>
            <a:off x="4284189" y="1700216"/>
            <a:ext cx="3636963" cy="2057767"/>
          </a:xfrm>
        </p:spPr>
        <p:txBody>
          <a:bodyPr/>
          <a:lstStyle/>
          <a:p>
            <a:r>
              <a:rPr lang="en-US" noProof="0" dirty="0"/>
              <a:t>Click icon to add picture</a:t>
            </a:r>
          </a:p>
        </p:txBody>
      </p:sp>
      <p:sp>
        <p:nvSpPr>
          <p:cNvPr id="9" name="Text Placeholder 18"/>
          <p:cNvSpPr>
            <a:spLocks noGrp="1"/>
          </p:cNvSpPr>
          <p:nvPr>
            <p:ph idx="1" hasCustomPrompt="1"/>
          </p:nvPr>
        </p:nvSpPr>
        <p:spPr>
          <a:xfrm>
            <a:off x="469902" y="3832225"/>
            <a:ext cx="3627439" cy="2181440"/>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18"/>
          <p:cNvSpPr>
            <a:spLocks noGrp="1"/>
          </p:cNvSpPr>
          <p:nvPr>
            <p:ph idx="16" hasCustomPrompt="1"/>
          </p:nvPr>
        </p:nvSpPr>
        <p:spPr>
          <a:xfrm>
            <a:off x="4278313" y="3832227"/>
            <a:ext cx="3636963" cy="2186687"/>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18"/>
          <p:cNvSpPr>
            <a:spLocks noGrp="1"/>
          </p:cNvSpPr>
          <p:nvPr>
            <p:ph idx="17" hasCustomPrompt="1"/>
          </p:nvPr>
        </p:nvSpPr>
        <p:spPr>
          <a:xfrm>
            <a:off x="8082786" y="3832226"/>
            <a:ext cx="3639316" cy="2188101"/>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8"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5"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1730807032"/>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3806129422"/>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4" name="Text Placeholder 8"/>
          <p:cNvSpPr>
            <a:spLocks noGrp="1"/>
          </p:cNvSpPr>
          <p:nvPr>
            <p:ph type="body" sz="quarter" idx="17"/>
          </p:nvPr>
        </p:nvSpPr>
        <p:spPr>
          <a:xfrm>
            <a:off x="469899" y="1857895"/>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8"/>
          <p:cNvSpPr>
            <a:spLocks noGrp="1"/>
          </p:cNvSpPr>
          <p:nvPr>
            <p:ph type="body" sz="quarter" idx="21"/>
          </p:nvPr>
        </p:nvSpPr>
        <p:spPr>
          <a:xfrm>
            <a:off x="6177463" y="1857895"/>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Rectangle 16"/>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9" name="Picture Placeholder 29"/>
          <p:cNvSpPr>
            <a:spLocks noGrp="1"/>
          </p:cNvSpPr>
          <p:nvPr>
            <p:ph type="pic" sz="quarter" idx="20" hasCustomPrompt="1"/>
          </p:nvPr>
        </p:nvSpPr>
        <p:spPr>
          <a:xfrm>
            <a:off x="10467638" y="1857894"/>
            <a:ext cx="1244161" cy="549275"/>
          </a:xfrm>
        </p:spPr>
        <p:txBody>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6" y="1863919"/>
            <a:ext cx="1244907" cy="549275"/>
          </a:xfrm>
        </p:spPr>
        <p:txBody>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2"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3"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1540940330"/>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5"/>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21"/>
          </p:nvPr>
        </p:nvSpPr>
        <p:spPr>
          <a:xfrm>
            <a:off x="6177463" y="1857895"/>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Rectangle 3"/>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5" name="Rectangle 4"/>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7" name="Picture Placeholder 29"/>
          <p:cNvSpPr>
            <a:spLocks noGrp="1"/>
          </p:cNvSpPr>
          <p:nvPr>
            <p:ph type="pic" sz="quarter" idx="20" hasCustomPrompt="1"/>
          </p:nvPr>
        </p:nvSpPr>
        <p:spPr>
          <a:xfrm>
            <a:off x="10467638" y="1857894"/>
            <a:ext cx="1244161" cy="549275"/>
          </a:xfrm>
        </p:spPr>
        <p:txBody>
          <a:bodyPr>
            <a:noAutofit/>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69899" y="4249683"/>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23"/>
          </p:nvPr>
        </p:nvSpPr>
        <p:spPr>
          <a:xfrm>
            <a:off x="6177460" y="4249683"/>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Rectangle 11"/>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3" name="Rectangle 12"/>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4" name="Picture Placeholder 29"/>
          <p:cNvSpPr>
            <a:spLocks noGrp="1"/>
          </p:cNvSpPr>
          <p:nvPr>
            <p:ph type="pic" sz="quarter" idx="24" hasCustomPrompt="1"/>
          </p:nvPr>
        </p:nvSpPr>
        <p:spPr>
          <a:xfrm>
            <a:off x="4700438" y="4249686"/>
            <a:ext cx="1274916" cy="549275"/>
          </a:xfrm>
        </p:spPr>
        <p:txBody>
          <a:bodyPr>
            <a:noAutofit/>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59036" y="4248211"/>
            <a:ext cx="1244160" cy="549275"/>
          </a:xfrm>
        </p:spPr>
        <p:txBody>
          <a:bodyPr>
            <a:noAutofit/>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7" name="Picture Placeholder 29"/>
          <p:cNvSpPr>
            <a:spLocks noGrp="1"/>
          </p:cNvSpPr>
          <p:nvPr>
            <p:ph type="pic" sz="quarter" idx="19" hasCustomPrompt="1"/>
          </p:nvPr>
        </p:nvSpPr>
        <p:spPr>
          <a:xfrm>
            <a:off x="4734796" y="1863919"/>
            <a:ext cx="1244907" cy="549275"/>
          </a:xfrm>
        </p:spPr>
        <p:txBody>
          <a:bodyPr>
            <a:noAutofit/>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8"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20"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21"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170723123"/>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3"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469902" y="1705968"/>
            <a:ext cx="3627439"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8104178"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Text Placeholder 8"/>
          <p:cNvSpPr>
            <a:spLocks noGrp="1"/>
          </p:cNvSpPr>
          <p:nvPr>
            <p:ph type="body" sz="quarter" idx="17"/>
          </p:nvPr>
        </p:nvSpPr>
        <p:spPr>
          <a:xfrm>
            <a:off x="4278313" y="1851441"/>
            <a:ext cx="3636963"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8"/>
          </p:nvPr>
        </p:nvSpPr>
        <p:spPr>
          <a:xfrm>
            <a:off x="469902" y="1851441"/>
            <a:ext cx="3627439"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9"/>
          </p:nvPr>
        </p:nvSpPr>
        <p:spPr>
          <a:xfrm>
            <a:off x="8093078" y="1851441"/>
            <a:ext cx="3629025"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3"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4"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317269157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1596414275"/>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3"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7"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0"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2"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350704985"/>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89" indent="-235189">
              <a:spcAft>
                <a:spcPts val="1333"/>
              </a:spcAft>
              <a:buFont typeface="Arial" panose="020B0604020202020204" pitchFamily="34" charset="0"/>
              <a:buChar char="•"/>
              <a:defRPr>
                <a:solidFill>
                  <a:schemeClr val="bg1"/>
                </a:solidFill>
              </a:defRPr>
            </a:lvl4pPr>
            <a:lvl5pPr marL="475176" indent="-235189">
              <a:spcAft>
                <a:spcPts val="1333"/>
              </a:spcAft>
              <a:defRPr baseline="0">
                <a:solidFill>
                  <a:schemeClr val="bg1"/>
                </a:solidFill>
              </a:defRPr>
            </a:lvl5pPr>
            <a:lvl6pPr marL="475176" indent="-235189">
              <a:spcAft>
                <a:spcPts val="1333"/>
              </a:spcAft>
              <a:buFont typeface="Verdana" panose="020B0604030504040204" pitchFamily="34" charset="0"/>
              <a:buChar char="−"/>
              <a:defRPr>
                <a:solidFill>
                  <a:schemeClr val="bg1"/>
                </a:solidFill>
              </a:defRPr>
            </a:lvl6pPr>
            <a:lvl7pPr marL="475176" indent="-235189">
              <a:spcAft>
                <a:spcPts val="1333"/>
              </a:spcAft>
              <a:defRPr>
                <a:solidFill>
                  <a:schemeClr val="bg1"/>
                </a:solidFill>
              </a:defRPr>
            </a:lvl7pPr>
            <a:lvl8pPr marL="475176" indent="-235189">
              <a:spcAft>
                <a:spcPts val="1333"/>
              </a:spcAft>
              <a:defRPr>
                <a:solidFill>
                  <a:schemeClr val="bg1"/>
                </a:solidFill>
              </a:defRPr>
            </a:lvl8pPr>
            <a:lvl9pPr marL="475176" indent="-235189">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89" indent="-235189">
              <a:spcAft>
                <a:spcPts val="1333"/>
              </a:spcAft>
              <a:buFont typeface="Arial" panose="020B0604020202020204" pitchFamily="34" charset="0"/>
              <a:buChar char="•"/>
              <a:defRPr>
                <a:solidFill>
                  <a:schemeClr val="bg1"/>
                </a:solidFill>
              </a:defRPr>
            </a:lvl4pPr>
            <a:lvl5pPr marL="475176" indent="-235189">
              <a:spcAft>
                <a:spcPts val="1333"/>
              </a:spcAft>
              <a:defRPr baseline="0">
                <a:solidFill>
                  <a:schemeClr val="bg1"/>
                </a:solidFill>
              </a:defRPr>
            </a:lvl5pPr>
            <a:lvl6pPr marL="475176" indent="-235189">
              <a:spcAft>
                <a:spcPts val="1333"/>
              </a:spcAft>
              <a:buFont typeface="Verdana" panose="020B0604030504040204" pitchFamily="34" charset="0"/>
              <a:buChar char="−"/>
              <a:defRPr>
                <a:solidFill>
                  <a:schemeClr val="bg1"/>
                </a:solidFill>
              </a:defRPr>
            </a:lvl6pPr>
            <a:lvl7pPr marL="475176" indent="-235189">
              <a:spcAft>
                <a:spcPts val="1333"/>
              </a:spcAft>
              <a:defRPr>
                <a:solidFill>
                  <a:schemeClr val="bg1"/>
                </a:solidFill>
              </a:defRPr>
            </a:lvl7pPr>
            <a:lvl8pPr marL="475176" indent="-235189">
              <a:spcAft>
                <a:spcPts val="1333"/>
              </a:spcAft>
              <a:defRPr>
                <a:solidFill>
                  <a:schemeClr val="bg1"/>
                </a:solidFill>
              </a:defRPr>
            </a:lvl8pPr>
            <a:lvl9pPr marL="475176" indent="-235189">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5"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89" indent="-235189">
              <a:spcAft>
                <a:spcPts val="1333"/>
              </a:spcAft>
              <a:buFont typeface="Arial" panose="020B0604020202020204" pitchFamily="34" charset="0"/>
              <a:buChar char="•"/>
              <a:defRPr>
                <a:solidFill>
                  <a:schemeClr val="bg1"/>
                </a:solidFill>
              </a:defRPr>
            </a:lvl4pPr>
            <a:lvl5pPr marL="475176" indent="-235189">
              <a:spcAft>
                <a:spcPts val="1333"/>
              </a:spcAft>
              <a:defRPr baseline="0">
                <a:solidFill>
                  <a:schemeClr val="bg1"/>
                </a:solidFill>
              </a:defRPr>
            </a:lvl5pPr>
            <a:lvl6pPr marL="475176" indent="-235189">
              <a:spcAft>
                <a:spcPts val="1333"/>
              </a:spcAft>
              <a:buFont typeface="Verdana" panose="020B0604030504040204" pitchFamily="34" charset="0"/>
              <a:buChar char="−"/>
              <a:defRPr>
                <a:solidFill>
                  <a:schemeClr val="bg1"/>
                </a:solidFill>
              </a:defRPr>
            </a:lvl6pPr>
            <a:lvl7pPr marL="475176" indent="-235189">
              <a:spcAft>
                <a:spcPts val="1333"/>
              </a:spcAft>
              <a:defRPr>
                <a:solidFill>
                  <a:schemeClr val="bg1"/>
                </a:solidFill>
              </a:defRPr>
            </a:lvl7pPr>
            <a:lvl8pPr marL="475176" indent="-235189">
              <a:spcAft>
                <a:spcPts val="1333"/>
              </a:spcAft>
              <a:defRPr>
                <a:solidFill>
                  <a:schemeClr val="bg1"/>
                </a:solidFill>
              </a:defRPr>
            </a:lvl8pPr>
            <a:lvl9pPr marL="475176" indent="-235189">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7"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89" indent="-235189">
              <a:spcAft>
                <a:spcPts val="1333"/>
              </a:spcAft>
              <a:buFont typeface="Arial" panose="020B0604020202020204" pitchFamily="34" charset="0"/>
              <a:buChar char="•"/>
              <a:defRPr>
                <a:solidFill>
                  <a:schemeClr val="bg1"/>
                </a:solidFill>
              </a:defRPr>
            </a:lvl4pPr>
            <a:lvl5pPr marL="475176" indent="-235189">
              <a:spcAft>
                <a:spcPts val="1333"/>
              </a:spcAft>
              <a:defRPr baseline="0">
                <a:solidFill>
                  <a:schemeClr val="bg1"/>
                </a:solidFill>
              </a:defRPr>
            </a:lvl5pPr>
            <a:lvl6pPr marL="475176" indent="-235189">
              <a:spcAft>
                <a:spcPts val="1333"/>
              </a:spcAft>
              <a:buFont typeface="Verdana" panose="020B0604030504040204" pitchFamily="34" charset="0"/>
              <a:buChar char="−"/>
              <a:defRPr>
                <a:solidFill>
                  <a:schemeClr val="bg1"/>
                </a:solidFill>
              </a:defRPr>
            </a:lvl6pPr>
            <a:lvl7pPr marL="475176" indent="-235189">
              <a:spcAft>
                <a:spcPts val="1333"/>
              </a:spcAft>
              <a:defRPr>
                <a:solidFill>
                  <a:schemeClr val="bg1"/>
                </a:solidFill>
              </a:defRPr>
            </a:lvl7pPr>
            <a:lvl8pPr marL="475176" indent="-235189">
              <a:spcAft>
                <a:spcPts val="1333"/>
              </a:spcAft>
              <a:defRPr>
                <a:solidFill>
                  <a:schemeClr val="bg1"/>
                </a:solidFill>
              </a:defRPr>
            </a:lvl8pPr>
            <a:lvl9pPr marL="475176" indent="-235189">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6"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solidFill>
                  <a:schemeClr val="bg1"/>
                </a:solidFill>
              </a:defRPr>
            </a:lvl1pPr>
          </a:lstStyle>
          <a:p>
            <a:r>
              <a:rPr lang="en-US" noProof="0"/>
              <a:t>Click to edit Master title style</a:t>
            </a:r>
            <a:endParaRPr lang="en-US" noProof="0" dirty="0"/>
          </a:p>
        </p:txBody>
      </p:sp>
      <p:sp>
        <p:nvSpPr>
          <p:cNvPr id="11"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12"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1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4248860190"/>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467784" y="1665818"/>
            <a:ext cx="5537731" cy="4633383"/>
          </a:xfrm>
          <a:prstGeom prst="rect">
            <a:avLst/>
          </a:prstGeom>
        </p:spPr>
        <p:txBody>
          <a:bodyPr vert="horz" lIns="0" tIns="0" rIns="0" bIns="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8"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9"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894348364"/>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69900" y="402589"/>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3"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5"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950965900"/>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200822"/>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cSld name="Title Slide White Text">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1"/>
            </p:custData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4" name="Object 13" hidden="1"/>
                      <p:cNvPicPr/>
                      <p:nvPr/>
                    </p:nvPicPr>
                    <p:blipFill>
                      <a:blip r:embed="rId4"/>
                      <a:stretch>
                        <a:fillRect/>
                      </a:stretch>
                    </p:blipFill>
                    <p:spPr>
                      <a:xfrm>
                        <a:off x="1955" y="1589"/>
                        <a:ext cx="1953" cy="1587"/>
                      </a:xfrm>
                      <a:prstGeom prst="rect">
                        <a:avLst/>
                      </a:prstGeom>
                    </p:spPr>
                  </p:pic>
                </p:oleObj>
              </mc:Fallback>
            </mc:AlternateContent>
          </a:graphicData>
        </a:graphic>
      </p:graphicFrame>
      <p:sp>
        <p:nvSpPr>
          <p:cNvPr id="12" name="Subtitle 2"/>
          <p:cNvSpPr>
            <a:spLocks noGrp="1"/>
          </p:cNvSpPr>
          <p:nvPr>
            <p:ph type="subTitle" idx="1"/>
          </p:nvPr>
        </p:nvSpPr>
        <p:spPr bwMode="gray">
          <a:xfrm>
            <a:off x="531621" y="5805504"/>
            <a:ext cx="5564379" cy="496434"/>
          </a:xfrm>
          <a:prstGeom prst="rect">
            <a:avLst/>
          </a:prstGeom>
        </p:spPr>
        <p:txBody>
          <a:bodyPr wrap="square" lIns="0" tIns="0" rIns="0" bIns="0" anchor="b">
            <a:noAutofit/>
          </a:bodyPr>
          <a:lstStyle>
            <a:lvl1pPr marL="0" indent="0" algn="l">
              <a:lnSpc>
                <a:spcPct val="100000"/>
              </a:lnSpc>
              <a:spcBef>
                <a:spcPts val="0"/>
              </a:spcBef>
              <a:spcAft>
                <a:spcPts val="0"/>
              </a:spcAft>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13" name="Text Placeholder 4"/>
          <p:cNvSpPr>
            <a:spLocks noGrp="1"/>
          </p:cNvSpPr>
          <p:nvPr>
            <p:ph type="body" sz="quarter" idx="10"/>
          </p:nvPr>
        </p:nvSpPr>
        <p:spPr>
          <a:xfrm>
            <a:off x="531621" y="6313814"/>
            <a:ext cx="5564379" cy="298450"/>
          </a:xfrm>
          <a:prstGeom prst="rect">
            <a:avLst/>
          </a:prstGeom>
        </p:spPr>
        <p:txBody>
          <a:bodyPr lIns="0" tIns="0" rIns="0" bIns="0"/>
          <a:lstStyle>
            <a:lvl1pPr>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sp>
        <p:nvSpPr>
          <p:cNvPr id="19" name="Title 1"/>
          <p:cNvSpPr txBox="1">
            <a:spLocks/>
          </p:cNvSpPr>
          <p:nvPr/>
        </p:nvSpPr>
        <p:spPr bwMode="gray">
          <a:xfrm>
            <a:off x="3545062" y="1203125"/>
            <a:ext cx="5095385" cy="4140000"/>
          </a:xfrm>
          <a:prstGeom prst="ellipse">
            <a:avLst/>
          </a:prstGeom>
          <a:ln w="25400">
            <a:solidFill>
              <a:schemeClr val="accent1"/>
            </a:solidFill>
          </a:ln>
        </p:spPr>
        <p:txBody>
          <a:bodyPr vert="horz" lIns="108000" tIns="108000" rIns="108000" bIns="108000" rtlCol="0" anchor="ctr" anchorCtr="0">
            <a:normAutofit/>
          </a:bodyPr>
          <a:lstStyle>
            <a:lvl1pPr algn="ctr" defTabSz="1005083" rtl="0" eaLnBrk="1" latinLnBrk="0" hangingPunct="1">
              <a:lnSpc>
                <a:spcPts val="4200"/>
              </a:lnSpc>
              <a:spcBef>
                <a:spcPct val="0"/>
              </a:spcBef>
              <a:buNone/>
              <a:defRPr lang="de-DE" sz="3600" b="0" kern="1200" baseline="0">
                <a:solidFill>
                  <a:schemeClr val="bg1"/>
                </a:solidFill>
                <a:latin typeface="+mj-lt"/>
                <a:ea typeface="Open Sans" panose="020B0606030504020204" pitchFamily="34" charset="0"/>
                <a:cs typeface="Open Sans" panose="020B0606030504020204" pitchFamily="34" charset="0"/>
              </a:defRPr>
            </a:lvl1pPr>
          </a:lstStyle>
          <a:p>
            <a:pPr eaLnBrk="1"/>
            <a:endParaRPr lang="en-US" sz="3600" dirty="0">
              <a:solidFill>
                <a:schemeClr val="tx1"/>
              </a:solidFill>
            </a:endParaRPr>
          </a:p>
        </p:txBody>
      </p:sp>
      <p:sp>
        <p:nvSpPr>
          <p:cNvPr id="18" name="Title 1"/>
          <p:cNvSpPr>
            <a:spLocks noGrp="1"/>
          </p:cNvSpPr>
          <p:nvPr>
            <p:ph type="ctrTitle"/>
          </p:nvPr>
        </p:nvSpPr>
        <p:spPr bwMode="gray">
          <a:xfrm>
            <a:off x="3545061" y="1124744"/>
            <a:ext cx="5051077" cy="4104000"/>
          </a:xfrm>
        </p:spPr>
        <p:txBody>
          <a:bodyPr wrap="square" lIns="36000" tIns="36000" rIns="36000" bIns="36000" anchor="ctr" anchorCtr="0">
            <a:noAutofit/>
          </a:bodyPr>
          <a:lstStyle>
            <a:lvl1pPr algn="ctr">
              <a:lnSpc>
                <a:spcPct val="100000"/>
              </a:lnSpc>
              <a:defRPr sz="3600" b="0">
                <a:solidFill>
                  <a:schemeClr val="tx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Tree>
    <p:extLst>
      <p:ext uri="{BB962C8B-B14F-4D97-AF65-F5344CB8AC3E}">
        <p14:creationId xmlns:p14="http://schemas.microsoft.com/office/powerpoint/2010/main" val="266402008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Page de fin">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554143" y="6554192"/>
            <a:ext cx="377092" cy="100156"/>
          </a:xfrm>
          <a:prstGeom prst="rect">
            <a:avLst/>
          </a:prstGeom>
        </p:spPr>
        <p:txBody>
          <a:bodyPr/>
          <a:lstStyle>
            <a:lvl1pPr>
              <a:defRPr/>
            </a:lvl1pPr>
          </a:lstStyle>
          <a:p>
            <a:fld id="{6253C092-6252-40CA-B52E-02E6E8C37738}" type="slidenum">
              <a:rPr lang="fr-FR" smtClean="0">
                <a:solidFill>
                  <a:prstClr val="black"/>
                </a:solidFill>
              </a:rPr>
              <a:pPr/>
              <a:t>‹#›</a:t>
            </a:fld>
            <a:endParaRPr lang="fr-FR">
              <a:solidFill>
                <a:prstClr val="black"/>
              </a:solidFill>
            </a:endParaRPr>
          </a:p>
        </p:txBody>
      </p:sp>
    </p:spTree>
    <p:extLst>
      <p:ext uri="{BB962C8B-B14F-4D97-AF65-F5344CB8AC3E}">
        <p14:creationId xmlns:p14="http://schemas.microsoft.com/office/powerpoint/2010/main" val="402684256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Divider Slide 7">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1"/>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621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79409095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Drag picture to placeholder or click icon to add</a:t>
            </a:r>
          </a:p>
        </p:txBody>
      </p:sp>
      <p:grpSp>
        <p:nvGrpSpPr>
          <p:cNvPr id="6" name="Group 5"/>
          <p:cNvGrpSpPr>
            <a:grpSpLocks noChangeAspect="1"/>
          </p:cNvGrpSpPr>
          <p:nvPr userDrawn="1"/>
        </p:nvGrpSpPr>
        <p:grpSpPr>
          <a:xfrm>
            <a:off x="475325" y="457200"/>
            <a:ext cx="1998000" cy="374400"/>
            <a:chOff x="398463" y="404813"/>
            <a:chExt cx="1627187" cy="307976"/>
          </a:xfrm>
          <a:solidFill>
            <a:schemeClr val="tx1"/>
          </a:solidFill>
        </p:grpSpPr>
        <p:sp>
          <p:nvSpPr>
            <p:cNvPr id="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9"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1"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2"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3"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4"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5"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val="2205786090"/>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76402"/>
            <a:ext cx="11252200" cy="4622799"/>
          </a:xfrm>
          <a:prstGeom prst="rect">
            <a:avLst/>
          </a:prstGeom>
        </p:spPr>
        <p:txBody>
          <a:bodyPr vert="horz" lIns="0" tIns="0" rIns="0" bIns="0" rtlCol="0">
            <a:noAutofit/>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37716795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4581"/>
            <a:ext cx="11252200" cy="3928209"/>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59816"/>
            <a:ext cx="11252200" cy="357187"/>
          </a:xfrm>
        </p:spPr>
        <p:txBody>
          <a:bodyPr/>
          <a:lstStyle/>
          <a:p>
            <a:pPr lvl="0"/>
            <a:r>
              <a:rPr lang="en-US" noProof="0" dirty="0"/>
              <a:t>Click to edit Master text styles</a:t>
            </a:r>
          </a:p>
        </p:txBody>
      </p:sp>
      <p:sp>
        <p:nvSpPr>
          <p:cNvPr id="19"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dirty="0"/>
              <a:t>Click to 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230723835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1999"/>
            <a:ext cx="3600000" cy="3930791"/>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89"/>
            <a:ext cx="3600000" cy="392112"/>
          </a:xfrm>
        </p:spPr>
        <p:txBody>
          <a:bodyPr/>
          <a:lstStyle/>
          <a:p>
            <a:pPr lvl="0"/>
            <a:r>
              <a:rPr lang="en-US" noProof="0" dirty="0"/>
              <a:t>Click to edit Master text styles</a:t>
            </a:r>
          </a:p>
        </p:txBody>
      </p:sp>
      <p:sp>
        <p:nvSpPr>
          <p:cNvPr id="7" name="Chart Placeholder 3"/>
          <p:cNvSpPr>
            <a:spLocks noGrp="1"/>
          </p:cNvSpPr>
          <p:nvPr>
            <p:ph type="chart" sz="quarter" idx="19"/>
          </p:nvPr>
        </p:nvSpPr>
        <p:spPr>
          <a:xfrm>
            <a:off x="4296000" y="2051998"/>
            <a:ext cx="3600000" cy="3930791"/>
          </a:xfrm>
          <a:prstGeom prst="rect">
            <a:avLst/>
          </a:prstGeom>
        </p:spPr>
        <p:txBody>
          <a:bodyPr/>
          <a:lstStyle/>
          <a:p>
            <a:r>
              <a:rPr lang="en-US" noProof="0" dirty="0"/>
              <a:t>Click icon to add chart</a:t>
            </a:r>
          </a:p>
        </p:txBody>
      </p:sp>
      <p:sp>
        <p:nvSpPr>
          <p:cNvPr id="8" name="Text Placeholder 8"/>
          <p:cNvSpPr>
            <a:spLocks noGrp="1"/>
          </p:cNvSpPr>
          <p:nvPr>
            <p:ph type="body" sz="quarter" idx="20"/>
          </p:nvPr>
        </p:nvSpPr>
        <p:spPr>
          <a:xfrm>
            <a:off x="4296003" y="1665288"/>
            <a:ext cx="3600000" cy="392112"/>
          </a:xfrm>
        </p:spPr>
        <p:txBody>
          <a:bodyPr/>
          <a:lstStyle/>
          <a:p>
            <a:pPr lvl="0"/>
            <a:r>
              <a:rPr lang="en-US" noProof="0" dirty="0"/>
              <a:t>Click to edit Master text styles</a:t>
            </a:r>
          </a:p>
        </p:txBody>
      </p:sp>
      <p:sp>
        <p:nvSpPr>
          <p:cNvPr id="9" name="Chart Placeholder 3"/>
          <p:cNvSpPr>
            <a:spLocks noGrp="1"/>
          </p:cNvSpPr>
          <p:nvPr>
            <p:ph type="chart" sz="quarter" idx="21"/>
          </p:nvPr>
        </p:nvSpPr>
        <p:spPr>
          <a:xfrm>
            <a:off x="8086960" y="2051999"/>
            <a:ext cx="3600000" cy="3930791"/>
          </a:xfrm>
          <a:prstGeom prst="rect">
            <a:avLst/>
          </a:prstGeom>
        </p:spPr>
        <p:txBody>
          <a:bodyPr/>
          <a:lstStyle/>
          <a:p>
            <a:r>
              <a:rPr lang="en-US" noProof="0" dirty="0"/>
              <a:t>Click icon to add chart</a:t>
            </a:r>
          </a:p>
        </p:txBody>
      </p:sp>
      <p:sp>
        <p:nvSpPr>
          <p:cNvPr id="10" name="Text Placeholder 8"/>
          <p:cNvSpPr>
            <a:spLocks noGrp="1"/>
          </p:cNvSpPr>
          <p:nvPr>
            <p:ph type="body" sz="quarter" idx="22"/>
          </p:nvPr>
        </p:nvSpPr>
        <p:spPr>
          <a:xfrm>
            <a:off x="8086959" y="1659145"/>
            <a:ext cx="3600000" cy="398256"/>
          </a:xfrm>
        </p:spPr>
        <p:txBody>
          <a:bodyPr/>
          <a:lstStyle/>
          <a:p>
            <a:pPr lvl="0"/>
            <a:r>
              <a:rPr lang="en-US" noProof="0" dirty="0"/>
              <a:t>Click to edit Master text styles</a:t>
            </a:r>
          </a:p>
        </p:txBody>
      </p:sp>
      <p:sp>
        <p:nvSpPr>
          <p:cNvPr id="11"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dirty="0"/>
              <a:t>Click to edit Master text styles</a:t>
            </a:r>
          </a:p>
        </p:txBody>
      </p:sp>
      <p:sp>
        <p:nvSpPr>
          <p:cNvPr id="13"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4241384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468000" y="1665288"/>
            <a:ext cx="5328000" cy="4622507"/>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Content Placeholder 3"/>
          <p:cNvSpPr>
            <a:spLocks noGrp="1"/>
          </p:cNvSpPr>
          <p:nvPr>
            <p:ph sz="quarter" idx="20"/>
          </p:nvPr>
        </p:nvSpPr>
        <p:spPr>
          <a:xfrm>
            <a:off x="6394100" y="1656000"/>
            <a:ext cx="5328000" cy="4631795"/>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12807538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4699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Content Placeholder 3"/>
          <p:cNvSpPr>
            <a:spLocks noGrp="1"/>
          </p:cNvSpPr>
          <p:nvPr>
            <p:ph sz="quarter" idx="20"/>
          </p:nvPr>
        </p:nvSpPr>
        <p:spPr>
          <a:xfrm>
            <a:off x="63941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241686925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88"/>
            <a:ext cx="5480400" cy="4317502"/>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4" y="1655763"/>
            <a:ext cx="5482516" cy="420687"/>
          </a:xfrm>
        </p:spPr>
        <p:txBody>
          <a:bodyPr>
            <a:noAutofit/>
          </a:bodyPr>
          <a:lstStyle/>
          <a:p>
            <a:pPr lvl="0"/>
            <a:r>
              <a:rPr lang="en-US" noProof="0" dirty="0"/>
              <a:t>Click to edit Master text styles</a:t>
            </a:r>
          </a:p>
        </p:txBody>
      </p:sp>
      <p:sp>
        <p:nvSpPr>
          <p:cNvPr id="9"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dirty="0"/>
              <a:t>Click to edit Master text styles</a:t>
            </a:r>
          </a:p>
        </p:txBody>
      </p:sp>
      <p:sp>
        <p:nvSpPr>
          <p:cNvPr id="12"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08328971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5" y="1654028"/>
            <a:ext cx="5482516" cy="420687"/>
          </a:xfrm>
        </p:spPr>
        <p:txBody>
          <a:bodyPr>
            <a:noAutofit/>
          </a:bodyPr>
          <a:lstStyle/>
          <a:p>
            <a:pPr lvl="0"/>
            <a:r>
              <a:rPr lang="en-US" noProof="0" dirty="0"/>
              <a:t>Click to edit Master text styles</a:t>
            </a:r>
          </a:p>
        </p:txBody>
      </p:sp>
      <p:sp>
        <p:nvSpPr>
          <p:cNvPr id="9" name="Chart Placeholder 2"/>
          <p:cNvSpPr>
            <a:spLocks noGrp="1"/>
          </p:cNvSpPr>
          <p:nvPr>
            <p:ph type="chart" sz="quarter" idx="24"/>
          </p:nvPr>
        </p:nvSpPr>
        <p:spPr>
          <a:xfrm>
            <a:off x="469900" y="2125013"/>
            <a:ext cx="5482517" cy="3857777"/>
          </a:xfrm>
        </p:spPr>
        <p:txBody>
          <a:bodyPr>
            <a:noAutofit/>
          </a:bodyPr>
          <a:lstStyle/>
          <a:p>
            <a:r>
              <a:rPr lang="en-US" noProof="0" dirty="0"/>
              <a:t>Click icon to add chart</a:t>
            </a:r>
          </a:p>
        </p:txBody>
      </p:sp>
      <p:sp>
        <p:nvSpPr>
          <p:cNvPr id="12" name="Text Placeholder 5"/>
          <p:cNvSpPr>
            <a:spLocks noGrp="1"/>
          </p:cNvSpPr>
          <p:nvPr>
            <p:ph type="body" sz="quarter" idx="25"/>
          </p:nvPr>
        </p:nvSpPr>
        <p:spPr>
          <a:xfrm>
            <a:off x="469898" y="1665288"/>
            <a:ext cx="5482517" cy="409427"/>
          </a:xfrm>
        </p:spPr>
        <p:txBody>
          <a:bodyPr>
            <a:noAutofit/>
          </a:bodyPr>
          <a:lstStyle/>
          <a:p>
            <a:pPr lvl="0"/>
            <a:r>
              <a:rPr lang="en-US" noProof="0" dirty="0"/>
              <a:t>Click to edit Master text styles</a:t>
            </a:r>
          </a:p>
        </p:txBody>
      </p:sp>
      <p:sp>
        <p:nvSpPr>
          <p:cNvPr id="14"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dirty="0"/>
              <a:t>Click to edit Master text styles</a:t>
            </a: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47388592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469900" y="1665289"/>
            <a:ext cx="4431857" cy="4633913"/>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Content Placeholder 3"/>
          <p:cNvSpPr>
            <a:spLocks noGrp="1"/>
          </p:cNvSpPr>
          <p:nvPr>
            <p:ph sz="quarter" idx="16"/>
          </p:nvPr>
        </p:nvSpPr>
        <p:spPr>
          <a:xfrm>
            <a:off x="5482100" y="1700213"/>
            <a:ext cx="6240000" cy="4598989"/>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68432159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455116" y="1626099"/>
            <a:ext cx="4266983" cy="4673101"/>
          </a:xfrm>
          <a:prstGeom prst="rect">
            <a:avLst/>
          </a:prstGeom>
        </p:spPr>
        <p:txBody>
          <a:bodyPr>
            <a:noAutofit/>
          </a:bodyPr>
          <a:lstStyle>
            <a:lvl1pPr>
              <a:tabLst>
                <a:tab pos="6705432" algn="r"/>
              </a:tabLst>
              <a:defRPr sz="2400">
                <a:solidFill>
                  <a:schemeClr val="accent3"/>
                </a:solidFill>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p:txBody>
      </p:sp>
      <p:sp>
        <p:nvSpPr>
          <p:cNvPr id="8" name="Content Placeholder 3"/>
          <p:cNvSpPr>
            <a:spLocks noGrp="1"/>
          </p:cNvSpPr>
          <p:nvPr>
            <p:ph sz="quarter" idx="16"/>
          </p:nvPr>
        </p:nvSpPr>
        <p:spPr>
          <a:xfrm>
            <a:off x="469900" y="1665288"/>
            <a:ext cx="6660866" cy="4633913"/>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24595535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88742" y="1700213"/>
            <a:ext cx="2664000" cy="1260000"/>
          </a:xfrm>
        </p:spPr>
        <p:txBody>
          <a:bodyPr lIns="0" tIns="0" rIns="0" bIns="0">
            <a:noAutofit/>
          </a:bodyPr>
          <a:lstStyle/>
          <a:p>
            <a:r>
              <a:rPr lang="en-US" noProof="0" dirty="0"/>
              <a:t>Drag picture to placeholder or click icon to add</a:t>
            </a:r>
          </a:p>
        </p:txBody>
      </p:sp>
      <p:sp>
        <p:nvSpPr>
          <p:cNvPr id="5" name="Picture Placeholder 6"/>
          <p:cNvSpPr>
            <a:spLocks noGrp="1"/>
          </p:cNvSpPr>
          <p:nvPr>
            <p:ph type="pic" sz="quarter" idx="14"/>
          </p:nvPr>
        </p:nvSpPr>
        <p:spPr>
          <a:xfrm>
            <a:off x="3341040" y="1700212"/>
            <a:ext cx="2664000" cy="1260000"/>
          </a:xfrm>
        </p:spPr>
        <p:txBody>
          <a:bodyPr lIns="0" tIns="0" rIns="0" bIns="0">
            <a:noAutofit/>
          </a:bodyPr>
          <a:lstStyle/>
          <a:p>
            <a:r>
              <a:rPr lang="en-US" noProof="0" dirty="0"/>
              <a:t>Drag picture to placeholder or click icon to add</a:t>
            </a:r>
          </a:p>
        </p:txBody>
      </p:sp>
      <p:sp>
        <p:nvSpPr>
          <p:cNvPr id="6" name="Picture Placeholder 6"/>
          <p:cNvSpPr>
            <a:spLocks noGrp="1"/>
          </p:cNvSpPr>
          <p:nvPr>
            <p:ph type="pic" sz="quarter" idx="15"/>
          </p:nvPr>
        </p:nvSpPr>
        <p:spPr>
          <a:xfrm>
            <a:off x="6193338" y="1700212"/>
            <a:ext cx="2664000" cy="1260000"/>
          </a:xfrm>
        </p:spPr>
        <p:txBody>
          <a:bodyPr lIns="0" tIns="0" rIns="0" bIns="0">
            <a:noAutofit/>
          </a:bodyPr>
          <a:lstStyle/>
          <a:p>
            <a:r>
              <a:rPr lang="en-US" noProof="0" dirty="0"/>
              <a:t>Drag picture to placeholder or click icon to add</a:t>
            </a:r>
          </a:p>
        </p:txBody>
      </p:sp>
      <p:sp>
        <p:nvSpPr>
          <p:cNvPr id="7" name="Picture Placeholder 6"/>
          <p:cNvSpPr>
            <a:spLocks noGrp="1"/>
          </p:cNvSpPr>
          <p:nvPr>
            <p:ph type="pic" sz="quarter" idx="16"/>
          </p:nvPr>
        </p:nvSpPr>
        <p:spPr>
          <a:xfrm>
            <a:off x="9045636" y="1700212"/>
            <a:ext cx="2664000" cy="1260000"/>
          </a:xfrm>
        </p:spPr>
        <p:txBody>
          <a:bodyPr lIns="0" tIns="0" rIns="0" bIns="0">
            <a:noAutofit/>
          </a:bodyPr>
          <a:lstStyle/>
          <a:p>
            <a:r>
              <a:rPr lang="en-US" noProof="0" dirty="0"/>
              <a:t>Drag picture to placeholder or click icon to add</a:t>
            </a:r>
          </a:p>
        </p:txBody>
      </p:sp>
      <p:sp>
        <p:nvSpPr>
          <p:cNvPr id="9" name="Text Placeholder 8"/>
          <p:cNvSpPr>
            <a:spLocks noGrp="1"/>
          </p:cNvSpPr>
          <p:nvPr>
            <p:ph type="body" sz="quarter" idx="17"/>
          </p:nvPr>
        </p:nvSpPr>
        <p:spPr>
          <a:xfrm>
            <a:off x="482363" y="307657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 Placeholder 8"/>
          <p:cNvSpPr>
            <a:spLocks noGrp="1"/>
          </p:cNvSpPr>
          <p:nvPr>
            <p:ph type="body" sz="quarter" idx="18"/>
          </p:nvPr>
        </p:nvSpPr>
        <p:spPr>
          <a:xfrm>
            <a:off x="6207211" y="3079742"/>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9"/>
          </p:nvPr>
        </p:nvSpPr>
        <p:spPr>
          <a:xfrm>
            <a:off x="3344787" y="307657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Text Placeholder 8"/>
          <p:cNvSpPr>
            <a:spLocks noGrp="1"/>
          </p:cNvSpPr>
          <p:nvPr>
            <p:ph type="body" sz="quarter" idx="20"/>
          </p:nvPr>
        </p:nvSpPr>
        <p:spPr>
          <a:xfrm>
            <a:off x="9069636" y="3079742"/>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8"/>
          <p:cNvSpPr>
            <a:spLocks noGrp="1"/>
          </p:cNvSpPr>
          <p:nvPr>
            <p:ph type="body" sz="quarter" idx="21"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61047401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50" y="153045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Subtitle 2"/>
          <p:cNvSpPr>
            <a:spLocks noGrp="1"/>
          </p:cNvSpPr>
          <p:nvPr>
            <p:ph type="subTitle" idx="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grpSp>
        <p:nvGrpSpPr>
          <p:cNvPr id="16" name="Group 15"/>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9"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1"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val="33747374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dirty="0"/>
              <a:t>Drag picture to placeholder or click icon to add</a:t>
            </a:r>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dirty="0"/>
              <a:t>Drag picture to placeholder or click icon to add</a:t>
            </a:r>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dirty="0"/>
              <a:t>Drag picture to placeholder or click icon to add</a:t>
            </a:r>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dirty="0"/>
              <a:t>Drag picture to placeholder or click icon to add</a:t>
            </a:r>
          </a:p>
        </p:txBody>
      </p:sp>
      <p:sp>
        <p:nvSpPr>
          <p:cNvPr id="13" name="Text Placeholder 12"/>
          <p:cNvSpPr>
            <a:spLocks noGrp="1"/>
          </p:cNvSpPr>
          <p:nvPr>
            <p:ph type="body" sz="quarter" idx="32"/>
          </p:nvPr>
        </p:nvSpPr>
        <p:spPr>
          <a:xfrm>
            <a:off x="2840780" y="1880213"/>
            <a:ext cx="3172800" cy="1944000"/>
          </a:xfrm>
        </p:spPr>
        <p:txBody>
          <a:bodyPr/>
          <a:lstStyle>
            <a:lvl1pPr>
              <a:spcAft>
                <a:spcPts val="0"/>
              </a:spcAft>
              <a:defRPr b="1"/>
            </a:lvl1pPr>
            <a:lvl2pPr>
              <a:spcAft>
                <a:spcPts val="0"/>
              </a:spcAft>
              <a:defRPr b="0"/>
            </a:lvl2pPr>
          </a:lstStyle>
          <a:p>
            <a:pPr lvl="0"/>
            <a:r>
              <a:rPr lang="en-US" noProof="0" dirty="0"/>
              <a:t>Click to edit Master text styles</a:t>
            </a:r>
          </a:p>
          <a:p>
            <a:pPr lvl="1"/>
            <a:r>
              <a:rPr lang="en-US" noProof="0" dirty="0"/>
              <a:t>Second level</a:t>
            </a:r>
          </a:p>
        </p:txBody>
      </p:sp>
      <p:sp>
        <p:nvSpPr>
          <p:cNvPr id="14" name="Text Placeholder 12"/>
          <p:cNvSpPr>
            <a:spLocks noGrp="1"/>
          </p:cNvSpPr>
          <p:nvPr>
            <p:ph type="body" sz="quarter" idx="33"/>
          </p:nvPr>
        </p:nvSpPr>
        <p:spPr>
          <a:xfrm>
            <a:off x="8550676" y="1880213"/>
            <a:ext cx="3171024" cy="1944000"/>
          </a:xfrm>
        </p:spPr>
        <p:txBody>
          <a:bodyPr/>
          <a:lstStyle>
            <a:lvl1pPr>
              <a:spcAft>
                <a:spcPts val="0"/>
              </a:spcAft>
              <a:defRPr b="1"/>
            </a:lvl1pPr>
            <a:lvl2pPr>
              <a:spcAft>
                <a:spcPts val="0"/>
              </a:spcAft>
              <a:defRPr b="0"/>
            </a:lvl2pPr>
          </a:lstStyle>
          <a:p>
            <a:pPr lvl="0"/>
            <a:r>
              <a:rPr lang="en-US" noProof="0" dirty="0"/>
              <a:t>Click to edit Master text styles</a:t>
            </a:r>
          </a:p>
          <a:p>
            <a:pPr lvl="1"/>
            <a:r>
              <a:rPr lang="en-US" noProof="0" dirty="0"/>
              <a:t>Second level</a:t>
            </a:r>
          </a:p>
        </p:txBody>
      </p:sp>
      <p:sp>
        <p:nvSpPr>
          <p:cNvPr id="15" name="Text Placeholder 12"/>
          <p:cNvSpPr>
            <a:spLocks noGrp="1"/>
          </p:cNvSpPr>
          <p:nvPr>
            <p:ph type="body" sz="quarter" idx="34"/>
          </p:nvPr>
        </p:nvSpPr>
        <p:spPr>
          <a:xfrm>
            <a:off x="2802551" y="4256213"/>
            <a:ext cx="3172800" cy="1944000"/>
          </a:xfrm>
        </p:spPr>
        <p:txBody>
          <a:bodyPr/>
          <a:lstStyle>
            <a:lvl1pPr>
              <a:spcAft>
                <a:spcPts val="0"/>
              </a:spcAft>
              <a:defRPr b="1"/>
            </a:lvl1pPr>
            <a:lvl2pPr>
              <a:spcAft>
                <a:spcPts val="0"/>
              </a:spcAft>
              <a:defRPr b="0"/>
            </a:lvl2pPr>
          </a:lstStyle>
          <a:p>
            <a:pPr lvl="0"/>
            <a:r>
              <a:rPr lang="en-US" noProof="0" dirty="0"/>
              <a:t>Click to edit Master text styles</a:t>
            </a:r>
          </a:p>
          <a:p>
            <a:pPr lvl="1"/>
            <a:r>
              <a:rPr lang="en-US" noProof="0" dirty="0"/>
              <a:t>Second level</a:t>
            </a:r>
          </a:p>
        </p:txBody>
      </p:sp>
      <p:sp>
        <p:nvSpPr>
          <p:cNvPr id="16" name="Text Placeholder 12"/>
          <p:cNvSpPr>
            <a:spLocks noGrp="1"/>
          </p:cNvSpPr>
          <p:nvPr>
            <p:ph type="body" sz="quarter" idx="35"/>
          </p:nvPr>
        </p:nvSpPr>
        <p:spPr>
          <a:xfrm>
            <a:off x="8548900" y="4256212"/>
            <a:ext cx="3172800" cy="1944000"/>
          </a:xfrm>
        </p:spPr>
        <p:txBody>
          <a:bodyPr/>
          <a:lstStyle>
            <a:lvl1pPr>
              <a:spcAft>
                <a:spcPts val="0"/>
              </a:spcAft>
              <a:defRPr b="1"/>
            </a:lvl1pPr>
            <a:lvl2pPr>
              <a:spcAft>
                <a:spcPts val="0"/>
              </a:spcAft>
              <a:defRPr b="0"/>
            </a:lvl2pPr>
          </a:lstStyle>
          <a:p>
            <a:pPr lvl="0"/>
            <a:r>
              <a:rPr lang="en-US" noProof="0" dirty="0"/>
              <a:t>Click to edit Master text styles</a:t>
            </a:r>
          </a:p>
          <a:p>
            <a:pPr lvl="1"/>
            <a:r>
              <a:rPr lang="en-US" noProof="0" dirty="0"/>
              <a:t>Second level</a:t>
            </a:r>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235122174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469900" y="1700213"/>
            <a:ext cx="3627438" cy="2052830"/>
          </a:xfrm>
        </p:spPr>
        <p:txBody>
          <a:bodyPr/>
          <a:lstStyle/>
          <a:p>
            <a:r>
              <a:rPr lang="en-US" noProof="0" dirty="0"/>
              <a:t>Drag picture to placeholder or click icon to add</a:t>
            </a:r>
          </a:p>
        </p:txBody>
      </p:sp>
      <p:sp>
        <p:nvSpPr>
          <p:cNvPr id="5" name="Picture Placeholder 7"/>
          <p:cNvSpPr>
            <a:spLocks noGrp="1"/>
          </p:cNvSpPr>
          <p:nvPr>
            <p:ph type="pic" sz="quarter" idx="14"/>
          </p:nvPr>
        </p:nvSpPr>
        <p:spPr>
          <a:xfrm>
            <a:off x="8082784" y="1700213"/>
            <a:ext cx="3639316" cy="2059099"/>
          </a:xfrm>
        </p:spPr>
        <p:txBody>
          <a:bodyPr/>
          <a:lstStyle/>
          <a:p>
            <a:r>
              <a:rPr lang="en-US" noProof="0" dirty="0"/>
              <a:t>Drag picture to placeholder or click icon to add</a:t>
            </a:r>
          </a:p>
        </p:txBody>
      </p:sp>
      <p:sp>
        <p:nvSpPr>
          <p:cNvPr id="6" name="Picture Placeholder 7"/>
          <p:cNvSpPr>
            <a:spLocks noGrp="1"/>
          </p:cNvSpPr>
          <p:nvPr>
            <p:ph type="pic" sz="quarter" idx="15"/>
          </p:nvPr>
        </p:nvSpPr>
        <p:spPr>
          <a:xfrm>
            <a:off x="4284188" y="1700212"/>
            <a:ext cx="3636962" cy="2057767"/>
          </a:xfrm>
        </p:spPr>
        <p:txBody>
          <a:bodyPr/>
          <a:lstStyle/>
          <a:p>
            <a:r>
              <a:rPr lang="en-US" noProof="0" dirty="0"/>
              <a:t>Drag picture to placeholder or click icon to add</a:t>
            </a:r>
          </a:p>
        </p:txBody>
      </p:sp>
      <p:sp>
        <p:nvSpPr>
          <p:cNvPr id="9" name="Text Placeholder 18"/>
          <p:cNvSpPr>
            <a:spLocks noGrp="1"/>
          </p:cNvSpPr>
          <p:nvPr>
            <p:ph idx="1" hasCustomPrompt="1"/>
          </p:nvPr>
        </p:nvSpPr>
        <p:spPr>
          <a:xfrm>
            <a:off x="469900" y="3832225"/>
            <a:ext cx="3627438" cy="218144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18"/>
          <p:cNvSpPr>
            <a:spLocks noGrp="1"/>
          </p:cNvSpPr>
          <p:nvPr>
            <p:ph idx="16" hasCustomPrompt="1"/>
          </p:nvPr>
        </p:nvSpPr>
        <p:spPr>
          <a:xfrm>
            <a:off x="4278313" y="3832224"/>
            <a:ext cx="3636962" cy="2186686"/>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18"/>
          <p:cNvSpPr>
            <a:spLocks noGrp="1"/>
          </p:cNvSpPr>
          <p:nvPr>
            <p:ph idx="17" hasCustomPrompt="1"/>
          </p:nvPr>
        </p:nvSpPr>
        <p:spPr>
          <a:xfrm>
            <a:off x="8082784" y="3832224"/>
            <a:ext cx="3639316" cy="218810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8"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67529630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65793119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
        <p:nvSpPr>
          <p:cNvPr id="14" name="Text Placeholder 8"/>
          <p:cNvSpPr>
            <a:spLocks noGrp="1"/>
          </p:cNvSpPr>
          <p:nvPr>
            <p:ph type="body" sz="quarter" idx="17"/>
          </p:nvPr>
        </p:nvSpPr>
        <p:spPr>
          <a:xfrm>
            <a:off x="469899" y="1857892"/>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Text Placeholder 8"/>
          <p:cNvSpPr>
            <a:spLocks noGrp="1"/>
          </p:cNvSpPr>
          <p:nvPr>
            <p:ph type="body" sz="quarter" idx="21"/>
          </p:nvPr>
        </p:nvSpPr>
        <p:spPr>
          <a:xfrm>
            <a:off x="6177462" y="1857892"/>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7" name="Rectangle 16"/>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dirty="0">
              <a:solidFill>
                <a:prstClr val="white"/>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dirty="0">
              <a:solidFill>
                <a:prstClr val="white"/>
              </a:solidFill>
            </a:endParaRPr>
          </a:p>
        </p:txBody>
      </p:sp>
      <p:sp>
        <p:nvSpPr>
          <p:cNvPr id="19" name="Picture Placeholder 29"/>
          <p:cNvSpPr>
            <a:spLocks noGrp="1"/>
          </p:cNvSpPr>
          <p:nvPr>
            <p:ph type="pic" sz="quarter" idx="20" hasCustomPrompt="1"/>
          </p:nvPr>
        </p:nvSpPr>
        <p:spPr>
          <a:xfrm>
            <a:off x="10467635" y="1857892"/>
            <a:ext cx="1244161"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5" y="1863917"/>
            <a:ext cx="1244906"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Tree>
    <p:extLst>
      <p:ext uri="{BB962C8B-B14F-4D97-AF65-F5344CB8AC3E}">
        <p14:creationId xmlns:p14="http://schemas.microsoft.com/office/powerpoint/2010/main" val="391353204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2"/>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 Placeholder 8"/>
          <p:cNvSpPr>
            <a:spLocks noGrp="1"/>
          </p:cNvSpPr>
          <p:nvPr>
            <p:ph type="body" sz="quarter" idx="21"/>
          </p:nvPr>
        </p:nvSpPr>
        <p:spPr>
          <a:xfrm>
            <a:off x="6177462" y="1857892"/>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tangle 3"/>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5" name="Rectangle 4"/>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7" name="Picture Placeholder 29"/>
          <p:cNvSpPr>
            <a:spLocks noGrp="1"/>
          </p:cNvSpPr>
          <p:nvPr>
            <p:ph type="pic" sz="quarter" idx="20" hasCustomPrompt="1"/>
          </p:nvPr>
        </p:nvSpPr>
        <p:spPr>
          <a:xfrm>
            <a:off x="10467635" y="1857892"/>
            <a:ext cx="1244161"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69899" y="4249681"/>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23"/>
          </p:nvPr>
        </p:nvSpPr>
        <p:spPr>
          <a:xfrm>
            <a:off x="6177460" y="4249681"/>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Rectangle 11"/>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13" name="Rectangle 12"/>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14" name="Picture Placeholder 29"/>
          <p:cNvSpPr>
            <a:spLocks noGrp="1"/>
          </p:cNvSpPr>
          <p:nvPr>
            <p:ph type="pic" sz="quarter" idx="24" hasCustomPrompt="1"/>
          </p:nvPr>
        </p:nvSpPr>
        <p:spPr>
          <a:xfrm>
            <a:off x="4700436" y="4249683"/>
            <a:ext cx="127491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59036" y="4248209"/>
            <a:ext cx="1244160"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7" name="Picture Placeholder 29"/>
          <p:cNvSpPr>
            <a:spLocks noGrp="1"/>
          </p:cNvSpPr>
          <p:nvPr>
            <p:ph type="pic" sz="quarter" idx="19" hasCustomPrompt="1"/>
          </p:nvPr>
        </p:nvSpPr>
        <p:spPr>
          <a:xfrm>
            <a:off x="4734795" y="1863917"/>
            <a:ext cx="124490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74886995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5" name="Rectangle 4"/>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6" name="Rectangle 5"/>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7" name="Text Placeholder 8"/>
          <p:cNvSpPr>
            <a:spLocks noGrp="1"/>
          </p:cNvSpPr>
          <p:nvPr>
            <p:ph type="body" sz="quarter" idx="17"/>
          </p:nvPr>
        </p:nvSpPr>
        <p:spPr>
          <a:xfrm>
            <a:off x="4278313" y="1851441"/>
            <a:ext cx="3636962"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ext Placeholder 8"/>
          <p:cNvSpPr>
            <a:spLocks noGrp="1"/>
          </p:cNvSpPr>
          <p:nvPr>
            <p:ph type="body" sz="quarter" idx="18"/>
          </p:nvPr>
        </p:nvSpPr>
        <p:spPr>
          <a:xfrm>
            <a:off x="469900" y="1851441"/>
            <a:ext cx="3627438"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 Placeholder 8"/>
          <p:cNvSpPr>
            <a:spLocks noGrp="1"/>
          </p:cNvSpPr>
          <p:nvPr>
            <p:ph type="body" sz="quarter" idx="19"/>
          </p:nvPr>
        </p:nvSpPr>
        <p:spPr>
          <a:xfrm>
            <a:off x="8093075" y="1851441"/>
            <a:ext cx="3629025"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07349928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8"/>
          <p:cNvSpPr>
            <a:spLocks noGrp="1"/>
          </p:cNvSpPr>
          <p:nvPr>
            <p:ph type="body" sz="quarter" idx="19"/>
          </p:nvPr>
        </p:nvSpPr>
        <p:spPr>
          <a:xfrm>
            <a:off x="3356633"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Text Placeholder 8"/>
          <p:cNvSpPr>
            <a:spLocks noGrp="1"/>
          </p:cNvSpPr>
          <p:nvPr>
            <p:ph type="body" sz="quarter" idx="20"/>
          </p:nvPr>
        </p:nvSpPr>
        <p:spPr>
          <a:xfrm>
            <a:off x="6243366"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0"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49672269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8"/>
          <p:cNvSpPr>
            <a:spLocks noGrp="1"/>
          </p:cNvSpPr>
          <p:nvPr>
            <p:ph type="body" sz="quarter" idx="19"/>
          </p:nvPr>
        </p:nvSpPr>
        <p:spPr>
          <a:xfrm>
            <a:off x="3356635"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Text Placeholder 8"/>
          <p:cNvSpPr>
            <a:spLocks noGrp="1"/>
          </p:cNvSpPr>
          <p:nvPr>
            <p:ph type="body" sz="quarter" idx="20"/>
          </p:nvPr>
        </p:nvSpPr>
        <p:spPr>
          <a:xfrm>
            <a:off x="6243367"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TextBox 14"/>
          <p:cNvSpPr txBox="1"/>
          <p:nvPr userDrawn="1"/>
        </p:nvSpPr>
        <p:spPr>
          <a:xfrm>
            <a:off x="11382378" y="6477001"/>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solidFill>
                  <a:schemeClr val="bg1"/>
                </a:solidFill>
              </a:defRPr>
            </a:lvl1pPr>
          </a:lstStyle>
          <a:p>
            <a:r>
              <a:rPr lang="en-US" noProof="0" dirty="0"/>
              <a:t>Click to edit Master title style</a:t>
            </a:r>
          </a:p>
        </p:txBody>
      </p:sp>
    </p:spTree>
    <p:extLst>
      <p:ext uri="{BB962C8B-B14F-4D97-AF65-F5344CB8AC3E}">
        <p14:creationId xmlns:p14="http://schemas.microsoft.com/office/powerpoint/2010/main" val="165952514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467783" y="1665817"/>
            <a:ext cx="5537730" cy="4633383"/>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1710466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144907692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Subtitle 2"/>
          <p:cNvSpPr>
            <a:spLocks noGrp="1"/>
          </p:cNvSpPr>
          <p:nvPr>
            <p:ph type="subTitle" idx="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grpSp>
        <p:nvGrpSpPr>
          <p:cNvPr id="16" name="Group 15"/>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3"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val="2000342691"/>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29743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val="255423340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Title Slide - White">
    <p:bg bwMode="gray">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val="932804239"/>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itle Slide - Circle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50" y="153045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16" name="Group 15"/>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9"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1"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val="18339121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16" name="Group 15"/>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3"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val="3361138834"/>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0213"/>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899" y="3423545"/>
            <a:ext cx="10418235"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13" name="Copyright"/>
          <p:cNvSpPr txBox="1"/>
          <p:nvPr userDrawn="1"/>
        </p:nvSpPr>
        <p:spPr>
          <a:xfrm>
            <a:off x="469900" y="6480046"/>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384650446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189209344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8"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9" name="TextBox 8"/>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426595829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61048067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1" y="1705668"/>
            <a:ext cx="10418233" cy="1592403"/>
          </a:xfrm>
        </p:spPr>
        <p:txBody>
          <a:bodyPr anchor="b"/>
          <a:lstStyle>
            <a:lvl1pPr>
              <a:lnSpc>
                <a:spcPct val="95000"/>
              </a:lnSpc>
              <a:defRPr sz="3850" b="1">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0" y="3429000"/>
            <a:ext cx="10541000" cy="1566532"/>
          </a:xfrm>
        </p:spPr>
        <p:txBody>
          <a:bodyPr lIns="0" tIns="0" rIns="0" bIns="0">
            <a:noAutofit/>
          </a:bodyPr>
          <a:lstStyle>
            <a:lvl1pPr marL="0" indent="0">
              <a:lnSpc>
                <a:spcPct val="95000"/>
              </a:lnSpc>
              <a:spcAft>
                <a:spcPts val="0"/>
              </a:spcAft>
              <a:buNone/>
              <a:defRPr sz="385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356074412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0213"/>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Text Placeholder 2"/>
          <p:cNvSpPr>
            <a:spLocks noGrp="1"/>
          </p:cNvSpPr>
          <p:nvPr>
            <p:ph type="body" idx="1"/>
          </p:nvPr>
        </p:nvSpPr>
        <p:spPr bwMode="gray">
          <a:xfrm>
            <a:off x="469899" y="3423545"/>
            <a:ext cx="10418235"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185687292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13"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238491456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15"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118263691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19"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20" name="TextBox 1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177222139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15"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296048096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0" y="1590675"/>
            <a:ext cx="9029604" cy="4708525"/>
          </a:xfrm>
          <a:prstGeom prst="rect">
            <a:avLst/>
          </a:prstGeom>
        </p:spPr>
        <p:txBody>
          <a:bodyPr>
            <a:noAutofit/>
          </a:bodyPr>
          <a:lstStyle>
            <a:lvl1pPr>
              <a:spcBef>
                <a:spcPts val="4800"/>
              </a:spcBef>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Tree>
    <p:extLst>
      <p:ext uri="{BB962C8B-B14F-4D97-AF65-F5344CB8AC3E}">
        <p14:creationId xmlns:p14="http://schemas.microsoft.com/office/powerpoint/2010/main" val="21538320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192953009"/>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67" y="1700213"/>
            <a:ext cx="6117233" cy="4598988"/>
          </a:xfrm>
        </p:spPr>
        <p:txBody>
          <a:bodyPr/>
          <a:lstStyle/>
          <a:p>
            <a:r>
              <a:rPr lang="en-US" noProof="0" dirty="0"/>
              <a:t>Click icon to add picture</a:t>
            </a:r>
          </a:p>
        </p:txBody>
      </p:sp>
      <p:sp>
        <p:nvSpPr>
          <p:cNvPr id="6" name="Content Placeholder 3"/>
          <p:cNvSpPr>
            <a:spLocks noGrp="1"/>
          </p:cNvSpPr>
          <p:nvPr>
            <p:ph sz="quarter" idx="10"/>
          </p:nvPr>
        </p:nvSpPr>
        <p:spPr>
          <a:xfrm>
            <a:off x="469900" y="1665290"/>
            <a:ext cx="4333663" cy="4633911"/>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0994003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67309388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lvl1pPr marL="0" indent="0" algn="l">
              <a:buFontTx/>
              <a:buNone/>
              <a:defRPr/>
            </a:lvl1pPr>
            <a:lvl2pPr marL="127000" indent="-127000" algn="l">
              <a:buClrTx/>
              <a:buSzPct val="100000"/>
              <a:buFont typeface="Arial" panose="020B0604020202020204" pitchFamily="34" charset="0"/>
              <a:buChar char="•"/>
              <a:defRPr/>
            </a:lvl2pPr>
            <a:lvl3pPr marL="279400" indent="-127000" algn="l">
              <a:buClrTx/>
              <a:buSzPct val="100000"/>
              <a:buFont typeface="Arial" panose="020B0604020202020204" pitchFamily="34" charset="0"/>
              <a:buChar char="−"/>
              <a:defRPr/>
            </a:lvl3pPr>
            <a:lvl4pPr marL="431800" indent="-127000" algn="l">
              <a:buClrTx/>
              <a:buSzPct val="100000"/>
              <a:buFont typeface="Arial" panose="020B0604020202020204" pitchFamily="34" charset="0"/>
              <a:buChar char="◦"/>
              <a:defRPr/>
            </a:lvl4pPr>
            <a:lvl5pPr marL="584200" indent="-127000" algn="l">
              <a:buClrTx/>
              <a:buSzPct val="100000"/>
              <a:buFont typeface="Arial" panose="020B0604020202020204" pitchFamily="34" charset="0"/>
              <a:buChar cha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875748992"/>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ubtitle &amp; 1 column - large">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76402"/>
            <a:ext cx="11252200" cy="4622799"/>
          </a:xfrm>
          <a:prstGeom prst="rect">
            <a:avLst/>
          </a:prstGeom>
        </p:spPr>
        <p:txBody>
          <a:bodyPr vert="horz" lIns="0" tIns="0" rIns="0" bIns="0" rtlCol="0">
            <a:noAutofit/>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93499900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233566166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4581"/>
            <a:ext cx="11252200" cy="3928209"/>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59816"/>
            <a:ext cx="11252200" cy="357187"/>
          </a:xfrm>
        </p:spPr>
        <p:txBody>
          <a:bodyPr/>
          <a:lstStyle/>
          <a:p>
            <a:pPr lvl="0"/>
            <a:r>
              <a:rPr lang="en-US" noProof="0"/>
              <a:t>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21835571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1999"/>
            <a:ext cx="3600000" cy="3930791"/>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89"/>
            <a:ext cx="3600000" cy="392112"/>
          </a:xfrm>
        </p:spPr>
        <p:txBody>
          <a:bodyPr/>
          <a:lstStyle/>
          <a:p>
            <a:pPr lvl="0"/>
            <a:r>
              <a:rPr lang="en-US" noProof="0"/>
              <a:t>Edit Master text styles</a:t>
            </a:r>
          </a:p>
        </p:txBody>
      </p:sp>
      <p:sp>
        <p:nvSpPr>
          <p:cNvPr id="7" name="Chart Placeholder 3"/>
          <p:cNvSpPr>
            <a:spLocks noGrp="1"/>
          </p:cNvSpPr>
          <p:nvPr>
            <p:ph type="chart" sz="quarter" idx="19"/>
          </p:nvPr>
        </p:nvSpPr>
        <p:spPr>
          <a:xfrm>
            <a:off x="4296000" y="2051998"/>
            <a:ext cx="3600000" cy="3930791"/>
          </a:xfrm>
          <a:prstGeom prst="rect">
            <a:avLst/>
          </a:prstGeom>
        </p:spPr>
        <p:txBody>
          <a:bodyPr/>
          <a:lstStyle/>
          <a:p>
            <a:r>
              <a:rPr lang="en-US" noProof="0" dirty="0"/>
              <a:t>Click icon to add chart</a:t>
            </a:r>
          </a:p>
        </p:txBody>
      </p:sp>
      <p:sp>
        <p:nvSpPr>
          <p:cNvPr id="8" name="Text Placeholder 8"/>
          <p:cNvSpPr>
            <a:spLocks noGrp="1"/>
          </p:cNvSpPr>
          <p:nvPr>
            <p:ph type="body" sz="quarter" idx="20"/>
          </p:nvPr>
        </p:nvSpPr>
        <p:spPr>
          <a:xfrm>
            <a:off x="4296003" y="1665288"/>
            <a:ext cx="3600000" cy="392112"/>
          </a:xfrm>
        </p:spPr>
        <p:txBody>
          <a:bodyPr/>
          <a:lstStyle/>
          <a:p>
            <a:pPr lvl="0"/>
            <a:r>
              <a:rPr lang="en-US" noProof="0"/>
              <a:t>Edit Master text styles</a:t>
            </a:r>
          </a:p>
        </p:txBody>
      </p:sp>
      <p:sp>
        <p:nvSpPr>
          <p:cNvPr id="9" name="Chart Placeholder 3"/>
          <p:cNvSpPr>
            <a:spLocks noGrp="1"/>
          </p:cNvSpPr>
          <p:nvPr>
            <p:ph type="chart" sz="quarter" idx="21"/>
          </p:nvPr>
        </p:nvSpPr>
        <p:spPr>
          <a:xfrm>
            <a:off x="8086960" y="2051999"/>
            <a:ext cx="3600000" cy="3930791"/>
          </a:xfrm>
          <a:prstGeom prst="rect">
            <a:avLst/>
          </a:prstGeom>
        </p:spPr>
        <p:txBody>
          <a:bodyPr/>
          <a:lstStyle/>
          <a:p>
            <a:r>
              <a:rPr lang="en-US" noProof="0" dirty="0"/>
              <a:t>Click icon to add chart</a:t>
            </a:r>
          </a:p>
        </p:txBody>
      </p:sp>
      <p:sp>
        <p:nvSpPr>
          <p:cNvPr id="10" name="Text Placeholder 8"/>
          <p:cNvSpPr>
            <a:spLocks noGrp="1"/>
          </p:cNvSpPr>
          <p:nvPr>
            <p:ph type="body" sz="quarter" idx="22"/>
          </p:nvPr>
        </p:nvSpPr>
        <p:spPr>
          <a:xfrm>
            <a:off x="8086959" y="1659145"/>
            <a:ext cx="3600000" cy="398256"/>
          </a:xfrm>
        </p:spPr>
        <p:txBody>
          <a:bodyPr/>
          <a:lstStyle/>
          <a:p>
            <a:pPr lvl="0"/>
            <a:r>
              <a:rPr lang="en-US" noProof="0"/>
              <a:t>Edit Master text styles</a:t>
            </a:r>
          </a:p>
        </p:txBody>
      </p:sp>
      <p:sp>
        <p:nvSpPr>
          <p:cNvPr id="13"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06626805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468000" y="1665288"/>
            <a:ext cx="5328000" cy="4622507"/>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Content Placeholder 3"/>
          <p:cNvSpPr>
            <a:spLocks noGrp="1"/>
          </p:cNvSpPr>
          <p:nvPr>
            <p:ph sz="quarter" idx="20"/>
          </p:nvPr>
        </p:nvSpPr>
        <p:spPr>
          <a:xfrm>
            <a:off x="6394100" y="1656000"/>
            <a:ext cx="5328000" cy="4631795"/>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778969718"/>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469900" y="1665289"/>
            <a:ext cx="4431857" cy="4633913"/>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Content Placeholder 3"/>
          <p:cNvSpPr>
            <a:spLocks noGrp="1"/>
          </p:cNvSpPr>
          <p:nvPr>
            <p:ph sz="quarter" idx="16"/>
          </p:nvPr>
        </p:nvSpPr>
        <p:spPr>
          <a:xfrm>
            <a:off x="5482100" y="1700213"/>
            <a:ext cx="6240000" cy="4598989"/>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126853473"/>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2 columns - large">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4699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Content Placeholder 3"/>
          <p:cNvSpPr>
            <a:spLocks noGrp="1"/>
          </p:cNvSpPr>
          <p:nvPr>
            <p:ph sz="quarter" idx="20"/>
          </p:nvPr>
        </p:nvSpPr>
        <p:spPr>
          <a:xfrm>
            <a:off x="63941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223405239"/>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88"/>
            <a:ext cx="5480400" cy="4317502"/>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4" y="1655763"/>
            <a:ext cx="5482516" cy="420687"/>
          </a:xfrm>
        </p:spPr>
        <p:txBody>
          <a:bodyPr>
            <a:noAutofit/>
          </a:bodyPr>
          <a:lstStyle/>
          <a:p>
            <a:pPr lvl="0"/>
            <a:r>
              <a:rPr lang="en-US" noProof="0"/>
              <a:t>Edit Master text styles</a:t>
            </a:r>
          </a:p>
        </p:txBody>
      </p:sp>
      <p:sp>
        <p:nvSpPr>
          <p:cNvPr id="12"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63345786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5" y="1654028"/>
            <a:ext cx="5482516" cy="420687"/>
          </a:xfrm>
        </p:spPr>
        <p:txBody>
          <a:bodyPr>
            <a:noAutofit/>
          </a:bodyPr>
          <a:lstStyle/>
          <a:p>
            <a:pPr lvl="0"/>
            <a:r>
              <a:rPr lang="en-US" noProof="0"/>
              <a:t>Edit Master text styles</a:t>
            </a:r>
          </a:p>
        </p:txBody>
      </p:sp>
      <p:sp>
        <p:nvSpPr>
          <p:cNvPr id="9" name="Chart Placeholder 2"/>
          <p:cNvSpPr>
            <a:spLocks noGrp="1"/>
          </p:cNvSpPr>
          <p:nvPr>
            <p:ph type="chart" sz="quarter" idx="24"/>
          </p:nvPr>
        </p:nvSpPr>
        <p:spPr>
          <a:xfrm>
            <a:off x="469900" y="2125013"/>
            <a:ext cx="5482517" cy="3857777"/>
          </a:xfrm>
        </p:spPr>
        <p:txBody>
          <a:bodyPr>
            <a:noAutofit/>
          </a:bodyPr>
          <a:lstStyle/>
          <a:p>
            <a:r>
              <a:rPr lang="en-US" noProof="0" dirty="0"/>
              <a:t>Click icon to add chart</a:t>
            </a:r>
          </a:p>
        </p:txBody>
      </p:sp>
      <p:sp>
        <p:nvSpPr>
          <p:cNvPr id="12" name="Text Placeholder 5"/>
          <p:cNvSpPr>
            <a:spLocks noGrp="1"/>
          </p:cNvSpPr>
          <p:nvPr>
            <p:ph type="body" sz="quarter" idx="25"/>
          </p:nvPr>
        </p:nvSpPr>
        <p:spPr>
          <a:xfrm>
            <a:off x="469898" y="1665288"/>
            <a:ext cx="5482517" cy="409427"/>
          </a:xfrm>
        </p:spPr>
        <p:txBody>
          <a:bodyPr>
            <a:noAutofit/>
          </a:bodyPr>
          <a:lstStyle/>
          <a:p>
            <a:pPr lvl="0"/>
            <a:r>
              <a:rPr lang="en-US" noProof="0"/>
              <a:t>Edit Master text styles</a:t>
            </a: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569585933"/>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455116" y="1626099"/>
            <a:ext cx="4266983" cy="4673101"/>
          </a:xfrm>
          <a:prstGeom prst="rect">
            <a:avLst/>
          </a:prstGeom>
        </p:spPr>
        <p:txBody>
          <a:bodyPr>
            <a:noAutofit/>
          </a:bodyPr>
          <a:lstStyle>
            <a:lvl1pPr>
              <a:tabLst>
                <a:tab pos="6705432" algn="r"/>
              </a:tabLst>
              <a:defRPr sz="2400">
                <a:solidFill>
                  <a:schemeClr val="accent3"/>
                </a:solidFill>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p:txBody>
      </p:sp>
      <p:sp>
        <p:nvSpPr>
          <p:cNvPr id="8" name="Content Placeholder 3"/>
          <p:cNvSpPr>
            <a:spLocks noGrp="1"/>
          </p:cNvSpPr>
          <p:nvPr>
            <p:ph sz="quarter" idx="16"/>
          </p:nvPr>
        </p:nvSpPr>
        <p:spPr>
          <a:xfrm>
            <a:off x="469900" y="1665288"/>
            <a:ext cx="6660866" cy="4633913"/>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84189594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88742" y="1700213"/>
            <a:ext cx="2664000" cy="1260000"/>
          </a:xfrm>
        </p:spPr>
        <p:txBody>
          <a:bodyPr lIns="0" tIns="0" rIns="0" bIns="0">
            <a:noAutofit/>
          </a:bodyPr>
          <a:lstStyle/>
          <a:p>
            <a:r>
              <a:rPr lang="en-US" noProof="0" dirty="0"/>
              <a:t>Click icon to add picture</a:t>
            </a:r>
          </a:p>
        </p:txBody>
      </p:sp>
      <p:sp>
        <p:nvSpPr>
          <p:cNvPr id="5" name="Picture Placeholder 6"/>
          <p:cNvSpPr>
            <a:spLocks noGrp="1"/>
          </p:cNvSpPr>
          <p:nvPr>
            <p:ph type="pic" sz="quarter" idx="14"/>
          </p:nvPr>
        </p:nvSpPr>
        <p:spPr>
          <a:xfrm>
            <a:off x="3341040" y="1700212"/>
            <a:ext cx="2664000" cy="1260000"/>
          </a:xfrm>
        </p:spPr>
        <p:txBody>
          <a:bodyPr lIns="0" tIns="0" rIns="0" bIns="0">
            <a:noAutofit/>
          </a:bodyPr>
          <a:lstStyle/>
          <a:p>
            <a:r>
              <a:rPr lang="en-US" noProof="0" dirty="0"/>
              <a:t>Click icon to add picture</a:t>
            </a:r>
          </a:p>
        </p:txBody>
      </p:sp>
      <p:sp>
        <p:nvSpPr>
          <p:cNvPr id="6" name="Picture Placeholder 6"/>
          <p:cNvSpPr>
            <a:spLocks noGrp="1"/>
          </p:cNvSpPr>
          <p:nvPr>
            <p:ph type="pic" sz="quarter" idx="15"/>
          </p:nvPr>
        </p:nvSpPr>
        <p:spPr>
          <a:xfrm>
            <a:off x="6193338" y="1700212"/>
            <a:ext cx="2664000" cy="1260000"/>
          </a:xfrm>
        </p:spPr>
        <p:txBody>
          <a:bodyPr lIns="0" tIns="0" rIns="0" bIns="0">
            <a:noAutofit/>
          </a:bodyPr>
          <a:lstStyle/>
          <a:p>
            <a:r>
              <a:rPr lang="en-US" noProof="0" dirty="0"/>
              <a:t>Click icon to add picture</a:t>
            </a:r>
          </a:p>
        </p:txBody>
      </p:sp>
      <p:sp>
        <p:nvSpPr>
          <p:cNvPr id="7" name="Picture Placeholder 6"/>
          <p:cNvSpPr>
            <a:spLocks noGrp="1"/>
          </p:cNvSpPr>
          <p:nvPr>
            <p:ph type="pic" sz="quarter" idx="16"/>
          </p:nvPr>
        </p:nvSpPr>
        <p:spPr>
          <a:xfrm>
            <a:off x="9045636" y="1700212"/>
            <a:ext cx="2664000" cy="1260000"/>
          </a:xfrm>
        </p:spPr>
        <p:txBody>
          <a:bodyPr lIns="0" tIns="0" rIns="0" bIns="0">
            <a:noAutofit/>
          </a:bodyPr>
          <a:lstStyle/>
          <a:p>
            <a:r>
              <a:rPr lang="en-US" noProof="0" dirty="0"/>
              <a:t>Click icon to add picture</a:t>
            </a:r>
          </a:p>
        </p:txBody>
      </p:sp>
      <p:sp>
        <p:nvSpPr>
          <p:cNvPr id="9" name="Text Placeholder 8"/>
          <p:cNvSpPr>
            <a:spLocks noGrp="1"/>
          </p:cNvSpPr>
          <p:nvPr>
            <p:ph type="body" sz="quarter" idx="17"/>
          </p:nvPr>
        </p:nvSpPr>
        <p:spPr>
          <a:xfrm>
            <a:off x="482363" y="3076573"/>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8"/>
          </p:nvPr>
        </p:nvSpPr>
        <p:spPr>
          <a:xfrm>
            <a:off x="6207211" y="3079742"/>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9"/>
          </p:nvPr>
        </p:nvSpPr>
        <p:spPr>
          <a:xfrm>
            <a:off x="3344787" y="3076573"/>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8"/>
          <p:cNvSpPr>
            <a:spLocks noGrp="1"/>
          </p:cNvSpPr>
          <p:nvPr>
            <p:ph type="body" sz="quarter" idx="20"/>
          </p:nvPr>
        </p:nvSpPr>
        <p:spPr>
          <a:xfrm>
            <a:off x="9069636" y="3079742"/>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Text Placeholder 8"/>
          <p:cNvSpPr>
            <a:spLocks noGrp="1"/>
          </p:cNvSpPr>
          <p:nvPr>
            <p:ph type="body" sz="quarter" idx="21"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75469170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dirty="0"/>
              <a:t>Click icon to add picture</a:t>
            </a:r>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dirty="0"/>
              <a:t>Click icon to add picture</a:t>
            </a:r>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dirty="0"/>
              <a:t>Click icon to add picture</a:t>
            </a:r>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dirty="0"/>
              <a:t>Click icon to add picture</a:t>
            </a:r>
          </a:p>
        </p:txBody>
      </p:sp>
      <p:sp>
        <p:nvSpPr>
          <p:cNvPr id="13" name="Text Placeholder 12"/>
          <p:cNvSpPr>
            <a:spLocks noGrp="1"/>
          </p:cNvSpPr>
          <p:nvPr>
            <p:ph type="body" sz="quarter" idx="32"/>
          </p:nvPr>
        </p:nvSpPr>
        <p:spPr>
          <a:xfrm>
            <a:off x="2840780" y="1880213"/>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Edit Master text styles</a:t>
            </a:r>
          </a:p>
          <a:p>
            <a:pPr lvl="1"/>
            <a:r>
              <a:rPr lang="en-US" noProof="0"/>
              <a:t>Second level</a:t>
            </a:r>
          </a:p>
        </p:txBody>
      </p:sp>
      <p:sp>
        <p:nvSpPr>
          <p:cNvPr id="14" name="Text Placeholder 12"/>
          <p:cNvSpPr>
            <a:spLocks noGrp="1"/>
          </p:cNvSpPr>
          <p:nvPr>
            <p:ph type="body" sz="quarter" idx="33"/>
          </p:nvPr>
        </p:nvSpPr>
        <p:spPr>
          <a:xfrm>
            <a:off x="8550676" y="1880213"/>
            <a:ext cx="3171024"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Edit Master text styles</a:t>
            </a:r>
          </a:p>
          <a:p>
            <a:pPr lvl="1"/>
            <a:r>
              <a:rPr lang="en-US" noProof="0"/>
              <a:t>Second level</a:t>
            </a:r>
          </a:p>
        </p:txBody>
      </p:sp>
      <p:sp>
        <p:nvSpPr>
          <p:cNvPr id="15" name="Text Placeholder 12"/>
          <p:cNvSpPr>
            <a:spLocks noGrp="1"/>
          </p:cNvSpPr>
          <p:nvPr>
            <p:ph type="body" sz="quarter" idx="34"/>
          </p:nvPr>
        </p:nvSpPr>
        <p:spPr>
          <a:xfrm>
            <a:off x="2802551" y="4256213"/>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Edit Master text styles</a:t>
            </a:r>
          </a:p>
          <a:p>
            <a:pPr lvl="1"/>
            <a:r>
              <a:rPr lang="en-US" noProof="0"/>
              <a:t>Second level</a:t>
            </a:r>
          </a:p>
        </p:txBody>
      </p:sp>
      <p:sp>
        <p:nvSpPr>
          <p:cNvPr id="16" name="Text Placeholder 12"/>
          <p:cNvSpPr>
            <a:spLocks noGrp="1"/>
          </p:cNvSpPr>
          <p:nvPr>
            <p:ph type="body" sz="quarter" idx="35"/>
          </p:nvPr>
        </p:nvSpPr>
        <p:spPr>
          <a:xfrm>
            <a:off x="8548900" y="4256212"/>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Edit Master text styles</a:t>
            </a:r>
          </a:p>
          <a:p>
            <a:pPr lvl="1"/>
            <a:r>
              <a:rPr lang="en-US" noProof="0"/>
              <a:t>Second level</a:t>
            </a:r>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48993136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9" name="TextBox 8"/>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185662410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478609" y="1700213"/>
            <a:ext cx="3639312" cy="2052830"/>
          </a:xfrm>
        </p:spPr>
        <p:txBody>
          <a:bodyPr/>
          <a:lstStyle/>
          <a:p>
            <a:r>
              <a:rPr lang="en-US" noProof="0" dirty="0"/>
              <a:t>Click icon to add picture</a:t>
            </a:r>
          </a:p>
        </p:txBody>
      </p:sp>
      <p:sp>
        <p:nvSpPr>
          <p:cNvPr id="5" name="Picture Placeholder 7"/>
          <p:cNvSpPr>
            <a:spLocks noGrp="1"/>
          </p:cNvSpPr>
          <p:nvPr>
            <p:ph type="pic" sz="quarter" idx="14"/>
          </p:nvPr>
        </p:nvSpPr>
        <p:spPr>
          <a:xfrm>
            <a:off x="8082784" y="1700213"/>
            <a:ext cx="3639316" cy="2059099"/>
          </a:xfrm>
        </p:spPr>
        <p:txBody>
          <a:bodyPr/>
          <a:lstStyle/>
          <a:p>
            <a:r>
              <a:rPr lang="en-US" noProof="0" dirty="0"/>
              <a:t>Click icon to add picture</a:t>
            </a:r>
          </a:p>
        </p:txBody>
      </p:sp>
      <p:sp>
        <p:nvSpPr>
          <p:cNvPr id="6" name="Picture Placeholder 7"/>
          <p:cNvSpPr>
            <a:spLocks noGrp="1"/>
          </p:cNvSpPr>
          <p:nvPr>
            <p:ph type="pic" sz="quarter" idx="15"/>
          </p:nvPr>
        </p:nvSpPr>
        <p:spPr>
          <a:xfrm>
            <a:off x="4284188" y="1700212"/>
            <a:ext cx="3636962" cy="2057767"/>
          </a:xfrm>
        </p:spPr>
        <p:txBody>
          <a:bodyPr/>
          <a:lstStyle/>
          <a:p>
            <a:r>
              <a:rPr lang="en-US" noProof="0" dirty="0"/>
              <a:t>Click icon to add picture</a:t>
            </a:r>
          </a:p>
        </p:txBody>
      </p:sp>
      <p:sp>
        <p:nvSpPr>
          <p:cNvPr id="9" name="Text Placeholder 18"/>
          <p:cNvSpPr>
            <a:spLocks noGrp="1"/>
          </p:cNvSpPr>
          <p:nvPr>
            <p:ph idx="1" hasCustomPrompt="1"/>
          </p:nvPr>
        </p:nvSpPr>
        <p:spPr>
          <a:xfrm>
            <a:off x="478609" y="3832225"/>
            <a:ext cx="3639312" cy="218144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18"/>
          <p:cNvSpPr>
            <a:spLocks noGrp="1"/>
          </p:cNvSpPr>
          <p:nvPr>
            <p:ph idx="16" hasCustomPrompt="1"/>
          </p:nvPr>
        </p:nvSpPr>
        <p:spPr>
          <a:xfrm>
            <a:off x="4278313" y="3832224"/>
            <a:ext cx="3636962" cy="2186686"/>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18"/>
          <p:cNvSpPr>
            <a:spLocks noGrp="1"/>
          </p:cNvSpPr>
          <p:nvPr>
            <p:ph idx="17" hasCustomPrompt="1"/>
          </p:nvPr>
        </p:nvSpPr>
        <p:spPr>
          <a:xfrm>
            <a:off x="8082784" y="3832224"/>
            <a:ext cx="3639316" cy="218810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8"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90211274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4" name="Text Placeholder 8"/>
          <p:cNvSpPr>
            <a:spLocks noGrp="1"/>
          </p:cNvSpPr>
          <p:nvPr>
            <p:ph type="body" sz="quarter" idx="17"/>
          </p:nvPr>
        </p:nvSpPr>
        <p:spPr>
          <a:xfrm>
            <a:off x="469899" y="1857892"/>
            <a:ext cx="5544000" cy="1695451"/>
          </a:xfrm>
        </p:spPr>
        <p:txBody>
          <a:bodyPr/>
          <a:lstStyle>
            <a:lvl1pPr marL="0" indent="0" algn="l">
              <a:spcAft>
                <a:spcPts val="1333"/>
              </a:spcAft>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8"/>
          <p:cNvSpPr>
            <a:spLocks noGrp="1"/>
          </p:cNvSpPr>
          <p:nvPr>
            <p:ph type="body" sz="quarter" idx="21"/>
          </p:nvPr>
        </p:nvSpPr>
        <p:spPr>
          <a:xfrm>
            <a:off x="6177462" y="1857892"/>
            <a:ext cx="5544000" cy="1695451"/>
          </a:xfrm>
        </p:spPr>
        <p:txBody>
          <a:bodyPr/>
          <a:lstStyle>
            <a:lvl1pPr marL="0" indent="0" algn="l">
              <a:spcAft>
                <a:spcPts val="1333"/>
              </a:spcAft>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Rectangle 16"/>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dirty="0">
              <a:solidFill>
                <a:prstClr val="white"/>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dirty="0">
              <a:solidFill>
                <a:prstClr val="white"/>
              </a:solidFill>
            </a:endParaRPr>
          </a:p>
        </p:txBody>
      </p:sp>
      <p:sp>
        <p:nvSpPr>
          <p:cNvPr id="19" name="Picture Placeholder 29"/>
          <p:cNvSpPr>
            <a:spLocks noGrp="1"/>
          </p:cNvSpPr>
          <p:nvPr>
            <p:ph type="pic" sz="quarter" idx="20" hasCustomPrompt="1"/>
          </p:nvPr>
        </p:nvSpPr>
        <p:spPr>
          <a:xfrm>
            <a:off x="10467635" y="1857892"/>
            <a:ext cx="1244161"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5" y="1863917"/>
            <a:ext cx="1244906"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Tree>
    <p:extLst>
      <p:ext uri="{BB962C8B-B14F-4D97-AF65-F5344CB8AC3E}">
        <p14:creationId xmlns:p14="http://schemas.microsoft.com/office/powerpoint/2010/main" val="1832212235"/>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2"/>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21"/>
          </p:nvPr>
        </p:nvSpPr>
        <p:spPr>
          <a:xfrm>
            <a:off x="6177462" y="1857892"/>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Rectangle 3"/>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5" name="Rectangle 4"/>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7" name="Picture Placeholder 29"/>
          <p:cNvSpPr>
            <a:spLocks noGrp="1"/>
          </p:cNvSpPr>
          <p:nvPr>
            <p:ph type="pic" sz="quarter" idx="20" hasCustomPrompt="1"/>
          </p:nvPr>
        </p:nvSpPr>
        <p:spPr>
          <a:xfrm>
            <a:off x="10467635" y="1857892"/>
            <a:ext cx="1244161"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69899" y="4249681"/>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23"/>
          </p:nvPr>
        </p:nvSpPr>
        <p:spPr>
          <a:xfrm>
            <a:off x="6177460" y="4249681"/>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Rectangle 11"/>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13" name="Rectangle 12"/>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14" name="Picture Placeholder 29"/>
          <p:cNvSpPr>
            <a:spLocks noGrp="1"/>
          </p:cNvSpPr>
          <p:nvPr>
            <p:ph type="pic" sz="quarter" idx="24" hasCustomPrompt="1"/>
          </p:nvPr>
        </p:nvSpPr>
        <p:spPr>
          <a:xfrm>
            <a:off x="4700436" y="4249683"/>
            <a:ext cx="127491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59036" y="4248209"/>
            <a:ext cx="1244160"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7" name="Picture Placeholder 29"/>
          <p:cNvSpPr>
            <a:spLocks noGrp="1"/>
          </p:cNvSpPr>
          <p:nvPr>
            <p:ph type="pic" sz="quarter" idx="19" hasCustomPrompt="1"/>
          </p:nvPr>
        </p:nvSpPr>
        <p:spPr>
          <a:xfrm>
            <a:off x="4734795" y="1863917"/>
            <a:ext cx="124490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823464381"/>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5" name="Rectangle 4"/>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6" name="Rectangle 5"/>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7" name="Text Placeholder 8"/>
          <p:cNvSpPr>
            <a:spLocks noGrp="1"/>
          </p:cNvSpPr>
          <p:nvPr>
            <p:ph type="body" sz="quarter" idx="17"/>
          </p:nvPr>
        </p:nvSpPr>
        <p:spPr>
          <a:xfrm>
            <a:off x="4278313" y="1851441"/>
            <a:ext cx="3630168"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8"/>
          </p:nvPr>
        </p:nvSpPr>
        <p:spPr>
          <a:xfrm>
            <a:off x="469900" y="1851441"/>
            <a:ext cx="3627438"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9"/>
          </p:nvPr>
        </p:nvSpPr>
        <p:spPr>
          <a:xfrm>
            <a:off x="8093075" y="1851441"/>
            <a:ext cx="3629025"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707703181"/>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3"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6"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0"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829097067"/>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5"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7"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5" name="TextBox 14"/>
          <p:cNvSpPr txBox="1"/>
          <p:nvPr userDrawn="1"/>
        </p:nvSpPr>
        <p:spPr>
          <a:xfrm>
            <a:off x="11382378" y="6477001"/>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solidFill>
                  <a:schemeClr val="bg1"/>
                </a:solidFill>
              </a:defRPr>
            </a:lvl1pPr>
          </a:lstStyle>
          <a:p>
            <a:r>
              <a:rPr lang="en-US" noProof="0"/>
              <a:t>Click to edit Master title style</a:t>
            </a:r>
            <a:endParaRPr lang="en-US" noProof="0" dirty="0"/>
          </a:p>
        </p:txBody>
      </p:sp>
    </p:spTree>
    <p:extLst>
      <p:ext uri="{BB962C8B-B14F-4D97-AF65-F5344CB8AC3E}">
        <p14:creationId xmlns:p14="http://schemas.microsoft.com/office/powerpoint/2010/main" val="308009502"/>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467783" y="1665817"/>
            <a:ext cx="5537730" cy="4633383"/>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978347683"/>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Agenda Layou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hasCustomPrompt="1"/>
          </p:nvPr>
        </p:nvSpPr>
        <p:spPr>
          <a:xfrm>
            <a:off x="480484" y="488441"/>
            <a:ext cx="9029604" cy="5810760"/>
          </a:xfrm>
          <a:prstGeom prst="rect">
            <a:avLst/>
          </a:prstGeom>
        </p:spPr>
        <p:txBody>
          <a:bodyPr numCol="1" anchor="ctr">
            <a:noAutofit/>
          </a:bodyPr>
          <a:lstStyle>
            <a:lvl1pPr>
              <a:spcBef>
                <a:spcPts val="4800"/>
              </a:spcBef>
              <a:defRPr sz="5400" baseline="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add pullout statement here or denote an agenda</a:t>
            </a:r>
          </a:p>
        </p:txBody>
      </p:sp>
      <p:sp>
        <p:nvSpPr>
          <p:cNvPr id="7" name="CaseCode"/>
          <p:cNvSpPr txBox="1"/>
          <p:nvPr userDrawn="1"/>
        </p:nvSpPr>
        <p:spPr>
          <a:xfrm>
            <a:off x="6336000" y="6476999"/>
            <a:ext cx="4896560" cy="100027"/>
          </a:xfrm>
          <a:prstGeom prst="rect">
            <a:avLst/>
          </a:prstGeom>
          <a:noFill/>
        </p:spPr>
        <p:txBody>
          <a:bodyPr wrap="square" lIns="0" tIns="0" rIns="0" bIns="0" rtlCol="0">
            <a:spAutoFit/>
          </a:bodyPr>
          <a:lstStyle/>
          <a:p>
            <a:pPr algn="r">
              <a:buSzPct val="100000"/>
              <a:buFont typeface="Arial"/>
              <a:buNone/>
            </a:pPr>
            <a:r>
              <a:rPr lang="en-US" sz="650" b="1" dirty="0">
                <a:solidFill>
                  <a:srgbClr val="75787B"/>
                </a:solidFill>
              </a:rPr>
              <a:t>Deloitte Analytics  </a:t>
            </a:r>
            <a:r>
              <a:rPr lang="en-US" sz="650" dirty="0">
                <a:solidFill>
                  <a:srgbClr val="75787B"/>
                </a:solidFill>
              </a:rPr>
              <a:t>Smart Insights. Stronger Outcomes. </a:t>
            </a:r>
          </a:p>
        </p:txBody>
      </p:sp>
      <p:sp>
        <p:nvSpPr>
          <p:cNvPr id="8"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srgbClr val="75787B"/>
                </a:solidFill>
              </a:rPr>
              <a:t>Copyright © </a:t>
            </a:r>
            <a:r>
              <a:rPr lang="is-IS" sz="650" dirty="0">
                <a:solidFill>
                  <a:srgbClr val="75787B"/>
                </a:solidFill>
              </a:rPr>
              <a:t>2017</a:t>
            </a:r>
            <a:r>
              <a:rPr lang="en-US" sz="650" dirty="0">
                <a:solidFill>
                  <a:srgbClr val="75787B"/>
                </a:solidFill>
              </a:rPr>
              <a:t> Deloitte Development LLC. All rights reserved.</a:t>
            </a:r>
          </a:p>
        </p:txBody>
      </p:sp>
      <p:sp>
        <p:nvSpPr>
          <p:cNvPr id="9" name="TextBox 8"/>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a:t>
            </a:fld>
            <a:endParaRPr lang="en-US" sz="650" dirty="0">
              <a:solidFill>
                <a:srgbClr val="75787B"/>
              </a:solidFill>
            </a:endParaRPr>
          </a:p>
        </p:txBody>
      </p:sp>
    </p:spTree>
    <p:extLst>
      <p:ext uri="{BB962C8B-B14F-4D97-AF65-F5344CB8AC3E}">
        <p14:creationId xmlns:p14="http://schemas.microsoft.com/office/powerpoint/2010/main" val="303369290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Contents Black 4-Column - B">
    <p:bg>
      <p:bgPr>
        <a:solidFill>
          <a:schemeClr val="tx1"/>
        </a:solidFill>
        <a:effectLst/>
      </p:bgPr>
    </p:bg>
    <p:spTree>
      <p:nvGrpSpPr>
        <p:cNvPr id="1" name=""/>
        <p:cNvGrpSpPr/>
        <p:nvPr/>
      </p:nvGrpSpPr>
      <p:grpSpPr>
        <a:xfrm>
          <a:off x="0" y="0"/>
          <a:ext cx="0" cy="0"/>
          <a:chOff x="0" y="0"/>
          <a:chExt cx="0" cy="0"/>
        </a:xfrm>
      </p:grpSpPr>
      <p:sp>
        <p:nvSpPr>
          <p:cNvPr id="10" name="TextBox 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a:t>
            </a:fld>
            <a:endParaRPr lang="en-US" sz="650" dirty="0">
              <a:solidFill>
                <a:srgbClr val="75787B"/>
              </a:solidFill>
            </a:endParaRPr>
          </a:p>
        </p:txBody>
      </p:sp>
      <p:sp>
        <p:nvSpPr>
          <p:cNvPr id="1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5400">
                <a:solidFill>
                  <a:schemeClr val="bg1"/>
                </a:solidFill>
              </a:defRPr>
            </a:lvl1pPr>
          </a:lstStyle>
          <a:p>
            <a:r>
              <a:rPr lang="en-US" noProof="0" dirty="0"/>
              <a:t>Click to edit Master title style</a:t>
            </a:r>
          </a:p>
        </p:txBody>
      </p:sp>
    </p:spTree>
    <p:extLst>
      <p:ext uri="{BB962C8B-B14F-4D97-AF65-F5344CB8AC3E}">
        <p14:creationId xmlns:p14="http://schemas.microsoft.com/office/powerpoint/2010/main" val="120585100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Pullout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hasCustomPrompt="1"/>
          </p:nvPr>
        </p:nvSpPr>
        <p:spPr>
          <a:xfrm>
            <a:off x="480483" y="493847"/>
            <a:ext cx="11267583" cy="5699532"/>
          </a:xfrm>
          <a:prstGeom prst="rect">
            <a:avLst/>
          </a:prstGeom>
        </p:spPr>
        <p:txBody>
          <a:bodyPr lIns="0" tIns="0" rIns="0" bIns="0" numCol="1">
            <a:noAutofit/>
          </a:bodyPr>
          <a:lstStyle>
            <a:lvl1pPr>
              <a:spcBef>
                <a:spcPts val="0"/>
              </a:spcBef>
              <a:spcAft>
                <a:spcPts val="0"/>
              </a:spcAft>
              <a:defRPr sz="4400" b="0" baseline="0">
                <a:solidFill>
                  <a:srgbClr val="A5A5A5"/>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Insert a description of the topic callout here.</a:t>
            </a:r>
          </a:p>
        </p:txBody>
      </p:sp>
      <p:sp>
        <p:nvSpPr>
          <p:cNvPr id="12"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srgbClr val="75787B"/>
                </a:solidFill>
              </a:rPr>
              <a:t>Copyright © </a:t>
            </a:r>
            <a:r>
              <a:rPr lang="is-IS" sz="650" dirty="0">
                <a:solidFill>
                  <a:srgbClr val="75787B"/>
                </a:solidFill>
              </a:rPr>
              <a:t>2017</a:t>
            </a:r>
            <a:r>
              <a:rPr lang="en-US" sz="650" dirty="0">
                <a:solidFill>
                  <a:srgbClr val="75787B"/>
                </a:solidFill>
              </a:rPr>
              <a:t>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a:t>
            </a:fld>
            <a:endParaRPr lang="en-US" sz="650" dirty="0">
              <a:solidFill>
                <a:srgbClr val="75787B"/>
              </a:solidFill>
            </a:endParaRPr>
          </a:p>
        </p:txBody>
      </p:sp>
      <p:sp>
        <p:nvSpPr>
          <p:cNvPr id="6" name="CaseCode"/>
          <p:cNvSpPr txBox="1"/>
          <p:nvPr userDrawn="1"/>
        </p:nvSpPr>
        <p:spPr>
          <a:xfrm>
            <a:off x="6336000" y="6476999"/>
            <a:ext cx="4896560" cy="100027"/>
          </a:xfrm>
          <a:prstGeom prst="rect">
            <a:avLst/>
          </a:prstGeom>
          <a:noFill/>
        </p:spPr>
        <p:txBody>
          <a:bodyPr wrap="square" lIns="0" tIns="0" rIns="0" bIns="0" rtlCol="0">
            <a:spAutoFit/>
          </a:bodyPr>
          <a:lstStyle/>
          <a:p>
            <a:pPr algn="r">
              <a:buSzPct val="100000"/>
              <a:buFont typeface="Arial"/>
              <a:buNone/>
            </a:pPr>
            <a:r>
              <a:rPr lang="en-US" sz="650" b="1" dirty="0">
                <a:solidFill>
                  <a:srgbClr val="75787B"/>
                </a:solidFill>
              </a:rPr>
              <a:t>Deloitte Analytics  </a:t>
            </a:r>
            <a:r>
              <a:rPr lang="en-US" sz="650" dirty="0">
                <a:solidFill>
                  <a:srgbClr val="75787B"/>
                </a:solidFill>
              </a:rPr>
              <a:t>Smart Insights. Stronger Outcomes. </a:t>
            </a:r>
          </a:p>
        </p:txBody>
      </p:sp>
    </p:spTree>
    <p:extLst>
      <p:ext uri="{BB962C8B-B14F-4D97-AF65-F5344CB8AC3E}">
        <p14:creationId xmlns:p14="http://schemas.microsoft.com/office/powerpoint/2010/main" val="257706172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409231161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Contents Black 4-Column - A">
    <p:bg>
      <p:bgPr>
        <a:solidFill>
          <a:schemeClr val="tx1"/>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69900" y="402587"/>
            <a:ext cx="11252200" cy="491040"/>
          </a:xfrm>
          <a:prstGeom prst="rect">
            <a:avLst/>
          </a:prstGeom>
        </p:spPr>
        <p:txBody>
          <a:bodyPr vert="horz" lIns="0" tIns="0" rIns="0" bIns="0" rtlCol="0" anchor="t" anchorCtr="0">
            <a:noAutofit/>
          </a:bodyPr>
          <a:lstStyle>
            <a:lvl1pPr>
              <a:defRPr sz="3200" b="1" baseline="0">
                <a:solidFill>
                  <a:srgbClr val="FFFFFF"/>
                </a:solidFill>
              </a:defRPr>
            </a:lvl1pPr>
          </a:lstStyle>
          <a:p>
            <a:r>
              <a:rPr lang="en-US" noProof="0" dirty="0"/>
              <a:t>First line slide title</a:t>
            </a:r>
          </a:p>
        </p:txBody>
      </p:sp>
      <p:sp>
        <p:nvSpPr>
          <p:cNvPr id="10" name="TextBox 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a:t>
            </a:fld>
            <a:endParaRPr lang="en-US" sz="650" dirty="0">
              <a:solidFill>
                <a:srgbClr val="75787B"/>
              </a:solidFill>
            </a:endParaRPr>
          </a:p>
        </p:txBody>
      </p:sp>
      <p:sp>
        <p:nvSpPr>
          <p:cNvPr id="7"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srgbClr val="75787B"/>
                </a:solidFill>
              </a:rPr>
              <a:t>Copyright © 2017 Deloitte Development LLC. All rights reserved.</a:t>
            </a:r>
          </a:p>
        </p:txBody>
      </p:sp>
    </p:spTree>
    <p:extLst>
      <p:ext uri="{BB962C8B-B14F-4D97-AF65-F5344CB8AC3E}">
        <p14:creationId xmlns:p14="http://schemas.microsoft.com/office/powerpoint/2010/main" val="3777847989"/>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Key statement Layout -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hasCustomPrompt="1"/>
          </p:nvPr>
        </p:nvSpPr>
        <p:spPr>
          <a:xfrm>
            <a:off x="6576167" y="488441"/>
            <a:ext cx="5134991" cy="5810760"/>
          </a:xfrm>
          <a:prstGeom prst="rect">
            <a:avLst/>
          </a:prstGeom>
          <a:ln>
            <a:noFill/>
          </a:ln>
        </p:spPr>
        <p:txBody>
          <a:bodyPr numCol="1" anchor="ctr" anchorCtr="1">
            <a:noAutofit/>
          </a:bodyPr>
          <a:lstStyle>
            <a:lvl1pPr>
              <a:spcBef>
                <a:spcPts val="4800"/>
              </a:spcBef>
              <a:defRPr sz="30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add a key statement here and highlight a word or phrase in a highlight color to achieve emphasis.</a:t>
            </a:r>
          </a:p>
        </p:txBody>
      </p:sp>
      <p:sp>
        <p:nvSpPr>
          <p:cNvPr id="9"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srgbClr val="75787B"/>
                </a:solidFill>
              </a:rPr>
              <a:t>Copyright © </a:t>
            </a:r>
            <a:r>
              <a:rPr lang="is-IS" sz="650" dirty="0">
                <a:solidFill>
                  <a:srgbClr val="75787B"/>
                </a:solidFill>
              </a:rPr>
              <a:t>2017</a:t>
            </a:r>
            <a:r>
              <a:rPr lang="en-US" sz="650" dirty="0">
                <a:solidFill>
                  <a:srgbClr val="75787B"/>
                </a:solidFill>
              </a:rPr>
              <a:t> Deloitte Development LLC. All rights reserved.</a:t>
            </a:r>
          </a:p>
        </p:txBody>
      </p:sp>
      <p:sp>
        <p:nvSpPr>
          <p:cNvPr id="10" name="TextBox 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a:t>
            </a:fld>
            <a:endParaRPr lang="en-US" sz="650" dirty="0">
              <a:solidFill>
                <a:srgbClr val="75787B"/>
              </a:solidFill>
            </a:endParaRPr>
          </a:p>
        </p:txBody>
      </p:sp>
      <p:sp>
        <p:nvSpPr>
          <p:cNvPr id="6" name="CaseCode"/>
          <p:cNvSpPr txBox="1"/>
          <p:nvPr userDrawn="1"/>
        </p:nvSpPr>
        <p:spPr>
          <a:xfrm>
            <a:off x="6336000" y="6476999"/>
            <a:ext cx="4896560" cy="100027"/>
          </a:xfrm>
          <a:prstGeom prst="rect">
            <a:avLst/>
          </a:prstGeom>
          <a:noFill/>
        </p:spPr>
        <p:txBody>
          <a:bodyPr wrap="square" lIns="0" tIns="0" rIns="0" bIns="0" rtlCol="0">
            <a:spAutoFit/>
          </a:bodyPr>
          <a:lstStyle/>
          <a:p>
            <a:pPr algn="r">
              <a:buSzPct val="100000"/>
              <a:buFont typeface="Arial"/>
              <a:buNone/>
            </a:pPr>
            <a:r>
              <a:rPr lang="en-US" sz="650" b="1" dirty="0">
                <a:solidFill>
                  <a:srgbClr val="75787B"/>
                </a:solidFill>
              </a:rPr>
              <a:t>Deloitte Analytics  </a:t>
            </a:r>
            <a:r>
              <a:rPr lang="en-US" sz="650" dirty="0">
                <a:solidFill>
                  <a:srgbClr val="75787B"/>
                </a:solidFill>
              </a:rPr>
              <a:t>Smart Insights. Stronger Outcomes. </a:t>
            </a:r>
          </a:p>
        </p:txBody>
      </p:sp>
    </p:spTree>
    <p:extLst>
      <p:ext uri="{BB962C8B-B14F-4D97-AF65-F5344CB8AC3E}">
        <p14:creationId xmlns:p14="http://schemas.microsoft.com/office/powerpoint/2010/main" val="1641913168"/>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3_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val="417520024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2_Title Slide - White">
    <p:bg bwMode="gray">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val="2494754996"/>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_Title Slide - Circle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50" y="153045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6" name="Group 15"/>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9"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val="196820136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_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6" name="Group 15"/>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2"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val="3918794318"/>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2_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0213"/>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899" y="3423545"/>
            <a:ext cx="10418235"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13"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339802109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_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133463063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2_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8"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9" name="TextBox 8"/>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15050806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2_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76384652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181207649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358853991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2_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3"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2726241457"/>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2_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5"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1263342541"/>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2_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9"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20" name="TextBox 19"/>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1418834635"/>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2_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5"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2936697272"/>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895442459"/>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67" y="1700213"/>
            <a:ext cx="6117233" cy="4598988"/>
          </a:xfrm>
        </p:spPr>
        <p:txBody>
          <a:bodyPr/>
          <a:lstStyle/>
          <a:p>
            <a:r>
              <a:rPr lang="en-US" noProof="0" dirty="0"/>
              <a:t>Click icon to add picture</a:t>
            </a:r>
          </a:p>
        </p:txBody>
      </p:sp>
      <p:sp>
        <p:nvSpPr>
          <p:cNvPr id="6" name="Content Placeholder 3"/>
          <p:cNvSpPr>
            <a:spLocks noGrp="1"/>
          </p:cNvSpPr>
          <p:nvPr>
            <p:ph sz="quarter" idx="10"/>
          </p:nvPr>
        </p:nvSpPr>
        <p:spPr>
          <a:xfrm>
            <a:off x="469900" y="1665290"/>
            <a:ext cx="4333663" cy="4633911"/>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03958060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116881975"/>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lvl1pPr marL="0" indent="0" algn="l">
              <a:buFontTx/>
              <a:buNone/>
              <a:defRPr/>
            </a:lvl1pPr>
            <a:lvl2pPr marL="127000" indent="-127000" algn="l">
              <a:buClrTx/>
              <a:buSzPct val="100000"/>
              <a:buFont typeface="Arial" panose="020B0604020202020204" pitchFamily="34" charset="0"/>
              <a:buChar char="•"/>
              <a:defRPr/>
            </a:lvl2pPr>
            <a:lvl3pPr marL="279400" indent="-127000" algn="l">
              <a:buClrTx/>
              <a:buSzPct val="100000"/>
              <a:buFont typeface="Arial" panose="020B0604020202020204" pitchFamily="34" charset="0"/>
              <a:buChar char="−"/>
              <a:defRPr/>
            </a:lvl3pPr>
            <a:lvl4pPr marL="431800" indent="-127000" algn="l">
              <a:buClrTx/>
              <a:buSzPct val="100000"/>
              <a:buFont typeface="Arial" panose="020B0604020202020204" pitchFamily="34" charset="0"/>
              <a:buChar char="◦"/>
              <a:defRPr/>
            </a:lvl4pPr>
            <a:lvl5pPr marL="584200" indent="-127000" algn="l">
              <a:buClrTx/>
              <a:buSzPct val="100000"/>
              <a:buFont typeface="Arial" panose="020B0604020202020204" pitchFamily="34" charset="0"/>
              <a:buChar cha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534296108"/>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4581"/>
            <a:ext cx="11252200" cy="3928209"/>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59816"/>
            <a:ext cx="11252200" cy="357187"/>
          </a:xfrm>
        </p:spPr>
        <p:txBody>
          <a:bodyPr/>
          <a:lstStyle/>
          <a:p>
            <a:pPr lvl="0"/>
            <a:r>
              <a:rPr lang="en-US" noProof="0"/>
              <a:t>Click to 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409886322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theme" Target="../theme/theme1.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29" Type="http://schemas.openxmlformats.org/officeDocument/2006/relationships/theme" Target="../theme/theme2.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32" Type="http://schemas.openxmlformats.org/officeDocument/2006/relationships/image" Target="../media/image3.emf"/><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31" Type="http://schemas.openxmlformats.org/officeDocument/2006/relationships/oleObject" Target="../embeddings/oleObject2.bin"/><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9" Type="http://schemas.openxmlformats.org/officeDocument/2006/relationships/slideLayout" Target="../slideLayouts/slideLayout184.xml"/><Relationship Id="rId21" Type="http://schemas.openxmlformats.org/officeDocument/2006/relationships/slideLayout" Target="../slideLayouts/slideLayout166.xml"/><Relationship Id="rId34" Type="http://schemas.openxmlformats.org/officeDocument/2006/relationships/slideLayout" Target="../slideLayouts/slideLayout179.xml"/><Relationship Id="rId42" Type="http://schemas.openxmlformats.org/officeDocument/2006/relationships/slideLayout" Target="../slideLayouts/slideLayout187.xml"/><Relationship Id="rId7" Type="http://schemas.openxmlformats.org/officeDocument/2006/relationships/slideLayout" Target="../slideLayouts/slideLayout15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9" Type="http://schemas.openxmlformats.org/officeDocument/2006/relationships/slideLayout" Target="../slideLayouts/slideLayout174.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slideLayout" Target="../slideLayouts/slideLayout177.xml"/><Relationship Id="rId37" Type="http://schemas.openxmlformats.org/officeDocument/2006/relationships/slideLayout" Target="../slideLayouts/slideLayout182.xml"/><Relationship Id="rId40" Type="http://schemas.openxmlformats.org/officeDocument/2006/relationships/slideLayout" Target="../slideLayouts/slideLayout185.xml"/><Relationship Id="rId45" Type="http://schemas.openxmlformats.org/officeDocument/2006/relationships/oleObject" Target="../embeddings/oleObject3.bin"/><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36" Type="http://schemas.openxmlformats.org/officeDocument/2006/relationships/slideLayout" Target="../slideLayouts/slideLayout181.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slideLayout" Target="../slideLayouts/slideLayout176.xml"/><Relationship Id="rId44" Type="http://schemas.openxmlformats.org/officeDocument/2006/relationships/tags" Target="../tags/tag1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 Id="rId35" Type="http://schemas.openxmlformats.org/officeDocument/2006/relationships/slideLayout" Target="../slideLayouts/slideLayout180.xml"/><Relationship Id="rId43" Type="http://schemas.openxmlformats.org/officeDocument/2006/relationships/theme" Target="../theme/theme3.xml"/><Relationship Id="rId8" Type="http://schemas.openxmlformats.org/officeDocument/2006/relationships/slideLayout" Target="../slideLayouts/slideLayout153.xml"/><Relationship Id="rId3" Type="http://schemas.openxmlformats.org/officeDocument/2006/relationships/slideLayout" Target="../slideLayouts/slideLayout148.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slideLayout" Target="../slideLayouts/slideLayout178.xml"/><Relationship Id="rId38" Type="http://schemas.openxmlformats.org/officeDocument/2006/relationships/slideLayout" Target="../slideLayouts/slideLayout183.xml"/><Relationship Id="rId46" Type="http://schemas.openxmlformats.org/officeDocument/2006/relationships/image" Target="../media/image17.emf"/><Relationship Id="rId20" Type="http://schemas.openxmlformats.org/officeDocument/2006/relationships/slideLayout" Target="../slideLayouts/slideLayout165.xml"/><Relationship Id="rId41" Type="http://schemas.openxmlformats.org/officeDocument/2006/relationships/slideLayout" Target="../slideLayouts/slideLayout1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69900" y="402586"/>
            <a:ext cx="11252200" cy="692151"/>
          </a:xfrm>
          <a:prstGeom prst="rect">
            <a:avLst/>
          </a:prstGeom>
        </p:spPr>
        <p:txBody>
          <a:bodyPr vert="horz" lIns="0" tIns="0" rIns="0" bIns="0" rtlCol="0" anchor="t" anchorCtr="0">
            <a:noAutofit/>
          </a:bodyPr>
          <a:lstStyle/>
          <a:p>
            <a:r>
              <a:rPr lang="en-US" noProof="0" dirty="0"/>
              <a:t>Click to edit Master title style</a:t>
            </a:r>
            <a:br>
              <a:rPr lang="en-US" noProof="0" dirty="0"/>
            </a:br>
            <a:endParaRPr lang="en-US" noProof="0" dirty="0"/>
          </a:p>
        </p:txBody>
      </p:sp>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TextBox 14"/>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black"/>
                </a:solidFill>
              </a:rPr>
              <a:t>Copyright © 2018 Deloitte Consulting LLC. All rights reserved.</a:t>
            </a:r>
          </a:p>
        </p:txBody>
      </p:sp>
      <p:sp>
        <p:nvSpPr>
          <p:cNvPr id="16" name="TextBox 15"/>
          <p:cNvSpPr txBox="1"/>
          <p:nvPr userDrawn="1"/>
        </p:nvSpPr>
        <p:spPr>
          <a:xfrm>
            <a:off x="11410953"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a:solidFill>
                  <a:prstClr val="black"/>
                </a:solidFill>
              </a:rPr>
              <a:pPr algn="r">
                <a:spcBef>
                  <a:spcPts val="800"/>
                </a:spcBef>
                <a:buSzPct val="100000"/>
                <a:buFont typeface="Arial"/>
                <a:buNone/>
              </a:pPr>
              <a:t>‹#›</a:t>
            </a:fld>
            <a:endParaRPr lang="en-US" sz="650" dirty="0">
              <a:solidFill>
                <a:prstClr val="black"/>
              </a:solidFill>
            </a:endParaRPr>
          </a:p>
        </p:txBody>
      </p:sp>
    </p:spTree>
    <p:extLst>
      <p:ext uri="{BB962C8B-B14F-4D97-AF65-F5344CB8AC3E}">
        <p14:creationId xmlns:p14="http://schemas.microsoft.com/office/powerpoint/2010/main" val="146195369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 id="2147483700" r:id="rId36"/>
    <p:sldLayoutId id="2147483701" r:id="rId37"/>
    <p:sldLayoutId id="2147483702" r:id="rId38"/>
    <p:sldLayoutId id="2147483703" r:id="rId39"/>
    <p:sldLayoutId id="2147483704" r:id="rId40"/>
    <p:sldLayoutId id="2147483705" r:id="rId41"/>
    <p:sldLayoutId id="2147483706" r:id="rId42"/>
    <p:sldLayoutId id="2147483707" r:id="rId43"/>
    <p:sldLayoutId id="2147483708" r:id="rId44"/>
    <p:sldLayoutId id="2147483709" r:id="rId45"/>
    <p:sldLayoutId id="2147483710" r:id="rId46"/>
    <p:sldLayoutId id="2147483711" r:id="rId47"/>
    <p:sldLayoutId id="2147483712" r:id="rId48"/>
    <p:sldLayoutId id="2147483713" r:id="rId49"/>
    <p:sldLayoutId id="2147483714" r:id="rId50"/>
    <p:sldLayoutId id="2147483715" r:id="rId51"/>
    <p:sldLayoutId id="2147483716" r:id="rId52"/>
    <p:sldLayoutId id="2147483717" r:id="rId53"/>
    <p:sldLayoutId id="2147483718" r:id="rId54"/>
    <p:sldLayoutId id="2147483719" r:id="rId55"/>
    <p:sldLayoutId id="2147483720" r:id="rId56"/>
    <p:sldLayoutId id="2147483721" r:id="rId57"/>
    <p:sldLayoutId id="2147483722" r:id="rId58"/>
    <p:sldLayoutId id="2147483723" r:id="rId59"/>
    <p:sldLayoutId id="2147483724" r:id="rId60"/>
    <p:sldLayoutId id="2147483725" r:id="rId61"/>
    <p:sldLayoutId id="2147483726" r:id="rId62"/>
    <p:sldLayoutId id="2147483727" r:id="rId63"/>
    <p:sldLayoutId id="2147483728" r:id="rId64"/>
    <p:sldLayoutId id="2147483729" r:id="rId65"/>
    <p:sldLayoutId id="2147483730" r:id="rId66"/>
    <p:sldLayoutId id="2147483731" r:id="rId67"/>
    <p:sldLayoutId id="2147483732" r:id="rId68"/>
    <p:sldLayoutId id="2147483733" r:id="rId69"/>
    <p:sldLayoutId id="2147483734" r:id="rId70"/>
    <p:sldLayoutId id="2147483735" r:id="rId71"/>
    <p:sldLayoutId id="2147483736" r:id="rId72"/>
    <p:sldLayoutId id="2147483737" r:id="rId73"/>
    <p:sldLayoutId id="2147483738" r:id="rId74"/>
    <p:sldLayoutId id="2147483739" r:id="rId75"/>
    <p:sldLayoutId id="2147483740" r:id="rId76"/>
    <p:sldLayoutId id="2147483741" r:id="rId77"/>
    <p:sldLayoutId id="2147483742" r:id="rId78"/>
    <p:sldLayoutId id="2147483743" r:id="rId79"/>
    <p:sldLayoutId id="2147483744" r:id="rId80"/>
    <p:sldLayoutId id="2147483745" r:id="rId81"/>
    <p:sldLayoutId id="2147483746" r:id="rId82"/>
    <p:sldLayoutId id="2147483747" r:id="rId83"/>
    <p:sldLayoutId id="2147483748" r:id="rId84"/>
    <p:sldLayoutId id="2147483749" r:id="rId85"/>
    <p:sldLayoutId id="2147483750" r:id="rId86"/>
    <p:sldLayoutId id="2147483751" r:id="rId87"/>
    <p:sldLayoutId id="2147483752" r:id="rId88"/>
    <p:sldLayoutId id="2147483753" r:id="rId89"/>
    <p:sldLayoutId id="2147483754" r:id="rId90"/>
    <p:sldLayoutId id="2147483755" r:id="rId91"/>
    <p:sldLayoutId id="2147483756" r:id="rId92"/>
    <p:sldLayoutId id="2147483757" r:id="rId93"/>
    <p:sldLayoutId id="2147483758" r:id="rId94"/>
    <p:sldLayoutId id="2147483759" r:id="rId95"/>
    <p:sldLayoutId id="2147483760" r:id="rId96"/>
    <p:sldLayoutId id="2147483761" r:id="rId97"/>
    <p:sldLayoutId id="2147483762" r:id="rId98"/>
    <p:sldLayoutId id="2147483763" r:id="rId99"/>
    <p:sldLayoutId id="2147483764" r:id="rId100"/>
    <p:sldLayoutId id="2147483765" r:id="rId101"/>
    <p:sldLayoutId id="2147483766" r:id="rId102"/>
    <p:sldLayoutId id="2147483767" r:id="rId103"/>
    <p:sldLayoutId id="2147483768" r:id="rId104"/>
    <p:sldLayoutId id="2147483769" r:id="rId105"/>
    <p:sldLayoutId id="2147483770" r:id="rId106"/>
    <p:sldLayoutId id="2147483771" r:id="rId107"/>
    <p:sldLayoutId id="2147483772" r:id="rId108"/>
    <p:sldLayoutId id="2147483773" r:id="rId109"/>
    <p:sldLayoutId id="2147483774" r:id="rId110"/>
    <p:sldLayoutId id="2147483775" r:id="rId111"/>
    <p:sldLayoutId id="2147483776" r:id="rId112"/>
    <p:sldLayoutId id="2147483777" r:id="rId113"/>
    <p:sldLayoutId id="2147483778" r:id="rId114"/>
    <p:sldLayoutId id="2147483779" r:id="rId115"/>
    <p:sldLayoutId id="2147483780" r:id="rId116"/>
    <p:sldLayoutId id="2147483781" r:id="rId117"/>
  </p:sldLayoutIdLst>
  <p:transition>
    <p:fade/>
  </p:transition>
  <p:hf hdr="0" dt="0"/>
  <p:txStyles>
    <p:titleStyle>
      <a:lvl1pPr algn="l" defTabSz="1219170" rtl="0" eaLnBrk="1" latinLnBrk="0" hangingPunct="1">
        <a:spcBef>
          <a:spcPct val="0"/>
        </a:spcBef>
        <a:buNone/>
        <a:defRPr sz="2000" kern="1200">
          <a:solidFill>
            <a:schemeClr val="tx1"/>
          </a:solidFill>
          <a:latin typeface="+mj-lt"/>
          <a:ea typeface="+mj-ea"/>
          <a:cs typeface="+mj-cs"/>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6">
          <p15:clr>
            <a:srgbClr val="F26B43"/>
          </p15:clr>
        </p15:guide>
        <p15:guide id="10" pos="1382">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Object 5" hidden="1"/>
          <p:cNvGraphicFramePr>
            <a:graphicFrameLocks/>
          </p:cNvGraphicFramePr>
          <p:nvPr userDrawn="1">
            <p:custDataLst>
              <p:tags r:id="rId30"/>
            </p:custData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Slide" r:id="rId31" imgW="270" imgH="270" progId="TCLayout.ActiveDocument.1">
                  <p:embed/>
                </p:oleObj>
              </mc:Choice>
              <mc:Fallback>
                <p:oleObj name="think-cell Slide" r:id="rId31" imgW="270" imgH="270" progId="TCLayout.ActiveDocument.1">
                  <p:embed/>
                  <p:pic>
                    <p:nvPicPr>
                      <p:cNvPr id="6" name="Object 5" hidden="1"/>
                      <p:cNvPicPr/>
                      <p:nvPr/>
                    </p:nvPicPr>
                    <p:blipFill>
                      <a:blip r:embed="rId32"/>
                      <a:stretch>
                        <a:fillRect/>
                      </a:stretch>
                    </p:blipFill>
                    <p:spPr>
                      <a:xfrm>
                        <a:off x="1955" y="1589"/>
                        <a:ext cx="1953" cy="1587"/>
                      </a:xfrm>
                      <a:prstGeom prst="rect">
                        <a:avLst/>
                      </a:prstGeom>
                    </p:spPr>
                  </p:pic>
                </p:oleObj>
              </mc:Fallback>
            </mc:AlternateContent>
          </a:graphicData>
        </a:graphic>
      </p:graphicFrame>
      <p:sp>
        <p:nvSpPr>
          <p:cNvPr id="2" name="Title Placeholder 1"/>
          <p:cNvSpPr>
            <a:spLocks noGrp="1"/>
          </p:cNvSpPr>
          <p:nvPr>
            <p:ph type="title"/>
          </p:nvPr>
        </p:nvSpPr>
        <p:spPr>
          <a:xfrm>
            <a:off x="1596138" y="461967"/>
            <a:ext cx="10072177" cy="490577"/>
          </a:xfrm>
          <a:prstGeom prst="rect">
            <a:avLst/>
          </a:prstGeom>
        </p:spPr>
        <p:txBody>
          <a:bodyPr vert="horz" lIns="0" tIns="0" rIns="0" bIns="0" rtlCol="0" anchor="t" anchorCtr="0">
            <a:normAutofit/>
          </a:bodyPr>
          <a:lstStyle/>
          <a:p>
            <a:r>
              <a:rPr lang="en-AU" dirty="0"/>
              <a:t>Click to edit Master title style</a:t>
            </a:r>
            <a:endParaRPr lang="en-US" dirty="0"/>
          </a:p>
        </p:txBody>
      </p:sp>
      <p:sp>
        <p:nvSpPr>
          <p:cNvPr id="3" name="Text Placeholder 2"/>
          <p:cNvSpPr>
            <a:spLocks noGrp="1"/>
          </p:cNvSpPr>
          <p:nvPr>
            <p:ph type="body" idx="1"/>
          </p:nvPr>
        </p:nvSpPr>
        <p:spPr>
          <a:xfrm>
            <a:off x="1596138" y="1600205"/>
            <a:ext cx="10072177" cy="4739491"/>
          </a:xfrm>
          <a:prstGeom prst="rect">
            <a:avLst/>
          </a:prstGeom>
        </p:spPr>
        <p:txBody>
          <a:bodyPr vert="horz" lIns="0" tIns="0" rIns="0" bIns="0" rtlCol="0">
            <a:noAutofit/>
          </a:bodyPr>
          <a:lstStyle/>
          <a:p>
            <a:pPr lvl="0"/>
            <a:r>
              <a:rPr lang="en-AU" dirty="0"/>
              <a:t>Click to edit Master text styles</a:t>
            </a:r>
          </a:p>
        </p:txBody>
      </p:sp>
      <p:sp>
        <p:nvSpPr>
          <p:cNvPr id="5" name="Footer Placeholder 4"/>
          <p:cNvSpPr>
            <a:spLocks noGrp="1"/>
          </p:cNvSpPr>
          <p:nvPr>
            <p:ph type="ftr" sz="quarter" idx="3"/>
          </p:nvPr>
        </p:nvSpPr>
        <p:spPr>
          <a:xfrm>
            <a:off x="4735007" y="6487239"/>
            <a:ext cx="5772625" cy="108611"/>
          </a:xfrm>
          <a:prstGeom prst="rect">
            <a:avLst/>
          </a:prstGeom>
        </p:spPr>
        <p:txBody>
          <a:bodyPr vert="horz" wrap="square" lIns="0" tIns="0" rIns="0" bIns="0" rtlCol="0" anchor="b" anchorCtr="0">
            <a:spAutoFit/>
          </a:bodyPr>
          <a:lstStyle>
            <a:lvl1pPr algn="r">
              <a:defRPr sz="700" b="0" i="0">
                <a:solidFill>
                  <a:schemeClr val="tx1">
                    <a:tint val="75000"/>
                  </a:schemeClr>
                </a:solidFill>
                <a:latin typeface="Frutiger Next Pro Light"/>
                <a:cs typeface="Frutiger Next Pro Light"/>
              </a:defRPr>
            </a:lvl1pPr>
          </a:lstStyle>
          <a:p>
            <a:pPr defTabSz="478851"/>
            <a:endParaRPr lang="en-US" dirty="0">
              <a:solidFill>
                <a:prstClr val="black">
                  <a:tint val="75000"/>
                </a:prstClr>
              </a:solidFill>
            </a:endParaRPr>
          </a:p>
        </p:txBody>
      </p:sp>
    </p:spTree>
    <p:extLst>
      <p:ext uri="{BB962C8B-B14F-4D97-AF65-F5344CB8AC3E}">
        <p14:creationId xmlns:p14="http://schemas.microsoft.com/office/powerpoint/2010/main" val="37665077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 id="2147483806" r:id="rId24"/>
    <p:sldLayoutId id="2147483807" r:id="rId25"/>
    <p:sldLayoutId id="2147483808" r:id="rId26"/>
    <p:sldLayoutId id="2147483809" r:id="rId27"/>
    <p:sldLayoutId id="2147483810" r:id="rId28"/>
  </p:sldLayoutIdLst>
  <p:hf hdr="0" ftr="0" dt="0"/>
  <p:txStyles>
    <p:titleStyle>
      <a:lvl1pPr algn="l" defTabSz="478851" rtl="0" eaLnBrk="1" latinLnBrk="0" hangingPunct="1">
        <a:spcBef>
          <a:spcPct val="0"/>
        </a:spcBef>
        <a:buNone/>
        <a:defRPr sz="2400" b="0" i="0" kern="1200">
          <a:solidFill>
            <a:schemeClr val="tx1">
              <a:lumMod val="75000"/>
              <a:lumOff val="25000"/>
            </a:schemeClr>
          </a:solidFill>
          <a:latin typeface="Segoe UI Light" panose="020B0502040204020203" pitchFamily="34" charset="0"/>
          <a:ea typeface="+mj-ea"/>
          <a:cs typeface="Segoe UI Light" panose="020B0502040204020203" pitchFamily="34" charset="0"/>
        </a:defRPr>
      </a:lvl1pPr>
    </p:titleStyle>
    <p:body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en-US"/>
      </a:defPPr>
      <a:lvl1pPr marL="0" algn="l" defTabSz="478851" rtl="0" eaLnBrk="1" latinLnBrk="0" hangingPunct="1">
        <a:defRPr sz="1900" kern="1200">
          <a:solidFill>
            <a:schemeClr val="tx1"/>
          </a:solidFill>
          <a:latin typeface="+mn-lt"/>
          <a:ea typeface="+mn-ea"/>
          <a:cs typeface="+mn-cs"/>
        </a:defRPr>
      </a:lvl1pPr>
      <a:lvl2pPr marL="478851" algn="l" defTabSz="478851" rtl="0" eaLnBrk="1" latinLnBrk="0" hangingPunct="1">
        <a:defRPr sz="1900" kern="1200">
          <a:solidFill>
            <a:schemeClr val="tx1"/>
          </a:solidFill>
          <a:latin typeface="+mn-lt"/>
          <a:ea typeface="+mn-ea"/>
          <a:cs typeface="+mn-cs"/>
        </a:defRPr>
      </a:lvl2pPr>
      <a:lvl3pPr marL="957703" algn="l" defTabSz="478851" rtl="0" eaLnBrk="1" latinLnBrk="0" hangingPunct="1">
        <a:defRPr sz="1900" kern="1200">
          <a:solidFill>
            <a:schemeClr val="tx1"/>
          </a:solidFill>
          <a:latin typeface="+mn-lt"/>
          <a:ea typeface="+mn-ea"/>
          <a:cs typeface="+mn-cs"/>
        </a:defRPr>
      </a:lvl3pPr>
      <a:lvl4pPr marL="1436554" algn="l" defTabSz="478851" rtl="0" eaLnBrk="1" latinLnBrk="0" hangingPunct="1">
        <a:defRPr sz="1900" kern="1200">
          <a:solidFill>
            <a:schemeClr val="tx1"/>
          </a:solidFill>
          <a:latin typeface="+mn-lt"/>
          <a:ea typeface="+mn-ea"/>
          <a:cs typeface="+mn-cs"/>
        </a:defRPr>
      </a:lvl4pPr>
      <a:lvl5pPr marL="1915406" algn="l" defTabSz="478851" rtl="0" eaLnBrk="1" latinLnBrk="0" hangingPunct="1">
        <a:defRPr sz="1900" kern="1200">
          <a:solidFill>
            <a:schemeClr val="tx1"/>
          </a:solidFill>
          <a:latin typeface="+mn-lt"/>
          <a:ea typeface="+mn-ea"/>
          <a:cs typeface="+mn-cs"/>
        </a:defRPr>
      </a:lvl5pPr>
      <a:lvl6pPr marL="2394257" algn="l" defTabSz="478851" rtl="0" eaLnBrk="1" latinLnBrk="0" hangingPunct="1">
        <a:defRPr sz="1900" kern="1200">
          <a:solidFill>
            <a:schemeClr val="tx1"/>
          </a:solidFill>
          <a:latin typeface="+mn-lt"/>
          <a:ea typeface="+mn-ea"/>
          <a:cs typeface="+mn-cs"/>
        </a:defRPr>
      </a:lvl6pPr>
      <a:lvl7pPr marL="2873109" algn="l" defTabSz="478851" rtl="0" eaLnBrk="1" latinLnBrk="0" hangingPunct="1">
        <a:defRPr sz="1900" kern="1200">
          <a:solidFill>
            <a:schemeClr val="tx1"/>
          </a:solidFill>
          <a:latin typeface="+mn-lt"/>
          <a:ea typeface="+mn-ea"/>
          <a:cs typeface="+mn-cs"/>
        </a:defRPr>
      </a:lvl7pPr>
      <a:lvl8pPr marL="3351960" algn="l" defTabSz="478851" rtl="0" eaLnBrk="1" latinLnBrk="0" hangingPunct="1">
        <a:defRPr sz="1900" kern="1200">
          <a:solidFill>
            <a:schemeClr val="tx1"/>
          </a:solidFill>
          <a:latin typeface="+mn-lt"/>
          <a:ea typeface="+mn-ea"/>
          <a:cs typeface="+mn-cs"/>
        </a:defRPr>
      </a:lvl8pPr>
      <a:lvl9pPr marL="3830811" algn="l" defTabSz="478851"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44"/>
            </p:custData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Slide" r:id="rId45" imgW="270" imgH="270" progId="TCLayout.ActiveDocument.1">
                  <p:embed/>
                </p:oleObj>
              </mc:Choice>
              <mc:Fallback>
                <p:oleObj name="think-cell Slide" r:id="rId45" imgW="270" imgH="270" progId="TCLayout.ActiveDocument.1">
                  <p:embed/>
                  <p:pic>
                    <p:nvPicPr>
                      <p:cNvPr id="4" name="Object 3" hidden="1"/>
                      <p:cNvPicPr/>
                      <p:nvPr/>
                    </p:nvPicPr>
                    <p:blipFill>
                      <a:blip r:embed="rId46"/>
                      <a:stretch>
                        <a:fillRect/>
                      </a:stretch>
                    </p:blipFill>
                    <p:spPr>
                      <a:xfrm>
                        <a:off x="2119" y="1591"/>
                        <a:ext cx="2116" cy="1587"/>
                      </a:xfrm>
                      <a:prstGeom prst="rect">
                        <a:avLst/>
                      </a:prstGeom>
                    </p:spPr>
                  </p:pic>
                </p:oleObj>
              </mc:Fallback>
            </mc:AlternateContent>
          </a:graphicData>
        </a:graphic>
      </p:graphicFrame>
      <p:sp>
        <p:nvSpPr>
          <p:cNvPr id="2" name="Title Placeholder 1"/>
          <p:cNvSpPr>
            <a:spLocks noGrp="1"/>
          </p:cNvSpPr>
          <p:nvPr>
            <p:ph type="title"/>
          </p:nvPr>
        </p:nvSpPr>
        <p:spPr bwMode="gray">
          <a:xfrm>
            <a:off x="469900" y="402589"/>
            <a:ext cx="11252200" cy="692151"/>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19" name="Text Placeholder 18"/>
          <p:cNvSpPr>
            <a:spLocks noGrp="1"/>
          </p:cNvSpPr>
          <p:nvPr>
            <p:ph type="body" idx="1"/>
          </p:nvPr>
        </p:nvSpPr>
        <p:spPr>
          <a:xfrm>
            <a:off x="469900" y="1665293"/>
            <a:ext cx="11252200" cy="4633911"/>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5"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4177095489"/>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0" r:id="rId19"/>
    <p:sldLayoutId id="2147483831" r:id="rId20"/>
    <p:sldLayoutId id="2147483832" r:id="rId21"/>
    <p:sldLayoutId id="2147483833" r:id="rId22"/>
    <p:sldLayoutId id="2147483834" r:id="rId23"/>
    <p:sldLayoutId id="2147483835" r:id="rId24"/>
    <p:sldLayoutId id="2147483836" r:id="rId25"/>
    <p:sldLayoutId id="2147483837" r:id="rId26"/>
    <p:sldLayoutId id="2147483838" r:id="rId27"/>
    <p:sldLayoutId id="2147483839" r:id="rId28"/>
    <p:sldLayoutId id="2147483840" r:id="rId29"/>
    <p:sldLayoutId id="2147483841" r:id="rId30"/>
    <p:sldLayoutId id="2147483842" r:id="rId31"/>
    <p:sldLayoutId id="2147483843" r:id="rId32"/>
    <p:sldLayoutId id="2147483844" r:id="rId33"/>
    <p:sldLayoutId id="2147483845" r:id="rId34"/>
    <p:sldLayoutId id="2147483846" r:id="rId35"/>
    <p:sldLayoutId id="2147483847" r:id="rId36"/>
    <p:sldLayoutId id="2147483848" r:id="rId37"/>
    <p:sldLayoutId id="2147483849" r:id="rId38"/>
    <p:sldLayoutId id="2147483850" r:id="rId39"/>
    <p:sldLayoutId id="2147483851" r:id="rId40"/>
    <p:sldLayoutId id="2147483852" r:id="rId41"/>
    <p:sldLayoutId id="2147483853" r:id="rId42"/>
  </p:sldLayoutIdLst>
  <p:transition>
    <p:fade/>
  </p:transition>
  <p:hf hdr="0" dt="0"/>
  <p:txStyles>
    <p:titleStyle>
      <a:lvl1pPr algn="l" defTabSz="1219140" rtl="0" eaLnBrk="1" latinLnBrk="0" hangingPunct="1">
        <a:spcBef>
          <a:spcPct val="0"/>
        </a:spcBef>
        <a:buNone/>
        <a:defRPr sz="2000" kern="1200">
          <a:solidFill>
            <a:schemeClr val="tx1"/>
          </a:solidFill>
          <a:latin typeface="+mj-lt"/>
          <a:ea typeface="+mj-ea"/>
          <a:cs typeface="+mj-cs"/>
        </a:defRPr>
      </a:lvl1pPr>
    </p:titleStyle>
    <p:bodyStyle>
      <a:lvl1pPr marL="0" indent="0" algn="l" defTabSz="121914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4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89" indent="-235189" algn="l" defTabSz="121914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76" indent="-235189" algn="l" defTabSz="121914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65" indent="-235189" algn="l" defTabSz="1064631"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65" indent="-235189" algn="l" defTabSz="121914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65" indent="-235189" algn="l" defTabSz="121914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65" indent="-235189" algn="l" defTabSz="121914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65" indent="-235189" algn="l" defTabSz="121914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9">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10" pos="4987">
          <p15:clr>
            <a:srgbClr val="F26B43"/>
          </p15:clr>
        </p15:guide>
        <p15:guide id="12" pos="1383">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49">
          <p15:clr>
            <a:srgbClr val="F26B43"/>
          </p15:clr>
        </p15:guide>
        <p15:guide id="22" orient="horz" pos="641">
          <p15:clr>
            <a:srgbClr val="F26B43"/>
          </p15:clr>
        </p15:guide>
        <p15:guide id="23" orient="horz"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16.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package" Target="../embeddings/Microsoft_Excel_Worksheet.xlsx"/><Relationship Id="rId7" Type="http://schemas.openxmlformats.org/officeDocument/2006/relationships/oleObject" Target="../embeddings/oleObject7.bin"/><Relationship Id="rId2" Type="http://schemas.openxmlformats.org/officeDocument/2006/relationships/notesSlide" Target="../notesSlides/notesSlide7.xml"/><Relationship Id="rId1" Type="http://schemas.openxmlformats.org/officeDocument/2006/relationships/slideLayout" Target="../slideLayouts/slideLayout165.xml"/><Relationship Id="rId6" Type="http://schemas.openxmlformats.org/officeDocument/2006/relationships/image" Target="../media/image24.emf"/><Relationship Id="rId5" Type="http://schemas.openxmlformats.org/officeDocument/2006/relationships/oleObject" Target="../embeddings/oleObject6.bin"/><Relationship Id="rId4" Type="http://schemas.openxmlformats.org/officeDocument/2006/relationships/image" Target="../media/image23.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5.xml"/><Relationship Id="rId1" Type="http://schemas.openxmlformats.org/officeDocument/2006/relationships/tags" Target="../tags/tag18.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65.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165.xml"/></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65.xml"/><Relationship Id="rId6" Type="http://schemas.openxmlformats.org/officeDocument/2006/relationships/image" Target="../media/image38.png"/><Relationship Id="rId11" Type="http://schemas.openxmlformats.org/officeDocument/2006/relationships/image" Target="../media/image34.png"/><Relationship Id="rId5" Type="http://schemas.openxmlformats.org/officeDocument/2006/relationships/image" Target="../media/image37.jpe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165.xml"/></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65.xml"/><Relationship Id="rId6" Type="http://schemas.openxmlformats.org/officeDocument/2006/relationships/image" Target="../media/image31.png"/><Relationship Id="rId11" Type="http://schemas.openxmlformats.org/officeDocument/2006/relationships/image" Target="../media/image48.jpeg"/><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165.xml"/></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65.xml"/><Relationship Id="rId6" Type="http://schemas.openxmlformats.org/officeDocument/2006/relationships/image" Target="../media/image52.png"/><Relationship Id="rId11" Type="http://schemas.openxmlformats.org/officeDocument/2006/relationships/image" Target="../media/image34.png"/><Relationship Id="rId5" Type="http://schemas.openxmlformats.org/officeDocument/2006/relationships/image" Target="../media/image51.jpeg"/><Relationship Id="rId10" Type="http://schemas.openxmlformats.org/officeDocument/2006/relationships/image" Target="../media/image31.png"/><Relationship Id="rId4" Type="http://schemas.openxmlformats.org/officeDocument/2006/relationships/image" Target="../media/image50.png"/><Relationship Id="rId9"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3.xml"/><Relationship Id="rId1" Type="http://schemas.openxmlformats.org/officeDocument/2006/relationships/slideLayout" Target="../slideLayouts/slideLayout165.xml"/></Relationships>
</file>

<file path=ppt/slides/_rels/slide2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4.xml"/><Relationship Id="rId1" Type="http://schemas.openxmlformats.org/officeDocument/2006/relationships/slideLayout" Target="../slideLayouts/slideLayout165.xml"/></Relationships>
</file>

<file path=ppt/slides/_rels/slide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165.xml"/><Relationship Id="rId6" Type="http://schemas.openxmlformats.org/officeDocument/2006/relationships/image" Target="../media/image59.png"/><Relationship Id="rId11" Type="http://schemas.openxmlformats.org/officeDocument/2006/relationships/image" Target="../media/image34.png"/><Relationship Id="rId5" Type="http://schemas.openxmlformats.org/officeDocument/2006/relationships/image" Target="../media/image58.png"/><Relationship Id="rId10" Type="http://schemas.openxmlformats.org/officeDocument/2006/relationships/image" Target="../media/image62.png"/><Relationship Id="rId4" Type="http://schemas.openxmlformats.org/officeDocument/2006/relationships/image" Target="../media/image57.png"/><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3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6.xml"/><Relationship Id="rId1" Type="http://schemas.openxmlformats.org/officeDocument/2006/relationships/slideLayout" Target="../slideLayouts/slideLayout165.xml"/></Relationships>
</file>

<file path=ppt/slides/_rels/slide3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165.xml"/><Relationship Id="rId6" Type="http://schemas.openxmlformats.org/officeDocument/2006/relationships/image" Target="../media/image66.png"/><Relationship Id="rId11" Type="http://schemas.openxmlformats.org/officeDocument/2006/relationships/image" Target="../media/image34.png"/><Relationship Id="rId5" Type="http://schemas.openxmlformats.org/officeDocument/2006/relationships/image" Target="../media/image65.jpe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8.xml"/><Relationship Id="rId1" Type="http://schemas.openxmlformats.org/officeDocument/2006/relationships/slideLayout" Target="../slideLayouts/slideLayout165.xml"/></Relationships>
</file>

<file path=ppt/slides/_rels/slide3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165.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0.xml"/><Relationship Id="rId1" Type="http://schemas.openxmlformats.org/officeDocument/2006/relationships/slideLayout" Target="../slideLayouts/slideLayout165.xml"/></Relationships>
</file>

<file path=ppt/slides/_rels/slide3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1.xml"/><Relationship Id="rId1" Type="http://schemas.openxmlformats.org/officeDocument/2006/relationships/slideLayout" Target="../slideLayouts/slideLayout165.xml"/></Relationships>
</file>

<file path=ppt/slides/_rels/slide3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165.xml"/><Relationship Id="rId6" Type="http://schemas.openxmlformats.org/officeDocument/2006/relationships/image" Target="../media/image31.png"/><Relationship Id="rId5" Type="http://schemas.openxmlformats.org/officeDocument/2006/relationships/image" Target="../media/image76.jpe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3.xml"/><Relationship Id="rId1" Type="http://schemas.openxmlformats.org/officeDocument/2006/relationships/slideLayout" Target="../slideLayouts/slideLayout165.xml"/></Relationships>
</file>

<file path=ppt/slides/_rels/slide3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8.png"/><Relationship Id="rId7"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165.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5.xml"/><Relationship Id="rId1" Type="http://schemas.openxmlformats.org/officeDocument/2006/relationships/slideLayout" Target="../slideLayouts/slideLayout16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5.xml"/></Relationships>
</file>

<file path=ppt/slides/_rels/slide4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6.xml"/><Relationship Id="rId1" Type="http://schemas.openxmlformats.org/officeDocument/2006/relationships/slideLayout" Target="../slideLayouts/slideLayout165.xml"/></Relationships>
</file>

<file path=ppt/slides/_rels/slide4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165.xml"/><Relationship Id="rId6" Type="http://schemas.openxmlformats.org/officeDocument/2006/relationships/image" Target="../media/image85.png"/><Relationship Id="rId11" Type="http://schemas.openxmlformats.org/officeDocument/2006/relationships/image" Target="../media/image34.png"/><Relationship Id="rId5" Type="http://schemas.openxmlformats.org/officeDocument/2006/relationships/image" Target="../media/image84.png"/><Relationship Id="rId10" Type="http://schemas.openxmlformats.org/officeDocument/2006/relationships/image" Target="../media/image31.png"/><Relationship Id="rId4" Type="http://schemas.openxmlformats.org/officeDocument/2006/relationships/image" Target="../media/image83.png"/><Relationship Id="rId9" Type="http://schemas.openxmlformats.org/officeDocument/2006/relationships/image" Target="../media/image88.jpeg"/></Relationships>
</file>

<file path=ppt/slides/_rels/slide4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8.xml"/><Relationship Id="rId1" Type="http://schemas.openxmlformats.org/officeDocument/2006/relationships/slideLayout" Target="../slideLayouts/slideLayout165.xml"/></Relationships>
</file>

<file path=ppt/slides/_rels/slide4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9.xml"/><Relationship Id="rId1" Type="http://schemas.openxmlformats.org/officeDocument/2006/relationships/slideLayout" Target="../slideLayouts/slideLayout165.xml"/><Relationship Id="rId4" Type="http://schemas.openxmlformats.org/officeDocument/2006/relationships/chart" Target="../charts/chart15.xml"/></Relationships>
</file>

<file path=ppt/slides/_rels/slide4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0.xml"/><Relationship Id="rId1" Type="http://schemas.openxmlformats.org/officeDocument/2006/relationships/slideLayout" Target="../slideLayouts/slideLayout165.xml"/><Relationship Id="rId4" Type="http://schemas.openxmlformats.org/officeDocument/2006/relationships/chart" Target="../charts/chart17.xml"/></Relationships>
</file>

<file path=ppt/slides/_rels/slide4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1.xml"/><Relationship Id="rId1" Type="http://schemas.openxmlformats.org/officeDocument/2006/relationships/slideLayout" Target="../slideLayouts/slideLayout165.xml"/></Relationships>
</file>

<file path=ppt/slides/_rels/slide4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89.png"/><Relationship Id="rId7" Type="http://schemas.openxmlformats.org/officeDocument/2006/relationships/image" Target="../media/image93.jpeg"/><Relationship Id="rId2" Type="http://schemas.openxmlformats.org/officeDocument/2006/relationships/notesSlide" Target="../notesSlides/notesSlide42.xml"/><Relationship Id="rId1" Type="http://schemas.openxmlformats.org/officeDocument/2006/relationships/slideLayout" Target="../slideLayouts/slideLayout165.xml"/><Relationship Id="rId6" Type="http://schemas.openxmlformats.org/officeDocument/2006/relationships/image" Target="../media/image92.png"/><Relationship Id="rId11" Type="http://schemas.openxmlformats.org/officeDocument/2006/relationships/image" Target="../media/image34.png"/><Relationship Id="rId5" Type="http://schemas.openxmlformats.org/officeDocument/2006/relationships/image" Target="../media/image91.png"/><Relationship Id="rId10" Type="http://schemas.openxmlformats.org/officeDocument/2006/relationships/image" Target="../media/image95.png"/><Relationship Id="rId4" Type="http://schemas.openxmlformats.org/officeDocument/2006/relationships/image" Target="../media/image90.png"/><Relationship Id="rId9" Type="http://schemas.openxmlformats.org/officeDocument/2006/relationships/image" Target="../media/image94.png"/></Relationships>
</file>

<file path=ppt/slides/_rels/slide4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43.xml"/><Relationship Id="rId1" Type="http://schemas.openxmlformats.org/officeDocument/2006/relationships/slideLayout" Target="../slideLayouts/slideLayout165.xml"/></Relationships>
</file>

<file path=ppt/slides/_rels/slide4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4.xml"/><Relationship Id="rId1" Type="http://schemas.openxmlformats.org/officeDocument/2006/relationships/slideLayout" Target="../slideLayouts/slideLayout165.xml"/><Relationship Id="rId4" Type="http://schemas.openxmlformats.org/officeDocument/2006/relationships/chart" Target="../charts/chart21.xml"/></Relationships>
</file>

<file path=ppt/slides/_rels/slide4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45.xml"/><Relationship Id="rId1" Type="http://schemas.openxmlformats.org/officeDocument/2006/relationships/slideLayout" Target="../slideLayouts/slideLayout16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5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46.xml"/><Relationship Id="rId1" Type="http://schemas.openxmlformats.org/officeDocument/2006/relationships/slideLayout" Target="../slideLayouts/slideLayout165.xml"/></Relationships>
</file>

<file path=ppt/slides/_rels/slide5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47.xml"/><Relationship Id="rId1" Type="http://schemas.openxmlformats.org/officeDocument/2006/relationships/slideLayout" Target="../slideLayouts/slideLayout165.xml"/><Relationship Id="rId6" Type="http://schemas.openxmlformats.org/officeDocument/2006/relationships/image" Target="../media/image99.png"/><Relationship Id="rId11" Type="http://schemas.openxmlformats.org/officeDocument/2006/relationships/image" Target="../media/image34.png"/><Relationship Id="rId5" Type="http://schemas.openxmlformats.org/officeDocument/2006/relationships/image" Target="../media/image98.png"/><Relationship Id="rId10" Type="http://schemas.openxmlformats.org/officeDocument/2006/relationships/image" Target="../media/image31.png"/><Relationship Id="rId4" Type="http://schemas.openxmlformats.org/officeDocument/2006/relationships/image" Target="../media/image97.png"/><Relationship Id="rId9" Type="http://schemas.openxmlformats.org/officeDocument/2006/relationships/image" Target="../media/image93.jpeg"/></Relationships>
</file>

<file path=ppt/slides/_rels/slide52.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48.xml"/><Relationship Id="rId1" Type="http://schemas.openxmlformats.org/officeDocument/2006/relationships/slideLayout" Target="../slideLayouts/slideLayout165.xml"/></Relationships>
</file>

<file path=ppt/slides/_rels/slide5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49.xml"/><Relationship Id="rId1" Type="http://schemas.openxmlformats.org/officeDocument/2006/relationships/slideLayout" Target="../slideLayouts/slideLayout165.xml"/><Relationship Id="rId5" Type="http://schemas.openxmlformats.org/officeDocument/2006/relationships/chart" Target="../charts/chart27.xml"/><Relationship Id="rId4" Type="http://schemas.openxmlformats.org/officeDocument/2006/relationships/chart" Target="../charts/chart2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5.xml"/></Relationships>
</file>

<file path=ppt/slides/_rels/slide5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8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5.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65.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6.xml"/><Relationship Id="rId1" Type="http://schemas.openxmlformats.org/officeDocument/2006/relationships/slideLayout" Target="../slideLayouts/slideLayout165.xml"/><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335716" y="4743294"/>
            <a:ext cx="4499756" cy="1154783"/>
          </a:xfrm>
          <a:prstGeom prst="rect">
            <a:avLst/>
          </a:prstGeom>
        </p:spPr>
        <p:txBody>
          <a:bodyPr/>
          <a:lstStyle/>
          <a:p>
            <a:endParaRPr lang="en-US" sz="2000" dirty="0">
              <a:solidFill>
                <a:schemeClr val="bg1"/>
              </a:solidFill>
            </a:endParaRPr>
          </a:p>
          <a:p>
            <a:r>
              <a:rPr lang="en-US" sz="2000" b="1" dirty="0">
                <a:solidFill>
                  <a:schemeClr val="accent1"/>
                </a:solidFill>
              </a:rPr>
              <a:t>Network QoS</a:t>
            </a:r>
          </a:p>
          <a:p>
            <a:r>
              <a:rPr lang="en-US" sz="2000" dirty="0">
                <a:solidFill>
                  <a:schemeClr val="bg1"/>
                </a:solidFill>
              </a:rPr>
              <a:t>Intermediate report </a:t>
            </a:r>
          </a:p>
        </p:txBody>
      </p:sp>
      <p:sp>
        <p:nvSpPr>
          <p:cNvPr id="3" name="Text Placeholder 2"/>
          <p:cNvSpPr>
            <a:spLocks noGrp="1"/>
          </p:cNvSpPr>
          <p:nvPr>
            <p:ph type="body" sz="quarter" idx="4294967295"/>
          </p:nvPr>
        </p:nvSpPr>
        <p:spPr>
          <a:xfrm>
            <a:off x="335716" y="6256666"/>
            <a:ext cx="4537067" cy="337873"/>
          </a:xfrm>
          <a:prstGeom prst="rect">
            <a:avLst/>
          </a:prstGeom>
        </p:spPr>
        <p:txBody>
          <a:bodyPr/>
          <a:lstStyle/>
          <a:p>
            <a:r>
              <a:rPr lang="en-US" sz="1400" dirty="0">
                <a:solidFill>
                  <a:schemeClr val="bg1"/>
                </a:solidFill>
              </a:rPr>
              <a:t>January 21</a:t>
            </a:r>
            <a:r>
              <a:rPr lang="en-US" sz="1400" baseline="30000" dirty="0">
                <a:solidFill>
                  <a:schemeClr val="bg1"/>
                </a:solidFill>
              </a:rPr>
              <a:t>st</a:t>
            </a:r>
            <a:r>
              <a:rPr lang="en-US" sz="1400" dirty="0">
                <a:solidFill>
                  <a:schemeClr val="bg1"/>
                </a:solidFill>
              </a:rPr>
              <a:t>, 2019</a:t>
            </a:r>
          </a:p>
        </p:txBody>
      </p:sp>
      <p:pic>
        <p:nvPicPr>
          <p:cNvPr id="5" name="Picture 4">
            <a:extLst>
              <a:ext uri="{FF2B5EF4-FFF2-40B4-BE49-F238E27FC236}">
                <a16:creationId xmlns:a16="http://schemas.microsoft.com/office/drawing/2014/main" id="{09DB488A-DA09-4C79-BF04-1BDB227E0952}"/>
              </a:ext>
            </a:extLst>
          </p:cNvPr>
          <p:cNvPicPr>
            <a:picLocks noChangeAspect="1"/>
          </p:cNvPicPr>
          <p:nvPr/>
        </p:nvPicPr>
        <p:blipFill>
          <a:blip r:embed="rId3"/>
          <a:stretch>
            <a:fillRect/>
          </a:stretch>
        </p:blipFill>
        <p:spPr>
          <a:xfrm>
            <a:off x="10771696" y="134528"/>
            <a:ext cx="980043" cy="990506"/>
          </a:xfrm>
          <a:prstGeom prst="rect">
            <a:avLst/>
          </a:prstGeom>
        </p:spPr>
      </p:pic>
      <p:pic>
        <p:nvPicPr>
          <p:cNvPr id="6" name="Picture 5">
            <a:extLst>
              <a:ext uri="{FF2B5EF4-FFF2-40B4-BE49-F238E27FC236}">
                <a16:creationId xmlns:a16="http://schemas.microsoft.com/office/drawing/2014/main" id="{17B68893-9402-42C0-B15A-C25454863AE5}"/>
              </a:ext>
            </a:extLst>
          </p:cNvPr>
          <p:cNvPicPr>
            <a:picLocks noChangeAspect="1"/>
          </p:cNvPicPr>
          <p:nvPr/>
        </p:nvPicPr>
        <p:blipFill rotWithShape="1">
          <a:blip r:embed="rId4"/>
          <a:srcRect b="7101"/>
          <a:stretch/>
        </p:blipFill>
        <p:spPr>
          <a:xfrm>
            <a:off x="3016578" y="188520"/>
            <a:ext cx="6008203" cy="5581531"/>
          </a:xfrm>
          <a:prstGeom prst="rect">
            <a:avLst/>
          </a:prstGeom>
        </p:spPr>
      </p:pic>
    </p:spTree>
    <p:extLst>
      <p:ext uri="{BB962C8B-B14F-4D97-AF65-F5344CB8AC3E}">
        <p14:creationId xmlns:p14="http://schemas.microsoft.com/office/powerpoint/2010/main" val="263325194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Drive tests Activity, Current Status &amp; Progress</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Drive test and Benchmark evaluation is on track according to initial plan</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7" name="TextBox 6">
            <a:extLst>
              <a:ext uri="{FF2B5EF4-FFF2-40B4-BE49-F238E27FC236}">
                <a16:creationId xmlns:a16="http://schemas.microsoft.com/office/drawing/2014/main" id="{BE3195CB-E235-45F3-98CB-3A60B5EC766F}"/>
              </a:ext>
            </a:extLst>
          </p:cNvPr>
          <p:cNvSpPr txBox="1"/>
          <p:nvPr/>
        </p:nvSpPr>
        <p:spPr>
          <a:xfrm>
            <a:off x="1018540" y="1389544"/>
            <a:ext cx="6128072" cy="276999"/>
          </a:xfrm>
          <a:prstGeom prst="rect">
            <a:avLst/>
          </a:prstGeom>
          <a:noFill/>
        </p:spPr>
        <p:txBody>
          <a:bodyPr wrap="square" rtlCol="0">
            <a:spAutoFit/>
          </a:bodyPr>
          <a:lstStyle/>
          <a:p>
            <a:r>
              <a:rPr lang="en-US" sz="1200" b="1" dirty="0">
                <a:latin typeface="+mj-lt"/>
              </a:rPr>
              <a:t>The Drive Test execution is ongoing as initially planned</a:t>
            </a:r>
          </a:p>
        </p:txBody>
      </p:sp>
      <p:sp>
        <p:nvSpPr>
          <p:cNvPr id="8" name="Freeform 88">
            <a:extLst>
              <a:ext uri="{FF2B5EF4-FFF2-40B4-BE49-F238E27FC236}">
                <a16:creationId xmlns:a16="http://schemas.microsoft.com/office/drawing/2014/main" id="{FDC154C8-78A0-4F28-8DF0-25EDC0B3168F}"/>
              </a:ext>
            </a:extLst>
          </p:cNvPr>
          <p:cNvSpPr>
            <a:spLocks noChangeAspect="1" noEditPoints="1"/>
          </p:cNvSpPr>
          <p:nvPr/>
        </p:nvSpPr>
        <p:spPr bwMode="auto">
          <a:xfrm>
            <a:off x="469900" y="1267135"/>
            <a:ext cx="548640" cy="5486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92 w 512"/>
              <a:gd name="T11" fmla="*/ 416 h 512"/>
              <a:gd name="T12" fmla="*/ 184 w 512"/>
              <a:gd name="T13" fmla="*/ 413 h 512"/>
              <a:gd name="T14" fmla="*/ 184 w 512"/>
              <a:gd name="T15" fmla="*/ 397 h 512"/>
              <a:gd name="T16" fmla="*/ 326 w 512"/>
              <a:gd name="T17" fmla="*/ 256 h 512"/>
              <a:gd name="T18" fmla="*/ 184 w 512"/>
              <a:gd name="T19" fmla="*/ 114 h 512"/>
              <a:gd name="T20" fmla="*/ 184 w 512"/>
              <a:gd name="T21" fmla="*/ 99 h 512"/>
              <a:gd name="T22" fmla="*/ 199 w 512"/>
              <a:gd name="T23" fmla="*/ 99 h 512"/>
              <a:gd name="T24" fmla="*/ 349 w 512"/>
              <a:gd name="T25" fmla="*/ 248 h 512"/>
              <a:gd name="T26" fmla="*/ 349 w 512"/>
              <a:gd name="T27" fmla="*/ 263 h 512"/>
              <a:gd name="T28" fmla="*/ 199 w 512"/>
              <a:gd name="T29" fmla="*/ 413 h 512"/>
              <a:gd name="T30" fmla="*/ 192 w 512"/>
              <a:gd name="T31" fmla="*/ 41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aphicFrame>
        <p:nvGraphicFramePr>
          <p:cNvPr id="9" name="Objet 2">
            <a:extLst>
              <a:ext uri="{FF2B5EF4-FFF2-40B4-BE49-F238E27FC236}">
                <a16:creationId xmlns:a16="http://schemas.microsoft.com/office/drawing/2014/main" id="{8748A0D0-F1DF-4D35-97D4-87E4F1CC7B05}"/>
              </a:ext>
            </a:extLst>
          </p:cNvPr>
          <p:cNvGraphicFramePr>
            <a:graphicFrameLocks noChangeAspect="1"/>
          </p:cNvGraphicFramePr>
          <p:nvPr>
            <p:extLst>
              <p:ext uri="{D42A27DB-BD31-4B8C-83A1-F6EECF244321}">
                <p14:modId xmlns:p14="http://schemas.microsoft.com/office/powerpoint/2010/main" val="201513766"/>
              </p:ext>
            </p:extLst>
          </p:nvPr>
        </p:nvGraphicFramePr>
        <p:xfrm>
          <a:off x="469900" y="1910345"/>
          <a:ext cx="6577652" cy="4606925"/>
        </p:xfrm>
        <a:graphic>
          <a:graphicData uri="http://schemas.openxmlformats.org/presentationml/2006/ole">
            <mc:AlternateContent xmlns:mc="http://schemas.openxmlformats.org/markup-compatibility/2006">
              <mc:Choice xmlns:v="urn:schemas-microsoft-com:vml" Requires="v">
                <p:oleObj name="Worksheet" r:id="rId3" imgW="11792111" imgH="9115343" progId="Excel.Sheet.12">
                  <p:embed/>
                </p:oleObj>
              </mc:Choice>
              <mc:Fallback>
                <p:oleObj name="Worksheet" r:id="rId3" imgW="11792111" imgH="9115343" progId="Excel.Sheet.12">
                  <p:embed/>
                  <p:pic>
                    <p:nvPicPr>
                      <p:cNvPr id="28" name="Objet 2">
                        <a:extLst>
                          <a:ext uri="{FF2B5EF4-FFF2-40B4-BE49-F238E27FC236}">
                            <a16:creationId xmlns:a16="http://schemas.microsoft.com/office/drawing/2014/main" id="{F3FBD05B-5102-4974-93FC-9362DF0BB284}"/>
                          </a:ext>
                        </a:extLst>
                      </p:cNvPr>
                      <p:cNvPicPr/>
                      <p:nvPr/>
                    </p:nvPicPr>
                    <p:blipFill>
                      <a:blip r:embed="rId4"/>
                      <a:stretch>
                        <a:fillRect/>
                      </a:stretch>
                    </p:blipFill>
                    <p:spPr>
                      <a:xfrm>
                        <a:off x="469900" y="1910345"/>
                        <a:ext cx="6577652" cy="4606925"/>
                      </a:xfrm>
                      <a:prstGeom prst="rect">
                        <a:avLst/>
                      </a:prstGeom>
                      <a:ln>
                        <a:solidFill>
                          <a:schemeClr val="tx1"/>
                        </a:solidFill>
                      </a:ln>
                    </p:spPr>
                  </p:pic>
                </p:oleObj>
              </mc:Fallback>
            </mc:AlternateContent>
          </a:graphicData>
        </a:graphic>
      </p:graphicFrame>
      <p:graphicFrame>
        <p:nvGraphicFramePr>
          <p:cNvPr id="10" name="Objet 4">
            <a:extLst>
              <a:ext uri="{FF2B5EF4-FFF2-40B4-BE49-F238E27FC236}">
                <a16:creationId xmlns:a16="http://schemas.microsoft.com/office/drawing/2014/main" id="{670AE545-3457-4538-96DD-D36A9F3737AE}"/>
              </a:ext>
            </a:extLst>
          </p:cNvPr>
          <p:cNvGraphicFramePr>
            <a:graphicFrameLocks noChangeAspect="1"/>
          </p:cNvGraphicFramePr>
          <p:nvPr>
            <p:extLst>
              <p:ext uri="{D42A27DB-BD31-4B8C-83A1-F6EECF244321}">
                <p14:modId xmlns:p14="http://schemas.microsoft.com/office/powerpoint/2010/main" val="881156097"/>
              </p:ext>
            </p:extLst>
          </p:nvPr>
        </p:nvGraphicFramePr>
        <p:xfrm>
          <a:off x="8487845" y="2038431"/>
          <a:ext cx="3247485" cy="2154933"/>
        </p:xfrm>
        <a:graphic>
          <a:graphicData uri="http://schemas.openxmlformats.org/presentationml/2006/ole">
            <mc:AlternateContent xmlns:mc="http://schemas.openxmlformats.org/markup-compatibility/2006">
              <mc:Choice xmlns:v="urn:schemas-microsoft-com:vml" Requires="v">
                <p:oleObj name="Feuille de calcul" r:id="rId5" imgW="4343228" imgH="2800243" progId="Excel.Sheet.12">
                  <p:embed/>
                </p:oleObj>
              </mc:Choice>
              <mc:Fallback>
                <p:oleObj name="Feuille de calcul" r:id="rId5" imgW="4343228" imgH="2800243" progId="Excel.Sheet.12">
                  <p:embed/>
                  <p:pic>
                    <p:nvPicPr>
                      <p:cNvPr id="29" name="Objet 4">
                        <a:extLst>
                          <a:ext uri="{FF2B5EF4-FFF2-40B4-BE49-F238E27FC236}">
                            <a16:creationId xmlns:a16="http://schemas.microsoft.com/office/drawing/2014/main" id="{75490B0F-C362-4403-9B39-D2440467F16A}"/>
                          </a:ext>
                        </a:extLst>
                      </p:cNvPr>
                      <p:cNvPicPr/>
                      <p:nvPr/>
                    </p:nvPicPr>
                    <p:blipFill>
                      <a:blip r:embed="rId6"/>
                      <a:stretch>
                        <a:fillRect/>
                      </a:stretch>
                    </p:blipFill>
                    <p:spPr>
                      <a:xfrm>
                        <a:off x="8487845" y="2038431"/>
                        <a:ext cx="3247485" cy="2154933"/>
                      </a:xfrm>
                      <a:prstGeom prst="rect">
                        <a:avLst/>
                      </a:prstGeom>
                    </p:spPr>
                  </p:pic>
                </p:oleObj>
              </mc:Fallback>
            </mc:AlternateContent>
          </a:graphicData>
        </a:graphic>
      </p:graphicFrame>
      <p:graphicFrame>
        <p:nvGraphicFramePr>
          <p:cNvPr id="11" name="Objet 5">
            <a:extLst>
              <a:ext uri="{FF2B5EF4-FFF2-40B4-BE49-F238E27FC236}">
                <a16:creationId xmlns:a16="http://schemas.microsoft.com/office/drawing/2014/main" id="{8F33E374-C885-4268-85D0-1FDA0FFCABB2}"/>
              </a:ext>
            </a:extLst>
          </p:cNvPr>
          <p:cNvGraphicFramePr>
            <a:graphicFrameLocks noChangeAspect="1"/>
          </p:cNvGraphicFramePr>
          <p:nvPr>
            <p:extLst>
              <p:ext uri="{D42A27DB-BD31-4B8C-83A1-F6EECF244321}">
                <p14:modId xmlns:p14="http://schemas.microsoft.com/office/powerpoint/2010/main" val="1776430534"/>
              </p:ext>
            </p:extLst>
          </p:nvPr>
        </p:nvGraphicFramePr>
        <p:xfrm>
          <a:off x="8487845" y="4193364"/>
          <a:ext cx="3247485" cy="2129851"/>
        </p:xfrm>
        <a:graphic>
          <a:graphicData uri="http://schemas.openxmlformats.org/presentationml/2006/ole">
            <mc:AlternateContent xmlns:mc="http://schemas.openxmlformats.org/markup-compatibility/2006">
              <mc:Choice xmlns:v="urn:schemas-microsoft-com:vml" Requires="v">
                <p:oleObj name="Feuille de calcul" r:id="rId7" imgW="4333772" imgH="2781292" progId="Excel.Sheet.12">
                  <p:embed/>
                </p:oleObj>
              </mc:Choice>
              <mc:Fallback>
                <p:oleObj name="Feuille de calcul" r:id="rId7" imgW="4333772" imgH="2781292" progId="Excel.Sheet.12">
                  <p:embed/>
                  <p:pic>
                    <p:nvPicPr>
                      <p:cNvPr id="30" name="Objet 5">
                        <a:extLst>
                          <a:ext uri="{FF2B5EF4-FFF2-40B4-BE49-F238E27FC236}">
                            <a16:creationId xmlns:a16="http://schemas.microsoft.com/office/drawing/2014/main" id="{EDFF55D5-63C2-4D36-B70B-53B8DAA0879A}"/>
                          </a:ext>
                        </a:extLst>
                      </p:cNvPr>
                      <p:cNvPicPr/>
                      <p:nvPr/>
                    </p:nvPicPr>
                    <p:blipFill>
                      <a:blip r:embed="rId8"/>
                      <a:stretch>
                        <a:fillRect/>
                      </a:stretch>
                    </p:blipFill>
                    <p:spPr>
                      <a:xfrm>
                        <a:off x="8487845" y="4193364"/>
                        <a:ext cx="3247485" cy="2129851"/>
                      </a:xfrm>
                      <a:prstGeom prst="rect">
                        <a:avLst/>
                      </a:prstGeom>
                      <a:ln>
                        <a:solidFill>
                          <a:schemeClr val="tx1"/>
                        </a:solidFill>
                      </a:ln>
                    </p:spPr>
                  </p:pic>
                </p:oleObj>
              </mc:Fallback>
            </mc:AlternateContent>
          </a:graphicData>
        </a:graphic>
      </p:graphicFrame>
      <p:sp>
        <p:nvSpPr>
          <p:cNvPr id="12" name="Freeform 88">
            <a:extLst>
              <a:ext uri="{FF2B5EF4-FFF2-40B4-BE49-F238E27FC236}">
                <a16:creationId xmlns:a16="http://schemas.microsoft.com/office/drawing/2014/main" id="{73259998-7AEC-4A13-989E-6F61546234DD}"/>
              </a:ext>
            </a:extLst>
          </p:cNvPr>
          <p:cNvSpPr>
            <a:spLocks noChangeAspect="1" noEditPoints="1"/>
          </p:cNvSpPr>
          <p:nvPr/>
        </p:nvSpPr>
        <p:spPr bwMode="auto">
          <a:xfrm>
            <a:off x="7695252" y="1267135"/>
            <a:ext cx="548640" cy="5486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92 w 512"/>
              <a:gd name="T11" fmla="*/ 416 h 512"/>
              <a:gd name="T12" fmla="*/ 184 w 512"/>
              <a:gd name="T13" fmla="*/ 413 h 512"/>
              <a:gd name="T14" fmla="*/ 184 w 512"/>
              <a:gd name="T15" fmla="*/ 397 h 512"/>
              <a:gd name="T16" fmla="*/ 326 w 512"/>
              <a:gd name="T17" fmla="*/ 256 h 512"/>
              <a:gd name="T18" fmla="*/ 184 w 512"/>
              <a:gd name="T19" fmla="*/ 114 h 512"/>
              <a:gd name="T20" fmla="*/ 184 w 512"/>
              <a:gd name="T21" fmla="*/ 99 h 512"/>
              <a:gd name="T22" fmla="*/ 199 w 512"/>
              <a:gd name="T23" fmla="*/ 99 h 512"/>
              <a:gd name="T24" fmla="*/ 349 w 512"/>
              <a:gd name="T25" fmla="*/ 248 h 512"/>
              <a:gd name="T26" fmla="*/ 349 w 512"/>
              <a:gd name="T27" fmla="*/ 263 h 512"/>
              <a:gd name="T28" fmla="*/ 199 w 512"/>
              <a:gd name="T29" fmla="*/ 413 h 512"/>
              <a:gd name="T30" fmla="*/ 192 w 512"/>
              <a:gd name="T31" fmla="*/ 41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3" name="TextBox 12">
            <a:extLst>
              <a:ext uri="{FF2B5EF4-FFF2-40B4-BE49-F238E27FC236}">
                <a16:creationId xmlns:a16="http://schemas.microsoft.com/office/drawing/2014/main" id="{DBE8CEDB-012D-4008-A14A-ADA468F44860}"/>
              </a:ext>
            </a:extLst>
          </p:cNvPr>
          <p:cNvSpPr txBox="1"/>
          <p:nvPr/>
        </p:nvSpPr>
        <p:spPr>
          <a:xfrm>
            <a:off x="8296538" y="1310622"/>
            <a:ext cx="3733537" cy="461665"/>
          </a:xfrm>
          <a:prstGeom prst="rect">
            <a:avLst/>
          </a:prstGeom>
          <a:noFill/>
        </p:spPr>
        <p:txBody>
          <a:bodyPr wrap="square" rtlCol="0">
            <a:spAutoFit/>
          </a:bodyPr>
          <a:lstStyle/>
          <a:p>
            <a:r>
              <a:rPr lang="en-US" sz="1200" b="1" dirty="0"/>
              <a:t>We have processed more than 90% of Cotonou and SEME data</a:t>
            </a:r>
          </a:p>
        </p:txBody>
      </p:sp>
    </p:spTree>
    <p:extLst>
      <p:ext uri="{BB962C8B-B14F-4D97-AF65-F5344CB8AC3E}">
        <p14:creationId xmlns:p14="http://schemas.microsoft.com/office/powerpoint/2010/main" val="206813270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Intermediate report</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11</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D25D0C1E-51EB-4C36-A30D-9EDD5A0B410C}"/>
              </a:ext>
            </a:extLst>
          </p:cNvPr>
          <p:cNvSpPr/>
          <p:nvPr/>
        </p:nvSpPr>
        <p:spPr>
          <a:xfrm>
            <a:off x="359779" y="1206376"/>
            <a:ext cx="11472441" cy="4739759"/>
          </a:xfrm>
          <a:prstGeom prst="rect">
            <a:avLst/>
          </a:prstGeom>
        </p:spPr>
        <p:txBody>
          <a:bodyPr wrap="square">
            <a:spAutoFit/>
          </a:bodyPr>
          <a:lstStyle/>
          <a:p>
            <a:r>
              <a:rPr lang="en-AU" sz="1400" b="1" dirty="0">
                <a:solidFill>
                  <a:srgbClr val="92D050"/>
                </a:solidFill>
              </a:rPr>
              <a:t>Scope of this report</a:t>
            </a:r>
          </a:p>
          <a:p>
            <a:endParaRPr lang="fr-FR" sz="1200" b="1" dirty="0"/>
          </a:p>
          <a:p>
            <a:pPr>
              <a:lnSpc>
                <a:spcPct val="150000"/>
              </a:lnSpc>
            </a:pPr>
            <a:endParaRPr lang="en-US" sz="1400" b="1" dirty="0">
              <a:solidFill>
                <a:schemeClr val="accent1"/>
              </a:solidFill>
            </a:endParaRPr>
          </a:p>
          <a:p>
            <a:pPr>
              <a:lnSpc>
                <a:spcPct val="150000"/>
              </a:lnSpc>
            </a:pPr>
            <a:r>
              <a:rPr lang="en-US" sz="1400" b="1" dirty="0">
                <a:solidFill>
                  <a:schemeClr val="accent1"/>
                </a:solidFill>
              </a:rPr>
              <a:t>1. </a:t>
            </a:r>
            <a:r>
              <a:rPr lang="en-US" sz="1400" dirty="0"/>
              <a:t>A RAN network audit for MTN BENIN, aiming to identify weak points as well as suggests proposals to improve the network quality, and so the final user perception</a:t>
            </a:r>
          </a:p>
          <a:p>
            <a:pPr marL="628650" lvl="1" indent="-171450">
              <a:lnSpc>
                <a:spcPct val="150000"/>
              </a:lnSpc>
              <a:buFont typeface="Arial" panose="020B0604020202020204" pitchFamily="34" charset="0"/>
              <a:buChar char="•"/>
            </a:pPr>
            <a:r>
              <a:rPr lang="en-US" sz="1400" dirty="0"/>
              <a:t>Current parameterization was analyzed and recommendations provided where appropriate, regarding RF environment, settings, design, etc. </a:t>
            </a:r>
          </a:p>
          <a:p>
            <a:pPr marL="628650" lvl="1" indent="-171450">
              <a:lnSpc>
                <a:spcPct val="150000"/>
              </a:lnSpc>
              <a:buFont typeface="Arial" panose="020B0604020202020204" pitchFamily="34" charset="0"/>
              <a:buChar char="•"/>
            </a:pPr>
            <a:r>
              <a:rPr lang="en-US" sz="1400" dirty="0"/>
              <a:t>Analyzed cells which belong to: </a:t>
            </a:r>
          </a:p>
          <a:p>
            <a:pPr marL="1200150" lvl="2" indent="-285750">
              <a:lnSpc>
                <a:spcPct val="150000"/>
              </a:lnSpc>
              <a:buFont typeface="Courier New" panose="02070309020205020404" pitchFamily="49" charset="0"/>
              <a:buChar char="o"/>
            </a:pPr>
            <a:r>
              <a:rPr lang="en-US" sz="1400" dirty="0"/>
              <a:t>RNCs : HOERNC1 ,HOERNC2, BHERNC4 and DCERNC3 </a:t>
            </a:r>
          </a:p>
          <a:p>
            <a:pPr marL="1200150" lvl="2" indent="-285750">
              <a:lnSpc>
                <a:spcPct val="150000"/>
              </a:lnSpc>
              <a:buFont typeface="Courier New" panose="02070309020205020404" pitchFamily="49" charset="0"/>
              <a:buChar char="o"/>
            </a:pPr>
            <a:r>
              <a:rPr lang="en-US" sz="1400" dirty="0"/>
              <a:t>BSCs : BHBSC05, BHEBSC6, DCBSC04, HOBSC02, HOBSC03. </a:t>
            </a:r>
          </a:p>
          <a:p>
            <a:pPr marL="628650" lvl="1" indent="-171450">
              <a:lnSpc>
                <a:spcPct val="150000"/>
              </a:lnSpc>
              <a:buFont typeface="Arial" panose="020B0604020202020204" pitchFamily="34" charset="0"/>
              <a:buChar char="•"/>
            </a:pPr>
            <a:r>
              <a:rPr lang="en-US" sz="1400" dirty="0"/>
              <a:t>Network configuration and different performance measurements based on data from December 10th to 26</a:t>
            </a:r>
            <a:r>
              <a:rPr lang="en-US" sz="1400" baseline="30000" dirty="0"/>
              <a:t>th</a:t>
            </a:r>
            <a:r>
              <a:rPr lang="en-US" sz="1400" dirty="0"/>
              <a:t>, 2018</a:t>
            </a:r>
          </a:p>
          <a:p>
            <a:pPr marL="628650" lvl="1" indent="-171450">
              <a:lnSpc>
                <a:spcPct val="150000"/>
              </a:lnSpc>
              <a:buFont typeface="Arial" panose="020B0604020202020204" pitchFamily="34" charset="0"/>
              <a:buChar char="•"/>
            </a:pPr>
            <a:endParaRPr lang="en-US" sz="1400" dirty="0"/>
          </a:p>
          <a:p>
            <a:pPr marL="0" lvl="1">
              <a:lnSpc>
                <a:spcPct val="150000"/>
              </a:lnSpc>
            </a:pPr>
            <a:r>
              <a:rPr lang="en-US" sz="1400" b="1" dirty="0">
                <a:solidFill>
                  <a:schemeClr val="accent1"/>
                </a:solidFill>
              </a:rPr>
              <a:t>2. </a:t>
            </a:r>
            <a:r>
              <a:rPr lang="en-US" sz="1400" dirty="0"/>
              <a:t>Network benchmarking results between MTN and MOOV on Cotonou area. </a:t>
            </a:r>
          </a:p>
          <a:p>
            <a:pPr lvl="1">
              <a:lnSpc>
                <a:spcPct val="150000"/>
              </a:lnSpc>
            </a:pPr>
            <a:endParaRPr lang="en-US" sz="1400" dirty="0"/>
          </a:p>
          <a:p>
            <a:endParaRPr lang="en-US" sz="1200" dirty="0"/>
          </a:p>
          <a:p>
            <a:endParaRPr lang="fr-FR" sz="1200" dirty="0"/>
          </a:p>
        </p:txBody>
      </p:sp>
      <p:sp>
        <p:nvSpPr>
          <p:cNvPr id="16" name="Rectangle 15">
            <a:extLst>
              <a:ext uri="{FF2B5EF4-FFF2-40B4-BE49-F238E27FC236}">
                <a16:creationId xmlns:a16="http://schemas.microsoft.com/office/drawing/2014/main" id="{F99DCA3A-A38B-4A38-9178-BA4318F6E41E}"/>
              </a:ext>
            </a:extLst>
          </p:cNvPr>
          <p:cNvSpPr/>
          <p:nvPr/>
        </p:nvSpPr>
        <p:spPr bwMode="gray">
          <a:xfrm>
            <a:off x="367944" y="1479079"/>
            <a:ext cx="11181560" cy="45719"/>
          </a:xfrm>
          <a:prstGeom prst="rect">
            <a:avLst/>
          </a:prstGeom>
          <a:solidFill>
            <a:schemeClr val="accent1"/>
          </a:solidFill>
          <a:ln w="19050" algn="ctr">
            <a:noFill/>
            <a:miter lim="800000"/>
            <a:headEnd/>
            <a:tailEnd/>
          </a:ln>
        </p:spPr>
        <p:txBody>
          <a:bodyPr wrap="square" lIns="88900" tIns="88900" rIns="88900" bIns="88900" rtlCol="0" anchor="ctr"/>
          <a:lstStyle/>
          <a:p>
            <a:pPr algn="ctr" defTabSz="1219170">
              <a:lnSpc>
                <a:spcPct val="106000"/>
              </a:lnSpc>
              <a:buFont typeface="Wingdings 2" pitchFamily="18" charset="2"/>
              <a:buNone/>
            </a:pPr>
            <a:endParaRPr lang="en-US" sz="1600" b="1" dirty="0">
              <a:solidFill>
                <a:prstClr val="white"/>
              </a:solidFill>
            </a:endParaRPr>
          </a:p>
        </p:txBody>
      </p:sp>
    </p:spTree>
    <p:extLst>
      <p:ext uri="{BB962C8B-B14F-4D97-AF65-F5344CB8AC3E}">
        <p14:creationId xmlns:p14="http://schemas.microsoft.com/office/powerpoint/2010/main" val="373971293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9" y="2090740"/>
            <a:ext cx="629658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l" defTabSz="478851" rtl="0" eaLnBrk="1" fontAlgn="auto" latinLnBrk="0" hangingPunct="1">
              <a:lnSpc>
                <a:spcPct val="100000"/>
              </a:lnSpc>
              <a:spcBef>
                <a:spcPts val="0"/>
              </a:spcBef>
              <a:spcAft>
                <a:spcPts val="390"/>
              </a:spcAft>
              <a:buClrTx/>
              <a:buSzTx/>
              <a:buFont typeface="Arial"/>
              <a:buNone/>
              <a:tabLst/>
              <a:defRPr/>
            </a:pPr>
            <a:r>
              <a:rPr kumimoji="0" lang="en-AU" sz="2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Executive Summary</a:t>
            </a:r>
          </a:p>
        </p:txBody>
      </p:sp>
      <p:sp>
        <p:nvSpPr>
          <p:cNvPr id="27" name="Text Placeholder 5"/>
          <p:cNvSpPr txBox="1">
            <a:spLocks/>
          </p:cNvSpPr>
          <p:nvPr/>
        </p:nvSpPr>
        <p:spPr>
          <a:xfrm>
            <a:off x="678731" y="2090740"/>
            <a:ext cx="1512020"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04</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6016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Executive Summary – Benchmarking (</a:t>
            </a:r>
            <a:r>
              <a:rPr lang="en-US" sz="2400" dirty="0" err="1">
                <a:solidFill>
                  <a:srgbClr val="414141"/>
                </a:solidFill>
              </a:rPr>
              <a:t>i</a:t>
            </a:r>
            <a:r>
              <a:rPr lang="en-US" sz="2400" dirty="0">
                <a:solidFill>
                  <a:srgbClr val="414141"/>
                </a:solidFill>
              </a:rPr>
              <a:t>/iii)</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and MOOV Networks QoS are comparable. A resource optimization enables to meet ARCEP requirements and to outperform competition’s NW QoS</a:t>
            </a: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13</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Rectangle 4">
            <a:extLst>
              <a:ext uri="{FF2B5EF4-FFF2-40B4-BE49-F238E27FC236}">
                <a16:creationId xmlns:a16="http://schemas.microsoft.com/office/drawing/2014/main" id="{E9F2094E-428B-4001-B3E6-C77D41306091}"/>
              </a:ext>
            </a:extLst>
          </p:cNvPr>
          <p:cNvSpPr/>
          <p:nvPr/>
        </p:nvSpPr>
        <p:spPr>
          <a:xfrm>
            <a:off x="469900" y="2378217"/>
            <a:ext cx="1669392" cy="34776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marL="55088" marR="0" lvl="0" indent="0" algn="ctr" defTabSz="558431" rtl="0" eaLnBrk="1" fontAlgn="auto" latinLnBrk="0" hangingPunct="1">
              <a:lnSpc>
                <a:spcPct val="100000"/>
              </a:lnSpc>
              <a:spcBef>
                <a:spcPts val="0"/>
              </a:spcBef>
              <a:spcAft>
                <a:spcPts val="0"/>
              </a:spcAft>
              <a:buClr>
                <a:srgbClr val="003399"/>
              </a:buClr>
              <a:buSzPct val="90000"/>
              <a:buFontTx/>
              <a:buNone/>
              <a:tabLst/>
              <a:defRPr/>
            </a:pPr>
            <a:r>
              <a:rPr kumimoji="0" lang="en-US" sz="1400" b="1" i="0" u="none" strike="noStrike" kern="0" cap="none" spc="0" normalizeH="0" baseline="0" noProof="0" dirty="0">
                <a:ln>
                  <a:noFill/>
                </a:ln>
                <a:solidFill>
                  <a:srgbClr val="86BC25"/>
                </a:solidFill>
                <a:effectLst/>
                <a:uLnTx/>
                <a:uFillTx/>
                <a:latin typeface="Verdana"/>
                <a:ea typeface="+mn-ea"/>
                <a:cs typeface="+mn-cs"/>
              </a:rPr>
              <a:t>2G</a:t>
            </a:r>
          </a:p>
        </p:txBody>
      </p:sp>
      <p:sp>
        <p:nvSpPr>
          <p:cNvPr id="7" name="Isosceles Triangle 6">
            <a:extLst>
              <a:ext uri="{FF2B5EF4-FFF2-40B4-BE49-F238E27FC236}">
                <a16:creationId xmlns:a16="http://schemas.microsoft.com/office/drawing/2014/main" id="{3689CAEF-4A64-45BE-98B8-201784E57758}"/>
              </a:ext>
            </a:extLst>
          </p:cNvPr>
          <p:cNvSpPr/>
          <p:nvPr/>
        </p:nvSpPr>
        <p:spPr>
          <a:xfrm rot="5400000">
            <a:off x="1959216" y="3921904"/>
            <a:ext cx="681060" cy="180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ListLeanHorizontalTextTopic0">
            <a:extLst>
              <a:ext uri="{FF2B5EF4-FFF2-40B4-BE49-F238E27FC236}">
                <a16:creationId xmlns:a16="http://schemas.microsoft.com/office/drawing/2014/main" id="{6C7A1C73-AEEB-44D7-8D01-9BCEF33BCAFF}"/>
              </a:ext>
            </a:extLst>
          </p:cNvPr>
          <p:cNvSpPr txBox="1"/>
          <p:nvPr/>
        </p:nvSpPr>
        <p:spPr>
          <a:xfrm>
            <a:off x="469900" y="1994038"/>
            <a:ext cx="4140746" cy="193899"/>
          </a:xfrm>
          <a:prstGeom prst="rect">
            <a:avLst/>
          </a:prstGeom>
          <a:noFill/>
          <a:ln w="38100">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TECHNOLOGY</a:t>
            </a:r>
          </a:p>
        </p:txBody>
      </p:sp>
      <p:cxnSp>
        <p:nvCxnSpPr>
          <p:cNvPr id="9" name="Horizontal Line">
            <a:extLst>
              <a:ext uri="{FF2B5EF4-FFF2-40B4-BE49-F238E27FC236}">
                <a16:creationId xmlns:a16="http://schemas.microsoft.com/office/drawing/2014/main" id="{C6FF5F03-2BB3-44CA-A3F5-DEBC445B2375}"/>
              </a:ext>
            </a:extLst>
          </p:cNvPr>
          <p:cNvCxnSpPr/>
          <p:nvPr/>
        </p:nvCxnSpPr>
        <p:spPr>
          <a:xfrm>
            <a:off x="469900" y="2243628"/>
            <a:ext cx="1669392" cy="1502"/>
          </a:xfrm>
          <a:prstGeom prst="line">
            <a:avLst/>
          </a:prstGeom>
          <a:noFill/>
          <a:ln w="38100" cap="flat" cmpd="sng" algn="ctr">
            <a:solidFill>
              <a:schemeClr val="accent1"/>
            </a:solidFill>
            <a:prstDash val="solid"/>
          </a:ln>
          <a:effectLst/>
        </p:spPr>
      </p:cxnSp>
      <p:sp>
        <p:nvSpPr>
          <p:cNvPr id="10" name="ListLeanHorizontalTextTopic0">
            <a:extLst>
              <a:ext uri="{FF2B5EF4-FFF2-40B4-BE49-F238E27FC236}">
                <a16:creationId xmlns:a16="http://schemas.microsoft.com/office/drawing/2014/main" id="{3B22D7CB-DE66-48D7-BC57-A6D9D6872754}"/>
              </a:ext>
            </a:extLst>
          </p:cNvPr>
          <p:cNvSpPr txBox="1"/>
          <p:nvPr/>
        </p:nvSpPr>
        <p:spPr>
          <a:xfrm>
            <a:off x="2435602" y="1994039"/>
            <a:ext cx="3041243"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FINDINGS</a:t>
            </a:r>
          </a:p>
        </p:txBody>
      </p:sp>
      <p:cxnSp>
        <p:nvCxnSpPr>
          <p:cNvPr id="11" name="Horizontal Line">
            <a:extLst>
              <a:ext uri="{FF2B5EF4-FFF2-40B4-BE49-F238E27FC236}">
                <a16:creationId xmlns:a16="http://schemas.microsoft.com/office/drawing/2014/main" id="{FA9724AF-FFF3-432B-9F14-5DF8106521EB}"/>
              </a:ext>
            </a:extLst>
          </p:cNvPr>
          <p:cNvCxnSpPr/>
          <p:nvPr/>
        </p:nvCxnSpPr>
        <p:spPr>
          <a:xfrm>
            <a:off x="2435602" y="2243628"/>
            <a:ext cx="3719426" cy="1502"/>
          </a:xfrm>
          <a:prstGeom prst="line">
            <a:avLst/>
          </a:prstGeom>
          <a:noFill/>
          <a:ln w="38100" cap="flat" cmpd="sng" algn="ctr">
            <a:solidFill>
              <a:schemeClr val="accent1"/>
            </a:solidFill>
            <a:prstDash val="solid"/>
          </a:ln>
          <a:effectLst/>
        </p:spPr>
      </p:cxnSp>
      <p:sp>
        <p:nvSpPr>
          <p:cNvPr id="12" name="ListLeanHorizontalTextTopic0">
            <a:extLst>
              <a:ext uri="{FF2B5EF4-FFF2-40B4-BE49-F238E27FC236}">
                <a16:creationId xmlns:a16="http://schemas.microsoft.com/office/drawing/2014/main" id="{B81E63D7-7118-4274-B4E4-C8C8CEA28E8C}"/>
              </a:ext>
            </a:extLst>
          </p:cNvPr>
          <p:cNvSpPr txBox="1"/>
          <p:nvPr/>
        </p:nvSpPr>
        <p:spPr>
          <a:xfrm>
            <a:off x="7733253" y="1994038"/>
            <a:ext cx="3719426"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RECOMMENDATIONS</a:t>
            </a:r>
          </a:p>
        </p:txBody>
      </p:sp>
      <p:cxnSp>
        <p:nvCxnSpPr>
          <p:cNvPr id="13" name="Horizontal Line">
            <a:extLst>
              <a:ext uri="{FF2B5EF4-FFF2-40B4-BE49-F238E27FC236}">
                <a16:creationId xmlns:a16="http://schemas.microsoft.com/office/drawing/2014/main" id="{B15905DF-0AD6-4D56-BF00-7392C9B45AA6}"/>
              </a:ext>
            </a:extLst>
          </p:cNvPr>
          <p:cNvCxnSpPr/>
          <p:nvPr/>
        </p:nvCxnSpPr>
        <p:spPr>
          <a:xfrm>
            <a:off x="7692520" y="2255709"/>
            <a:ext cx="4284000" cy="1502"/>
          </a:xfrm>
          <a:prstGeom prst="line">
            <a:avLst/>
          </a:prstGeom>
          <a:noFill/>
          <a:ln w="38100" cap="flat" cmpd="sng" algn="ctr">
            <a:solidFill>
              <a:schemeClr val="accent1"/>
            </a:solidFill>
            <a:prstDash val="solid"/>
          </a:ln>
          <a:effectLst/>
        </p:spPr>
      </p:cxnSp>
      <p:sp>
        <p:nvSpPr>
          <p:cNvPr id="14" name="Rectangle 13">
            <a:extLst>
              <a:ext uri="{FF2B5EF4-FFF2-40B4-BE49-F238E27FC236}">
                <a16:creationId xmlns:a16="http://schemas.microsoft.com/office/drawing/2014/main" id="{71B8219D-8881-426E-8423-7484A2A6DCB5}"/>
              </a:ext>
            </a:extLst>
          </p:cNvPr>
          <p:cNvSpPr/>
          <p:nvPr/>
        </p:nvSpPr>
        <p:spPr>
          <a:xfrm>
            <a:off x="2390163" y="2239518"/>
            <a:ext cx="4500164" cy="2999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28600" lvl="0" indent="-228600">
              <a:lnSpc>
                <a:spcPct val="110000"/>
              </a:lnSpc>
              <a:buClr>
                <a:srgbClr val="C00000"/>
              </a:buClr>
              <a:buFont typeface="Wingdings" panose="05000000000000000000" pitchFamily="2" charset="2"/>
              <a:buChar char="Ø"/>
              <a:defRPr/>
            </a:pPr>
            <a:endParaRPr lang="en-US" sz="1200" b="1" dirty="0">
              <a:solidFill>
                <a:srgbClr val="C00000"/>
              </a:solidFill>
              <a:latin typeface="Verdana" panose="020B0604030504040204" pitchFamily="34" charset="0"/>
              <a:ea typeface="Verdana" panose="020B0604030504040204" pitchFamily="34" charset="0"/>
            </a:endParaRPr>
          </a:p>
          <a:p>
            <a:pPr marL="228600" lvl="0" indent="-22860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Coverage</a:t>
            </a:r>
            <a:r>
              <a:rPr lang="fr-FR" sz="1200" b="1" dirty="0">
                <a:solidFill>
                  <a:srgbClr val="C00000"/>
                </a:solidFill>
                <a:latin typeface="Verdana" panose="020B0604030504040204" pitchFamily="34" charset="0"/>
                <a:ea typeface="Verdana" panose="020B0604030504040204" pitchFamily="34" charset="0"/>
              </a:rPr>
              <a:t> : </a:t>
            </a:r>
          </a:p>
          <a:p>
            <a:pPr marL="171450" indent="-171450">
              <a:lnSpc>
                <a:spcPct val="110000"/>
              </a:lnSpc>
              <a:buClr>
                <a:schemeClr val="accent6"/>
              </a:buClr>
              <a:buFont typeface="Arial" panose="020B0604020202020204" pitchFamily="34" charset="0"/>
              <a:buChar char="•"/>
              <a:defRPr/>
            </a:pPr>
            <a:r>
              <a:rPr lang="en-US" sz="1200" b="1" dirty="0">
                <a:solidFill>
                  <a:schemeClr val="bg1">
                    <a:lumMod val="50000"/>
                  </a:schemeClr>
                </a:solidFill>
                <a:latin typeface="Verdana" panose="020B0604030504040204" pitchFamily="34" charset="0"/>
                <a:ea typeface="Verdana" panose="020B0604030504040204" pitchFamily="34" charset="0"/>
              </a:rPr>
              <a:t>MTN coverage rate (98,3%) is </a:t>
            </a:r>
            <a:r>
              <a:rPr lang="en-US" sz="1200" b="1" dirty="0">
                <a:solidFill>
                  <a:srgbClr val="FF0000"/>
                </a:solidFill>
                <a:latin typeface="Verdana" panose="020B0604030504040204" pitchFamily="34" charset="0"/>
                <a:ea typeface="Verdana" panose="020B0604030504040204" pitchFamily="34" charset="0"/>
              </a:rPr>
              <a:t>slightly lower </a:t>
            </a:r>
            <a:r>
              <a:rPr lang="en-US" sz="1200" b="1" dirty="0">
                <a:solidFill>
                  <a:schemeClr val="bg1">
                    <a:lumMod val="50000"/>
                  </a:schemeClr>
                </a:solidFill>
                <a:latin typeface="Verdana" panose="020B0604030504040204" pitchFamily="34" charset="0"/>
                <a:ea typeface="Verdana" panose="020B0604030504040204" pitchFamily="34" charset="0"/>
              </a:rPr>
              <a:t>than MOOV (99,5%)</a:t>
            </a:r>
          </a:p>
          <a:p>
            <a:pPr marL="171450" indent="-171450">
              <a:lnSpc>
                <a:spcPct val="110000"/>
              </a:lnSpc>
              <a:buClr>
                <a:schemeClr val="accent6"/>
              </a:buClr>
              <a:buFont typeface="Arial" panose="020B0604020202020204"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Both operators meets ARCEP 2G coverage obligation.</a:t>
            </a:r>
            <a:endParaRPr lang="en-US" sz="1200" b="1" dirty="0">
              <a:solidFill>
                <a:schemeClr val="bg1">
                  <a:lumMod val="50000"/>
                </a:schemeClr>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endParaRPr lang="en-US" sz="1200" b="1" dirty="0">
              <a:solidFill>
                <a:srgbClr val="C00000"/>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Voice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Accessibility</a:t>
            </a:r>
            <a:r>
              <a:rPr lang="fr-FR" sz="1200" b="1" dirty="0">
                <a:solidFill>
                  <a:schemeClr val="bg1">
                    <a:lumMod val="50000"/>
                  </a:schemeClr>
                </a:solidFill>
                <a:latin typeface="Verdana" panose="020B0604030504040204" pitchFamily="34" charset="0"/>
                <a:ea typeface="Verdana" panose="020B0604030504040204" pitchFamily="34" charset="0"/>
              </a:rPr>
              <a:t>: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FF0000"/>
                </a:solidFill>
                <a:latin typeface="Verdana" panose="020B0604030504040204" pitchFamily="34" charset="0"/>
                <a:ea typeface="Verdana" panose="020B0604030504040204" pitchFamily="34" charset="0"/>
              </a:rPr>
              <a:t>slightly</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Both operators meets ARCEP 2G coverage obligation.</a:t>
            </a:r>
            <a:endParaRPr lang="fr-FR" sz="1200" b="1" dirty="0">
              <a:solidFill>
                <a:schemeClr val="bg1">
                  <a:lumMod val="50000"/>
                </a:schemeClr>
              </a:solidFill>
              <a:latin typeface="Verdana" panose="020B0604030504040204" pitchFamily="34" charset="0"/>
              <a:ea typeface="Verdana" panose="020B0604030504040204" pitchFamily="34" charset="0"/>
            </a:endParaRP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Retainability</a:t>
            </a:r>
            <a:r>
              <a:rPr lang="fr-FR" sz="1200" b="1" dirty="0">
                <a:solidFill>
                  <a:schemeClr val="bg1">
                    <a:lumMod val="50000"/>
                  </a:schemeClr>
                </a:solidFill>
                <a:latin typeface="Verdana" panose="020B0604030504040204" pitchFamily="34" charset="0"/>
                <a:ea typeface="Verdana" panose="020B0604030504040204" pitchFamily="34" charset="0"/>
              </a:rPr>
              <a:t>: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92D050"/>
                </a:solidFill>
                <a:latin typeface="Verdana" panose="020B0604030504040204" pitchFamily="34" charset="0"/>
                <a:ea typeface="Verdana" panose="020B0604030504040204" pitchFamily="34" charset="0"/>
              </a:rPr>
              <a:t>better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Both operators meets ARCEP 2G coverage obligation.</a:t>
            </a:r>
            <a:endParaRPr lang="fr-FR" sz="1200" b="1" dirty="0">
              <a:solidFill>
                <a:schemeClr val="bg1">
                  <a:lumMod val="50000"/>
                </a:schemeClr>
              </a:solidFill>
              <a:latin typeface="Verdana" panose="020B0604030504040204" pitchFamily="34" charset="0"/>
              <a:ea typeface="Verdana" panose="020B0604030504040204" pitchFamily="34" charset="0"/>
            </a:endParaRP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Integrity</a:t>
            </a:r>
            <a:r>
              <a:rPr lang="fr-FR" sz="1200" b="1" dirty="0">
                <a:solidFill>
                  <a:schemeClr val="bg1">
                    <a:lumMod val="50000"/>
                  </a:schemeClr>
                </a:solidFill>
                <a:latin typeface="Verdana" panose="020B0604030504040204" pitchFamily="34" charset="0"/>
                <a:ea typeface="Verdana" panose="020B0604030504040204" pitchFamily="34" charset="0"/>
              </a:rPr>
              <a:t>: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92D050"/>
                </a:solidFill>
                <a:latin typeface="Verdana" panose="020B0604030504040204" pitchFamily="34" charset="0"/>
                <a:ea typeface="Verdana" panose="020B0604030504040204" pitchFamily="34" charset="0"/>
              </a:rPr>
              <a:t>better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Both operators meets ARCEP 2G coverage obligation.</a:t>
            </a:r>
            <a:endParaRPr lang="fr-FR" sz="1200" b="1" dirty="0">
              <a:solidFill>
                <a:schemeClr val="bg1">
                  <a:lumMod val="50000"/>
                </a:schemeClr>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endParaRPr lang="en-US" sz="1200" b="1" dirty="0">
              <a:solidFill>
                <a:srgbClr val="C00000"/>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SMS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10000"/>
              </a:lnSpc>
              <a:buClr>
                <a:srgbClr val="81BC00"/>
              </a:buClr>
              <a:buFont typeface="Arial" pitchFamily="34" charset="0"/>
              <a:buChar char="•"/>
              <a:defRPr/>
            </a:pPr>
            <a:r>
              <a:rPr lang="fr-FR" sz="1200" b="1" dirty="0">
                <a:solidFill>
                  <a:schemeClr val="bg1">
                    <a:lumMod val="50000"/>
                  </a:schemeClr>
                </a:solidFill>
                <a:latin typeface="Verdana" panose="020B0604030504040204" pitchFamily="34" charset="0"/>
                <a:ea typeface="Verdana" panose="020B0604030504040204" pitchFamily="34" charset="0"/>
              </a:rPr>
              <a:t>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92D050"/>
                </a:solidFill>
                <a:latin typeface="Verdana" panose="020B0604030504040204" pitchFamily="34" charset="0"/>
                <a:ea typeface="Verdana" panose="020B0604030504040204" pitchFamily="34" charset="0"/>
              </a:rPr>
              <a:t>better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Both operators meets ARCEP 2G coverage obligations.</a:t>
            </a:r>
            <a:endParaRPr lang="en-US" sz="1200" b="1" dirty="0">
              <a:solidFill>
                <a:schemeClr val="bg1">
                  <a:lumMod val="50000"/>
                </a:schemeClr>
              </a:solidFill>
              <a:latin typeface="Verdana" panose="020B0604030504040204" pitchFamily="34" charset="0"/>
              <a:ea typeface="Verdana" panose="020B0604030504040204" pitchFamily="34" charset="0"/>
            </a:endParaRPr>
          </a:p>
          <a:p>
            <a:pPr marL="177800" indent="-177800" algn="just">
              <a:lnSpc>
                <a:spcPct val="110000"/>
              </a:lnSpc>
              <a:buClr>
                <a:srgbClr val="81BC00"/>
              </a:buClr>
              <a:buFont typeface="Arial" pitchFamily="34" charset="0"/>
              <a:buChar char="•"/>
              <a:defRPr/>
            </a:pPr>
            <a:endParaRPr lang="fr-FR" sz="1200" b="1" dirty="0">
              <a:solidFill>
                <a:schemeClr val="bg1">
                  <a:lumMod val="50000"/>
                </a:schemeClr>
              </a:solidFill>
              <a:latin typeface="Verdana" panose="020B0604030504040204" pitchFamily="34" charset="0"/>
              <a:ea typeface="Verdana" panose="020B0604030504040204" pitchFamily="34" charset="0"/>
            </a:endParaRPr>
          </a:p>
        </p:txBody>
      </p:sp>
      <p:sp>
        <p:nvSpPr>
          <p:cNvPr id="16" name="Rectangle 15">
            <a:extLst>
              <a:ext uri="{FF2B5EF4-FFF2-40B4-BE49-F238E27FC236}">
                <a16:creationId xmlns:a16="http://schemas.microsoft.com/office/drawing/2014/main" id="{AAAA71E9-7251-45DE-BEFB-74C3E09D60CE}"/>
              </a:ext>
            </a:extLst>
          </p:cNvPr>
          <p:cNvSpPr/>
          <p:nvPr/>
        </p:nvSpPr>
        <p:spPr>
          <a:xfrm>
            <a:off x="7692520" y="2378217"/>
            <a:ext cx="4337555" cy="2113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7800" lvl="0" indent="-177800">
              <a:lnSpc>
                <a:spcPct val="200000"/>
              </a:lnSpc>
              <a:buClr>
                <a:srgbClr val="81BC00"/>
              </a:buClr>
              <a:buFont typeface="Arial" pitchFamily="34" charset="0"/>
              <a:buChar char="•"/>
              <a:defRPr/>
            </a:pPr>
            <a:r>
              <a:rPr lang="en-US" sz="1200" dirty="0">
                <a:solidFill>
                  <a:schemeClr val="tx1"/>
                </a:solidFill>
              </a:rPr>
              <a:t>RF optimization (Physical and logical) is needed to improve 2G MTN coverage.</a:t>
            </a:r>
          </a:p>
          <a:p>
            <a:pPr marL="177800" lvl="0" indent="-177800">
              <a:lnSpc>
                <a:spcPct val="200000"/>
              </a:lnSpc>
              <a:buClr>
                <a:srgbClr val="81BC00"/>
              </a:buClr>
              <a:buFont typeface="Arial" pitchFamily="34" charset="0"/>
              <a:buChar char="•"/>
              <a:defRPr/>
            </a:pPr>
            <a:endParaRPr lang="fr-FR" sz="1200" dirty="0">
              <a:solidFill>
                <a:schemeClr val="tx1"/>
              </a:solidFill>
            </a:endParaRPr>
          </a:p>
          <a:p>
            <a:pPr marL="177800" lvl="0" indent="-177800">
              <a:lnSpc>
                <a:spcPct val="200000"/>
              </a:lnSpc>
              <a:buClr>
                <a:srgbClr val="81BC00"/>
              </a:buClr>
              <a:buFont typeface="Arial" pitchFamily="34" charset="0"/>
              <a:buChar char="•"/>
              <a:defRPr/>
            </a:pPr>
            <a:r>
              <a:rPr lang="fr-FR" sz="1200" dirty="0">
                <a:solidFill>
                  <a:schemeClr val="tx1"/>
                </a:solidFill>
              </a:rPr>
              <a:t>Actions to </a:t>
            </a:r>
            <a:r>
              <a:rPr lang="fr-FR" sz="1200" dirty="0" err="1">
                <a:solidFill>
                  <a:schemeClr val="tx1"/>
                </a:solidFill>
              </a:rPr>
              <a:t>improve</a:t>
            </a:r>
            <a:r>
              <a:rPr lang="fr-FR" sz="1200" dirty="0">
                <a:solidFill>
                  <a:schemeClr val="tx1"/>
                </a:solidFill>
              </a:rPr>
              <a:t> </a:t>
            </a:r>
            <a:r>
              <a:rPr lang="fr-FR" sz="1200" dirty="0" err="1">
                <a:solidFill>
                  <a:schemeClr val="tx1"/>
                </a:solidFill>
              </a:rPr>
              <a:t>accessibility</a:t>
            </a:r>
            <a:r>
              <a:rPr lang="fr-FR" sz="1200" dirty="0">
                <a:solidFill>
                  <a:schemeClr val="tx1"/>
                </a:solidFill>
              </a:rPr>
              <a:t> are </a:t>
            </a:r>
            <a:r>
              <a:rPr lang="fr-FR" sz="1200" dirty="0" err="1">
                <a:solidFill>
                  <a:schemeClr val="tx1"/>
                </a:solidFill>
              </a:rPr>
              <a:t>already</a:t>
            </a:r>
            <a:r>
              <a:rPr lang="fr-FR" sz="1200" dirty="0">
                <a:solidFill>
                  <a:schemeClr val="tx1"/>
                </a:solidFill>
              </a:rPr>
              <a:t> </a:t>
            </a:r>
            <a:r>
              <a:rPr lang="fr-FR" sz="1200" dirty="0" err="1">
                <a:solidFill>
                  <a:schemeClr val="tx1"/>
                </a:solidFill>
              </a:rPr>
              <a:t>proposed</a:t>
            </a:r>
            <a:r>
              <a:rPr lang="fr-FR" sz="1200" dirty="0">
                <a:solidFill>
                  <a:schemeClr val="tx1"/>
                </a:solidFill>
              </a:rPr>
              <a:t>.</a:t>
            </a:r>
            <a:endParaRPr lang="en-US" sz="1200" dirty="0">
              <a:solidFill>
                <a:schemeClr val="tx1"/>
              </a:solidFill>
            </a:endParaRPr>
          </a:p>
        </p:txBody>
      </p:sp>
    </p:spTree>
    <p:extLst>
      <p:ext uri="{BB962C8B-B14F-4D97-AF65-F5344CB8AC3E}">
        <p14:creationId xmlns:p14="http://schemas.microsoft.com/office/powerpoint/2010/main" val="292754406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Executive Summary - Benchmarking (ii/iii)</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network QoS is globally better than the MOOV’s. A design optimization can enable a better network QoS on all KPIs</a:t>
            </a: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Rectangle 4">
            <a:extLst>
              <a:ext uri="{FF2B5EF4-FFF2-40B4-BE49-F238E27FC236}">
                <a16:creationId xmlns:a16="http://schemas.microsoft.com/office/drawing/2014/main" id="{E9F2094E-428B-4001-B3E6-C77D41306091}"/>
              </a:ext>
            </a:extLst>
          </p:cNvPr>
          <p:cNvSpPr/>
          <p:nvPr/>
        </p:nvSpPr>
        <p:spPr>
          <a:xfrm>
            <a:off x="469900" y="2378217"/>
            <a:ext cx="1669392" cy="40726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marL="55088" marR="0" lvl="0" indent="0" algn="ctr" defTabSz="558431" rtl="0" eaLnBrk="1" fontAlgn="auto" latinLnBrk="0" hangingPunct="1">
              <a:lnSpc>
                <a:spcPct val="100000"/>
              </a:lnSpc>
              <a:spcBef>
                <a:spcPts val="0"/>
              </a:spcBef>
              <a:spcAft>
                <a:spcPts val="0"/>
              </a:spcAft>
              <a:buClr>
                <a:srgbClr val="003399"/>
              </a:buClr>
              <a:buSzPct val="90000"/>
              <a:buFontTx/>
              <a:buNone/>
              <a:tabLst/>
              <a:defRPr/>
            </a:pPr>
            <a:r>
              <a:rPr lang="en-US" sz="1400" b="1" kern="0" dirty="0">
                <a:solidFill>
                  <a:srgbClr val="86BC25"/>
                </a:solidFill>
                <a:latin typeface="Verdana"/>
              </a:rPr>
              <a:t>3</a:t>
            </a:r>
            <a:r>
              <a:rPr kumimoji="0" lang="en-US" sz="1400" b="1" i="0" u="none" strike="noStrike" kern="0" cap="none" spc="0" normalizeH="0" baseline="0" noProof="0" dirty="0">
                <a:ln>
                  <a:noFill/>
                </a:ln>
                <a:solidFill>
                  <a:srgbClr val="86BC25"/>
                </a:solidFill>
                <a:effectLst/>
                <a:uLnTx/>
                <a:uFillTx/>
                <a:latin typeface="Verdana"/>
                <a:ea typeface="+mn-ea"/>
                <a:cs typeface="+mn-cs"/>
              </a:rPr>
              <a:t>G</a:t>
            </a:r>
          </a:p>
        </p:txBody>
      </p:sp>
      <p:sp>
        <p:nvSpPr>
          <p:cNvPr id="7" name="Isosceles Triangle 6">
            <a:extLst>
              <a:ext uri="{FF2B5EF4-FFF2-40B4-BE49-F238E27FC236}">
                <a16:creationId xmlns:a16="http://schemas.microsoft.com/office/drawing/2014/main" id="{3689CAEF-4A64-45BE-98B8-201784E57758}"/>
              </a:ext>
            </a:extLst>
          </p:cNvPr>
          <p:cNvSpPr/>
          <p:nvPr/>
        </p:nvSpPr>
        <p:spPr>
          <a:xfrm rot="5400000">
            <a:off x="1959216" y="4291359"/>
            <a:ext cx="681060" cy="180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ListLeanHorizontalTextTopic0">
            <a:extLst>
              <a:ext uri="{FF2B5EF4-FFF2-40B4-BE49-F238E27FC236}">
                <a16:creationId xmlns:a16="http://schemas.microsoft.com/office/drawing/2014/main" id="{6C7A1C73-AEEB-44D7-8D01-9BCEF33BCAFF}"/>
              </a:ext>
            </a:extLst>
          </p:cNvPr>
          <p:cNvSpPr txBox="1"/>
          <p:nvPr/>
        </p:nvSpPr>
        <p:spPr>
          <a:xfrm>
            <a:off x="469900" y="1994038"/>
            <a:ext cx="4140746" cy="193899"/>
          </a:xfrm>
          <a:prstGeom prst="rect">
            <a:avLst/>
          </a:prstGeom>
          <a:noFill/>
          <a:ln w="38100">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TECHNOLOGY</a:t>
            </a:r>
          </a:p>
        </p:txBody>
      </p:sp>
      <p:cxnSp>
        <p:nvCxnSpPr>
          <p:cNvPr id="9" name="Horizontal Line">
            <a:extLst>
              <a:ext uri="{FF2B5EF4-FFF2-40B4-BE49-F238E27FC236}">
                <a16:creationId xmlns:a16="http://schemas.microsoft.com/office/drawing/2014/main" id="{C6FF5F03-2BB3-44CA-A3F5-DEBC445B2375}"/>
              </a:ext>
            </a:extLst>
          </p:cNvPr>
          <p:cNvCxnSpPr/>
          <p:nvPr/>
        </p:nvCxnSpPr>
        <p:spPr>
          <a:xfrm>
            <a:off x="469900" y="2243628"/>
            <a:ext cx="1669392" cy="1502"/>
          </a:xfrm>
          <a:prstGeom prst="line">
            <a:avLst/>
          </a:prstGeom>
          <a:noFill/>
          <a:ln w="38100" cap="flat" cmpd="sng" algn="ctr">
            <a:solidFill>
              <a:schemeClr val="accent1"/>
            </a:solidFill>
            <a:prstDash val="solid"/>
          </a:ln>
          <a:effectLst/>
        </p:spPr>
      </p:cxnSp>
      <p:sp>
        <p:nvSpPr>
          <p:cNvPr id="10" name="ListLeanHorizontalTextTopic0">
            <a:extLst>
              <a:ext uri="{FF2B5EF4-FFF2-40B4-BE49-F238E27FC236}">
                <a16:creationId xmlns:a16="http://schemas.microsoft.com/office/drawing/2014/main" id="{3B22D7CB-DE66-48D7-BC57-A6D9D6872754}"/>
              </a:ext>
            </a:extLst>
          </p:cNvPr>
          <p:cNvSpPr txBox="1"/>
          <p:nvPr/>
        </p:nvSpPr>
        <p:spPr>
          <a:xfrm>
            <a:off x="2435602" y="1994039"/>
            <a:ext cx="3041243"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FINDINGS</a:t>
            </a:r>
          </a:p>
        </p:txBody>
      </p:sp>
      <p:cxnSp>
        <p:nvCxnSpPr>
          <p:cNvPr id="11" name="Horizontal Line">
            <a:extLst>
              <a:ext uri="{FF2B5EF4-FFF2-40B4-BE49-F238E27FC236}">
                <a16:creationId xmlns:a16="http://schemas.microsoft.com/office/drawing/2014/main" id="{FA9724AF-FFF3-432B-9F14-5DF8106521EB}"/>
              </a:ext>
            </a:extLst>
          </p:cNvPr>
          <p:cNvCxnSpPr/>
          <p:nvPr/>
        </p:nvCxnSpPr>
        <p:spPr>
          <a:xfrm>
            <a:off x="2435602" y="2243628"/>
            <a:ext cx="3719426" cy="1502"/>
          </a:xfrm>
          <a:prstGeom prst="line">
            <a:avLst/>
          </a:prstGeom>
          <a:noFill/>
          <a:ln w="38100" cap="flat" cmpd="sng" algn="ctr">
            <a:solidFill>
              <a:schemeClr val="accent1"/>
            </a:solidFill>
            <a:prstDash val="solid"/>
          </a:ln>
          <a:effectLst/>
        </p:spPr>
      </p:cxnSp>
      <p:sp>
        <p:nvSpPr>
          <p:cNvPr id="12" name="ListLeanHorizontalTextTopic0">
            <a:extLst>
              <a:ext uri="{FF2B5EF4-FFF2-40B4-BE49-F238E27FC236}">
                <a16:creationId xmlns:a16="http://schemas.microsoft.com/office/drawing/2014/main" id="{B81E63D7-7118-4274-B4E4-C8C8CEA28E8C}"/>
              </a:ext>
            </a:extLst>
          </p:cNvPr>
          <p:cNvSpPr txBox="1"/>
          <p:nvPr/>
        </p:nvSpPr>
        <p:spPr>
          <a:xfrm>
            <a:off x="7733253" y="1994038"/>
            <a:ext cx="3719426"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RECOMMENDATIONS</a:t>
            </a:r>
          </a:p>
        </p:txBody>
      </p:sp>
      <p:cxnSp>
        <p:nvCxnSpPr>
          <p:cNvPr id="13" name="Horizontal Line">
            <a:extLst>
              <a:ext uri="{FF2B5EF4-FFF2-40B4-BE49-F238E27FC236}">
                <a16:creationId xmlns:a16="http://schemas.microsoft.com/office/drawing/2014/main" id="{B15905DF-0AD6-4D56-BF00-7392C9B45AA6}"/>
              </a:ext>
            </a:extLst>
          </p:cNvPr>
          <p:cNvCxnSpPr/>
          <p:nvPr/>
        </p:nvCxnSpPr>
        <p:spPr>
          <a:xfrm>
            <a:off x="7692520" y="2255709"/>
            <a:ext cx="4284000" cy="1502"/>
          </a:xfrm>
          <a:prstGeom prst="line">
            <a:avLst/>
          </a:prstGeom>
          <a:noFill/>
          <a:ln w="38100" cap="flat" cmpd="sng" algn="ctr">
            <a:solidFill>
              <a:schemeClr val="accent1"/>
            </a:solidFill>
            <a:prstDash val="solid"/>
          </a:ln>
          <a:effectLst/>
        </p:spPr>
      </p:cxnSp>
      <p:sp>
        <p:nvSpPr>
          <p:cNvPr id="14" name="Rectangle 13">
            <a:extLst>
              <a:ext uri="{FF2B5EF4-FFF2-40B4-BE49-F238E27FC236}">
                <a16:creationId xmlns:a16="http://schemas.microsoft.com/office/drawing/2014/main" id="{71B8219D-8881-426E-8423-7484A2A6DCB5}"/>
              </a:ext>
            </a:extLst>
          </p:cNvPr>
          <p:cNvSpPr/>
          <p:nvPr/>
        </p:nvSpPr>
        <p:spPr>
          <a:xfrm>
            <a:off x="2390163" y="2239518"/>
            <a:ext cx="5137362" cy="2999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28600" lvl="0" indent="-22860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Coverage</a:t>
            </a:r>
            <a:r>
              <a:rPr lang="fr-FR" sz="1200" b="1" dirty="0">
                <a:solidFill>
                  <a:srgbClr val="C00000"/>
                </a:solidFill>
                <a:latin typeface="Verdana" panose="020B0604030504040204" pitchFamily="34" charset="0"/>
                <a:ea typeface="Verdana" panose="020B0604030504040204" pitchFamily="34" charset="0"/>
              </a:rPr>
              <a:t> : </a:t>
            </a:r>
          </a:p>
          <a:p>
            <a:pPr marL="171450" indent="-171450">
              <a:lnSpc>
                <a:spcPct val="110000"/>
              </a:lnSpc>
              <a:buClr>
                <a:schemeClr val="accent6"/>
              </a:buClr>
              <a:buFont typeface="Arial" panose="020B0604020202020204" pitchFamily="34" charset="0"/>
              <a:buChar char="•"/>
              <a:defRPr/>
            </a:pPr>
            <a:r>
              <a:rPr lang="en-US" sz="1200" b="1" dirty="0">
                <a:solidFill>
                  <a:schemeClr val="bg1">
                    <a:lumMod val="50000"/>
                  </a:schemeClr>
                </a:solidFill>
                <a:latin typeface="Verdana" panose="020B0604030504040204" pitchFamily="34" charset="0"/>
                <a:ea typeface="Verdana" panose="020B0604030504040204" pitchFamily="34" charset="0"/>
              </a:rPr>
              <a:t>3G MTN coverage rate (97,8%) is </a:t>
            </a:r>
            <a:r>
              <a:rPr lang="fr-FR" sz="1200" b="1" dirty="0" err="1">
                <a:solidFill>
                  <a:srgbClr val="92D050"/>
                </a:solidFill>
                <a:latin typeface="Verdana" panose="020B0604030504040204" pitchFamily="34" charset="0"/>
                <a:ea typeface="Verdana" panose="020B0604030504040204" pitchFamily="34" charset="0"/>
              </a:rPr>
              <a:t>better</a:t>
            </a:r>
            <a:r>
              <a:rPr lang="en-US" sz="1200" b="1" dirty="0">
                <a:solidFill>
                  <a:srgbClr val="FF0000"/>
                </a:solidFill>
                <a:latin typeface="Verdana" panose="020B0604030504040204" pitchFamily="34" charset="0"/>
                <a:ea typeface="Verdana" panose="020B0604030504040204" pitchFamily="34" charset="0"/>
              </a:rPr>
              <a:t> </a:t>
            </a:r>
            <a:r>
              <a:rPr lang="en-US" sz="1200" b="1" dirty="0">
                <a:solidFill>
                  <a:schemeClr val="bg1">
                    <a:lumMod val="50000"/>
                  </a:schemeClr>
                </a:solidFill>
                <a:latin typeface="Verdana" panose="020B0604030504040204" pitchFamily="34" charset="0"/>
                <a:ea typeface="Verdana" panose="020B0604030504040204" pitchFamily="34" charset="0"/>
              </a:rPr>
              <a:t>than MOOV (94,9%)</a:t>
            </a:r>
          </a:p>
          <a:p>
            <a:pPr marL="171450" indent="-171450">
              <a:lnSpc>
                <a:spcPct val="110000"/>
              </a:lnSpc>
              <a:buClr>
                <a:schemeClr val="accent6"/>
              </a:buClr>
              <a:buFont typeface="Arial" panose="020B0604020202020204"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Both operators meets ARCEP 3G coverage obligation.</a:t>
            </a:r>
            <a:endParaRPr lang="en-US" sz="1200" b="1" dirty="0">
              <a:solidFill>
                <a:schemeClr val="bg1">
                  <a:lumMod val="50000"/>
                </a:schemeClr>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endParaRPr lang="en-US" sz="1200" b="1" dirty="0">
              <a:solidFill>
                <a:srgbClr val="C00000"/>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Voice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Accessibility</a:t>
            </a:r>
            <a:r>
              <a:rPr lang="fr-FR" sz="1200" b="1" dirty="0">
                <a:solidFill>
                  <a:schemeClr val="bg1">
                    <a:lumMod val="50000"/>
                  </a:schemeClr>
                </a:solidFill>
                <a:latin typeface="Verdana" panose="020B0604030504040204" pitchFamily="34" charset="0"/>
                <a:ea typeface="Verdana" panose="020B0604030504040204" pitchFamily="34" charset="0"/>
              </a:rPr>
              <a:t>: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FF0000"/>
                </a:solidFill>
                <a:latin typeface="Verdana" panose="020B0604030504040204" pitchFamily="34" charset="0"/>
                <a:ea typeface="Verdana" panose="020B0604030504040204" pitchFamily="34" charset="0"/>
              </a:rPr>
              <a:t>slightly</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Both operators failed to meet ARCEP accessibility obligation</a:t>
            </a:r>
            <a:endParaRPr lang="fr-FR" sz="1200" b="1" dirty="0">
              <a:solidFill>
                <a:schemeClr val="bg1">
                  <a:lumMod val="50000"/>
                </a:schemeClr>
              </a:solidFill>
              <a:latin typeface="Verdana" panose="020B0604030504040204" pitchFamily="34" charset="0"/>
              <a:ea typeface="Verdana" panose="020B0604030504040204" pitchFamily="34" charset="0"/>
            </a:endParaRP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Retainability</a:t>
            </a:r>
            <a:r>
              <a:rPr lang="fr-FR" sz="1200" b="1" dirty="0">
                <a:solidFill>
                  <a:schemeClr val="bg1">
                    <a:lumMod val="50000"/>
                  </a:schemeClr>
                </a:solidFill>
                <a:latin typeface="Verdana" panose="020B0604030504040204" pitchFamily="34" charset="0"/>
                <a:ea typeface="Verdana" panose="020B0604030504040204" pitchFamily="34" charset="0"/>
              </a:rPr>
              <a:t>: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92D050"/>
                </a:solidFill>
                <a:latin typeface="Verdana" panose="020B0604030504040204" pitchFamily="34" charset="0"/>
                <a:ea typeface="Verdana" panose="020B0604030504040204" pitchFamily="34" charset="0"/>
              </a:rPr>
              <a:t>better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Only MTN  meets ARCEP retainability obligation</a:t>
            </a:r>
            <a:endParaRPr lang="fr-FR" sz="1200" b="1" dirty="0">
              <a:solidFill>
                <a:schemeClr val="bg1">
                  <a:lumMod val="50000"/>
                </a:schemeClr>
              </a:solidFill>
              <a:latin typeface="Verdana" panose="020B0604030504040204" pitchFamily="34" charset="0"/>
              <a:ea typeface="Verdana" panose="020B0604030504040204" pitchFamily="34" charset="0"/>
            </a:endParaRP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Integrity</a:t>
            </a:r>
            <a:r>
              <a:rPr lang="fr-FR" sz="1200" b="1" dirty="0">
                <a:solidFill>
                  <a:schemeClr val="bg1">
                    <a:lumMod val="50000"/>
                  </a:schemeClr>
                </a:solidFill>
                <a:latin typeface="Verdana" panose="020B0604030504040204" pitchFamily="34" charset="0"/>
                <a:ea typeface="Verdana" panose="020B0604030504040204" pitchFamily="34" charset="0"/>
              </a:rPr>
              <a:t>: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92D050"/>
                </a:solidFill>
                <a:latin typeface="Verdana" panose="020B0604030504040204" pitchFamily="34" charset="0"/>
                <a:ea typeface="Verdana" panose="020B0604030504040204" pitchFamily="34" charset="0"/>
              </a:rPr>
              <a:t>better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Only MTN  meets ARCEP integrity obligation</a:t>
            </a:r>
            <a:endParaRPr lang="fr-FR" sz="1200" b="1" dirty="0">
              <a:solidFill>
                <a:schemeClr val="bg1">
                  <a:lumMod val="50000"/>
                </a:schemeClr>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endParaRPr lang="en-US" sz="1200" b="1" dirty="0">
              <a:solidFill>
                <a:srgbClr val="C00000"/>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SMS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10000"/>
              </a:lnSpc>
              <a:buClr>
                <a:srgbClr val="81BC00"/>
              </a:buClr>
              <a:buFont typeface="Arial" pitchFamily="34" charset="0"/>
              <a:buChar char="•"/>
              <a:defRPr/>
            </a:pPr>
            <a:r>
              <a:rPr lang="fr-FR" sz="1200" b="1" dirty="0">
                <a:solidFill>
                  <a:schemeClr val="bg1">
                    <a:lumMod val="50000"/>
                  </a:schemeClr>
                </a:solidFill>
                <a:latin typeface="Verdana" panose="020B0604030504040204" pitchFamily="34" charset="0"/>
                <a:ea typeface="Verdana" panose="020B0604030504040204" pitchFamily="34" charset="0"/>
              </a:rPr>
              <a:t>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92D050"/>
                </a:solidFill>
                <a:latin typeface="Verdana" panose="020B0604030504040204" pitchFamily="34" charset="0"/>
                <a:ea typeface="Verdana" panose="020B0604030504040204" pitchFamily="34" charset="0"/>
              </a:rPr>
              <a:t>better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Both operators meets ARCEP 3G coverage obligation.</a:t>
            </a:r>
          </a:p>
          <a:p>
            <a:pPr marL="171450" indent="-171450">
              <a:lnSpc>
                <a:spcPct val="110000"/>
              </a:lnSpc>
              <a:buClr>
                <a:srgbClr val="C00000"/>
              </a:buClr>
              <a:buFont typeface="Wingdings" panose="05000000000000000000" pitchFamily="2" charset="2"/>
              <a:buChar char="Ø"/>
              <a:defRPr/>
            </a:pPr>
            <a:endParaRPr lang="en-US" sz="1200" b="1" dirty="0">
              <a:solidFill>
                <a:srgbClr val="C00000"/>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Data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10000"/>
              </a:lnSpc>
              <a:buClr>
                <a:srgbClr val="81BC00"/>
              </a:buClr>
              <a:buFont typeface="Arial" pitchFamily="34" charset="0"/>
              <a:buChar char="•"/>
              <a:defRPr/>
            </a:pPr>
            <a:r>
              <a:rPr lang="fr-FR" sz="1200" b="1" dirty="0">
                <a:solidFill>
                  <a:schemeClr val="bg1">
                    <a:lumMod val="50000"/>
                  </a:schemeClr>
                </a:solidFill>
                <a:latin typeface="Verdana" panose="020B0604030504040204" pitchFamily="34" charset="0"/>
                <a:ea typeface="Verdana" panose="020B0604030504040204" pitchFamily="34" charset="0"/>
              </a:rPr>
              <a:t>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providing</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92D050"/>
                </a:solidFill>
                <a:latin typeface="Verdana" panose="020B0604030504040204" pitchFamily="34" charset="0"/>
                <a:ea typeface="Verdana" panose="020B0604030504040204" pitchFamily="34" charset="0"/>
              </a:rPr>
              <a:t>better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throughput</a:t>
            </a:r>
            <a:r>
              <a:rPr lang="fr-FR" sz="1200" b="1" dirty="0">
                <a:solidFill>
                  <a:schemeClr val="bg1">
                    <a:lumMod val="50000"/>
                  </a:schemeClr>
                </a:solidFill>
                <a:latin typeface="Verdana" panose="020B0604030504040204" pitchFamily="34" charset="0"/>
                <a:ea typeface="Verdana" panose="020B0604030504040204" pitchFamily="34" charset="0"/>
              </a:rPr>
              <a:t> (</a:t>
            </a:r>
            <a:r>
              <a:rPr lang="en-US" sz="1200" b="1" dirty="0">
                <a:solidFill>
                  <a:schemeClr val="bg1">
                    <a:lumMod val="50000"/>
                  </a:schemeClr>
                </a:solidFill>
                <a:latin typeface="Verdana" panose="020B0604030504040204" pitchFamily="34" charset="0"/>
                <a:ea typeface="Verdana" panose="020B0604030504040204" pitchFamily="34" charset="0"/>
              </a:rPr>
              <a:t>DL:3,5M/UL:1,45M)</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t>
            </a:r>
            <a:r>
              <a:rPr lang="en-US" sz="1200" b="1" dirty="0">
                <a:solidFill>
                  <a:schemeClr val="bg1">
                    <a:lumMod val="50000"/>
                  </a:schemeClr>
                </a:solidFill>
                <a:latin typeface="Verdana" panose="020B0604030504040204" pitchFamily="34" charset="0"/>
                <a:ea typeface="Verdana" panose="020B0604030504040204" pitchFamily="34" charset="0"/>
              </a:rPr>
              <a:t>(DL:2,5M/UL:1,26M)</a:t>
            </a:r>
            <a:r>
              <a:rPr lang="fr-FR" sz="1200" b="1" dirty="0">
                <a:solidFill>
                  <a:schemeClr val="bg1">
                    <a:lumMod val="50000"/>
                  </a:schemeClr>
                </a:solidFill>
                <a:latin typeface="Verdana" panose="020B0604030504040204" pitchFamily="34" charset="0"/>
                <a:ea typeface="Verdana" panose="020B0604030504040204" pitchFamily="34" charset="0"/>
              </a:rPr>
              <a:t>.</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Both operators meets ARCEP 3G throughput obligations.</a:t>
            </a:r>
            <a:endParaRPr lang="fr-FR" sz="1200" b="1" dirty="0">
              <a:solidFill>
                <a:srgbClr val="C00000"/>
              </a:solidFill>
              <a:latin typeface="Verdana" panose="020B0604030504040204" pitchFamily="34" charset="0"/>
              <a:ea typeface="Verdana" panose="020B0604030504040204" pitchFamily="34" charset="0"/>
            </a:endParaRPr>
          </a:p>
          <a:p>
            <a:pPr marL="177800" indent="-177800" algn="just">
              <a:buClr>
                <a:srgbClr val="81BC00"/>
              </a:buClr>
              <a:buFont typeface="Arial" pitchFamily="34" charset="0"/>
              <a:buChar char="•"/>
              <a:defRPr/>
            </a:pPr>
            <a:endParaRPr lang="en-US" sz="1200" b="1" dirty="0">
              <a:solidFill>
                <a:schemeClr val="bg1">
                  <a:lumMod val="50000"/>
                </a:schemeClr>
              </a:solidFill>
              <a:latin typeface="Verdana" panose="020B0604030504040204" pitchFamily="34" charset="0"/>
              <a:ea typeface="Verdana" panose="020B0604030504040204" pitchFamily="34" charset="0"/>
            </a:endParaRPr>
          </a:p>
        </p:txBody>
      </p:sp>
      <p:sp>
        <p:nvSpPr>
          <p:cNvPr id="16" name="Rectangle 15">
            <a:extLst>
              <a:ext uri="{FF2B5EF4-FFF2-40B4-BE49-F238E27FC236}">
                <a16:creationId xmlns:a16="http://schemas.microsoft.com/office/drawing/2014/main" id="{AAAA71E9-7251-45DE-BEFB-74C3E09D60CE}"/>
              </a:ext>
            </a:extLst>
          </p:cNvPr>
          <p:cNvSpPr/>
          <p:nvPr/>
        </p:nvSpPr>
        <p:spPr>
          <a:xfrm>
            <a:off x="7692520" y="2378217"/>
            <a:ext cx="4337555" cy="2113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7800" lvl="0" indent="-177800">
              <a:lnSpc>
                <a:spcPct val="200000"/>
              </a:lnSpc>
              <a:buClr>
                <a:srgbClr val="81BC00"/>
              </a:buClr>
              <a:buFont typeface="Arial" pitchFamily="34" charset="0"/>
              <a:buChar char="•"/>
              <a:defRPr/>
            </a:pPr>
            <a:r>
              <a:rPr lang="en-US" sz="1200" dirty="0">
                <a:solidFill>
                  <a:schemeClr val="tx1"/>
                </a:solidFill>
              </a:rPr>
              <a:t>RF optimization (Physical and logical) is needed to improve 3G MTN coverage.</a:t>
            </a:r>
          </a:p>
          <a:p>
            <a:pPr marL="177800" lvl="0" indent="-177800">
              <a:lnSpc>
                <a:spcPct val="200000"/>
              </a:lnSpc>
              <a:buClr>
                <a:srgbClr val="81BC00"/>
              </a:buClr>
              <a:buFont typeface="Arial" pitchFamily="34" charset="0"/>
              <a:buChar char="•"/>
              <a:defRPr/>
            </a:pPr>
            <a:endParaRPr lang="en-US" sz="1200" dirty="0">
              <a:solidFill>
                <a:schemeClr val="tx1"/>
              </a:solidFill>
            </a:endParaRPr>
          </a:p>
          <a:p>
            <a:pPr marL="177800" lvl="0" indent="-177800">
              <a:lnSpc>
                <a:spcPct val="200000"/>
              </a:lnSpc>
              <a:buClr>
                <a:srgbClr val="81BC00"/>
              </a:buClr>
              <a:buFont typeface="Arial" pitchFamily="34" charset="0"/>
              <a:buChar char="•"/>
              <a:defRPr/>
            </a:pPr>
            <a:r>
              <a:rPr lang="en-US" sz="1200" dirty="0">
                <a:solidFill>
                  <a:schemeClr val="tx1"/>
                </a:solidFill>
              </a:rPr>
              <a:t>Actions to improve accessibility are presented in the previous chapter</a:t>
            </a:r>
          </a:p>
          <a:p>
            <a:pPr marL="177800" lvl="0" indent="-177800" algn="just">
              <a:lnSpc>
                <a:spcPct val="200000"/>
              </a:lnSpc>
              <a:buClr>
                <a:srgbClr val="81BC00"/>
              </a:buClr>
              <a:buFont typeface="Arial" pitchFamily="34" charset="0"/>
              <a:buChar char="•"/>
              <a:defRPr/>
            </a:pPr>
            <a:endParaRPr lang="en-US" sz="1200" dirty="0">
              <a:solidFill>
                <a:schemeClr val="tx1"/>
              </a:solidFill>
            </a:endParaRPr>
          </a:p>
          <a:p>
            <a:pPr marL="177800" lvl="0" indent="-177800" algn="just">
              <a:lnSpc>
                <a:spcPct val="200000"/>
              </a:lnSpc>
              <a:buClr>
                <a:srgbClr val="81BC00"/>
              </a:buClr>
              <a:buFont typeface="Arial" pitchFamily="34" charset="0"/>
              <a:buChar char="•"/>
              <a:defRPr/>
            </a:pPr>
            <a:endParaRPr lang="en-US" sz="1200" dirty="0">
              <a:solidFill>
                <a:schemeClr val="tx1"/>
              </a:solidFill>
            </a:endParaRPr>
          </a:p>
        </p:txBody>
      </p:sp>
    </p:spTree>
    <p:extLst>
      <p:ext uri="{BB962C8B-B14F-4D97-AF65-F5344CB8AC3E}">
        <p14:creationId xmlns:p14="http://schemas.microsoft.com/office/powerpoint/2010/main" val="125430521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Executive Summary - Benchmarking (iii/iii)</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MOOV 4G network coverage rate is better than that the one of MTN. MTN network mean throughput is better than MOOV's. A Radio extension of the MTN network will enable outperforming competition’s 4G coverage and capacity</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15</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Rectangle 4">
            <a:extLst>
              <a:ext uri="{FF2B5EF4-FFF2-40B4-BE49-F238E27FC236}">
                <a16:creationId xmlns:a16="http://schemas.microsoft.com/office/drawing/2014/main" id="{E9F2094E-428B-4001-B3E6-C77D41306091}"/>
              </a:ext>
            </a:extLst>
          </p:cNvPr>
          <p:cNvSpPr/>
          <p:nvPr/>
        </p:nvSpPr>
        <p:spPr>
          <a:xfrm>
            <a:off x="469900" y="3019239"/>
            <a:ext cx="1669392" cy="26426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marL="55088" marR="0" lvl="0" indent="0" algn="ctr" defTabSz="558431" rtl="0" eaLnBrk="1" fontAlgn="auto" latinLnBrk="0" hangingPunct="1">
              <a:lnSpc>
                <a:spcPct val="100000"/>
              </a:lnSpc>
              <a:spcBef>
                <a:spcPts val="0"/>
              </a:spcBef>
              <a:spcAft>
                <a:spcPts val="0"/>
              </a:spcAft>
              <a:buClr>
                <a:srgbClr val="003399"/>
              </a:buClr>
              <a:buSzPct val="90000"/>
              <a:buFontTx/>
              <a:buNone/>
              <a:tabLst/>
              <a:defRPr/>
            </a:pPr>
            <a:r>
              <a:rPr kumimoji="0" lang="en-US" sz="1400" b="1" i="0" u="none" strike="noStrike" kern="0" cap="none" spc="0" normalizeH="0" baseline="0" noProof="0" dirty="0">
                <a:ln>
                  <a:noFill/>
                </a:ln>
                <a:solidFill>
                  <a:srgbClr val="86BC25"/>
                </a:solidFill>
                <a:effectLst/>
                <a:uLnTx/>
                <a:uFillTx/>
                <a:latin typeface="Verdana"/>
                <a:ea typeface="+mn-ea"/>
                <a:cs typeface="+mn-cs"/>
              </a:rPr>
              <a:t>4G</a:t>
            </a:r>
          </a:p>
        </p:txBody>
      </p:sp>
      <p:sp>
        <p:nvSpPr>
          <p:cNvPr id="7" name="Isosceles Triangle 6">
            <a:extLst>
              <a:ext uri="{FF2B5EF4-FFF2-40B4-BE49-F238E27FC236}">
                <a16:creationId xmlns:a16="http://schemas.microsoft.com/office/drawing/2014/main" id="{3689CAEF-4A64-45BE-98B8-201784E57758}"/>
              </a:ext>
            </a:extLst>
          </p:cNvPr>
          <p:cNvSpPr/>
          <p:nvPr/>
        </p:nvSpPr>
        <p:spPr>
          <a:xfrm rot="5400000">
            <a:off x="2004655" y="4212912"/>
            <a:ext cx="681060" cy="180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ListLeanHorizontalTextTopic0">
            <a:extLst>
              <a:ext uri="{FF2B5EF4-FFF2-40B4-BE49-F238E27FC236}">
                <a16:creationId xmlns:a16="http://schemas.microsoft.com/office/drawing/2014/main" id="{6C7A1C73-AEEB-44D7-8D01-9BCEF33BCAFF}"/>
              </a:ext>
            </a:extLst>
          </p:cNvPr>
          <p:cNvSpPr txBox="1"/>
          <p:nvPr/>
        </p:nvSpPr>
        <p:spPr>
          <a:xfrm>
            <a:off x="469900" y="2635060"/>
            <a:ext cx="4140746" cy="193899"/>
          </a:xfrm>
          <a:prstGeom prst="rect">
            <a:avLst/>
          </a:prstGeom>
          <a:noFill/>
          <a:ln w="38100">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TECHNOLOGY</a:t>
            </a:r>
          </a:p>
        </p:txBody>
      </p:sp>
      <p:cxnSp>
        <p:nvCxnSpPr>
          <p:cNvPr id="9" name="Horizontal Line">
            <a:extLst>
              <a:ext uri="{FF2B5EF4-FFF2-40B4-BE49-F238E27FC236}">
                <a16:creationId xmlns:a16="http://schemas.microsoft.com/office/drawing/2014/main" id="{C6FF5F03-2BB3-44CA-A3F5-DEBC445B2375}"/>
              </a:ext>
            </a:extLst>
          </p:cNvPr>
          <p:cNvCxnSpPr/>
          <p:nvPr/>
        </p:nvCxnSpPr>
        <p:spPr>
          <a:xfrm>
            <a:off x="469900" y="2884650"/>
            <a:ext cx="1669392" cy="1502"/>
          </a:xfrm>
          <a:prstGeom prst="line">
            <a:avLst/>
          </a:prstGeom>
          <a:noFill/>
          <a:ln w="38100" cap="flat" cmpd="sng" algn="ctr">
            <a:solidFill>
              <a:schemeClr val="accent1"/>
            </a:solidFill>
            <a:prstDash val="solid"/>
          </a:ln>
          <a:effectLst/>
        </p:spPr>
      </p:cxnSp>
      <p:sp>
        <p:nvSpPr>
          <p:cNvPr id="10" name="ListLeanHorizontalTextTopic0">
            <a:extLst>
              <a:ext uri="{FF2B5EF4-FFF2-40B4-BE49-F238E27FC236}">
                <a16:creationId xmlns:a16="http://schemas.microsoft.com/office/drawing/2014/main" id="{3B22D7CB-DE66-48D7-BC57-A6D9D6872754}"/>
              </a:ext>
            </a:extLst>
          </p:cNvPr>
          <p:cNvSpPr txBox="1"/>
          <p:nvPr/>
        </p:nvSpPr>
        <p:spPr>
          <a:xfrm>
            <a:off x="2435602" y="2635061"/>
            <a:ext cx="3041243"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FINDINGS</a:t>
            </a:r>
          </a:p>
        </p:txBody>
      </p:sp>
      <p:cxnSp>
        <p:nvCxnSpPr>
          <p:cNvPr id="11" name="Horizontal Line">
            <a:extLst>
              <a:ext uri="{FF2B5EF4-FFF2-40B4-BE49-F238E27FC236}">
                <a16:creationId xmlns:a16="http://schemas.microsoft.com/office/drawing/2014/main" id="{FA9724AF-FFF3-432B-9F14-5DF8106521EB}"/>
              </a:ext>
            </a:extLst>
          </p:cNvPr>
          <p:cNvCxnSpPr/>
          <p:nvPr/>
        </p:nvCxnSpPr>
        <p:spPr>
          <a:xfrm>
            <a:off x="2435602" y="2884650"/>
            <a:ext cx="3719426" cy="1502"/>
          </a:xfrm>
          <a:prstGeom prst="line">
            <a:avLst/>
          </a:prstGeom>
          <a:noFill/>
          <a:ln w="38100" cap="flat" cmpd="sng" algn="ctr">
            <a:solidFill>
              <a:schemeClr val="accent1"/>
            </a:solidFill>
            <a:prstDash val="solid"/>
          </a:ln>
          <a:effectLst/>
        </p:spPr>
      </p:cxnSp>
      <p:sp>
        <p:nvSpPr>
          <p:cNvPr id="12" name="ListLeanHorizontalTextTopic0">
            <a:extLst>
              <a:ext uri="{FF2B5EF4-FFF2-40B4-BE49-F238E27FC236}">
                <a16:creationId xmlns:a16="http://schemas.microsoft.com/office/drawing/2014/main" id="{B81E63D7-7118-4274-B4E4-C8C8CEA28E8C}"/>
              </a:ext>
            </a:extLst>
          </p:cNvPr>
          <p:cNvSpPr txBox="1"/>
          <p:nvPr/>
        </p:nvSpPr>
        <p:spPr>
          <a:xfrm>
            <a:off x="7733253" y="2635060"/>
            <a:ext cx="3719426"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RECOMMENDATIONS</a:t>
            </a:r>
          </a:p>
        </p:txBody>
      </p:sp>
      <p:cxnSp>
        <p:nvCxnSpPr>
          <p:cNvPr id="13" name="Horizontal Line">
            <a:extLst>
              <a:ext uri="{FF2B5EF4-FFF2-40B4-BE49-F238E27FC236}">
                <a16:creationId xmlns:a16="http://schemas.microsoft.com/office/drawing/2014/main" id="{B15905DF-0AD6-4D56-BF00-7392C9B45AA6}"/>
              </a:ext>
            </a:extLst>
          </p:cNvPr>
          <p:cNvCxnSpPr/>
          <p:nvPr/>
        </p:nvCxnSpPr>
        <p:spPr>
          <a:xfrm>
            <a:off x="7692520" y="2896731"/>
            <a:ext cx="4284000" cy="1502"/>
          </a:xfrm>
          <a:prstGeom prst="line">
            <a:avLst/>
          </a:prstGeom>
          <a:noFill/>
          <a:ln w="38100" cap="flat" cmpd="sng" algn="ctr">
            <a:solidFill>
              <a:schemeClr val="accent1"/>
            </a:solidFill>
            <a:prstDash val="solid"/>
          </a:ln>
          <a:effectLst/>
        </p:spPr>
      </p:cxnSp>
      <p:sp>
        <p:nvSpPr>
          <p:cNvPr id="14" name="Rectangle 13">
            <a:extLst>
              <a:ext uri="{FF2B5EF4-FFF2-40B4-BE49-F238E27FC236}">
                <a16:creationId xmlns:a16="http://schemas.microsoft.com/office/drawing/2014/main" id="{71B8219D-8881-426E-8423-7484A2A6DCB5}"/>
              </a:ext>
            </a:extLst>
          </p:cNvPr>
          <p:cNvSpPr/>
          <p:nvPr/>
        </p:nvSpPr>
        <p:spPr>
          <a:xfrm>
            <a:off x="2390163" y="2880540"/>
            <a:ext cx="3909037" cy="2999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28600" lvl="0" indent="-228600">
              <a:lnSpc>
                <a:spcPct val="15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Coverage</a:t>
            </a:r>
            <a:r>
              <a:rPr lang="fr-FR" sz="1200" b="1" dirty="0">
                <a:solidFill>
                  <a:srgbClr val="C00000"/>
                </a:solidFill>
                <a:latin typeface="Verdana" panose="020B0604030504040204" pitchFamily="34" charset="0"/>
                <a:ea typeface="Verdana" panose="020B0604030504040204" pitchFamily="34" charset="0"/>
              </a:rPr>
              <a:t> : </a:t>
            </a:r>
          </a:p>
          <a:p>
            <a:pPr marL="171450" indent="-171450">
              <a:lnSpc>
                <a:spcPct val="150000"/>
              </a:lnSpc>
              <a:buClr>
                <a:schemeClr val="accent6"/>
              </a:buClr>
              <a:buFont typeface="Arial" panose="020B0604020202020204" pitchFamily="34" charset="0"/>
              <a:buChar char="•"/>
              <a:defRPr/>
            </a:pPr>
            <a:r>
              <a:rPr lang="en-US" sz="1200" b="1" dirty="0">
                <a:solidFill>
                  <a:schemeClr val="bg1">
                    <a:lumMod val="50000"/>
                  </a:schemeClr>
                </a:solidFill>
                <a:latin typeface="Verdana" panose="020B0604030504040204" pitchFamily="34" charset="0"/>
                <a:ea typeface="Verdana" panose="020B0604030504040204" pitchFamily="34" charset="0"/>
              </a:rPr>
              <a:t>4G MTN coverage rate (82,5%) is </a:t>
            </a:r>
            <a:r>
              <a:rPr lang="fr-FR" sz="1200" b="1" dirty="0" err="1">
                <a:solidFill>
                  <a:srgbClr val="FF0000"/>
                </a:solidFill>
                <a:latin typeface="Verdana" panose="020B0604030504040204" pitchFamily="34" charset="0"/>
                <a:ea typeface="Verdana" panose="020B0604030504040204" pitchFamily="34" charset="0"/>
              </a:rPr>
              <a:t>lower</a:t>
            </a:r>
            <a:r>
              <a:rPr lang="en-US" sz="1200" b="1" dirty="0">
                <a:solidFill>
                  <a:srgbClr val="FF0000"/>
                </a:solidFill>
                <a:latin typeface="Verdana" panose="020B0604030504040204" pitchFamily="34" charset="0"/>
                <a:ea typeface="Verdana" panose="020B0604030504040204" pitchFamily="34" charset="0"/>
              </a:rPr>
              <a:t> </a:t>
            </a:r>
            <a:r>
              <a:rPr lang="en-US" sz="1200" b="1" dirty="0">
                <a:solidFill>
                  <a:schemeClr val="bg1">
                    <a:lumMod val="50000"/>
                  </a:schemeClr>
                </a:solidFill>
                <a:latin typeface="Verdana" panose="020B0604030504040204" pitchFamily="34" charset="0"/>
                <a:ea typeface="Verdana" panose="020B0604030504040204" pitchFamily="34" charset="0"/>
              </a:rPr>
              <a:t>than MOOV (94,1%)</a:t>
            </a:r>
          </a:p>
          <a:p>
            <a:pPr marL="177800" lvl="0" indent="-177800">
              <a:lnSpc>
                <a:spcPct val="15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ARCEP obligation are not available</a:t>
            </a:r>
          </a:p>
          <a:p>
            <a:pPr marL="177800" lvl="0" indent="-177800">
              <a:lnSpc>
                <a:spcPct val="150000"/>
              </a:lnSpc>
              <a:buClr>
                <a:srgbClr val="81BC00"/>
              </a:buClr>
              <a:buFont typeface="Arial" pitchFamily="34" charset="0"/>
              <a:buChar char="•"/>
              <a:defRPr/>
            </a:pPr>
            <a:endParaRPr lang="en-US" sz="1200" dirty="0">
              <a:solidFill>
                <a:schemeClr val="bg1">
                  <a:lumMod val="50000"/>
                </a:schemeClr>
              </a:solidFill>
              <a:latin typeface="Verdana" panose="020B0604030504040204" pitchFamily="34" charset="0"/>
              <a:ea typeface="Verdana" panose="020B0604030504040204" pitchFamily="34" charset="0"/>
            </a:endParaRPr>
          </a:p>
          <a:p>
            <a:pPr marL="171450" indent="-171450">
              <a:lnSpc>
                <a:spcPct val="15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Data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50000"/>
              </a:lnSpc>
              <a:buClr>
                <a:srgbClr val="81BC00"/>
              </a:buClr>
              <a:buFont typeface="Arial" pitchFamily="34" charset="0"/>
              <a:buChar char="•"/>
              <a:defRPr/>
            </a:pPr>
            <a:r>
              <a:rPr lang="fr-FR" sz="1200" b="1" dirty="0">
                <a:solidFill>
                  <a:schemeClr val="bg1">
                    <a:lumMod val="50000"/>
                  </a:schemeClr>
                </a:solidFill>
                <a:latin typeface="Verdana" panose="020B0604030504040204" pitchFamily="34" charset="0"/>
                <a:ea typeface="Verdana" panose="020B0604030504040204" pitchFamily="34" charset="0"/>
              </a:rPr>
              <a:t>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en-US" sz="1200" b="1" dirty="0">
                <a:solidFill>
                  <a:schemeClr val="bg1">
                    <a:lumMod val="50000"/>
                  </a:schemeClr>
                </a:solidFill>
                <a:latin typeface="Verdana" panose="020B0604030504040204" pitchFamily="34" charset="0"/>
                <a:ea typeface="Verdana" panose="020B0604030504040204" pitchFamily="34" charset="0"/>
              </a:rPr>
              <a:t>providing</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92D050"/>
                </a:solidFill>
                <a:latin typeface="Verdana" panose="020B0604030504040204" pitchFamily="34" charset="0"/>
                <a:ea typeface="Verdana" panose="020B0604030504040204" pitchFamily="34" charset="0"/>
              </a:rPr>
              <a:t>better</a:t>
            </a:r>
            <a:r>
              <a:rPr lang="fr-FR" sz="1200" b="1" dirty="0">
                <a:solidFill>
                  <a:srgbClr val="FF0000"/>
                </a:solidFill>
                <a:latin typeface="Verdana" panose="020B0604030504040204" pitchFamily="34" charset="0"/>
                <a:ea typeface="Verdana" panose="020B0604030504040204" pitchFamily="34" charset="0"/>
              </a:rPr>
              <a:t> </a:t>
            </a:r>
            <a:r>
              <a:rPr lang="fr-FR" sz="1200" b="1" dirty="0">
                <a:solidFill>
                  <a:schemeClr val="bg1">
                    <a:lumMod val="50000"/>
                  </a:schemeClr>
                </a:solidFill>
                <a:latin typeface="Verdana" panose="020B0604030504040204" pitchFamily="34" charset="0"/>
                <a:ea typeface="Verdana" panose="020B0604030504040204" pitchFamily="34" charset="0"/>
              </a:rPr>
              <a:t>4G </a:t>
            </a:r>
            <a:r>
              <a:rPr lang="fr-FR" sz="1200" b="1" dirty="0" err="1">
                <a:solidFill>
                  <a:schemeClr val="bg1">
                    <a:lumMod val="50000"/>
                  </a:schemeClr>
                </a:solidFill>
                <a:latin typeface="Verdana" panose="020B0604030504040204" pitchFamily="34" charset="0"/>
                <a:ea typeface="Verdana" panose="020B0604030504040204" pitchFamily="34" charset="0"/>
              </a:rPr>
              <a:t>throughput</a:t>
            </a:r>
            <a:r>
              <a:rPr lang="fr-FR" sz="1200" b="1" dirty="0">
                <a:solidFill>
                  <a:schemeClr val="bg1">
                    <a:lumMod val="50000"/>
                  </a:schemeClr>
                </a:solidFill>
                <a:latin typeface="Verdana" panose="020B0604030504040204" pitchFamily="34" charset="0"/>
                <a:ea typeface="Verdana" panose="020B0604030504040204" pitchFamily="34" charset="0"/>
              </a:rPr>
              <a:t> </a:t>
            </a:r>
            <a:r>
              <a:rPr lang="en-US" sz="1200" b="1" dirty="0">
                <a:solidFill>
                  <a:schemeClr val="bg1">
                    <a:lumMod val="50000"/>
                  </a:schemeClr>
                </a:solidFill>
                <a:latin typeface="Verdana" panose="020B0604030504040204" pitchFamily="34" charset="0"/>
                <a:ea typeface="Verdana" panose="020B0604030504040204" pitchFamily="34" charset="0"/>
              </a:rPr>
              <a:t>(DL: 13.5M / UL: 5.07M)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t>
            </a:r>
            <a:r>
              <a:rPr lang="en-US" sz="1200" b="1" dirty="0">
                <a:solidFill>
                  <a:schemeClr val="bg1">
                    <a:lumMod val="50000"/>
                  </a:schemeClr>
                </a:solidFill>
                <a:latin typeface="Verdana" panose="020B0604030504040204" pitchFamily="34" charset="0"/>
                <a:ea typeface="Verdana" panose="020B0604030504040204" pitchFamily="34" charset="0"/>
              </a:rPr>
              <a:t>(DL: 9.4M / UL: 6,4M)</a:t>
            </a:r>
            <a:r>
              <a:rPr lang="fr-FR" sz="1200" b="1" dirty="0">
                <a:solidFill>
                  <a:schemeClr val="bg1">
                    <a:lumMod val="50000"/>
                  </a:schemeClr>
                </a:solidFill>
                <a:latin typeface="Verdana" panose="020B0604030504040204" pitchFamily="34" charset="0"/>
                <a:ea typeface="Verdana" panose="020B0604030504040204" pitchFamily="34" charset="0"/>
              </a:rPr>
              <a:t>.</a:t>
            </a:r>
          </a:p>
          <a:p>
            <a:pPr marL="177800" lvl="0" indent="-177800">
              <a:lnSpc>
                <a:spcPct val="15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ARCEP obligations are not available</a:t>
            </a:r>
          </a:p>
        </p:txBody>
      </p:sp>
      <p:sp>
        <p:nvSpPr>
          <p:cNvPr id="16" name="Rectangle 15">
            <a:extLst>
              <a:ext uri="{FF2B5EF4-FFF2-40B4-BE49-F238E27FC236}">
                <a16:creationId xmlns:a16="http://schemas.microsoft.com/office/drawing/2014/main" id="{AAAA71E9-7251-45DE-BEFB-74C3E09D60CE}"/>
              </a:ext>
            </a:extLst>
          </p:cNvPr>
          <p:cNvSpPr/>
          <p:nvPr/>
        </p:nvSpPr>
        <p:spPr>
          <a:xfrm>
            <a:off x="7692520" y="3019239"/>
            <a:ext cx="4337555" cy="2113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7800" lvl="0" indent="-177800">
              <a:lnSpc>
                <a:spcPct val="200000"/>
              </a:lnSpc>
              <a:buClr>
                <a:srgbClr val="81BC00"/>
              </a:buClr>
              <a:buFont typeface="Arial" pitchFamily="34" charset="0"/>
              <a:buChar char="•"/>
              <a:defRPr/>
            </a:pPr>
            <a:r>
              <a:rPr lang="en-US" sz="1200" dirty="0">
                <a:solidFill>
                  <a:schemeClr val="tx1"/>
                </a:solidFill>
              </a:rPr>
              <a:t>It is recommended to deploy more 4G sites in order to have a continuous 4G coverage; better than competitors</a:t>
            </a:r>
          </a:p>
        </p:txBody>
      </p:sp>
    </p:spTree>
    <p:extLst>
      <p:ext uri="{BB962C8B-B14F-4D97-AF65-F5344CB8AC3E}">
        <p14:creationId xmlns:p14="http://schemas.microsoft.com/office/powerpoint/2010/main" val="5101987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Key Results – Coverage</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and MOOV have a close 2G /3G coverage but 4G coverage of MTN is lower than MOOV’s. 4G Network extension is needed in Cotonou to reach MOOV coverage</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7" name="TextBox 16">
            <a:extLst>
              <a:ext uri="{FF2B5EF4-FFF2-40B4-BE49-F238E27FC236}">
                <a16:creationId xmlns:a16="http://schemas.microsoft.com/office/drawing/2014/main" id="{82F93F60-0B15-4229-B83C-CBB1C7FCEB06}"/>
              </a:ext>
            </a:extLst>
          </p:cNvPr>
          <p:cNvSpPr txBox="1"/>
          <p:nvPr/>
        </p:nvSpPr>
        <p:spPr>
          <a:xfrm>
            <a:off x="469900" y="5134592"/>
            <a:ext cx="3570973" cy="307777"/>
          </a:xfrm>
          <a:prstGeom prst="rect">
            <a:avLst/>
          </a:prstGeom>
          <a:noFill/>
        </p:spPr>
        <p:txBody>
          <a:bodyPr wrap="square" rtlCol="0">
            <a:spAutoFit/>
          </a:bodyPr>
          <a:lstStyle/>
          <a:p>
            <a:r>
              <a:rPr lang="en-US" sz="1400" i="1" dirty="0"/>
              <a:t>* No ARCEP Thresholds Available </a:t>
            </a:r>
          </a:p>
        </p:txBody>
      </p:sp>
      <p:graphicFrame>
        <p:nvGraphicFramePr>
          <p:cNvPr id="18" name="Table 1">
            <a:extLst>
              <a:ext uri="{FF2B5EF4-FFF2-40B4-BE49-F238E27FC236}">
                <a16:creationId xmlns:a16="http://schemas.microsoft.com/office/drawing/2014/main" id="{C9F9A2E7-E57D-438D-9817-530921764C23}"/>
              </a:ext>
            </a:extLst>
          </p:cNvPr>
          <p:cNvGraphicFramePr>
            <a:graphicFrameLocks noGrp="1"/>
          </p:cNvGraphicFramePr>
          <p:nvPr>
            <p:extLst>
              <p:ext uri="{D42A27DB-BD31-4B8C-83A1-F6EECF244321}">
                <p14:modId xmlns:p14="http://schemas.microsoft.com/office/powerpoint/2010/main" val="1593636947"/>
              </p:ext>
            </p:extLst>
          </p:nvPr>
        </p:nvGraphicFramePr>
        <p:xfrm>
          <a:off x="643812" y="2118049"/>
          <a:ext cx="11078290" cy="2482231"/>
        </p:xfrm>
        <a:graphic>
          <a:graphicData uri="http://schemas.openxmlformats.org/drawingml/2006/table">
            <a:tbl>
              <a:tblPr/>
              <a:tblGrid>
                <a:gridCol w="1398246">
                  <a:extLst>
                    <a:ext uri="{9D8B030D-6E8A-4147-A177-3AD203B41FA5}">
                      <a16:colId xmlns:a16="http://schemas.microsoft.com/office/drawing/2014/main" val="3812919847"/>
                    </a:ext>
                  </a:extLst>
                </a:gridCol>
                <a:gridCol w="1864328">
                  <a:extLst>
                    <a:ext uri="{9D8B030D-6E8A-4147-A177-3AD203B41FA5}">
                      <a16:colId xmlns:a16="http://schemas.microsoft.com/office/drawing/2014/main" val="3218970497"/>
                    </a:ext>
                  </a:extLst>
                </a:gridCol>
                <a:gridCol w="2330411">
                  <a:extLst>
                    <a:ext uri="{9D8B030D-6E8A-4147-A177-3AD203B41FA5}">
                      <a16:colId xmlns:a16="http://schemas.microsoft.com/office/drawing/2014/main" val="3991405044"/>
                    </a:ext>
                  </a:extLst>
                </a:gridCol>
                <a:gridCol w="932163">
                  <a:extLst>
                    <a:ext uri="{9D8B030D-6E8A-4147-A177-3AD203B41FA5}">
                      <a16:colId xmlns:a16="http://schemas.microsoft.com/office/drawing/2014/main" val="628307668"/>
                    </a:ext>
                  </a:extLst>
                </a:gridCol>
                <a:gridCol w="1211813">
                  <a:extLst>
                    <a:ext uri="{9D8B030D-6E8A-4147-A177-3AD203B41FA5}">
                      <a16:colId xmlns:a16="http://schemas.microsoft.com/office/drawing/2014/main" val="3855496288"/>
                    </a:ext>
                  </a:extLst>
                </a:gridCol>
                <a:gridCol w="932163">
                  <a:extLst>
                    <a:ext uri="{9D8B030D-6E8A-4147-A177-3AD203B41FA5}">
                      <a16:colId xmlns:a16="http://schemas.microsoft.com/office/drawing/2014/main" val="1680261218"/>
                    </a:ext>
                  </a:extLst>
                </a:gridCol>
                <a:gridCol w="1211813">
                  <a:extLst>
                    <a:ext uri="{9D8B030D-6E8A-4147-A177-3AD203B41FA5}">
                      <a16:colId xmlns:a16="http://schemas.microsoft.com/office/drawing/2014/main" val="2607910839"/>
                    </a:ext>
                  </a:extLst>
                </a:gridCol>
                <a:gridCol w="1197353">
                  <a:extLst>
                    <a:ext uri="{9D8B030D-6E8A-4147-A177-3AD203B41FA5}">
                      <a16:colId xmlns:a16="http://schemas.microsoft.com/office/drawing/2014/main" val="3996106672"/>
                    </a:ext>
                  </a:extLst>
                </a:gridCol>
              </a:tblGrid>
              <a:tr h="384809">
                <a:tc rowSpan="2">
                  <a:txBody>
                    <a:bodyPr/>
                    <a:lstStyle/>
                    <a:p>
                      <a:pPr algn="ctr">
                        <a:lnSpc>
                          <a:spcPct val="115000"/>
                        </a:lnSpc>
                        <a:spcAft>
                          <a:spcPts val="0"/>
                        </a:spcAft>
                      </a:pPr>
                      <a:r>
                        <a:rPr lang="fr-FR" sz="12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Services</a:t>
                      </a:r>
                    </a:p>
                  </a:txBody>
                  <a:tcPr marL="34225" marR="34225" marT="0" marB="0" anchor="ctr">
                    <a:lnL w="6350" cap="flat" cmpd="sng" algn="ctr">
                      <a:solidFill>
                        <a:srgbClr val="000000"/>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a:lnSpc>
                          <a:spcPct val="115000"/>
                        </a:lnSpc>
                        <a:spcAft>
                          <a:spcPts val="0"/>
                        </a:spcAft>
                      </a:pPr>
                      <a:r>
                        <a:rPr lang="fr-FR" sz="12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KPI</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nSpc>
                          <a:spcPct val="115000"/>
                        </a:lnSpc>
                        <a:spcAft>
                          <a:spcPts val="0"/>
                        </a:spcAft>
                      </a:pPr>
                      <a:r>
                        <a:rPr lang="fr-FR" sz="12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ARCEP </a:t>
                      </a:r>
                      <a:r>
                        <a:rPr lang="fr-FR" sz="1200" b="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T</a:t>
                      </a:r>
                      <a:r>
                        <a:rPr lang="fr-FR" sz="1200" b="1" dirty="0" err="1">
                          <a:solidFill>
                            <a:schemeClr val="bg1"/>
                          </a:solidFill>
                          <a:latin typeface="Verdana" panose="020B0604030504040204" pitchFamily="34" charset="0"/>
                          <a:ea typeface="Verdana" panose="020B0604030504040204" pitchFamily="34" charset="0"/>
                          <a:cs typeface="Verdana" panose="020B0604030504040204" pitchFamily="34" charset="0"/>
                        </a:rPr>
                        <a:t>hreshorlds</a:t>
                      </a:r>
                      <a:endParaRPr lang="fr-FR" sz="12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2">
                  <a:txBody>
                    <a:bodyPr/>
                    <a:lstStyle/>
                    <a:p>
                      <a:pPr algn="ctr">
                        <a:lnSpc>
                          <a:spcPct val="115000"/>
                        </a:lnSpc>
                        <a:spcAft>
                          <a:spcPts val="0"/>
                        </a:spcAft>
                      </a:pPr>
                      <a:r>
                        <a:rPr lang="fr-FR" sz="12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MTN</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hMerge="1">
                  <a:txBody>
                    <a:bodyPr/>
                    <a:lstStyle/>
                    <a:p>
                      <a:endParaRPr lang="fr-FR"/>
                    </a:p>
                  </a:txBody>
                  <a:tcP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gridSpan="2">
                  <a:txBody>
                    <a:bodyPr/>
                    <a:lstStyle/>
                    <a:p>
                      <a:pPr algn="ctr">
                        <a:lnSpc>
                          <a:spcPct val="115000"/>
                        </a:lnSpc>
                        <a:spcAft>
                          <a:spcPts val="0"/>
                        </a:spcAft>
                      </a:pPr>
                      <a:r>
                        <a:rPr lang="fr-FR" sz="12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MOOV</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hMerge="1">
                  <a:txBody>
                    <a:bodyPr/>
                    <a:lstStyle/>
                    <a:p>
                      <a:pPr algn="ctr">
                        <a:lnSpc>
                          <a:spcPct val="115000"/>
                        </a:lnSpc>
                        <a:spcAft>
                          <a:spcPts val="0"/>
                        </a:spcAft>
                      </a:pPr>
                      <a:endParaRPr lang="fr-FR" sz="1000" dirty="0">
                        <a:effectLst/>
                        <a:latin typeface="Calibri"/>
                        <a:ea typeface="Calibri"/>
                        <a:cs typeface="Arial"/>
                      </a:endParaRPr>
                    </a:p>
                  </a:txBody>
                  <a:tcPr marL="34225" marR="34225" marT="0"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row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FR" sz="12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MTN</a:t>
                      </a:r>
                      <a:r>
                        <a:rPr lang="fr-FR" sz="1200" b="1" baseline="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200" b="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Ranking</a:t>
                      </a:r>
                      <a:endParaRPr lang="fr-FR" sz="12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34225" marR="34225" marT="0" marB="0" anchor="ctr">
                    <a:lnL w="3175" cap="flat" cmpd="sng" algn="ctr">
                      <a:solidFill>
                        <a:schemeClr val="bg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832343487"/>
                  </a:ext>
                </a:extLst>
              </a:tr>
              <a:tr h="384809">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algn="ctr" defTabSz="914400" rtl="0" eaLnBrk="1" latinLnBrk="0" hangingPunct="1">
                        <a:lnSpc>
                          <a:spcPct val="115000"/>
                        </a:lnSpc>
                        <a:spcAft>
                          <a:spcPts val="0"/>
                        </a:spcAft>
                      </a:pPr>
                      <a:r>
                        <a:rPr lang="fr-FR" sz="1200"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Value</a:t>
                      </a:r>
                      <a:endParaRPr lang="fr-FR" sz="12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marL="0" algn="ctr" defTabSz="914400" rtl="0" eaLnBrk="1" latinLnBrk="0" hangingPunct="1">
                        <a:lnSpc>
                          <a:spcPct val="115000"/>
                        </a:lnSpc>
                        <a:spcAft>
                          <a:spcPts val="0"/>
                        </a:spcAft>
                      </a:pPr>
                      <a:r>
                        <a:rPr lang="fr-FR" sz="1200" kern="12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Conformity</a:t>
                      </a:r>
                      <a:r>
                        <a:rPr lang="fr-FR" sz="1200"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endParaRPr lang="fr-FR" sz="12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marL="0" algn="ctr" defTabSz="914400" rtl="0" eaLnBrk="1" latinLnBrk="0" hangingPunct="1">
                        <a:lnSpc>
                          <a:spcPct val="115000"/>
                        </a:lnSpc>
                        <a:spcAft>
                          <a:spcPts val="0"/>
                        </a:spcAft>
                      </a:pPr>
                      <a:r>
                        <a:rPr lang="fr-FR" sz="1200"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Value</a:t>
                      </a:r>
                      <a:endParaRPr lang="fr-FR" sz="12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marL="0" algn="ctr" defTabSz="914400" rtl="0" eaLnBrk="1" latinLnBrk="0" hangingPunct="1">
                        <a:lnSpc>
                          <a:spcPct val="115000"/>
                        </a:lnSpc>
                        <a:spcAft>
                          <a:spcPts val="0"/>
                        </a:spcAft>
                      </a:pPr>
                      <a:r>
                        <a:rPr lang="fr-FR" sz="1200" kern="12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Conformity</a:t>
                      </a:r>
                      <a:r>
                        <a:rPr lang="fr-FR" sz="1200"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endParaRPr lang="fr-FR" sz="12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fr-FR"/>
                    </a:p>
                  </a:txBody>
                  <a:tcPr/>
                </a:tc>
                <a:extLst>
                  <a:ext uri="{0D108BD9-81ED-4DB2-BD59-A6C34878D82A}">
                    <a16:rowId xmlns:a16="http://schemas.microsoft.com/office/drawing/2014/main" val="1596707094"/>
                  </a:ext>
                </a:extLst>
              </a:tr>
              <a:tr h="570871">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100" dirty="0">
                          <a:latin typeface="Verdana" panose="020B0604030504040204" pitchFamily="34" charset="0"/>
                          <a:ea typeface="Verdana" panose="020B0604030504040204" pitchFamily="34" charset="0"/>
                          <a:cs typeface="Verdana" panose="020B0604030504040204" pitchFamily="34" charset="0"/>
                        </a:rPr>
                        <a:t>2G</a:t>
                      </a:r>
                      <a:r>
                        <a:rPr lang="fr-FR" sz="1100" baseline="0" dirty="0">
                          <a:latin typeface="Verdana" panose="020B0604030504040204" pitchFamily="34" charset="0"/>
                          <a:ea typeface="Verdana" panose="020B0604030504040204" pitchFamily="34" charset="0"/>
                          <a:cs typeface="Verdana" panose="020B0604030504040204" pitchFamily="34" charset="0"/>
                        </a:rPr>
                        <a:t> </a:t>
                      </a:r>
                      <a:r>
                        <a:rPr lang="fr-FR" sz="1100" baseline="0" dirty="0" err="1">
                          <a:latin typeface="Verdana" panose="020B0604030504040204" pitchFamily="34" charset="0"/>
                          <a:ea typeface="Verdana" panose="020B0604030504040204" pitchFamily="34" charset="0"/>
                          <a:cs typeface="Verdana" panose="020B0604030504040204" pitchFamily="34" charset="0"/>
                        </a:rPr>
                        <a:t>C</a:t>
                      </a:r>
                      <a:r>
                        <a:rPr lang="fr-FR" sz="1100" dirty="0" err="1">
                          <a:latin typeface="Verdana" panose="020B0604030504040204" pitchFamily="34" charset="0"/>
                          <a:ea typeface="Verdana" panose="020B0604030504040204" pitchFamily="34" charset="0"/>
                          <a:cs typeface="Verdana" panose="020B0604030504040204" pitchFamily="34" charset="0"/>
                        </a:rPr>
                        <a:t>overage</a:t>
                      </a:r>
                      <a:endParaRPr lang="fr-FR" sz="1100" dirty="0">
                        <a:latin typeface="Verdana" panose="020B0604030504040204" pitchFamily="34" charset="0"/>
                        <a:ea typeface="Verdana" panose="020B0604030504040204" pitchFamily="34" charset="0"/>
                        <a:cs typeface="Verdana" panose="020B0604030504040204" pitchFamily="34" charset="0"/>
                      </a:endParaRPr>
                    </a:p>
                  </a:txBody>
                  <a:tcPr marL="34225" marR="34225" marT="0" marB="0" anchor="ctr">
                    <a:lnL w="6350" cap="flat" cmpd="sng" algn="ctr">
                      <a:solidFill>
                        <a:srgbClr val="000000"/>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100" dirty="0">
                          <a:latin typeface="Verdana" panose="020B0604030504040204" pitchFamily="34" charset="0"/>
                          <a:ea typeface="Verdana" panose="020B0604030504040204" pitchFamily="34" charset="0"/>
                          <a:cs typeface="Verdana" panose="020B0604030504040204" pitchFamily="34" charset="0"/>
                        </a:rPr>
                        <a:t> 2G</a:t>
                      </a:r>
                      <a:r>
                        <a:rPr lang="fr-FR" sz="1100" baseline="0" dirty="0">
                          <a:latin typeface="Verdana" panose="020B0604030504040204" pitchFamily="34" charset="0"/>
                          <a:ea typeface="Verdana" panose="020B0604030504040204" pitchFamily="34" charset="0"/>
                          <a:cs typeface="Verdana" panose="020B0604030504040204" pitchFamily="34" charset="0"/>
                        </a:rPr>
                        <a:t> </a:t>
                      </a:r>
                      <a:r>
                        <a:rPr lang="fr-FR" sz="1100" baseline="0" dirty="0" err="1">
                          <a:latin typeface="Verdana" panose="020B0604030504040204" pitchFamily="34" charset="0"/>
                          <a:ea typeface="Verdana" panose="020B0604030504040204" pitchFamily="34" charset="0"/>
                          <a:cs typeface="Verdana" panose="020B0604030504040204" pitchFamily="34" charset="0"/>
                        </a:rPr>
                        <a:t>Coverage</a:t>
                      </a:r>
                      <a:r>
                        <a:rPr lang="fr-FR" sz="1100" baseline="0" dirty="0">
                          <a:latin typeface="Verdana" panose="020B0604030504040204" pitchFamily="34" charset="0"/>
                          <a:ea typeface="Verdana" panose="020B0604030504040204" pitchFamily="34" charset="0"/>
                          <a:cs typeface="Verdana" panose="020B0604030504040204" pitchFamily="34" charset="0"/>
                        </a:rPr>
                        <a:t> Rate</a:t>
                      </a:r>
                      <a:endParaRPr lang="fr-FR" sz="1100" dirty="0">
                        <a:latin typeface="Verdana" panose="020B0604030504040204" pitchFamily="34" charset="0"/>
                        <a:ea typeface="Verdana" panose="020B0604030504040204" pitchFamily="34" charset="0"/>
                        <a:cs typeface="Verdana" panose="020B0604030504040204" pitchFamily="34" charset="0"/>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a:r>
                        <a:rPr lang="fr-FR" sz="1100" baseline="0" dirty="0">
                          <a:latin typeface="Verdana" panose="020B0604030504040204" pitchFamily="34" charset="0"/>
                          <a:ea typeface="Verdana" panose="020B0604030504040204" pitchFamily="34" charset="0"/>
                          <a:cs typeface="Verdana" panose="020B0604030504040204" pitchFamily="34" charset="0"/>
                        </a:rPr>
                        <a:t>More </a:t>
                      </a:r>
                      <a:r>
                        <a:rPr lang="fr-FR" sz="1100" baseline="0" dirty="0" err="1">
                          <a:latin typeface="Verdana" panose="020B0604030504040204" pitchFamily="34" charset="0"/>
                          <a:ea typeface="Verdana" panose="020B0604030504040204" pitchFamily="34" charset="0"/>
                          <a:cs typeface="Verdana" panose="020B0604030504040204" pitchFamily="34" charset="0"/>
                        </a:rPr>
                        <a:t>than</a:t>
                      </a:r>
                      <a:r>
                        <a:rPr lang="fr-FR" sz="1100" baseline="0" dirty="0">
                          <a:latin typeface="Verdana" panose="020B0604030504040204" pitchFamily="34" charset="0"/>
                          <a:ea typeface="Verdana" panose="020B0604030504040204" pitchFamily="34" charset="0"/>
                          <a:cs typeface="Verdana" panose="020B0604030504040204" pitchFamily="34" charset="0"/>
                        </a:rPr>
                        <a:t> 90% </a:t>
                      </a:r>
                      <a:r>
                        <a:rPr lang="fr-FR" sz="1100" baseline="0" dirty="0" err="1">
                          <a:latin typeface="Verdana" panose="020B0604030504040204" pitchFamily="34" charset="0"/>
                          <a:ea typeface="Verdana" panose="020B0604030504040204" pitchFamily="34" charset="0"/>
                          <a:cs typeface="Verdana" panose="020B0604030504040204" pitchFamily="34" charset="0"/>
                        </a:rPr>
                        <a:t>with</a:t>
                      </a:r>
                      <a:endParaRPr lang="fr-FR" sz="1100" baseline="0" dirty="0">
                        <a:latin typeface="Verdana" panose="020B0604030504040204" pitchFamily="34" charset="0"/>
                        <a:ea typeface="Verdana" panose="020B0604030504040204" pitchFamily="34" charset="0"/>
                        <a:cs typeface="Verdana" panose="020B0604030504040204" pitchFamily="34" charset="0"/>
                      </a:endParaRPr>
                    </a:p>
                    <a:p>
                      <a:pPr algn="l"/>
                      <a:r>
                        <a:rPr lang="fr-FR" sz="1100" baseline="0" dirty="0" err="1">
                          <a:latin typeface="Verdana" panose="020B0604030504040204" pitchFamily="34" charset="0"/>
                          <a:ea typeface="Verdana" panose="020B0604030504040204" pitchFamily="34" charset="0"/>
                          <a:cs typeface="Verdana" panose="020B0604030504040204" pitchFamily="34" charset="0"/>
                        </a:rPr>
                        <a:t>Incar</a:t>
                      </a:r>
                      <a:r>
                        <a:rPr lang="fr-FR" sz="1100" baseline="0" dirty="0">
                          <a:latin typeface="Verdana" panose="020B0604030504040204" pitchFamily="34" charset="0"/>
                          <a:ea typeface="Verdana" panose="020B0604030504040204" pitchFamily="34" charset="0"/>
                          <a:cs typeface="Verdana" panose="020B0604030504040204" pitchFamily="34" charset="0"/>
                        </a:rPr>
                        <a:t>: </a:t>
                      </a:r>
                      <a:r>
                        <a:rPr lang="fr-FR" sz="1100" baseline="0" dirty="0" err="1">
                          <a:latin typeface="Verdana" panose="020B0604030504040204" pitchFamily="34" charset="0"/>
                          <a:ea typeface="Verdana" panose="020B0604030504040204" pitchFamily="34" charset="0"/>
                          <a:cs typeface="Verdana" panose="020B0604030504040204" pitchFamily="34" charset="0"/>
                        </a:rPr>
                        <a:t>Rxlev</a:t>
                      </a:r>
                      <a:r>
                        <a:rPr lang="fr-FR" sz="1100" baseline="0" dirty="0">
                          <a:latin typeface="Verdana" panose="020B0604030504040204" pitchFamily="34" charset="0"/>
                          <a:ea typeface="Verdana" panose="020B0604030504040204" pitchFamily="34" charset="0"/>
                          <a:cs typeface="Verdana" panose="020B0604030504040204" pitchFamily="34" charset="0"/>
                        </a:rPr>
                        <a:t> &gt;-87 dBm</a:t>
                      </a:r>
                      <a:endParaRPr lang="fr-FR" sz="1100" b="0" dirty="0">
                        <a:latin typeface="Verdana" panose="020B0604030504040204" pitchFamily="34" charset="0"/>
                        <a:ea typeface="Verdana" panose="020B0604030504040204" pitchFamily="34" charset="0"/>
                        <a:cs typeface="Verdana" panose="020B0604030504040204" pitchFamily="34" charset="0"/>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cs typeface="Verdana" panose="020B0604030504040204" pitchFamily="34" charset="0"/>
                        </a:rPr>
                        <a:t>98,3%</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Verdana" panose="020B0604030504040204" pitchFamily="34" charset="0"/>
                        </a:rPr>
                        <a:t>OK</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marL="0" algn="r" defTabSz="914400" rtl="0" eaLnBrk="1" latinLnBrk="0" hangingPunct="1">
                        <a:lnSpc>
                          <a:spcPct val="115000"/>
                        </a:lnSpc>
                        <a:spcAft>
                          <a:spcPts val="1000"/>
                        </a:spcAft>
                      </a:pPr>
                      <a:r>
                        <a:rPr lang="fr-FR" sz="11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99,5%</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Verdana" panose="020B0604030504040204" pitchFamily="34" charset="0"/>
                        </a:rPr>
                        <a:t>OK</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Verdana" panose="020B0604030504040204" pitchFamily="34" charset="0"/>
                        </a:rPr>
                        <a:t>2</a:t>
                      </a:r>
                    </a:p>
                  </a:txBody>
                  <a:tcPr marL="34225" marR="34225" marT="0" marB="0" anchor="ctr">
                    <a:lnL w="3175" cap="flat" cmpd="sng" algn="ctr">
                      <a:solidFill>
                        <a:schemeClr val="bg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893444129"/>
                  </a:ext>
                </a:extLst>
              </a:tr>
              <a:tr h="570871">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100" dirty="0">
                          <a:latin typeface="Verdana" panose="020B0604030504040204" pitchFamily="34" charset="0"/>
                          <a:ea typeface="Verdana" panose="020B0604030504040204" pitchFamily="34" charset="0"/>
                          <a:cs typeface="Verdana" panose="020B0604030504040204" pitchFamily="34" charset="0"/>
                        </a:rPr>
                        <a:t>3G</a:t>
                      </a:r>
                      <a:r>
                        <a:rPr lang="fr-FR" sz="1100" baseline="0" dirty="0">
                          <a:latin typeface="Verdana" panose="020B0604030504040204" pitchFamily="34" charset="0"/>
                          <a:ea typeface="Verdana" panose="020B0604030504040204" pitchFamily="34" charset="0"/>
                          <a:cs typeface="Verdana" panose="020B0604030504040204" pitchFamily="34" charset="0"/>
                        </a:rPr>
                        <a:t> </a:t>
                      </a:r>
                      <a:r>
                        <a:rPr lang="fr-FR" sz="1100" baseline="0" dirty="0" err="1">
                          <a:latin typeface="Verdana" panose="020B0604030504040204" pitchFamily="34" charset="0"/>
                          <a:ea typeface="Verdana" panose="020B0604030504040204" pitchFamily="34" charset="0"/>
                          <a:cs typeface="Verdana" panose="020B0604030504040204" pitchFamily="34" charset="0"/>
                        </a:rPr>
                        <a:t>c</a:t>
                      </a:r>
                      <a:r>
                        <a:rPr lang="fr-FR" sz="1100" dirty="0" err="1">
                          <a:latin typeface="Verdana" panose="020B0604030504040204" pitchFamily="34" charset="0"/>
                          <a:ea typeface="Verdana" panose="020B0604030504040204" pitchFamily="34" charset="0"/>
                          <a:cs typeface="Verdana" panose="020B0604030504040204" pitchFamily="34" charset="0"/>
                        </a:rPr>
                        <a:t>overage</a:t>
                      </a:r>
                      <a:endParaRPr lang="fr-FR" sz="1100" dirty="0">
                        <a:latin typeface="Verdana" panose="020B0604030504040204" pitchFamily="34" charset="0"/>
                        <a:ea typeface="Verdana" panose="020B0604030504040204" pitchFamily="34" charset="0"/>
                        <a:cs typeface="Verdana" panose="020B0604030504040204" pitchFamily="34" charset="0"/>
                      </a:endParaRPr>
                    </a:p>
                  </a:txBody>
                  <a:tcPr marL="34225" marR="34225" marT="0" marB="0" anchor="ctr">
                    <a:lnL w="6350" cap="flat" cmpd="sng" algn="ctr">
                      <a:solidFill>
                        <a:srgbClr val="000000"/>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100" dirty="0">
                          <a:latin typeface="Verdana" panose="020B0604030504040204" pitchFamily="34" charset="0"/>
                          <a:ea typeface="Verdana" panose="020B0604030504040204" pitchFamily="34" charset="0"/>
                          <a:cs typeface="Verdana" panose="020B0604030504040204" pitchFamily="34" charset="0"/>
                        </a:rPr>
                        <a:t> 3G</a:t>
                      </a:r>
                      <a:r>
                        <a:rPr lang="fr-FR" sz="1100" baseline="0" dirty="0">
                          <a:latin typeface="Verdana" panose="020B0604030504040204" pitchFamily="34" charset="0"/>
                          <a:ea typeface="Verdana" panose="020B0604030504040204" pitchFamily="34" charset="0"/>
                          <a:cs typeface="Verdana" panose="020B0604030504040204" pitchFamily="34" charset="0"/>
                        </a:rPr>
                        <a:t> </a:t>
                      </a:r>
                      <a:r>
                        <a:rPr lang="fr-FR" sz="1100" baseline="0" dirty="0" err="1">
                          <a:latin typeface="Verdana" panose="020B0604030504040204" pitchFamily="34" charset="0"/>
                          <a:ea typeface="Verdana" panose="020B0604030504040204" pitchFamily="34" charset="0"/>
                          <a:cs typeface="Verdana" panose="020B0604030504040204" pitchFamily="34" charset="0"/>
                        </a:rPr>
                        <a:t>Coverage</a:t>
                      </a:r>
                      <a:r>
                        <a:rPr lang="fr-FR" sz="1100" baseline="0" dirty="0">
                          <a:latin typeface="Verdana" panose="020B0604030504040204" pitchFamily="34" charset="0"/>
                          <a:ea typeface="Verdana" panose="020B0604030504040204" pitchFamily="34" charset="0"/>
                          <a:cs typeface="Verdana" panose="020B0604030504040204" pitchFamily="34" charset="0"/>
                        </a:rPr>
                        <a:t> Rate</a:t>
                      </a:r>
                      <a:endParaRPr lang="fr-FR" sz="1100" dirty="0">
                        <a:latin typeface="Verdana" panose="020B0604030504040204" pitchFamily="34" charset="0"/>
                        <a:ea typeface="Verdana" panose="020B0604030504040204" pitchFamily="34" charset="0"/>
                        <a:cs typeface="Verdana" panose="020B0604030504040204" pitchFamily="34" charset="0"/>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r>
                        <a:rPr lang="fr-FR" sz="1100" baseline="0" dirty="0" err="1">
                          <a:latin typeface="Verdana" panose="020B0604030504040204" pitchFamily="34" charset="0"/>
                          <a:ea typeface="Verdana" panose="020B0604030504040204" pitchFamily="34" charset="0"/>
                          <a:cs typeface="Verdana" panose="020B0604030504040204" pitchFamily="34" charset="0"/>
                        </a:rPr>
                        <a:t>Less</a:t>
                      </a:r>
                      <a:r>
                        <a:rPr lang="fr-FR" sz="1100" baseline="0" dirty="0">
                          <a:latin typeface="Verdana" panose="020B0604030504040204" pitchFamily="34" charset="0"/>
                          <a:ea typeface="Verdana" panose="020B0604030504040204" pitchFamily="34" charset="0"/>
                          <a:cs typeface="Verdana" panose="020B0604030504040204" pitchFamily="34" charset="0"/>
                        </a:rPr>
                        <a:t> </a:t>
                      </a:r>
                      <a:r>
                        <a:rPr lang="fr-FR" sz="1100" baseline="0" dirty="0" err="1">
                          <a:latin typeface="Verdana" panose="020B0604030504040204" pitchFamily="34" charset="0"/>
                          <a:ea typeface="Verdana" panose="020B0604030504040204" pitchFamily="34" charset="0"/>
                          <a:cs typeface="Verdana" panose="020B0604030504040204" pitchFamily="34" charset="0"/>
                        </a:rPr>
                        <a:t>than</a:t>
                      </a:r>
                      <a:r>
                        <a:rPr lang="fr-FR" sz="1100" baseline="0" dirty="0">
                          <a:latin typeface="Verdana" panose="020B0604030504040204" pitchFamily="34" charset="0"/>
                          <a:ea typeface="Verdana" panose="020B0604030504040204" pitchFamily="34" charset="0"/>
                          <a:cs typeface="Verdana" panose="020B0604030504040204" pitchFamily="34" charset="0"/>
                        </a:rPr>
                        <a:t> 10% </a:t>
                      </a:r>
                      <a:r>
                        <a:rPr lang="fr-FR" sz="1100" baseline="0" dirty="0" err="1">
                          <a:latin typeface="Verdana" panose="020B0604030504040204" pitchFamily="34" charset="0"/>
                          <a:ea typeface="Verdana" panose="020B0604030504040204" pitchFamily="34" charset="0"/>
                          <a:cs typeface="Verdana" panose="020B0604030504040204" pitchFamily="34" charset="0"/>
                        </a:rPr>
                        <a:t>with</a:t>
                      </a:r>
                      <a:r>
                        <a:rPr lang="fr-FR" sz="1100" baseline="0" dirty="0">
                          <a:latin typeface="Verdana" panose="020B0604030504040204" pitchFamily="34" charset="0"/>
                          <a:ea typeface="Verdana" panose="020B0604030504040204" pitchFamily="34" charset="0"/>
                          <a:cs typeface="Verdana" panose="020B0604030504040204" pitchFamily="34" charset="0"/>
                        </a:rPr>
                        <a:t>      RSCP &lt;-94 dBm</a:t>
                      </a:r>
                      <a:endParaRPr lang="fr-FR" sz="1100" b="0" dirty="0">
                        <a:latin typeface="Verdana" panose="020B0604030504040204" pitchFamily="34" charset="0"/>
                        <a:ea typeface="Verdana" panose="020B0604030504040204" pitchFamily="34" charset="0"/>
                        <a:cs typeface="Verdana" panose="020B0604030504040204" pitchFamily="34" charset="0"/>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a:r>
                        <a:rPr lang="fr-FR" sz="1100" dirty="0">
                          <a:latin typeface="Verdana" panose="020B0604030504040204" pitchFamily="34" charset="0"/>
                          <a:ea typeface="Verdana" panose="020B0604030504040204" pitchFamily="34" charset="0"/>
                          <a:cs typeface="Verdana" panose="020B0604030504040204" pitchFamily="34" charset="0"/>
                        </a:rPr>
                        <a:t>2,2%</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fr-FR" sz="1100" dirty="0">
                          <a:latin typeface="Verdana" panose="020B0604030504040204" pitchFamily="34" charset="0"/>
                          <a:ea typeface="Verdana" panose="020B0604030504040204" pitchFamily="34" charset="0"/>
                          <a:cs typeface="Verdana" panose="020B0604030504040204" pitchFamily="34" charset="0"/>
                        </a:rPr>
                        <a:t>OK</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r" defTabSz="914400" rtl="0" eaLnBrk="1" latinLnBrk="0" hangingPunct="1">
                        <a:lnSpc>
                          <a:spcPct val="115000"/>
                        </a:lnSpc>
                        <a:spcAft>
                          <a:spcPts val="1000"/>
                        </a:spcAft>
                      </a:pPr>
                      <a:r>
                        <a:rPr lang="fr-FR" sz="11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5,1%</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fr-FR" sz="1100" dirty="0">
                          <a:latin typeface="Verdana" panose="020B0604030504040204" pitchFamily="34" charset="0"/>
                          <a:ea typeface="Verdana" panose="020B0604030504040204" pitchFamily="34" charset="0"/>
                          <a:cs typeface="Verdana" panose="020B0604030504040204" pitchFamily="34" charset="0"/>
                        </a:rPr>
                        <a:t>OK</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fr-FR" sz="1100" dirty="0">
                          <a:latin typeface="Verdana" panose="020B0604030504040204" pitchFamily="34" charset="0"/>
                          <a:ea typeface="Verdana" panose="020B0604030504040204" pitchFamily="34" charset="0"/>
                          <a:cs typeface="Verdana" panose="020B0604030504040204" pitchFamily="34" charset="0"/>
                        </a:rPr>
                        <a:t>1</a:t>
                      </a:r>
                    </a:p>
                  </a:txBody>
                  <a:tcPr marL="34225" marR="34225" marT="0" marB="0" anchor="ctr">
                    <a:lnL w="3175" cap="flat" cmpd="sng" algn="ctr">
                      <a:solidFill>
                        <a:schemeClr val="bg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1535122"/>
                  </a:ext>
                </a:extLst>
              </a:tr>
              <a:tr h="570871">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100" dirty="0">
                          <a:latin typeface="Verdana" panose="020B0604030504040204" pitchFamily="34" charset="0"/>
                          <a:ea typeface="Verdana" panose="020B0604030504040204" pitchFamily="34" charset="0"/>
                          <a:cs typeface="Verdana" panose="020B0604030504040204" pitchFamily="34" charset="0"/>
                        </a:rPr>
                        <a:t>4G </a:t>
                      </a:r>
                      <a:r>
                        <a:rPr lang="fr-FR" sz="1100" dirty="0" err="1">
                          <a:latin typeface="Verdana" panose="020B0604030504040204" pitchFamily="34" charset="0"/>
                          <a:ea typeface="Verdana" panose="020B0604030504040204" pitchFamily="34" charset="0"/>
                          <a:cs typeface="Verdana" panose="020B0604030504040204" pitchFamily="34" charset="0"/>
                        </a:rPr>
                        <a:t>coverage</a:t>
                      </a:r>
                      <a:endParaRPr lang="fr-FR" sz="1100" dirty="0">
                        <a:latin typeface="Verdana" panose="020B0604030504040204" pitchFamily="34" charset="0"/>
                        <a:ea typeface="Verdana" panose="020B0604030504040204" pitchFamily="34" charset="0"/>
                        <a:cs typeface="Verdana" panose="020B0604030504040204" pitchFamily="34" charset="0"/>
                      </a:endParaRPr>
                    </a:p>
                  </a:txBody>
                  <a:tcPr marL="34225" marR="34225" marT="0" marB="0" anchor="ctr">
                    <a:lnL w="6350" cap="flat" cmpd="sng" algn="ctr">
                      <a:solidFill>
                        <a:srgbClr val="000000"/>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100" dirty="0">
                          <a:latin typeface="Verdana" panose="020B0604030504040204" pitchFamily="34" charset="0"/>
                          <a:ea typeface="Verdana" panose="020B0604030504040204" pitchFamily="34" charset="0"/>
                          <a:cs typeface="Verdana" panose="020B0604030504040204" pitchFamily="34" charset="0"/>
                        </a:rPr>
                        <a:t> 4G</a:t>
                      </a:r>
                      <a:r>
                        <a:rPr lang="fr-FR" sz="1100" baseline="0" dirty="0">
                          <a:latin typeface="Verdana" panose="020B0604030504040204" pitchFamily="34" charset="0"/>
                          <a:ea typeface="Verdana" panose="020B0604030504040204" pitchFamily="34" charset="0"/>
                          <a:cs typeface="Verdana" panose="020B0604030504040204" pitchFamily="34" charset="0"/>
                        </a:rPr>
                        <a:t> </a:t>
                      </a:r>
                      <a:r>
                        <a:rPr lang="fr-FR" sz="1100" baseline="0" dirty="0" err="1">
                          <a:latin typeface="Verdana" panose="020B0604030504040204" pitchFamily="34" charset="0"/>
                          <a:ea typeface="Verdana" panose="020B0604030504040204" pitchFamily="34" charset="0"/>
                          <a:cs typeface="Verdana" panose="020B0604030504040204" pitchFamily="34" charset="0"/>
                        </a:rPr>
                        <a:t>Coverage</a:t>
                      </a:r>
                      <a:r>
                        <a:rPr lang="fr-FR" sz="1100" baseline="0" dirty="0">
                          <a:latin typeface="Verdana" panose="020B0604030504040204" pitchFamily="34" charset="0"/>
                          <a:ea typeface="Verdana" panose="020B0604030504040204" pitchFamily="34" charset="0"/>
                          <a:cs typeface="Verdana" panose="020B0604030504040204" pitchFamily="34" charset="0"/>
                        </a:rPr>
                        <a:t> Rate</a:t>
                      </a:r>
                      <a:endParaRPr lang="fr-FR" sz="1100" dirty="0">
                        <a:latin typeface="Verdana" panose="020B0604030504040204" pitchFamily="34" charset="0"/>
                        <a:ea typeface="Verdana" panose="020B0604030504040204" pitchFamily="34" charset="0"/>
                        <a:cs typeface="Verdana" panose="020B0604030504040204" pitchFamily="34" charset="0"/>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100" baseline="0" dirty="0" err="1">
                          <a:latin typeface="Verdana" panose="020B0604030504040204" pitchFamily="34" charset="0"/>
                          <a:ea typeface="Verdana" panose="020B0604030504040204" pitchFamily="34" charset="0"/>
                          <a:cs typeface="Verdana" panose="020B0604030504040204" pitchFamily="34" charset="0"/>
                        </a:rPr>
                        <a:t>Less</a:t>
                      </a:r>
                      <a:r>
                        <a:rPr lang="fr-FR" sz="1100" baseline="0" dirty="0">
                          <a:latin typeface="Verdana" panose="020B0604030504040204" pitchFamily="34" charset="0"/>
                          <a:ea typeface="Verdana" panose="020B0604030504040204" pitchFamily="34" charset="0"/>
                          <a:cs typeface="Verdana" panose="020B0604030504040204" pitchFamily="34" charset="0"/>
                        </a:rPr>
                        <a:t> </a:t>
                      </a:r>
                      <a:r>
                        <a:rPr lang="fr-FR" sz="1100" baseline="0" dirty="0" err="1">
                          <a:latin typeface="Verdana" panose="020B0604030504040204" pitchFamily="34" charset="0"/>
                          <a:ea typeface="Verdana" panose="020B0604030504040204" pitchFamily="34" charset="0"/>
                          <a:cs typeface="Verdana" panose="020B0604030504040204" pitchFamily="34" charset="0"/>
                        </a:rPr>
                        <a:t>than</a:t>
                      </a:r>
                      <a:r>
                        <a:rPr lang="fr-FR" sz="1100" baseline="0" dirty="0">
                          <a:latin typeface="Verdana" panose="020B0604030504040204" pitchFamily="34" charset="0"/>
                          <a:ea typeface="Verdana" panose="020B0604030504040204" pitchFamily="34" charset="0"/>
                          <a:cs typeface="Verdana" panose="020B0604030504040204" pitchFamily="34" charset="0"/>
                        </a:rPr>
                        <a:t> 10% </a:t>
                      </a:r>
                      <a:r>
                        <a:rPr lang="fr-FR" sz="1100" baseline="0" dirty="0" err="1">
                          <a:latin typeface="Verdana" panose="020B0604030504040204" pitchFamily="34" charset="0"/>
                          <a:ea typeface="Verdana" panose="020B0604030504040204" pitchFamily="34" charset="0"/>
                          <a:cs typeface="Verdana" panose="020B0604030504040204" pitchFamily="34" charset="0"/>
                        </a:rPr>
                        <a:t>with</a:t>
                      </a:r>
                      <a:r>
                        <a:rPr lang="fr-FR" sz="1100" baseline="0" dirty="0">
                          <a:latin typeface="Verdana" panose="020B0604030504040204" pitchFamily="34" charset="0"/>
                          <a:ea typeface="Verdana" panose="020B0604030504040204" pitchFamily="34" charset="0"/>
                          <a:cs typeface="Verdana" panose="020B0604030504040204" pitchFamily="34" charset="0"/>
                        </a:rPr>
                        <a:t>      RSCP &lt;-90 dBm*</a:t>
                      </a:r>
                      <a:endParaRPr lang="fr-FR" sz="1100" b="0" dirty="0">
                        <a:latin typeface="Verdana" panose="020B0604030504040204" pitchFamily="34" charset="0"/>
                        <a:ea typeface="Verdana" panose="020B0604030504040204" pitchFamily="34" charset="0"/>
                        <a:cs typeface="Verdana" panose="020B0604030504040204" pitchFamily="34" charset="0"/>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cs typeface="Verdana" panose="020B0604030504040204" pitchFamily="34" charset="0"/>
                        </a:rPr>
                        <a:t>17,5%</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Verdana" panose="020B0604030504040204" pitchFamily="34" charset="0"/>
                        </a:rPr>
                        <a:t>NA</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marL="0" algn="r" defTabSz="914400" rtl="0" eaLnBrk="1" latinLnBrk="0" hangingPunct="1">
                        <a:lnSpc>
                          <a:spcPct val="115000"/>
                        </a:lnSpc>
                        <a:spcAft>
                          <a:spcPts val="1000"/>
                        </a:spcAft>
                      </a:pPr>
                      <a:r>
                        <a:rPr lang="fr-FR" sz="11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5,9%</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Verdana" panose="020B0604030504040204" pitchFamily="34" charset="0"/>
                        </a:rPr>
                        <a:t>NA</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Verdana" panose="020B0604030504040204" pitchFamily="34" charset="0"/>
                        </a:rPr>
                        <a:t>2</a:t>
                      </a:r>
                    </a:p>
                  </a:txBody>
                  <a:tcPr marL="34225" marR="34225" marT="0" marB="0" anchor="ctr">
                    <a:lnL w="3175" cap="flat" cmpd="sng" algn="ctr">
                      <a:solidFill>
                        <a:schemeClr val="bg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688358411"/>
                  </a:ext>
                </a:extLst>
              </a:tr>
            </a:tbl>
          </a:graphicData>
        </a:graphic>
      </p:graphicFrame>
    </p:spTree>
    <p:extLst>
      <p:ext uri="{BB962C8B-B14F-4D97-AF65-F5344CB8AC3E}">
        <p14:creationId xmlns:p14="http://schemas.microsoft.com/office/powerpoint/2010/main" val="388082905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Key Results – 2G/3G voice and SMS Summary</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network is outperforming MOOV’s in voice quality and CDR level and meets ARCEP requirements. But not in accessibility where optimization is needed to reach ARCEP requirements. </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7" name="Table 1">
            <a:extLst>
              <a:ext uri="{FF2B5EF4-FFF2-40B4-BE49-F238E27FC236}">
                <a16:creationId xmlns:a16="http://schemas.microsoft.com/office/drawing/2014/main" id="{B12D0215-F8FD-42DC-B575-E32AE9D2A8EE}"/>
              </a:ext>
            </a:extLst>
          </p:cNvPr>
          <p:cNvGraphicFramePr>
            <a:graphicFrameLocks noGrp="1"/>
          </p:cNvGraphicFramePr>
          <p:nvPr>
            <p:extLst>
              <p:ext uri="{D42A27DB-BD31-4B8C-83A1-F6EECF244321}">
                <p14:modId xmlns:p14="http://schemas.microsoft.com/office/powerpoint/2010/main" val="3035015299"/>
              </p:ext>
            </p:extLst>
          </p:nvPr>
        </p:nvGraphicFramePr>
        <p:xfrm>
          <a:off x="469900" y="2198509"/>
          <a:ext cx="11252199" cy="2741134"/>
        </p:xfrm>
        <a:graphic>
          <a:graphicData uri="http://schemas.openxmlformats.org/drawingml/2006/table">
            <a:tbl>
              <a:tblPr/>
              <a:tblGrid>
                <a:gridCol w="1420196">
                  <a:extLst>
                    <a:ext uri="{9D8B030D-6E8A-4147-A177-3AD203B41FA5}">
                      <a16:colId xmlns:a16="http://schemas.microsoft.com/office/drawing/2014/main" val="3812919847"/>
                    </a:ext>
                  </a:extLst>
                </a:gridCol>
                <a:gridCol w="1893594">
                  <a:extLst>
                    <a:ext uri="{9D8B030D-6E8A-4147-A177-3AD203B41FA5}">
                      <a16:colId xmlns:a16="http://schemas.microsoft.com/office/drawing/2014/main" val="3218970497"/>
                    </a:ext>
                  </a:extLst>
                </a:gridCol>
                <a:gridCol w="2366993">
                  <a:extLst>
                    <a:ext uri="{9D8B030D-6E8A-4147-A177-3AD203B41FA5}">
                      <a16:colId xmlns:a16="http://schemas.microsoft.com/office/drawing/2014/main" val="3991405044"/>
                    </a:ext>
                  </a:extLst>
                </a:gridCol>
                <a:gridCol w="946797">
                  <a:extLst>
                    <a:ext uri="{9D8B030D-6E8A-4147-A177-3AD203B41FA5}">
                      <a16:colId xmlns:a16="http://schemas.microsoft.com/office/drawing/2014/main" val="628307668"/>
                    </a:ext>
                  </a:extLst>
                </a:gridCol>
                <a:gridCol w="1230836">
                  <a:extLst>
                    <a:ext uri="{9D8B030D-6E8A-4147-A177-3AD203B41FA5}">
                      <a16:colId xmlns:a16="http://schemas.microsoft.com/office/drawing/2014/main" val="3855496288"/>
                    </a:ext>
                  </a:extLst>
                </a:gridCol>
                <a:gridCol w="946797">
                  <a:extLst>
                    <a:ext uri="{9D8B030D-6E8A-4147-A177-3AD203B41FA5}">
                      <a16:colId xmlns:a16="http://schemas.microsoft.com/office/drawing/2014/main" val="1680261218"/>
                    </a:ext>
                  </a:extLst>
                </a:gridCol>
                <a:gridCol w="1230836">
                  <a:extLst>
                    <a:ext uri="{9D8B030D-6E8A-4147-A177-3AD203B41FA5}">
                      <a16:colId xmlns:a16="http://schemas.microsoft.com/office/drawing/2014/main" val="2607910839"/>
                    </a:ext>
                  </a:extLst>
                </a:gridCol>
                <a:gridCol w="1216150">
                  <a:extLst>
                    <a:ext uri="{9D8B030D-6E8A-4147-A177-3AD203B41FA5}">
                      <a16:colId xmlns:a16="http://schemas.microsoft.com/office/drawing/2014/main" val="3996106672"/>
                    </a:ext>
                  </a:extLst>
                </a:gridCol>
              </a:tblGrid>
              <a:tr h="291067">
                <a:tc rowSpan="2">
                  <a:txBody>
                    <a:bodyPr/>
                    <a:lstStyle/>
                    <a:p>
                      <a:pPr algn="ctr">
                        <a:lnSpc>
                          <a:spcPct val="115000"/>
                        </a:lnSpc>
                        <a:spcAft>
                          <a:spcPts val="0"/>
                        </a:spcAft>
                      </a:pPr>
                      <a:r>
                        <a:rPr lang="fr-FR" sz="12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Services</a:t>
                      </a:r>
                    </a:p>
                  </a:txBody>
                  <a:tcPr marL="34225" marR="34225" marT="0" marB="0" anchor="ctr">
                    <a:lnL w="6350" cap="flat" cmpd="sng" algn="ctr">
                      <a:solidFill>
                        <a:srgbClr val="000000"/>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a:lnSpc>
                          <a:spcPct val="115000"/>
                        </a:lnSpc>
                        <a:spcAft>
                          <a:spcPts val="0"/>
                        </a:spcAft>
                      </a:pPr>
                      <a:r>
                        <a:rPr lang="fr-FR" sz="12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KPI</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nSpc>
                          <a:spcPct val="115000"/>
                        </a:lnSpc>
                        <a:spcAft>
                          <a:spcPts val="0"/>
                        </a:spcAft>
                      </a:pPr>
                      <a:r>
                        <a:rPr lang="fr-FR" sz="12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ARCEP </a:t>
                      </a:r>
                      <a:r>
                        <a:rPr lang="fr-FR" sz="1200" b="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T</a:t>
                      </a:r>
                      <a:r>
                        <a:rPr lang="fr-FR" sz="1200" b="1" dirty="0" err="1">
                          <a:solidFill>
                            <a:schemeClr val="bg1"/>
                          </a:solidFill>
                          <a:latin typeface="Verdana" panose="020B0604030504040204" pitchFamily="34" charset="0"/>
                          <a:ea typeface="Verdana" panose="020B0604030504040204" pitchFamily="34" charset="0"/>
                          <a:cs typeface="Verdana" panose="020B0604030504040204" pitchFamily="34" charset="0"/>
                        </a:rPr>
                        <a:t>hreshorlds</a:t>
                      </a:r>
                      <a:endParaRPr lang="fr-FR" sz="12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2">
                  <a:txBody>
                    <a:bodyPr/>
                    <a:lstStyle/>
                    <a:p>
                      <a:pPr algn="ctr">
                        <a:lnSpc>
                          <a:spcPct val="115000"/>
                        </a:lnSpc>
                        <a:spcAft>
                          <a:spcPts val="0"/>
                        </a:spcAft>
                      </a:pPr>
                      <a:r>
                        <a:rPr lang="fr-FR" sz="12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MTN</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hMerge="1">
                  <a:txBody>
                    <a:bodyPr/>
                    <a:lstStyle/>
                    <a:p>
                      <a:endParaRPr lang="fr-FR"/>
                    </a:p>
                  </a:txBody>
                  <a:tcP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gridSpan="2">
                  <a:txBody>
                    <a:bodyPr/>
                    <a:lstStyle/>
                    <a:p>
                      <a:pPr algn="ctr">
                        <a:lnSpc>
                          <a:spcPct val="115000"/>
                        </a:lnSpc>
                        <a:spcAft>
                          <a:spcPts val="0"/>
                        </a:spcAft>
                      </a:pPr>
                      <a:r>
                        <a:rPr lang="fr-FR" sz="12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MOOV</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hMerge="1">
                  <a:txBody>
                    <a:bodyPr/>
                    <a:lstStyle/>
                    <a:p>
                      <a:pPr algn="ctr">
                        <a:lnSpc>
                          <a:spcPct val="115000"/>
                        </a:lnSpc>
                        <a:spcAft>
                          <a:spcPts val="0"/>
                        </a:spcAft>
                      </a:pPr>
                      <a:endParaRPr lang="fr-FR" sz="1000" dirty="0">
                        <a:effectLst/>
                        <a:latin typeface="Calibri"/>
                        <a:ea typeface="Calibri"/>
                        <a:cs typeface="Arial"/>
                      </a:endParaRPr>
                    </a:p>
                  </a:txBody>
                  <a:tcPr marL="34225" marR="34225" marT="0"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row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FR" sz="12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MTN</a:t>
                      </a:r>
                      <a:r>
                        <a:rPr lang="fr-FR" sz="1200" b="1" baseline="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200" b="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Ranking</a:t>
                      </a:r>
                      <a:endParaRPr lang="fr-FR" sz="12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34225" marR="34225" marT="0" marB="0" anchor="ctr">
                    <a:lnL w="3175" cap="flat" cmpd="sng" algn="ctr">
                      <a:solidFill>
                        <a:schemeClr val="bg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832343487"/>
                  </a:ext>
                </a:extLst>
              </a:tr>
              <a:tr h="291067">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algn="ctr" defTabSz="914400" rtl="0" eaLnBrk="1" latinLnBrk="0" hangingPunct="1">
                        <a:lnSpc>
                          <a:spcPct val="115000"/>
                        </a:lnSpc>
                        <a:spcAft>
                          <a:spcPts val="0"/>
                        </a:spcAft>
                      </a:pPr>
                      <a:r>
                        <a:rPr lang="fr-FR" sz="1200"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Value</a:t>
                      </a:r>
                      <a:endParaRPr lang="fr-FR" sz="12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marL="0" algn="ctr" defTabSz="914400" rtl="0" eaLnBrk="1" latinLnBrk="0" hangingPunct="1">
                        <a:lnSpc>
                          <a:spcPct val="115000"/>
                        </a:lnSpc>
                        <a:spcAft>
                          <a:spcPts val="0"/>
                        </a:spcAft>
                      </a:pPr>
                      <a:r>
                        <a:rPr lang="fr-FR" sz="1200" kern="12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Conformity</a:t>
                      </a:r>
                      <a:r>
                        <a:rPr lang="fr-FR" sz="1200"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endParaRPr lang="fr-FR" sz="12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marL="0" algn="ctr" defTabSz="914400" rtl="0" eaLnBrk="1" latinLnBrk="0" hangingPunct="1">
                        <a:lnSpc>
                          <a:spcPct val="115000"/>
                        </a:lnSpc>
                        <a:spcAft>
                          <a:spcPts val="0"/>
                        </a:spcAft>
                      </a:pPr>
                      <a:r>
                        <a:rPr lang="fr-FR" sz="1200"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Value</a:t>
                      </a:r>
                      <a:endParaRPr lang="fr-FR" sz="12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marL="0" algn="ctr" defTabSz="914400" rtl="0" eaLnBrk="1" latinLnBrk="0" hangingPunct="1">
                        <a:lnSpc>
                          <a:spcPct val="115000"/>
                        </a:lnSpc>
                        <a:spcAft>
                          <a:spcPts val="0"/>
                        </a:spcAft>
                      </a:pPr>
                      <a:r>
                        <a:rPr lang="fr-FR" sz="1200" kern="12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Conformity</a:t>
                      </a:r>
                      <a:r>
                        <a:rPr lang="fr-FR" sz="1200"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endParaRPr lang="fr-FR" sz="12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fr-FR"/>
                    </a:p>
                  </a:txBody>
                  <a:tcPr/>
                </a:tc>
                <a:extLst>
                  <a:ext uri="{0D108BD9-81ED-4DB2-BD59-A6C34878D82A}">
                    <a16:rowId xmlns:a16="http://schemas.microsoft.com/office/drawing/2014/main" val="1596707094"/>
                  </a:ext>
                </a:extLst>
              </a:tr>
              <a:tr h="431800">
                <a:tc row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fr-FR" sz="1100" kern="1200" dirty="0">
                          <a:effectLst/>
                          <a:latin typeface="Verdana" panose="020B0604030504040204" pitchFamily="34" charset="0"/>
                          <a:ea typeface="Verdana" panose="020B0604030504040204" pitchFamily="34" charset="0"/>
                        </a:rPr>
                        <a:t>2G/3G</a:t>
                      </a:r>
                      <a:r>
                        <a:rPr lang="fr-FR" sz="1100" kern="1200" dirty="0">
                          <a:latin typeface="Verdana" panose="020B0604030504040204" pitchFamily="34" charset="0"/>
                          <a:ea typeface="Verdana" panose="020B0604030504040204" pitchFamily="34" charset="0"/>
                        </a:rPr>
                        <a:t> </a:t>
                      </a:r>
                      <a:r>
                        <a:rPr lang="fr-FR" sz="1100" kern="1200" dirty="0">
                          <a:effectLst/>
                          <a:latin typeface="Verdana" panose="020B0604030504040204" pitchFamily="34" charset="0"/>
                          <a:ea typeface="Verdana" panose="020B0604030504040204" pitchFamily="34" charset="0"/>
                        </a:rPr>
                        <a:t>Voice</a:t>
                      </a:r>
                    </a:p>
                  </a:txBody>
                  <a:tcPr marL="34225" marR="34225" marT="0" marB="0" anchor="ctr">
                    <a:lnL w="6350" cap="flat" cmpd="sng" algn="ctr">
                      <a:solidFill>
                        <a:srgbClr val="000000"/>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100" dirty="0" err="1">
                          <a:latin typeface="Verdana" panose="020B0604030504040204" pitchFamily="34" charset="0"/>
                          <a:ea typeface="Verdana" panose="020B0604030504040204" pitchFamily="34" charset="0"/>
                        </a:rPr>
                        <a:t>Accesibility</a:t>
                      </a:r>
                      <a:r>
                        <a:rPr lang="fr-FR" sz="1100" dirty="0">
                          <a:latin typeface="Verdana" panose="020B0604030504040204" pitchFamily="34" charset="0"/>
                          <a:ea typeface="Verdana" panose="020B0604030504040204" pitchFamily="34" charset="0"/>
                        </a:rPr>
                        <a:t>: </a:t>
                      </a:r>
                      <a:r>
                        <a:rPr lang="fr-FR" sz="1100" dirty="0" err="1">
                          <a:latin typeface="Verdana" panose="020B0604030504040204" pitchFamily="34" charset="0"/>
                          <a:ea typeface="Verdana" panose="020B0604030504040204" pitchFamily="34" charset="0"/>
                        </a:rPr>
                        <a:t>Blocking</a:t>
                      </a:r>
                      <a:r>
                        <a:rPr lang="fr-FR" sz="1100" dirty="0">
                          <a:latin typeface="Verdana" panose="020B0604030504040204" pitchFamily="34" charset="0"/>
                          <a:ea typeface="Verdana" panose="020B0604030504040204" pitchFamily="34" charset="0"/>
                        </a:rPr>
                        <a:t> rate </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r>
                        <a:rPr lang="fr-FR" sz="1100" dirty="0">
                          <a:latin typeface="Verdana" panose="020B0604030504040204" pitchFamily="34" charset="0"/>
                          <a:ea typeface="Verdana" panose="020B0604030504040204" pitchFamily="34" charset="0"/>
                        </a:rPr>
                        <a:t>&lt;2%</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5,9%</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NOK</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5,5%</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NOK</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2</a:t>
                      </a:r>
                    </a:p>
                  </a:txBody>
                  <a:tcPr marL="34225" marR="34225" marT="0" marB="0" anchor="ctr">
                    <a:lnL w="3175" cap="flat" cmpd="sng" algn="ctr">
                      <a:solidFill>
                        <a:schemeClr val="bg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893444129"/>
                  </a:ext>
                </a:extLst>
              </a:tr>
              <a:tr h="431800">
                <a:tc vMerge="1">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fr-FR" sz="1100" dirty="0">
                        <a:latin typeface="Verdana" panose="020B0604030504040204" pitchFamily="34" charset="0"/>
                        <a:ea typeface="Verdana" panose="020B0604030504040204" pitchFamily="34" charset="0"/>
                        <a:cs typeface="Verdana" panose="020B0604030504040204" pitchFamily="34" charset="0"/>
                      </a:endParaRPr>
                    </a:p>
                  </a:txBody>
                  <a:tcPr marL="34225" marR="34225" marT="0" marB="0" anchor="b">
                    <a:lnL w="6350" cap="flat" cmpd="sng" algn="ctr">
                      <a:solidFill>
                        <a:srgbClr val="000000"/>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r>
                        <a:rPr lang="fr-FR" sz="1100" dirty="0" err="1">
                          <a:latin typeface="Verdana" panose="020B0604030504040204" pitchFamily="34" charset="0"/>
                          <a:ea typeface="Verdana" panose="020B0604030504040204" pitchFamily="34" charset="0"/>
                        </a:rPr>
                        <a:t>Retainability</a:t>
                      </a:r>
                      <a:r>
                        <a:rPr lang="fr-FR" sz="1100" dirty="0">
                          <a:latin typeface="Verdana" panose="020B0604030504040204" pitchFamily="34" charset="0"/>
                          <a:ea typeface="Verdana" panose="020B0604030504040204" pitchFamily="34" charset="0"/>
                        </a:rPr>
                        <a:t>:</a:t>
                      </a:r>
                      <a:r>
                        <a:rPr lang="fr-FR" sz="1100" baseline="0" dirty="0">
                          <a:latin typeface="Verdana" panose="020B0604030504040204" pitchFamily="34" charset="0"/>
                          <a:ea typeface="Verdana" panose="020B0604030504040204" pitchFamily="34" charset="0"/>
                        </a:rPr>
                        <a:t> </a:t>
                      </a:r>
                      <a:r>
                        <a:rPr lang="fr-FR" sz="1100" dirty="0">
                          <a:latin typeface="Verdana" panose="020B0604030504040204" pitchFamily="34" charset="0"/>
                          <a:ea typeface="Verdana" panose="020B0604030504040204" pitchFamily="34" charset="0"/>
                        </a:rPr>
                        <a:t>Call drop</a:t>
                      </a:r>
                      <a:r>
                        <a:rPr lang="fr-FR" sz="1100" baseline="0" dirty="0">
                          <a:latin typeface="Verdana" panose="020B0604030504040204" pitchFamily="34" charset="0"/>
                          <a:ea typeface="Verdana" panose="020B0604030504040204" pitchFamily="34" charset="0"/>
                        </a:rPr>
                        <a:t> </a:t>
                      </a:r>
                      <a:r>
                        <a:rPr lang="fr-FR" sz="1100" dirty="0">
                          <a:latin typeface="Verdana" panose="020B0604030504040204" pitchFamily="34" charset="0"/>
                          <a:ea typeface="Verdana" panose="020B0604030504040204" pitchFamily="34" charset="0"/>
                        </a:rPr>
                        <a:t>rate</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dirty="0">
                          <a:latin typeface="Verdana" panose="020B0604030504040204" pitchFamily="34" charset="0"/>
                          <a:ea typeface="Verdana" panose="020B0604030504040204" pitchFamily="34" charset="0"/>
                        </a:rPr>
                        <a:t>&lt;2%</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1%</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OK</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5,9</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NOK</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1</a:t>
                      </a:r>
                    </a:p>
                  </a:txBody>
                  <a:tcPr marL="34225" marR="34225" marT="0" marB="0" anchor="ctr">
                    <a:lnL w="3175" cap="flat" cmpd="sng" algn="ctr">
                      <a:solidFill>
                        <a:schemeClr val="bg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1535122"/>
                  </a:ext>
                </a:extLst>
              </a:tr>
              <a:tr h="431800">
                <a:tc vMerge="1">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fr-FR" sz="1100" dirty="0">
                        <a:latin typeface="Verdana" panose="020B0604030504040204" pitchFamily="34" charset="0"/>
                        <a:ea typeface="Verdana" panose="020B0604030504040204" pitchFamily="34" charset="0"/>
                        <a:cs typeface="Verdana" panose="020B0604030504040204" pitchFamily="34" charset="0"/>
                      </a:endParaRPr>
                    </a:p>
                  </a:txBody>
                  <a:tcPr marL="34225" marR="34225" marT="0" marB="0" anchor="b">
                    <a:lnL w="6350" cap="flat" cmpd="sng" algn="ctr">
                      <a:solidFill>
                        <a:srgbClr val="000000"/>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marL="0" indent="0"/>
                      <a:r>
                        <a:rPr lang="fr-FR" sz="1100" dirty="0" err="1">
                          <a:latin typeface="Verdana" panose="020B0604030504040204" pitchFamily="34" charset="0"/>
                          <a:ea typeface="Verdana" panose="020B0604030504040204" pitchFamily="34" charset="0"/>
                        </a:rPr>
                        <a:t>Integrity</a:t>
                      </a:r>
                      <a:r>
                        <a:rPr lang="fr-FR" sz="1100" dirty="0">
                          <a:latin typeface="Verdana" panose="020B0604030504040204" pitchFamily="34" charset="0"/>
                          <a:ea typeface="Verdana" panose="020B0604030504040204" pitchFamily="34" charset="0"/>
                        </a:rPr>
                        <a:t>: Voice </a:t>
                      </a:r>
                      <a:r>
                        <a:rPr lang="fr-FR" sz="1100" dirty="0" err="1">
                          <a:latin typeface="Verdana" panose="020B0604030504040204" pitchFamily="34" charset="0"/>
                          <a:ea typeface="Verdana" panose="020B0604030504040204" pitchFamily="34" charset="0"/>
                        </a:rPr>
                        <a:t>quality</a:t>
                      </a:r>
                      <a:endParaRPr lang="fr-FR" sz="1100" dirty="0">
                        <a:latin typeface="Verdana" panose="020B0604030504040204" pitchFamily="34" charset="0"/>
                        <a:ea typeface="Verdana" panose="020B0604030504040204" pitchFamily="34" charset="0"/>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dirty="0">
                          <a:latin typeface="Verdana" panose="020B0604030504040204" pitchFamily="34" charset="0"/>
                          <a:ea typeface="Verdana" panose="020B0604030504040204" pitchFamily="34" charset="0"/>
                        </a:rPr>
                        <a:t>&gt;95% (</a:t>
                      </a:r>
                      <a:r>
                        <a:rPr lang="fr-FR" sz="1100" baseline="0" dirty="0">
                          <a:latin typeface="Verdana" panose="020B0604030504040204" pitchFamily="34" charset="0"/>
                          <a:ea typeface="Verdana" panose="020B0604030504040204" pitchFamily="34" charset="0"/>
                        </a:rPr>
                        <a:t>Rate of MOS&gt;4.0)</a:t>
                      </a:r>
                      <a:endParaRPr lang="fr-FR" sz="1100" dirty="0">
                        <a:latin typeface="Verdana" panose="020B0604030504040204" pitchFamily="34" charset="0"/>
                        <a:ea typeface="Verdana" panose="020B0604030504040204" pitchFamily="34" charset="0"/>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95,6%</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OK</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87,4%</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NOK</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1</a:t>
                      </a:r>
                    </a:p>
                  </a:txBody>
                  <a:tcPr marL="34225" marR="34225" marT="0" marB="0" anchor="ctr">
                    <a:lnL w="3175" cap="flat" cmpd="sng" algn="ctr">
                      <a:solidFill>
                        <a:schemeClr val="bg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688358411"/>
                  </a:ext>
                </a:extLst>
              </a:tr>
              <a:tr h="431800">
                <a:tc rowSpan="2">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fr-FR" sz="1100" kern="1200" dirty="0">
                          <a:effectLst/>
                          <a:latin typeface="Verdana" panose="020B0604030504040204" pitchFamily="34" charset="0"/>
                          <a:ea typeface="Verdana" panose="020B0604030504040204" pitchFamily="34" charset="0"/>
                        </a:rPr>
                        <a:t>2G/3G</a:t>
                      </a:r>
                      <a:r>
                        <a:rPr lang="fr-FR" sz="1100" kern="1200" dirty="0">
                          <a:latin typeface="Verdana" panose="020B0604030504040204" pitchFamily="34" charset="0"/>
                          <a:ea typeface="Verdana" panose="020B0604030504040204" pitchFamily="34" charset="0"/>
                        </a:rPr>
                        <a:t> </a:t>
                      </a:r>
                      <a:r>
                        <a:rPr lang="fr-FR" sz="1100" kern="1200" dirty="0">
                          <a:effectLst/>
                          <a:latin typeface="Verdana" panose="020B0604030504040204" pitchFamily="34" charset="0"/>
                          <a:ea typeface="Verdana" panose="020B0604030504040204" pitchFamily="34" charset="0"/>
                        </a:rPr>
                        <a:t>SMS</a:t>
                      </a:r>
                    </a:p>
                  </a:txBody>
                  <a:tcPr marL="34225" marR="34225" marT="0" marB="0" anchor="ctr">
                    <a:lnL w="6350" cap="flat" cmpd="sng" algn="ctr">
                      <a:solidFill>
                        <a:srgbClr val="000000"/>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100" dirty="0">
                          <a:latin typeface="Verdana" panose="020B0604030504040204" pitchFamily="34" charset="0"/>
                          <a:ea typeface="Verdana" panose="020B0604030504040204" pitchFamily="34" charset="0"/>
                        </a:rPr>
                        <a:t>SMS </a:t>
                      </a:r>
                      <a:r>
                        <a:rPr lang="fr-FR" sz="1100" dirty="0" err="1">
                          <a:latin typeface="Verdana" panose="020B0604030504040204" pitchFamily="34" charset="0"/>
                          <a:ea typeface="Verdana" panose="020B0604030504040204" pitchFamily="34" charset="0"/>
                        </a:rPr>
                        <a:t>sending</a:t>
                      </a:r>
                      <a:r>
                        <a:rPr lang="fr-FR" sz="1100" dirty="0">
                          <a:latin typeface="Verdana" panose="020B0604030504040204" pitchFamily="34" charset="0"/>
                          <a:ea typeface="Verdana" panose="020B0604030504040204" pitchFamily="34" charset="0"/>
                        </a:rPr>
                        <a:t> </a:t>
                      </a:r>
                      <a:r>
                        <a:rPr lang="fr-FR" sz="1100" dirty="0" err="1">
                          <a:latin typeface="Verdana" panose="020B0604030504040204" pitchFamily="34" charset="0"/>
                          <a:ea typeface="Verdana" panose="020B0604030504040204" pitchFamily="34" charset="0"/>
                        </a:rPr>
                        <a:t>success</a:t>
                      </a:r>
                      <a:r>
                        <a:rPr lang="fr-FR" sz="1100" dirty="0">
                          <a:latin typeface="Verdana" panose="020B0604030504040204" pitchFamily="34" charset="0"/>
                          <a:ea typeface="Verdana" panose="020B0604030504040204" pitchFamily="34" charset="0"/>
                        </a:rPr>
                        <a:t> rate %</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r>
                        <a:rPr lang="fr-FR" sz="1100" dirty="0">
                          <a:latin typeface="Verdana" panose="020B0604030504040204" pitchFamily="34" charset="0"/>
                          <a:ea typeface="Verdana" panose="020B0604030504040204" pitchFamily="34" charset="0"/>
                        </a:rPr>
                        <a:t>&gt;99%</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lang="fr-FR" sz="1100" dirty="0">
                          <a:latin typeface="Verdana" panose="020B0604030504040204" pitchFamily="34" charset="0"/>
                          <a:ea typeface="Verdana" panose="020B0604030504040204" pitchFamily="34" charset="0"/>
                        </a:rPr>
                        <a:t>99,23%</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OK</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98,32%</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OK</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1</a:t>
                      </a:r>
                    </a:p>
                  </a:txBody>
                  <a:tcPr marL="34225" marR="34225" marT="0" marB="0" anchor="ctr">
                    <a:lnL w="3175" cap="flat" cmpd="sng" algn="ctr">
                      <a:solidFill>
                        <a:schemeClr val="bg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122714216"/>
                  </a:ext>
                </a:extLst>
              </a:tr>
              <a:tr h="431800">
                <a:tc vMerge="1">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fr-FR" sz="1100" dirty="0">
                        <a:latin typeface="Verdana" panose="020B0604030504040204" pitchFamily="34" charset="0"/>
                        <a:ea typeface="Verdana" panose="020B0604030504040204" pitchFamily="34" charset="0"/>
                        <a:cs typeface="Verdana" panose="020B0604030504040204" pitchFamily="34" charset="0"/>
                      </a:endParaRPr>
                    </a:p>
                  </a:txBody>
                  <a:tcPr marL="34225" marR="34225" marT="0" marB="0" anchor="b">
                    <a:lnL w="6350" cap="flat" cmpd="sng" algn="ctr">
                      <a:solidFill>
                        <a:srgbClr val="000000"/>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100" dirty="0">
                          <a:latin typeface="Verdana" panose="020B0604030504040204" pitchFamily="34" charset="0"/>
                          <a:ea typeface="Verdana" panose="020B0604030504040204" pitchFamily="34" charset="0"/>
                        </a:rPr>
                        <a:t>SMS </a:t>
                      </a:r>
                      <a:r>
                        <a:rPr lang="fr-FR" sz="1100" dirty="0" err="1">
                          <a:latin typeface="Verdana" panose="020B0604030504040204" pitchFamily="34" charset="0"/>
                          <a:ea typeface="Verdana" panose="020B0604030504040204" pitchFamily="34" charset="0"/>
                        </a:rPr>
                        <a:t>receving</a:t>
                      </a:r>
                      <a:r>
                        <a:rPr lang="fr-FR" sz="1100" baseline="0" dirty="0">
                          <a:latin typeface="Verdana" panose="020B0604030504040204" pitchFamily="34" charset="0"/>
                          <a:ea typeface="Verdana" panose="020B0604030504040204" pitchFamily="34" charset="0"/>
                        </a:rPr>
                        <a:t> </a:t>
                      </a:r>
                      <a:r>
                        <a:rPr lang="fr-FR" sz="1100" dirty="0" err="1">
                          <a:latin typeface="Verdana" panose="020B0604030504040204" pitchFamily="34" charset="0"/>
                          <a:ea typeface="Verdana" panose="020B0604030504040204" pitchFamily="34" charset="0"/>
                        </a:rPr>
                        <a:t>success</a:t>
                      </a:r>
                      <a:r>
                        <a:rPr lang="fr-FR" sz="1100" dirty="0">
                          <a:latin typeface="Verdana" panose="020B0604030504040204" pitchFamily="34" charset="0"/>
                          <a:ea typeface="Verdana" panose="020B0604030504040204" pitchFamily="34" charset="0"/>
                        </a:rPr>
                        <a:t> rate %</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fr-FR" sz="1100" dirty="0">
                          <a:latin typeface="Verdana" panose="020B0604030504040204" pitchFamily="34" charset="0"/>
                          <a:ea typeface="Verdana" panose="020B0604030504040204" pitchFamily="34" charset="0"/>
                        </a:rPr>
                        <a:t>&gt;99%</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99,70%</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OK</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98,4%</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OK</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1</a:t>
                      </a:r>
                    </a:p>
                  </a:txBody>
                  <a:tcPr marL="34225" marR="34225" marT="0" marB="0" anchor="ctr">
                    <a:lnL w="3175" cap="flat" cmpd="sng" algn="ctr">
                      <a:solidFill>
                        <a:schemeClr val="bg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47380843"/>
                  </a:ext>
                </a:extLst>
              </a:tr>
            </a:tbl>
          </a:graphicData>
        </a:graphic>
      </p:graphicFrame>
    </p:spTree>
    <p:extLst>
      <p:ext uri="{BB962C8B-B14F-4D97-AF65-F5344CB8AC3E}">
        <p14:creationId xmlns:p14="http://schemas.microsoft.com/office/powerpoint/2010/main" val="51242701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Key Results – 3G Data Summary</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network is outperforming MOOV’s in 3G throughput and meets ARCEP requirements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18</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8" name="Table 1">
            <a:extLst>
              <a:ext uri="{FF2B5EF4-FFF2-40B4-BE49-F238E27FC236}">
                <a16:creationId xmlns:a16="http://schemas.microsoft.com/office/drawing/2014/main" id="{8BEFF7E6-0A45-4FE0-9F72-E288FE384DD1}"/>
              </a:ext>
            </a:extLst>
          </p:cNvPr>
          <p:cNvGraphicFramePr>
            <a:graphicFrameLocks noGrp="1"/>
          </p:cNvGraphicFramePr>
          <p:nvPr>
            <p:extLst>
              <p:ext uri="{D42A27DB-BD31-4B8C-83A1-F6EECF244321}">
                <p14:modId xmlns:p14="http://schemas.microsoft.com/office/powerpoint/2010/main" val="1976061335"/>
              </p:ext>
            </p:extLst>
          </p:nvPr>
        </p:nvGraphicFramePr>
        <p:xfrm>
          <a:off x="469900" y="2169395"/>
          <a:ext cx="11252200" cy="4024017"/>
        </p:xfrm>
        <a:graphic>
          <a:graphicData uri="http://schemas.openxmlformats.org/drawingml/2006/table">
            <a:tbl>
              <a:tblPr/>
              <a:tblGrid>
                <a:gridCol w="1367880">
                  <a:extLst>
                    <a:ext uri="{9D8B030D-6E8A-4147-A177-3AD203B41FA5}">
                      <a16:colId xmlns:a16="http://schemas.microsoft.com/office/drawing/2014/main" val="3812919847"/>
                    </a:ext>
                  </a:extLst>
                </a:gridCol>
                <a:gridCol w="1823840">
                  <a:extLst>
                    <a:ext uri="{9D8B030D-6E8A-4147-A177-3AD203B41FA5}">
                      <a16:colId xmlns:a16="http://schemas.microsoft.com/office/drawing/2014/main" val="3218970497"/>
                    </a:ext>
                  </a:extLst>
                </a:gridCol>
                <a:gridCol w="2279800">
                  <a:extLst>
                    <a:ext uri="{9D8B030D-6E8A-4147-A177-3AD203B41FA5}">
                      <a16:colId xmlns:a16="http://schemas.microsoft.com/office/drawing/2014/main" val="3991405044"/>
                    </a:ext>
                  </a:extLst>
                </a:gridCol>
                <a:gridCol w="1112131">
                  <a:extLst>
                    <a:ext uri="{9D8B030D-6E8A-4147-A177-3AD203B41FA5}">
                      <a16:colId xmlns:a16="http://schemas.microsoft.com/office/drawing/2014/main" val="628307668"/>
                    </a:ext>
                  </a:extLst>
                </a:gridCol>
                <a:gridCol w="1185496">
                  <a:extLst>
                    <a:ext uri="{9D8B030D-6E8A-4147-A177-3AD203B41FA5}">
                      <a16:colId xmlns:a16="http://schemas.microsoft.com/office/drawing/2014/main" val="3855496288"/>
                    </a:ext>
                  </a:extLst>
                </a:gridCol>
                <a:gridCol w="1126206">
                  <a:extLst>
                    <a:ext uri="{9D8B030D-6E8A-4147-A177-3AD203B41FA5}">
                      <a16:colId xmlns:a16="http://schemas.microsoft.com/office/drawing/2014/main" val="1680261218"/>
                    </a:ext>
                  </a:extLst>
                </a:gridCol>
                <a:gridCol w="1185496">
                  <a:extLst>
                    <a:ext uri="{9D8B030D-6E8A-4147-A177-3AD203B41FA5}">
                      <a16:colId xmlns:a16="http://schemas.microsoft.com/office/drawing/2014/main" val="2607910839"/>
                    </a:ext>
                  </a:extLst>
                </a:gridCol>
                <a:gridCol w="1171351">
                  <a:extLst>
                    <a:ext uri="{9D8B030D-6E8A-4147-A177-3AD203B41FA5}">
                      <a16:colId xmlns:a16="http://schemas.microsoft.com/office/drawing/2014/main" val="3996106672"/>
                    </a:ext>
                  </a:extLst>
                </a:gridCol>
              </a:tblGrid>
              <a:tr h="296184">
                <a:tc rowSpan="2">
                  <a:txBody>
                    <a:bodyPr/>
                    <a:lstStyle/>
                    <a:p>
                      <a:pPr algn="ctr">
                        <a:lnSpc>
                          <a:spcPct val="115000"/>
                        </a:lnSpc>
                        <a:spcAft>
                          <a:spcPts val="0"/>
                        </a:spcAft>
                      </a:pPr>
                      <a:r>
                        <a:rPr lang="fr-FR" sz="12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Services</a:t>
                      </a:r>
                    </a:p>
                  </a:txBody>
                  <a:tcPr marL="34225" marR="34225" marT="0" marB="0" anchor="ctr">
                    <a:lnL w="6350" cap="flat" cmpd="sng" algn="ctr">
                      <a:solidFill>
                        <a:srgbClr val="000000"/>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a:lnSpc>
                          <a:spcPct val="115000"/>
                        </a:lnSpc>
                        <a:spcAft>
                          <a:spcPts val="0"/>
                        </a:spcAft>
                      </a:pPr>
                      <a:r>
                        <a:rPr lang="fr-FR" sz="12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KPI</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nSpc>
                          <a:spcPct val="115000"/>
                        </a:lnSpc>
                        <a:spcAft>
                          <a:spcPts val="0"/>
                        </a:spcAft>
                      </a:pPr>
                      <a:r>
                        <a:rPr lang="fr-FR" sz="12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ARCEP </a:t>
                      </a:r>
                      <a:r>
                        <a:rPr lang="fr-FR" sz="1200" b="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T</a:t>
                      </a:r>
                      <a:r>
                        <a:rPr lang="fr-FR" sz="1200" b="1" dirty="0" err="1">
                          <a:solidFill>
                            <a:schemeClr val="bg1"/>
                          </a:solidFill>
                          <a:latin typeface="Verdana" panose="020B0604030504040204" pitchFamily="34" charset="0"/>
                          <a:ea typeface="Verdana" panose="020B0604030504040204" pitchFamily="34" charset="0"/>
                          <a:cs typeface="Verdana" panose="020B0604030504040204" pitchFamily="34" charset="0"/>
                        </a:rPr>
                        <a:t>hreshorlds</a:t>
                      </a:r>
                      <a:endParaRPr lang="fr-FR" sz="12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2">
                  <a:txBody>
                    <a:bodyPr/>
                    <a:lstStyle/>
                    <a:p>
                      <a:pPr algn="ctr">
                        <a:lnSpc>
                          <a:spcPct val="115000"/>
                        </a:lnSpc>
                        <a:spcAft>
                          <a:spcPts val="0"/>
                        </a:spcAft>
                      </a:pPr>
                      <a:r>
                        <a:rPr lang="fr-FR" sz="12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MTN</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hMerge="1">
                  <a:txBody>
                    <a:bodyPr/>
                    <a:lstStyle/>
                    <a:p>
                      <a:endParaRPr lang="fr-FR"/>
                    </a:p>
                  </a:txBody>
                  <a:tcP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gridSpan="2">
                  <a:txBody>
                    <a:bodyPr/>
                    <a:lstStyle/>
                    <a:p>
                      <a:pPr algn="ctr">
                        <a:lnSpc>
                          <a:spcPct val="115000"/>
                        </a:lnSpc>
                        <a:spcAft>
                          <a:spcPts val="0"/>
                        </a:spcAft>
                      </a:pPr>
                      <a:r>
                        <a:rPr lang="fr-FR" sz="12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MOOV</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hMerge="1">
                  <a:txBody>
                    <a:bodyPr/>
                    <a:lstStyle/>
                    <a:p>
                      <a:pPr algn="ctr">
                        <a:lnSpc>
                          <a:spcPct val="115000"/>
                        </a:lnSpc>
                        <a:spcAft>
                          <a:spcPts val="0"/>
                        </a:spcAft>
                      </a:pPr>
                      <a:endParaRPr lang="fr-FR" sz="1000" dirty="0">
                        <a:effectLst/>
                        <a:latin typeface="Calibri"/>
                        <a:ea typeface="Calibri"/>
                        <a:cs typeface="Arial"/>
                      </a:endParaRPr>
                    </a:p>
                  </a:txBody>
                  <a:tcPr marL="34225" marR="34225" marT="0"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row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FR" sz="12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MTN</a:t>
                      </a:r>
                      <a:r>
                        <a:rPr lang="fr-FR" sz="1200" b="1" baseline="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200" b="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Ranking</a:t>
                      </a:r>
                      <a:endParaRPr lang="fr-FR" sz="12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34225" marR="34225" marT="0" marB="0" anchor="ctr">
                    <a:lnL w="3175" cap="flat" cmpd="sng" algn="ctr">
                      <a:solidFill>
                        <a:schemeClr val="bg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832343487"/>
                  </a:ext>
                </a:extLst>
              </a:tr>
              <a:tr h="296184">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algn="ctr" defTabSz="914400" rtl="0" eaLnBrk="1" latinLnBrk="0" hangingPunct="1">
                        <a:lnSpc>
                          <a:spcPct val="115000"/>
                        </a:lnSpc>
                        <a:spcAft>
                          <a:spcPts val="0"/>
                        </a:spcAft>
                      </a:pPr>
                      <a:r>
                        <a:rPr lang="fr-FR" sz="1200"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Value</a:t>
                      </a:r>
                      <a:endParaRPr lang="fr-FR" sz="12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marL="0" algn="ctr" defTabSz="914400" rtl="0" eaLnBrk="1" latinLnBrk="0" hangingPunct="1">
                        <a:lnSpc>
                          <a:spcPct val="115000"/>
                        </a:lnSpc>
                        <a:spcAft>
                          <a:spcPts val="0"/>
                        </a:spcAft>
                      </a:pPr>
                      <a:r>
                        <a:rPr lang="fr-FR" sz="1200" kern="12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Conformity</a:t>
                      </a:r>
                      <a:r>
                        <a:rPr lang="fr-FR" sz="1200"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endParaRPr lang="fr-FR" sz="12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marL="0" algn="ctr" defTabSz="914400" rtl="0" eaLnBrk="1" latinLnBrk="0" hangingPunct="1">
                        <a:lnSpc>
                          <a:spcPct val="115000"/>
                        </a:lnSpc>
                        <a:spcAft>
                          <a:spcPts val="0"/>
                        </a:spcAft>
                      </a:pPr>
                      <a:r>
                        <a:rPr lang="fr-FR" sz="1200"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Value</a:t>
                      </a:r>
                      <a:endParaRPr lang="fr-FR" sz="12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marL="0" algn="ctr" defTabSz="914400" rtl="0" eaLnBrk="1" latinLnBrk="0" hangingPunct="1">
                        <a:lnSpc>
                          <a:spcPct val="115000"/>
                        </a:lnSpc>
                        <a:spcAft>
                          <a:spcPts val="0"/>
                        </a:spcAft>
                      </a:pPr>
                      <a:r>
                        <a:rPr lang="fr-FR" sz="1200" kern="12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Conformity</a:t>
                      </a:r>
                      <a:r>
                        <a:rPr lang="fr-FR" sz="1200"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endParaRPr lang="fr-FR" sz="12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fr-FR"/>
                    </a:p>
                  </a:txBody>
                  <a:tcPr/>
                </a:tc>
                <a:extLst>
                  <a:ext uri="{0D108BD9-81ED-4DB2-BD59-A6C34878D82A}">
                    <a16:rowId xmlns:a16="http://schemas.microsoft.com/office/drawing/2014/main" val="1596707094"/>
                  </a:ext>
                </a:extLst>
              </a:tr>
              <a:tr h="439392">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fr-FR" sz="1100" kern="1200" dirty="0">
                          <a:solidFill>
                            <a:schemeClr val="tx1"/>
                          </a:solidFill>
                          <a:latin typeface="Verdana" panose="020B0604030504040204" pitchFamily="34" charset="0"/>
                          <a:ea typeface="Verdana" panose="020B0604030504040204" pitchFamily="34" charset="0"/>
                          <a:cs typeface="+mn-cs"/>
                        </a:rPr>
                        <a:t>3G DATA</a:t>
                      </a:r>
                    </a:p>
                  </a:txBody>
                  <a:tcPr marL="34225" marR="34225" marT="0" marB="0" anchor="ctr">
                    <a:lnL w="6350" cap="flat" cmpd="sng" algn="ctr">
                      <a:solidFill>
                        <a:srgbClr val="000000"/>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fr-FR" sz="1100" dirty="0">
                          <a:latin typeface="Verdana" panose="020B0604030504040204" pitchFamily="34" charset="0"/>
                          <a:ea typeface="Verdana" panose="020B0604030504040204" pitchFamily="34" charset="0"/>
                        </a:rPr>
                        <a:t>3G </a:t>
                      </a:r>
                      <a:r>
                        <a:rPr lang="fr-FR" sz="1100" dirty="0" err="1">
                          <a:latin typeface="Verdana" panose="020B0604030504040204" pitchFamily="34" charset="0"/>
                          <a:ea typeface="Verdana" panose="020B0604030504040204" pitchFamily="34" charset="0"/>
                        </a:rPr>
                        <a:t>Availabaility</a:t>
                      </a:r>
                      <a:endParaRPr lang="fr-FR" sz="1100" dirty="0">
                        <a:latin typeface="Verdana" panose="020B0604030504040204" pitchFamily="34" charset="0"/>
                        <a:ea typeface="Verdana" panose="020B060403050404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fr-FR" sz="1100" dirty="0">
                          <a:latin typeface="Verdana" panose="020B0604030504040204" pitchFamily="34" charset="0"/>
                          <a:ea typeface="Verdana" panose="020B0604030504040204" pitchFamily="34" charset="0"/>
                        </a:rPr>
                        <a:t>&gt;=95%</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98,87%</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OK</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99,7%</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OK</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2</a:t>
                      </a:r>
                    </a:p>
                  </a:txBody>
                  <a:tcPr marL="34225" marR="34225" marT="0" marB="0" anchor="ctr">
                    <a:lnL w="3175" cap="flat" cmpd="sng" algn="ctr">
                      <a:solidFill>
                        <a:schemeClr val="bg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3444129"/>
                  </a:ext>
                </a:extLst>
              </a:tr>
              <a:tr h="558027">
                <a:tc rowSpan="3">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100" dirty="0">
                          <a:latin typeface="Verdana" panose="020B0604030504040204" pitchFamily="34" charset="0"/>
                          <a:ea typeface="Verdana" panose="020B0604030504040204" pitchFamily="34" charset="0"/>
                        </a:rPr>
                        <a:t>3G </a:t>
                      </a:r>
                      <a:r>
                        <a:rPr lang="fr-FR" sz="1100" kern="1200" dirty="0">
                          <a:solidFill>
                            <a:schemeClr val="tx1"/>
                          </a:solidFill>
                          <a:latin typeface="Verdana" panose="020B0604030504040204" pitchFamily="34" charset="0"/>
                          <a:ea typeface="Verdana" panose="020B0604030504040204" pitchFamily="34" charset="0"/>
                          <a:cs typeface="+mn-cs"/>
                        </a:rPr>
                        <a:t>HTTP</a:t>
                      </a:r>
                      <a:r>
                        <a:rPr lang="fr-FR" sz="1100" dirty="0">
                          <a:latin typeface="Verdana" panose="020B0604030504040204" pitchFamily="34" charset="0"/>
                          <a:ea typeface="Verdana" panose="020B0604030504040204" pitchFamily="34" charset="0"/>
                        </a:rPr>
                        <a:t> </a:t>
                      </a:r>
                    </a:p>
                  </a:txBody>
                  <a:tcPr marL="34225" marR="34225" marT="0" marB="0" anchor="ctr">
                    <a:lnL w="6350" cap="flat" cmpd="sng" algn="ctr">
                      <a:solidFill>
                        <a:srgbClr val="000000"/>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r>
                        <a:rPr lang="fr-FR" sz="1100" dirty="0" err="1">
                          <a:latin typeface="Verdana" panose="020B0604030504040204" pitchFamily="34" charset="0"/>
                          <a:ea typeface="Verdana" panose="020B0604030504040204" pitchFamily="34" charset="0"/>
                        </a:rPr>
                        <a:t>Successful</a:t>
                      </a:r>
                      <a:r>
                        <a:rPr lang="fr-FR" sz="1100" baseline="0" dirty="0">
                          <a:latin typeface="Verdana" panose="020B0604030504040204" pitchFamily="34" charset="0"/>
                          <a:ea typeface="Verdana" panose="020B0604030504040204" pitchFamily="34" charset="0"/>
                        </a:rPr>
                        <a:t> internet connexion rate</a:t>
                      </a:r>
                      <a:endParaRPr lang="fr-FR" sz="1100" dirty="0">
                        <a:latin typeface="Verdana" panose="020B0604030504040204" pitchFamily="34" charset="0"/>
                        <a:ea typeface="Verdana" panose="020B060403050404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r>
                        <a:rPr lang="fr-FR" sz="1100" dirty="0">
                          <a:latin typeface="Verdana" panose="020B0604030504040204" pitchFamily="34" charset="0"/>
                          <a:ea typeface="Verdana" panose="020B0604030504040204" pitchFamily="34" charset="0"/>
                        </a:rPr>
                        <a:t>&gt;90%</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98,82%</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OK</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99,22%</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OK</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2</a:t>
                      </a:r>
                    </a:p>
                  </a:txBody>
                  <a:tcPr marL="34225" marR="34225" marT="0" marB="0" anchor="ctr">
                    <a:lnL w="3175" cap="flat" cmpd="sng" algn="ctr">
                      <a:solidFill>
                        <a:schemeClr val="bg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81535122"/>
                  </a:ext>
                </a:extLst>
              </a:tr>
              <a:tr h="439392">
                <a:tc vMerge="1">
                  <a:txBody>
                    <a:bodyPr/>
                    <a:lstStyle/>
                    <a:p>
                      <a:pPr>
                        <a:lnSpc>
                          <a:spcPct val="115000"/>
                        </a:lnSpc>
                        <a:spcAft>
                          <a:spcPts val="0"/>
                        </a:spcAft>
                      </a:pPr>
                      <a:endParaRPr lang="fr-FR" sz="1000" dirty="0">
                        <a:effectLst/>
                        <a:latin typeface="+mn-lt"/>
                        <a:ea typeface="Calibri"/>
                        <a:cs typeface="Arial"/>
                      </a:endParaRPr>
                    </a:p>
                  </a:txBody>
                  <a:tcPr marL="34225" marR="34225" marT="0" marB="0" anchor="ctr">
                    <a:lnL w="6350" cap="flat" cmpd="sng" algn="ctr">
                      <a:solidFill>
                        <a:srgbClr val="000000"/>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r>
                        <a:rPr lang="fr-FR" sz="1100" dirty="0">
                          <a:latin typeface="Verdana" panose="020B0604030504040204" pitchFamily="34" charset="0"/>
                          <a:ea typeface="Verdana" panose="020B0604030504040204" pitchFamily="34" charset="0"/>
                        </a:rPr>
                        <a:t>Connexion setup</a:t>
                      </a:r>
                      <a:r>
                        <a:rPr lang="fr-FR" sz="1100" baseline="0" dirty="0">
                          <a:latin typeface="Verdana" panose="020B0604030504040204" pitchFamily="34" charset="0"/>
                          <a:ea typeface="Verdana" panose="020B0604030504040204" pitchFamily="34" charset="0"/>
                        </a:rPr>
                        <a:t> time</a:t>
                      </a:r>
                      <a:endParaRPr lang="fr-FR" sz="1100" dirty="0">
                        <a:latin typeface="Verdana" panose="020B0604030504040204" pitchFamily="34" charset="0"/>
                        <a:ea typeface="Verdana" panose="020B060403050404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fr-FR" sz="1100" dirty="0">
                          <a:latin typeface="Verdana" panose="020B0604030504040204" pitchFamily="34" charset="0"/>
                          <a:ea typeface="Verdana" panose="020B0604030504040204" pitchFamily="34" charset="0"/>
                        </a:rPr>
                        <a:t>&lt;=30sec</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2,12</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OK</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5,07</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OK</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1</a:t>
                      </a:r>
                    </a:p>
                  </a:txBody>
                  <a:tcPr marL="34225" marR="34225" marT="0" marB="0" anchor="ctr">
                    <a:lnL w="3175" cap="flat" cmpd="sng" algn="ctr">
                      <a:solidFill>
                        <a:schemeClr val="bg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74385633"/>
                  </a:ext>
                </a:extLst>
              </a:tr>
              <a:tr h="439392">
                <a:tc vMerge="1">
                  <a:txBody>
                    <a:bodyPr/>
                    <a:lstStyle/>
                    <a:p>
                      <a:pPr>
                        <a:lnSpc>
                          <a:spcPct val="115000"/>
                        </a:lnSpc>
                        <a:spcAft>
                          <a:spcPts val="0"/>
                        </a:spcAft>
                      </a:pPr>
                      <a:endParaRPr lang="fr-FR" sz="1000" dirty="0">
                        <a:effectLst/>
                        <a:latin typeface="+mn-lt"/>
                        <a:ea typeface="Calibri"/>
                        <a:cs typeface="Arial"/>
                      </a:endParaRPr>
                    </a:p>
                  </a:txBody>
                  <a:tcPr marL="34225" marR="34225" marT="0" marB="0" anchor="ctr">
                    <a:lnL w="6350" cap="flat" cmpd="sng" algn="ctr">
                      <a:solidFill>
                        <a:srgbClr val="000000"/>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r>
                        <a:rPr lang="fr-FR" sz="1100" dirty="0">
                          <a:latin typeface="Verdana" panose="020B0604030504040204" pitchFamily="34" charset="0"/>
                          <a:ea typeface="Verdana" panose="020B0604030504040204" pitchFamily="34" charset="0"/>
                        </a:rPr>
                        <a:t>Web service </a:t>
                      </a:r>
                      <a:r>
                        <a:rPr lang="fr-FR" sz="1100" dirty="0" err="1">
                          <a:latin typeface="Verdana" panose="020B0604030504040204" pitchFamily="34" charset="0"/>
                          <a:ea typeface="Verdana" panose="020B0604030504040204" pitchFamily="34" charset="0"/>
                        </a:rPr>
                        <a:t>failure</a:t>
                      </a:r>
                      <a:r>
                        <a:rPr lang="fr-FR" sz="1100" dirty="0">
                          <a:latin typeface="Verdana" panose="020B0604030504040204" pitchFamily="34" charset="0"/>
                          <a:ea typeface="Verdana" panose="020B0604030504040204" pitchFamily="34" charset="0"/>
                        </a:rPr>
                        <a:t> rate</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r>
                        <a:rPr lang="fr-FR" sz="1100" dirty="0">
                          <a:latin typeface="Verdana" panose="020B0604030504040204" pitchFamily="34" charset="0"/>
                          <a:ea typeface="Verdana" panose="020B0604030504040204" pitchFamily="34" charset="0"/>
                        </a:rPr>
                        <a:t>&lt;10%</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1,8%</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OK</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0,7%</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OK</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2</a:t>
                      </a:r>
                    </a:p>
                  </a:txBody>
                  <a:tcPr marL="34225" marR="34225" marT="0" marB="0" anchor="ctr">
                    <a:lnL w="3175" cap="flat" cmpd="sng" algn="ctr">
                      <a:solidFill>
                        <a:schemeClr val="bg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033045814"/>
                  </a:ext>
                </a:extLst>
              </a:tr>
              <a:tr h="439392">
                <a:tc rowSpan="3">
                  <a:txBody>
                    <a:bodyPr/>
                    <a:lstStyle/>
                    <a:p>
                      <a:pPr>
                        <a:lnSpc>
                          <a:spcPct val="115000"/>
                        </a:lnSpc>
                        <a:spcAft>
                          <a:spcPts val="0"/>
                        </a:spcAft>
                      </a:pPr>
                      <a:r>
                        <a:rPr lang="fr-FR" sz="1100" dirty="0">
                          <a:effectLst/>
                          <a:latin typeface="Verdana" panose="020B0604030504040204" pitchFamily="34" charset="0"/>
                          <a:ea typeface="Verdana" panose="020B0604030504040204" pitchFamily="34" charset="0"/>
                        </a:rPr>
                        <a:t>3G</a:t>
                      </a:r>
                      <a:r>
                        <a:rPr lang="fr-FR" sz="1100" baseline="0" dirty="0">
                          <a:effectLst/>
                          <a:latin typeface="Verdana" panose="020B0604030504040204" pitchFamily="34" charset="0"/>
                          <a:ea typeface="Verdana" panose="020B0604030504040204" pitchFamily="34" charset="0"/>
                        </a:rPr>
                        <a:t> FTP</a:t>
                      </a:r>
                      <a:endParaRPr lang="fr-FR" sz="1100" dirty="0">
                        <a:effectLst/>
                        <a:latin typeface="Verdana" panose="020B0604030504040204" pitchFamily="34" charset="0"/>
                        <a:ea typeface="Verdana" panose="020B0604030504040204" pitchFamily="34" charset="0"/>
                        <a:cs typeface="Arial"/>
                      </a:endParaRPr>
                    </a:p>
                  </a:txBody>
                  <a:tcPr marL="34225" marR="34225" marT="0" marB="0" anchor="ctr">
                    <a:lnL w="6350" cap="flat" cmpd="sng" algn="ctr">
                      <a:solidFill>
                        <a:srgbClr val="000000"/>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fr-FR" sz="1100" dirty="0">
                          <a:latin typeface="Verdana" panose="020B0604030504040204" pitchFamily="34" charset="0"/>
                          <a:ea typeface="Verdana" panose="020B0604030504040204" pitchFamily="34" charset="0"/>
                        </a:rPr>
                        <a:t>FTP </a:t>
                      </a:r>
                      <a:r>
                        <a:rPr lang="fr-FR" sz="1100" dirty="0" err="1">
                          <a:latin typeface="Verdana" panose="020B0604030504040204" pitchFamily="34" charset="0"/>
                          <a:ea typeface="Verdana" panose="020B0604030504040204" pitchFamily="34" charset="0"/>
                        </a:rPr>
                        <a:t>failure</a:t>
                      </a:r>
                      <a:r>
                        <a:rPr lang="fr-FR" sz="1100" dirty="0">
                          <a:latin typeface="Verdana" panose="020B0604030504040204" pitchFamily="34" charset="0"/>
                          <a:ea typeface="Verdana" panose="020B0604030504040204" pitchFamily="34" charset="0"/>
                        </a:rPr>
                        <a:t> rate UL/DL</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fr-FR" sz="1100" dirty="0">
                          <a:latin typeface="Verdana" panose="020B0604030504040204" pitchFamily="34" charset="0"/>
                          <a:ea typeface="Verdana" panose="020B0604030504040204" pitchFamily="34" charset="0"/>
                        </a:rPr>
                        <a:t>&lt;20 %</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15,9/0,8%</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OK</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16,7%/1%</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OK</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1</a:t>
                      </a:r>
                    </a:p>
                  </a:txBody>
                  <a:tcPr marL="34225" marR="34225" marT="0" marB="0" anchor="ctr">
                    <a:lnL w="3175" cap="flat" cmpd="sng" algn="ctr">
                      <a:solidFill>
                        <a:schemeClr val="bg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7046725"/>
                  </a:ext>
                </a:extLst>
              </a:tr>
              <a:tr h="558027">
                <a:tc vMerge="1">
                  <a:txBody>
                    <a:bodyPr/>
                    <a:lstStyle/>
                    <a:p>
                      <a:pPr>
                        <a:lnSpc>
                          <a:spcPct val="115000"/>
                        </a:lnSpc>
                        <a:spcAft>
                          <a:spcPts val="0"/>
                        </a:spcAft>
                      </a:pPr>
                      <a:endParaRPr lang="fr-FR" sz="1000" dirty="0">
                        <a:effectLst/>
                        <a:latin typeface="Calibri"/>
                        <a:ea typeface="Calibri"/>
                        <a:cs typeface="Arial"/>
                      </a:endParaRPr>
                    </a:p>
                  </a:txBody>
                  <a:tcPr marL="34225" marR="34225" marT="0" marB="0" anchor="ctr">
                    <a:lnL w="6350" cap="flat" cmpd="sng" algn="ctr">
                      <a:solidFill>
                        <a:srgbClr val="000000"/>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fr-FR" sz="1100" dirty="0">
                          <a:latin typeface="Verdana" panose="020B0604030504040204" pitchFamily="34" charset="0"/>
                          <a:ea typeface="Verdana" panose="020B0604030504040204" pitchFamily="34" charset="0"/>
                        </a:rPr>
                        <a:t>FTP Data transmission </a:t>
                      </a:r>
                      <a:r>
                        <a:rPr lang="fr-FR" sz="1100" dirty="0" err="1">
                          <a:latin typeface="Verdana" panose="020B0604030504040204" pitchFamily="34" charset="0"/>
                          <a:ea typeface="Verdana" panose="020B0604030504040204" pitchFamily="34" charset="0"/>
                        </a:rPr>
                        <a:t>average</a:t>
                      </a:r>
                      <a:r>
                        <a:rPr lang="fr-FR" sz="1100" baseline="0" dirty="0">
                          <a:latin typeface="Verdana" panose="020B0604030504040204" pitchFamily="34" charset="0"/>
                          <a:ea typeface="Verdana" panose="020B0604030504040204" pitchFamily="34" charset="0"/>
                        </a:rPr>
                        <a:t> (DL)</a:t>
                      </a:r>
                      <a:endParaRPr lang="fr-FR" sz="1100" dirty="0">
                        <a:latin typeface="Verdana" panose="020B0604030504040204" pitchFamily="34" charset="0"/>
                        <a:ea typeface="Verdana" panose="020B060403050404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r>
                        <a:rPr lang="fr-FR" sz="1100" dirty="0">
                          <a:latin typeface="Verdana" panose="020B0604030504040204" pitchFamily="34" charset="0"/>
                          <a:ea typeface="Verdana" panose="020B0604030504040204" pitchFamily="34" charset="0"/>
                        </a:rPr>
                        <a:t>3G:</a:t>
                      </a:r>
                      <a:r>
                        <a:rPr lang="fr-FR" sz="1100" baseline="0" dirty="0">
                          <a:latin typeface="Verdana" panose="020B0604030504040204" pitchFamily="34" charset="0"/>
                          <a:ea typeface="Verdana" panose="020B0604030504040204" pitchFamily="34" charset="0"/>
                        </a:rPr>
                        <a:t> </a:t>
                      </a:r>
                      <a:r>
                        <a:rPr lang="fr-FR" sz="1100" dirty="0">
                          <a:latin typeface="Verdana" panose="020B0604030504040204" pitchFamily="34" charset="0"/>
                          <a:ea typeface="Verdana" panose="020B0604030504040204" pitchFamily="34" charset="0"/>
                        </a:rPr>
                        <a:t>&gt;=384kbps</a:t>
                      </a:r>
                    </a:p>
                    <a:p>
                      <a:r>
                        <a:rPr lang="fr-FR" sz="1100" dirty="0">
                          <a:latin typeface="Verdana" panose="020B0604030504040204" pitchFamily="34" charset="0"/>
                          <a:ea typeface="Verdana" panose="020B0604030504040204" pitchFamily="34" charset="0"/>
                        </a:rPr>
                        <a:t>3G+: &gt;= 2Mbps</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3534,47</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OK</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2533,97</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OK</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1</a:t>
                      </a:r>
                    </a:p>
                  </a:txBody>
                  <a:tcPr marL="34225" marR="34225" marT="0" marB="0" anchor="ctr">
                    <a:lnL w="3175" cap="flat" cmpd="sng" algn="ctr">
                      <a:solidFill>
                        <a:schemeClr val="bg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122714216"/>
                  </a:ext>
                </a:extLst>
              </a:tr>
              <a:tr h="558027">
                <a:tc vMerge="1">
                  <a:txBody>
                    <a:bodyPr/>
                    <a:lstStyle/>
                    <a:p>
                      <a:pPr>
                        <a:lnSpc>
                          <a:spcPct val="115000"/>
                        </a:lnSpc>
                        <a:spcAft>
                          <a:spcPts val="0"/>
                        </a:spcAft>
                      </a:pPr>
                      <a:endParaRPr lang="fr-FR" sz="1000" dirty="0">
                        <a:effectLst/>
                        <a:latin typeface="Calibri"/>
                        <a:ea typeface="Calibri"/>
                        <a:cs typeface="Arial"/>
                      </a:endParaRPr>
                    </a:p>
                  </a:txBody>
                  <a:tcPr marL="34225" marR="34225" marT="0" marB="0" anchor="ctr">
                    <a:lnL w="6350" cap="flat" cmpd="sng" algn="ctr">
                      <a:solidFill>
                        <a:srgbClr val="000000"/>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r>
                        <a:rPr lang="fr-FR" sz="1100" dirty="0">
                          <a:latin typeface="Verdana" panose="020B0604030504040204" pitchFamily="34" charset="0"/>
                          <a:ea typeface="Verdana" panose="020B0604030504040204" pitchFamily="34" charset="0"/>
                        </a:rPr>
                        <a:t>FTP Data transmission </a:t>
                      </a:r>
                      <a:r>
                        <a:rPr lang="fr-FR" sz="1100" dirty="0" err="1">
                          <a:latin typeface="Verdana" panose="020B0604030504040204" pitchFamily="34" charset="0"/>
                          <a:ea typeface="Verdana" panose="020B0604030504040204" pitchFamily="34" charset="0"/>
                        </a:rPr>
                        <a:t>average</a:t>
                      </a:r>
                      <a:r>
                        <a:rPr lang="fr-FR" sz="1100" baseline="0" dirty="0">
                          <a:latin typeface="Verdana" panose="020B0604030504040204" pitchFamily="34" charset="0"/>
                          <a:ea typeface="Verdana" panose="020B0604030504040204" pitchFamily="34" charset="0"/>
                        </a:rPr>
                        <a:t> (UL)</a:t>
                      </a:r>
                      <a:endParaRPr lang="fr-FR" sz="1100" dirty="0">
                        <a:latin typeface="Verdana" panose="020B0604030504040204" pitchFamily="34" charset="0"/>
                        <a:ea typeface="Verdana" panose="020B060403050404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fr-FR" sz="1100" dirty="0">
                          <a:latin typeface="Verdana" panose="020B0604030504040204" pitchFamily="34" charset="0"/>
                          <a:ea typeface="Verdana" panose="020B0604030504040204" pitchFamily="34" charset="0"/>
                        </a:rPr>
                        <a:t>3G: &gt;=</a:t>
                      </a:r>
                      <a:r>
                        <a:rPr lang="fr-FR" sz="1100" baseline="0" dirty="0">
                          <a:latin typeface="Verdana" panose="020B0604030504040204" pitchFamily="34" charset="0"/>
                          <a:ea typeface="Verdana" panose="020B0604030504040204" pitchFamily="34" charset="0"/>
                        </a:rPr>
                        <a:t> 144kbps</a:t>
                      </a:r>
                    </a:p>
                    <a:p>
                      <a:r>
                        <a:rPr lang="fr-FR" sz="1100" baseline="0" dirty="0">
                          <a:latin typeface="Verdana" panose="020B0604030504040204" pitchFamily="34" charset="0"/>
                          <a:ea typeface="Verdana" panose="020B0604030504040204" pitchFamily="34" charset="0"/>
                        </a:rPr>
                        <a:t>3G+ : &gt;= 1mbps</a:t>
                      </a:r>
                      <a:endParaRPr lang="fr-FR" sz="1100" dirty="0">
                        <a:latin typeface="Verdana" panose="020B0604030504040204" pitchFamily="34" charset="0"/>
                        <a:ea typeface="Verdana" panose="020B060403050404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1449,2</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OK</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1261,01</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OK</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1</a:t>
                      </a:r>
                    </a:p>
                  </a:txBody>
                  <a:tcPr marL="34225" marR="34225" marT="0" marB="0" anchor="ctr">
                    <a:lnL w="3175" cap="flat" cmpd="sng" algn="ctr">
                      <a:solidFill>
                        <a:schemeClr val="bg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47380843"/>
                  </a:ext>
                </a:extLst>
              </a:tr>
            </a:tbl>
          </a:graphicData>
        </a:graphic>
      </p:graphicFrame>
    </p:spTree>
    <p:extLst>
      <p:ext uri="{BB962C8B-B14F-4D97-AF65-F5344CB8AC3E}">
        <p14:creationId xmlns:p14="http://schemas.microsoft.com/office/powerpoint/2010/main" val="18859622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Key Results – 4G Data Summary</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MTN’s 4G downlink throughput is outperforming MOOV’s. But for uplink throughput MOOV’s is higher due to a better 4G coverage</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19</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7" name="Table 1">
            <a:extLst>
              <a:ext uri="{FF2B5EF4-FFF2-40B4-BE49-F238E27FC236}">
                <a16:creationId xmlns:a16="http://schemas.microsoft.com/office/drawing/2014/main" id="{EA6AE603-9467-4095-AB44-24C5BBAAA1E3}"/>
              </a:ext>
            </a:extLst>
          </p:cNvPr>
          <p:cNvGraphicFramePr>
            <a:graphicFrameLocks noGrp="1"/>
          </p:cNvGraphicFramePr>
          <p:nvPr/>
        </p:nvGraphicFramePr>
        <p:xfrm>
          <a:off x="469900" y="2169395"/>
          <a:ext cx="11252200" cy="3109616"/>
        </p:xfrm>
        <a:graphic>
          <a:graphicData uri="http://schemas.openxmlformats.org/drawingml/2006/table">
            <a:tbl>
              <a:tblPr/>
              <a:tblGrid>
                <a:gridCol w="1369593">
                  <a:extLst>
                    <a:ext uri="{9D8B030D-6E8A-4147-A177-3AD203B41FA5}">
                      <a16:colId xmlns:a16="http://schemas.microsoft.com/office/drawing/2014/main" val="3812919847"/>
                    </a:ext>
                  </a:extLst>
                </a:gridCol>
                <a:gridCol w="1826124">
                  <a:extLst>
                    <a:ext uri="{9D8B030D-6E8A-4147-A177-3AD203B41FA5}">
                      <a16:colId xmlns:a16="http://schemas.microsoft.com/office/drawing/2014/main" val="3218970497"/>
                    </a:ext>
                  </a:extLst>
                </a:gridCol>
                <a:gridCol w="2282655">
                  <a:extLst>
                    <a:ext uri="{9D8B030D-6E8A-4147-A177-3AD203B41FA5}">
                      <a16:colId xmlns:a16="http://schemas.microsoft.com/office/drawing/2014/main" val="3991405044"/>
                    </a:ext>
                  </a:extLst>
                </a:gridCol>
                <a:gridCol w="1113524">
                  <a:extLst>
                    <a:ext uri="{9D8B030D-6E8A-4147-A177-3AD203B41FA5}">
                      <a16:colId xmlns:a16="http://schemas.microsoft.com/office/drawing/2014/main" val="628307668"/>
                    </a:ext>
                  </a:extLst>
                </a:gridCol>
                <a:gridCol w="1186981">
                  <a:extLst>
                    <a:ext uri="{9D8B030D-6E8A-4147-A177-3AD203B41FA5}">
                      <a16:colId xmlns:a16="http://schemas.microsoft.com/office/drawing/2014/main" val="3855496288"/>
                    </a:ext>
                  </a:extLst>
                </a:gridCol>
                <a:gridCol w="1113524">
                  <a:extLst>
                    <a:ext uri="{9D8B030D-6E8A-4147-A177-3AD203B41FA5}">
                      <a16:colId xmlns:a16="http://schemas.microsoft.com/office/drawing/2014/main" val="1680261218"/>
                    </a:ext>
                  </a:extLst>
                </a:gridCol>
                <a:gridCol w="1186981">
                  <a:extLst>
                    <a:ext uri="{9D8B030D-6E8A-4147-A177-3AD203B41FA5}">
                      <a16:colId xmlns:a16="http://schemas.microsoft.com/office/drawing/2014/main" val="2607910839"/>
                    </a:ext>
                  </a:extLst>
                </a:gridCol>
                <a:gridCol w="1172818">
                  <a:extLst>
                    <a:ext uri="{9D8B030D-6E8A-4147-A177-3AD203B41FA5}">
                      <a16:colId xmlns:a16="http://schemas.microsoft.com/office/drawing/2014/main" val="3996106672"/>
                    </a:ext>
                  </a:extLst>
                </a:gridCol>
              </a:tblGrid>
              <a:tr h="304308">
                <a:tc rowSpan="2">
                  <a:txBody>
                    <a:bodyPr/>
                    <a:lstStyle/>
                    <a:p>
                      <a:pPr algn="ctr">
                        <a:lnSpc>
                          <a:spcPct val="115000"/>
                        </a:lnSpc>
                        <a:spcAft>
                          <a:spcPts val="0"/>
                        </a:spcAft>
                      </a:pPr>
                      <a:r>
                        <a:rPr lang="fr-FR" sz="12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Services</a:t>
                      </a:r>
                    </a:p>
                  </a:txBody>
                  <a:tcPr marL="34225" marR="34225" marT="0" marB="0" anchor="ctr">
                    <a:lnL w="6350" cap="flat" cmpd="sng" algn="ctr">
                      <a:solidFill>
                        <a:srgbClr val="000000"/>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a:lnSpc>
                          <a:spcPct val="115000"/>
                        </a:lnSpc>
                        <a:spcAft>
                          <a:spcPts val="0"/>
                        </a:spcAft>
                      </a:pPr>
                      <a:r>
                        <a:rPr lang="fr-FR" sz="12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KPI</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nSpc>
                          <a:spcPct val="115000"/>
                        </a:lnSpc>
                        <a:spcAft>
                          <a:spcPts val="0"/>
                        </a:spcAft>
                      </a:pPr>
                      <a:r>
                        <a:rPr lang="fr-FR" sz="1200" b="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T</a:t>
                      </a:r>
                      <a:r>
                        <a:rPr lang="fr-FR" sz="1200" b="1" dirty="0" err="1">
                          <a:solidFill>
                            <a:schemeClr val="bg1"/>
                          </a:solidFill>
                          <a:latin typeface="Verdana" panose="020B0604030504040204" pitchFamily="34" charset="0"/>
                          <a:ea typeface="Verdana" panose="020B0604030504040204" pitchFamily="34" charset="0"/>
                          <a:cs typeface="Verdana" panose="020B0604030504040204" pitchFamily="34" charset="0"/>
                        </a:rPr>
                        <a:t>hreshorlds</a:t>
                      </a:r>
                      <a:r>
                        <a:rPr lang="fr-FR" sz="1200" b="1" dirty="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fr-FR" sz="12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2">
                  <a:txBody>
                    <a:bodyPr/>
                    <a:lstStyle/>
                    <a:p>
                      <a:pPr algn="ctr">
                        <a:lnSpc>
                          <a:spcPct val="115000"/>
                        </a:lnSpc>
                        <a:spcAft>
                          <a:spcPts val="0"/>
                        </a:spcAft>
                      </a:pPr>
                      <a:r>
                        <a:rPr lang="fr-FR" sz="12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MTN</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hMerge="1">
                  <a:txBody>
                    <a:bodyPr/>
                    <a:lstStyle/>
                    <a:p>
                      <a:endParaRPr lang="fr-FR"/>
                    </a:p>
                  </a:txBody>
                  <a:tcP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gridSpan="2">
                  <a:txBody>
                    <a:bodyPr/>
                    <a:lstStyle/>
                    <a:p>
                      <a:pPr algn="ctr">
                        <a:lnSpc>
                          <a:spcPct val="115000"/>
                        </a:lnSpc>
                        <a:spcAft>
                          <a:spcPts val="0"/>
                        </a:spcAft>
                      </a:pPr>
                      <a:r>
                        <a:rPr lang="fr-FR" sz="12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MOOV</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hMerge="1">
                  <a:txBody>
                    <a:bodyPr/>
                    <a:lstStyle/>
                    <a:p>
                      <a:pPr algn="ctr">
                        <a:lnSpc>
                          <a:spcPct val="115000"/>
                        </a:lnSpc>
                        <a:spcAft>
                          <a:spcPts val="0"/>
                        </a:spcAft>
                      </a:pPr>
                      <a:endParaRPr lang="fr-FR" sz="1000" dirty="0">
                        <a:effectLst/>
                        <a:latin typeface="Calibri"/>
                        <a:ea typeface="Calibri"/>
                        <a:cs typeface="Arial"/>
                      </a:endParaRPr>
                    </a:p>
                  </a:txBody>
                  <a:tcPr marL="34225" marR="34225" marT="0"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row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FR" sz="1200" b="1" dirty="0">
                          <a:solidFill>
                            <a:schemeClr val="bg1"/>
                          </a:solidFill>
                          <a:effectLst/>
                          <a:latin typeface="Verdana" panose="020B0604030504040204" pitchFamily="34" charset="0"/>
                          <a:ea typeface="Verdana" panose="020B0604030504040204" pitchFamily="34" charset="0"/>
                          <a:cs typeface="Verdana" panose="020B0604030504040204" pitchFamily="34" charset="0"/>
                        </a:rPr>
                        <a:t>MTN</a:t>
                      </a:r>
                      <a:r>
                        <a:rPr lang="fr-FR" sz="1200" b="1" baseline="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fr-FR" sz="1200" b="1"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Ranking</a:t>
                      </a:r>
                      <a:endParaRPr lang="fr-FR" sz="12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34225" marR="34225" marT="0" marB="0" anchor="ctr">
                    <a:lnL w="3175" cap="flat" cmpd="sng" algn="ctr">
                      <a:solidFill>
                        <a:schemeClr val="bg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832343487"/>
                  </a:ext>
                </a:extLst>
              </a:tr>
              <a:tr h="304308">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algn="ctr" defTabSz="914400" rtl="0" eaLnBrk="1" latinLnBrk="0" hangingPunct="1">
                        <a:lnSpc>
                          <a:spcPct val="115000"/>
                        </a:lnSpc>
                        <a:spcAft>
                          <a:spcPts val="0"/>
                        </a:spcAft>
                      </a:pPr>
                      <a:r>
                        <a:rPr lang="fr-FR" sz="1200"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Value</a:t>
                      </a:r>
                      <a:endParaRPr lang="fr-FR" sz="12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marL="0" algn="ctr" defTabSz="914400" rtl="0" eaLnBrk="1" latinLnBrk="0" hangingPunct="1">
                        <a:lnSpc>
                          <a:spcPct val="115000"/>
                        </a:lnSpc>
                        <a:spcAft>
                          <a:spcPts val="0"/>
                        </a:spcAft>
                      </a:pPr>
                      <a:r>
                        <a:rPr lang="fr-FR" sz="1200" kern="12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Conformity</a:t>
                      </a:r>
                      <a:r>
                        <a:rPr lang="fr-FR" sz="1200"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endParaRPr lang="fr-FR" sz="12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marL="0" algn="ctr" defTabSz="914400" rtl="0" eaLnBrk="1" latinLnBrk="0" hangingPunct="1">
                        <a:lnSpc>
                          <a:spcPct val="115000"/>
                        </a:lnSpc>
                        <a:spcAft>
                          <a:spcPts val="0"/>
                        </a:spcAft>
                      </a:pPr>
                      <a:r>
                        <a:rPr lang="fr-FR" sz="1200"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Value</a:t>
                      </a:r>
                      <a:endParaRPr lang="fr-FR" sz="12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marL="0" algn="ctr" defTabSz="914400" rtl="0" eaLnBrk="1" latinLnBrk="0" hangingPunct="1">
                        <a:lnSpc>
                          <a:spcPct val="115000"/>
                        </a:lnSpc>
                        <a:spcAft>
                          <a:spcPts val="0"/>
                        </a:spcAft>
                      </a:pPr>
                      <a:r>
                        <a:rPr lang="fr-FR" sz="1200" kern="1200"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Conformity</a:t>
                      </a:r>
                      <a:r>
                        <a:rPr lang="fr-FR" sz="1200"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endParaRPr lang="fr-FR" sz="1200" b="1"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fr-FR"/>
                    </a:p>
                  </a:txBody>
                  <a:tcPr/>
                </a:tc>
                <a:extLst>
                  <a:ext uri="{0D108BD9-81ED-4DB2-BD59-A6C34878D82A}">
                    <a16:rowId xmlns:a16="http://schemas.microsoft.com/office/drawing/2014/main" val="1596707094"/>
                  </a:ext>
                </a:extLst>
              </a:tr>
              <a:tr h="451444">
                <a:tc rowSpan="2">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100" dirty="0">
                          <a:latin typeface="Verdana" panose="020B0604030504040204" pitchFamily="34" charset="0"/>
                          <a:ea typeface="Verdana" panose="020B0604030504040204" pitchFamily="34" charset="0"/>
                        </a:rPr>
                        <a:t>4G </a:t>
                      </a:r>
                      <a:r>
                        <a:rPr lang="fr-FR" sz="1100" kern="1200" dirty="0">
                          <a:solidFill>
                            <a:schemeClr val="tx1"/>
                          </a:solidFill>
                          <a:latin typeface="Verdana" panose="020B0604030504040204" pitchFamily="34" charset="0"/>
                          <a:ea typeface="Verdana" panose="020B0604030504040204" pitchFamily="34" charset="0"/>
                          <a:cs typeface="+mn-cs"/>
                        </a:rPr>
                        <a:t>HTTP</a:t>
                      </a:r>
                      <a:r>
                        <a:rPr lang="fr-FR" sz="1100" dirty="0">
                          <a:latin typeface="Verdana" panose="020B0604030504040204" pitchFamily="34" charset="0"/>
                          <a:ea typeface="Verdana" panose="020B0604030504040204" pitchFamily="34" charset="0"/>
                        </a:rPr>
                        <a:t> </a:t>
                      </a:r>
                    </a:p>
                  </a:txBody>
                  <a:tcPr marL="34225" marR="34225" marT="0" marB="0" anchor="ctr">
                    <a:lnL w="6350" cap="flat" cmpd="sng" algn="ctr">
                      <a:solidFill>
                        <a:srgbClr val="000000"/>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r>
                        <a:rPr lang="fr-FR" sz="1100" dirty="0">
                          <a:latin typeface="Verdana" panose="020B0604030504040204" pitchFamily="34" charset="0"/>
                          <a:ea typeface="Verdana" panose="020B0604030504040204" pitchFamily="34" charset="0"/>
                        </a:rPr>
                        <a:t>Web service </a:t>
                      </a:r>
                      <a:r>
                        <a:rPr lang="fr-FR" sz="1100" dirty="0" err="1">
                          <a:latin typeface="Verdana" panose="020B0604030504040204" pitchFamily="34" charset="0"/>
                          <a:ea typeface="Verdana" panose="020B0604030504040204" pitchFamily="34" charset="0"/>
                        </a:rPr>
                        <a:t>failure</a:t>
                      </a:r>
                      <a:r>
                        <a:rPr lang="fr-FR" sz="1100" dirty="0">
                          <a:latin typeface="Verdana" panose="020B0604030504040204" pitchFamily="34" charset="0"/>
                          <a:ea typeface="Verdana" panose="020B0604030504040204" pitchFamily="34" charset="0"/>
                        </a:rPr>
                        <a:t> rate</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r>
                        <a:rPr lang="fr-FR" sz="1100" dirty="0">
                          <a:latin typeface="Verdana" panose="020B0604030504040204" pitchFamily="34" charset="0"/>
                          <a:ea typeface="Verdana" panose="020B0604030504040204" pitchFamily="34" charset="0"/>
                        </a:rPr>
                        <a:t>&lt;10%</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0,36%</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algn="r" defTabSz="914400" rtl="0" eaLnBrk="1" latinLnBrk="0" hangingPunct="1">
                        <a:lnSpc>
                          <a:spcPct val="115000"/>
                        </a:lnSpc>
                        <a:spcAft>
                          <a:spcPts val="1000"/>
                        </a:spcAft>
                      </a:pPr>
                      <a:r>
                        <a:rPr lang="fr-FR" sz="1100" kern="1200" dirty="0">
                          <a:solidFill>
                            <a:schemeClr val="tx1"/>
                          </a:solidFill>
                          <a:effectLst/>
                          <a:latin typeface="Verdana" panose="020B0604030504040204" pitchFamily="34" charset="0"/>
                          <a:ea typeface="Verdana" panose="020B0604030504040204" pitchFamily="34" charset="0"/>
                          <a:cs typeface="+mn-cs"/>
                        </a:rPr>
                        <a:t>N/A</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lang="fr-FR" sz="1100" dirty="0">
                          <a:effectLst/>
                          <a:latin typeface="Verdana" panose="020B0604030504040204" pitchFamily="34" charset="0"/>
                          <a:ea typeface="Verdana" panose="020B0604030504040204" pitchFamily="34" charset="0"/>
                          <a:cs typeface="Arial"/>
                        </a:rPr>
                        <a:t>0,36%</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algn="r" defTabSz="914400" rtl="0" eaLnBrk="1" latinLnBrk="0" hangingPunct="1">
                        <a:lnSpc>
                          <a:spcPct val="115000"/>
                        </a:lnSpc>
                        <a:spcAft>
                          <a:spcPts val="1000"/>
                        </a:spcAft>
                      </a:pPr>
                      <a:r>
                        <a:rPr lang="fr-FR" sz="1100" kern="1200" dirty="0">
                          <a:solidFill>
                            <a:schemeClr val="tx1"/>
                          </a:solidFill>
                          <a:effectLst/>
                          <a:latin typeface="Verdana" panose="020B0604030504040204" pitchFamily="34" charset="0"/>
                          <a:ea typeface="Verdana" panose="020B0604030504040204" pitchFamily="34" charset="0"/>
                          <a:cs typeface="+mn-cs"/>
                        </a:rPr>
                        <a:t>N/A</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1</a:t>
                      </a:r>
                    </a:p>
                  </a:txBody>
                  <a:tcPr marL="34225" marR="34225" marT="0" marB="0" anchor="ctr">
                    <a:lnL w="3175" cap="flat" cmpd="sng" algn="ctr">
                      <a:solidFill>
                        <a:schemeClr val="bg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81535122"/>
                  </a:ext>
                </a:extLst>
              </a:tr>
              <a:tr h="451444">
                <a:tc vMerge="1">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fr-FR" sz="1000" dirty="0">
                        <a:latin typeface="Verdana" panose="020B0604030504040204" pitchFamily="34" charset="0"/>
                        <a:ea typeface="Verdana" panose="020B0604030504040204" pitchFamily="34" charset="0"/>
                      </a:endParaRPr>
                    </a:p>
                  </a:txBody>
                  <a:tcPr marL="34225" marR="34225" marT="0" marB="0" anchor="ctr">
                    <a:lnL w="6350" cap="flat" cmpd="sng" algn="ctr">
                      <a:solidFill>
                        <a:srgbClr val="000000"/>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r>
                        <a:rPr lang="fr-FR" sz="1100" dirty="0">
                          <a:latin typeface="Verdana" panose="020B0604030504040204" pitchFamily="34" charset="0"/>
                          <a:ea typeface="Verdana" panose="020B0604030504040204" pitchFamily="34" charset="0"/>
                        </a:rPr>
                        <a:t>Connexion setup</a:t>
                      </a:r>
                      <a:r>
                        <a:rPr lang="fr-FR" sz="1100" baseline="0" dirty="0">
                          <a:latin typeface="Verdana" panose="020B0604030504040204" pitchFamily="34" charset="0"/>
                          <a:ea typeface="Verdana" panose="020B0604030504040204" pitchFamily="34" charset="0"/>
                        </a:rPr>
                        <a:t> time</a:t>
                      </a:r>
                      <a:endParaRPr lang="fr-FR" sz="1100" dirty="0">
                        <a:latin typeface="Verdana" panose="020B0604030504040204" pitchFamily="34" charset="0"/>
                        <a:ea typeface="Verdana" panose="020B060403050404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fr-FR" sz="1100" dirty="0">
                          <a:latin typeface="Verdana" panose="020B0604030504040204" pitchFamily="34" charset="0"/>
                          <a:ea typeface="Verdana" panose="020B0604030504040204" pitchFamily="34" charset="0"/>
                        </a:rPr>
                        <a:t>&lt;=10sec</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2,3</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latinLnBrk="0" hangingPunct="1">
                        <a:lnSpc>
                          <a:spcPct val="115000"/>
                        </a:lnSpc>
                        <a:spcAft>
                          <a:spcPts val="1000"/>
                        </a:spcAft>
                      </a:pPr>
                      <a:r>
                        <a:rPr lang="fr-FR" sz="1100" kern="1200" dirty="0">
                          <a:solidFill>
                            <a:schemeClr val="tx1"/>
                          </a:solidFill>
                          <a:effectLst/>
                          <a:latin typeface="Verdana" panose="020B0604030504040204" pitchFamily="34" charset="0"/>
                          <a:ea typeface="Verdana" panose="020B0604030504040204" pitchFamily="34" charset="0"/>
                          <a:cs typeface="+mn-cs"/>
                        </a:rPr>
                        <a:t>N/A</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3,4</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r" defTabSz="914400" rtl="0" eaLnBrk="1" latinLnBrk="0" hangingPunct="1">
                        <a:lnSpc>
                          <a:spcPct val="115000"/>
                        </a:lnSpc>
                        <a:spcAft>
                          <a:spcPts val="1000"/>
                        </a:spcAft>
                      </a:pPr>
                      <a:r>
                        <a:rPr lang="fr-FR" sz="1100" kern="1200" dirty="0">
                          <a:solidFill>
                            <a:schemeClr val="tx1"/>
                          </a:solidFill>
                          <a:effectLst/>
                          <a:latin typeface="Verdana" panose="020B0604030504040204" pitchFamily="34" charset="0"/>
                          <a:ea typeface="Verdana" panose="020B0604030504040204" pitchFamily="34" charset="0"/>
                          <a:cs typeface="+mn-cs"/>
                        </a:rPr>
                        <a:t>N/A</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1</a:t>
                      </a:r>
                    </a:p>
                  </a:txBody>
                  <a:tcPr marL="34225" marR="34225" marT="0" marB="0" anchor="ctr">
                    <a:lnL w="3175" cap="flat" cmpd="sng" algn="ctr">
                      <a:solidFill>
                        <a:schemeClr val="bg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74385633"/>
                  </a:ext>
                </a:extLst>
              </a:tr>
              <a:tr h="451444">
                <a:tc rowSpan="3">
                  <a:txBody>
                    <a:bodyPr/>
                    <a:lstStyle/>
                    <a:p>
                      <a:pPr>
                        <a:lnSpc>
                          <a:spcPct val="115000"/>
                        </a:lnSpc>
                        <a:spcAft>
                          <a:spcPts val="0"/>
                        </a:spcAft>
                      </a:pPr>
                      <a:r>
                        <a:rPr lang="fr-FR" sz="1100" dirty="0">
                          <a:effectLst/>
                          <a:latin typeface="Verdana" panose="020B0604030504040204" pitchFamily="34" charset="0"/>
                          <a:ea typeface="Verdana" panose="020B0604030504040204" pitchFamily="34" charset="0"/>
                        </a:rPr>
                        <a:t>4G</a:t>
                      </a:r>
                      <a:r>
                        <a:rPr lang="fr-FR" sz="1100" baseline="0" dirty="0">
                          <a:effectLst/>
                          <a:latin typeface="Verdana" panose="020B0604030504040204" pitchFamily="34" charset="0"/>
                          <a:ea typeface="Verdana" panose="020B0604030504040204" pitchFamily="34" charset="0"/>
                        </a:rPr>
                        <a:t> FTP</a:t>
                      </a:r>
                      <a:endParaRPr lang="fr-FR" sz="1100" dirty="0">
                        <a:effectLst/>
                        <a:latin typeface="Verdana" panose="020B0604030504040204" pitchFamily="34" charset="0"/>
                        <a:ea typeface="Verdana" panose="020B0604030504040204" pitchFamily="34" charset="0"/>
                        <a:cs typeface="Arial"/>
                      </a:endParaRPr>
                    </a:p>
                  </a:txBody>
                  <a:tcPr marL="34225" marR="34225" marT="0" marB="0" anchor="ctr">
                    <a:lnL w="6350" cap="flat" cmpd="sng" algn="ctr">
                      <a:solidFill>
                        <a:srgbClr val="000000"/>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fr-FR" sz="1100" dirty="0">
                          <a:latin typeface="Verdana" panose="020B0604030504040204" pitchFamily="34" charset="0"/>
                          <a:ea typeface="Verdana" panose="020B0604030504040204" pitchFamily="34" charset="0"/>
                        </a:rPr>
                        <a:t>FTP </a:t>
                      </a:r>
                      <a:r>
                        <a:rPr lang="fr-FR" sz="1100" dirty="0" err="1">
                          <a:latin typeface="Verdana" panose="020B0604030504040204" pitchFamily="34" charset="0"/>
                          <a:ea typeface="Verdana" panose="020B0604030504040204" pitchFamily="34" charset="0"/>
                        </a:rPr>
                        <a:t>failure</a:t>
                      </a:r>
                      <a:r>
                        <a:rPr lang="fr-FR" sz="1100" dirty="0">
                          <a:latin typeface="Verdana" panose="020B0604030504040204" pitchFamily="34" charset="0"/>
                          <a:ea typeface="Verdana" panose="020B0604030504040204" pitchFamily="34" charset="0"/>
                        </a:rPr>
                        <a:t> rate UL/DL</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r>
                        <a:rPr lang="fr-FR" sz="1100" dirty="0">
                          <a:latin typeface="Verdana" panose="020B0604030504040204" pitchFamily="34" charset="0"/>
                          <a:ea typeface="Verdana" panose="020B0604030504040204" pitchFamily="34" charset="0"/>
                        </a:rPr>
                        <a:t>&lt;10 %</a:t>
                      </a:r>
                      <a:endParaRPr lang="fr-FR" sz="1100" dirty="0">
                        <a:solidFill>
                          <a:schemeClr val="tx1"/>
                        </a:solidFill>
                        <a:latin typeface="Verdana" panose="020B0604030504040204" pitchFamily="34" charset="0"/>
                        <a:ea typeface="Verdana" panose="020B060403050404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10,2/2,4%</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rPr>
                        <a:t>N/A</a:t>
                      </a:r>
                      <a:endParaRPr lang="fr-FR" sz="1100" dirty="0">
                        <a:effectLst/>
                        <a:latin typeface="Verdana" panose="020B0604030504040204" pitchFamily="34" charset="0"/>
                        <a:ea typeface="Verdana" panose="020B0604030504040204" pitchFamily="34" charset="0"/>
                        <a:cs typeface="Arial"/>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lang="fr-FR" sz="1100" dirty="0">
                          <a:effectLst/>
                          <a:latin typeface="Verdana" panose="020B0604030504040204" pitchFamily="34" charset="0"/>
                          <a:ea typeface="Verdana" panose="020B0604030504040204" pitchFamily="34" charset="0"/>
                          <a:cs typeface="Arial"/>
                        </a:rPr>
                        <a:t>10,2/3,3%</a:t>
                      </a: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rPr>
                        <a:t>N/A</a:t>
                      </a:r>
                      <a:endParaRPr lang="fr-FR" sz="1100" dirty="0">
                        <a:effectLst/>
                        <a:latin typeface="Verdana" panose="020B0604030504040204" pitchFamily="34" charset="0"/>
                        <a:ea typeface="Verdana" panose="020B0604030504040204" pitchFamily="34" charset="0"/>
                        <a:cs typeface="Arial"/>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Arial"/>
                        </a:rPr>
                        <a:t>1</a:t>
                      </a:r>
                    </a:p>
                  </a:txBody>
                  <a:tcPr marL="34225" marR="34225" marT="0" marB="0" anchor="ctr">
                    <a:lnL w="3175" cap="flat" cmpd="sng" algn="ctr">
                      <a:solidFill>
                        <a:schemeClr val="bg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647046725"/>
                  </a:ext>
                </a:extLst>
              </a:tr>
              <a:tr h="573334">
                <a:tc vMerge="1">
                  <a:txBody>
                    <a:bodyPr/>
                    <a:lstStyle/>
                    <a:p>
                      <a:pPr>
                        <a:lnSpc>
                          <a:spcPct val="115000"/>
                        </a:lnSpc>
                        <a:spcAft>
                          <a:spcPts val="0"/>
                        </a:spcAft>
                      </a:pPr>
                      <a:endParaRPr lang="fr-FR" sz="1000" dirty="0">
                        <a:effectLst/>
                        <a:latin typeface="Calibri"/>
                        <a:ea typeface="Calibri"/>
                        <a:cs typeface="Arial"/>
                      </a:endParaRPr>
                    </a:p>
                  </a:txBody>
                  <a:tcPr marL="34225" marR="34225" marT="0" marB="0" anchor="ctr">
                    <a:lnL w="6350" cap="flat" cmpd="sng" algn="ctr">
                      <a:solidFill>
                        <a:srgbClr val="000000"/>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fr-FR" sz="1100" dirty="0">
                          <a:latin typeface="Verdana" panose="020B0604030504040204" pitchFamily="34" charset="0"/>
                          <a:ea typeface="Verdana" panose="020B0604030504040204" pitchFamily="34" charset="0"/>
                        </a:rPr>
                        <a:t>FTP Data transmission </a:t>
                      </a:r>
                      <a:r>
                        <a:rPr lang="fr-FR" sz="1100" dirty="0" err="1">
                          <a:latin typeface="Verdana" panose="020B0604030504040204" pitchFamily="34" charset="0"/>
                          <a:ea typeface="Verdana" panose="020B0604030504040204" pitchFamily="34" charset="0"/>
                        </a:rPr>
                        <a:t>average</a:t>
                      </a:r>
                      <a:r>
                        <a:rPr lang="fr-FR" sz="1100" baseline="0" dirty="0">
                          <a:latin typeface="Verdana" panose="020B0604030504040204" pitchFamily="34" charset="0"/>
                          <a:ea typeface="Verdana" panose="020B0604030504040204" pitchFamily="34" charset="0"/>
                        </a:rPr>
                        <a:t> (DL)</a:t>
                      </a:r>
                      <a:endParaRPr lang="fr-FR" sz="1100" dirty="0">
                        <a:latin typeface="Verdana" panose="020B0604030504040204" pitchFamily="34" charset="0"/>
                        <a:ea typeface="Verdana" panose="020B060403050404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fr-FR" sz="1100" dirty="0">
                          <a:latin typeface="Verdana" panose="020B0604030504040204" pitchFamily="34" charset="0"/>
                          <a:ea typeface="Verdana" panose="020B0604030504040204" pitchFamily="34" charset="0"/>
                        </a:rPr>
                        <a:t>4G &gt;= 10 Mbps</a:t>
                      </a:r>
                      <a:endParaRPr lang="fr-FR" sz="1100" dirty="0">
                        <a:solidFill>
                          <a:schemeClr val="tx1"/>
                        </a:solidFill>
                        <a:latin typeface="Verdana" panose="020B0604030504040204" pitchFamily="34" charset="0"/>
                        <a:ea typeface="Verdana" panose="020B060403050404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rPr>
                        <a:t>13540,01</a:t>
                      </a:r>
                      <a:endParaRPr lang="fr-FR" sz="1100" dirty="0">
                        <a:effectLst/>
                        <a:latin typeface="Verdana" panose="020B0604030504040204" pitchFamily="34" charset="0"/>
                        <a:ea typeface="Verdana" panose="020B0604030504040204" pitchFamily="34" charset="0"/>
                        <a:cs typeface="Arial"/>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rPr>
                        <a:t>N/A</a:t>
                      </a:r>
                      <a:endParaRPr lang="fr-FR" sz="1100" dirty="0">
                        <a:effectLst/>
                        <a:latin typeface="Verdana" panose="020B0604030504040204" pitchFamily="34" charset="0"/>
                        <a:ea typeface="Verdana" panose="020B0604030504040204" pitchFamily="34" charset="0"/>
                        <a:cs typeface="Arial"/>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lang="fr-FR" sz="1100" dirty="0">
                          <a:effectLst/>
                          <a:latin typeface="Verdana" panose="020B0604030504040204" pitchFamily="34" charset="0"/>
                          <a:ea typeface="Verdana" panose="020B0604030504040204" pitchFamily="34" charset="0"/>
                        </a:rPr>
                        <a:t>9374,5</a:t>
                      </a:r>
                      <a:endParaRPr lang="fr-FR" sz="1100" dirty="0">
                        <a:effectLst/>
                        <a:latin typeface="Verdana" panose="020B0604030504040204" pitchFamily="34" charset="0"/>
                        <a:ea typeface="Verdana" panose="020B0604030504040204" pitchFamily="34" charset="0"/>
                        <a:cs typeface="Arial"/>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rPr>
                        <a:t>N/A</a:t>
                      </a:r>
                      <a:endParaRPr lang="fr-FR" sz="1100" dirty="0">
                        <a:effectLst/>
                        <a:latin typeface="Verdana" panose="020B0604030504040204" pitchFamily="34" charset="0"/>
                        <a:ea typeface="Verdana" panose="020B0604030504040204" pitchFamily="34" charset="0"/>
                        <a:cs typeface="Arial"/>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rPr>
                        <a:t>1</a:t>
                      </a:r>
                      <a:endParaRPr lang="fr-FR" sz="1100" dirty="0">
                        <a:effectLst/>
                        <a:latin typeface="Verdana" panose="020B0604030504040204" pitchFamily="34" charset="0"/>
                        <a:ea typeface="Verdana" panose="020B0604030504040204" pitchFamily="34" charset="0"/>
                        <a:cs typeface="Arial"/>
                      </a:endParaRPr>
                    </a:p>
                  </a:txBody>
                  <a:tcPr marL="34225" marR="34225" marT="0" marB="0" anchor="ctr">
                    <a:lnL w="3175" cap="flat" cmpd="sng" algn="ctr">
                      <a:solidFill>
                        <a:schemeClr val="bg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2714216"/>
                  </a:ext>
                </a:extLst>
              </a:tr>
              <a:tr h="573334">
                <a:tc vMerge="1">
                  <a:txBody>
                    <a:bodyPr/>
                    <a:lstStyle/>
                    <a:p>
                      <a:pPr>
                        <a:lnSpc>
                          <a:spcPct val="115000"/>
                        </a:lnSpc>
                        <a:spcAft>
                          <a:spcPts val="0"/>
                        </a:spcAft>
                      </a:pPr>
                      <a:endParaRPr lang="fr-FR" sz="1000" dirty="0">
                        <a:effectLst/>
                        <a:latin typeface="Calibri"/>
                        <a:ea typeface="Calibri"/>
                        <a:cs typeface="Arial"/>
                      </a:endParaRPr>
                    </a:p>
                  </a:txBody>
                  <a:tcPr marL="34225" marR="34225" marT="0" marB="0" anchor="ctr">
                    <a:lnL w="6350" cap="flat" cmpd="sng" algn="ctr">
                      <a:solidFill>
                        <a:srgbClr val="000000"/>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r>
                        <a:rPr lang="fr-FR" sz="1100" dirty="0">
                          <a:latin typeface="Verdana" panose="020B0604030504040204" pitchFamily="34" charset="0"/>
                          <a:ea typeface="Verdana" panose="020B0604030504040204" pitchFamily="34" charset="0"/>
                        </a:rPr>
                        <a:t>FTP Data transmission </a:t>
                      </a:r>
                      <a:r>
                        <a:rPr lang="fr-FR" sz="1100" dirty="0" err="1">
                          <a:latin typeface="Verdana" panose="020B0604030504040204" pitchFamily="34" charset="0"/>
                          <a:ea typeface="Verdana" panose="020B0604030504040204" pitchFamily="34" charset="0"/>
                        </a:rPr>
                        <a:t>average</a:t>
                      </a:r>
                      <a:r>
                        <a:rPr lang="fr-FR" sz="1100" baseline="0" dirty="0">
                          <a:latin typeface="Verdana" panose="020B0604030504040204" pitchFamily="34" charset="0"/>
                          <a:ea typeface="Verdana" panose="020B0604030504040204" pitchFamily="34" charset="0"/>
                        </a:rPr>
                        <a:t> (UL)</a:t>
                      </a:r>
                      <a:endParaRPr lang="fr-FR" sz="1100" dirty="0">
                        <a:latin typeface="Verdana" panose="020B0604030504040204" pitchFamily="34" charset="0"/>
                        <a:ea typeface="Verdana" panose="020B060403050404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r>
                        <a:rPr lang="fr-FR" sz="1100" dirty="0">
                          <a:latin typeface="Verdana" panose="020B0604030504040204" pitchFamily="34" charset="0"/>
                          <a:ea typeface="Verdana" panose="020B0604030504040204" pitchFamily="34" charset="0"/>
                        </a:rPr>
                        <a:t>4G: &gt;=</a:t>
                      </a:r>
                      <a:r>
                        <a:rPr lang="fr-FR" sz="1100" baseline="0" dirty="0">
                          <a:latin typeface="Verdana" panose="020B0604030504040204" pitchFamily="34" charset="0"/>
                          <a:ea typeface="Verdana" panose="020B0604030504040204" pitchFamily="34" charset="0"/>
                        </a:rPr>
                        <a:t> 4Mbps</a:t>
                      </a:r>
                      <a:endParaRPr lang="fr-FR" sz="1100" baseline="0" dirty="0">
                        <a:solidFill>
                          <a:schemeClr val="tx1"/>
                        </a:solidFill>
                        <a:latin typeface="Verdana" panose="020B0604030504040204" pitchFamily="34" charset="0"/>
                        <a:ea typeface="Verdana" panose="020B060403050404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r" defTabSz="914400" rtl="0" eaLnBrk="1" fontAlgn="auto" latinLnBrk="0" hangingPunct="1">
                        <a:lnSpc>
                          <a:spcPct val="115000"/>
                        </a:lnSpc>
                        <a:spcBef>
                          <a:spcPts val="0"/>
                        </a:spcBef>
                        <a:spcAft>
                          <a:spcPts val="1000"/>
                        </a:spcAft>
                        <a:buClrTx/>
                        <a:buSzTx/>
                        <a:buFontTx/>
                        <a:buNone/>
                        <a:tabLst/>
                        <a:defRPr/>
                      </a:pPr>
                      <a:r>
                        <a:rPr lang="fr-FR" sz="1100" dirty="0">
                          <a:effectLst/>
                          <a:latin typeface="Verdana" panose="020B0604030504040204" pitchFamily="34" charset="0"/>
                          <a:ea typeface="Verdana" panose="020B0604030504040204" pitchFamily="34" charset="0"/>
                        </a:rPr>
                        <a:t>5067,69</a:t>
                      </a:r>
                      <a:endParaRPr lang="fr-FR" sz="1100" dirty="0">
                        <a:effectLst/>
                        <a:latin typeface="Verdana" panose="020B0604030504040204" pitchFamily="34" charset="0"/>
                        <a:ea typeface="Verdana" panose="020B0604030504040204" pitchFamily="34" charset="0"/>
                        <a:cs typeface="Arial"/>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rPr>
                        <a:t>N/A</a:t>
                      </a:r>
                      <a:endParaRPr lang="fr-FR" sz="1100" dirty="0">
                        <a:effectLst/>
                        <a:latin typeface="Verdana" panose="020B0604030504040204" pitchFamily="34" charset="0"/>
                        <a:ea typeface="Verdana" panose="020B0604030504040204" pitchFamily="34" charset="0"/>
                        <a:cs typeface="Arial"/>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rPr>
                        <a:t>6385,15</a:t>
                      </a:r>
                      <a:endParaRPr lang="fr-FR" sz="1100" dirty="0">
                        <a:effectLst/>
                        <a:latin typeface="Verdana" panose="020B0604030504040204" pitchFamily="34" charset="0"/>
                        <a:ea typeface="Verdana" panose="020B0604030504040204" pitchFamily="34" charset="0"/>
                        <a:cs typeface="Arial"/>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lnSpc>
                          <a:spcPct val="115000"/>
                        </a:lnSpc>
                        <a:spcAft>
                          <a:spcPts val="1000"/>
                        </a:spcAft>
                      </a:pPr>
                      <a:r>
                        <a:rPr lang="fr-FR" sz="1100" dirty="0">
                          <a:effectLst/>
                          <a:latin typeface="Verdana" panose="020B0604030504040204" pitchFamily="34" charset="0"/>
                          <a:ea typeface="Verdana" panose="020B0604030504040204" pitchFamily="34" charset="0"/>
                        </a:rPr>
                        <a:t>N/A</a:t>
                      </a:r>
                      <a:endParaRPr lang="fr-FR" sz="1100" dirty="0">
                        <a:effectLst/>
                        <a:latin typeface="Verdana" panose="020B0604030504040204" pitchFamily="34" charset="0"/>
                        <a:ea typeface="Verdana" panose="020B0604030504040204" pitchFamily="34" charset="0"/>
                        <a:cs typeface="Arial"/>
                      </a:endParaRPr>
                    </a:p>
                  </a:txBody>
                  <a:tcPr marL="34225" marR="34225"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1000"/>
                        </a:spcAft>
                      </a:pPr>
                      <a:r>
                        <a:rPr lang="fr-FR" sz="1100" dirty="0">
                          <a:effectLst/>
                          <a:latin typeface="Verdana" panose="020B0604030504040204" pitchFamily="34" charset="0"/>
                          <a:ea typeface="Verdana" panose="020B0604030504040204" pitchFamily="34" charset="0"/>
                          <a:cs typeface="+mn-cs"/>
                        </a:rPr>
                        <a:t>2</a:t>
                      </a:r>
                      <a:endParaRPr lang="fr-FR" sz="1100" dirty="0">
                        <a:effectLst/>
                        <a:latin typeface="Verdana" panose="020B0604030504040204" pitchFamily="34" charset="0"/>
                        <a:ea typeface="Verdana" panose="020B0604030504040204" pitchFamily="34" charset="0"/>
                        <a:cs typeface="Arial"/>
                      </a:endParaRPr>
                    </a:p>
                  </a:txBody>
                  <a:tcPr marL="34225" marR="34225" marT="0" marB="0" anchor="ctr">
                    <a:lnL w="3175" cap="flat" cmpd="sng" algn="ctr">
                      <a:solidFill>
                        <a:schemeClr val="bg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47380843"/>
                  </a:ext>
                </a:extLst>
              </a:tr>
            </a:tbl>
          </a:graphicData>
        </a:graphic>
      </p:graphicFrame>
      <p:sp>
        <p:nvSpPr>
          <p:cNvPr id="8" name="TextBox 7">
            <a:extLst>
              <a:ext uri="{FF2B5EF4-FFF2-40B4-BE49-F238E27FC236}">
                <a16:creationId xmlns:a16="http://schemas.microsoft.com/office/drawing/2014/main" id="{C9966DAC-0C82-4762-9616-DEF7FC0F09CD}"/>
              </a:ext>
            </a:extLst>
          </p:cNvPr>
          <p:cNvSpPr txBox="1"/>
          <p:nvPr/>
        </p:nvSpPr>
        <p:spPr>
          <a:xfrm>
            <a:off x="467627" y="5408027"/>
            <a:ext cx="3570973" cy="307777"/>
          </a:xfrm>
          <a:prstGeom prst="rect">
            <a:avLst/>
          </a:prstGeom>
          <a:noFill/>
        </p:spPr>
        <p:txBody>
          <a:bodyPr wrap="square" rtlCol="0">
            <a:spAutoFit/>
          </a:bodyPr>
          <a:lstStyle/>
          <a:p>
            <a:r>
              <a:rPr lang="en-US" sz="1400" i="1" dirty="0"/>
              <a:t>* No ARCEP Thresholds Available </a:t>
            </a:r>
          </a:p>
        </p:txBody>
      </p:sp>
    </p:spTree>
    <p:extLst>
      <p:ext uri="{BB962C8B-B14F-4D97-AF65-F5344CB8AC3E}">
        <p14:creationId xmlns:p14="http://schemas.microsoft.com/office/powerpoint/2010/main" val="361816456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2400" dirty="0">
                <a:solidFill>
                  <a:srgbClr val="414141"/>
                </a:solidFill>
              </a:rPr>
              <a:t>Summary</a:t>
            </a:r>
          </a:p>
        </p:txBody>
      </p:sp>
      <p:sp>
        <p:nvSpPr>
          <p:cNvPr id="6" name="Slide Number Placeholder 5"/>
          <p:cNvSpPr>
            <a:spLocks noGrp="1"/>
          </p:cNvSpPr>
          <p:nvPr>
            <p:ph type="sldNum" sz="quarter" idx="4"/>
          </p:nvPr>
        </p:nvSpPr>
        <p:spPr>
          <a:xfrm>
            <a:off x="11568112" y="6666515"/>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7" name="Table 6"/>
          <p:cNvGraphicFramePr>
            <a:graphicFrameLocks noGrp="1"/>
          </p:cNvGraphicFramePr>
          <p:nvPr>
            <p:custDataLst>
              <p:tags r:id="rId1"/>
            </p:custDataLst>
            <p:extLst>
              <p:ext uri="{D42A27DB-BD31-4B8C-83A1-F6EECF244321}">
                <p14:modId xmlns:p14="http://schemas.microsoft.com/office/powerpoint/2010/main" val="1765108302"/>
              </p:ext>
            </p:extLst>
          </p:nvPr>
        </p:nvGraphicFramePr>
        <p:xfrm>
          <a:off x="921482" y="1430005"/>
          <a:ext cx="10996168" cy="4144546"/>
        </p:xfrm>
        <a:graphic>
          <a:graphicData uri="http://schemas.openxmlformats.org/drawingml/2006/table">
            <a:tbl>
              <a:tblPr firstRow="1" bandRow="1"/>
              <a:tblGrid>
                <a:gridCol w="10136160">
                  <a:extLst>
                    <a:ext uri="{9D8B030D-6E8A-4147-A177-3AD203B41FA5}">
                      <a16:colId xmlns:a16="http://schemas.microsoft.com/office/drawing/2014/main" val="20000"/>
                    </a:ext>
                  </a:extLst>
                </a:gridCol>
                <a:gridCol w="860008">
                  <a:extLst>
                    <a:ext uri="{9D8B030D-6E8A-4147-A177-3AD203B41FA5}">
                      <a16:colId xmlns:a16="http://schemas.microsoft.com/office/drawing/2014/main" val="3814091080"/>
                    </a:ext>
                  </a:extLst>
                </a:gridCol>
              </a:tblGrid>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0" i="0" u="none" strike="noStrike" kern="1200" cap="none" normalizeH="0" baseline="0" dirty="0" err="1">
                          <a:ln>
                            <a:noFill/>
                          </a:ln>
                          <a:solidFill>
                            <a:srgbClr val="414141"/>
                          </a:solidFill>
                          <a:effectLst/>
                          <a:latin typeface="Verdana" pitchFamily="34" charset="0"/>
                          <a:ea typeface="Verdana" pitchFamily="34" charset="0"/>
                          <a:cs typeface="Verdana" pitchFamily="34" charset="0"/>
                        </a:rPr>
                        <a:t>Context</a:t>
                      </a:r>
                      <a:r>
                        <a:rPr kumimoji="0" lang="fr-FR" sz="1600" b="0" i="0" u="none" strike="noStrike" kern="1200" cap="none" normalizeH="0" baseline="0" dirty="0">
                          <a:ln>
                            <a:noFill/>
                          </a:ln>
                          <a:solidFill>
                            <a:srgbClr val="414141"/>
                          </a:solidFill>
                          <a:effectLst/>
                          <a:latin typeface="Verdana" pitchFamily="34" charset="0"/>
                          <a:ea typeface="Verdana" pitchFamily="34" charset="0"/>
                          <a:cs typeface="Verdana" pitchFamily="34" charset="0"/>
                        </a:rPr>
                        <a:t> &amp; Report objectives</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1" i="0" u="none" strike="noStrike" kern="1200" cap="none" normalizeH="0" baseline="0" dirty="0">
                          <a:ln>
                            <a:noFill/>
                          </a:ln>
                          <a:solidFill>
                            <a:srgbClr val="414141"/>
                          </a:solidFill>
                          <a:effectLst/>
                          <a:latin typeface="Verdana" pitchFamily="34" charset="0"/>
                          <a:ea typeface="Verdana" pitchFamily="34" charset="0"/>
                          <a:cs typeface="Verdana" pitchFamily="34" charset="0"/>
                        </a:rPr>
                        <a:t>03</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5561636"/>
                  </a:ext>
                </a:extLst>
              </a:tr>
              <a:tr h="592078">
                <a:tc>
                  <a:txBody>
                    <a:bodyPr/>
                    <a:lstStyle>
                      <a:lvl1pPr marL="0" algn="l" defTabSz="859512" rtl="0" eaLnBrk="1" latinLnBrk="0" hangingPunct="1">
                        <a:defRPr sz="1700" kern="1200">
                          <a:solidFill>
                            <a:schemeClr val="dk1"/>
                          </a:solidFill>
                          <a:latin typeface="Arial"/>
                        </a:defRPr>
                      </a:lvl1pPr>
                      <a:lvl2pPr marL="429756" algn="l" defTabSz="859512" rtl="0" eaLnBrk="1" latinLnBrk="0" hangingPunct="1">
                        <a:defRPr sz="1700" kern="1200">
                          <a:solidFill>
                            <a:schemeClr val="dk1"/>
                          </a:solidFill>
                          <a:latin typeface="Arial"/>
                        </a:defRPr>
                      </a:lvl2pPr>
                      <a:lvl3pPr marL="859512" algn="l" defTabSz="859512" rtl="0" eaLnBrk="1" latinLnBrk="0" hangingPunct="1">
                        <a:defRPr sz="1700" kern="1200">
                          <a:solidFill>
                            <a:schemeClr val="dk1"/>
                          </a:solidFill>
                          <a:latin typeface="Arial"/>
                        </a:defRPr>
                      </a:lvl3pPr>
                      <a:lvl4pPr marL="1289268" algn="l" defTabSz="859512" rtl="0" eaLnBrk="1" latinLnBrk="0" hangingPunct="1">
                        <a:defRPr sz="1700" kern="1200">
                          <a:solidFill>
                            <a:schemeClr val="dk1"/>
                          </a:solidFill>
                          <a:latin typeface="Arial"/>
                        </a:defRPr>
                      </a:lvl4pPr>
                      <a:lvl5pPr marL="1719024" algn="l" defTabSz="859512" rtl="0" eaLnBrk="1" latinLnBrk="0" hangingPunct="1">
                        <a:defRPr sz="1700" kern="1200">
                          <a:solidFill>
                            <a:schemeClr val="dk1"/>
                          </a:solidFill>
                          <a:latin typeface="Arial"/>
                        </a:defRPr>
                      </a:lvl5pPr>
                      <a:lvl6pPr marL="2148780" algn="l" defTabSz="859512" rtl="0" eaLnBrk="1" latinLnBrk="0" hangingPunct="1">
                        <a:defRPr sz="1700" kern="1200">
                          <a:solidFill>
                            <a:schemeClr val="dk1"/>
                          </a:solidFill>
                          <a:latin typeface="Arial"/>
                        </a:defRPr>
                      </a:lvl6pPr>
                      <a:lvl7pPr marL="2578536" algn="l" defTabSz="859512" rtl="0" eaLnBrk="1" latinLnBrk="0" hangingPunct="1">
                        <a:defRPr sz="1700" kern="1200">
                          <a:solidFill>
                            <a:schemeClr val="dk1"/>
                          </a:solidFill>
                          <a:latin typeface="Arial"/>
                        </a:defRPr>
                      </a:lvl7pPr>
                      <a:lvl8pPr marL="3008291" algn="l" defTabSz="859512" rtl="0" eaLnBrk="1" latinLnBrk="0" hangingPunct="1">
                        <a:defRPr sz="1700" kern="1200">
                          <a:solidFill>
                            <a:schemeClr val="dk1"/>
                          </a:solidFill>
                          <a:latin typeface="Arial"/>
                        </a:defRPr>
                      </a:lvl8pPr>
                      <a:lvl9pPr marL="3438048" algn="l" defTabSz="859512" rtl="0" eaLnBrk="1" latinLnBrk="0" hangingPunct="1">
                        <a:defRPr sz="1700" kern="1200">
                          <a:solidFill>
                            <a:schemeClr val="dk1"/>
                          </a:solidFill>
                          <a:latin typeface="Arial"/>
                        </a:defRPr>
                      </a:lvl9p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Scope of </a:t>
                      </a:r>
                      <a:r>
                        <a:rPr kumimoji="0" lang="fr-FR" sz="1600" b="0" i="0" u="none" strike="noStrike" kern="1200" cap="none" normalizeH="0" baseline="0" noProof="0" dirty="0" err="1">
                          <a:ln>
                            <a:noFill/>
                          </a:ln>
                          <a:solidFill>
                            <a:srgbClr val="414141"/>
                          </a:solidFill>
                          <a:effectLst/>
                          <a:latin typeface="Verdana" pitchFamily="34" charset="0"/>
                          <a:ea typeface="Verdana" pitchFamily="34" charset="0"/>
                          <a:cs typeface="Verdana" pitchFamily="34" charset="0"/>
                        </a:rPr>
                        <a:t>Work</a:t>
                      </a:r>
                      <a:endParaRPr kumimoji="0" lang="fr-FR" sz="1200" b="0" i="0" u="none" strike="noStrike" kern="1200" cap="none" normalizeH="0" baseline="0" dirty="0">
                        <a:ln>
                          <a:noFill/>
                        </a:ln>
                        <a:solidFill>
                          <a:srgbClr val="414141"/>
                        </a:solidFill>
                        <a:effectLst/>
                        <a:latin typeface="Verdana" pitchFamily="34" charset="0"/>
                        <a:ea typeface="Verdana" pitchFamily="34" charset="0"/>
                        <a:cs typeface="Verdana" pitchFamily="34" charset="0"/>
                      </a:endParaRP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1" i="0" u="none" strike="noStrike" kern="1200" cap="none" normalizeH="0" baseline="0" dirty="0">
                          <a:ln>
                            <a:noFill/>
                          </a:ln>
                          <a:solidFill>
                            <a:srgbClr val="414141"/>
                          </a:solidFill>
                          <a:effectLst/>
                          <a:latin typeface="Verdana" pitchFamily="34" charset="0"/>
                          <a:ea typeface="Verdana" pitchFamily="34" charset="0"/>
                          <a:cs typeface="Verdana" pitchFamily="34" charset="0"/>
                        </a:rPr>
                        <a:t>05</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781711"/>
                  </a:ext>
                </a:extLst>
              </a:tr>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Drive tests Activity, Current Status &amp; Progress</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1"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08</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0667226"/>
                  </a:ext>
                </a:extLst>
              </a:tr>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Executive Summary</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1"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12</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54355"/>
                  </a:ext>
                </a:extLst>
              </a:tr>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KPIs &amp; Network settings Analysis</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1"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18</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756612"/>
                  </a:ext>
                </a:extLst>
              </a:tr>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Benchmarking on Cotonou area</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1"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67</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7881329"/>
                  </a:ext>
                </a:extLst>
              </a:tr>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Next </a:t>
                      </a:r>
                      <a:r>
                        <a:rPr kumimoji="0" lang="fr-FR" sz="1600" b="0" i="0" u="none" strike="noStrike" kern="1200" cap="none" normalizeH="0" baseline="0" noProof="0" dirty="0" err="1">
                          <a:ln>
                            <a:noFill/>
                          </a:ln>
                          <a:solidFill>
                            <a:srgbClr val="414141"/>
                          </a:solidFill>
                          <a:effectLst/>
                          <a:latin typeface="Verdana" pitchFamily="34" charset="0"/>
                          <a:ea typeface="Verdana" pitchFamily="34" charset="0"/>
                          <a:cs typeface="Verdana" pitchFamily="34" charset="0"/>
                        </a:rPr>
                        <a:t>steps</a:t>
                      </a:r>
                      <a:endParaRPr kumimoji="0" lang="fr-FR"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endParaRP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1"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107</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117215"/>
                  </a:ext>
                </a:extLst>
              </a:tr>
            </a:tbl>
          </a:graphicData>
        </a:graphic>
      </p:graphicFrame>
      <p:sp>
        <p:nvSpPr>
          <p:cNvPr id="15" name="Footer Placeholder 9"/>
          <p:cNvSpPr>
            <a:spLocks noGrp="1"/>
          </p:cNvSpPr>
          <p:nvPr>
            <p:ph type="ftr" sz="quarter" idx="3"/>
          </p:nvPr>
        </p:nvSpPr>
        <p:spPr>
          <a:xfrm>
            <a:off x="469122" y="6584426"/>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n-AU" sz="651" b="0" i="0" u="none" strike="noStrike" kern="1200" cap="none" spc="0" normalizeH="0" baseline="0" dirty="0">
                <a:ln>
                  <a:noFill/>
                </a:ln>
                <a:solidFill>
                  <a:prstClr val="black"/>
                </a:solidFill>
                <a:effectLst/>
                <a:uLnTx/>
                <a:uFillTx/>
                <a:latin typeface="Verdana"/>
                <a:ea typeface="+mn-ea"/>
                <a:cs typeface="+mn-cs"/>
              </a:rPr>
              <a:t>© 2019 Deloitte  - Confidential</a:t>
            </a:r>
          </a:p>
        </p:txBody>
      </p:sp>
      <p:sp>
        <p:nvSpPr>
          <p:cNvPr id="16" name="Freeform 984">
            <a:extLst>
              <a:ext uri="{FF2B5EF4-FFF2-40B4-BE49-F238E27FC236}">
                <a16:creationId xmlns:a16="http://schemas.microsoft.com/office/drawing/2014/main" id="{2982AC8E-3A19-4A2F-9807-2CA01A2023C7}"/>
              </a:ext>
            </a:extLst>
          </p:cNvPr>
          <p:cNvSpPr>
            <a:spLocks noChangeAspect="1" noEditPoints="1"/>
          </p:cNvSpPr>
          <p:nvPr/>
        </p:nvSpPr>
        <p:spPr bwMode="auto">
          <a:xfrm>
            <a:off x="469900" y="1536251"/>
            <a:ext cx="368120" cy="367041"/>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393 w 512"/>
              <a:gd name="T11" fmla="*/ 132 h 512"/>
              <a:gd name="T12" fmla="*/ 255 w 512"/>
              <a:gd name="T13" fmla="*/ 410 h 512"/>
              <a:gd name="T14" fmla="*/ 245 w 512"/>
              <a:gd name="T15" fmla="*/ 416 h 512"/>
              <a:gd name="T16" fmla="*/ 244 w 512"/>
              <a:gd name="T17" fmla="*/ 416 h 512"/>
              <a:gd name="T18" fmla="*/ 235 w 512"/>
              <a:gd name="T19" fmla="*/ 409 h 512"/>
              <a:gd name="T20" fmla="*/ 200 w 512"/>
              <a:gd name="T21" fmla="*/ 312 h 512"/>
              <a:gd name="T22" fmla="*/ 103 w 512"/>
              <a:gd name="T23" fmla="*/ 276 h 512"/>
              <a:gd name="T24" fmla="*/ 96 w 512"/>
              <a:gd name="T25" fmla="*/ 267 h 512"/>
              <a:gd name="T26" fmla="*/ 102 w 512"/>
              <a:gd name="T27" fmla="*/ 257 h 512"/>
              <a:gd name="T28" fmla="*/ 379 w 512"/>
              <a:gd name="T29" fmla="*/ 118 h 512"/>
              <a:gd name="T30" fmla="*/ 391 w 512"/>
              <a:gd name="T31" fmla="*/ 120 h 512"/>
              <a:gd name="T32" fmla="*/ 393 w 512"/>
              <a:gd name="T33" fmla="*/ 132 h 512"/>
              <a:gd name="T34" fmla="*/ 133 w 512"/>
              <a:gd name="T35" fmla="*/ 265 h 512"/>
              <a:gd name="T36" fmla="*/ 360 w 512"/>
              <a:gd name="T37" fmla="*/ 152 h 512"/>
              <a:gd name="T38" fmla="*/ 247 w 512"/>
              <a:gd name="T39" fmla="*/ 378 h 512"/>
              <a:gd name="T40" fmla="*/ 218 w 512"/>
              <a:gd name="T41" fmla="*/ 300 h 512"/>
              <a:gd name="T42" fmla="*/ 212 w 512"/>
              <a:gd name="T43" fmla="*/ 294 h 512"/>
              <a:gd name="T44" fmla="*/ 133 w 512"/>
              <a:gd name="T45" fmla="*/ 26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26" name="Freeform 59">
            <a:extLst>
              <a:ext uri="{FF2B5EF4-FFF2-40B4-BE49-F238E27FC236}">
                <a16:creationId xmlns:a16="http://schemas.microsoft.com/office/drawing/2014/main" id="{54F671B8-F7A9-4A6C-A26B-0BEDBAE3F2BA}"/>
              </a:ext>
            </a:extLst>
          </p:cNvPr>
          <p:cNvSpPr>
            <a:spLocks noChangeAspect="1" noEditPoints="1"/>
          </p:cNvSpPr>
          <p:nvPr/>
        </p:nvSpPr>
        <p:spPr bwMode="auto">
          <a:xfrm>
            <a:off x="470440" y="2702778"/>
            <a:ext cx="367041" cy="368120"/>
          </a:xfrm>
          <a:custGeom>
            <a:avLst/>
            <a:gdLst>
              <a:gd name="T0" fmla="*/ 147 w 512"/>
              <a:gd name="T1" fmla="*/ 170 h 512"/>
              <a:gd name="T2" fmla="*/ 201 w 512"/>
              <a:gd name="T3" fmla="*/ 170 h 512"/>
              <a:gd name="T4" fmla="*/ 223 w 512"/>
              <a:gd name="T5" fmla="*/ 170 h 512"/>
              <a:gd name="T6" fmla="*/ 256 w 512"/>
              <a:gd name="T7" fmla="*/ 117 h 512"/>
              <a:gd name="T8" fmla="*/ 133 w 512"/>
              <a:gd name="T9" fmla="*/ 192 h 512"/>
              <a:gd name="T10" fmla="*/ 192 w 512"/>
              <a:gd name="T11" fmla="*/ 245 h 512"/>
              <a:gd name="T12" fmla="*/ 218 w 512"/>
              <a:gd name="T13" fmla="*/ 320 h 512"/>
              <a:gd name="T14" fmla="*/ 298 w 512"/>
              <a:gd name="T15" fmla="*/ 266 h 512"/>
              <a:gd name="T16" fmla="*/ 218 w 512"/>
              <a:gd name="T17" fmla="*/ 320 h 512"/>
              <a:gd name="T18" fmla="*/ 292 w 512"/>
              <a:gd name="T19" fmla="*/ 122 h 512"/>
              <a:gd name="T20" fmla="*/ 365 w 512"/>
              <a:gd name="T21" fmla="*/ 170 h 512"/>
              <a:gd name="T22" fmla="*/ 218 w 512"/>
              <a:gd name="T23" fmla="*/ 192 h 512"/>
              <a:gd name="T24" fmla="*/ 298 w 512"/>
              <a:gd name="T25" fmla="*/ 245 h 512"/>
              <a:gd name="T26" fmla="*/ 192 w 512"/>
              <a:gd name="T27" fmla="*/ 266 h 512"/>
              <a:gd name="T28" fmla="*/ 133 w 512"/>
              <a:gd name="T29" fmla="*/ 320 h 512"/>
              <a:gd name="T30" fmla="*/ 192 w 512"/>
              <a:gd name="T31" fmla="*/ 266 h 512"/>
              <a:gd name="T32" fmla="*/ 394 w 512"/>
              <a:gd name="T33" fmla="*/ 245 h 512"/>
              <a:gd name="T34" fmla="*/ 314 w 512"/>
              <a:gd name="T35" fmla="*/ 192 h 512"/>
              <a:gd name="T36" fmla="*/ 512 w 512"/>
              <a:gd name="T37" fmla="*/ 256 h 512"/>
              <a:gd name="T38" fmla="*/ 0 w 512"/>
              <a:gd name="T39" fmla="*/ 256 h 512"/>
              <a:gd name="T40" fmla="*/ 512 w 512"/>
              <a:gd name="T41" fmla="*/ 256 h 512"/>
              <a:gd name="T42" fmla="*/ 256 w 512"/>
              <a:gd name="T43" fmla="*/ 96 h 512"/>
              <a:gd name="T44" fmla="*/ 256 w 512"/>
              <a:gd name="T45" fmla="*/ 416 h 512"/>
              <a:gd name="T46" fmla="*/ 314 w 512"/>
              <a:gd name="T47" fmla="*/ 320 h 512"/>
              <a:gd name="T48" fmla="*/ 394 w 512"/>
              <a:gd name="T49" fmla="*/ 266 h 512"/>
              <a:gd name="T50" fmla="*/ 314 w 512"/>
              <a:gd name="T51" fmla="*/ 320 h 512"/>
              <a:gd name="T52" fmla="*/ 220 w 512"/>
              <a:gd name="T53" fmla="*/ 389 h 512"/>
              <a:gd name="T54" fmla="*/ 147 w 512"/>
              <a:gd name="T55" fmla="*/ 341 h 512"/>
              <a:gd name="T56" fmla="*/ 365 w 512"/>
              <a:gd name="T57" fmla="*/ 341 h 512"/>
              <a:gd name="T58" fmla="*/ 292 w 512"/>
              <a:gd name="T59" fmla="*/ 389 h 512"/>
              <a:gd name="T60" fmla="*/ 288 w 512"/>
              <a:gd name="T61" fmla="*/ 341 h 512"/>
              <a:gd name="T62" fmla="*/ 256 w 512"/>
              <a:gd name="T63" fmla="*/ 39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2" h="512">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27" name="Freeform 393">
            <a:extLst>
              <a:ext uri="{FF2B5EF4-FFF2-40B4-BE49-F238E27FC236}">
                <a16:creationId xmlns:a16="http://schemas.microsoft.com/office/drawing/2014/main" id="{DEEDAF0B-EC1D-45B6-9B23-7155AB90A58A}"/>
              </a:ext>
            </a:extLst>
          </p:cNvPr>
          <p:cNvSpPr>
            <a:spLocks noChangeAspect="1" noEditPoints="1"/>
          </p:cNvSpPr>
          <p:nvPr/>
        </p:nvSpPr>
        <p:spPr bwMode="auto">
          <a:xfrm>
            <a:off x="469450" y="3309285"/>
            <a:ext cx="369021" cy="370106"/>
          </a:xfrm>
          <a:custGeom>
            <a:avLst/>
            <a:gdLst>
              <a:gd name="T0" fmla="*/ 0 w 512"/>
              <a:gd name="T1" fmla="*/ 256 h 512"/>
              <a:gd name="T2" fmla="*/ 512 w 512"/>
              <a:gd name="T3" fmla="*/ 256 h 512"/>
              <a:gd name="T4" fmla="*/ 231 w 512"/>
              <a:gd name="T5" fmla="*/ 381 h 512"/>
              <a:gd name="T6" fmla="*/ 216 w 512"/>
              <a:gd name="T7" fmla="*/ 382 h 512"/>
              <a:gd name="T8" fmla="*/ 177 w 512"/>
              <a:gd name="T9" fmla="*/ 372 h 512"/>
              <a:gd name="T10" fmla="*/ 161 w 512"/>
              <a:gd name="T11" fmla="*/ 324 h 512"/>
              <a:gd name="T12" fmla="*/ 172 w 512"/>
              <a:gd name="T13" fmla="*/ 250 h 512"/>
              <a:gd name="T14" fmla="*/ 149 w 512"/>
              <a:gd name="T15" fmla="*/ 240 h 512"/>
              <a:gd name="T16" fmla="*/ 125 w 512"/>
              <a:gd name="T17" fmla="*/ 250 h 512"/>
              <a:gd name="T18" fmla="*/ 136 w 512"/>
              <a:gd name="T19" fmla="*/ 324 h 512"/>
              <a:gd name="T20" fmla="*/ 121 w 512"/>
              <a:gd name="T21" fmla="*/ 372 h 512"/>
              <a:gd name="T22" fmla="*/ 107 w 512"/>
              <a:gd name="T23" fmla="*/ 366 h 512"/>
              <a:gd name="T24" fmla="*/ 118 w 512"/>
              <a:gd name="T25" fmla="*/ 336 h 512"/>
              <a:gd name="T26" fmla="*/ 109 w 512"/>
              <a:gd name="T27" fmla="*/ 237 h 512"/>
              <a:gd name="T28" fmla="*/ 149 w 512"/>
              <a:gd name="T29" fmla="*/ 218 h 512"/>
              <a:gd name="T30" fmla="*/ 149 w 512"/>
              <a:gd name="T31" fmla="*/ 218 h 512"/>
              <a:gd name="T32" fmla="*/ 189 w 512"/>
              <a:gd name="T33" fmla="*/ 237 h 512"/>
              <a:gd name="T34" fmla="*/ 180 w 512"/>
              <a:gd name="T35" fmla="*/ 336 h 512"/>
              <a:gd name="T36" fmla="*/ 198 w 512"/>
              <a:gd name="T37" fmla="*/ 355 h 512"/>
              <a:gd name="T38" fmla="*/ 231 w 512"/>
              <a:gd name="T39" fmla="*/ 381 h 512"/>
              <a:gd name="T40" fmla="*/ 405 w 512"/>
              <a:gd name="T41" fmla="*/ 330 h 512"/>
              <a:gd name="T42" fmla="*/ 213 w 512"/>
              <a:gd name="T43" fmla="*/ 320 h 512"/>
              <a:gd name="T44" fmla="*/ 394 w 512"/>
              <a:gd name="T45" fmla="*/ 309 h 512"/>
              <a:gd name="T46" fmla="*/ 170 w 512"/>
              <a:gd name="T47" fmla="*/ 181 h 512"/>
              <a:gd name="T48" fmla="*/ 160 w 512"/>
              <a:gd name="T49" fmla="*/ 202 h 512"/>
              <a:gd name="T50" fmla="*/ 149 w 512"/>
              <a:gd name="T51" fmla="*/ 170 h 512"/>
              <a:gd name="T52" fmla="*/ 405 w 512"/>
              <a:gd name="T53" fmla="*/ 160 h 512"/>
              <a:gd name="T54" fmla="*/ 416 w 512"/>
              <a:gd name="T55" fmla="*/ 320 h 512"/>
              <a:gd name="T56" fmla="*/ 362 w 512"/>
              <a:gd name="T57" fmla="*/ 256 h 512"/>
              <a:gd name="T58" fmla="*/ 362 w 512"/>
              <a:gd name="T59" fmla="*/ 277 h 512"/>
              <a:gd name="T60" fmla="*/ 224 w 512"/>
              <a:gd name="T61" fmla="*/ 266 h 512"/>
              <a:gd name="T62" fmla="*/ 224 w 512"/>
              <a:gd name="T63" fmla="*/ 224 h 512"/>
              <a:gd name="T64" fmla="*/ 362 w 512"/>
              <a:gd name="T65" fmla="*/ 213 h 512"/>
              <a:gd name="T66" fmla="*/ 362 w 512"/>
              <a:gd name="T67" fmla="*/ 234 h 512"/>
              <a:gd name="T68" fmla="*/ 224 w 512"/>
              <a:gd name="T69" fmla="*/ 22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grpSp>
        <p:nvGrpSpPr>
          <p:cNvPr id="28" name="Group 319">
            <a:extLst>
              <a:ext uri="{FF2B5EF4-FFF2-40B4-BE49-F238E27FC236}">
                <a16:creationId xmlns:a16="http://schemas.microsoft.com/office/drawing/2014/main" id="{07D44886-FE36-4105-B049-80FF54874335}"/>
              </a:ext>
            </a:extLst>
          </p:cNvPr>
          <p:cNvGrpSpPr>
            <a:grpSpLocks noChangeAspect="1"/>
          </p:cNvGrpSpPr>
          <p:nvPr/>
        </p:nvGrpSpPr>
        <p:grpSpPr bwMode="auto">
          <a:xfrm>
            <a:off x="469122" y="3902805"/>
            <a:ext cx="369676" cy="369676"/>
            <a:chOff x="5426" y="1148"/>
            <a:chExt cx="340" cy="340"/>
          </a:xfrm>
          <a:solidFill>
            <a:schemeClr val="accent1"/>
          </a:solidFill>
        </p:grpSpPr>
        <p:sp>
          <p:nvSpPr>
            <p:cNvPr id="29" name="Freeform 320">
              <a:extLst>
                <a:ext uri="{FF2B5EF4-FFF2-40B4-BE49-F238E27FC236}">
                  <a16:creationId xmlns:a16="http://schemas.microsoft.com/office/drawing/2014/main" id="{8C0D0171-2199-4DF4-8B0B-BC6D20734020}"/>
                </a:ext>
              </a:extLst>
            </p:cNvPr>
            <p:cNvSpPr>
              <a:spLocks noEditPoints="1"/>
            </p:cNvSpPr>
            <p:nvPr/>
          </p:nvSpPr>
          <p:spPr bwMode="auto">
            <a:xfrm>
              <a:off x="5518" y="1254"/>
              <a:ext cx="156" cy="142"/>
            </a:xfrm>
            <a:custGeom>
              <a:avLst/>
              <a:gdLst>
                <a:gd name="T0" fmla="*/ 203 w 235"/>
                <a:gd name="T1" fmla="*/ 53 h 213"/>
                <a:gd name="T2" fmla="*/ 202 w 235"/>
                <a:gd name="T3" fmla="*/ 57 h 213"/>
                <a:gd name="T4" fmla="*/ 117 w 235"/>
                <a:gd name="T5" fmla="*/ 106 h 213"/>
                <a:gd name="T6" fmla="*/ 33 w 235"/>
                <a:gd name="T7" fmla="*/ 57 h 213"/>
                <a:gd name="T8" fmla="*/ 32 w 235"/>
                <a:gd name="T9" fmla="*/ 53 h 213"/>
                <a:gd name="T10" fmla="*/ 32 w 235"/>
                <a:gd name="T11" fmla="*/ 0 h 213"/>
                <a:gd name="T12" fmla="*/ 0 w 235"/>
                <a:gd name="T13" fmla="*/ 0 h 213"/>
                <a:gd name="T14" fmla="*/ 0 w 235"/>
                <a:gd name="T15" fmla="*/ 213 h 213"/>
                <a:gd name="T16" fmla="*/ 235 w 235"/>
                <a:gd name="T17" fmla="*/ 213 h 213"/>
                <a:gd name="T18" fmla="*/ 235 w 235"/>
                <a:gd name="T19" fmla="*/ 0 h 213"/>
                <a:gd name="T20" fmla="*/ 203 w 235"/>
                <a:gd name="T21" fmla="*/ 0 h 213"/>
                <a:gd name="T22" fmla="*/ 203 w 235"/>
                <a:gd name="T23" fmla="*/ 53 h 213"/>
                <a:gd name="T24" fmla="*/ 203 w 235"/>
                <a:gd name="T25" fmla="*/ 192 h 213"/>
                <a:gd name="T26" fmla="*/ 32 w 235"/>
                <a:gd name="T27" fmla="*/ 192 h 213"/>
                <a:gd name="T28" fmla="*/ 22 w 235"/>
                <a:gd name="T29" fmla="*/ 181 h 213"/>
                <a:gd name="T30" fmla="*/ 32 w 235"/>
                <a:gd name="T31" fmla="*/ 170 h 213"/>
                <a:gd name="T32" fmla="*/ 203 w 235"/>
                <a:gd name="T33" fmla="*/ 170 h 213"/>
                <a:gd name="T34" fmla="*/ 214 w 235"/>
                <a:gd name="T35" fmla="*/ 181 h 213"/>
                <a:gd name="T36" fmla="*/ 203 w 235"/>
                <a:gd name="T37" fmla="*/ 192 h 213"/>
                <a:gd name="T38" fmla="*/ 214 w 235"/>
                <a:gd name="T39" fmla="*/ 138 h 213"/>
                <a:gd name="T40" fmla="*/ 203 w 235"/>
                <a:gd name="T41" fmla="*/ 149 h 213"/>
                <a:gd name="T42" fmla="*/ 32 w 235"/>
                <a:gd name="T43" fmla="*/ 149 h 213"/>
                <a:gd name="T44" fmla="*/ 22 w 235"/>
                <a:gd name="T45" fmla="*/ 138 h 213"/>
                <a:gd name="T46" fmla="*/ 32 w 235"/>
                <a:gd name="T47" fmla="*/ 128 h 213"/>
                <a:gd name="T48" fmla="*/ 203 w 235"/>
                <a:gd name="T49" fmla="*/ 128 h 213"/>
                <a:gd name="T50" fmla="*/ 214 w 235"/>
                <a:gd name="T51" fmla="*/ 13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5" h="213">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30" name="Freeform 321">
              <a:extLst>
                <a:ext uri="{FF2B5EF4-FFF2-40B4-BE49-F238E27FC236}">
                  <a16:creationId xmlns:a16="http://schemas.microsoft.com/office/drawing/2014/main" id="{DFC6D9AB-9E6B-445D-AEC2-DC91DB967C55}"/>
                </a:ext>
              </a:extLst>
            </p:cNvPr>
            <p:cNvSpPr>
              <a:spLocks noEditPoints="1"/>
            </p:cNvSpPr>
            <p:nvPr/>
          </p:nvSpPr>
          <p:spPr bwMode="auto">
            <a:xfrm>
              <a:off x="5553" y="1233"/>
              <a:ext cx="85" cy="78"/>
            </a:xfrm>
            <a:custGeom>
              <a:avLst/>
              <a:gdLst>
                <a:gd name="T0" fmla="*/ 63 w 128"/>
                <a:gd name="T1" fmla="*/ 117 h 117"/>
                <a:gd name="T2" fmla="*/ 128 w 128"/>
                <a:gd name="T3" fmla="*/ 83 h 117"/>
                <a:gd name="T4" fmla="*/ 128 w 128"/>
                <a:gd name="T5" fmla="*/ 0 h 117"/>
                <a:gd name="T6" fmla="*/ 0 w 128"/>
                <a:gd name="T7" fmla="*/ 0 h 117"/>
                <a:gd name="T8" fmla="*/ 0 w 128"/>
                <a:gd name="T9" fmla="*/ 83 h 117"/>
                <a:gd name="T10" fmla="*/ 63 w 128"/>
                <a:gd name="T11" fmla="*/ 117 h 117"/>
                <a:gd name="T12" fmla="*/ 24 w 128"/>
                <a:gd name="T13" fmla="*/ 45 h 117"/>
                <a:gd name="T14" fmla="*/ 39 w 128"/>
                <a:gd name="T15" fmla="*/ 45 h 117"/>
                <a:gd name="T16" fmla="*/ 53 w 128"/>
                <a:gd name="T17" fmla="*/ 59 h 117"/>
                <a:gd name="T18" fmla="*/ 53 w 128"/>
                <a:gd name="T19" fmla="*/ 32 h 117"/>
                <a:gd name="T20" fmla="*/ 64 w 128"/>
                <a:gd name="T21" fmla="*/ 21 h 117"/>
                <a:gd name="T22" fmla="*/ 74 w 128"/>
                <a:gd name="T23" fmla="*/ 32 h 117"/>
                <a:gd name="T24" fmla="*/ 74 w 128"/>
                <a:gd name="T25" fmla="*/ 59 h 117"/>
                <a:gd name="T26" fmla="*/ 88 w 128"/>
                <a:gd name="T27" fmla="*/ 45 h 117"/>
                <a:gd name="T28" fmla="*/ 103 w 128"/>
                <a:gd name="T29" fmla="*/ 45 h 117"/>
                <a:gd name="T30" fmla="*/ 103 w 128"/>
                <a:gd name="T31" fmla="*/ 61 h 117"/>
                <a:gd name="T32" fmla="*/ 71 w 128"/>
                <a:gd name="T33" fmla="*/ 93 h 117"/>
                <a:gd name="T34" fmla="*/ 64 w 128"/>
                <a:gd name="T35" fmla="*/ 96 h 117"/>
                <a:gd name="T36" fmla="*/ 56 w 128"/>
                <a:gd name="T37" fmla="*/ 93 h 117"/>
                <a:gd name="T38" fmla="*/ 24 w 128"/>
                <a:gd name="T39" fmla="*/ 61 h 117"/>
                <a:gd name="T40" fmla="*/ 24 w 128"/>
                <a:gd name="T41" fmla="*/ 4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17">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31" name="Freeform 322">
              <a:extLst>
                <a:ext uri="{FF2B5EF4-FFF2-40B4-BE49-F238E27FC236}">
                  <a16:creationId xmlns:a16="http://schemas.microsoft.com/office/drawing/2014/main" id="{EA594284-6DD4-443C-B186-62FE65D3F1F4}"/>
                </a:ext>
              </a:extLst>
            </p:cNvPr>
            <p:cNvSpPr>
              <a:spLocks noEditPoints="1"/>
            </p:cNvSpPr>
            <p:nvPr/>
          </p:nvSpPr>
          <p:spPr bwMode="auto">
            <a:xfrm>
              <a:off x="5426" y="1148"/>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394 w 512"/>
                <a:gd name="T11" fmla="*/ 384 h 512"/>
                <a:gd name="T12" fmla="*/ 384 w 512"/>
                <a:gd name="T13" fmla="*/ 394 h 512"/>
                <a:gd name="T14" fmla="*/ 128 w 512"/>
                <a:gd name="T15" fmla="*/ 394 h 512"/>
                <a:gd name="T16" fmla="*/ 117 w 512"/>
                <a:gd name="T17" fmla="*/ 384 h 512"/>
                <a:gd name="T18" fmla="*/ 117 w 512"/>
                <a:gd name="T19" fmla="*/ 149 h 512"/>
                <a:gd name="T20" fmla="*/ 128 w 512"/>
                <a:gd name="T21" fmla="*/ 138 h 512"/>
                <a:gd name="T22" fmla="*/ 170 w 512"/>
                <a:gd name="T23" fmla="*/ 138 h 512"/>
                <a:gd name="T24" fmla="*/ 170 w 512"/>
                <a:gd name="T25" fmla="*/ 117 h 512"/>
                <a:gd name="T26" fmla="*/ 181 w 512"/>
                <a:gd name="T27" fmla="*/ 106 h 512"/>
                <a:gd name="T28" fmla="*/ 330 w 512"/>
                <a:gd name="T29" fmla="*/ 106 h 512"/>
                <a:gd name="T30" fmla="*/ 341 w 512"/>
                <a:gd name="T31" fmla="*/ 117 h 512"/>
                <a:gd name="T32" fmla="*/ 341 w 512"/>
                <a:gd name="T33" fmla="*/ 138 h 512"/>
                <a:gd name="T34" fmla="*/ 384 w 512"/>
                <a:gd name="T35" fmla="*/ 138 h 512"/>
                <a:gd name="T36" fmla="*/ 394 w 512"/>
                <a:gd name="T37" fmla="*/ 149 h 512"/>
                <a:gd name="T38" fmla="*/ 394 w 512"/>
                <a:gd name="T39" fmla="*/ 38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grpSp>
      <p:sp>
        <p:nvSpPr>
          <p:cNvPr id="32" name="Freeform 26">
            <a:extLst>
              <a:ext uri="{FF2B5EF4-FFF2-40B4-BE49-F238E27FC236}">
                <a16:creationId xmlns:a16="http://schemas.microsoft.com/office/drawing/2014/main" id="{EF57699E-BB84-41A3-BD26-4314D83C22F2}"/>
              </a:ext>
            </a:extLst>
          </p:cNvPr>
          <p:cNvSpPr>
            <a:spLocks noChangeAspect="1" noEditPoints="1"/>
          </p:cNvSpPr>
          <p:nvPr/>
        </p:nvSpPr>
        <p:spPr bwMode="auto">
          <a:xfrm>
            <a:off x="470145" y="2151312"/>
            <a:ext cx="367631" cy="367631"/>
          </a:xfrm>
          <a:custGeom>
            <a:avLst/>
            <a:gdLst>
              <a:gd name="T0" fmla="*/ 358 w 512"/>
              <a:gd name="T1" fmla="*/ 227 h 512"/>
              <a:gd name="T2" fmla="*/ 367 w 512"/>
              <a:gd name="T3" fmla="*/ 174 h 512"/>
              <a:gd name="T4" fmla="*/ 366 w 512"/>
              <a:gd name="T5" fmla="*/ 172 h 512"/>
              <a:gd name="T6" fmla="*/ 338 w 512"/>
              <a:gd name="T7" fmla="*/ 145 h 512"/>
              <a:gd name="T8" fmla="*/ 308 w 512"/>
              <a:gd name="T9" fmla="*/ 163 h 512"/>
              <a:gd name="T10" fmla="*/ 277 w 512"/>
              <a:gd name="T11" fmla="*/ 119 h 512"/>
              <a:gd name="T12" fmla="*/ 234 w 512"/>
              <a:gd name="T13" fmla="*/ 119 h 512"/>
              <a:gd name="T14" fmla="*/ 204 w 512"/>
              <a:gd name="T15" fmla="*/ 163 h 512"/>
              <a:gd name="T16" fmla="*/ 173 w 512"/>
              <a:gd name="T17" fmla="*/ 145 h 512"/>
              <a:gd name="T18" fmla="*/ 161 w 512"/>
              <a:gd name="T19" fmla="*/ 191 h 512"/>
              <a:gd name="T20" fmla="*/ 143 w 512"/>
              <a:gd name="T21" fmla="*/ 234 h 512"/>
              <a:gd name="T22" fmla="*/ 117 w 512"/>
              <a:gd name="T23" fmla="*/ 256 h 512"/>
              <a:gd name="T24" fmla="*/ 143 w 512"/>
              <a:gd name="T25" fmla="*/ 277 h 512"/>
              <a:gd name="T26" fmla="*/ 161 w 512"/>
              <a:gd name="T27" fmla="*/ 320 h 512"/>
              <a:gd name="T28" fmla="*/ 145 w 512"/>
              <a:gd name="T29" fmla="*/ 339 h 512"/>
              <a:gd name="T30" fmla="*/ 172 w 512"/>
              <a:gd name="T31" fmla="*/ 366 h 512"/>
              <a:gd name="T32" fmla="*/ 191 w 512"/>
              <a:gd name="T33" fmla="*/ 351 h 512"/>
              <a:gd name="T34" fmla="*/ 234 w 512"/>
              <a:gd name="T35" fmla="*/ 368 h 512"/>
              <a:gd name="T36" fmla="*/ 245 w 512"/>
              <a:gd name="T37" fmla="*/ 394 h 512"/>
              <a:gd name="T38" fmla="*/ 267 w 512"/>
              <a:gd name="T39" fmla="*/ 394 h 512"/>
              <a:gd name="T40" fmla="*/ 285 w 512"/>
              <a:gd name="T41" fmla="*/ 358 h 512"/>
              <a:gd name="T42" fmla="*/ 337 w 512"/>
              <a:gd name="T43" fmla="*/ 368 h 512"/>
              <a:gd name="T44" fmla="*/ 368 w 512"/>
              <a:gd name="T45" fmla="*/ 337 h 512"/>
              <a:gd name="T46" fmla="*/ 358 w 512"/>
              <a:gd name="T47" fmla="*/ 285 h 512"/>
              <a:gd name="T48" fmla="*/ 394 w 512"/>
              <a:gd name="T49" fmla="*/ 267 h 512"/>
              <a:gd name="T50" fmla="*/ 393 w 512"/>
              <a:gd name="T51" fmla="*/ 234 h 512"/>
              <a:gd name="T52" fmla="*/ 256 w 512"/>
              <a:gd name="T53" fmla="*/ 192 h 512"/>
              <a:gd name="T54" fmla="*/ 298 w 512"/>
              <a:gd name="T55" fmla="*/ 256 h 512"/>
              <a:gd name="T56" fmla="*/ 256 w 512"/>
              <a:gd name="T57" fmla="*/ 213 h 512"/>
              <a:gd name="T58" fmla="*/ 0 w 512"/>
              <a:gd name="T59" fmla="*/ 256 h 512"/>
              <a:gd name="T60" fmla="*/ 256 w 512"/>
              <a:gd name="T61" fmla="*/ 0 h 512"/>
              <a:gd name="T62" fmla="*/ 401 w 512"/>
              <a:gd name="T63" fmla="*/ 298 h 512"/>
              <a:gd name="T64" fmla="*/ 389 w 512"/>
              <a:gd name="T65" fmla="*/ 329 h 512"/>
              <a:gd name="T66" fmla="*/ 351 w 512"/>
              <a:gd name="T67" fmla="*/ 384 h 512"/>
              <a:gd name="T68" fmla="*/ 311 w 512"/>
              <a:gd name="T69" fmla="*/ 371 h 512"/>
              <a:gd name="T70" fmla="*/ 290 w 512"/>
              <a:gd name="T71" fmla="*/ 412 h 512"/>
              <a:gd name="T72" fmla="*/ 268 w 512"/>
              <a:gd name="T73" fmla="*/ 416 h 512"/>
              <a:gd name="T74" fmla="*/ 256 w 512"/>
              <a:gd name="T75" fmla="*/ 416 h 512"/>
              <a:gd name="T76" fmla="*/ 249 w 512"/>
              <a:gd name="T77" fmla="*/ 416 h 512"/>
              <a:gd name="T78" fmla="*/ 243 w 512"/>
              <a:gd name="T79" fmla="*/ 416 h 512"/>
              <a:gd name="T80" fmla="*/ 213 w 512"/>
              <a:gd name="T81" fmla="*/ 401 h 512"/>
              <a:gd name="T82" fmla="*/ 183 w 512"/>
              <a:gd name="T83" fmla="*/ 389 h 512"/>
              <a:gd name="T84" fmla="*/ 160 w 512"/>
              <a:gd name="T85" fmla="*/ 384 h 512"/>
              <a:gd name="T86" fmla="*/ 128 w 512"/>
              <a:gd name="T87" fmla="*/ 351 h 512"/>
              <a:gd name="T88" fmla="*/ 121 w 512"/>
              <a:gd name="T89" fmla="*/ 342 h 512"/>
              <a:gd name="T90" fmla="*/ 135 w 512"/>
              <a:gd name="T91" fmla="*/ 298 h 512"/>
              <a:gd name="T92" fmla="*/ 96 w 512"/>
              <a:gd name="T93" fmla="*/ 268 h 512"/>
              <a:gd name="T94" fmla="*/ 96 w 512"/>
              <a:gd name="T95" fmla="*/ 256 h 512"/>
              <a:gd name="T96" fmla="*/ 96 w 512"/>
              <a:gd name="T97" fmla="*/ 243 h 512"/>
              <a:gd name="T98" fmla="*/ 96 w 512"/>
              <a:gd name="T99" fmla="*/ 243 h 512"/>
              <a:gd name="T100" fmla="*/ 135 w 512"/>
              <a:gd name="T101" fmla="*/ 213 h 512"/>
              <a:gd name="T102" fmla="*/ 121 w 512"/>
              <a:gd name="T103" fmla="*/ 169 h 512"/>
              <a:gd name="T104" fmla="*/ 169 w 512"/>
              <a:gd name="T105" fmla="*/ 121 h 512"/>
              <a:gd name="T106" fmla="*/ 213 w 512"/>
              <a:gd name="T107" fmla="*/ 135 h 512"/>
              <a:gd name="T108" fmla="*/ 243 w 512"/>
              <a:gd name="T109" fmla="*/ 96 h 512"/>
              <a:gd name="T110" fmla="*/ 298 w 512"/>
              <a:gd name="T111" fmla="*/ 110 h 512"/>
              <a:gd name="T112" fmla="*/ 329 w 512"/>
              <a:gd name="T113" fmla="*/ 122 h 512"/>
              <a:gd name="T114" fmla="*/ 351 w 512"/>
              <a:gd name="T115" fmla="*/ 128 h 512"/>
              <a:gd name="T116" fmla="*/ 384 w 512"/>
              <a:gd name="T117" fmla="*/ 160 h 512"/>
              <a:gd name="T118" fmla="*/ 390 w 512"/>
              <a:gd name="T119" fmla="*/ 169 h 512"/>
              <a:gd name="T120" fmla="*/ 376 w 512"/>
              <a:gd name="T121" fmla="*/ 213 h 512"/>
              <a:gd name="T122" fmla="*/ 416 w 512"/>
              <a:gd name="T123" fmla="*/ 243 h 512"/>
              <a:gd name="T124" fmla="*/ 415 w 512"/>
              <a:gd name="T125" fmla="*/ 26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2" h="512">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33" name="Freeform 984">
            <a:extLst>
              <a:ext uri="{FF2B5EF4-FFF2-40B4-BE49-F238E27FC236}">
                <a16:creationId xmlns:a16="http://schemas.microsoft.com/office/drawing/2014/main" id="{B9A4D117-4D1D-4150-93E0-D4AAFB8AD095}"/>
              </a:ext>
            </a:extLst>
          </p:cNvPr>
          <p:cNvSpPr>
            <a:spLocks noChangeAspect="1" noEditPoints="1"/>
          </p:cNvSpPr>
          <p:nvPr/>
        </p:nvSpPr>
        <p:spPr bwMode="auto">
          <a:xfrm>
            <a:off x="469361" y="4576318"/>
            <a:ext cx="368120" cy="367041"/>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393 w 512"/>
              <a:gd name="T11" fmla="*/ 132 h 512"/>
              <a:gd name="T12" fmla="*/ 255 w 512"/>
              <a:gd name="T13" fmla="*/ 410 h 512"/>
              <a:gd name="T14" fmla="*/ 245 w 512"/>
              <a:gd name="T15" fmla="*/ 416 h 512"/>
              <a:gd name="T16" fmla="*/ 244 w 512"/>
              <a:gd name="T17" fmla="*/ 416 h 512"/>
              <a:gd name="T18" fmla="*/ 235 w 512"/>
              <a:gd name="T19" fmla="*/ 409 h 512"/>
              <a:gd name="T20" fmla="*/ 200 w 512"/>
              <a:gd name="T21" fmla="*/ 312 h 512"/>
              <a:gd name="T22" fmla="*/ 103 w 512"/>
              <a:gd name="T23" fmla="*/ 276 h 512"/>
              <a:gd name="T24" fmla="*/ 96 w 512"/>
              <a:gd name="T25" fmla="*/ 267 h 512"/>
              <a:gd name="T26" fmla="*/ 102 w 512"/>
              <a:gd name="T27" fmla="*/ 257 h 512"/>
              <a:gd name="T28" fmla="*/ 379 w 512"/>
              <a:gd name="T29" fmla="*/ 118 h 512"/>
              <a:gd name="T30" fmla="*/ 391 w 512"/>
              <a:gd name="T31" fmla="*/ 120 h 512"/>
              <a:gd name="T32" fmla="*/ 393 w 512"/>
              <a:gd name="T33" fmla="*/ 132 h 512"/>
              <a:gd name="T34" fmla="*/ 133 w 512"/>
              <a:gd name="T35" fmla="*/ 265 h 512"/>
              <a:gd name="T36" fmla="*/ 360 w 512"/>
              <a:gd name="T37" fmla="*/ 152 h 512"/>
              <a:gd name="T38" fmla="*/ 247 w 512"/>
              <a:gd name="T39" fmla="*/ 378 h 512"/>
              <a:gd name="T40" fmla="*/ 218 w 512"/>
              <a:gd name="T41" fmla="*/ 300 h 512"/>
              <a:gd name="T42" fmla="*/ 212 w 512"/>
              <a:gd name="T43" fmla="*/ 294 h 512"/>
              <a:gd name="T44" fmla="*/ 133 w 512"/>
              <a:gd name="T45" fmla="*/ 26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17" name="Freeform 26">
            <a:extLst>
              <a:ext uri="{FF2B5EF4-FFF2-40B4-BE49-F238E27FC236}">
                <a16:creationId xmlns:a16="http://schemas.microsoft.com/office/drawing/2014/main" id="{82E915C1-5F41-4427-8D07-13F9E682B628}"/>
              </a:ext>
            </a:extLst>
          </p:cNvPr>
          <p:cNvSpPr>
            <a:spLocks noChangeAspect="1" noEditPoints="1"/>
          </p:cNvSpPr>
          <p:nvPr/>
        </p:nvSpPr>
        <p:spPr bwMode="auto">
          <a:xfrm>
            <a:off x="469122" y="5104388"/>
            <a:ext cx="367631" cy="367631"/>
          </a:xfrm>
          <a:custGeom>
            <a:avLst/>
            <a:gdLst>
              <a:gd name="T0" fmla="*/ 358 w 512"/>
              <a:gd name="T1" fmla="*/ 227 h 512"/>
              <a:gd name="T2" fmla="*/ 367 w 512"/>
              <a:gd name="T3" fmla="*/ 174 h 512"/>
              <a:gd name="T4" fmla="*/ 366 w 512"/>
              <a:gd name="T5" fmla="*/ 172 h 512"/>
              <a:gd name="T6" fmla="*/ 338 w 512"/>
              <a:gd name="T7" fmla="*/ 145 h 512"/>
              <a:gd name="T8" fmla="*/ 308 w 512"/>
              <a:gd name="T9" fmla="*/ 163 h 512"/>
              <a:gd name="T10" fmla="*/ 277 w 512"/>
              <a:gd name="T11" fmla="*/ 119 h 512"/>
              <a:gd name="T12" fmla="*/ 234 w 512"/>
              <a:gd name="T13" fmla="*/ 119 h 512"/>
              <a:gd name="T14" fmla="*/ 204 w 512"/>
              <a:gd name="T15" fmla="*/ 163 h 512"/>
              <a:gd name="T16" fmla="*/ 173 w 512"/>
              <a:gd name="T17" fmla="*/ 145 h 512"/>
              <a:gd name="T18" fmla="*/ 161 w 512"/>
              <a:gd name="T19" fmla="*/ 191 h 512"/>
              <a:gd name="T20" fmla="*/ 143 w 512"/>
              <a:gd name="T21" fmla="*/ 234 h 512"/>
              <a:gd name="T22" fmla="*/ 117 w 512"/>
              <a:gd name="T23" fmla="*/ 256 h 512"/>
              <a:gd name="T24" fmla="*/ 143 w 512"/>
              <a:gd name="T25" fmla="*/ 277 h 512"/>
              <a:gd name="T26" fmla="*/ 161 w 512"/>
              <a:gd name="T27" fmla="*/ 320 h 512"/>
              <a:gd name="T28" fmla="*/ 145 w 512"/>
              <a:gd name="T29" fmla="*/ 339 h 512"/>
              <a:gd name="T30" fmla="*/ 172 w 512"/>
              <a:gd name="T31" fmla="*/ 366 h 512"/>
              <a:gd name="T32" fmla="*/ 191 w 512"/>
              <a:gd name="T33" fmla="*/ 351 h 512"/>
              <a:gd name="T34" fmla="*/ 234 w 512"/>
              <a:gd name="T35" fmla="*/ 368 h 512"/>
              <a:gd name="T36" fmla="*/ 245 w 512"/>
              <a:gd name="T37" fmla="*/ 394 h 512"/>
              <a:gd name="T38" fmla="*/ 267 w 512"/>
              <a:gd name="T39" fmla="*/ 394 h 512"/>
              <a:gd name="T40" fmla="*/ 285 w 512"/>
              <a:gd name="T41" fmla="*/ 358 h 512"/>
              <a:gd name="T42" fmla="*/ 337 w 512"/>
              <a:gd name="T43" fmla="*/ 368 h 512"/>
              <a:gd name="T44" fmla="*/ 368 w 512"/>
              <a:gd name="T45" fmla="*/ 337 h 512"/>
              <a:gd name="T46" fmla="*/ 358 w 512"/>
              <a:gd name="T47" fmla="*/ 285 h 512"/>
              <a:gd name="T48" fmla="*/ 394 w 512"/>
              <a:gd name="T49" fmla="*/ 267 h 512"/>
              <a:gd name="T50" fmla="*/ 393 w 512"/>
              <a:gd name="T51" fmla="*/ 234 h 512"/>
              <a:gd name="T52" fmla="*/ 256 w 512"/>
              <a:gd name="T53" fmla="*/ 192 h 512"/>
              <a:gd name="T54" fmla="*/ 298 w 512"/>
              <a:gd name="T55" fmla="*/ 256 h 512"/>
              <a:gd name="T56" fmla="*/ 256 w 512"/>
              <a:gd name="T57" fmla="*/ 213 h 512"/>
              <a:gd name="T58" fmla="*/ 0 w 512"/>
              <a:gd name="T59" fmla="*/ 256 h 512"/>
              <a:gd name="T60" fmla="*/ 256 w 512"/>
              <a:gd name="T61" fmla="*/ 0 h 512"/>
              <a:gd name="T62" fmla="*/ 401 w 512"/>
              <a:gd name="T63" fmla="*/ 298 h 512"/>
              <a:gd name="T64" fmla="*/ 389 w 512"/>
              <a:gd name="T65" fmla="*/ 329 h 512"/>
              <a:gd name="T66" fmla="*/ 351 w 512"/>
              <a:gd name="T67" fmla="*/ 384 h 512"/>
              <a:gd name="T68" fmla="*/ 311 w 512"/>
              <a:gd name="T69" fmla="*/ 371 h 512"/>
              <a:gd name="T70" fmla="*/ 290 w 512"/>
              <a:gd name="T71" fmla="*/ 412 h 512"/>
              <a:gd name="T72" fmla="*/ 268 w 512"/>
              <a:gd name="T73" fmla="*/ 416 h 512"/>
              <a:gd name="T74" fmla="*/ 256 w 512"/>
              <a:gd name="T75" fmla="*/ 416 h 512"/>
              <a:gd name="T76" fmla="*/ 249 w 512"/>
              <a:gd name="T77" fmla="*/ 416 h 512"/>
              <a:gd name="T78" fmla="*/ 243 w 512"/>
              <a:gd name="T79" fmla="*/ 416 h 512"/>
              <a:gd name="T80" fmla="*/ 213 w 512"/>
              <a:gd name="T81" fmla="*/ 401 h 512"/>
              <a:gd name="T82" fmla="*/ 183 w 512"/>
              <a:gd name="T83" fmla="*/ 389 h 512"/>
              <a:gd name="T84" fmla="*/ 160 w 512"/>
              <a:gd name="T85" fmla="*/ 384 h 512"/>
              <a:gd name="T86" fmla="*/ 128 w 512"/>
              <a:gd name="T87" fmla="*/ 351 h 512"/>
              <a:gd name="T88" fmla="*/ 121 w 512"/>
              <a:gd name="T89" fmla="*/ 342 h 512"/>
              <a:gd name="T90" fmla="*/ 135 w 512"/>
              <a:gd name="T91" fmla="*/ 298 h 512"/>
              <a:gd name="T92" fmla="*/ 96 w 512"/>
              <a:gd name="T93" fmla="*/ 268 h 512"/>
              <a:gd name="T94" fmla="*/ 96 w 512"/>
              <a:gd name="T95" fmla="*/ 256 h 512"/>
              <a:gd name="T96" fmla="*/ 96 w 512"/>
              <a:gd name="T97" fmla="*/ 243 h 512"/>
              <a:gd name="T98" fmla="*/ 96 w 512"/>
              <a:gd name="T99" fmla="*/ 243 h 512"/>
              <a:gd name="T100" fmla="*/ 135 w 512"/>
              <a:gd name="T101" fmla="*/ 213 h 512"/>
              <a:gd name="T102" fmla="*/ 121 w 512"/>
              <a:gd name="T103" fmla="*/ 169 h 512"/>
              <a:gd name="T104" fmla="*/ 169 w 512"/>
              <a:gd name="T105" fmla="*/ 121 h 512"/>
              <a:gd name="T106" fmla="*/ 213 w 512"/>
              <a:gd name="T107" fmla="*/ 135 h 512"/>
              <a:gd name="T108" fmla="*/ 243 w 512"/>
              <a:gd name="T109" fmla="*/ 96 h 512"/>
              <a:gd name="T110" fmla="*/ 298 w 512"/>
              <a:gd name="T111" fmla="*/ 110 h 512"/>
              <a:gd name="T112" fmla="*/ 329 w 512"/>
              <a:gd name="T113" fmla="*/ 122 h 512"/>
              <a:gd name="T114" fmla="*/ 351 w 512"/>
              <a:gd name="T115" fmla="*/ 128 h 512"/>
              <a:gd name="T116" fmla="*/ 384 w 512"/>
              <a:gd name="T117" fmla="*/ 160 h 512"/>
              <a:gd name="T118" fmla="*/ 390 w 512"/>
              <a:gd name="T119" fmla="*/ 169 h 512"/>
              <a:gd name="T120" fmla="*/ 376 w 512"/>
              <a:gd name="T121" fmla="*/ 213 h 512"/>
              <a:gd name="T122" fmla="*/ 416 w 512"/>
              <a:gd name="T123" fmla="*/ 243 h 512"/>
              <a:gd name="T124" fmla="*/ 415 w 512"/>
              <a:gd name="T125" fmla="*/ 26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2" h="512">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221938138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2G coverage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MOOV’s 2G coverage is very close to MTN’s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53B3CE89-07AC-CCA6-281F-9B8DF168FEED}"/>
              </a:ext>
            </a:extLst>
          </p:cNvPr>
          <p:cNvPicPr>
            <a:picLocks noChangeAspect="1"/>
          </p:cNvPicPr>
          <p:nvPr/>
        </p:nvPicPr>
        <p:blipFill rotWithShape="1">
          <a:blip r:embed="rId3"/>
          <a:srcRect l="7495"/>
          <a:stretch/>
        </p:blipFill>
        <p:spPr>
          <a:xfrm>
            <a:off x="262640" y="1477054"/>
            <a:ext cx="3806415" cy="3546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id="{66ED07A2-3E50-800C-7645-9E1E885AF9EC}"/>
              </a:ext>
            </a:extLst>
          </p:cNvPr>
          <p:cNvPicPr>
            <a:picLocks noChangeAspect="1"/>
          </p:cNvPicPr>
          <p:nvPr/>
        </p:nvPicPr>
        <p:blipFill>
          <a:blip r:embed="rId4"/>
          <a:stretch>
            <a:fillRect/>
          </a:stretch>
        </p:blipFill>
        <p:spPr>
          <a:xfrm>
            <a:off x="2650469" y="1477054"/>
            <a:ext cx="1418586" cy="8089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Image 15">
            <a:extLst>
              <a:ext uri="{FF2B5EF4-FFF2-40B4-BE49-F238E27FC236}">
                <a16:creationId xmlns:a16="http://schemas.microsoft.com/office/drawing/2014/main" id="{895C0360-4883-A319-DA3D-248312985F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4253" y="1477054"/>
            <a:ext cx="264802" cy="264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a:extLst>
              <a:ext uri="{FF2B5EF4-FFF2-40B4-BE49-F238E27FC236}">
                <a16:creationId xmlns:a16="http://schemas.microsoft.com/office/drawing/2014/main" id="{086032CD-F93B-BDF2-6DE9-A61B55A8C7B0}"/>
              </a:ext>
            </a:extLst>
          </p:cNvPr>
          <p:cNvPicPr>
            <a:picLocks noChangeAspect="1"/>
          </p:cNvPicPr>
          <p:nvPr/>
        </p:nvPicPr>
        <p:blipFill>
          <a:blip r:embed="rId6"/>
          <a:stretch>
            <a:fillRect/>
          </a:stretch>
        </p:blipFill>
        <p:spPr>
          <a:xfrm>
            <a:off x="4223248" y="1477054"/>
            <a:ext cx="4024505" cy="3546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F5AE3BF3-A125-6299-25A1-EDFB724FC8D1}"/>
              </a:ext>
            </a:extLst>
          </p:cNvPr>
          <p:cNvPicPr>
            <a:picLocks noChangeAspect="1"/>
          </p:cNvPicPr>
          <p:nvPr/>
        </p:nvPicPr>
        <p:blipFill>
          <a:blip r:embed="rId7"/>
          <a:stretch>
            <a:fillRect/>
          </a:stretch>
        </p:blipFill>
        <p:spPr>
          <a:xfrm>
            <a:off x="6867345" y="1481252"/>
            <a:ext cx="1380408" cy="804748"/>
          </a:xfrm>
          <a:prstGeom prst="rect">
            <a:avLst/>
          </a:prstGeom>
        </p:spPr>
      </p:pic>
      <p:pic>
        <p:nvPicPr>
          <p:cNvPr id="24" name="Image 18">
            <a:extLst>
              <a:ext uri="{FF2B5EF4-FFF2-40B4-BE49-F238E27FC236}">
                <a16:creationId xmlns:a16="http://schemas.microsoft.com/office/drawing/2014/main" id="{6704D049-0CA4-7974-FACF-5FA40F803D68}"/>
              </a:ext>
            </a:extLst>
          </p:cNvPr>
          <p:cNvPicPr>
            <a:picLocks/>
          </p:cNvPicPr>
          <p:nvPr/>
        </p:nvPicPr>
        <p:blipFill rotWithShape="1">
          <a:blip r:embed="rId8"/>
          <a:srcRect l="8657" r="10313"/>
          <a:stretch/>
        </p:blipFill>
        <p:spPr>
          <a:xfrm>
            <a:off x="7996084" y="1477054"/>
            <a:ext cx="251669" cy="264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Picture 27">
            <a:extLst>
              <a:ext uri="{FF2B5EF4-FFF2-40B4-BE49-F238E27FC236}">
                <a16:creationId xmlns:a16="http://schemas.microsoft.com/office/drawing/2014/main" id="{4B6B6108-859B-9EB2-B172-C205E2D52B13}"/>
              </a:ext>
            </a:extLst>
          </p:cNvPr>
          <p:cNvPicPr>
            <a:picLocks noChangeAspect="1"/>
          </p:cNvPicPr>
          <p:nvPr/>
        </p:nvPicPr>
        <p:blipFill>
          <a:blip r:embed="rId9"/>
          <a:stretch>
            <a:fillRect/>
          </a:stretch>
        </p:blipFill>
        <p:spPr>
          <a:xfrm>
            <a:off x="8366250" y="1477054"/>
            <a:ext cx="3723786" cy="34754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Picture 29">
            <a:extLst>
              <a:ext uri="{FF2B5EF4-FFF2-40B4-BE49-F238E27FC236}">
                <a16:creationId xmlns:a16="http://schemas.microsoft.com/office/drawing/2014/main" id="{0392D9D0-4C34-7DCA-86CE-17E2880E4337}"/>
              </a:ext>
            </a:extLst>
          </p:cNvPr>
          <p:cNvPicPr>
            <a:picLocks noChangeAspect="1"/>
          </p:cNvPicPr>
          <p:nvPr/>
        </p:nvPicPr>
        <p:blipFill>
          <a:blip r:embed="rId10"/>
          <a:stretch>
            <a:fillRect/>
          </a:stretch>
        </p:blipFill>
        <p:spPr>
          <a:xfrm>
            <a:off x="10671450" y="1477054"/>
            <a:ext cx="1418586" cy="817995"/>
          </a:xfrm>
          <a:prstGeom prst="rect">
            <a:avLst/>
          </a:prstGeom>
        </p:spPr>
      </p:pic>
      <p:pic>
        <p:nvPicPr>
          <p:cNvPr id="31" name="Picture 30">
            <a:extLst>
              <a:ext uri="{FF2B5EF4-FFF2-40B4-BE49-F238E27FC236}">
                <a16:creationId xmlns:a16="http://schemas.microsoft.com/office/drawing/2014/main" id="{97DCC929-A50D-B8A0-C8AE-0208F186559E}"/>
              </a:ext>
            </a:extLst>
          </p:cNvPr>
          <p:cNvPicPr>
            <a:picLocks noChangeAspect="1"/>
          </p:cNvPicPr>
          <p:nvPr/>
        </p:nvPicPr>
        <p:blipFill>
          <a:blip r:embed="rId11"/>
          <a:stretch>
            <a:fillRect/>
          </a:stretch>
        </p:blipFill>
        <p:spPr>
          <a:xfrm>
            <a:off x="11821883" y="1483779"/>
            <a:ext cx="251494" cy="258077"/>
          </a:xfrm>
          <a:prstGeom prst="rect">
            <a:avLst/>
          </a:prstGeom>
        </p:spPr>
      </p:pic>
    </p:spTree>
    <p:extLst>
      <p:ext uri="{BB962C8B-B14F-4D97-AF65-F5344CB8AC3E}">
        <p14:creationId xmlns:p14="http://schemas.microsoft.com/office/powerpoint/2010/main" val="300151709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2G coverage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&amp; MOOV &amp; CELTISS’s 2G coverage meets ARCEP </a:t>
            </a:r>
            <a:r>
              <a:rPr lang="en-US" sz="2400" dirty="0" err="1">
                <a:solidFill>
                  <a:schemeClr val="bg1">
                    <a:lumMod val="50000"/>
                  </a:schemeClr>
                </a:solidFill>
                <a:latin typeface="Verdana" panose="020B0604030504040204" pitchFamily="34" charset="0"/>
                <a:ea typeface="Verdana" panose="020B0604030504040204" pitchFamily="34" charset="0"/>
              </a:rPr>
              <a:t>RxLev</a:t>
            </a:r>
            <a:r>
              <a:rPr lang="en-US" sz="2400" dirty="0">
                <a:solidFill>
                  <a:schemeClr val="bg1">
                    <a:lumMod val="50000"/>
                  </a:schemeClr>
                </a:solidFill>
                <a:latin typeface="Verdana" panose="020B0604030504040204" pitchFamily="34" charset="0"/>
                <a:ea typeface="Verdana" panose="020B0604030504040204" pitchFamily="34" charset="0"/>
              </a:rPr>
              <a:t> Threshold requirements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21</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14">
            <a:extLst>
              <a:ext uri="{FF2B5EF4-FFF2-40B4-BE49-F238E27FC236}">
                <a16:creationId xmlns:a16="http://schemas.microsoft.com/office/drawing/2014/main" id="{EEDF90B0-BA24-4053-AB96-E7782FB52C57}"/>
              </a:ext>
            </a:extLst>
          </p:cNvPr>
          <p:cNvGraphicFramePr>
            <a:graphicFrameLocks/>
          </p:cNvGraphicFramePr>
          <p:nvPr>
            <p:extLst>
              <p:ext uri="{D42A27DB-BD31-4B8C-83A1-F6EECF244321}">
                <p14:modId xmlns:p14="http://schemas.microsoft.com/office/powerpoint/2010/main" val="104160015"/>
              </p:ext>
            </p:extLst>
          </p:nvPr>
        </p:nvGraphicFramePr>
        <p:xfrm>
          <a:off x="855772" y="1632856"/>
          <a:ext cx="9977068" cy="45440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6137942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3G coverage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MTN’s 3G coverage is outperforming MOOV’s 3G coverage</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6AA6FE62-2915-B013-EB3D-77B2FBA26D8B}"/>
              </a:ext>
            </a:extLst>
          </p:cNvPr>
          <p:cNvPicPr>
            <a:picLocks noChangeAspect="1"/>
          </p:cNvPicPr>
          <p:nvPr/>
        </p:nvPicPr>
        <p:blipFill>
          <a:blip r:embed="rId3"/>
          <a:stretch>
            <a:fillRect/>
          </a:stretch>
        </p:blipFill>
        <p:spPr>
          <a:xfrm>
            <a:off x="108449" y="1393591"/>
            <a:ext cx="4043674" cy="34233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8C1EC1DD-9637-FE1E-A579-617DA468D621}"/>
              </a:ext>
            </a:extLst>
          </p:cNvPr>
          <p:cNvPicPr>
            <a:picLocks noChangeAspect="1"/>
          </p:cNvPicPr>
          <p:nvPr/>
        </p:nvPicPr>
        <p:blipFill>
          <a:blip r:embed="rId4"/>
          <a:stretch>
            <a:fillRect/>
          </a:stretch>
        </p:blipFill>
        <p:spPr>
          <a:xfrm>
            <a:off x="2481943" y="1393591"/>
            <a:ext cx="1670180" cy="821621"/>
          </a:xfrm>
          <a:prstGeom prst="rect">
            <a:avLst/>
          </a:prstGeom>
        </p:spPr>
      </p:pic>
      <p:pic>
        <p:nvPicPr>
          <p:cNvPr id="14" name="Image 14">
            <a:extLst>
              <a:ext uri="{FF2B5EF4-FFF2-40B4-BE49-F238E27FC236}">
                <a16:creationId xmlns:a16="http://schemas.microsoft.com/office/drawing/2014/main" id="{79B88BE1-683F-2171-22CC-5F5BFFCF34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7351" y="1413559"/>
            <a:ext cx="282879" cy="2527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540F33FF-9FC9-A38E-43EF-E61B27EA3754}"/>
              </a:ext>
            </a:extLst>
          </p:cNvPr>
          <p:cNvPicPr>
            <a:picLocks noChangeAspect="1"/>
          </p:cNvPicPr>
          <p:nvPr/>
        </p:nvPicPr>
        <p:blipFill>
          <a:blip r:embed="rId6"/>
          <a:stretch>
            <a:fillRect/>
          </a:stretch>
        </p:blipFill>
        <p:spPr>
          <a:xfrm>
            <a:off x="4299389" y="1393591"/>
            <a:ext cx="3874227" cy="3346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B9276D5D-D034-9F48-955B-6F2309115315}"/>
              </a:ext>
            </a:extLst>
          </p:cNvPr>
          <p:cNvPicPr>
            <a:picLocks noChangeAspect="1"/>
          </p:cNvPicPr>
          <p:nvPr/>
        </p:nvPicPr>
        <p:blipFill>
          <a:blip r:embed="rId7"/>
          <a:stretch>
            <a:fillRect/>
          </a:stretch>
        </p:blipFill>
        <p:spPr>
          <a:xfrm>
            <a:off x="6690992" y="1408431"/>
            <a:ext cx="1482624" cy="821621"/>
          </a:xfrm>
          <a:prstGeom prst="rect">
            <a:avLst/>
          </a:prstGeom>
        </p:spPr>
      </p:pic>
      <p:pic>
        <p:nvPicPr>
          <p:cNvPr id="20" name="Image 13">
            <a:extLst>
              <a:ext uri="{FF2B5EF4-FFF2-40B4-BE49-F238E27FC236}">
                <a16:creationId xmlns:a16="http://schemas.microsoft.com/office/drawing/2014/main" id="{6D144ECB-43C4-C11F-4548-38886BA4E50C}"/>
              </a:ext>
            </a:extLst>
          </p:cNvPr>
          <p:cNvPicPr>
            <a:picLocks/>
          </p:cNvPicPr>
          <p:nvPr/>
        </p:nvPicPr>
        <p:blipFill rotWithShape="1">
          <a:blip r:embed="rId8"/>
          <a:srcRect l="8657" r="10313"/>
          <a:stretch/>
        </p:blipFill>
        <p:spPr>
          <a:xfrm>
            <a:off x="7890737" y="1409804"/>
            <a:ext cx="282879" cy="2309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8A40E5C5-0A61-3CA7-9D0D-D44257AD6385}"/>
              </a:ext>
            </a:extLst>
          </p:cNvPr>
          <p:cNvPicPr>
            <a:picLocks noChangeAspect="1"/>
          </p:cNvPicPr>
          <p:nvPr/>
        </p:nvPicPr>
        <p:blipFill>
          <a:blip r:embed="rId9"/>
          <a:stretch>
            <a:fillRect/>
          </a:stretch>
        </p:blipFill>
        <p:spPr>
          <a:xfrm>
            <a:off x="8435817" y="1408431"/>
            <a:ext cx="3677010" cy="3331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DC6D9211-2FE7-4CD7-9CAD-6ECD633F72F0}"/>
              </a:ext>
            </a:extLst>
          </p:cNvPr>
          <p:cNvPicPr>
            <a:picLocks noChangeAspect="1"/>
          </p:cNvPicPr>
          <p:nvPr/>
        </p:nvPicPr>
        <p:blipFill>
          <a:blip r:embed="rId10"/>
          <a:stretch>
            <a:fillRect/>
          </a:stretch>
        </p:blipFill>
        <p:spPr>
          <a:xfrm>
            <a:off x="10610390" y="1344531"/>
            <a:ext cx="1479549" cy="870681"/>
          </a:xfrm>
          <a:prstGeom prst="rect">
            <a:avLst/>
          </a:prstGeom>
        </p:spPr>
      </p:pic>
      <p:pic>
        <p:nvPicPr>
          <p:cNvPr id="25" name="Picture 24">
            <a:extLst>
              <a:ext uri="{FF2B5EF4-FFF2-40B4-BE49-F238E27FC236}">
                <a16:creationId xmlns:a16="http://schemas.microsoft.com/office/drawing/2014/main" id="{30079572-39D7-DC2F-8577-54DE815F4579}"/>
              </a:ext>
            </a:extLst>
          </p:cNvPr>
          <p:cNvPicPr>
            <a:picLocks noChangeAspect="1"/>
          </p:cNvPicPr>
          <p:nvPr/>
        </p:nvPicPr>
        <p:blipFill>
          <a:blip r:embed="rId11"/>
          <a:stretch>
            <a:fillRect/>
          </a:stretch>
        </p:blipFill>
        <p:spPr>
          <a:xfrm>
            <a:off x="11872777" y="1390546"/>
            <a:ext cx="251494" cy="258077"/>
          </a:xfrm>
          <a:prstGeom prst="rect">
            <a:avLst/>
          </a:prstGeom>
        </p:spPr>
      </p:pic>
    </p:spTree>
    <p:extLst>
      <p:ext uri="{BB962C8B-B14F-4D97-AF65-F5344CB8AC3E}">
        <p14:creationId xmlns:p14="http://schemas.microsoft.com/office/powerpoint/2010/main" val="285542681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3G coverage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CELTISS's 3G Radio coverage rate (99.74%) is outperforming MTN’s (99.55%) and MOOV’s (99,21%)</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23</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793E272A-335F-4649-96FA-62146C76D27F}"/>
              </a:ext>
            </a:extLst>
          </p:cNvPr>
          <p:cNvSpPr/>
          <p:nvPr/>
        </p:nvSpPr>
        <p:spPr>
          <a:xfrm>
            <a:off x="9647853" y="2391408"/>
            <a:ext cx="2332813" cy="2075183"/>
          </a:xfrm>
          <a:prstGeom prst="rect">
            <a:avLst/>
          </a:prstGeom>
        </p:spPr>
        <p:txBody>
          <a:bodyPr wrap="square">
            <a:spAutoFit/>
          </a:bodyPr>
          <a:lstStyle/>
          <a:p>
            <a:pPr algn="just"/>
            <a:endParaRPr lang="en-US" sz="1633" dirty="0">
              <a:solidFill>
                <a:srgbClr val="000000"/>
              </a:solidFill>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x-none" sz="1400" dirty="0">
                <a:latin typeface="Verdana" panose="020B0604030504040204" pitchFamily="34" charset="0"/>
                <a:ea typeface="Verdana" panose="020B0604030504040204" pitchFamily="34" charset="0"/>
              </a:rPr>
              <a:t>9</a:t>
            </a:r>
            <a:r>
              <a:rPr lang="fr-FR" sz="1400" dirty="0">
                <a:latin typeface="Verdana" panose="020B0604030504040204" pitchFamily="34" charset="0"/>
                <a:ea typeface="Verdana" panose="020B0604030504040204" pitchFamily="34" charset="0"/>
              </a:rPr>
              <a:t>9</a:t>
            </a:r>
            <a:r>
              <a:rPr lang="x-none" sz="1400" dirty="0">
                <a:latin typeface="Verdana" panose="020B0604030504040204" pitchFamily="34" charset="0"/>
                <a:ea typeface="Verdana" panose="020B0604030504040204" pitchFamily="34" charset="0"/>
              </a:rPr>
              <a:t>.</a:t>
            </a:r>
            <a:r>
              <a:rPr lang="fr-FR" sz="1400" dirty="0">
                <a:latin typeface="Verdana" panose="020B0604030504040204" pitchFamily="34" charset="0"/>
                <a:ea typeface="Verdana" panose="020B0604030504040204" pitchFamily="34" charset="0"/>
              </a:rPr>
              <a:t>55</a:t>
            </a:r>
            <a:r>
              <a:rPr lang="x-none" sz="1400" dirty="0">
                <a:latin typeface="Verdana" panose="020B0604030504040204" pitchFamily="34" charset="0"/>
                <a:ea typeface="Verdana" panose="020B0604030504040204" pitchFamily="34" charset="0"/>
              </a:rPr>
              <a:t>% of DT 3G </a:t>
            </a:r>
            <a:r>
              <a:rPr lang="en-GB" sz="1400" dirty="0">
                <a:latin typeface="Verdana" panose="020B0604030504040204" pitchFamily="34" charset="0"/>
                <a:ea typeface="Verdana" panose="020B0604030504040204" pitchFamily="34" charset="0"/>
              </a:rPr>
              <a:t>M</a:t>
            </a:r>
            <a:r>
              <a:rPr lang="x-none" sz="1400" dirty="0">
                <a:latin typeface="Verdana" panose="020B0604030504040204" pitchFamily="34" charset="0"/>
                <a:ea typeface="Verdana" panose="020B0604030504040204" pitchFamily="34" charset="0"/>
              </a:rPr>
              <a:t>T</a:t>
            </a:r>
            <a:r>
              <a:rPr lang="en-GB" sz="1400" dirty="0">
                <a:latin typeface="Verdana" panose="020B0604030504040204" pitchFamily="34" charset="0"/>
                <a:ea typeface="Verdana" panose="020B0604030504040204" pitchFamily="34" charset="0"/>
              </a:rPr>
              <a:t>N</a:t>
            </a:r>
            <a:r>
              <a:rPr lang="x-none" sz="1400" dirty="0">
                <a:latin typeface="Verdana" panose="020B0604030504040204" pitchFamily="34" charset="0"/>
                <a:ea typeface="Verdana" panose="020B0604030504040204" pitchFamily="34" charset="0"/>
              </a:rPr>
              <a:t> Samples show</a:t>
            </a:r>
            <a:r>
              <a:rPr lang="en-GB" sz="1400" dirty="0" err="1">
                <a:latin typeface="Verdana" panose="020B0604030504040204" pitchFamily="34" charset="0"/>
                <a:ea typeface="Verdana" panose="020B0604030504040204" pitchFamily="34" charset="0"/>
              </a:rPr>
              <a:t>i</a:t>
            </a:r>
            <a:r>
              <a:rPr lang="x-none" sz="1400" dirty="0">
                <a:latin typeface="Verdana" panose="020B0604030504040204" pitchFamily="34" charset="0"/>
                <a:ea typeface="Verdana" panose="020B0604030504040204" pitchFamily="34" charset="0"/>
              </a:rPr>
              <a:t>n</a:t>
            </a:r>
            <a:r>
              <a:rPr lang="en-GB" sz="1400" dirty="0">
                <a:latin typeface="Verdana" panose="020B0604030504040204" pitchFamily="34" charset="0"/>
                <a:ea typeface="Verdana" panose="020B0604030504040204" pitchFamily="34" charset="0"/>
              </a:rPr>
              <a:t>g</a:t>
            </a:r>
            <a:r>
              <a:rPr lang="x-none" sz="1400" dirty="0">
                <a:latin typeface="Verdana" panose="020B0604030504040204" pitchFamily="34" charset="0"/>
                <a:ea typeface="Verdana" panose="020B0604030504040204" pitchFamily="34" charset="0"/>
              </a:rPr>
              <a:t> </a:t>
            </a:r>
            <a:r>
              <a:rPr lang="en-GB" sz="1400" dirty="0">
                <a:latin typeface="Verdana" panose="020B0604030504040204" pitchFamily="34" charset="0"/>
                <a:ea typeface="Verdana" panose="020B0604030504040204" pitchFamily="34" charset="0"/>
              </a:rPr>
              <a:t>a</a:t>
            </a:r>
            <a:r>
              <a:rPr lang="x-none" sz="1400" dirty="0">
                <a:latin typeface="Verdana" panose="020B0604030504040204" pitchFamily="34" charset="0"/>
                <a:ea typeface="Verdana" panose="020B0604030504040204" pitchFamily="34" charset="0"/>
              </a:rPr>
              <a:t> </a:t>
            </a:r>
            <a:r>
              <a:rPr lang="en-GB" sz="1400" dirty="0">
                <a:latin typeface="Verdana" panose="020B0604030504040204" pitchFamily="34" charset="0"/>
                <a:ea typeface="Verdana" panose="020B0604030504040204" pitchFamily="34" charset="0"/>
              </a:rPr>
              <a:t>g</a:t>
            </a:r>
            <a:r>
              <a:rPr lang="x-none" sz="1400" dirty="0">
                <a:latin typeface="Verdana" panose="020B0604030504040204" pitchFamily="34" charset="0"/>
                <a:ea typeface="Verdana" panose="020B0604030504040204" pitchFamily="34" charset="0"/>
              </a:rPr>
              <a:t>o</a:t>
            </a:r>
            <a:r>
              <a:rPr lang="en-GB" sz="1400" dirty="0">
                <a:latin typeface="Verdana" panose="020B0604030504040204" pitchFamily="34" charset="0"/>
                <a:ea typeface="Verdana" panose="020B0604030504040204" pitchFamily="34" charset="0"/>
              </a:rPr>
              <a:t>o</a:t>
            </a:r>
            <a:r>
              <a:rPr lang="x-none" sz="1400" dirty="0">
                <a:latin typeface="Verdana" panose="020B0604030504040204" pitchFamily="34" charset="0"/>
                <a:ea typeface="Verdana" panose="020B0604030504040204" pitchFamily="34" charset="0"/>
              </a:rPr>
              <a:t>d RSCP more t</a:t>
            </a:r>
            <a:r>
              <a:rPr lang="en-GB" sz="1400" dirty="0">
                <a:latin typeface="Verdana" panose="020B0604030504040204" pitchFamily="34" charset="0"/>
                <a:ea typeface="Verdana" panose="020B0604030504040204" pitchFamily="34" charset="0"/>
              </a:rPr>
              <a:t>h</a:t>
            </a:r>
            <a:r>
              <a:rPr lang="x-none" sz="1400" dirty="0">
                <a:latin typeface="Verdana" panose="020B0604030504040204" pitchFamily="34" charset="0"/>
                <a:ea typeface="Verdana" panose="020B0604030504040204" pitchFamily="34" charset="0"/>
              </a:rPr>
              <a:t>a</a:t>
            </a:r>
            <a:r>
              <a:rPr lang="en-GB" sz="1400" dirty="0">
                <a:latin typeface="Verdana" panose="020B0604030504040204" pitchFamily="34" charset="0"/>
                <a:ea typeface="Verdana" panose="020B0604030504040204" pitchFamily="34" charset="0"/>
              </a:rPr>
              <a:t>n</a:t>
            </a:r>
            <a:r>
              <a:rPr lang="x-none" sz="1400" dirty="0">
                <a:latin typeface="Verdana" panose="020B0604030504040204" pitchFamily="34" charset="0"/>
                <a:ea typeface="Verdana" panose="020B0604030504040204" pitchFamily="34" charset="0"/>
              </a:rPr>
              <a:t> -86 which is s</a:t>
            </a:r>
            <a:r>
              <a:rPr lang="en-GB" sz="1400" dirty="0">
                <a:latin typeface="Verdana" panose="020B0604030504040204" pitchFamily="34" charset="0"/>
                <a:ea typeface="Verdana" panose="020B0604030504040204" pitchFamily="34" charset="0"/>
              </a:rPr>
              <a:t>a</a:t>
            </a:r>
            <a:r>
              <a:rPr lang="x-none" sz="1400" dirty="0">
                <a:latin typeface="Verdana" panose="020B0604030504040204" pitchFamily="34" charset="0"/>
                <a:ea typeface="Verdana" panose="020B0604030504040204" pitchFamily="34" charset="0"/>
              </a:rPr>
              <a:t>t</a:t>
            </a:r>
            <a:r>
              <a:rPr lang="en-GB" sz="1400" dirty="0" err="1">
                <a:latin typeface="Verdana" panose="020B0604030504040204" pitchFamily="34" charset="0"/>
                <a:ea typeface="Verdana" panose="020B0604030504040204" pitchFamily="34" charset="0"/>
              </a:rPr>
              <a:t>i</a:t>
            </a:r>
            <a:r>
              <a:rPr lang="x-none" sz="1400" dirty="0">
                <a:latin typeface="Verdana" panose="020B0604030504040204" pitchFamily="34" charset="0"/>
                <a:ea typeface="Verdana" panose="020B0604030504040204" pitchFamily="34" charset="0"/>
              </a:rPr>
              <a:t>s</a:t>
            </a:r>
            <a:r>
              <a:rPr lang="en-GB" sz="1400" dirty="0">
                <a:latin typeface="Verdana" panose="020B0604030504040204" pitchFamily="34" charset="0"/>
                <a:ea typeface="Verdana" panose="020B0604030504040204" pitchFamily="34" charset="0"/>
              </a:rPr>
              <a:t>f</a:t>
            </a:r>
            <a:r>
              <a:rPr lang="x-none" sz="1400" dirty="0">
                <a:latin typeface="Verdana" panose="020B0604030504040204" pitchFamily="34" charset="0"/>
                <a:ea typeface="Verdana" panose="020B0604030504040204" pitchFamily="34" charset="0"/>
              </a:rPr>
              <a:t>y</a:t>
            </a:r>
            <a:r>
              <a:rPr lang="en-GB" sz="1400" dirty="0" err="1">
                <a:latin typeface="Verdana" panose="020B0604030504040204" pitchFamily="34" charset="0"/>
                <a:ea typeface="Verdana" panose="020B0604030504040204" pitchFamily="34" charset="0"/>
              </a:rPr>
              <a:t>i</a:t>
            </a:r>
            <a:r>
              <a:rPr lang="x-none" sz="1400" dirty="0">
                <a:latin typeface="Verdana" panose="020B0604030504040204" pitchFamily="34" charset="0"/>
                <a:ea typeface="Verdana" panose="020B0604030504040204" pitchFamily="34" charset="0"/>
              </a:rPr>
              <a:t>n</a:t>
            </a:r>
            <a:r>
              <a:rPr lang="en-GB" sz="1400" dirty="0">
                <a:latin typeface="Verdana" panose="020B0604030504040204" pitchFamily="34" charset="0"/>
                <a:ea typeface="Verdana" panose="020B0604030504040204" pitchFamily="34" charset="0"/>
              </a:rPr>
              <a:t>g</a:t>
            </a:r>
            <a:r>
              <a:rPr lang="x-none" sz="1400" dirty="0">
                <a:latin typeface="Verdana" panose="020B0604030504040204" pitchFamily="34" charset="0"/>
                <a:ea typeface="Verdana" panose="020B0604030504040204" pitchFamily="34" charset="0"/>
              </a:rPr>
              <a:t> </a:t>
            </a:r>
            <a:r>
              <a:rPr lang="fr-FR" sz="1400" dirty="0">
                <a:latin typeface="Verdana" panose="020B0604030504040204" pitchFamily="34" charset="0"/>
                <a:ea typeface="Verdana" panose="020B0604030504040204" pitchFamily="34" charset="0"/>
              </a:rPr>
              <a:t>ARCEP</a:t>
            </a:r>
            <a:r>
              <a:rPr lang="x-none" sz="1400" dirty="0">
                <a:latin typeface="Verdana" panose="020B0604030504040204" pitchFamily="34" charset="0"/>
                <a:ea typeface="Verdana" panose="020B0604030504040204" pitchFamily="34" charset="0"/>
              </a:rPr>
              <a:t> re</a:t>
            </a:r>
            <a:r>
              <a:rPr lang="en-GB" sz="1400" dirty="0">
                <a:latin typeface="Verdana" panose="020B0604030504040204" pitchFamily="34" charset="0"/>
                <a:ea typeface="Verdana" panose="020B0604030504040204" pitchFamily="34" charset="0"/>
              </a:rPr>
              <a:t>q</a:t>
            </a:r>
            <a:r>
              <a:rPr lang="x-none" sz="1400" dirty="0">
                <a:latin typeface="Verdana" panose="020B0604030504040204" pitchFamily="34" charset="0"/>
                <a:ea typeface="Verdana" panose="020B0604030504040204" pitchFamily="34" charset="0"/>
              </a:rPr>
              <a:t>u</a:t>
            </a:r>
            <a:r>
              <a:rPr lang="en-GB" sz="1400" dirty="0" err="1">
                <a:latin typeface="Verdana" panose="020B0604030504040204" pitchFamily="34" charset="0"/>
                <a:ea typeface="Verdana" panose="020B0604030504040204" pitchFamily="34" charset="0"/>
              </a:rPr>
              <a:t>i</a:t>
            </a:r>
            <a:r>
              <a:rPr lang="x-none" sz="1400" dirty="0">
                <a:latin typeface="Verdana" panose="020B0604030504040204" pitchFamily="34" charset="0"/>
                <a:ea typeface="Verdana" panose="020B0604030504040204" pitchFamily="34" charset="0"/>
              </a:rPr>
              <a:t>r</a:t>
            </a:r>
            <a:r>
              <a:rPr lang="en-GB" sz="1400" dirty="0">
                <a:latin typeface="Verdana" panose="020B0604030504040204" pitchFamily="34" charset="0"/>
                <a:ea typeface="Verdana" panose="020B0604030504040204" pitchFamily="34" charset="0"/>
              </a:rPr>
              <a:t>e</a:t>
            </a:r>
            <a:r>
              <a:rPr lang="x-none" sz="1400" dirty="0">
                <a:latin typeface="Verdana" panose="020B0604030504040204" pitchFamily="34" charset="0"/>
                <a:ea typeface="Verdana" panose="020B0604030504040204" pitchFamily="34" charset="0"/>
              </a:rPr>
              <a:t>ment comp</a:t>
            </a:r>
            <a:r>
              <a:rPr lang="en-GB" sz="1400" dirty="0">
                <a:latin typeface="Verdana" panose="020B0604030504040204" pitchFamily="34" charset="0"/>
                <a:ea typeface="Verdana" panose="020B0604030504040204" pitchFamily="34" charset="0"/>
              </a:rPr>
              <a:t>a</a:t>
            </a:r>
            <a:r>
              <a:rPr lang="x-none" sz="1400" dirty="0">
                <a:latin typeface="Verdana" panose="020B0604030504040204" pitchFamily="34" charset="0"/>
                <a:ea typeface="Verdana" panose="020B0604030504040204" pitchFamily="34" charset="0"/>
              </a:rPr>
              <a:t>r</a:t>
            </a:r>
            <a:r>
              <a:rPr lang="en-GB" sz="1400" dirty="0" err="1">
                <a:latin typeface="Verdana" panose="020B0604030504040204" pitchFamily="34" charset="0"/>
                <a:ea typeface="Verdana" panose="020B0604030504040204" pitchFamily="34" charset="0"/>
              </a:rPr>
              <a:t>ed</a:t>
            </a:r>
            <a:r>
              <a:rPr lang="x-none" sz="1400" dirty="0">
                <a:latin typeface="Verdana" panose="020B0604030504040204" pitchFamily="34" charset="0"/>
                <a:ea typeface="Verdana" panose="020B0604030504040204" pitchFamily="34" charset="0"/>
              </a:rPr>
              <a:t> </a:t>
            </a:r>
            <a:r>
              <a:rPr lang="fr-FR" sz="1400" dirty="0">
                <a:latin typeface="Verdana" panose="020B0604030504040204" pitchFamily="34" charset="0"/>
                <a:ea typeface="Verdana" panose="020B0604030504040204" pitchFamily="34" charset="0"/>
              </a:rPr>
              <a:t>to </a:t>
            </a:r>
            <a:r>
              <a:rPr lang="x-none" sz="1400" dirty="0">
                <a:latin typeface="Verdana" panose="020B0604030504040204" pitchFamily="34" charset="0"/>
                <a:ea typeface="Verdana" panose="020B0604030504040204" pitchFamily="34" charset="0"/>
              </a:rPr>
              <a:t>MOOV 3G RSCP</a:t>
            </a:r>
            <a:r>
              <a:rPr lang="en-US" sz="1452" dirty="0">
                <a:latin typeface="Verdana" panose="020B0604030504040204" pitchFamily="34" charset="0"/>
                <a:ea typeface="Verdana" panose="020B0604030504040204" pitchFamily="34" charset="0"/>
              </a:rPr>
              <a:t> results</a:t>
            </a:r>
          </a:p>
        </p:txBody>
      </p:sp>
      <p:graphicFrame>
        <p:nvGraphicFramePr>
          <p:cNvPr id="2" name="Graphique 4">
            <a:extLst>
              <a:ext uri="{FF2B5EF4-FFF2-40B4-BE49-F238E27FC236}">
                <a16:creationId xmlns:a16="http://schemas.microsoft.com/office/drawing/2014/main" id="{3376C944-0CAD-49E2-8800-BB7FCCC60F69}"/>
              </a:ext>
            </a:extLst>
          </p:cNvPr>
          <p:cNvGraphicFramePr>
            <a:graphicFrameLocks/>
          </p:cNvGraphicFramePr>
          <p:nvPr>
            <p:extLst>
              <p:ext uri="{D42A27DB-BD31-4B8C-83A1-F6EECF244321}">
                <p14:modId xmlns:p14="http://schemas.microsoft.com/office/powerpoint/2010/main" val="4191177784"/>
              </p:ext>
            </p:extLst>
          </p:nvPr>
        </p:nvGraphicFramePr>
        <p:xfrm>
          <a:off x="697230" y="1726164"/>
          <a:ext cx="8950623" cy="4553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7974040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coverage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MOOV’s 4G coverage is outperforming MTN’s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13" name="Picture 12">
            <a:extLst>
              <a:ext uri="{FF2B5EF4-FFF2-40B4-BE49-F238E27FC236}">
                <a16:creationId xmlns:a16="http://schemas.microsoft.com/office/drawing/2014/main" id="{9F62B2C5-D1D4-14A0-5EBF-20DF8AD6AF44}"/>
              </a:ext>
            </a:extLst>
          </p:cNvPr>
          <p:cNvPicPr>
            <a:picLocks noChangeAspect="1"/>
          </p:cNvPicPr>
          <p:nvPr/>
        </p:nvPicPr>
        <p:blipFill>
          <a:blip r:embed="rId3"/>
          <a:stretch>
            <a:fillRect/>
          </a:stretch>
        </p:blipFill>
        <p:spPr>
          <a:xfrm>
            <a:off x="108448" y="1294697"/>
            <a:ext cx="3850789" cy="36845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781A2B70-8E29-DD4D-8FFB-0D54906CC9F6}"/>
              </a:ext>
            </a:extLst>
          </p:cNvPr>
          <p:cNvPicPr>
            <a:picLocks noChangeAspect="1"/>
          </p:cNvPicPr>
          <p:nvPr/>
        </p:nvPicPr>
        <p:blipFill>
          <a:blip r:embed="rId4"/>
          <a:stretch>
            <a:fillRect/>
          </a:stretch>
        </p:blipFill>
        <p:spPr>
          <a:xfrm>
            <a:off x="4031460" y="1294697"/>
            <a:ext cx="4163455" cy="36845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id="{415867A9-0B88-91A4-BBF4-DB077F2E59C5}"/>
              </a:ext>
            </a:extLst>
          </p:cNvPr>
          <p:cNvPicPr>
            <a:picLocks noChangeAspect="1"/>
          </p:cNvPicPr>
          <p:nvPr/>
        </p:nvPicPr>
        <p:blipFill>
          <a:blip r:embed="rId5"/>
          <a:stretch>
            <a:fillRect/>
          </a:stretch>
        </p:blipFill>
        <p:spPr>
          <a:xfrm>
            <a:off x="6582236" y="1294697"/>
            <a:ext cx="1612679" cy="877298"/>
          </a:xfrm>
          <a:prstGeom prst="rect">
            <a:avLst/>
          </a:prstGeom>
        </p:spPr>
      </p:pic>
      <p:pic>
        <p:nvPicPr>
          <p:cNvPr id="19" name="Image 20">
            <a:extLst>
              <a:ext uri="{FF2B5EF4-FFF2-40B4-BE49-F238E27FC236}">
                <a16:creationId xmlns:a16="http://schemas.microsoft.com/office/drawing/2014/main" id="{108F5474-70D5-35A1-5E70-F9CB7801965C}"/>
              </a:ext>
            </a:extLst>
          </p:cNvPr>
          <p:cNvPicPr>
            <a:picLocks/>
          </p:cNvPicPr>
          <p:nvPr/>
        </p:nvPicPr>
        <p:blipFill rotWithShape="1">
          <a:blip r:embed="rId6"/>
          <a:srcRect l="8657" r="10313"/>
          <a:stretch/>
        </p:blipFill>
        <p:spPr>
          <a:xfrm>
            <a:off x="7903910" y="1313568"/>
            <a:ext cx="291005" cy="2884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a:extLst>
              <a:ext uri="{FF2B5EF4-FFF2-40B4-BE49-F238E27FC236}">
                <a16:creationId xmlns:a16="http://schemas.microsoft.com/office/drawing/2014/main" id="{1E7109A5-9E72-602B-67D9-EE58C897BFEE}"/>
              </a:ext>
            </a:extLst>
          </p:cNvPr>
          <p:cNvPicPr>
            <a:picLocks noChangeAspect="1"/>
          </p:cNvPicPr>
          <p:nvPr/>
        </p:nvPicPr>
        <p:blipFill>
          <a:blip r:embed="rId7"/>
          <a:stretch>
            <a:fillRect/>
          </a:stretch>
        </p:blipFill>
        <p:spPr>
          <a:xfrm>
            <a:off x="8386703" y="1294697"/>
            <a:ext cx="3643372" cy="36845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FD3A5BCE-0E0D-6825-343E-220EBEF66539}"/>
              </a:ext>
            </a:extLst>
          </p:cNvPr>
          <p:cNvPicPr>
            <a:picLocks noChangeAspect="1"/>
          </p:cNvPicPr>
          <p:nvPr/>
        </p:nvPicPr>
        <p:blipFill>
          <a:blip r:embed="rId8"/>
          <a:stretch>
            <a:fillRect/>
          </a:stretch>
        </p:blipFill>
        <p:spPr>
          <a:xfrm>
            <a:off x="10422294" y="1313568"/>
            <a:ext cx="1607781" cy="858427"/>
          </a:xfrm>
          <a:prstGeom prst="rect">
            <a:avLst/>
          </a:prstGeom>
        </p:spPr>
      </p:pic>
      <p:pic>
        <p:nvPicPr>
          <p:cNvPr id="24" name="Picture 23">
            <a:extLst>
              <a:ext uri="{FF2B5EF4-FFF2-40B4-BE49-F238E27FC236}">
                <a16:creationId xmlns:a16="http://schemas.microsoft.com/office/drawing/2014/main" id="{0352E360-4FEA-70EF-B655-8B730F8949FD}"/>
              </a:ext>
            </a:extLst>
          </p:cNvPr>
          <p:cNvPicPr>
            <a:picLocks noChangeAspect="1"/>
          </p:cNvPicPr>
          <p:nvPr/>
        </p:nvPicPr>
        <p:blipFill>
          <a:blip r:embed="rId9"/>
          <a:stretch>
            <a:fillRect/>
          </a:stretch>
        </p:blipFill>
        <p:spPr>
          <a:xfrm>
            <a:off x="11750340" y="1328776"/>
            <a:ext cx="251494" cy="258077"/>
          </a:xfrm>
          <a:prstGeom prst="rect">
            <a:avLst/>
          </a:prstGeom>
        </p:spPr>
      </p:pic>
      <p:pic>
        <p:nvPicPr>
          <p:cNvPr id="26" name="Picture 25">
            <a:extLst>
              <a:ext uri="{FF2B5EF4-FFF2-40B4-BE49-F238E27FC236}">
                <a16:creationId xmlns:a16="http://schemas.microsoft.com/office/drawing/2014/main" id="{FD39B65C-EE53-F9BB-D3DE-4E5FF0C03849}"/>
              </a:ext>
            </a:extLst>
          </p:cNvPr>
          <p:cNvPicPr>
            <a:picLocks noChangeAspect="1"/>
          </p:cNvPicPr>
          <p:nvPr/>
        </p:nvPicPr>
        <p:blipFill>
          <a:blip r:embed="rId10"/>
          <a:stretch>
            <a:fillRect/>
          </a:stretch>
        </p:blipFill>
        <p:spPr>
          <a:xfrm>
            <a:off x="2537926" y="1299362"/>
            <a:ext cx="1397639" cy="843020"/>
          </a:xfrm>
          <a:prstGeom prst="rect">
            <a:avLst/>
          </a:prstGeom>
        </p:spPr>
      </p:pic>
      <p:pic>
        <p:nvPicPr>
          <p:cNvPr id="27" name="Image 15">
            <a:extLst>
              <a:ext uri="{FF2B5EF4-FFF2-40B4-BE49-F238E27FC236}">
                <a16:creationId xmlns:a16="http://schemas.microsoft.com/office/drawing/2014/main" id="{295CA4DA-FF1A-BD54-8519-4AF42FD5892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70741" y="1328776"/>
            <a:ext cx="258077" cy="2580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0107008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coverage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MTN's 4G Radio coverage rate (82.5%) is lower than MOOV's (94.1%) </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25</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12">
            <a:extLst>
              <a:ext uri="{FF2B5EF4-FFF2-40B4-BE49-F238E27FC236}">
                <a16:creationId xmlns:a16="http://schemas.microsoft.com/office/drawing/2014/main" id="{430037F1-5664-40EE-ADE7-6B4DA10F176E}"/>
              </a:ext>
            </a:extLst>
          </p:cNvPr>
          <p:cNvGraphicFramePr>
            <a:graphicFrameLocks/>
          </p:cNvGraphicFramePr>
          <p:nvPr>
            <p:extLst>
              <p:ext uri="{D42A27DB-BD31-4B8C-83A1-F6EECF244321}">
                <p14:modId xmlns:p14="http://schemas.microsoft.com/office/powerpoint/2010/main" val="3659102488"/>
              </p:ext>
            </p:extLst>
          </p:nvPr>
        </p:nvGraphicFramePr>
        <p:xfrm>
          <a:off x="1247775" y="1531013"/>
          <a:ext cx="9039225" cy="43508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6486583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Voice quality comparison (MOS)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Voice Quality is much better &amp; excellent compared to MOOV’s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0FA002D0-6578-354F-3D71-0471F10BA72C}"/>
              </a:ext>
            </a:extLst>
          </p:cNvPr>
          <p:cNvPicPr>
            <a:picLocks noChangeAspect="1"/>
          </p:cNvPicPr>
          <p:nvPr/>
        </p:nvPicPr>
        <p:blipFill>
          <a:blip r:embed="rId3"/>
          <a:stretch>
            <a:fillRect/>
          </a:stretch>
        </p:blipFill>
        <p:spPr>
          <a:xfrm>
            <a:off x="108448" y="1423776"/>
            <a:ext cx="3686200" cy="3850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0AE47B1-3877-DF75-3404-81528BBD37DE}"/>
              </a:ext>
            </a:extLst>
          </p:cNvPr>
          <p:cNvPicPr>
            <a:picLocks noChangeAspect="1"/>
          </p:cNvPicPr>
          <p:nvPr/>
        </p:nvPicPr>
        <p:blipFill>
          <a:blip r:embed="rId4"/>
          <a:stretch>
            <a:fillRect/>
          </a:stretch>
        </p:blipFill>
        <p:spPr>
          <a:xfrm>
            <a:off x="2286000" y="1423776"/>
            <a:ext cx="1508648" cy="895173"/>
          </a:xfrm>
          <a:prstGeom prst="rect">
            <a:avLst/>
          </a:prstGeom>
        </p:spPr>
      </p:pic>
      <p:pic>
        <p:nvPicPr>
          <p:cNvPr id="14" name="Image 9">
            <a:extLst>
              <a:ext uri="{FF2B5EF4-FFF2-40B4-BE49-F238E27FC236}">
                <a16:creationId xmlns:a16="http://schemas.microsoft.com/office/drawing/2014/main" id="{A3AE5E27-2CCE-C759-D4F7-76FB9945EE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7121" y="1449497"/>
            <a:ext cx="297527" cy="2681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E6529B23-D38F-CBBF-7D02-DF8BD1218B08}"/>
              </a:ext>
            </a:extLst>
          </p:cNvPr>
          <p:cNvPicPr>
            <a:picLocks noChangeAspect="1"/>
          </p:cNvPicPr>
          <p:nvPr/>
        </p:nvPicPr>
        <p:blipFill>
          <a:blip r:embed="rId6"/>
          <a:stretch>
            <a:fillRect/>
          </a:stretch>
        </p:blipFill>
        <p:spPr>
          <a:xfrm>
            <a:off x="4025774" y="1423776"/>
            <a:ext cx="3801453" cy="3850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62B1C41E-6907-DFE4-6CF6-C3B9FE6EB1EC}"/>
              </a:ext>
            </a:extLst>
          </p:cNvPr>
          <p:cNvPicPr>
            <a:picLocks noChangeAspect="1"/>
          </p:cNvPicPr>
          <p:nvPr/>
        </p:nvPicPr>
        <p:blipFill>
          <a:blip r:embed="rId7"/>
          <a:stretch>
            <a:fillRect/>
          </a:stretch>
        </p:blipFill>
        <p:spPr>
          <a:xfrm>
            <a:off x="6096000" y="1423776"/>
            <a:ext cx="1729890" cy="895173"/>
          </a:xfrm>
          <a:prstGeom prst="rect">
            <a:avLst/>
          </a:prstGeom>
        </p:spPr>
      </p:pic>
      <p:pic>
        <p:nvPicPr>
          <p:cNvPr id="21" name="Picture 20">
            <a:extLst>
              <a:ext uri="{FF2B5EF4-FFF2-40B4-BE49-F238E27FC236}">
                <a16:creationId xmlns:a16="http://schemas.microsoft.com/office/drawing/2014/main" id="{3EB6574D-1E8A-9490-774F-84D970C289AE}"/>
              </a:ext>
            </a:extLst>
          </p:cNvPr>
          <p:cNvPicPr>
            <a:picLocks noChangeAspect="1"/>
          </p:cNvPicPr>
          <p:nvPr/>
        </p:nvPicPr>
        <p:blipFill>
          <a:blip r:embed="rId8"/>
          <a:stretch>
            <a:fillRect/>
          </a:stretch>
        </p:blipFill>
        <p:spPr>
          <a:xfrm>
            <a:off x="8074634" y="1449497"/>
            <a:ext cx="3801453" cy="3850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D09AC658-5963-A1DA-9923-EE255D440A9D}"/>
              </a:ext>
            </a:extLst>
          </p:cNvPr>
          <p:cNvPicPr>
            <a:picLocks noChangeAspect="1"/>
          </p:cNvPicPr>
          <p:nvPr/>
        </p:nvPicPr>
        <p:blipFill>
          <a:blip r:embed="rId9"/>
          <a:stretch>
            <a:fillRect/>
          </a:stretch>
        </p:blipFill>
        <p:spPr>
          <a:xfrm>
            <a:off x="10069990" y="1436014"/>
            <a:ext cx="1806097" cy="882935"/>
          </a:xfrm>
          <a:prstGeom prst="rect">
            <a:avLst/>
          </a:prstGeom>
        </p:spPr>
      </p:pic>
      <p:pic>
        <p:nvPicPr>
          <p:cNvPr id="24" name="Image 8">
            <a:extLst>
              <a:ext uri="{FF2B5EF4-FFF2-40B4-BE49-F238E27FC236}">
                <a16:creationId xmlns:a16="http://schemas.microsoft.com/office/drawing/2014/main" id="{1BAB0773-C743-1D7C-CD5F-8D3D8E7B9CDA}"/>
              </a:ext>
            </a:extLst>
          </p:cNvPr>
          <p:cNvPicPr>
            <a:picLocks/>
          </p:cNvPicPr>
          <p:nvPr/>
        </p:nvPicPr>
        <p:blipFill rotWithShape="1">
          <a:blip r:embed="rId10"/>
          <a:srcRect l="8657" r="10313"/>
          <a:stretch/>
        </p:blipFill>
        <p:spPr>
          <a:xfrm>
            <a:off x="7550103" y="1460699"/>
            <a:ext cx="276456" cy="2289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0C6EBF8E-C2AA-0B36-DE73-99480F188941}"/>
              </a:ext>
            </a:extLst>
          </p:cNvPr>
          <p:cNvPicPr>
            <a:picLocks noChangeAspect="1"/>
          </p:cNvPicPr>
          <p:nvPr/>
        </p:nvPicPr>
        <p:blipFill>
          <a:blip r:embed="rId11"/>
          <a:stretch>
            <a:fillRect/>
          </a:stretch>
        </p:blipFill>
        <p:spPr>
          <a:xfrm>
            <a:off x="11624593" y="1460699"/>
            <a:ext cx="251494" cy="258077"/>
          </a:xfrm>
          <a:prstGeom prst="rect">
            <a:avLst/>
          </a:prstGeom>
        </p:spPr>
      </p:pic>
    </p:spTree>
    <p:extLst>
      <p:ext uri="{BB962C8B-B14F-4D97-AF65-F5344CB8AC3E}">
        <p14:creationId xmlns:p14="http://schemas.microsoft.com/office/powerpoint/2010/main" val="284965335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Voice quality comparison (MOS)</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Voice Quality is much better &amp; excellent compared to MOOV’s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D5D4DA10-BA93-4311-ADA5-031825BCD294}"/>
              </a:ext>
            </a:extLst>
          </p:cNvPr>
          <p:cNvSpPr/>
          <p:nvPr/>
        </p:nvSpPr>
        <p:spPr>
          <a:xfrm>
            <a:off x="9490886" y="1777157"/>
            <a:ext cx="2332813" cy="2721514"/>
          </a:xfrm>
          <a:prstGeom prst="rect">
            <a:avLst/>
          </a:prstGeom>
        </p:spPr>
        <p:txBody>
          <a:bodyPr wrap="square">
            <a:spAutoFit/>
          </a:bodyPr>
          <a:lstStyle/>
          <a:p>
            <a:pPr algn="just"/>
            <a:endParaRPr lang="en-US" sz="1633" dirty="0">
              <a:solidFill>
                <a:srgbClr val="000000"/>
              </a:solidFill>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2G/3G MTN Voice Quality is very good compared to 2G/3G MOOV Voice Quality: Majority of MTN MOS samples fulfills ARCEP’s criteria &amp; threshold of Local related to an Excellent Voice Quality</a:t>
            </a:r>
            <a:endParaRPr lang="en-US" sz="1452" dirty="0">
              <a:latin typeface="Verdana" panose="020B0604030504040204" pitchFamily="34" charset="0"/>
              <a:ea typeface="Verdana" panose="020B0604030504040204" pitchFamily="34" charset="0"/>
            </a:endParaRPr>
          </a:p>
        </p:txBody>
      </p:sp>
      <p:graphicFrame>
        <p:nvGraphicFramePr>
          <p:cNvPr id="2" name="Graphique 3">
            <a:extLst>
              <a:ext uri="{FF2B5EF4-FFF2-40B4-BE49-F238E27FC236}">
                <a16:creationId xmlns:a16="http://schemas.microsoft.com/office/drawing/2014/main" id="{8690E869-D57B-44AA-B00C-22306668F338}"/>
              </a:ext>
            </a:extLst>
          </p:cNvPr>
          <p:cNvGraphicFramePr>
            <a:graphicFrameLocks/>
          </p:cNvGraphicFramePr>
          <p:nvPr>
            <p:extLst>
              <p:ext uri="{D42A27DB-BD31-4B8C-83A1-F6EECF244321}">
                <p14:modId xmlns:p14="http://schemas.microsoft.com/office/powerpoint/2010/main" val="304901958"/>
              </p:ext>
            </p:extLst>
          </p:nvPr>
        </p:nvGraphicFramePr>
        <p:xfrm>
          <a:off x="597522" y="1433116"/>
          <a:ext cx="8517903" cy="43772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9710388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Voice quality</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Speech Quality is better than MOOV’s (high usage of AMR codec)</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28</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7" name="Graphique 5">
            <a:extLst>
              <a:ext uri="{FF2B5EF4-FFF2-40B4-BE49-F238E27FC236}">
                <a16:creationId xmlns:a16="http://schemas.microsoft.com/office/drawing/2014/main" id="{75F154CE-1F32-45F9-98B9-2F4AFBC5BEC9}"/>
              </a:ext>
            </a:extLst>
          </p:cNvPr>
          <p:cNvGraphicFramePr>
            <a:graphicFrameLocks/>
          </p:cNvGraphicFramePr>
          <p:nvPr>
            <p:extLst>
              <p:ext uri="{D42A27DB-BD31-4B8C-83A1-F6EECF244321}">
                <p14:modId xmlns:p14="http://schemas.microsoft.com/office/powerpoint/2010/main" val="1006973756"/>
              </p:ext>
            </p:extLst>
          </p:nvPr>
        </p:nvGraphicFramePr>
        <p:xfrm>
          <a:off x="1219738" y="1362548"/>
          <a:ext cx="9000000" cy="41079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3935053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EC/NO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3G MOOV’s Quality is outperforming MTN’s. MTN network design needs to be optimized</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29</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03B4DD5A-4A35-3928-78B1-03729F7BFAA9}"/>
              </a:ext>
            </a:extLst>
          </p:cNvPr>
          <p:cNvPicPr>
            <a:picLocks noChangeAspect="1"/>
          </p:cNvPicPr>
          <p:nvPr/>
        </p:nvPicPr>
        <p:blipFill>
          <a:blip r:embed="rId3"/>
          <a:stretch>
            <a:fillRect/>
          </a:stretch>
        </p:blipFill>
        <p:spPr>
          <a:xfrm>
            <a:off x="202236" y="1879842"/>
            <a:ext cx="3832361" cy="3483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6C25A0FF-83BE-4EC6-E115-175C73030AC3}"/>
              </a:ext>
            </a:extLst>
          </p:cNvPr>
          <p:cNvPicPr>
            <a:picLocks noChangeAspect="1"/>
          </p:cNvPicPr>
          <p:nvPr/>
        </p:nvPicPr>
        <p:blipFill>
          <a:blip r:embed="rId4"/>
          <a:stretch>
            <a:fillRect/>
          </a:stretch>
        </p:blipFill>
        <p:spPr>
          <a:xfrm>
            <a:off x="2591357" y="1879842"/>
            <a:ext cx="1419764" cy="859777"/>
          </a:xfrm>
          <a:prstGeom prst="rect">
            <a:avLst/>
          </a:prstGeom>
        </p:spPr>
      </p:pic>
      <p:pic>
        <p:nvPicPr>
          <p:cNvPr id="9" name="Picture 8">
            <a:extLst>
              <a:ext uri="{FF2B5EF4-FFF2-40B4-BE49-F238E27FC236}">
                <a16:creationId xmlns:a16="http://schemas.microsoft.com/office/drawing/2014/main" id="{807247FB-0A7F-2779-F392-AE23A609F2E2}"/>
              </a:ext>
            </a:extLst>
          </p:cNvPr>
          <p:cNvPicPr>
            <a:picLocks noChangeAspect="1"/>
          </p:cNvPicPr>
          <p:nvPr/>
        </p:nvPicPr>
        <p:blipFill>
          <a:blip r:embed="rId5"/>
          <a:stretch>
            <a:fillRect/>
          </a:stretch>
        </p:blipFill>
        <p:spPr>
          <a:xfrm>
            <a:off x="4223248" y="1879842"/>
            <a:ext cx="3832361" cy="3483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4EF9F287-8963-7459-B214-A9F7D32A5A66}"/>
              </a:ext>
            </a:extLst>
          </p:cNvPr>
          <p:cNvPicPr>
            <a:picLocks noChangeAspect="1"/>
          </p:cNvPicPr>
          <p:nvPr/>
        </p:nvPicPr>
        <p:blipFill>
          <a:blip r:embed="rId6"/>
          <a:stretch>
            <a:fillRect/>
          </a:stretch>
        </p:blipFill>
        <p:spPr>
          <a:xfrm>
            <a:off x="6588893" y="1889855"/>
            <a:ext cx="1466716" cy="849764"/>
          </a:xfrm>
          <a:prstGeom prst="rect">
            <a:avLst/>
          </a:prstGeom>
        </p:spPr>
      </p:pic>
      <p:pic>
        <p:nvPicPr>
          <p:cNvPr id="12" name="Image 13">
            <a:extLst>
              <a:ext uri="{FF2B5EF4-FFF2-40B4-BE49-F238E27FC236}">
                <a16:creationId xmlns:a16="http://schemas.microsoft.com/office/drawing/2014/main" id="{96CA1164-3C2F-9C6C-DE13-8197DDAC0D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5467" y="1879842"/>
            <a:ext cx="319130" cy="3067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Image 12">
            <a:extLst>
              <a:ext uri="{FF2B5EF4-FFF2-40B4-BE49-F238E27FC236}">
                <a16:creationId xmlns:a16="http://schemas.microsoft.com/office/drawing/2014/main" id="{19C16B61-817E-2F68-46FD-08F56AC75663}"/>
              </a:ext>
            </a:extLst>
          </p:cNvPr>
          <p:cNvPicPr>
            <a:picLocks/>
          </p:cNvPicPr>
          <p:nvPr/>
        </p:nvPicPr>
        <p:blipFill rotWithShape="1">
          <a:blip r:embed="rId8"/>
          <a:srcRect l="8657" r="10313"/>
          <a:stretch/>
        </p:blipFill>
        <p:spPr>
          <a:xfrm>
            <a:off x="7718588" y="1879842"/>
            <a:ext cx="318287" cy="265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B80FA4AB-7D82-535F-A945-A0AF60AA9AA9}"/>
              </a:ext>
            </a:extLst>
          </p:cNvPr>
          <p:cNvPicPr>
            <a:picLocks noChangeAspect="1"/>
          </p:cNvPicPr>
          <p:nvPr/>
        </p:nvPicPr>
        <p:blipFill>
          <a:blip r:embed="rId9"/>
          <a:stretch>
            <a:fillRect/>
          </a:stretch>
        </p:blipFill>
        <p:spPr>
          <a:xfrm>
            <a:off x="8157405" y="1878354"/>
            <a:ext cx="3832359" cy="3483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EE553575-02A9-71FD-043D-CA6D2262208D}"/>
              </a:ext>
            </a:extLst>
          </p:cNvPr>
          <p:cNvPicPr>
            <a:picLocks noChangeAspect="1"/>
          </p:cNvPicPr>
          <p:nvPr/>
        </p:nvPicPr>
        <p:blipFill>
          <a:blip r:embed="rId10"/>
          <a:stretch>
            <a:fillRect/>
          </a:stretch>
        </p:blipFill>
        <p:spPr>
          <a:xfrm>
            <a:off x="10692882" y="1878354"/>
            <a:ext cx="1296882" cy="859116"/>
          </a:xfrm>
          <a:prstGeom prst="rect">
            <a:avLst/>
          </a:prstGeom>
        </p:spPr>
      </p:pic>
      <p:pic>
        <p:nvPicPr>
          <p:cNvPr id="25" name="Picture 24">
            <a:extLst>
              <a:ext uri="{FF2B5EF4-FFF2-40B4-BE49-F238E27FC236}">
                <a16:creationId xmlns:a16="http://schemas.microsoft.com/office/drawing/2014/main" id="{D51DC03E-C389-EAC7-63A4-658AD01B37FE}"/>
              </a:ext>
            </a:extLst>
          </p:cNvPr>
          <p:cNvPicPr>
            <a:picLocks noChangeAspect="1"/>
          </p:cNvPicPr>
          <p:nvPr/>
        </p:nvPicPr>
        <p:blipFill>
          <a:blip r:embed="rId11"/>
          <a:stretch>
            <a:fillRect/>
          </a:stretch>
        </p:blipFill>
        <p:spPr>
          <a:xfrm>
            <a:off x="11738270" y="1878354"/>
            <a:ext cx="251494" cy="258077"/>
          </a:xfrm>
          <a:prstGeom prst="rect">
            <a:avLst/>
          </a:prstGeom>
        </p:spPr>
      </p:pic>
    </p:spTree>
    <p:extLst>
      <p:ext uri="{BB962C8B-B14F-4D97-AF65-F5344CB8AC3E}">
        <p14:creationId xmlns:p14="http://schemas.microsoft.com/office/powerpoint/2010/main" val="340740833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9" y="2090740"/>
            <a:ext cx="629658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lvl="0">
              <a:defRPr/>
            </a:pPr>
            <a:r>
              <a:rPr lang="en-AU" sz="2600" dirty="0">
                <a:solidFill>
                  <a:srgbClr val="FFFFFF"/>
                </a:solidFill>
                <a:latin typeface="Segoe UI Light" panose="020B0502040204020203" pitchFamily="34" charset="0"/>
              </a:rPr>
              <a:t>Context &amp; Report objectives</a:t>
            </a:r>
          </a:p>
        </p:txBody>
      </p:sp>
      <p:sp>
        <p:nvSpPr>
          <p:cNvPr id="27" name="Text Placeholder 5"/>
          <p:cNvSpPr txBox="1">
            <a:spLocks/>
          </p:cNvSpPr>
          <p:nvPr/>
        </p:nvSpPr>
        <p:spPr>
          <a:xfrm>
            <a:off x="733425" y="2090740"/>
            <a:ext cx="145732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01</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990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EC/NO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29,9% of drive test samples are showing a very low level of </a:t>
            </a:r>
            <a:r>
              <a:rPr lang="en-US" sz="2400" dirty="0" err="1">
                <a:solidFill>
                  <a:schemeClr val="bg1">
                    <a:lumMod val="50000"/>
                  </a:schemeClr>
                </a:solidFill>
                <a:latin typeface="Verdana" panose="020B0604030504040204" pitchFamily="34" charset="0"/>
                <a:ea typeface="Verdana" panose="020B0604030504040204" pitchFamily="34" charset="0"/>
              </a:rPr>
              <a:t>EcNo</a:t>
            </a:r>
            <a:r>
              <a:rPr lang="en-US" sz="2400" dirty="0">
                <a:solidFill>
                  <a:schemeClr val="bg1">
                    <a:lumMod val="50000"/>
                  </a:schemeClr>
                </a:solidFill>
                <a:latin typeface="Verdana" panose="020B0604030504040204" pitchFamily="34" charset="0"/>
                <a:ea typeface="Verdana" panose="020B0604030504040204" pitchFamily="34" charset="0"/>
              </a:rPr>
              <a:t> for 3G MTN network. A physical design optimization is needed</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10">
            <a:extLst>
              <a:ext uri="{FF2B5EF4-FFF2-40B4-BE49-F238E27FC236}">
                <a16:creationId xmlns:a16="http://schemas.microsoft.com/office/drawing/2014/main" id="{1B84793A-2A05-423F-9C3E-7D999D1FDD3E}"/>
              </a:ext>
            </a:extLst>
          </p:cNvPr>
          <p:cNvGraphicFramePr>
            <a:graphicFrameLocks/>
          </p:cNvGraphicFramePr>
          <p:nvPr>
            <p:extLst>
              <p:ext uri="{D42A27DB-BD31-4B8C-83A1-F6EECF244321}">
                <p14:modId xmlns:p14="http://schemas.microsoft.com/office/powerpoint/2010/main" val="2911945378"/>
              </p:ext>
            </p:extLst>
          </p:nvPr>
        </p:nvGraphicFramePr>
        <p:xfrm>
          <a:off x="1943100" y="1695461"/>
          <a:ext cx="7210425" cy="48482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1844220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SNIR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4G MOOV Signal of quality is outperforming MTN’s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31</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16" name="Picture 15">
            <a:extLst>
              <a:ext uri="{FF2B5EF4-FFF2-40B4-BE49-F238E27FC236}">
                <a16:creationId xmlns:a16="http://schemas.microsoft.com/office/drawing/2014/main" id="{46117E3F-FE07-3DC1-DCA0-7A57B0E5BD8C}"/>
              </a:ext>
            </a:extLst>
          </p:cNvPr>
          <p:cNvPicPr>
            <a:picLocks noChangeAspect="1"/>
          </p:cNvPicPr>
          <p:nvPr/>
        </p:nvPicPr>
        <p:blipFill>
          <a:blip r:embed="rId3"/>
          <a:stretch>
            <a:fillRect/>
          </a:stretch>
        </p:blipFill>
        <p:spPr>
          <a:xfrm>
            <a:off x="108364" y="1325004"/>
            <a:ext cx="4049376" cy="3529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EB422C9F-6731-D333-BFED-F8F6372E0D5A}"/>
              </a:ext>
            </a:extLst>
          </p:cNvPr>
          <p:cNvPicPr>
            <a:picLocks noChangeAspect="1"/>
          </p:cNvPicPr>
          <p:nvPr/>
        </p:nvPicPr>
        <p:blipFill>
          <a:blip r:embed="rId4"/>
          <a:stretch>
            <a:fillRect/>
          </a:stretch>
        </p:blipFill>
        <p:spPr>
          <a:xfrm>
            <a:off x="2753892" y="1325004"/>
            <a:ext cx="1403848" cy="1131737"/>
          </a:xfrm>
          <a:prstGeom prst="rect">
            <a:avLst/>
          </a:prstGeom>
        </p:spPr>
      </p:pic>
      <p:pic>
        <p:nvPicPr>
          <p:cNvPr id="18" name="Image 12">
            <a:extLst>
              <a:ext uri="{FF2B5EF4-FFF2-40B4-BE49-F238E27FC236}">
                <a16:creationId xmlns:a16="http://schemas.microsoft.com/office/drawing/2014/main" id="{455AF197-83E0-BB4A-711E-D0C31AF93C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2938" y="1348443"/>
            <a:ext cx="264802" cy="204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a:extLst>
              <a:ext uri="{FF2B5EF4-FFF2-40B4-BE49-F238E27FC236}">
                <a16:creationId xmlns:a16="http://schemas.microsoft.com/office/drawing/2014/main" id="{680D2178-F6C6-570B-0DD3-F7C029D81FB1}"/>
              </a:ext>
            </a:extLst>
          </p:cNvPr>
          <p:cNvPicPr>
            <a:picLocks noChangeAspect="1"/>
          </p:cNvPicPr>
          <p:nvPr/>
        </p:nvPicPr>
        <p:blipFill>
          <a:blip r:embed="rId6"/>
          <a:stretch>
            <a:fillRect/>
          </a:stretch>
        </p:blipFill>
        <p:spPr>
          <a:xfrm>
            <a:off x="4223248" y="1325004"/>
            <a:ext cx="4049376" cy="3529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C7EB980D-917B-7E70-1EA7-90D5DD9F5523}"/>
              </a:ext>
            </a:extLst>
          </p:cNvPr>
          <p:cNvPicPr>
            <a:picLocks noChangeAspect="1"/>
          </p:cNvPicPr>
          <p:nvPr/>
        </p:nvPicPr>
        <p:blipFill>
          <a:blip r:embed="rId7"/>
          <a:stretch>
            <a:fillRect/>
          </a:stretch>
        </p:blipFill>
        <p:spPr>
          <a:xfrm>
            <a:off x="6831195" y="1336723"/>
            <a:ext cx="1441429" cy="1108298"/>
          </a:xfrm>
          <a:prstGeom prst="rect">
            <a:avLst/>
          </a:prstGeom>
        </p:spPr>
      </p:pic>
      <p:pic>
        <p:nvPicPr>
          <p:cNvPr id="23" name="Image 13">
            <a:extLst>
              <a:ext uri="{FF2B5EF4-FFF2-40B4-BE49-F238E27FC236}">
                <a16:creationId xmlns:a16="http://schemas.microsoft.com/office/drawing/2014/main" id="{CA789489-94AE-0BCB-ECE4-B0038C776C71}"/>
              </a:ext>
            </a:extLst>
          </p:cNvPr>
          <p:cNvPicPr>
            <a:picLocks/>
          </p:cNvPicPr>
          <p:nvPr/>
        </p:nvPicPr>
        <p:blipFill rotWithShape="1">
          <a:blip r:embed="rId8"/>
          <a:srcRect l="8657" r="10313"/>
          <a:stretch/>
        </p:blipFill>
        <p:spPr>
          <a:xfrm>
            <a:off x="8033100" y="1336723"/>
            <a:ext cx="251669" cy="204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12C402B3-51C9-89DA-E8F9-806904005B18}"/>
              </a:ext>
            </a:extLst>
          </p:cNvPr>
          <p:cNvPicPr>
            <a:picLocks noChangeAspect="1"/>
          </p:cNvPicPr>
          <p:nvPr/>
        </p:nvPicPr>
        <p:blipFill>
          <a:blip r:embed="rId9"/>
          <a:stretch>
            <a:fillRect/>
          </a:stretch>
        </p:blipFill>
        <p:spPr>
          <a:xfrm>
            <a:off x="8366125" y="1348443"/>
            <a:ext cx="3745504" cy="34381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Picture 26">
            <a:extLst>
              <a:ext uri="{FF2B5EF4-FFF2-40B4-BE49-F238E27FC236}">
                <a16:creationId xmlns:a16="http://schemas.microsoft.com/office/drawing/2014/main" id="{F0B37FF0-A297-2FDC-5FBD-3230D46EE3BD}"/>
              </a:ext>
            </a:extLst>
          </p:cNvPr>
          <p:cNvPicPr>
            <a:picLocks noChangeAspect="1"/>
          </p:cNvPicPr>
          <p:nvPr/>
        </p:nvPicPr>
        <p:blipFill>
          <a:blip r:embed="rId10"/>
          <a:stretch>
            <a:fillRect/>
          </a:stretch>
        </p:blipFill>
        <p:spPr>
          <a:xfrm>
            <a:off x="10636898" y="1348443"/>
            <a:ext cx="1446738" cy="1107459"/>
          </a:xfrm>
          <a:prstGeom prst="rect">
            <a:avLst/>
          </a:prstGeom>
        </p:spPr>
      </p:pic>
      <p:pic>
        <p:nvPicPr>
          <p:cNvPr id="28" name="Picture 27">
            <a:extLst>
              <a:ext uri="{FF2B5EF4-FFF2-40B4-BE49-F238E27FC236}">
                <a16:creationId xmlns:a16="http://schemas.microsoft.com/office/drawing/2014/main" id="{BCF07588-1E50-E196-85A0-01EB4AAE0E56}"/>
              </a:ext>
            </a:extLst>
          </p:cNvPr>
          <p:cNvPicPr>
            <a:picLocks noChangeAspect="1"/>
          </p:cNvPicPr>
          <p:nvPr/>
        </p:nvPicPr>
        <p:blipFill>
          <a:blip r:embed="rId11"/>
          <a:stretch>
            <a:fillRect/>
          </a:stretch>
        </p:blipFill>
        <p:spPr>
          <a:xfrm>
            <a:off x="11876087" y="1348443"/>
            <a:ext cx="216880" cy="222557"/>
          </a:xfrm>
          <a:prstGeom prst="rect">
            <a:avLst/>
          </a:prstGeom>
        </p:spPr>
      </p:pic>
    </p:spTree>
    <p:extLst>
      <p:ext uri="{BB962C8B-B14F-4D97-AF65-F5344CB8AC3E}">
        <p14:creationId xmlns:p14="http://schemas.microsoft.com/office/powerpoint/2010/main" val="16049191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SNIR comparison </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Drive tests are showing a low level of MTN Network SINR. 4G network extension should improve this value</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图表 12">
            <a:extLst>
              <a:ext uri="{FF2B5EF4-FFF2-40B4-BE49-F238E27FC236}">
                <a16:creationId xmlns:a16="http://schemas.microsoft.com/office/drawing/2014/main" id="{7AC40970-4956-4ADD-88CB-ACE9CF7A3488}"/>
              </a:ext>
            </a:extLst>
          </p:cNvPr>
          <p:cNvGraphicFramePr>
            <a:graphicFrameLocks/>
          </p:cNvGraphicFramePr>
          <p:nvPr>
            <p:extLst>
              <p:ext uri="{D42A27DB-BD31-4B8C-83A1-F6EECF244321}">
                <p14:modId xmlns:p14="http://schemas.microsoft.com/office/powerpoint/2010/main" val="2415568215"/>
              </p:ext>
            </p:extLst>
          </p:nvPr>
        </p:nvGraphicFramePr>
        <p:xfrm>
          <a:off x="1323535" y="1798378"/>
          <a:ext cx="8401930" cy="42785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784274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BLOCKED CALLS EVENTS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Both operators MTN &amp; MOOV  are not satisfying ARCEP CSSR/CBR requirements</a:t>
            </a:r>
            <a:br>
              <a:rPr lang="en-US" sz="2400" dirty="0">
                <a:solidFill>
                  <a:srgbClr val="414141"/>
                </a:solidFill>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33</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10" name="Image 13">
            <a:extLst>
              <a:ext uri="{FF2B5EF4-FFF2-40B4-BE49-F238E27FC236}">
                <a16:creationId xmlns:a16="http://schemas.microsoft.com/office/drawing/2014/main" id="{E484ECF9-BB54-41DD-A034-F9CE6E935EDA}"/>
              </a:ext>
            </a:extLst>
          </p:cNvPr>
          <p:cNvPicPr>
            <a:picLocks/>
          </p:cNvPicPr>
          <p:nvPr/>
        </p:nvPicPr>
        <p:blipFill rotWithShape="1">
          <a:blip r:embed="rId3"/>
          <a:srcRect l="8657" r="10313"/>
          <a:stretch/>
        </p:blipFill>
        <p:spPr>
          <a:xfrm>
            <a:off x="11551285" y="4151979"/>
            <a:ext cx="435992" cy="3964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66A0D85-EAA6-E541-F9BB-1907067AF0BE}"/>
              </a:ext>
            </a:extLst>
          </p:cNvPr>
          <p:cNvPicPr>
            <a:picLocks noChangeAspect="1"/>
          </p:cNvPicPr>
          <p:nvPr/>
        </p:nvPicPr>
        <p:blipFill>
          <a:blip r:embed="rId4"/>
          <a:stretch>
            <a:fillRect/>
          </a:stretch>
        </p:blipFill>
        <p:spPr>
          <a:xfrm>
            <a:off x="204723" y="1759133"/>
            <a:ext cx="4018525" cy="30989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Image 10">
            <a:extLst>
              <a:ext uri="{FF2B5EF4-FFF2-40B4-BE49-F238E27FC236}">
                <a16:creationId xmlns:a16="http://schemas.microsoft.com/office/drawing/2014/main" id="{D907657F-0D25-FA67-9649-5160FFB338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23" y="1759133"/>
            <a:ext cx="435992" cy="4359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a:extLst>
              <a:ext uri="{FF2B5EF4-FFF2-40B4-BE49-F238E27FC236}">
                <a16:creationId xmlns:a16="http://schemas.microsoft.com/office/drawing/2014/main" id="{631689FA-ED7A-BB9A-9820-4D6A3FBA9D91}"/>
              </a:ext>
            </a:extLst>
          </p:cNvPr>
          <p:cNvPicPr>
            <a:picLocks noChangeAspect="1"/>
          </p:cNvPicPr>
          <p:nvPr/>
        </p:nvPicPr>
        <p:blipFill rotWithShape="1">
          <a:blip r:embed="rId6"/>
          <a:srcRect r="14529"/>
          <a:stretch/>
        </p:blipFill>
        <p:spPr>
          <a:xfrm>
            <a:off x="4289655" y="1759133"/>
            <a:ext cx="4018525" cy="30989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A9F9908B-5009-44E5-B709-E9CCC58CBB0D}"/>
              </a:ext>
            </a:extLst>
          </p:cNvPr>
          <p:cNvPicPr>
            <a:picLocks noChangeAspect="1"/>
          </p:cNvPicPr>
          <p:nvPr/>
        </p:nvPicPr>
        <p:blipFill>
          <a:blip r:embed="rId7"/>
          <a:stretch>
            <a:fillRect/>
          </a:stretch>
        </p:blipFill>
        <p:spPr>
          <a:xfrm>
            <a:off x="8374588" y="1768406"/>
            <a:ext cx="3769982" cy="30989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Image 13">
            <a:extLst>
              <a:ext uri="{FF2B5EF4-FFF2-40B4-BE49-F238E27FC236}">
                <a16:creationId xmlns:a16="http://schemas.microsoft.com/office/drawing/2014/main" id="{B84DF0AE-5D07-C941-4765-C3C02A185A0E}"/>
              </a:ext>
            </a:extLst>
          </p:cNvPr>
          <p:cNvPicPr>
            <a:picLocks/>
          </p:cNvPicPr>
          <p:nvPr/>
        </p:nvPicPr>
        <p:blipFill rotWithShape="1">
          <a:blip r:embed="rId3"/>
          <a:srcRect l="8657" r="10313"/>
          <a:stretch/>
        </p:blipFill>
        <p:spPr>
          <a:xfrm>
            <a:off x="4412823" y="1816718"/>
            <a:ext cx="339186" cy="3784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Picture 28">
            <a:extLst>
              <a:ext uri="{FF2B5EF4-FFF2-40B4-BE49-F238E27FC236}">
                <a16:creationId xmlns:a16="http://schemas.microsoft.com/office/drawing/2014/main" id="{8A9096C5-F3DA-56E0-1841-B575D964D508}"/>
              </a:ext>
            </a:extLst>
          </p:cNvPr>
          <p:cNvPicPr>
            <a:picLocks noChangeAspect="1"/>
          </p:cNvPicPr>
          <p:nvPr/>
        </p:nvPicPr>
        <p:blipFill>
          <a:blip r:embed="rId8"/>
          <a:stretch>
            <a:fillRect/>
          </a:stretch>
        </p:blipFill>
        <p:spPr>
          <a:xfrm>
            <a:off x="8511024" y="1816718"/>
            <a:ext cx="370122" cy="379810"/>
          </a:xfrm>
          <a:prstGeom prst="rect">
            <a:avLst/>
          </a:prstGeom>
        </p:spPr>
      </p:pic>
    </p:spTree>
    <p:extLst>
      <p:ext uri="{BB962C8B-B14F-4D97-AF65-F5344CB8AC3E}">
        <p14:creationId xmlns:p14="http://schemas.microsoft.com/office/powerpoint/2010/main" val="307616680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BLOCKED CALLS per Technology</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has a high rate of blocked calls for 3G network</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3">
            <a:extLst>
              <a:ext uri="{FF2B5EF4-FFF2-40B4-BE49-F238E27FC236}">
                <a16:creationId xmlns:a16="http://schemas.microsoft.com/office/drawing/2014/main" id="{75727947-3990-4EC0-AF7B-249F405E8310}"/>
              </a:ext>
            </a:extLst>
          </p:cNvPr>
          <p:cNvGraphicFramePr>
            <a:graphicFrameLocks/>
          </p:cNvGraphicFramePr>
          <p:nvPr>
            <p:extLst>
              <p:ext uri="{D42A27DB-BD31-4B8C-83A1-F6EECF244321}">
                <p14:modId xmlns:p14="http://schemas.microsoft.com/office/powerpoint/2010/main" val="3014480562"/>
              </p:ext>
            </p:extLst>
          </p:nvPr>
        </p:nvGraphicFramePr>
        <p:xfrm>
          <a:off x="976311" y="1342732"/>
          <a:ext cx="8124825" cy="46824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0394245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2G/3G CALL SETUP TIME</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Both operators MTN &amp; MOOV have a high call setup time</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35</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9">
            <a:extLst>
              <a:ext uri="{FF2B5EF4-FFF2-40B4-BE49-F238E27FC236}">
                <a16:creationId xmlns:a16="http://schemas.microsoft.com/office/drawing/2014/main" id="{DB8F1922-0A69-4861-AEC4-98DC7466C11F}"/>
              </a:ext>
            </a:extLst>
          </p:cNvPr>
          <p:cNvGraphicFramePr>
            <a:graphicFrameLocks/>
          </p:cNvGraphicFramePr>
          <p:nvPr>
            <p:extLst>
              <p:ext uri="{D42A27DB-BD31-4B8C-83A1-F6EECF244321}">
                <p14:modId xmlns:p14="http://schemas.microsoft.com/office/powerpoint/2010/main" val="2966833994"/>
              </p:ext>
            </p:extLst>
          </p:nvPr>
        </p:nvGraphicFramePr>
        <p:xfrm>
          <a:off x="1258905" y="1377926"/>
          <a:ext cx="8561370" cy="47656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1383226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HANDOVER FAILURE EVENTS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MTN’s Network Handover is perfect compared to MOOV’s who is having many drops with UE release cause</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90DA9F42-E554-5646-5195-0C1B4D8E53AA}"/>
              </a:ext>
            </a:extLst>
          </p:cNvPr>
          <p:cNvPicPr>
            <a:picLocks noChangeAspect="1"/>
          </p:cNvPicPr>
          <p:nvPr/>
        </p:nvPicPr>
        <p:blipFill>
          <a:blip r:embed="rId3"/>
          <a:stretch>
            <a:fillRect/>
          </a:stretch>
        </p:blipFill>
        <p:spPr>
          <a:xfrm>
            <a:off x="161515" y="1968471"/>
            <a:ext cx="3736441" cy="3032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81289D99-DF0D-DB56-2992-50953F05122E}"/>
              </a:ext>
            </a:extLst>
          </p:cNvPr>
          <p:cNvPicPr>
            <a:picLocks noChangeAspect="1"/>
          </p:cNvPicPr>
          <p:nvPr/>
        </p:nvPicPr>
        <p:blipFill rotWithShape="1">
          <a:blip r:embed="rId4"/>
          <a:srcRect r="7764"/>
          <a:stretch/>
        </p:blipFill>
        <p:spPr>
          <a:xfrm>
            <a:off x="4025701" y="2012101"/>
            <a:ext cx="4268345" cy="29237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 8">
            <a:extLst>
              <a:ext uri="{FF2B5EF4-FFF2-40B4-BE49-F238E27FC236}">
                <a16:creationId xmlns:a16="http://schemas.microsoft.com/office/drawing/2014/main" id="{EA1844E4-9E57-4AF0-377F-F8891E6CE2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436" y="2012101"/>
            <a:ext cx="464927" cy="4649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ge 9">
            <a:extLst>
              <a:ext uri="{FF2B5EF4-FFF2-40B4-BE49-F238E27FC236}">
                <a16:creationId xmlns:a16="http://schemas.microsoft.com/office/drawing/2014/main" id="{934EACC3-70CE-E1A5-9254-81F7DAF96349}"/>
              </a:ext>
            </a:extLst>
          </p:cNvPr>
          <p:cNvPicPr>
            <a:picLocks/>
          </p:cNvPicPr>
          <p:nvPr/>
        </p:nvPicPr>
        <p:blipFill rotWithShape="1">
          <a:blip r:embed="rId6"/>
          <a:srcRect l="8657" r="10313"/>
          <a:stretch/>
        </p:blipFill>
        <p:spPr>
          <a:xfrm>
            <a:off x="4223248" y="2015757"/>
            <a:ext cx="522065" cy="5351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BE260CE3-067B-C20D-507E-37DA7F65105D}"/>
              </a:ext>
            </a:extLst>
          </p:cNvPr>
          <p:cNvPicPr>
            <a:picLocks noChangeAspect="1"/>
          </p:cNvPicPr>
          <p:nvPr/>
        </p:nvPicPr>
        <p:blipFill rotWithShape="1">
          <a:blip r:embed="rId7"/>
          <a:srcRect l="12722"/>
          <a:stretch/>
        </p:blipFill>
        <p:spPr>
          <a:xfrm>
            <a:off x="8542931" y="2012101"/>
            <a:ext cx="3487144" cy="29237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2C412C91-1600-2520-8758-672C8DC000F1}"/>
              </a:ext>
            </a:extLst>
          </p:cNvPr>
          <p:cNvPicPr>
            <a:picLocks noChangeAspect="1"/>
          </p:cNvPicPr>
          <p:nvPr/>
        </p:nvPicPr>
        <p:blipFill>
          <a:blip r:embed="rId8"/>
          <a:stretch>
            <a:fillRect/>
          </a:stretch>
        </p:blipFill>
        <p:spPr>
          <a:xfrm>
            <a:off x="8734957" y="2072500"/>
            <a:ext cx="493017" cy="505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7503339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HANDOVER FAILURE</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MTN’s Network Handover is perfect compared to MOOV’s that is having many drops with UE release cause</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3">
            <a:extLst>
              <a:ext uri="{FF2B5EF4-FFF2-40B4-BE49-F238E27FC236}">
                <a16:creationId xmlns:a16="http://schemas.microsoft.com/office/drawing/2014/main" id="{658F6B0D-41F1-4D70-A01B-F4432362509D}"/>
              </a:ext>
            </a:extLst>
          </p:cNvPr>
          <p:cNvGraphicFramePr>
            <a:graphicFrameLocks/>
          </p:cNvGraphicFramePr>
          <p:nvPr>
            <p:extLst>
              <p:ext uri="{D42A27DB-BD31-4B8C-83A1-F6EECF244321}">
                <p14:modId xmlns:p14="http://schemas.microsoft.com/office/powerpoint/2010/main" val="4166929644"/>
              </p:ext>
            </p:extLst>
          </p:nvPr>
        </p:nvGraphicFramePr>
        <p:xfrm>
          <a:off x="1171305" y="1715648"/>
          <a:ext cx="8933748" cy="45358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5498199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DROPPED CALLS EVENTS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Voice Session Continuity of MTN network is outperforming MOOV’s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38</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17F1E5E3-AC0E-2CB3-E2D2-0A5C1A8F13B0}"/>
              </a:ext>
            </a:extLst>
          </p:cNvPr>
          <p:cNvPicPr>
            <a:picLocks noChangeAspect="1"/>
          </p:cNvPicPr>
          <p:nvPr/>
        </p:nvPicPr>
        <p:blipFill rotWithShape="1">
          <a:blip r:embed="rId3"/>
          <a:srcRect r="9933"/>
          <a:stretch/>
        </p:blipFill>
        <p:spPr>
          <a:xfrm>
            <a:off x="159718" y="1572293"/>
            <a:ext cx="3919862" cy="28573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5DEB3A14-DEDF-68D6-3DAD-9F802E97F2EA}"/>
              </a:ext>
            </a:extLst>
          </p:cNvPr>
          <p:cNvPicPr>
            <a:picLocks noChangeAspect="1"/>
          </p:cNvPicPr>
          <p:nvPr/>
        </p:nvPicPr>
        <p:blipFill rotWithShape="1">
          <a:blip r:embed="rId4"/>
          <a:srcRect r="10956"/>
          <a:stretch/>
        </p:blipFill>
        <p:spPr>
          <a:xfrm>
            <a:off x="4223248" y="1554676"/>
            <a:ext cx="3919862" cy="28573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8C9019C1-FE64-6D51-D758-7594BF1D2680}"/>
              </a:ext>
            </a:extLst>
          </p:cNvPr>
          <p:cNvPicPr>
            <a:picLocks noChangeAspect="1"/>
          </p:cNvPicPr>
          <p:nvPr/>
        </p:nvPicPr>
        <p:blipFill rotWithShape="1">
          <a:blip r:embed="rId5"/>
          <a:srcRect r="12687"/>
          <a:stretch/>
        </p:blipFill>
        <p:spPr>
          <a:xfrm>
            <a:off x="8359236" y="1554676"/>
            <a:ext cx="3832764" cy="28348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Image 14">
            <a:extLst>
              <a:ext uri="{FF2B5EF4-FFF2-40B4-BE49-F238E27FC236}">
                <a16:creationId xmlns:a16="http://schemas.microsoft.com/office/drawing/2014/main" id="{A0909F8C-B164-7605-0A34-E3F5CB784D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922" y="1703652"/>
            <a:ext cx="549308" cy="4517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Image 15">
            <a:extLst>
              <a:ext uri="{FF2B5EF4-FFF2-40B4-BE49-F238E27FC236}">
                <a16:creationId xmlns:a16="http://schemas.microsoft.com/office/drawing/2014/main" id="{10CF02A3-CA3B-2173-1BD9-07424B2F122D}"/>
              </a:ext>
            </a:extLst>
          </p:cNvPr>
          <p:cNvPicPr>
            <a:picLocks/>
          </p:cNvPicPr>
          <p:nvPr/>
        </p:nvPicPr>
        <p:blipFill rotWithShape="1">
          <a:blip r:embed="rId7"/>
          <a:srcRect l="8657" r="10313"/>
          <a:stretch/>
        </p:blipFill>
        <p:spPr>
          <a:xfrm>
            <a:off x="4388947" y="1703652"/>
            <a:ext cx="522065" cy="4400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61B8C85F-A81A-F66E-EF31-C9EA226E4576}"/>
              </a:ext>
            </a:extLst>
          </p:cNvPr>
          <p:cNvPicPr>
            <a:picLocks noChangeAspect="1"/>
          </p:cNvPicPr>
          <p:nvPr/>
        </p:nvPicPr>
        <p:blipFill>
          <a:blip r:embed="rId8"/>
          <a:stretch>
            <a:fillRect/>
          </a:stretch>
        </p:blipFill>
        <p:spPr>
          <a:xfrm>
            <a:off x="8567006" y="1703652"/>
            <a:ext cx="493017" cy="505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091845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2G/3G DROPPED CALLS</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CDR is satisfying ARCEP threshold Compared to MOOV’s CDR network which is very bad</a:t>
            </a: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39</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5">
            <a:extLst>
              <a:ext uri="{FF2B5EF4-FFF2-40B4-BE49-F238E27FC236}">
                <a16:creationId xmlns:a16="http://schemas.microsoft.com/office/drawing/2014/main" id="{54E171CD-ADF9-4246-8647-5C94AA227460}"/>
              </a:ext>
            </a:extLst>
          </p:cNvPr>
          <p:cNvGraphicFramePr>
            <a:graphicFrameLocks/>
          </p:cNvGraphicFramePr>
          <p:nvPr>
            <p:extLst>
              <p:ext uri="{D42A27DB-BD31-4B8C-83A1-F6EECF244321}">
                <p14:modId xmlns:p14="http://schemas.microsoft.com/office/powerpoint/2010/main" val="2085221536"/>
              </p:ext>
            </p:extLst>
          </p:nvPr>
        </p:nvGraphicFramePr>
        <p:xfrm>
          <a:off x="1164969" y="1596199"/>
          <a:ext cx="8706819" cy="44151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7489814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2400" dirty="0">
                <a:solidFill>
                  <a:srgbClr val="414141"/>
                </a:solidFill>
              </a:rPr>
              <a:t>Context &amp; Report objectives</a:t>
            </a: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5415" y="6581185"/>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pSp>
        <p:nvGrpSpPr>
          <p:cNvPr id="45" name="Group 44">
            <a:extLst>
              <a:ext uri="{FF2B5EF4-FFF2-40B4-BE49-F238E27FC236}">
                <a16:creationId xmlns:a16="http://schemas.microsoft.com/office/drawing/2014/main" id="{0A1D772F-ED22-487D-9BB9-808F72A966BA}"/>
              </a:ext>
            </a:extLst>
          </p:cNvPr>
          <p:cNvGrpSpPr/>
          <p:nvPr/>
        </p:nvGrpSpPr>
        <p:grpSpPr>
          <a:xfrm>
            <a:off x="47134" y="965408"/>
            <a:ext cx="12030075" cy="992893"/>
            <a:chOff x="0" y="965408"/>
            <a:chExt cx="10079038" cy="1108914"/>
          </a:xfrm>
        </p:grpSpPr>
        <p:sp>
          <p:nvSpPr>
            <p:cNvPr id="46" name="Rectangle 45">
              <a:extLst>
                <a:ext uri="{FF2B5EF4-FFF2-40B4-BE49-F238E27FC236}">
                  <a16:creationId xmlns:a16="http://schemas.microsoft.com/office/drawing/2014/main" id="{E182A8C4-04B8-4581-833B-F297062FEFD5}"/>
                </a:ext>
              </a:extLst>
            </p:cNvPr>
            <p:cNvSpPr/>
            <p:nvPr/>
          </p:nvSpPr>
          <p:spPr bwMode="gray">
            <a:xfrm>
              <a:off x="0" y="965408"/>
              <a:ext cx="10068260" cy="1108914"/>
            </a:xfrm>
            <a:prstGeom prst="rect">
              <a:avLst/>
            </a:prstGeom>
            <a:solidFill>
              <a:schemeClr val="accent1"/>
            </a:solidFill>
            <a:ln w="9525"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200" b="1" dirty="0">
                <a:solidFill>
                  <a:schemeClr val="bg1"/>
                </a:solidFill>
              </a:endParaRPr>
            </a:p>
          </p:txBody>
        </p:sp>
        <p:grpSp>
          <p:nvGrpSpPr>
            <p:cNvPr id="47" name="Group 46">
              <a:extLst>
                <a:ext uri="{FF2B5EF4-FFF2-40B4-BE49-F238E27FC236}">
                  <a16:creationId xmlns:a16="http://schemas.microsoft.com/office/drawing/2014/main" id="{DB363FA1-F0E4-46DC-9BEF-9578341E5D58}"/>
                </a:ext>
              </a:extLst>
            </p:cNvPr>
            <p:cNvGrpSpPr/>
            <p:nvPr/>
          </p:nvGrpSpPr>
          <p:grpSpPr>
            <a:xfrm>
              <a:off x="48830" y="981472"/>
              <a:ext cx="10030208" cy="1015663"/>
              <a:chOff x="48830" y="1007929"/>
              <a:chExt cx="10030208" cy="1015663"/>
            </a:xfrm>
          </p:grpSpPr>
          <p:sp>
            <p:nvSpPr>
              <p:cNvPr id="48" name="Oval 47">
                <a:extLst>
                  <a:ext uri="{FF2B5EF4-FFF2-40B4-BE49-F238E27FC236}">
                    <a16:creationId xmlns:a16="http://schemas.microsoft.com/office/drawing/2014/main" id="{61A26376-A332-414E-B9BD-DCF6F11D86C7}"/>
                  </a:ext>
                </a:extLst>
              </p:cNvPr>
              <p:cNvSpPr>
                <a:spLocks noChangeAspect="1"/>
              </p:cNvSpPr>
              <p:nvPr/>
            </p:nvSpPr>
            <p:spPr bwMode="gray">
              <a:xfrm>
                <a:off x="48830" y="1292709"/>
                <a:ext cx="432737" cy="448234"/>
              </a:xfrm>
              <a:prstGeom prst="ellipse">
                <a:avLst/>
              </a:prstGeom>
              <a:solidFill>
                <a:schemeClr val="bg1"/>
              </a:solidFill>
              <a:ln w="19050" algn="ctr">
                <a:noFill/>
                <a:miter lim="800000"/>
                <a:headEnd/>
                <a:tailEnd/>
              </a:ln>
            </p:spPr>
            <p:txBody>
              <a:bodyPr wrap="square" lIns="0" tIns="0" rIns="0" bIns="0" rtlCol="0" anchor="ctr"/>
              <a:lstStyle/>
              <a:p>
                <a:pPr algn="ctr">
                  <a:buFont typeface="Wingdings 2" pitchFamily="18" charset="2"/>
                  <a:buNone/>
                </a:pPr>
                <a:r>
                  <a:rPr lang="en-GB" sz="1600" b="1" dirty="0"/>
                  <a:t>1</a:t>
                </a:r>
              </a:p>
            </p:txBody>
          </p:sp>
          <p:sp>
            <p:nvSpPr>
              <p:cNvPr id="49" name="Rectangle 48">
                <a:extLst>
                  <a:ext uri="{FF2B5EF4-FFF2-40B4-BE49-F238E27FC236}">
                    <a16:creationId xmlns:a16="http://schemas.microsoft.com/office/drawing/2014/main" id="{25E7B829-7947-447B-9017-265BF0170E0C}"/>
                  </a:ext>
                </a:extLst>
              </p:cNvPr>
              <p:cNvSpPr/>
              <p:nvPr/>
            </p:nvSpPr>
            <p:spPr>
              <a:xfrm>
                <a:off x="523315" y="1153298"/>
                <a:ext cx="1978255" cy="859352"/>
              </a:xfrm>
              <a:prstGeom prst="rect">
                <a:avLst/>
              </a:prstGeom>
            </p:spPr>
            <p:txBody>
              <a:bodyPr wrap="square">
                <a:spAutoFit/>
              </a:bodyPr>
              <a:lstStyle/>
              <a:p>
                <a:pPr>
                  <a:spcBef>
                    <a:spcPts val="600"/>
                  </a:spcBef>
                  <a:buSzPct val="100000"/>
                </a:pPr>
                <a:r>
                  <a:rPr lang="en-US" sz="1100" b="1" dirty="0">
                    <a:solidFill>
                      <a:schemeClr val="bg1"/>
                    </a:solidFill>
                  </a:rPr>
                  <a:t>MTN Benin is a leading mobile operator in Benin with more than 60% market share. </a:t>
                </a:r>
              </a:p>
            </p:txBody>
          </p:sp>
          <p:sp>
            <p:nvSpPr>
              <p:cNvPr id="55" name="Oval 54">
                <a:extLst>
                  <a:ext uri="{FF2B5EF4-FFF2-40B4-BE49-F238E27FC236}">
                    <a16:creationId xmlns:a16="http://schemas.microsoft.com/office/drawing/2014/main" id="{1E0D3F65-0AA0-4BEF-B865-309B948E6445}"/>
                  </a:ext>
                </a:extLst>
              </p:cNvPr>
              <p:cNvSpPr>
                <a:spLocks noChangeAspect="1"/>
              </p:cNvSpPr>
              <p:nvPr/>
            </p:nvSpPr>
            <p:spPr bwMode="gray">
              <a:xfrm>
                <a:off x="2612447" y="1292709"/>
                <a:ext cx="432737" cy="448234"/>
              </a:xfrm>
              <a:prstGeom prst="ellipse">
                <a:avLst/>
              </a:prstGeom>
              <a:solidFill>
                <a:schemeClr val="bg1"/>
              </a:solidFill>
              <a:ln w="19050" algn="ctr">
                <a:noFill/>
                <a:miter lim="800000"/>
                <a:headEnd/>
                <a:tailEnd/>
              </a:ln>
            </p:spPr>
            <p:txBody>
              <a:bodyPr wrap="square" lIns="0" tIns="0" rIns="0" bIns="0" rtlCol="0" anchor="ctr"/>
              <a:lstStyle/>
              <a:p>
                <a:pPr algn="ctr">
                  <a:buFont typeface="Wingdings 2" pitchFamily="18" charset="2"/>
                  <a:buNone/>
                </a:pPr>
                <a:r>
                  <a:rPr lang="en-GB" sz="1600" b="1" dirty="0"/>
                  <a:t>2</a:t>
                </a:r>
              </a:p>
            </p:txBody>
          </p:sp>
          <p:sp>
            <p:nvSpPr>
              <p:cNvPr id="56" name="Rectangle 55">
                <a:extLst>
                  <a:ext uri="{FF2B5EF4-FFF2-40B4-BE49-F238E27FC236}">
                    <a16:creationId xmlns:a16="http://schemas.microsoft.com/office/drawing/2014/main" id="{3DE6AC58-1D8E-4E89-98E4-A686855E0C4B}"/>
                  </a:ext>
                </a:extLst>
              </p:cNvPr>
              <p:cNvSpPr/>
              <p:nvPr/>
            </p:nvSpPr>
            <p:spPr>
              <a:xfrm>
                <a:off x="3086932" y="1153298"/>
                <a:ext cx="1978255" cy="830997"/>
              </a:xfrm>
              <a:prstGeom prst="rect">
                <a:avLst/>
              </a:prstGeom>
            </p:spPr>
            <p:txBody>
              <a:bodyPr wrap="square">
                <a:spAutoFit/>
              </a:bodyPr>
              <a:lstStyle/>
              <a:p>
                <a:pPr>
                  <a:spcBef>
                    <a:spcPts val="600"/>
                  </a:spcBef>
                  <a:buSzPct val="100000"/>
                </a:pPr>
                <a:r>
                  <a:rPr lang="en-US" sz="1200" b="1" dirty="0">
                    <a:solidFill>
                      <a:schemeClr val="bg1"/>
                    </a:solidFill>
                  </a:rPr>
                  <a:t>It operates a network comprising of 675 2G, 3G and LTE sites across Benin. </a:t>
                </a:r>
              </a:p>
            </p:txBody>
          </p:sp>
          <p:sp>
            <p:nvSpPr>
              <p:cNvPr id="57" name="Oval 56">
                <a:extLst>
                  <a:ext uri="{FF2B5EF4-FFF2-40B4-BE49-F238E27FC236}">
                    <a16:creationId xmlns:a16="http://schemas.microsoft.com/office/drawing/2014/main" id="{AC802D63-ECA8-4030-89C7-C47FED84D4B6}"/>
                  </a:ext>
                </a:extLst>
              </p:cNvPr>
              <p:cNvSpPr>
                <a:spLocks noChangeAspect="1"/>
              </p:cNvSpPr>
              <p:nvPr/>
            </p:nvSpPr>
            <p:spPr bwMode="gray">
              <a:xfrm>
                <a:off x="5176064" y="1292709"/>
                <a:ext cx="432737" cy="448234"/>
              </a:xfrm>
              <a:prstGeom prst="ellipse">
                <a:avLst/>
              </a:prstGeom>
              <a:solidFill>
                <a:schemeClr val="bg1"/>
              </a:solidFill>
              <a:ln w="19050" algn="ctr">
                <a:noFill/>
                <a:miter lim="800000"/>
                <a:headEnd/>
                <a:tailEnd/>
              </a:ln>
            </p:spPr>
            <p:txBody>
              <a:bodyPr wrap="square" lIns="0" tIns="0" rIns="0" bIns="0" rtlCol="0" anchor="ctr"/>
              <a:lstStyle/>
              <a:p>
                <a:pPr algn="ctr">
                  <a:buFont typeface="Wingdings 2" pitchFamily="18" charset="2"/>
                  <a:buNone/>
                </a:pPr>
                <a:r>
                  <a:rPr lang="en-GB" sz="1600" b="1" dirty="0"/>
                  <a:t>3</a:t>
                </a:r>
              </a:p>
            </p:txBody>
          </p:sp>
          <p:sp>
            <p:nvSpPr>
              <p:cNvPr id="58" name="Rectangle 57">
                <a:extLst>
                  <a:ext uri="{FF2B5EF4-FFF2-40B4-BE49-F238E27FC236}">
                    <a16:creationId xmlns:a16="http://schemas.microsoft.com/office/drawing/2014/main" id="{4AECE10E-5464-4436-94D4-73B594AF36ED}"/>
                  </a:ext>
                </a:extLst>
              </p:cNvPr>
              <p:cNvSpPr/>
              <p:nvPr/>
            </p:nvSpPr>
            <p:spPr>
              <a:xfrm>
                <a:off x="5601176" y="1007929"/>
                <a:ext cx="2093407" cy="1015663"/>
              </a:xfrm>
              <a:prstGeom prst="rect">
                <a:avLst/>
              </a:prstGeom>
            </p:spPr>
            <p:txBody>
              <a:bodyPr wrap="square">
                <a:spAutoFit/>
              </a:bodyPr>
              <a:lstStyle/>
              <a:p>
                <a:r>
                  <a:rPr lang="en-US" sz="1200" b="1" dirty="0">
                    <a:solidFill>
                      <a:schemeClr val="bg1"/>
                    </a:solidFill>
                  </a:rPr>
                  <a:t>MTN Benin wants an independent assessment and benchmarking of its radio network through drive tests</a:t>
                </a:r>
                <a:endParaRPr lang="en-IN" sz="1200" dirty="0">
                  <a:solidFill>
                    <a:schemeClr val="bg1"/>
                  </a:solidFill>
                </a:endParaRPr>
              </a:p>
            </p:txBody>
          </p:sp>
          <p:sp>
            <p:nvSpPr>
              <p:cNvPr id="59" name="Oval 58">
                <a:extLst>
                  <a:ext uri="{FF2B5EF4-FFF2-40B4-BE49-F238E27FC236}">
                    <a16:creationId xmlns:a16="http://schemas.microsoft.com/office/drawing/2014/main" id="{4B20034F-7688-43E3-8217-5E29CF8633E7}"/>
                  </a:ext>
                </a:extLst>
              </p:cNvPr>
              <p:cNvSpPr>
                <a:spLocks noChangeAspect="1"/>
              </p:cNvSpPr>
              <p:nvPr/>
            </p:nvSpPr>
            <p:spPr bwMode="gray">
              <a:xfrm>
                <a:off x="7798718" y="1292709"/>
                <a:ext cx="432737" cy="448234"/>
              </a:xfrm>
              <a:prstGeom prst="ellipse">
                <a:avLst/>
              </a:prstGeom>
              <a:solidFill>
                <a:schemeClr val="bg1"/>
              </a:solidFill>
              <a:ln w="19050" algn="ctr">
                <a:noFill/>
                <a:miter lim="800000"/>
                <a:headEnd/>
                <a:tailEnd/>
              </a:ln>
            </p:spPr>
            <p:txBody>
              <a:bodyPr wrap="square" lIns="0" tIns="0" rIns="0" bIns="0" rtlCol="0" anchor="ctr"/>
              <a:lstStyle/>
              <a:p>
                <a:pPr algn="ctr">
                  <a:buFont typeface="Wingdings 2" pitchFamily="18" charset="2"/>
                  <a:buNone/>
                </a:pPr>
                <a:r>
                  <a:rPr lang="en-GB" sz="1600" b="1" dirty="0"/>
                  <a:t>4</a:t>
                </a:r>
              </a:p>
            </p:txBody>
          </p:sp>
          <p:sp>
            <p:nvSpPr>
              <p:cNvPr id="60" name="Rectangle 59">
                <a:extLst>
                  <a:ext uri="{FF2B5EF4-FFF2-40B4-BE49-F238E27FC236}">
                    <a16:creationId xmlns:a16="http://schemas.microsoft.com/office/drawing/2014/main" id="{8FB2D46D-4B76-4411-9360-27DA2D9DB0C5}"/>
                  </a:ext>
                </a:extLst>
              </p:cNvPr>
              <p:cNvSpPr/>
              <p:nvPr/>
            </p:nvSpPr>
            <p:spPr>
              <a:xfrm>
                <a:off x="8273202" y="1153298"/>
                <a:ext cx="1805836" cy="830997"/>
              </a:xfrm>
              <a:prstGeom prst="rect">
                <a:avLst/>
              </a:prstGeom>
            </p:spPr>
            <p:txBody>
              <a:bodyPr wrap="square">
                <a:spAutoFit/>
              </a:bodyPr>
              <a:lstStyle/>
              <a:p>
                <a:pPr>
                  <a:spcBef>
                    <a:spcPts val="600"/>
                  </a:spcBef>
                  <a:buSzPct val="100000"/>
                </a:pPr>
                <a:r>
                  <a:rPr lang="en-US" sz="1200" b="1" dirty="0">
                    <a:solidFill>
                      <a:schemeClr val="bg1"/>
                    </a:solidFill>
                  </a:rPr>
                  <a:t>MTN Benin also wants to ascertain network assurance and capacities</a:t>
                </a:r>
                <a:endParaRPr lang="en-IN" sz="1200" b="1" dirty="0">
                  <a:solidFill>
                    <a:schemeClr val="bg1"/>
                  </a:solidFill>
                </a:endParaRPr>
              </a:p>
            </p:txBody>
          </p:sp>
          <p:grpSp>
            <p:nvGrpSpPr>
              <p:cNvPr id="61" name="Group 60">
                <a:extLst>
                  <a:ext uri="{FF2B5EF4-FFF2-40B4-BE49-F238E27FC236}">
                    <a16:creationId xmlns:a16="http://schemas.microsoft.com/office/drawing/2014/main" id="{04DB6846-7885-4A5B-A638-03DD6B9E465D}"/>
                  </a:ext>
                </a:extLst>
              </p:cNvPr>
              <p:cNvGrpSpPr/>
              <p:nvPr/>
            </p:nvGrpSpPr>
            <p:grpSpPr>
              <a:xfrm>
                <a:off x="2543318" y="1251526"/>
                <a:ext cx="27382" cy="530600"/>
                <a:chOff x="2261955" y="1279582"/>
                <a:chExt cx="29613" cy="553998"/>
              </a:xfrm>
            </p:grpSpPr>
            <p:cxnSp>
              <p:nvCxnSpPr>
                <p:cNvPr id="68" name="Straight Connector 67">
                  <a:extLst>
                    <a:ext uri="{FF2B5EF4-FFF2-40B4-BE49-F238E27FC236}">
                      <a16:creationId xmlns:a16="http://schemas.microsoft.com/office/drawing/2014/main" id="{15BFE096-4201-43FB-895B-3FBFD8AD02AB}"/>
                    </a:ext>
                  </a:extLst>
                </p:cNvPr>
                <p:cNvCxnSpPr/>
                <p:nvPr/>
              </p:nvCxnSpPr>
              <p:spPr>
                <a:xfrm>
                  <a:off x="2261955" y="1279582"/>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730A9ED-D996-4ECE-9F78-32BF6817D64D}"/>
                    </a:ext>
                  </a:extLst>
                </p:cNvPr>
                <p:cNvCxnSpPr/>
                <p:nvPr/>
              </p:nvCxnSpPr>
              <p:spPr>
                <a:xfrm>
                  <a:off x="2291568" y="1279582"/>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F6879E11-9732-4F64-BA23-61EC46136B79}"/>
                  </a:ext>
                </a:extLst>
              </p:cNvPr>
              <p:cNvGrpSpPr/>
              <p:nvPr/>
            </p:nvGrpSpPr>
            <p:grpSpPr>
              <a:xfrm>
                <a:off x="5106935" y="1251526"/>
                <a:ext cx="27382" cy="530600"/>
                <a:chOff x="5154991" y="1279582"/>
                <a:chExt cx="29613" cy="553998"/>
              </a:xfrm>
            </p:grpSpPr>
            <p:cxnSp>
              <p:nvCxnSpPr>
                <p:cNvPr id="66" name="Straight Connector 65">
                  <a:extLst>
                    <a:ext uri="{FF2B5EF4-FFF2-40B4-BE49-F238E27FC236}">
                      <a16:creationId xmlns:a16="http://schemas.microsoft.com/office/drawing/2014/main" id="{35EE9BF4-A55C-4B53-8A99-85B369D5F8BF}"/>
                    </a:ext>
                  </a:extLst>
                </p:cNvPr>
                <p:cNvCxnSpPr/>
                <p:nvPr/>
              </p:nvCxnSpPr>
              <p:spPr>
                <a:xfrm>
                  <a:off x="5154991" y="1279582"/>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D7E132D-9472-4A0C-8DE8-3003861FF846}"/>
                    </a:ext>
                  </a:extLst>
                </p:cNvPr>
                <p:cNvCxnSpPr/>
                <p:nvPr/>
              </p:nvCxnSpPr>
              <p:spPr>
                <a:xfrm>
                  <a:off x="5184604" y="1279582"/>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32C1CE51-85F7-472E-B4DD-3583E6C3514A}"/>
                  </a:ext>
                </a:extLst>
              </p:cNvPr>
              <p:cNvGrpSpPr/>
              <p:nvPr/>
            </p:nvGrpSpPr>
            <p:grpSpPr>
              <a:xfrm>
                <a:off x="7729589" y="1251526"/>
                <a:ext cx="27382" cy="530600"/>
                <a:chOff x="7896015" y="1240680"/>
                <a:chExt cx="29613" cy="553998"/>
              </a:xfrm>
            </p:grpSpPr>
            <p:cxnSp>
              <p:nvCxnSpPr>
                <p:cNvPr id="64" name="Straight Connector 63">
                  <a:extLst>
                    <a:ext uri="{FF2B5EF4-FFF2-40B4-BE49-F238E27FC236}">
                      <a16:creationId xmlns:a16="http://schemas.microsoft.com/office/drawing/2014/main" id="{17139C92-2FAA-4B36-AEF5-8127C014C58E}"/>
                    </a:ext>
                  </a:extLst>
                </p:cNvPr>
                <p:cNvCxnSpPr/>
                <p:nvPr/>
              </p:nvCxnSpPr>
              <p:spPr>
                <a:xfrm>
                  <a:off x="7896015" y="1240680"/>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C37E540-883E-49F3-ABC8-08C0E55C5D76}"/>
                    </a:ext>
                  </a:extLst>
                </p:cNvPr>
                <p:cNvCxnSpPr/>
                <p:nvPr/>
              </p:nvCxnSpPr>
              <p:spPr>
                <a:xfrm>
                  <a:off x="7925628" y="1240680"/>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sp>
        <p:nvSpPr>
          <p:cNvPr id="70" name="Rectangle 69">
            <a:extLst>
              <a:ext uri="{FF2B5EF4-FFF2-40B4-BE49-F238E27FC236}">
                <a16:creationId xmlns:a16="http://schemas.microsoft.com/office/drawing/2014/main" id="{53562FD2-123B-4F3D-AE42-B8C4EB8FD56E}"/>
              </a:ext>
            </a:extLst>
          </p:cNvPr>
          <p:cNvSpPr/>
          <p:nvPr/>
        </p:nvSpPr>
        <p:spPr bwMode="gray">
          <a:xfrm>
            <a:off x="105415" y="1972684"/>
            <a:ext cx="11971793" cy="4390003"/>
          </a:xfrm>
          <a:prstGeom prst="rect">
            <a:avLst/>
          </a:prstGeom>
          <a:noFill/>
          <a:ln w="19050" algn="ctr">
            <a:solidFill>
              <a:schemeClr val="bg1">
                <a:lumMod val="85000"/>
              </a:schemeClr>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71" name="Rectangle 70">
            <a:extLst>
              <a:ext uri="{FF2B5EF4-FFF2-40B4-BE49-F238E27FC236}">
                <a16:creationId xmlns:a16="http://schemas.microsoft.com/office/drawing/2014/main" id="{AB937A3B-8F28-4DB1-85E2-F33DEF0D3F0D}"/>
              </a:ext>
            </a:extLst>
          </p:cNvPr>
          <p:cNvSpPr/>
          <p:nvPr/>
        </p:nvSpPr>
        <p:spPr bwMode="gray">
          <a:xfrm>
            <a:off x="379010" y="2069439"/>
            <a:ext cx="11628000" cy="328942"/>
          </a:xfrm>
          <a:prstGeom prst="rect">
            <a:avLst/>
          </a:prstGeom>
          <a:solidFill>
            <a:schemeClr val="accent6"/>
          </a:solidFill>
          <a:ln w="19050" algn="ctr">
            <a:no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gn="ctr">
              <a:lnSpc>
                <a:spcPct val="106000"/>
              </a:lnSpc>
              <a:buFont typeface="Wingdings 2" pitchFamily="18" charset="2"/>
              <a:buNone/>
            </a:pPr>
            <a:r>
              <a:rPr lang="en-US" sz="1200" b="1" dirty="0">
                <a:solidFill>
                  <a:schemeClr val="bg1"/>
                </a:solidFill>
              </a:rPr>
              <a:t>Overview of the NW </a:t>
            </a:r>
            <a:r>
              <a:rPr lang="en-US" sz="1200" b="1" dirty="0" err="1">
                <a:solidFill>
                  <a:schemeClr val="bg1"/>
                </a:solidFill>
              </a:rPr>
              <a:t>QoS</a:t>
            </a:r>
            <a:r>
              <a:rPr lang="en-US" sz="1200" b="1" dirty="0">
                <a:solidFill>
                  <a:schemeClr val="bg1"/>
                </a:solidFill>
              </a:rPr>
              <a:t> assessment scope</a:t>
            </a:r>
            <a:endParaRPr lang="en-IN" sz="1200" b="1" dirty="0">
              <a:solidFill>
                <a:schemeClr val="bg1"/>
              </a:solidFill>
            </a:endParaRPr>
          </a:p>
        </p:txBody>
      </p:sp>
      <p:sp>
        <p:nvSpPr>
          <p:cNvPr id="72" name="Rectangle 71">
            <a:extLst>
              <a:ext uri="{FF2B5EF4-FFF2-40B4-BE49-F238E27FC236}">
                <a16:creationId xmlns:a16="http://schemas.microsoft.com/office/drawing/2014/main" id="{B097BEE2-244C-45B3-A5C8-15F390E73771}"/>
              </a:ext>
            </a:extLst>
          </p:cNvPr>
          <p:cNvSpPr/>
          <p:nvPr/>
        </p:nvSpPr>
        <p:spPr bwMode="gray">
          <a:xfrm>
            <a:off x="442941" y="2427879"/>
            <a:ext cx="11564069" cy="728674"/>
          </a:xfrm>
          <a:prstGeom prst="rect">
            <a:avLst/>
          </a:prstGeom>
          <a:solidFill>
            <a:schemeClr val="bg1"/>
          </a:solidFill>
          <a:ln w="19050" algn="ctr">
            <a:no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spcBef>
                <a:spcPts val="600"/>
              </a:spcBef>
              <a:buSzPct val="100000"/>
            </a:pPr>
            <a:r>
              <a:rPr lang="en-US" sz="1200" dirty="0"/>
              <a:t>A comprehensive drive testing exercise to determine customer perceived radio network quality of MTN Benin’s 2G, 3G and LTE network with that of the competition and the KPIs required by the regulator.</a:t>
            </a:r>
            <a:endParaRPr lang="en-IN" sz="1200" dirty="0"/>
          </a:p>
        </p:txBody>
      </p:sp>
      <p:sp>
        <p:nvSpPr>
          <p:cNvPr id="166" name="Rectangle 165">
            <a:extLst>
              <a:ext uri="{FF2B5EF4-FFF2-40B4-BE49-F238E27FC236}">
                <a16:creationId xmlns:a16="http://schemas.microsoft.com/office/drawing/2014/main" id="{C2C2DD47-BE45-48E2-8C74-E2EE4565FBCB}"/>
              </a:ext>
            </a:extLst>
          </p:cNvPr>
          <p:cNvSpPr/>
          <p:nvPr/>
        </p:nvSpPr>
        <p:spPr bwMode="gray">
          <a:xfrm>
            <a:off x="381953" y="3251710"/>
            <a:ext cx="11628000" cy="328942"/>
          </a:xfrm>
          <a:prstGeom prst="rect">
            <a:avLst/>
          </a:prstGeom>
          <a:solidFill>
            <a:schemeClr val="accent6"/>
          </a:solidFill>
          <a:ln w="19050" algn="ctr">
            <a:no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buFont typeface="Wingdings 2" pitchFamily="18" charset="2"/>
              <a:buNone/>
            </a:pPr>
            <a:endParaRPr lang="en-IN" sz="1100" b="1" dirty="0">
              <a:solidFill>
                <a:schemeClr val="bg1"/>
              </a:solidFill>
            </a:endParaRPr>
          </a:p>
        </p:txBody>
      </p:sp>
      <p:grpSp>
        <p:nvGrpSpPr>
          <p:cNvPr id="167" name="Group 166">
            <a:extLst>
              <a:ext uri="{FF2B5EF4-FFF2-40B4-BE49-F238E27FC236}">
                <a16:creationId xmlns:a16="http://schemas.microsoft.com/office/drawing/2014/main" id="{D44A482E-7314-4048-B6A1-2C7FA444B3C3}"/>
              </a:ext>
            </a:extLst>
          </p:cNvPr>
          <p:cNvGrpSpPr/>
          <p:nvPr/>
        </p:nvGrpSpPr>
        <p:grpSpPr>
          <a:xfrm>
            <a:off x="6613667" y="3290159"/>
            <a:ext cx="4389648" cy="3032463"/>
            <a:chOff x="475351" y="3614253"/>
            <a:chExt cx="4389648" cy="3032463"/>
          </a:xfrm>
        </p:grpSpPr>
        <p:grpSp>
          <p:nvGrpSpPr>
            <p:cNvPr id="168" name="Group 167">
              <a:extLst>
                <a:ext uri="{FF2B5EF4-FFF2-40B4-BE49-F238E27FC236}">
                  <a16:creationId xmlns:a16="http://schemas.microsoft.com/office/drawing/2014/main" id="{7E79165C-5B91-442F-8DC9-6E8F98633E6D}"/>
                </a:ext>
              </a:extLst>
            </p:cNvPr>
            <p:cNvGrpSpPr/>
            <p:nvPr/>
          </p:nvGrpSpPr>
          <p:grpSpPr>
            <a:xfrm>
              <a:off x="475351" y="4000665"/>
              <a:ext cx="4389648" cy="2646051"/>
              <a:chOff x="469816" y="4000665"/>
              <a:chExt cx="4389648" cy="2646051"/>
            </a:xfrm>
          </p:grpSpPr>
          <p:sp>
            <p:nvSpPr>
              <p:cNvPr id="170" name="Hexagon 169">
                <a:extLst>
                  <a:ext uri="{FF2B5EF4-FFF2-40B4-BE49-F238E27FC236}">
                    <a16:creationId xmlns:a16="http://schemas.microsoft.com/office/drawing/2014/main" id="{195469C5-FBDE-4FCF-A184-A7EC6A338D81}"/>
                  </a:ext>
                </a:extLst>
              </p:cNvPr>
              <p:cNvSpPr/>
              <p:nvPr/>
            </p:nvSpPr>
            <p:spPr bwMode="gray">
              <a:xfrm>
                <a:off x="2293765" y="4454043"/>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fontAlgn="auto">
                  <a:spcAft>
                    <a:spcPts val="0"/>
                  </a:spcAft>
                </a:pPr>
                <a:endParaRPr lang="en-US" sz="1000" b="1" dirty="0">
                  <a:solidFill>
                    <a:schemeClr val="bg2">
                      <a:lumMod val="50000"/>
                    </a:schemeClr>
                  </a:solidFill>
                </a:endParaRPr>
              </a:p>
            </p:txBody>
          </p:sp>
          <p:sp>
            <p:nvSpPr>
              <p:cNvPr id="171" name="Hexagon 170">
                <a:extLst>
                  <a:ext uri="{FF2B5EF4-FFF2-40B4-BE49-F238E27FC236}">
                    <a16:creationId xmlns:a16="http://schemas.microsoft.com/office/drawing/2014/main" id="{2FEE78D4-F6A9-45ED-A5B1-0994EDB54DA1}"/>
                  </a:ext>
                </a:extLst>
              </p:cNvPr>
              <p:cNvSpPr/>
              <p:nvPr/>
            </p:nvSpPr>
            <p:spPr bwMode="gray">
              <a:xfrm>
                <a:off x="2293765" y="5642473"/>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US" sz="1000" b="1" dirty="0">
                  <a:solidFill>
                    <a:schemeClr val="bg2">
                      <a:lumMod val="50000"/>
                    </a:schemeClr>
                  </a:solidFill>
                  <a:cs typeface="Arial" pitchFamily="34" charset="0"/>
                </a:endParaRPr>
              </a:p>
            </p:txBody>
          </p:sp>
          <p:sp>
            <p:nvSpPr>
              <p:cNvPr id="172" name="Hexagon 171">
                <a:extLst>
                  <a:ext uri="{FF2B5EF4-FFF2-40B4-BE49-F238E27FC236}">
                    <a16:creationId xmlns:a16="http://schemas.microsoft.com/office/drawing/2014/main" id="{4C155995-8A86-4702-90AF-F3865AD99820}"/>
                  </a:ext>
                </a:extLst>
              </p:cNvPr>
              <p:cNvSpPr/>
              <p:nvPr/>
            </p:nvSpPr>
            <p:spPr bwMode="gray">
              <a:xfrm>
                <a:off x="2838200" y="5343811"/>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US" sz="1000" b="1" dirty="0">
                  <a:solidFill>
                    <a:schemeClr val="bg2">
                      <a:lumMod val="50000"/>
                    </a:schemeClr>
                  </a:solidFill>
                  <a:cs typeface="Arial" pitchFamily="34" charset="0"/>
                </a:endParaRPr>
              </a:p>
            </p:txBody>
          </p:sp>
          <p:sp>
            <p:nvSpPr>
              <p:cNvPr id="173" name="Hexagon 172">
                <a:extLst>
                  <a:ext uri="{FF2B5EF4-FFF2-40B4-BE49-F238E27FC236}">
                    <a16:creationId xmlns:a16="http://schemas.microsoft.com/office/drawing/2014/main" id="{F18F406B-9212-4E9D-B352-2DD990D8761E}"/>
                  </a:ext>
                </a:extLst>
              </p:cNvPr>
              <p:cNvSpPr/>
              <p:nvPr/>
            </p:nvSpPr>
            <p:spPr bwMode="gray">
              <a:xfrm>
                <a:off x="2838200" y="4752705"/>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US" sz="1000" b="1" dirty="0">
                  <a:solidFill>
                    <a:schemeClr val="bg2">
                      <a:lumMod val="50000"/>
                    </a:schemeClr>
                  </a:solidFill>
                  <a:cs typeface="Arial" pitchFamily="34" charset="0"/>
                </a:endParaRPr>
              </a:p>
            </p:txBody>
          </p:sp>
          <p:sp>
            <p:nvSpPr>
              <p:cNvPr id="174" name="Hexagon 173">
                <a:extLst>
                  <a:ext uri="{FF2B5EF4-FFF2-40B4-BE49-F238E27FC236}">
                    <a16:creationId xmlns:a16="http://schemas.microsoft.com/office/drawing/2014/main" id="{36E4503E-4892-413E-B6A2-43533AA99D2B}"/>
                  </a:ext>
                </a:extLst>
              </p:cNvPr>
              <p:cNvSpPr/>
              <p:nvPr/>
            </p:nvSpPr>
            <p:spPr bwMode="gray">
              <a:xfrm>
                <a:off x="1749330" y="5343811"/>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US" sz="1000" b="1" dirty="0">
                  <a:solidFill>
                    <a:schemeClr val="bg2">
                      <a:lumMod val="50000"/>
                    </a:schemeClr>
                  </a:solidFill>
                  <a:cs typeface="Arial" pitchFamily="34" charset="0"/>
                </a:endParaRPr>
              </a:p>
            </p:txBody>
          </p:sp>
          <p:sp>
            <p:nvSpPr>
              <p:cNvPr id="175" name="Hexagon 174">
                <a:extLst>
                  <a:ext uri="{FF2B5EF4-FFF2-40B4-BE49-F238E27FC236}">
                    <a16:creationId xmlns:a16="http://schemas.microsoft.com/office/drawing/2014/main" id="{BE658BBB-468C-4195-BE95-DE3D3F38B50F}"/>
                  </a:ext>
                </a:extLst>
              </p:cNvPr>
              <p:cNvSpPr/>
              <p:nvPr/>
            </p:nvSpPr>
            <p:spPr bwMode="gray">
              <a:xfrm>
                <a:off x="1749330" y="4752705"/>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eaLnBrk="1" fontAlgn="auto" hangingPunct="1">
                  <a:spcAft>
                    <a:spcPts val="0"/>
                  </a:spcAft>
                </a:pPr>
                <a:endParaRPr lang="en-US" sz="1000" b="1" dirty="0">
                  <a:solidFill>
                    <a:schemeClr val="bg2">
                      <a:lumMod val="50000"/>
                    </a:schemeClr>
                  </a:solidFill>
                  <a:cs typeface="Arial" pitchFamily="34" charset="0"/>
                </a:endParaRPr>
              </a:p>
            </p:txBody>
          </p:sp>
          <p:sp>
            <p:nvSpPr>
              <p:cNvPr id="176" name="TextBox 175">
                <a:extLst>
                  <a:ext uri="{FF2B5EF4-FFF2-40B4-BE49-F238E27FC236}">
                    <a16:creationId xmlns:a16="http://schemas.microsoft.com/office/drawing/2014/main" id="{778541A5-68D9-47C0-9F79-E9ABDA7225AB}"/>
                  </a:ext>
                </a:extLst>
              </p:cNvPr>
              <p:cNvSpPr txBox="1"/>
              <p:nvPr/>
            </p:nvSpPr>
            <p:spPr>
              <a:xfrm>
                <a:off x="1851407" y="4000665"/>
                <a:ext cx="1503358" cy="415498"/>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Formulate drive test methodology and coverage</a:t>
                </a:r>
                <a:endParaRPr lang="en-IN" sz="900" dirty="0">
                  <a:solidFill>
                    <a:schemeClr val="bg2">
                      <a:lumMod val="50000"/>
                    </a:schemeClr>
                  </a:solidFill>
                </a:endParaRPr>
              </a:p>
            </p:txBody>
          </p:sp>
          <p:sp>
            <p:nvSpPr>
              <p:cNvPr id="177" name="TextBox 176">
                <a:extLst>
                  <a:ext uri="{FF2B5EF4-FFF2-40B4-BE49-F238E27FC236}">
                    <a16:creationId xmlns:a16="http://schemas.microsoft.com/office/drawing/2014/main" id="{299C4F35-890B-48AB-9779-7845FFA2061D}"/>
                  </a:ext>
                </a:extLst>
              </p:cNvPr>
              <p:cNvSpPr txBox="1"/>
              <p:nvPr/>
            </p:nvSpPr>
            <p:spPr>
              <a:xfrm>
                <a:off x="3483421" y="4821100"/>
                <a:ext cx="1376043" cy="415498"/>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Finalize reporting format and KPIs to be measured</a:t>
                </a:r>
                <a:endParaRPr lang="en-IN" sz="900" dirty="0">
                  <a:solidFill>
                    <a:schemeClr val="bg2">
                      <a:lumMod val="50000"/>
                    </a:schemeClr>
                  </a:solidFill>
                </a:endParaRPr>
              </a:p>
            </p:txBody>
          </p:sp>
          <p:sp>
            <p:nvSpPr>
              <p:cNvPr id="178" name="TextBox 177">
                <a:extLst>
                  <a:ext uri="{FF2B5EF4-FFF2-40B4-BE49-F238E27FC236}">
                    <a16:creationId xmlns:a16="http://schemas.microsoft.com/office/drawing/2014/main" id="{159F6FDB-9709-4577-A58F-8FE68ABA6391}"/>
                  </a:ext>
                </a:extLst>
              </p:cNvPr>
              <p:cNvSpPr txBox="1"/>
              <p:nvPr/>
            </p:nvSpPr>
            <p:spPr>
              <a:xfrm>
                <a:off x="3420518" y="5401617"/>
                <a:ext cx="1415845" cy="415498"/>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Conduct drive tests for MTN Benin and competitor’s network</a:t>
                </a:r>
                <a:endParaRPr lang="en-IN" sz="900" dirty="0">
                  <a:solidFill>
                    <a:schemeClr val="bg2">
                      <a:lumMod val="50000"/>
                    </a:schemeClr>
                  </a:solidFill>
                </a:endParaRPr>
              </a:p>
            </p:txBody>
          </p:sp>
          <p:sp>
            <p:nvSpPr>
              <p:cNvPr id="179" name="TextBox 178">
                <a:extLst>
                  <a:ext uri="{FF2B5EF4-FFF2-40B4-BE49-F238E27FC236}">
                    <a16:creationId xmlns:a16="http://schemas.microsoft.com/office/drawing/2014/main" id="{4627BBB6-F6E3-4F17-B968-888DC7BA92FE}"/>
                  </a:ext>
                </a:extLst>
              </p:cNvPr>
              <p:cNvSpPr txBox="1"/>
              <p:nvPr/>
            </p:nvSpPr>
            <p:spPr>
              <a:xfrm>
                <a:off x="1960916" y="6231218"/>
                <a:ext cx="1415845" cy="415498"/>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Validate results with MTN Benin’s radio planning team</a:t>
                </a:r>
                <a:endParaRPr lang="en-IN" sz="900" dirty="0">
                  <a:solidFill>
                    <a:schemeClr val="bg2">
                      <a:lumMod val="50000"/>
                    </a:schemeClr>
                  </a:solidFill>
                </a:endParaRPr>
              </a:p>
            </p:txBody>
          </p:sp>
          <p:sp>
            <p:nvSpPr>
              <p:cNvPr id="180" name="TextBox 179">
                <a:extLst>
                  <a:ext uri="{FF2B5EF4-FFF2-40B4-BE49-F238E27FC236}">
                    <a16:creationId xmlns:a16="http://schemas.microsoft.com/office/drawing/2014/main" id="{6D6B178D-02A6-48C5-B110-791D6D397E4C}"/>
                  </a:ext>
                </a:extLst>
              </p:cNvPr>
              <p:cNvSpPr txBox="1"/>
              <p:nvPr/>
            </p:nvSpPr>
            <p:spPr>
              <a:xfrm>
                <a:off x="469816" y="5447105"/>
                <a:ext cx="1272577" cy="692497"/>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Benchmark key KPIs between MTN, competition and regulator defined KPIs levels</a:t>
                </a:r>
                <a:endParaRPr lang="en-IN" sz="900" dirty="0">
                  <a:solidFill>
                    <a:schemeClr val="bg2">
                      <a:lumMod val="50000"/>
                    </a:schemeClr>
                  </a:solidFill>
                </a:endParaRPr>
              </a:p>
            </p:txBody>
          </p:sp>
          <p:sp>
            <p:nvSpPr>
              <p:cNvPr id="181" name="TextBox 180">
                <a:extLst>
                  <a:ext uri="{FF2B5EF4-FFF2-40B4-BE49-F238E27FC236}">
                    <a16:creationId xmlns:a16="http://schemas.microsoft.com/office/drawing/2014/main" id="{1829676F-B989-4D2D-A83D-48FF3AF9B03B}"/>
                  </a:ext>
                </a:extLst>
              </p:cNvPr>
              <p:cNvSpPr txBox="1"/>
              <p:nvPr/>
            </p:nvSpPr>
            <p:spPr>
              <a:xfrm>
                <a:off x="637486" y="4821100"/>
                <a:ext cx="1155180" cy="415498"/>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Recommendations for network improvement</a:t>
                </a:r>
                <a:endParaRPr lang="en-IN" sz="900" dirty="0">
                  <a:solidFill>
                    <a:schemeClr val="bg2">
                      <a:lumMod val="50000"/>
                    </a:schemeClr>
                  </a:solidFill>
                </a:endParaRPr>
              </a:p>
            </p:txBody>
          </p:sp>
          <p:grpSp>
            <p:nvGrpSpPr>
              <p:cNvPr id="182" name="Group 336">
                <a:extLst>
                  <a:ext uri="{FF2B5EF4-FFF2-40B4-BE49-F238E27FC236}">
                    <a16:creationId xmlns:a16="http://schemas.microsoft.com/office/drawing/2014/main" id="{38DA5B1D-EBBA-4576-91DD-CF81E1AE707F}"/>
                  </a:ext>
                </a:extLst>
              </p:cNvPr>
              <p:cNvGrpSpPr>
                <a:grpSpLocks noChangeAspect="1"/>
              </p:cNvGrpSpPr>
              <p:nvPr/>
            </p:nvGrpSpPr>
            <p:grpSpPr bwMode="auto">
              <a:xfrm>
                <a:off x="2439551" y="4553334"/>
                <a:ext cx="367631" cy="367631"/>
                <a:chOff x="4220" y="1197"/>
                <a:chExt cx="340" cy="340"/>
              </a:xfrm>
              <a:solidFill>
                <a:schemeClr val="bg1"/>
              </a:solidFill>
            </p:grpSpPr>
            <p:sp>
              <p:nvSpPr>
                <p:cNvPr id="212" name="Freeform 337">
                  <a:extLst>
                    <a:ext uri="{FF2B5EF4-FFF2-40B4-BE49-F238E27FC236}">
                      <a16:creationId xmlns:a16="http://schemas.microsoft.com/office/drawing/2014/main" id="{3BA66875-4CF0-457C-8111-CB51161E9D35}"/>
                    </a:ext>
                  </a:extLst>
                </p:cNvPr>
                <p:cNvSpPr>
                  <a:spLocks noEditPoints="1"/>
                </p:cNvSpPr>
                <p:nvPr/>
              </p:nvSpPr>
              <p:spPr bwMode="auto">
                <a:xfrm>
                  <a:off x="4220" y="1197"/>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3" name="Freeform 338">
                  <a:extLst>
                    <a:ext uri="{FF2B5EF4-FFF2-40B4-BE49-F238E27FC236}">
                      <a16:creationId xmlns:a16="http://schemas.microsoft.com/office/drawing/2014/main" id="{FB13D1D8-BAD5-4403-9620-9EBB163F549E}"/>
                    </a:ext>
                  </a:extLst>
                </p:cNvPr>
                <p:cNvSpPr>
                  <a:spLocks noEditPoints="1"/>
                </p:cNvSpPr>
                <p:nvPr/>
              </p:nvSpPr>
              <p:spPr bwMode="auto">
                <a:xfrm>
                  <a:off x="4312" y="1261"/>
                  <a:ext cx="156" cy="212"/>
                </a:xfrm>
                <a:custGeom>
                  <a:avLst/>
                  <a:gdLst>
                    <a:gd name="T0" fmla="*/ 234 w 235"/>
                    <a:gd name="T1" fmla="*/ 81 h 320"/>
                    <a:gd name="T2" fmla="*/ 232 w 235"/>
                    <a:gd name="T3" fmla="*/ 77 h 320"/>
                    <a:gd name="T4" fmla="*/ 157 w 235"/>
                    <a:gd name="T5" fmla="*/ 3 h 320"/>
                    <a:gd name="T6" fmla="*/ 154 w 235"/>
                    <a:gd name="T7" fmla="*/ 0 h 320"/>
                    <a:gd name="T8" fmla="*/ 150 w 235"/>
                    <a:gd name="T9" fmla="*/ 0 h 320"/>
                    <a:gd name="T10" fmla="*/ 11 w 235"/>
                    <a:gd name="T11" fmla="*/ 0 h 320"/>
                    <a:gd name="T12" fmla="*/ 0 w 235"/>
                    <a:gd name="T13" fmla="*/ 10 h 320"/>
                    <a:gd name="T14" fmla="*/ 0 w 235"/>
                    <a:gd name="T15" fmla="*/ 309 h 320"/>
                    <a:gd name="T16" fmla="*/ 11 w 235"/>
                    <a:gd name="T17" fmla="*/ 320 h 320"/>
                    <a:gd name="T18" fmla="*/ 224 w 235"/>
                    <a:gd name="T19" fmla="*/ 320 h 320"/>
                    <a:gd name="T20" fmla="*/ 235 w 235"/>
                    <a:gd name="T21" fmla="*/ 309 h 320"/>
                    <a:gd name="T22" fmla="*/ 235 w 235"/>
                    <a:gd name="T23" fmla="*/ 85 h 320"/>
                    <a:gd name="T24" fmla="*/ 234 w 235"/>
                    <a:gd name="T25" fmla="*/ 81 h 320"/>
                    <a:gd name="T26" fmla="*/ 160 w 235"/>
                    <a:gd name="T27" fmla="*/ 36 h 320"/>
                    <a:gd name="T28" fmla="*/ 199 w 235"/>
                    <a:gd name="T29" fmla="*/ 74 h 320"/>
                    <a:gd name="T30" fmla="*/ 160 w 235"/>
                    <a:gd name="T31" fmla="*/ 74 h 320"/>
                    <a:gd name="T32" fmla="*/ 160 w 235"/>
                    <a:gd name="T33" fmla="*/ 36 h 320"/>
                    <a:gd name="T34" fmla="*/ 22 w 235"/>
                    <a:gd name="T35" fmla="*/ 298 h 320"/>
                    <a:gd name="T36" fmla="*/ 22 w 235"/>
                    <a:gd name="T37" fmla="*/ 21 h 320"/>
                    <a:gd name="T38" fmla="*/ 139 w 235"/>
                    <a:gd name="T39" fmla="*/ 21 h 320"/>
                    <a:gd name="T40" fmla="*/ 139 w 235"/>
                    <a:gd name="T41" fmla="*/ 85 h 320"/>
                    <a:gd name="T42" fmla="*/ 150 w 235"/>
                    <a:gd name="T43" fmla="*/ 96 h 320"/>
                    <a:gd name="T44" fmla="*/ 214 w 235"/>
                    <a:gd name="T45" fmla="*/ 96 h 320"/>
                    <a:gd name="T46" fmla="*/ 214 w 235"/>
                    <a:gd name="T47" fmla="*/ 298 h 320"/>
                    <a:gd name="T48" fmla="*/ 22 w 235"/>
                    <a:gd name="T49"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5" h="32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4" name="Freeform 339">
                  <a:extLst>
                    <a:ext uri="{FF2B5EF4-FFF2-40B4-BE49-F238E27FC236}">
                      <a16:creationId xmlns:a16="http://schemas.microsoft.com/office/drawing/2014/main" id="{60248FCC-162D-4F15-988E-65382DDD01FC}"/>
                    </a:ext>
                  </a:extLst>
                </p:cNvPr>
                <p:cNvSpPr>
                  <a:spLocks/>
                </p:cNvSpPr>
                <p:nvPr/>
              </p:nvSpPr>
              <p:spPr bwMode="auto">
                <a:xfrm>
                  <a:off x="4340" y="1431"/>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5" name="Freeform 340">
                  <a:extLst>
                    <a:ext uri="{FF2B5EF4-FFF2-40B4-BE49-F238E27FC236}">
                      <a16:creationId xmlns:a16="http://schemas.microsoft.com/office/drawing/2014/main" id="{DB4982C4-09BF-49BD-AC21-3A7325AF7E60}"/>
                    </a:ext>
                  </a:extLst>
                </p:cNvPr>
                <p:cNvSpPr>
                  <a:spLocks/>
                </p:cNvSpPr>
                <p:nvPr/>
              </p:nvSpPr>
              <p:spPr bwMode="auto">
                <a:xfrm>
                  <a:off x="4340" y="1402"/>
                  <a:ext cx="99" cy="14"/>
                </a:xfrm>
                <a:custGeom>
                  <a:avLst/>
                  <a:gdLst>
                    <a:gd name="T0" fmla="*/ 139 w 149"/>
                    <a:gd name="T1" fmla="*/ 0 h 21"/>
                    <a:gd name="T2" fmla="*/ 11 w 149"/>
                    <a:gd name="T3" fmla="*/ 0 h 21"/>
                    <a:gd name="T4" fmla="*/ 0 w 149"/>
                    <a:gd name="T5" fmla="*/ 11 h 21"/>
                    <a:gd name="T6" fmla="*/ 11 w 149"/>
                    <a:gd name="T7" fmla="*/ 21 h 21"/>
                    <a:gd name="T8" fmla="*/ 139 w 149"/>
                    <a:gd name="T9" fmla="*/ 21 h 21"/>
                    <a:gd name="T10" fmla="*/ 149 w 149"/>
                    <a:gd name="T11" fmla="*/ 11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6" name="Freeform 341">
                  <a:extLst>
                    <a:ext uri="{FF2B5EF4-FFF2-40B4-BE49-F238E27FC236}">
                      <a16:creationId xmlns:a16="http://schemas.microsoft.com/office/drawing/2014/main" id="{F0E2D3B6-547A-4729-B649-995687665311}"/>
                    </a:ext>
                  </a:extLst>
                </p:cNvPr>
                <p:cNvSpPr>
                  <a:spLocks/>
                </p:cNvSpPr>
                <p:nvPr/>
              </p:nvSpPr>
              <p:spPr bwMode="auto">
                <a:xfrm>
                  <a:off x="4340" y="1374"/>
                  <a:ext cx="99" cy="14"/>
                </a:xfrm>
                <a:custGeom>
                  <a:avLst/>
                  <a:gdLst>
                    <a:gd name="T0" fmla="*/ 139 w 149"/>
                    <a:gd name="T1" fmla="*/ 0 h 22"/>
                    <a:gd name="T2" fmla="*/ 11 w 149"/>
                    <a:gd name="T3" fmla="*/ 0 h 22"/>
                    <a:gd name="T4" fmla="*/ 0 w 149"/>
                    <a:gd name="T5" fmla="*/ 11 h 22"/>
                    <a:gd name="T6" fmla="*/ 11 w 149"/>
                    <a:gd name="T7" fmla="*/ 22 h 22"/>
                    <a:gd name="T8" fmla="*/ 139 w 149"/>
                    <a:gd name="T9" fmla="*/ 22 h 22"/>
                    <a:gd name="T10" fmla="*/ 149 w 149"/>
                    <a:gd name="T11" fmla="*/ 11 h 22"/>
                    <a:gd name="T12" fmla="*/ 139 w 14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49" h="22">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7" name="Freeform 342">
                  <a:extLst>
                    <a:ext uri="{FF2B5EF4-FFF2-40B4-BE49-F238E27FC236}">
                      <a16:creationId xmlns:a16="http://schemas.microsoft.com/office/drawing/2014/main" id="{8DDB65BD-845B-4293-B186-FBDAF0C69168}"/>
                    </a:ext>
                  </a:extLst>
                </p:cNvPr>
                <p:cNvSpPr>
                  <a:spLocks/>
                </p:cNvSpPr>
                <p:nvPr/>
              </p:nvSpPr>
              <p:spPr bwMode="auto">
                <a:xfrm>
                  <a:off x="4340" y="1346"/>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grpSp>
            <p:nvGrpSpPr>
              <p:cNvPr id="183" name="Group 614">
                <a:extLst>
                  <a:ext uri="{FF2B5EF4-FFF2-40B4-BE49-F238E27FC236}">
                    <a16:creationId xmlns:a16="http://schemas.microsoft.com/office/drawing/2014/main" id="{5516923F-3C39-4540-8F7E-CE0D6216F360}"/>
                  </a:ext>
                </a:extLst>
              </p:cNvPr>
              <p:cNvGrpSpPr>
                <a:grpSpLocks noChangeAspect="1"/>
              </p:cNvGrpSpPr>
              <p:nvPr/>
            </p:nvGrpSpPr>
            <p:grpSpPr bwMode="auto">
              <a:xfrm>
                <a:off x="2983082" y="4861628"/>
                <a:ext cx="367041" cy="367041"/>
                <a:chOff x="3780" y="2658"/>
                <a:chExt cx="340" cy="340"/>
              </a:xfrm>
              <a:solidFill>
                <a:schemeClr val="bg1"/>
              </a:solidFill>
            </p:grpSpPr>
            <p:sp>
              <p:nvSpPr>
                <p:cNvPr id="203" name="Freeform 615">
                  <a:extLst>
                    <a:ext uri="{FF2B5EF4-FFF2-40B4-BE49-F238E27FC236}">
                      <a16:creationId xmlns:a16="http://schemas.microsoft.com/office/drawing/2014/main" id="{E3D9CADE-49FF-4596-8E51-4608132D3A1A}"/>
                    </a:ext>
                  </a:extLst>
                </p:cNvPr>
                <p:cNvSpPr>
                  <a:spLocks/>
                </p:cNvSpPr>
                <p:nvPr/>
              </p:nvSpPr>
              <p:spPr bwMode="auto">
                <a:xfrm>
                  <a:off x="3858" y="2799"/>
                  <a:ext cx="28" cy="14"/>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4" name="Freeform 616">
                  <a:extLst>
                    <a:ext uri="{FF2B5EF4-FFF2-40B4-BE49-F238E27FC236}">
                      <a16:creationId xmlns:a16="http://schemas.microsoft.com/office/drawing/2014/main" id="{9322DAC6-3716-4379-8F55-7D2150FFC19C}"/>
                    </a:ext>
                  </a:extLst>
                </p:cNvPr>
                <p:cNvSpPr>
                  <a:spLocks/>
                </p:cNvSpPr>
                <p:nvPr/>
              </p:nvSpPr>
              <p:spPr bwMode="auto">
                <a:xfrm>
                  <a:off x="3858" y="2757"/>
                  <a:ext cx="28" cy="14"/>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5" name="Freeform 617">
                  <a:extLst>
                    <a:ext uri="{FF2B5EF4-FFF2-40B4-BE49-F238E27FC236}">
                      <a16:creationId xmlns:a16="http://schemas.microsoft.com/office/drawing/2014/main" id="{A7BF9047-23A2-4E20-917E-74E128088C92}"/>
                    </a:ext>
                  </a:extLst>
                </p:cNvPr>
                <p:cNvSpPr>
                  <a:spLocks/>
                </p:cNvSpPr>
                <p:nvPr/>
              </p:nvSpPr>
              <p:spPr bwMode="auto">
                <a:xfrm>
                  <a:off x="3858" y="2842"/>
                  <a:ext cx="28" cy="14"/>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6" name="Freeform 618">
                  <a:extLst>
                    <a:ext uri="{FF2B5EF4-FFF2-40B4-BE49-F238E27FC236}">
                      <a16:creationId xmlns:a16="http://schemas.microsoft.com/office/drawing/2014/main" id="{0CB0B6B0-2462-4F68-8DA7-34CC1E5C520F}"/>
                    </a:ext>
                  </a:extLst>
                </p:cNvPr>
                <p:cNvSpPr>
                  <a:spLocks/>
                </p:cNvSpPr>
                <p:nvPr/>
              </p:nvSpPr>
              <p:spPr bwMode="auto">
                <a:xfrm>
                  <a:off x="3907" y="2799"/>
                  <a:ext cx="135" cy="14"/>
                </a:xfrm>
                <a:custGeom>
                  <a:avLst/>
                  <a:gdLst>
                    <a:gd name="T0" fmla="*/ 192 w 202"/>
                    <a:gd name="T1" fmla="*/ 0 h 21"/>
                    <a:gd name="T2" fmla="*/ 10 w 202"/>
                    <a:gd name="T3" fmla="*/ 0 h 21"/>
                    <a:gd name="T4" fmla="*/ 0 w 202"/>
                    <a:gd name="T5" fmla="*/ 11 h 21"/>
                    <a:gd name="T6" fmla="*/ 10 w 202"/>
                    <a:gd name="T7" fmla="*/ 21 h 21"/>
                    <a:gd name="T8" fmla="*/ 192 w 202"/>
                    <a:gd name="T9" fmla="*/ 21 h 21"/>
                    <a:gd name="T10" fmla="*/ 202 w 202"/>
                    <a:gd name="T11" fmla="*/ 11 h 21"/>
                    <a:gd name="T12" fmla="*/ 192 w 20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02" h="21">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7" name="Freeform 619">
                  <a:extLst>
                    <a:ext uri="{FF2B5EF4-FFF2-40B4-BE49-F238E27FC236}">
                      <a16:creationId xmlns:a16="http://schemas.microsoft.com/office/drawing/2014/main" id="{9635E0CC-BA1F-4584-A66D-3AD2FBEFB04F}"/>
                    </a:ext>
                  </a:extLst>
                </p:cNvPr>
                <p:cNvSpPr>
                  <a:spLocks/>
                </p:cNvSpPr>
                <p:nvPr/>
              </p:nvSpPr>
              <p:spPr bwMode="auto">
                <a:xfrm>
                  <a:off x="3907" y="2757"/>
                  <a:ext cx="135" cy="14"/>
                </a:xfrm>
                <a:custGeom>
                  <a:avLst/>
                  <a:gdLst>
                    <a:gd name="T0" fmla="*/ 10 w 202"/>
                    <a:gd name="T1" fmla="*/ 21 h 21"/>
                    <a:gd name="T2" fmla="*/ 192 w 202"/>
                    <a:gd name="T3" fmla="*/ 21 h 21"/>
                    <a:gd name="T4" fmla="*/ 202 w 202"/>
                    <a:gd name="T5" fmla="*/ 11 h 21"/>
                    <a:gd name="T6" fmla="*/ 192 w 202"/>
                    <a:gd name="T7" fmla="*/ 0 h 21"/>
                    <a:gd name="T8" fmla="*/ 10 w 202"/>
                    <a:gd name="T9" fmla="*/ 0 h 21"/>
                    <a:gd name="T10" fmla="*/ 0 w 202"/>
                    <a:gd name="T11" fmla="*/ 11 h 21"/>
                    <a:gd name="T12" fmla="*/ 10 w 202"/>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02" h="21">
                      <a:moveTo>
                        <a:pt x="10" y="21"/>
                      </a:moveTo>
                      <a:cubicBezTo>
                        <a:pt x="192" y="21"/>
                        <a:pt x="192" y="21"/>
                        <a:pt x="192" y="21"/>
                      </a:cubicBezTo>
                      <a:cubicBezTo>
                        <a:pt x="198" y="21"/>
                        <a:pt x="202" y="17"/>
                        <a:pt x="202" y="11"/>
                      </a:cubicBezTo>
                      <a:cubicBezTo>
                        <a:pt x="202" y="5"/>
                        <a:pt x="198" y="0"/>
                        <a:pt x="192" y="0"/>
                      </a:cubicBezTo>
                      <a:cubicBezTo>
                        <a:pt x="10" y="0"/>
                        <a:pt x="10" y="0"/>
                        <a:pt x="10" y="0"/>
                      </a:cubicBezTo>
                      <a:cubicBezTo>
                        <a:pt x="4" y="0"/>
                        <a:pt x="0" y="5"/>
                        <a:pt x="0" y="11"/>
                      </a:cubicBezTo>
                      <a:cubicBezTo>
                        <a:pt x="0" y="17"/>
                        <a:pt x="4" y="21"/>
                        <a:pt x="1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8" name="Freeform 620">
                  <a:extLst>
                    <a:ext uri="{FF2B5EF4-FFF2-40B4-BE49-F238E27FC236}">
                      <a16:creationId xmlns:a16="http://schemas.microsoft.com/office/drawing/2014/main" id="{FCDDF19C-8C2B-463B-9CFA-016C42779114}"/>
                    </a:ext>
                  </a:extLst>
                </p:cNvPr>
                <p:cNvSpPr>
                  <a:spLocks/>
                </p:cNvSpPr>
                <p:nvPr/>
              </p:nvSpPr>
              <p:spPr bwMode="auto">
                <a:xfrm>
                  <a:off x="3907" y="2842"/>
                  <a:ext cx="135" cy="14"/>
                </a:xfrm>
                <a:custGeom>
                  <a:avLst/>
                  <a:gdLst>
                    <a:gd name="T0" fmla="*/ 192 w 202"/>
                    <a:gd name="T1" fmla="*/ 0 h 21"/>
                    <a:gd name="T2" fmla="*/ 10 w 202"/>
                    <a:gd name="T3" fmla="*/ 0 h 21"/>
                    <a:gd name="T4" fmla="*/ 0 w 202"/>
                    <a:gd name="T5" fmla="*/ 11 h 21"/>
                    <a:gd name="T6" fmla="*/ 10 w 202"/>
                    <a:gd name="T7" fmla="*/ 21 h 21"/>
                    <a:gd name="T8" fmla="*/ 192 w 202"/>
                    <a:gd name="T9" fmla="*/ 21 h 21"/>
                    <a:gd name="T10" fmla="*/ 202 w 202"/>
                    <a:gd name="T11" fmla="*/ 11 h 21"/>
                    <a:gd name="T12" fmla="*/ 192 w 20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02" h="21">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9" name="Freeform 621">
                  <a:extLst>
                    <a:ext uri="{FF2B5EF4-FFF2-40B4-BE49-F238E27FC236}">
                      <a16:creationId xmlns:a16="http://schemas.microsoft.com/office/drawing/2014/main" id="{CC0500F6-E8A3-48E5-95DA-C3784305616E}"/>
                    </a:ext>
                  </a:extLst>
                </p:cNvPr>
                <p:cNvSpPr>
                  <a:spLocks/>
                </p:cNvSpPr>
                <p:nvPr/>
              </p:nvSpPr>
              <p:spPr bwMode="auto">
                <a:xfrm>
                  <a:off x="3858" y="2884"/>
                  <a:ext cx="28" cy="14"/>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0" name="Freeform 622">
                  <a:extLst>
                    <a:ext uri="{FF2B5EF4-FFF2-40B4-BE49-F238E27FC236}">
                      <a16:creationId xmlns:a16="http://schemas.microsoft.com/office/drawing/2014/main" id="{4A628751-E6D7-49C7-8D84-97ABF3727273}"/>
                    </a:ext>
                  </a:extLst>
                </p:cNvPr>
                <p:cNvSpPr>
                  <a:spLocks/>
                </p:cNvSpPr>
                <p:nvPr/>
              </p:nvSpPr>
              <p:spPr bwMode="auto">
                <a:xfrm>
                  <a:off x="3907" y="2884"/>
                  <a:ext cx="135" cy="14"/>
                </a:xfrm>
                <a:custGeom>
                  <a:avLst/>
                  <a:gdLst>
                    <a:gd name="T0" fmla="*/ 192 w 202"/>
                    <a:gd name="T1" fmla="*/ 0 h 21"/>
                    <a:gd name="T2" fmla="*/ 10 w 202"/>
                    <a:gd name="T3" fmla="*/ 0 h 21"/>
                    <a:gd name="T4" fmla="*/ 0 w 202"/>
                    <a:gd name="T5" fmla="*/ 11 h 21"/>
                    <a:gd name="T6" fmla="*/ 10 w 202"/>
                    <a:gd name="T7" fmla="*/ 21 h 21"/>
                    <a:gd name="T8" fmla="*/ 192 w 202"/>
                    <a:gd name="T9" fmla="*/ 21 h 21"/>
                    <a:gd name="T10" fmla="*/ 202 w 202"/>
                    <a:gd name="T11" fmla="*/ 11 h 21"/>
                    <a:gd name="T12" fmla="*/ 192 w 20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02" h="21">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1" name="Freeform 623">
                  <a:extLst>
                    <a:ext uri="{FF2B5EF4-FFF2-40B4-BE49-F238E27FC236}">
                      <a16:creationId xmlns:a16="http://schemas.microsoft.com/office/drawing/2014/main" id="{FC99A2BE-C108-45B2-A8D3-3E23B83EC2FF}"/>
                    </a:ext>
                  </a:extLst>
                </p:cNvPr>
                <p:cNvSpPr>
                  <a:spLocks noEditPoints="1"/>
                </p:cNvSpPr>
                <p:nvPr/>
              </p:nvSpPr>
              <p:spPr bwMode="auto">
                <a:xfrm>
                  <a:off x="3780" y="2658"/>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grpSp>
            <p:nvGrpSpPr>
              <p:cNvPr id="184" name="Group 681">
                <a:extLst>
                  <a:ext uri="{FF2B5EF4-FFF2-40B4-BE49-F238E27FC236}">
                    <a16:creationId xmlns:a16="http://schemas.microsoft.com/office/drawing/2014/main" id="{E3FE2F72-3171-4043-8EF3-40956B1EBEDC}"/>
                  </a:ext>
                </a:extLst>
              </p:cNvPr>
              <p:cNvGrpSpPr>
                <a:grpSpLocks noChangeAspect="1"/>
              </p:cNvGrpSpPr>
              <p:nvPr/>
            </p:nvGrpSpPr>
            <p:grpSpPr bwMode="auto">
              <a:xfrm>
                <a:off x="2964445" y="5447089"/>
                <a:ext cx="367982" cy="367982"/>
                <a:chOff x="3220" y="2949"/>
                <a:chExt cx="340" cy="340"/>
              </a:xfrm>
              <a:solidFill>
                <a:schemeClr val="bg1"/>
              </a:solidFill>
            </p:grpSpPr>
            <p:sp>
              <p:nvSpPr>
                <p:cNvPr id="201" name="Freeform 682">
                  <a:extLst>
                    <a:ext uri="{FF2B5EF4-FFF2-40B4-BE49-F238E27FC236}">
                      <a16:creationId xmlns:a16="http://schemas.microsoft.com/office/drawing/2014/main" id="{D81A0094-BB43-42F4-9206-C838FFCC2510}"/>
                    </a:ext>
                  </a:extLst>
                </p:cNvPr>
                <p:cNvSpPr>
                  <a:spLocks noEditPoints="1"/>
                </p:cNvSpPr>
                <p:nvPr/>
              </p:nvSpPr>
              <p:spPr bwMode="auto">
                <a:xfrm>
                  <a:off x="3220" y="2949"/>
                  <a:ext cx="340" cy="340"/>
                </a:xfrm>
                <a:custGeom>
                  <a:avLst/>
                  <a:gdLst>
                    <a:gd name="T0" fmla="*/ 256 w 512"/>
                    <a:gd name="T1" fmla="*/ 22 h 512"/>
                    <a:gd name="T2" fmla="*/ 491 w 512"/>
                    <a:gd name="T3" fmla="*/ 256 h 512"/>
                    <a:gd name="T4" fmla="*/ 256 w 512"/>
                    <a:gd name="T5" fmla="*/ 491 h 512"/>
                    <a:gd name="T6" fmla="*/ 21 w 512"/>
                    <a:gd name="T7" fmla="*/ 256 h 512"/>
                    <a:gd name="T8" fmla="*/ 256 w 512"/>
                    <a:gd name="T9" fmla="*/ 22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2" name="Freeform 683">
                  <a:extLst>
                    <a:ext uri="{FF2B5EF4-FFF2-40B4-BE49-F238E27FC236}">
                      <a16:creationId xmlns:a16="http://schemas.microsoft.com/office/drawing/2014/main" id="{0D37558F-7CE6-4319-B32A-C0B8BA9BA782}"/>
                    </a:ext>
                  </a:extLst>
                </p:cNvPr>
                <p:cNvSpPr>
                  <a:spLocks noEditPoints="1"/>
                </p:cNvSpPr>
                <p:nvPr/>
              </p:nvSpPr>
              <p:spPr bwMode="auto">
                <a:xfrm>
                  <a:off x="3312" y="3018"/>
                  <a:ext cx="156" cy="207"/>
                </a:xfrm>
                <a:custGeom>
                  <a:avLst/>
                  <a:gdLst>
                    <a:gd name="T0" fmla="*/ 94 w 234"/>
                    <a:gd name="T1" fmla="*/ 170 h 312"/>
                    <a:gd name="T2" fmla="*/ 85 w 234"/>
                    <a:gd name="T3" fmla="*/ 176 h 312"/>
                    <a:gd name="T4" fmla="*/ 80 w 234"/>
                    <a:gd name="T5" fmla="*/ 174 h 312"/>
                    <a:gd name="T6" fmla="*/ 42 w 234"/>
                    <a:gd name="T7" fmla="*/ 110 h 312"/>
                    <a:gd name="T8" fmla="*/ 80 w 234"/>
                    <a:gd name="T9" fmla="*/ 45 h 312"/>
                    <a:gd name="T10" fmla="*/ 94 w 234"/>
                    <a:gd name="T11" fmla="*/ 49 h 312"/>
                    <a:gd name="T12" fmla="*/ 90 w 234"/>
                    <a:gd name="T13" fmla="*/ 63 h 312"/>
                    <a:gd name="T14" fmla="*/ 64 w 234"/>
                    <a:gd name="T15" fmla="*/ 110 h 312"/>
                    <a:gd name="T16" fmla="*/ 90 w 234"/>
                    <a:gd name="T17" fmla="*/ 156 h 312"/>
                    <a:gd name="T18" fmla="*/ 94 w 234"/>
                    <a:gd name="T19" fmla="*/ 170 h 312"/>
                    <a:gd name="T20" fmla="*/ 79 w 234"/>
                    <a:gd name="T21" fmla="*/ 198 h 312"/>
                    <a:gd name="T22" fmla="*/ 21 w 234"/>
                    <a:gd name="T23" fmla="*/ 110 h 312"/>
                    <a:gd name="T24" fmla="*/ 79 w 234"/>
                    <a:gd name="T25" fmla="*/ 22 h 312"/>
                    <a:gd name="T26" fmla="*/ 84 w 234"/>
                    <a:gd name="T27" fmla="*/ 8 h 312"/>
                    <a:gd name="T28" fmla="*/ 70 w 234"/>
                    <a:gd name="T29" fmla="*/ 2 h 312"/>
                    <a:gd name="T30" fmla="*/ 0 w 234"/>
                    <a:gd name="T31" fmla="*/ 110 h 312"/>
                    <a:gd name="T32" fmla="*/ 70 w 234"/>
                    <a:gd name="T33" fmla="*/ 217 h 312"/>
                    <a:gd name="T34" fmla="*/ 74 w 234"/>
                    <a:gd name="T35" fmla="*/ 218 h 312"/>
                    <a:gd name="T36" fmla="*/ 84 w 234"/>
                    <a:gd name="T37" fmla="*/ 212 h 312"/>
                    <a:gd name="T38" fmla="*/ 79 w 234"/>
                    <a:gd name="T39" fmla="*/ 198 h 312"/>
                    <a:gd name="T40" fmla="*/ 128 w 234"/>
                    <a:gd name="T41" fmla="*/ 140 h 312"/>
                    <a:gd name="T42" fmla="*/ 128 w 234"/>
                    <a:gd name="T43" fmla="*/ 302 h 312"/>
                    <a:gd name="T44" fmla="*/ 117 w 234"/>
                    <a:gd name="T45" fmla="*/ 312 h 312"/>
                    <a:gd name="T46" fmla="*/ 106 w 234"/>
                    <a:gd name="T47" fmla="*/ 302 h 312"/>
                    <a:gd name="T48" fmla="*/ 106 w 234"/>
                    <a:gd name="T49" fmla="*/ 140 h 312"/>
                    <a:gd name="T50" fmla="*/ 85 w 234"/>
                    <a:gd name="T51" fmla="*/ 110 h 312"/>
                    <a:gd name="T52" fmla="*/ 117 w 234"/>
                    <a:gd name="T53" fmla="*/ 78 h 312"/>
                    <a:gd name="T54" fmla="*/ 149 w 234"/>
                    <a:gd name="T55" fmla="*/ 110 h 312"/>
                    <a:gd name="T56" fmla="*/ 128 w 234"/>
                    <a:gd name="T57" fmla="*/ 140 h 312"/>
                    <a:gd name="T58" fmla="*/ 106 w 234"/>
                    <a:gd name="T59" fmla="*/ 110 h 312"/>
                    <a:gd name="T60" fmla="*/ 117 w 234"/>
                    <a:gd name="T61" fmla="*/ 120 h 312"/>
                    <a:gd name="T62" fmla="*/ 128 w 234"/>
                    <a:gd name="T63" fmla="*/ 110 h 312"/>
                    <a:gd name="T64" fmla="*/ 117 w 234"/>
                    <a:gd name="T65" fmla="*/ 99 h 312"/>
                    <a:gd name="T66" fmla="*/ 106 w 234"/>
                    <a:gd name="T67" fmla="*/ 110 h 312"/>
                    <a:gd name="T68" fmla="*/ 192 w 234"/>
                    <a:gd name="T69" fmla="*/ 110 h 312"/>
                    <a:gd name="T70" fmla="*/ 154 w 234"/>
                    <a:gd name="T71" fmla="*/ 45 h 312"/>
                    <a:gd name="T72" fmla="*/ 140 w 234"/>
                    <a:gd name="T73" fmla="*/ 49 h 312"/>
                    <a:gd name="T74" fmla="*/ 144 w 234"/>
                    <a:gd name="T75" fmla="*/ 63 h 312"/>
                    <a:gd name="T76" fmla="*/ 170 w 234"/>
                    <a:gd name="T77" fmla="*/ 110 h 312"/>
                    <a:gd name="T78" fmla="*/ 144 w 234"/>
                    <a:gd name="T79" fmla="*/ 156 h 312"/>
                    <a:gd name="T80" fmla="*/ 140 w 234"/>
                    <a:gd name="T81" fmla="*/ 170 h 312"/>
                    <a:gd name="T82" fmla="*/ 149 w 234"/>
                    <a:gd name="T83" fmla="*/ 176 h 312"/>
                    <a:gd name="T84" fmla="*/ 154 w 234"/>
                    <a:gd name="T85" fmla="*/ 174 h 312"/>
                    <a:gd name="T86" fmla="*/ 192 w 234"/>
                    <a:gd name="T87" fmla="*/ 110 h 312"/>
                    <a:gd name="T88" fmla="*/ 164 w 234"/>
                    <a:gd name="T89" fmla="*/ 2 h 312"/>
                    <a:gd name="T90" fmla="*/ 150 w 234"/>
                    <a:gd name="T91" fmla="*/ 8 h 312"/>
                    <a:gd name="T92" fmla="*/ 155 w 234"/>
                    <a:gd name="T93" fmla="*/ 22 h 312"/>
                    <a:gd name="T94" fmla="*/ 213 w 234"/>
                    <a:gd name="T95" fmla="*/ 110 h 312"/>
                    <a:gd name="T96" fmla="*/ 155 w 234"/>
                    <a:gd name="T97" fmla="*/ 198 h 312"/>
                    <a:gd name="T98" fmla="*/ 150 w 234"/>
                    <a:gd name="T99" fmla="*/ 212 h 312"/>
                    <a:gd name="T100" fmla="*/ 160 w 234"/>
                    <a:gd name="T101" fmla="*/ 218 h 312"/>
                    <a:gd name="T102" fmla="*/ 164 w 234"/>
                    <a:gd name="T103" fmla="*/ 217 h 312"/>
                    <a:gd name="T104" fmla="*/ 234 w 234"/>
                    <a:gd name="T105" fmla="*/ 110 h 312"/>
                    <a:gd name="T106" fmla="*/ 164 w 234"/>
                    <a:gd name="T107" fmla="*/ 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4" h="312">
                      <a:moveTo>
                        <a:pt x="94" y="170"/>
                      </a:moveTo>
                      <a:cubicBezTo>
                        <a:pt x="92" y="174"/>
                        <a:pt x="89" y="176"/>
                        <a:pt x="85" y="176"/>
                      </a:cubicBezTo>
                      <a:cubicBezTo>
                        <a:pt x="83" y="176"/>
                        <a:pt x="81" y="175"/>
                        <a:pt x="80" y="174"/>
                      </a:cubicBezTo>
                      <a:cubicBezTo>
                        <a:pt x="57" y="161"/>
                        <a:pt x="42" y="136"/>
                        <a:pt x="42" y="110"/>
                      </a:cubicBezTo>
                      <a:cubicBezTo>
                        <a:pt x="42" y="83"/>
                        <a:pt x="57" y="58"/>
                        <a:pt x="80" y="45"/>
                      </a:cubicBezTo>
                      <a:cubicBezTo>
                        <a:pt x="85" y="42"/>
                        <a:pt x="91" y="44"/>
                        <a:pt x="94" y="49"/>
                      </a:cubicBezTo>
                      <a:cubicBezTo>
                        <a:pt x="97" y="54"/>
                        <a:pt x="95" y="61"/>
                        <a:pt x="90" y="63"/>
                      </a:cubicBezTo>
                      <a:cubicBezTo>
                        <a:pt x="74" y="73"/>
                        <a:pt x="64" y="91"/>
                        <a:pt x="64" y="110"/>
                      </a:cubicBezTo>
                      <a:cubicBezTo>
                        <a:pt x="64" y="129"/>
                        <a:pt x="74" y="146"/>
                        <a:pt x="90" y="156"/>
                      </a:cubicBezTo>
                      <a:cubicBezTo>
                        <a:pt x="95" y="159"/>
                        <a:pt x="97" y="165"/>
                        <a:pt x="94" y="170"/>
                      </a:cubicBezTo>
                      <a:close/>
                      <a:moveTo>
                        <a:pt x="79" y="198"/>
                      </a:moveTo>
                      <a:cubicBezTo>
                        <a:pt x="44" y="182"/>
                        <a:pt x="21" y="148"/>
                        <a:pt x="21" y="110"/>
                      </a:cubicBezTo>
                      <a:cubicBezTo>
                        <a:pt x="21" y="71"/>
                        <a:pt x="44" y="37"/>
                        <a:pt x="79" y="22"/>
                      </a:cubicBezTo>
                      <a:cubicBezTo>
                        <a:pt x="84" y="19"/>
                        <a:pt x="86" y="13"/>
                        <a:pt x="84" y="8"/>
                      </a:cubicBezTo>
                      <a:cubicBezTo>
                        <a:pt x="82" y="2"/>
                        <a:pt x="75" y="0"/>
                        <a:pt x="70" y="2"/>
                      </a:cubicBezTo>
                      <a:cubicBezTo>
                        <a:pt x="27" y="21"/>
                        <a:pt x="0" y="63"/>
                        <a:pt x="0" y="110"/>
                      </a:cubicBezTo>
                      <a:cubicBezTo>
                        <a:pt x="0" y="156"/>
                        <a:pt x="27" y="199"/>
                        <a:pt x="70" y="217"/>
                      </a:cubicBezTo>
                      <a:cubicBezTo>
                        <a:pt x="71" y="218"/>
                        <a:pt x="73" y="218"/>
                        <a:pt x="74" y="218"/>
                      </a:cubicBezTo>
                      <a:cubicBezTo>
                        <a:pt x="78" y="218"/>
                        <a:pt x="82" y="216"/>
                        <a:pt x="84" y="212"/>
                      </a:cubicBezTo>
                      <a:cubicBezTo>
                        <a:pt x="86" y="206"/>
                        <a:pt x="84" y="200"/>
                        <a:pt x="79" y="198"/>
                      </a:cubicBezTo>
                      <a:close/>
                      <a:moveTo>
                        <a:pt x="128" y="140"/>
                      </a:moveTo>
                      <a:cubicBezTo>
                        <a:pt x="128" y="302"/>
                        <a:pt x="128" y="302"/>
                        <a:pt x="128" y="302"/>
                      </a:cubicBezTo>
                      <a:cubicBezTo>
                        <a:pt x="128" y="308"/>
                        <a:pt x="123" y="312"/>
                        <a:pt x="117" y="312"/>
                      </a:cubicBezTo>
                      <a:cubicBezTo>
                        <a:pt x="111" y="312"/>
                        <a:pt x="106" y="308"/>
                        <a:pt x="106" y="302"/>
                      </a:cubicBezTo>
                      <a:cubicBezTo>
                        <a:pt x="106" y="140"/>
                        <a:pt x="106" y="140"/>
                        <a:pt x="106" y="140"/>
                      </a:cubicBezTo>
                      <a:cubicBezTo>
                        <a:pt x="94" y="135"/>
                        <a:pt x="85" y="124"/>
                        <a:pt x="85" y="110"/>
                      </a:cubicBezTo>
                      <a:cubicBezTo>
                        <a:pt x="85" y="92"/>
                        <a:pt x="99" y="78"/>
                        <a:pt x="117" y="78"/>
                      </a:cubicBezTo>
                      <a:cubicBezTo>
                        <a:pt x="135" y="78"/>
                        <a:pt x="149" y="92"/>
                        <a:pt x="149" y="110"/>
                      </a:cubicBezTo>
                      <a:cubicBezTo>
                        <a:pt x="149" y="124"/>
                        <a:pt x="140" y="135"/>
                        <a:pt x="128" y="140"/>
                      </a:cubicBezTo>
                      <a:close/>
                      <a:moveTo>
                        <a:pt x="106" y="110"/>
                      </a:moveTo>
                      <a:cubicBezTo>
                        <a:pt x="106" y="116"/>
                        <a:pt x="111" y="120"/>
                        <a:pt x="117" y="120"/>
                      </a:cubicBezTo>
                      <a:cubicBezTo>
                        <a:pt x="123" y="120"/>
                        <a:pt x="128" y="116"/>
                        <a:pt x="128" y="110"/>
                      </a:cubicBezTo>
                      <a:cubicBezTo>
                        <a:pt x="128" y="104"/>
                        <a:pt x="123" y="99"/>
                        <a:pt x="117" y="99"/>
                      </a:cubicBezTo>
                      <a:cubicBezTo>
                        <a:pt x="111" y="99"/>
                        <a:pt x="106" y="104"/>
                        <a:pt x="106" y="110"/>
                      </a:cubicBezTo>
                      <a:close/>
                      <a:moveTo>
                        <a:pt x="192" y="110"/>
                      </a:moveTo>
                      <a:cubicBezTo>
                        <a:pt x="192" y="83"/>
                        <a:pt x="177" y="58"/>
                        <a:pt x="154" y="45"/>
                      </a:cubicBezTo>
                      <a:cubicBezTo>
                        <a:pt x="149" y="42"/>
                        <a:pt x="143" y="44"/>
                        <a:pt x="140" y="49"/>
                      </a:cubicBezTo>
                      <a:cubicBezTo>
                        <a:pt x="137" y="54"/>
                        <a:pt x="139" y="61"/>
                        <a:pt x="144" y="63"/>
                      </a:cubicBezTo>
                      <a:cubicBezTo>
                        <a:pt x="160" y="73"/>
                        <a:pt x="170" y="91"/>
                        <a:pt x="170" y="110"/>
                      </a:cubicBezTo>
                      <a:cubicBezTo>
                        <a:pt x="170" y="129"/>
                        <a:pt x="160" y="146"/>
                        <a:pt x="144" y="156"/>
                      </a:cubicBezTo>
                      <a:cubicBezTo>
                        <a:pt x="139" y="159"/>
                        <a:pt x="137" y="165"/>
                        <a:pt x="140" y="170"/>
                      </a:cubicBezTo>
                      <a:cubicBezTo>
                        <a:pt x="142" y="174"/>
                        <a:pt x="145" y="176"/>
                        <a:pt x="149" y="176"/>
                      </a:cubicBezTo>
                      <a:cubicBezTo>
                        <a:pt x="151" y="176"/>
                        <a:pt x="153" y="175"/>
                        <a:pt x="154" y="174"/>
                      </a:cubicBezTo>
                      <a:cubicBezTo>
                        <a:pt x="177" y="161"/>
                        <a:pt x="192" y="136"/>
                        <a:pt x="192" y="110"/>
                      </a:cubicBezTo>
                      <a:close/>
                      <a:moveTo>
                        <a:pt x="164" y="2"/>
                      </a:moveTo>
                      <a:cubicBezTo>
                        <a:pt x="159" y="0"/>
                        <a:pt x="152" y="2"/>
                        <a:pt x="150" y="8"/>
                      </a:cubicBezTo>
                      <a:cubicBezTo>
                        <a:pt x="148" y="13"/>
                        <a:pt x="150" y="19"/>
                        <a:pt x="155" y="22"/>
                      </a:cubicBezTo>
                      <a:cubicBezTo>
                        <a:pt x="190" y="37"/>
                        <a:pt x="213" y="71"/>
                        <a:pt x="213" y="110"/>
                      </a:cubicBezTo>
                      <a:cubicBezTo>
                        <a:pt x="213" y="148"/>
                        <a:pt x="190" y="182"/>
                        <a:pt x="155" y="198"/>
                      </a:cubicBezTo>
                      <a:cubicBezTo>
                        <a:pt x="150" y="200"/>
                        <a:pt x="148" y="206"/>
                        <a:pt x="150" y="212"/>
                      </a:cubicBezTo>
                      <a:cubicBezTo>
                        <a:pt x="152" y="216"/>
                        <a:pt x="156" y="218"/>
                        <a:pt x="160" y="218"/>
                      </a:cubicBezTo>
                      <a:cubicBezTo>
                        <a:pt x="161" y="218"/>
                        <a:pt x="163" y="218"/>
                        <a:pt x="164" y="217"/>
                      </a:cubicBezTo>
                      <a:cubicBezTo>
                        <a:pt x="207" y="199"/>
                        <a:pt x="234" y="156"/>
                        <a:pt x="234" y="110"/>
                      </a:cubicBezTo>
                      <a:cubicBezTo>
                        <a:pt x="234" y="63"/>
                        <a:pt x="207" y="21"/>
                        <a:pt x="16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grpSp>
            <p:nvGrpSpPr>
              <p:cNvPr id="185" name="Group 925">
                <a:extLst>
                  <a:ext uri="{FF2B5EF4-FFF2-40B4-BE49-F238E27FC236}">
                    <a16:creationId xmlns:a16="http://schemas.microsoft.com/office/drawing/2014/main" id="{3A33673D-F237-4D78-AD6A-183B0A20CF0F}"/>
                  </a:ext>
                </a:extLst>
              </p:cNvPr>
              <p:cNvGrpSpPr>
                <a:grpSpLocks noChangeAspect="1"/>
              </p:cNvGrpSpPr>
              <p:nvPr/>
            </p:nvGrpSpPr>
            <p:grpSpPr bwMode="auto">
              <a:xfrm>
                <a:off x="2413900" y="5754962"/>
                <a:ext cx="378373" cy="356628"/>
                <a:chOff x="1152" y="3440"/>
                <a:chExt cx="348" cy="328"/>
              </a:xfrm>
              <a:solidFill>
                <a:schemeClr val="bg1"/>
              </a:solidFill>
            </p:grpSpPr>
            <p:sp>
              <p:nvSpPr>
                <p:cNvPr id="198" name="Freeform 926">
                  <a:extLst>
                    <a:ext uri="{FF2B5EF4-FFF2-40B4-BE49-F238E27FC236}">
                      <a16:creationId xmlns:a16="http://schemas.microsoft.com/office/drawing/2014/main" id="{864C316F-F968-4DC8-B5B4-8DC6ECD87BE1}"/>
                    </a:ext>
                  </a:extLst>
                </p:cNvPr>
                <p:cNvSpPr>
                  <a:spLocks/>
                </p:cNvSpPr>
                <p:nvPr/>
              </p:nvSpPr>
              <p:spPr bwMode="auto">
                <a:xfrm>
                  <a:off x="1259" y="3539"/>
                  <a:ext cx="71" cy="71"/>
                </a:xfrm>
                <a:custGeom>
                  <a:avLst/>
                  <a:gdLst>
                    <a:gd name="T0" fmla="*/ 96 w 107"/>
                    <a:gd name="T1" fmla="*/ 43 h 107"/>
                    <a:gd name="T2" fmla="*/ 64 w 107"/>
                    <a:gd name="T3" fmla="*/ 43 h 107"/>
                    <a:gd name="T4" fmla="*/ 64 w 107"/>
                    <a:gd name="T5" fmla="*/ 11 h 107"/>
                    <a:gd name="T6" fmla="*/ 53 w 107"/>
                    <a:gd name="T7" fmla="*/ 0 h 107"/>
                    <a:gd name="T8" fmla="*/ 43 w 107"/>
                    <a:gd name="T9" fmla="*/ 11 h 107"/>
                    <a:gd name="T10" fmla="*/ 43 w 107"/>
                    <a:gd name="T11" fmla="*/ 43 h 107"/>
                    <a:gd name="T12" fmla="*/ 11 w 107"/>
                    <a:gd name="T13" fmla="*/ 43 h 107"/>
                    <a:gd name="T14" fmla="*/ 0 w 107"/>
                    <a:gd name="T15" fmla="*/ 53 h 107"/>
                    <a:gd name="T16" fmla="*/ 11 w 107"/>
                    <a:gd name="T17" fmla="*/ 64 h 107"/>
                    <a:gd name="T18" fmla="*/ 43 w 107"/>
                    <a:gd name="T19" fmla="*/ 64 h 107"/>
                    <a:gd name="T20" fmla="*/ 43 w 107"/>
                    <a:gd name="T21" fmla="*/ 96 h 107"/>
                    <a:gd name="T22" fmla="*/ 53 w 107"/>
                    <a:gd name="T23" fmla="*/ 107 h 107"/>
                    <a:gd name="T24" fmla="*/ 64 w 107"/>
                    <a:gd name="T25" fmla="*/ 96 h 107"/>
                    <a:gd name="T26" fmla="*/ 64 w 107"/>
                    <a:gd name="T27" fmla="*/ 64 h 107"/>
                    <a:gd name="T28" fmla="*/ 96 w 107"/>
                    <a:gd name="T29" fmla="*/ 64 h 107"/>
                    <a:gd name="T30" fmla="*/ 107 w 107"/>
                    <a:gd name="T31" fmla="*/ 53 h 107"/>
                    <a:gd name="T32" fmla="*/ 96 w 107"/>
                    <a:gd name="T33" fmla="*/ 4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 h="107">
                      <a:moveTo>
                        <a:pt x="96" y="43"/>
                      </a:moveTo>
                      <a:cubicBezTo>
                        <a:pt x="64" y="43"/>
                        <a:pt x="64" y="43"/>
                        <a:pt x="64" y="43"/>
                      </a:cubicBezTo>
                      <a:cubicBezTo>
                        <a:pt x="64" y="11"/>
                        <a:pt x="64" y="11"/>
                        <a:pt x="64" y="11"/>
                      </a:cubicBezTo>
                      <a:cubicBezTo>
                        <a:pt x="64" y="5"/>
                        <a:pt x="59" y="0"/>
                        <a:pt x="53" y="0"/>
                      </a:cubicBezTo>
                      <a:cubicBezTo>
                        <a:pt x="47" y="0"/>
                        <a:pt x="43" y="5"/>
                        <a:pt x="43" y="11"/>
                      </a:cubicBezTo>
                      <a:cubicBezTo>
                        <a:pt x="43" y="43"/>
                        <a:pt x="43" y="43"/>
                        <a:pt x="43" y="43"/>
                      </a:cubicBezTo>
                      <a:cubicBezTo>
                        <a:pt x="11" y="43"/>
                        <a:pt x="11" y="43"/>
                        <a:pt x="11" y="43"/>
                      </a:cubicBezTo>
                      <a:cubicBezTo>
                        <a:pt x="5" y="43"/>
                        <a:pt x="0" y="47"/>
                        <a:pt x="0" y="53"/>
                      </a:cubicBezTo>
                      <a:cubicBezTo>
                        <a:pt x="0" y="59"/>
                        <a:pt x="5" y="64"/>
                        <a:pt x="11" y="64"/>
                      </a:cubicBezTo>
                      <a:cubicBezTo>
                        <a:pt x="43" y="64"/>
                        <a:pt x="43" y="64"/>
                        <a:pt x="43" y="64"/>
                      </a:cubicBezTo>
                      <a:cubicBezTo>
                        <a:pt x="43" y="96"/>
                        <a:pt x="43" y="96"/>
                        <a:pt x="43" y="96"/>
                      </a:cubicBezTo>
                      <a:cubicBezTo>
                        <a:pt x="43" y="102"/>
                        <a:pt x="47" y="107"/>
                        <a:pt x="53" y="107"/>
                      </a:cubicBezTo>
                      <a:cubicBezTo>
                        <a:pt x="59" y="107"/>
                        <a:pt x="64" y="102"/>
                        <a:pt x="64" y="96"/>
                      </a:cubicBezTo>
                      <a:cubicBezTo>
                        <a:pt x="64" y="64"/>
                        <a:pt x="64" y="64"/>
                        <a:pt x="64" y="64"/>
                      </a:cubicBezTo>
                      <a:cubicBezTo>
                        <a:pt x="96" y="64"/>
                        <a:pt x="96" y="64"/>
                        <a:pt x="96" y="64"/>
                      </a:cubicBezTo>
                      <a:cubicBezTo>
                        <a:pt x="102" y="64"/>
                        <a:pt x="107" y="59"/>
                        <a:pt x="107" y="53"/>
                      </a:cubicBezTo>
                      <a:cubicBezTo>
                        <a:pt x="107" y="47"/>
                        <a:pt x="102" y="43"/>
                        <a:pt x="96"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199" name="Freeform 927">
                  <a:extLst>
                    <a:ext uri="{FF2B5EF4-FFF2-40B4-BE49-F238E27FC236}">
                      <a16:creationId xmlns:a16="http://schemas.microsoft.com/office/drawing/2014/main" id="{F964B813-1C4E-4E97-BB2C-740E2CEE37A5}"/>
                    </a:ext>
                  </a:extLst>
                </p:cNvPr>
                <p:cNvSpPr>
                  <a:spLocks noEditPoints="1"/>
                </p:cNvSpPr>
                <p:nvPr/>
              </p:nvSpPr>
              <p:spPr bwMode="auto">
                <a:xfrm>
                  <a:off x="1224" y="3504"/>
                  <a:ext cx="192" cy="191"/>
                </a:xfrm>
                <a:custGeom>
                  <a:avLst/>
                  <a:gdLst>
                    <a:gd name="T0" fmla="*/ 189 w 289"/>
                    <a:gd name="T1" fmla="*/ 174 h 288"/>
                    <a:gd name="T2" fmla="*/ 213 w 289"/>
                    <a:gd name="T3" fmla="*/ 106 h 288"/>
                    <a:gd name="T4" fmla="*/ 106 w 289"/>
                    <a:gd name="T5" fmla="*/ 0 h 288"/>
                    <a:gd name="T6" fmla="*/ 0 w 289"/>
                    <a:gd name="T7" fmla="*/ 106 h 288"/>
                    <a:gd name="T8" fmla="*/ 106 w 289"/>
                    <a:gd name="T9" fmla="*/ 213 h 288"/>
                    <a:gd name="T10" fmla="*/ 174 w 289"/>
                    <a:gd name="T11" fmla="*/ 189 h 288"/>
                    <a:gd name="T12" fmla="*/ 269 w 289"/>
                    <a:gd name="T13" fmla="*/ 285 h 288"/>
                    <a:gd name="T14" fmla="*/ 277 w 289"/>
                    <a:gd name="T15" fmla="*/ 288 h 288"/>
                    <a:gd name="T16" fmla="*/ 285 w 289"/>
                    <a:gd name="T17" fmla="*/ 285 h 288"/>
                    <a:gd name="T18" fmla="*/ 285 w 289"/>
                    <a:gd name="T19" fmla="*/ 269 h 288"/>
                    <a:gd name="T20" fmla="*/ 189 w 289"/>
                    <a:gd name="T21" fmla="*/ 174 h 288"/>
                    <a:gd name="T22" fmla="*/ 106 w 289"/>
                    <a:gd name="T23" fmla="*/ 192 h 288"/>
                    <a:gd name="T24" fmla="*/ 21 w 289"/>
                    <a:gd name="T25" fmla="*/ 106 h 288"/>
                    <a:gd name="T26" fmla="*/ 106 w 289"/>
                    <a:gd name="T27" fmla="*/ 21 h 288"/>
                    <a:gd name="T28" fmla="*/ 192 w 289"/>
                    <a:gd name="T29" fmla="*/ 106 h 288"/>
                    <a:gd name="T30" fmla="*/ 106 w 289"/>
                    <a:gd name="T31" fmla="*/ 19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288">
                      <a:moveTo>
                        <a:pt x="189" y="174"/>
                      </a:moveTo>
                      <a:cubicBezTo>
                        <a:pt x="204" y="155"/>
                        <a:pt x="213" y="132"/>
                        <a:pt x="213" y="106"/>
                      </a:cubicBezTo>
                      <a:cubicBezTo>
                        <a:pt x="213" y="48"/>
                        <a:pt x="165" y="0"/>
                        <a:pt x="106" y="0"/>
                      </a:cubicBezTo>
                      <a:cubicBezTo>
                        <a:pt x="48" y="0"/>
                        <a:pt x="0" y="48"/>
                        <a:pt x="0" y="106"/>
                      </a:cubicBezTo>
                      <a:cubicBezTo>
                        <a:pt x="0" y="165"/>
                        <a:pt x="48" y="213"/>
                        <a:pt x="106" y="213"/>
                      </a:cubicBezTo>
                      <a:cubicBezTo>
                        <a:pt x="132" y="213"/>
                        <a:pt x="155" y="204"/>
                        <a:pt x="174" y="189"/>
                      </a:cubicBezTo>
                      <a:cubicBezTo>
                        <a:pt x="269" y="285"/>
                        <a:pt x="269" y="285"/>
                        <a:pt x="269" y="285"/>
                      </a:cubicBezTo>
                      <a:cubicBezTo>
                        <a:pt x="272" y="287"/>
                        <a:pt x="274" y="288"/>
                        <a:pt x="277" y="288"/>
                      </a:cubicBezTo>
                      <a:cubicBezTo>
                        <a:pt x="280" y="288"/>
                        <a:pt x="282" y="287"/>
                        <a:pt x="285" y="285"/>
                      </a:cubicBezTo>
                      <a:cubicBezTo>
                        <a:pt x="289" y="280"/>
                        <a:pt x="289" y="274"/>
                        <a:pt x="285" y="269"/>
                      </a:cubicBezTo>
                      <a:lnTo>
                        <a:pt x="189" y="174"/>
                      </a:lnTo>
                      <a:close/>
                      <a:moveTo>
                        <a:pt x="106" y="192"/>
                      </a:moveTo>
                      <a:cubicBezTo>
                        <a:pt x="59" y="192"/>
                        <a:pt x="21" y="153"/>
                        <a:pt x="21" y="106"/>
                      </a:cubicBezTo>
                      <a:cubicBezTo>
                        <a:pt x="21" y="59"/>
                        <a:pt x="59" y="21"/>
                        <a:pt x="106" y="21"/>
                      </a:cubicBezTo>
                      <a:cubicBezTo>
                        <a:pt x="153" y="21"/>
                        <a:pt x="192" y="59"/>
                        <a:pt x="192" y="106"/>
                      </a:cubicBezTo>
                      <a:cubicBezTo>
                        <a:pt x="192" y="153"/>
                        <a:pt x="153" y="192"/>
                        <a:pt x="106" y="1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0" name="Freeform 928">
                  <a:extLst>
                    <a:ext uri="{FF2B5EF4-FFF2-40B4-BE49-F238E27FC236}">
                      <a16:creationId xmlns:a16="http://schemas.microsoft.com/office/drawing/2014/main" id="{97DDE077-658A-4512-BA40-28A45A82A728}"/>
                    </a:ext>
                  </a:extLst>
                </p:cNvPr>
                <p:cNvSpPr>
                  <a:spLocks noEditPoints="1"/>
                </p:cNvSpPr>
                <p:nvPr/>
              </p:nvSpPr>
              <p:spPr bwMode="auto">
                <a:xfrm>
                  <a:off x="1152" y="3440"/>
                  <a:ext cx="348" cy="328"/>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grpSp>
            <p:nvGrpSpPr>
              <p:cNvPr id="186" name="Group 726">
                <a:extLst>
                  <a:ext uri="{FF2B5EF4-FFF2-40B4-BE49-F238E27FC236}">
                    <a16:creationId xmlns:a16="http://schemas.microsoft.com/office/drawing/2014/main" id="{6D1C03E8-8D75-4E71-9F86-7450B126C281}"/>
                  </a:ext>
                </a:extLst>
              </p:cNvPr>
              <p:cNvGrpSpPr>
                <a:grpSpLocks noChangeAspect="1"/>
              </p:cNvGrpSpPr>
              <p:nvPr/>
            </p:nvGrpSpPr>
            <p:grpSpPr bwMode="auto">
              <a:xfrm>
                <a:off x="1893229" y="5442927"/>
                <a:ext cx="367982" cy="367982"/>
                <a:chOff x="5022" y="3403"/>
                <a:chExt cx="340" cy="340"/>
              </a:xfrm>
              <a:solidFill>
                <a:schemeClr val="bg1"/>
              </a:solidFill>
            </p:grpSpPr>
            <p:sp>
              <p:nvSpPr>
                <p:cNvPr id="196" name="Freeform 727">
                  <a:extLst>
                    <a:ext uri="{FF2B5EF4-FFF2-40B4-BE49-F238E27FC236}">
                      <a16:creationId xmlns:a16="http://schemas.microsoft.com/office/drawing/2014/main" id="{D8CBD573-FA06-48D2-9303-56E607CFF543}"/>
                    </a:ext>
                  </a:extLst>
                </p:cNvPr>
                <p:cNvSpPr>
                  <a:spLocks noEditPoints="1"/>
                </p:cNvSpPr>
                <p:nvPr/>
              </p:nvSpPr>
              <p:spPr bwMode="auto">
                <a:xfrm>
                  <a:off x="5022" y="3403"/>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197" name="Freeform 728">
                  <a:extLst>
                    <a:ext uri="{FF2B5EF4-FFF2-40B4-BE49-F238E27FC236}">
                      <a16:creationId xmlns:a16="http://schemas.microsoft.com/office/drawing/2014/main" id="{86B2F1B3-46E2-47C2-81B8-8BE2EE31D1A6}"/>
                    </a:ext>
                  </a:extLst>
                </p:cNvPr>
                <p:cNvSpPr>
                  <a:spLocks noEditPoints="1"/>
                </p:cNvSpPr>
                <p:nvPr/>
              </p:nvSpPr>
              <p:spPr bwMode="auto">
                <a:xfrm>
                  <a:off x="5100" y="3473"/>
                  <a:ext cx="191" cy="192"/>
                </a:xfrm>
                <a:custGeom>
                  <a:avLst/>
                  <a:gdLst>
                    <a:gd name="T0" fmla="*/ 256 w 288"/>
                    <a:gd name="T1" fmla="*/ 32 h 288"/>
                    <a:gd name="T2" fmla="*/ 245 w 288"/>
                    <a:gd name="T3" fmla="*/ 0 h 288"/>
                    <a:gd name="T4" fmla="*/ 235 w 288"/>
                    <a:gd name="T5" fmla="*/ 39 h 288"/>
                    <a:gd name="T6" fmla="*/ 139 w 288"/>
                    <a:gd name="T7" fmla="*/ 11 h 288"/>
                    <a:gd name="T8" fmla="*/ 44 w 288"/>
                    <a:gd name="T9" fmla="*/ 251 h 288"/>
                    <a:gd name="T10" fmla="*/ 24 w 288"/>
                    <a:gd name="T11" fmla="*/ 285 h 288"/>
                    <a:gd name="T12" fmla="*/ 40 w 288"/>
                    <a:gd name="T13" fmla="*/ 285 h 288"/>
                    <a:gd name="T14" fmla="*/ 139 w 288"/>
                    <a:gd name="T15" fmla="*/ 288 h 288"/>
                    <a:gd name="T16" fmla="*/ 238 w 288"/>
                    <a:gd name="T17" fmla="*/ 285 h 288"/>
                    <a:gd name="T18" fmla="*/ 253 w 288"/>
                    <a:gd name="T19" fmla="*/ 285 h 288"/>
                    <a:gd name="T20" fmla="*/ 233 w 288"/>
                    <a:gd name="T21" fmla="*/ 251 h 288"/>
                    <a:gd name="T22" fmla="*/ 244 w 288"/>
                    <a:gd name="T23" fmla="*/ 60 h 288"/>
                    <a:gd name="T24" fmla="*/ 277 w 288"/>
                    <a:gd name="T25" fmla="*/ 54 h 288"/>
                    <a:gd name="T26" fmla="*/ 277 w 288"/>
                    <a:gd name="T27" fmla="*/ 32 h 288"/>
                    <a:gd name="T28" fmla="*/ 139 w 288"/>
                    <a:gd name="T29" fmla="*/ 267 h 288"/>
                    <a:gd name="T30" fmla="*/ 139 w 288"/>
                    <a:gd name="T31" fmla="*/ 32 h 288"/>
                    <a:gd name="T32" fmla="*/ 199 w 288"/>
                    <a:gd name="T33" fmla="*/ 75 h 288"/>
                    <a:gd name="T34" fmla="*/ 43 w 288"/>
                    <a:gd name="T35" fmla="*/ 150 h 288"/>
                    <a:gd name="T36" fmla="*/ 235 w 288"/>
                    <a:gd name="T37" fmla="*/ 150 h 288"/>
                    <a:gd name="T38" fmla="*/ 229 w 288"/>
                    <a:gd name="T39" fmla="*/ 75 h 288"/>
                    <a:gd name="T40" fmla="*/ 213 w 288"/>
                    <a:gd name="T41" fmla="*/ 150 h 288"/>
                    <a:gd name="T42" fmla="*/ 64 w 288"/>
                    <a:gd name="T43" fmla="*/ 150 h 288"/>
                    <a:gd name="T44" fmla="*/ 183 w 288"/>
                    <a:gd name="T45" fmla="*/ 90 h 288"/>
                    <a:gd name="T46" fmla="*/ 139 w 288"/>
                    <a:gd name="T47" fmla="*/ 96 h 288"/>
                    <a:gd name="T48" fmla="*/ 139 w 288"/>
                    <a:gd name="T49" fmla="*/ 203 h 288"/>
                    <a:gd name="T50" fmla="*/ 183 w 288"/>
                    <a:gd name="T51" fmla="*/ 120 h 288"/>
                    <a:gd name="T52" fmla="*/ 213 w 288"/>
                    <a:gd name="T53" fmla="*/ 150 h 288"/>
                    <a:gd name="T54" fmla="*/ 139 w 288"/>
                    <a:gd name="T55" fmla="*/ 182 h 288"/>
                    <a:gd name="T56" fmla="*/ 139 w 288"/>
                    <a:gd name="T57" fmla="*/ 118 h 288"/>
                    <a:gd name="T58" fmla="*/ 131 w 288"/>
                    <a:gd name="T59" fmla="*/ 142 h 288"/>
                    <a:gd name="T60" fmla="*/ 139 w 288"/>
                    <a:gd name="T61" fmla="*/ 160 h 288"/>
                    <a:gd name="T62" fmla="*/ 167 w 288"/>
                    <a:gd name="T63" fmla="*/ 13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8" h="288">
                      <a:moveTo>
                        <a:pt x="277" y="32"/>
                      </a:moveTo>
                      <a:cubicBezTo>
                        <a:pt x="256" y="32"/>
                        <a:pt x="256" y="32"/>
                        <a:pt x="256" y="32"/>
                      </a:cubicBezTo>
                      <a:cubicBezTo>
                        <a:pt x="256" y="11"/>
                        <a:pt x="256" y="11"/>
                        <a:pt x="256" y="11"/>
                      </a:cubicBezTo>
                      <a:cubicBezTo>
                        <a:pt x="256" y="5"/>
                        <a:pt x="251" y="0"/>
                        <a:pt x="245" y="0"/>
                      </a:cubicBezTo>
                      <a:cubicBezTo>
                        <a:pt x="239" y="0"/>
                        <a:pt x="235" y="5"/>
                        <a:pt x="235" y="11"/>
                      </a:cubicBezTo>
                      <a:cubicBezTo>
                        <a:pt x="235" y="39"/>
                        <a:pt x="235" y="39"/>
                        <a:pt x="235" y="39"/>
                      </a:cubicBezTo>
                      <a:cubicBezTo>
                        <a:pt x="229" y="44"/>
                        <a:pt x="229" y="44"/>
                        <a:pt x="229" y="44"/>
                      </a:cubicBezTo>
                      <a:cubicBezTo>
                        <a:pt x="205" y="24"/>
                        <a:pt x="173" y="11"/>
                        <a:pt x="139" y="11"/>
                      </a:cubicBezTo>
                      <a:cubicBezTo>
                        <a:pt x="62" y="11"/>
                        <a:pt x="0" y="73"/>
                        <a:pt x="0" y="150"/>
                      </a:cubicBezTo>
                      <a:cubicBezTo>
                        <a:pt x="0" y="189"/>
                        <a:pt x="17" y="225"/>
                        <a:pt x="44" y="251"/>
                      </a:cubicBezTo>
                      <a:cubicBezTo>
                        <a:pt x="24" y="270"/>
                        <a:pt x="24" y="270"/>
                        <a:pt x="24" y="270"/>
                      </a:cubicBezTo>
                      <a:cubicBezTo>
                        <a:pt x="20" y="274"/>
                        <a:pt x="20" y="281"/>
                        <a:pt x="24" y="285"/>
                      </a:cubicBezTo>
                      <a:cubicBezTo>
                        <a:pt x="27" y="287"/>
                        <a:pt x="29" y="288"/>
                        <a:pt x="32" y="288"/>
                      </a:cubicBezTo>
                      <a:cubicBezTo>
                        <a:pt x="35" y="288"/>
                        <a:pt x="37" y="287"/>
                        <a:pt x="40" y="285"/>
                      </a:cubicBezTo>
                      <a:cubicBezTo>
                        <a:pt x="61" y="264"/>
                        <a:pt x="61" y="264"/>
                        <a:pt x="61" y="264"/>
                      </a:cubicBezTo>
                      <a:cubicBezTo>
                        <a:pt x="83" y="279"/>
                        <a:pt x="110" y="288"/>
                        <a:pt x="139" y="288"/>
                      </a:cubicBezTo>
                      <a:cubicBezTo>
                        <a:pt x="168" y="288"/>
                        <a:pt x="194" y="279"/>
                        <a:pt x="217" y="264"/>
                      </a:cubicBezTo>
                      <a:cubicBezTo>
                        <a:pt x="238" y="285"/>
                        <a:pt x="238" y="285"/>
                        <a:pt x="238" y="285"/>
                      </a:cubicBezTo>
                      <a:cubicBezTo>
                        <a:pt x="240" y="287"/>
                        <a:pt x="243" y="288"/>
                        <a:pt x="245" y="288"/>
                      </a:cubicBezTo>
                      <a:cubicBezTo>
                        <a:pt x="248" y="288"/>
                        <a:pt x="251" y="287"/>
                        <a:pt x="253" y="285"/>
                      </a:cubicBezTo>
                      <a:cubicBezTo>
                        <a:pt x="257" y="281"/>
                        <a:pt x="257" y="274"/>
                        <a:pt x="253" y="270"/>
                      </a:cubicBezTo>
                      <a:cubicBezTo>
                        <a:pt x="233" y="251"/>
                        <a:pt x="233" y="251"/>
                        <a:pt x="233" y="251"/>
                      </a:cubicBezTo>
                      <a:cubicBezTo>
                        <a:pt x="260" y="225"/>
                        <a:pt x="277" y="189"/>
                        <a:pt x="277" y="150"/>
                      </a:cubicBezTo>
                      <a:cubicBezTo>
                        <a:pt x="277" y="115"/>
                        <a:pt x="265" y="84"/>
                        <a:pt x="244" y="60"/>
                      </a:cubicBezTo>
                      <a:cubicBezTo>
                        <a:pt x="250" y="54"/>
                        <a:pt x="250" y="54"/>
                        <a:pt x="250" y="54"/>
                      </a:cubicBezTo>
                      <a:cubicBezTo>
                        <a:pt x="277" y="54"/>
                        <a:pt x="277" y="54"/>
                        <a:pt x="277" y="54"/>
                      </a:cubicBezTo>
                      <a:cubicBezTo>
                        <a:pt x="283" y="54"/>
                        <a:pt x="288" y="49"/>
                        <a:pt x="288" y="43"/>
                      </a:cubicBezTo>
                      <a:cubicBezTo>
                        <a:pt x="288" y="37"/>
                        <a:pt x="283" y="32"/>
                        <a:pt x="277" y="32"/>
                      </a:cubicBezTo>
                      <a:close/>
                      <a:moveTo>
                        <a:pt x="256" y="150"/>
                      </a:moveTo>
                      <a:cubicBezTo>
                        <a:pt x="256" y="214"/>
                        <a:pt x="203" y="267"/>
                        <a:pt x="139" y="267"/>
                      </a:cubicBezTo>
                      <a:cubicBezTo>
                        <a:pt x="74" y="267"/>
                        <a:pt x="21" y="214"/>
                        <a:pt x="21" y="150"/>
                      </a:cubicBezTo>
                      <a:cubicBezTo>
                        <a:pt x="21" y="85"/>
                        <a:pt x="74" y="32"/>
                        <a:pt x="139" y="32"/>
                      </a:cubicBezTo>
                      <a:cubicBezTo>
                        <a:pt x="167" y="32"/>
                        <a:pt x="193" y="43"/>
                        <a:pt x="214" y="60"/>
                      </a:cubicBezTo>
                      <a:cubicBezTo>
                        <a:pt x="199" y="75"/>
                        <a:pt x="199" y="75"/>
                        <a:pt x="199" y="75"/>
                      </a:cubicBezTo>
                      <a:cubicBezTo>
                        <a:pt x="182" y="62"/>
                        <a:pt x="161" y="54"/>
                        <a:pt x="139" y="54"/>
                      </a:cubicBezTo>
                      <a:cubicBezTo>
                        <a:pt x="86" y="54"/>
                        <a:pt x="43" y="97"/>
                        <a:pt x="43" y="150"/>
                      </a:cubicBezTo>
                      <a:cubicBezTo>
                        <a:pt x="43" y="203"/>
                        <a:pt x="86" y="246"/>
                        <a:pt x="139" y="246"/>
                      </a:cubicBezTo>
                      <a:cubicBezTo>
                        <a:pt x="192" y="246"/>
                        <a:pt x="235" y="203"/>
                        <a:pt x="235" y="150"/>
                      </a:cubicBezTo>
                      <a:cubicBezTo>
                        <a:pt x="235" y="127"/>
                        <a:pt x="227" y="106"/>
                        <a:pt x="214" y="90"/>
                      </a:cubicBezTo>
                      <a:cubicBezTo>
                        <a:pt x="229" y="75"/>
                        <a:pt x="229" y="75"/>
                        <a:pt x="229" y="75"/>
                      </a:cubicBezTo>
                      <a:cubicBezTo>
                        <a:pt x="246" y="95"/>
                        <a:pt x="256" y="121"/>
                        <a:pt x="256" y="150"/>
                      </a:cubicBezTo>
                      <a:close/>
                      <a:moveTo>
                        <a:pt x="213" y="150"/>
                      </a:moveTo>
                      <a:cubicBezTo>
                        <a:pt x="213" y="191"/>
                        <a:pt x="180" y="224"/>
                        <a:pt x="139" y="224"/>
                      </a:cubicBezTo>
                      <a:cubicBezTo>
                        <a:pt x="97" y="224"/>
                        <a:pt x="64" y="191"/>
                        <a:pt x="64" y="150"/>
                      </a:cubicBezTo>
                      <a:cubicBezTo>
                        <a:pt x="64" y="108"/>
                        <a:pt x="97" y="75"/>
                        <a:pt x="139" y="75"/>
                      </a:cubicBezTo>
                      <a:cubicBezTo>
                        <a:pt x="155" y="75"/>
                        <a:pt x="171" y="81"/>
                        <a:pt x="183" y="90"/>
                      </a:cubicBezTo>
                      <a:cubicBezTo>
                        <a:pt x="168" y="105"/>
                        <a:pt x="168" y="105"/>
                        <a:pt x="168" y="105"/>
                      </a:cubicBezTo>
                      <a:cubicBezTo>
                        <a:pt x="160" y="100"/>
                        <a:pt x="150" y="96"/>
                        <a:pt x="139" y="96"/>
                      </a:cubicBezTo>
                      <a:cubicBezTo>
                        <a:pt x="109" y="96"/>
                        <a:pt x="85" y="120"/>
                        <a:pt x="85" y="150"/>
                      </a:cubicBezTo>
                      <a:cubicBezTo>
                        <a:pt x="85" y="179"/>
                        <a:pt x="109" y="203"/>
                        <a:pt x="139" y="203"/>
                      </a:cubicBezTo>
                      <a:cubicBezTo>
                        <a:pt x="168" y="203"/>
                        <a:pt x="192" y="179"/>
                        <a:pt x="192" y="150"/>
                      </a:cubicBezTo>
                      <a:cubicBezTo>
                        <a:pt x="192" y="139"/>
                        <a:pt x="189" y="129"/>
                        <a:pt x="183" y="120"/>
                      </a:cubicBezTo>
                      <a:cubicBezTo>
                        <a:pt x="198" y="105"/>
                        <a:pt x="198" y="105"/>
                        <a:pt x="198" y="105"/>
                      </a:cubicBezTo>
                      <a:cubicBezTo>
                        <a:pt x="208" y="118"/>
                        <a:pt x="213" y="133"/>
                        <a:pt x="213" y="150"/>
                      </a:cubicBezTo>
                      <a:close/>
                      <a:moveTo>
                        <a:pt x="171" y="150"/>
                      </a:moveTo>
                      <a:cubicBezTo>
                        <a:pt x="171" y="167"/>
                        <a:pt x="156" y="182"/>
                        <a:pt x="139" y="182"/>
                      </a:cubicBezTo>
                      <a:cubicBezTo>
                        <a:pt x="121" y="182"/>
                        <a:pt x="107" y="167"/>
                        <a:pt x="107" y="150"/>
                      </a:cubicBezTo>
                      <a:cubicBezTo>
                        <a:pt x="107" y="132"/>
                        <a:pt x="121" y="118"/>
                        <a:pt x="139" y="118"/>
                      </a:cubicBezTo>
                      <a:cubicBezTo>
                        <a:pt x="144" y="118"/>
                        <a:pt x="148" y="119"/>
                        <a:pt x="152" y="121"/>
                      </a:cubicBezTo>
                      <a:cubicBezTo>
                        <a:pt x="131" y="142"/>
                        <a:pt x="131" y="142"/>
                        <a:pt x="131" y="142"/>
                      </a:cubicBezTo>
                      <a:cubicBezTo>
                        <a:pt x="127" y="146"/>
                        <a:pt x="127" y="153"/>
                        <a:pt x="131" y="157"/>
                      </a:cubicBezTo>
                      <a:cubicBezTo>
                        <a:pt x="133" y="159"/>
                        <a:pt x="136" y="160"/>
                        <a:pt x="139" y="160"/>
                      </a:cubicBezTo>
                      <a:cubicBezTo>
                        <a:pt x="141" y="160"/>
                        <a:pt x="144" y="159"/>
                        <a:pt x="146" y="157"/>
                      </a:cubicBezTo>
                      <a:cubicBezTo>
                        <a:pt x="167" y="136"/>
                        <a:pt x="167" y="136"/>
                        <a:pt x="167" y="136"/>
                      </a:cubicBezTo>
                      <a:cubicBezTo>
                        <a:pt x="169" y="140"/>
                        <a:pt x="171" y="145"/>
                        <a:pt x="171"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grpSp>
            <p:nvGrpSpPr>
              <p:cNvPr id="187" name="Group 609">
                <a:extLst>
                  <a:ext uri="{FF2B5EF4-FFF2-40B4-BE49-F238E27FC236}">
                    <a16:creationId xmlns:a16="http://schemas.microsoft.com/office/drawing/2014/main" id="{FA71FCD3-2E26-4DBB-A542-E3FC805E2DFD}"/>
                  </a:ext>
                </a:extLst>
              </p:cNvPr>
              <p:cNvGrpSpPr>
                <a:grpSpLocks noChangeAspect="1"/>
              </p:cNvGrpSpPr>
              <p:nvPr/>
            </p:nvGrpSpPr>
            <p:grpSpPr bwMode="auto">
              <a:xfrm>
                <a:off x="1888706" y="4836267"/>
                <a:ext cx="367982" cy="367982"/>
                <a:chOff x="3724" y="2689"/>
                <a:chExt cx="340" cy="340"/>
              </a:xfrm>
              <a:solidFill>
                <a:schemeClr val="bg1"/>
              </a:solidFill>
            </p:grpSpPr>
            <p:sp>
              <p:nvSpPr>
                <p:cNvPr id="194" name="Freeform 180">
                  <a:extLst>
                    <a:ext uri="{FF2B5EF4-FFF2-40B4-BE49-F238E27FC236}">
                      <a16:creationId xmlns:a16="http://schemas.microsoft.com/office/drawing/2014/main" id="{7BEA47BC-9EB9-4AFF-B0C0-F887E2A07DB6}"/>
                    </a:ext>
                  </a:extLst>
                </p:cNvPr>
                <p:cNvSpPr>
                  <a:spLocks noEditPoints="1"/>
                </p:cNvSpPr>
                <p:nvPr/>
              </p:nvSpPr>
              <p:spPr bwMode="auto">
                <a:xfrm>
                  <a:off x="3816" y="2753"/>
                  <a:ext cx="156" cy="212"/>
                </a:xfrm>
                <a:custGeom>
                  <a:avLst/>
                  <a:gdLst>
                    <a:gd name="T0" fmla="*/ 224 w 235"/>
                    <a:gd name="T1" fmla="*/ 0 h 320"/>
                    <a:gd name="T2" fmla="*/ 11 w 235"/>
                    <a:gd name="T3" fmla="*/ 0 h 320"/>
                    <a:gd name="T4" fmla="*/ 0 w 235"/>
                    <a:gd name="T5" fmla="*/ 10 h 320"/>
                    <a:gd name="T6" fmla="*/ 0 w 235"/>
                    <a:gd name="T7" fmla="*/ 309 h 320"/>
                    <a:gd name="T8" fmla="*/ 11 w 235"/>
                    <a:gd name="T9" fmla="*/ 320 h 320"/>
                    <a:gd name="T10" fmla="*/ 224 w 235"/>
                    <a:gd name="T11" fmla="*/ 320 h 320"/>
                    <a:gd name="T12" fmla="*/ 235 w 235"/>
                    <a:gd name="T13" fmla="*/ 309 h 320"/>
                    <a:gd name="T14" fmla="*/ 235 w 235"/>
                    <a:gd name="T15" fmla="*/ 10 h 320"/>
                    <a:gd name="T16" fmla="*/ 224 w 235"/>
                    <a:gd name="T17" fmla="*/ 0 h 320"/>
                    <a:gd name="T18" fmla="*/ 128 w 235"/>
                    <a:gd name="T19" fmla="*/ 21 h 320"/>
                    <a:gd name="T20" fmla="*/ 171 w 235"/>
                    <a:gd name="T21" fmla="*/ 21 h 320"/>
                    <a:gd name="T22" fmla="*/ 171 w 235"/>
                    <a:gd name="T23" fmla="*/ 166 h 320"/>
                    <a:gd name="T24" fmla="*/ 157 w 235"/>
                    <a:gd name="T25" fmla="*/ 152 h 320"/>
                    <a:gd name="T26" fmla="*/ 142 w 235"/>
                    <a:gd name="T27" fmla="*/ 152 h 320"/>
                    <a:gd name="T28" fmla="*/ 128 w 235"/>
                    <a:gd name="T29" fmla="*/ 166 h 320"/>
                    <a:gd name="T30" fmla="*/ 128 w 235"/>
                    <a:gd name="T31" fmla="*/ 21 h 320"/>
                    <a:gd name="T32" fmla="*/ 214 w 235"/>
                    <a:gd name="T33" fmla="*/ 298 h 320"/>
                    <a:gd name="T34" fmla="*/ 22 w 235"/>
                    <a:gd name="T35" fmla="*/ 298 h 320"/>
                    <a:gd name="T36" fmla="*/ 22 w 235"/>
                    <a:gd name="T37" fmla="*/ 21 h 320"/>
                    <a:gd name="T38" fmla="*/ 107 w 235"/>
                    <a:gd name="T39" fmla="*/ 21 h 320"/>
                    <a:gd name="T40" fmla="*/ 107 w 235"/>
                    <a:gd name="T41" fmla="*/ 192 h 320"/>
                    <a:gd name="T42" fmla="*/ 114 w 235"/>
                    <a:gd name="T43" fmla="*/ 202 h 320"/>
                    <a:gd name="T44" fmla="*/ 125 w 235"/>
                    <a:gd name="T45" fmla="*/ 199 h 320"/>
                    <a:gd name="T46" fmla="*/ 150 w 235"/>
                    <a:gd name="T47" fmla="*/ 175 h 320"/>
                    <a:gd name="T48" fmla="*/ 174 w 235"/>
                    <a:gd name="T49" fmla="*/ 199 h 320"/>
                    <a:gd name="T50" fmla="*/ 182 w 235"/>
                    <a:gd name="T51" fmla="*/ 202 h 320"/>
                    <a:gd name="T52" fmla="*/ 186 w 235"/>
                    <a:gd name="T53" fmla="*/ 202 h 320"/>
                    <a:gd name="T54" fmla="*/ 192 w 235"/>
                    <a:gd name="T55" fmla="*/ 192 h 320"/>
                    <a:gd name="T56" fmla="*/ 192 w 235"/>
                    <a:gd name="T57" fmla="*/ 21 h 320"/>
                    <a:gd name="T58" fmla="*/ 214 w 235"/>
                    <a:gd name="T59" fmla="*/ 21 h 320"/>
                    <a:gd name="T60" fmla="*/ 214 w 235"/>
                    <a:gd name="T61"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5" h="320">
                      <a:moveTo>
                        <a:pt x="224" y="0"/>
                      </a:move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10"/>
                        <a:pt x="235" y="10"/>
                        <a:pt x="235" y="10"/>
                      </a:cubicBezTo>
                      <a:cubicBezTo>
                        <a:pt x="235" y="4"/>
                        <a:pt x="230" y="0"/>
                        <a:pt x="224" y="0"/>
                      </a:cubicBezTo>
                      <a:close/>
                      <a:moveTo>
                        <a:pt x="128" y="21"/>
                      </a:moveTo>
                      <a:cubicBezTo>
                        <a:pt x="171" y="21"/>
                        <a:pt x="171" y="21"/>
                        <a:pt x="171" y="21"/>
                      </a:cubicBezTo>
                      <a:cubicBezTo>
                        <a:pt x="171" y="166"/>
                        <a:pt x="171" y="166"/>
                        <a:pt x="171" y="166"/>
                      </a:cubicBezTo>
                      <a:cubicBezTo>
                        <a:pt x="157" y="152"/>
                        <a:pt x="157" y="152"/>
                        <a:pt x="157" y="152"/>
                      </a:cubicBezTo>
                      <a:cubicBezTo>
                        <a:pt x="153" y="148"/>
                        <a:pt x="146" y="148"/>
                        <a:pt x="142" y="152"/>
                      </a:cubicBezTo>
                      <a:cubicBezTo>
                        <a:pt x="128" y="166"/>
                        <a:pt x="128" y="166"/>
                        <a:pt x="128" y="166"/>
                      </a:cubicBezTo>
                      <a:lnTo>
                        <a:pt x="128" y="21"/>
                      </a:lnTo>
                      <a:close/>
                      <a:moveTo>
                        <a:pt x="214" y="298"/>
                      </a:moveTo>
                      <a:cubicBezTo>
                        <a:pt x="22" y="298"/>
                        <a:pt x="22" y="298"/>
                        <a:pt x="22" y="298"/>
                      </a:cubicBezTo>
                      <a:cubicBezTo>
                        <a:pt x="22" y="21"/>
                        <a:pt x="22" y="21"/>
                        <a:pt x="22" y="21"/>
                      </a:cubicBezTo>
                      <a:cubicBezTo>
                        <a:pt x="107" y="21"/>
                        <a:pt x="107" y="21"/>
                        <a:pt x="107" y="21"/>
                      </a:cubicBezTo>
                      <a:cubicBezTo>
                        <a:pt x="107" y="192"/>
                        <a:pt x="107" y="192"/>
                        <a:pt x="107" y="192"/>
                      </a:cubicBezTo>
                      <a:cubicBezTo>
                        <a:pt x="107" y="196"/>
                        <a:pt x="110" y="200"/>
                        <a:pt x="114" y="202"/>
                      </a:cubicBezTo>
                      <a:cubicBezTo>
                        <a:pt x="118" y="203"/>
                        <a:pt x="122" y="202"/>
                        <a:pt x="125" y="199"/>
                      </a:cubicBezTo>
                      <a:cubicBezTo>
                        <a:pt x="150" y="175"/>
                        <a:pt x="150" y="175"/>
                        <a:pt x="150" y="175"/>
                      </a:cubicBezTo>
                      <a:cubicBezTo>
                        <a:pt x="174" y="199"/>
                        <a:pt x="174" y="199"/>
                        <a:pt x="174" y="199"/>
                      </a:cubicBezTo>
                      <a:cubicBezTo>
                        <a:pt x="176" y="201"/>
                        <a:pt x="179" y="202"/>
                        <a:pt x="182" y="202"/>
                      </a:cubicBezTo>
                      <a:cubicBezTo>
                        <a:pt x="183" y="202"/>
                        <a:pt x="184" y="202"/>
                        <a:pt x="186" y="202"/>
                      </a:cubicBezTo>
                      <a:cubicBezTo>
                        <a:pt x="190" y="200"/>
                        <a:pt x="192" y="196"/>
                        <a:pt x="192" y="192"/>
                      </a:cubicBezTo>
                      <a:cubicBezTo>
                        <a:pt x="192" y="21"/>
                        <a:pt x="192" y="21"/>
                        <a:pt x="192" y="21"/>
                      </a:cubicBezTo>
                      <a:cubicBezTo>
                        <a:pt x="214" y="21"/>
                        <a:pt x="214" y="21"/>
                        <a:pt x="214" y="21"/>
                      </a:cubicBezTo>
                      <a:lnTo>
                        <a:pt x="214" y="2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195" name="Freeform 181">
                  <a:extLst>
                    <a:ext uri="{FF2B5EF4-FFF2-40B4-BE49-F238E27FC236}">
                      <a16:creationId xmlns:a16="http://schemas.microsoft.com/office/drawing/2014/main" id="{A060BDB3-A2B9-4F0B-AE27-9570FEAB9DE1}"/>
                    </a:ext>
                  </a:extLst>
                </p:cNvPr>
                <p:cNvSpPr>
                  <a:spLocks noEditPoints="1"/>
                </p:cNvSpPr>
                <p:nvPr/>
              </p:nvSpPr>
              <p:spPr bwMode="auto">
                <a:xfrm>
                  <a:off x="3724" y="2689"/>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sp>
            <p:nvSpPr>
              <p:cNvPr id="188" name="TextBox 187">
                <a:extLst>
                  <a:ext uri="{FF2B5EF4-FFF2-40B4-BE49-F238E27FC236}">
                    <a16:creationId xmlns:a16="http://schemas.microsoft.com/office/drawing/2014/main" id="{9B99F1E7-C30D-426A-AB63-D5E7AC108437}"/>
                  </a:ext>
                </a:extLst>
              </p:cNvPr>
              <p:cNvSpPr txBox="1"/>
              <p:nvPr/>
            </p:nvSpPr>
            <p:spPr>
              <a:xfrm>
                <a:off x="2585299" y="5028288"/>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1</a:t>
                </a:r>
                <a:endParaRPr lang="en-IN" sz="800" b="1" dirty="0">
                  <a:solidFill>
                    <a:schemeClr val="bg2">
                      <a:lumMod val="50000"/>
                    </a:schemeClr>
                  </a:solidFill>
                </a:endParaRPr>
              </a:p>
            </p:txBody>
          </p:sp>
          <p:sp>
            <p:nvSpPr>
              <p:cNvPr id="189" name="TextBox 188">
                <a:extLst>
                  <a:ext uri="{FF2B5EF4-FFF2-40B4-BE49-F238E27FC236}">
                    <a16:creationId xmlns:a16="http://schemas.microsoft.com/office/drawing/2014/main" id="{93164E5E-4FC5-4B2F-AEB2-0500705C6315}"/>
                  </a:ext>
                </a:extLst>
              </p:cNvPr>
              <p:cNvSpPr txBox="1"/>
              <p:nvPr/>
            </p:nvSpPr>
            <p:spPr>
              <a:xfrm>
                <a:off x="2800034" y="5134396"/>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2</a:t>
                </a:r>
                <a:endParaRPr lang="en-IN" sz="800" b="1" dirty="0">
                  <a:solidFill>
                    <a:schemeClr val="bg2">
                      <a:lumMod val="50000"/>
                    </a:schemeClr>
                  </a:solidFill>
                </a:endParaRPr>
              </a:p>
            </p:txBody>
          </p:sp>
          <p:sp>
            <p:nvSpPr>
              <p:cNvPr id="190" name="TextBox 189">
                <a:extLst>
                  <a:ext uri="{FF2B5EF4-FFF2-40B4-BE49-F238E27FC236}">
                    <a16:creationId xmlns:a16="http://schemas.microsoft.com/office/drawing/2014/main" id="{788D0B53-85EB-47AA-9896-3BEE8066F83B}"/>
                  </a:ext>
                </a:extLst>
              </p:cNvPr>
              <p:cNvSpPr txBox="1"/>
              <p:nvPr/>
            </p:nvSpPr>
            <p:spPr>
              <a:xfrm>
                <a:off x="2792406" y="5407335"/>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3</a:t>
                </a:r>
                <a:endParaRPr lang="en-IN" sz="800" b="1" dirty="0">
                  <a:solidFill>
                    <a:schemeClr val="bg2">
                      <a:lumMod val="50000"/>
                    </a:schemeClr>
                  </a:solidFill>
                </a:endParaRPr>
              </a:p>
            </p:txBody>
          </p:sp>
          <p:sp>
            <p:nvSpPr>
              <p:cNvPr id="191" name="TextBox 190">
                <a:extLst>
                  <a:ext uri="{FF2B5EF4-FFF2-40B4-BE49-F238E27FC236}">
                    <a16:creationId xmlns:a16="http://schemas.microsoft.com/office/drawing/2014/main" id="{079F144F-A1F3-4D95-88A7-9705F9BF2D44}"/>
                  </a:ext>
                </a:extLst>
              </p:cNvPr>
              <p:cNvSpPr txBox="1"/>
              <p:nvPr/>
            </p:nvSpPr>
            <p:spPr>
              <a:xfrm>
                <a:off x="2593115" y="5505030"/>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4</a:t>
                </a:r>
                <a:endParaRPr lang="en-IN" sz="800" b="1" dirty="0">
                  <a:solidFill>
                    <a:schemeClr val="bg2">
                      <a:lumMod val="50000"/>
                    </a:schemeClr>
                  </a:solidFill>
                </a:endParaRPr>
              </a:p>
            </p:txBody>
          </p:sp>
          <p:sp>
            <p:nvSpPr>
              <p:cNvPr id="192" name="TextBox 191">
                <a:extLst>
                  <a:ext uri="{FF2B5EF4-FFF2-40B4-BE49-F238E27FC236}">
                    <a16:creationId xmlns:a16="http://schemas.microsoft.com/office/drawing/2014/main" id="{7D77A4C2-C671-441F-A771-8224BF75D8F7}"/>
                  </a:ext>
                </a:extLst>
              </p:cNvPr>
              <p:cNvSpPr txBox="1"/>
              <p:nvPr/>
            </p:nvSpPr>
            <p:spPr>
              <a:xfrm>
                <a:off x="2358646" y="5411246"/>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5</a:t>
                </a:r>
                <a:endParaRPr lang="en-IN" sz="800" b="1" dirty="0">
                  <a:solidFill>
                    <a:schemeClr val="bg2">
                      <a:lumMod val="50000"/>
                    </a:schemeClr>
                  </a:solidFill>
                </a:endParaRPr>
              </a:p>
            </p:txBody>
          </p:sp>
          <p:sp>
            <p:nvSpPr>
              <p:cNvPr id="193" name="TextBox 192">
                <a:extLst>
                  <a:ext uri="{FF2B5EF4-FFF2-40B4-BE49-F238E27FC236}">
                    <a16:creationId xmlns:a16="http://schemas.microsoft.com/office/drawing/2014/main" id="{FC2D15A9-7C9B-432F-93EF-E9C0C439E225}"/>
                  </a:ext>
                </a:extLst>
              </p:cNvPr>
              <p:cNvSpPr txBox="1"/>
              <p:nvPr/>
            </p:nvSpPr>
            <p:spPr>
              <a:xfrm>
                <a:off x="2346924" y="5149431"/>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6</a:t>
                </a:r>
                <a:endParaRPr lang="en-IN" sz="800" b="1" dirty="0">
                  <a:solidFill>
                    <a:schemeClr val="bg2">
                      <a:lumMod val="50000"/>
                    </a:schemeClr>
                  </a:solidFill>
                </a:endParaRPr>
              </a:p>
            </p:txBody>
          </p:sp>
        </p:grpSp>
        <p:sp>
          <p:nvSpPr>
            <p:cNvPr id="169" name="Rectangle 168">
              <a:extLst>
                <a:ext uri="{FF2B5EF4-FFF2-40B4-BE49-F238E27FC236}">
                  <a16:creationId xmlns:a16="http://schemas.microsoft.com/office/drawing/2014/main" id="{EF69239D-E038-49F7-8142-4014F5BA15D7}"/>
                </a:ext>
              </a:extLst>
            </p:cNvPr>
            <p:cNvSpPr/>
            <p:nvPr/>
          </p:nvSpPr>
          <p:spPr>
            <a:xfrm>
              <a:off x="1973510" y="3614253"/>
              <a:ext cx="1393330" cy="256160"/>
            </a:xfrm>
            <a:prstGeom prst="rect">
              <a:avLst/>
            </a:prstGeom>
          </p:spPr>
          <p:txBody>
            <a:bodyPr wrap="none">
              <a:spAutoFit/>
            </a:bodyPr>
            <a:lstStyle/>
            <a:p>
              <a:pPr lvl="0">
                <a:lnSpc>
                  <a:spcPct val="106000"/>
                </a:lnSpc>
              </a:pPr>
              <a:r>
                <a:rPr lang="en-US" sz="1100" b="1" dirty="0">
                  <a:solidFill>
                    <a:schemeClr val="bg1"/>
                  </a:solidFill>
                </a:rPr>
                <a:t>Detailed scope </a:t>
              </a:r>
              <a:endParaRPr lang="en-IN" sz="1100" b="1" dirty="0">
                <a:solidFill>
                  <a:schemeClr val="bg1"/>
                </a:solidFill>
              </a:endParaRPr>
            </a:p>
          </p:txBody>
        </p:sp>
      </p:grpSp>
      <p:cxnSp>
        <p:nvCxnSpPr>
          <p:cNvPr id="218" name="Straight Connector 217">
            <a:extLst>
              <a:ext uri="{FF2B5EF4-FFF2-40B4-BE49-F238E27FC236}">
                <a16:creationId xmlns:a16="http://schemas.microsoft.com/office/drawing/2014/main" id="{691AB188-F130-4E71-9593-D10EE9B6AA9B}"/>
              </a:ext>
            </a:extLst>
          </p:cNvPr>
          <p:cNvCxnSpPr/>
          <p:nvPr/>
        </p:nvCxnSpPr>
        <p:spPr>
          <a:xfrm>
            <a:off x="5836209" y="3757359"/>
            <a:ext cx="9867" cy="253683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9" name="Rectangle 218">
            <a:extLst>
              <a:ext uri="{FF2B5EF4-FFF2-40B4-BE49-F238E27FC236}">
                <a16:creationId xmlns:a16="http://schemas.microsoft.com/office/drawing/2014/main" id="{6F4F6A4C-EE21-4E6A-99B7-18B29DC9DA7B}"/>
              </a:ext>
            </a:extLst>
          </p:cNvPr>
          <p:cNvSpPr/>
          <p:nvPr/>
        </p:nvSpPr>
        <p:spPr>
          <a:xfrm>
            <a:off x="1337314" y="3290159"/>
            <a:ext cx="2491388" cy="271741"/>
          </a:xfrm>
          <a:prstGeom prst="rect">
            <a:avLst/>
          </a:prstGeom>
        </p:spPr>
        <p:txBody>
          <a:bodyPr wrap="none">
            <a:spAutoFit/>
          </a:bodyPr>
          <a:lstStyle/>
          <a:p>
            <a:pPr lvl="0" algn="ctr">
              <a:lnSpc>
                <a:spcPct val="106000"/>
              </a:lnSpc>
            </a:pPr>
            <a:r>
              <a:rPr lang="en-US" sz="1100" b="1" dirty="0">
                <a:solidFill>
                  <a:prstClr val="white"/>
                </a:solidFill>
              </a:rPr>
              <a:t>Objectives of the assignment</a:t>
            </a:r>
            <a:endParaRPr lang="en-IN" sz="1100" b="1" dirty="0">
              <a:solidFill>
                <a:prstClr val="white"/>
              </a:solidFill>
            </a:endParaRPr>
          </a:p>
        </p:txBody>
      </p:sp>
      <p:sp>
        <p:nvSpPr>
          <p:cNvPr id="220" name="Rectangle 219">
            <a:extLst>
              <a:ext uri="{FF2B5EF4-FFF2-40B4-BE49-F238E27FC236}">
                <a16:creationId xmlns:a16="http://schemas.microsoft.com/office/drawing/2014/main" id="{723DF190-F4B8-4DDD-9E6C-D9F6764EEEED}"/>
              </a:ext>
            </a:extLst>
          </p:cNvPr>
          <p:cNvSpPr/>
          <p:nvPr/>
        </p:nvSpPr>
        <p:spPr>
          <a:xfrm>
            <a:off x="406552" y="3757359"/>
            <a:ext cx="5110121" cy="1985159"/>
          </a:xfrm>
          <a:prstGeom prst="rect">
            <a:avLst/>
          </a:prstGeom>
        </p:spPr>
        <p:txBody>
          <a:bodyPr wrap="square">
            <a:spAutoFit/>
          </a:bodyPr>
          <a:lstStyle/>
          <a:p>
            <a:pPr marL="228600" indent="-228600">
              <a:lnSpc>
                <a:spcPct val="150000"/>
              </a:lnSpc>
              <a:spcBef>
                <a:spcPts val="600"/>
              </a:spcBef>
              <a:buSzPct val="100000"/>
              <a:buFont typeface="+mj-lt"/>
              <a:buAutoNum type="alphaUcPeriod"/>
            </a:pPr>
            <a:r>
              <a:rPr lang="en-US" sz="1200" dirty="0"/>
              <a:t>2G/3G/4G MTN Networks KPIs audit based on OSS counters </a:t>
            </a:r>
          </a:p>
          <a:p>
            <a:pPr marL="228600" indent="-228600">
              <a:lnSpc>
                <a:spcPct val="150000"/>
              </a:lnSpc>
              <a:spcBef>
                <a:spcPts val="600"/>
              </a:spcBef>
              <a:buSzPct val="100000"/>
              <a:buFont typeface="+mj-lt"/>
              <a:buAutoNum type="alphaUcPeriod"/>
            </a:pPr>
            <a:r>
              <a:rPr lang="en-US" sz="1200" dirty="0"/>
              <a:t>Parameters settings audit of 2G/3G/4G MTN network</a:t>
            </a:r>
          </a:p>
          <a:p>
            <a:pPr marL="228600" indent="-228600">
              <a:lnSpc>
                <a:spcPct val="150000"/>
              </a:lnSpc>
              <a:spcBef>
                <a:spcPts val="600"/>
              </a:spcBef>
              <a:buSzPct val="100000"/>
              <a:buFont typeface="+mj-lt"/>
              <a:buAutoNum type="alphaUcPeriod"/>
            </a:pPr>
            <a:r>
              <a:rPr lang="en-US" sz="1200" dirty="0"/>
              <a:t>Capacity audit of 2G/3G/4G MTN network</a:t>
            </a:r>
          </a:p>
          <a:p>
            <a:pPr marL="228600" indent="-228600">
              <a:lnSpc>
                <a:spcPct val="150000"/>
              </a:lnSpc>
              <a:spcBef>
                <a:spcPts val="600"/>
              </a:spcBef>
              <a:buSzPct val="100000"/>
              <a:buFont typeface="+mj-lt"/>
              <a:buAutoNum type="alphaUcPeriod"/>
            </a:pPr>
            <a:r>
              <a:rPr lang="en-US" sz="1200" dirty="0"/>
              <a:t>Evaluate and benchmark Quality levels offered by MTN to MOOV mobiles networks and regulator defined KPIs levels based on Drive Test measurements results</a:t>
            </a:r>
          </a:p>
        </p:txBody>
      </p:sp>
    </p:spTree>
    <p:extLst>
      <p:ext uri="{BB962C8B-B14F-4D97-AF65-F5344CB8AC3E}">
        <p14:creationId xmlns:p14="http://schemas.microsoft.com/office/powerpoint/2010/main" val="377719873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DROPPED CALLS per technology</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network has an excellent drop rate compared to MOOV’s network that has a bad drop rate for 3G technology</a:t>
            </a: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3">
            <a:extLst>
              <a:ext uri="{FF2B5EF4-FFF2-40B4-BE49-F238E27FC236}">
                <a16:creationId xmlns:a16="http://schemas.microsoft.com/office/drawing/2014/main" id="{EB5D818C-3262-48D0-A6EA-91F549F323F2}"/>
              </a:ext>
            </a:extLst>
          </p:cNvPr>
          <p:cNvGraphicFramePr>
            <a:graphicFrameLocks/>
          </p:cNvGraphicFramePr>
          <p:nvPr>
            <p:extLst>
              <p:ext uri="{D42A27DB-BD31-4B8C-83A1-F6EECF244321}">
                <p14:modId xmlns:p14="http://schemas.microsoft.com/office/powerpoint/2010/main" val="3006232480"/>
              </p:ext>
            </p:extLst>
          </p:nvPr>
        </p:nvGraphicFramePr>
        <p:xfrm>
          <a:off x="1287547" y="1874830"/>
          <a:ext cx="8369637" cy="40127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110523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SMS SENDING FAILURE EVENTS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SMS SETUP/RESPONSE is much better than MOOV’s</a:t>
            </a: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41</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9A87F1BD-BEAB-0871-EE2D-343EF702BFB3}"/>
              </a:ext>
            </a:extLst>
          </p:cNvPr>
          <p:cNvPicPr>
            <a:picLocks noChangeAspect="1"/>
          </p:cNvPicPr>
          <p:nvPr/>
        </p:nvPicPr>
        <p:blipFill>
          <a:blip r:embed="rId3"/>
          <a:stretch>
            <a:fillRect/>
          </a:stretch>
        </p:blipFill>
        <p:spPr>
          <a:xfrm>
            <a:off x="115770" y="1619025"/>
            <a:ext cx="3904556" cy="3165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9BAC8549-C26A-EF76-57D8-8C2E32E4FFE3}"/>
              </a:ext>
            </a:extLst>
          </p:cNvPr>
          <p:cNvPicPr>
            <a:picLocks noChangeAspect="1"/>
          </p:cNvPicPr>
          <p:nvPr/>
        </p:nvPicPr>
        <p:blipFill>
          <a:blip r:embed="rId4"/>
          <a:stretch>
            <a:fillRect/>
          </a:stretch>
        </p:blipFill>
        <p:spPr>
          <a:xfrm>
            <a:off x="2610504" y="1619025"/>
            <a:ext cx="1409822" cy="533446"/>
          </a:xfrm>
          <a:prstGeom prst="rect">
            <a:avLst/>
          </a:prstGeom>
        </p:spPr>
      </p:pic>
      <p:pic>
        <p:nvPicPr>
          <p:cNvPr id="13" name="Picture 12">
            <a:extLst>
              <a:ext uri="{FF2B5EF4-FFF2-40B4-BE49-F238E27FC236}">
                <a16:creationId xmlns:a16="http://schemas.microsoft.com/office/drawing/2014/main" id="{D5BBEFAA-F2EE-D642-D65A-07199E2A5C67}"/>
              </a:ext>
            </a:extLst>
          </p:cNvPr>
          <p:cNvPicPr>
            <a:picLocks noChangeAspect="1"/>
          </p:cNvPicPr>
          <p:nvPr/>
        </p:nvPicPr>
        <p:blipFill rotWithShape="1">
          <a:blip r:embed="rId5"/>
          <a:srcRect r="8889"/>
          <a:stretch/>
        </p:blipFill>
        <p:spPr>
          <a:xfrm>
            <a:off x="4139273" y="1619026"/>
            <a:ext cx="4032403" cy="3165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3BB5FF25-4DD6-54BA-B6BB-4994CA7500BE}"/>
              </a:ext>
            </a:extLst>
          </p:cNvPr>
          <p:cNvPicPr>
            <a:picLocks noChangeAspect="1"/>
          </p:cNvPicPr>
          <p:nvPr/>
        </p:nvPicPr>
        <p:blipFill>
          <a:blip r:embed="rId6"/>
          <a:stretch>
            <a:fillRect/>
          </a:stretch>
        </p:blipFill>
        <p:spPr>
          <a:xfrm>
            <a:off x="6738992" y="1619025"/>
            <a:ext cx="1432684" cy="556308"/>
          </a:xfrm>
          <a:prstGeom prst="rect">
            <a:avLst/>
          </a:prstGeom>
        </p:spPr>
      </p:pic>
      <p:pic>
        <p:nvPicPr>
          <p:cNvPr id="18" name="Picture 17">
            <a:extLst>
              <a:ext uri="{FF2B5EF4-FFF2-40B4-BE49-F238E27FC236}">
                <a16:creationId xmlns:a16="http://schemas.microsoft.com/office/drawing/2014/main" id="{ECC511E3-3257-933A-6DD9-E746ECC646E4}"/>
              </a:ext>
            </a:extLst>
          </p:cNvPr>
          <p:cNvPicPr>
            <a:picLocks noChangeAspect="1"/>
          </p:cNvPicPr>
          <p:nvPr/>
        </p:nvPicPr>
        <p:blipFill>
          <a:blip r:embed="rId7"/>
          <a:stretch>
            <a:fillRect/>
          </a:stretch>
        </p:blipFill>
        <p:spPr>
          <a:xfrm>
            <a:off x="8290624" y="1619025"/>
            <a:ext cx="3816934" cy="3165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a:extLst>
              <a:ext uri="{FF2B5EF4-FFF2-40B4-BE49-F238E27FC236}">
                <a16:creationId xmlns:a16="http://schemas.microsoft.com/office/drawing/2014/main" id="{5BF72079-BCDC-ACA0-CA82-00A646EB71C0}"/>
              </a:ext>
            </a:extLst>
          </p:cNvPr>
          <p:cNvPicPr>
            <a:picLocks noChangeAspect="1"/>
          </p:cNvPicPr>
          <p:nvPr/>
        </p:nvPicPr>
        <p:blipFill>
          <a:blip r:embed="rId8"/>
          <a:stretch>
            <a:fillRect/>
          </a:stretch>
        </p:blipFill>
        <p:spPr>
          <a:xfrm>
            <a:off x="10751080" y="1619025"/>
            <a:ext cx="1356478" cy="472481"/>
          </a:xfrm>
          <a:prstGeom prst="rect">
            <a:avLst/>
          </a:prstGeom>
        </p:spPr>
      </p:pic>
      <p:pic>
        <p:nvPicPr>
          <p:cNvPr id="21" name="Image 6">
            <a:extLst>
              <a:ext uri="{FF2B5EF4-FFF2-40B4-BE49-F238E27FC236}">
                <a16:creationId xmlns:a16="http://schemas.microsoft.com/office/drawing/2014/main" id="{49E7C676-A40D-9895-10E3-2C70E170D99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3512" y="1629128"/>
            <a:ext cx="527863" cy="452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Image 7">
            <a:extLst>
              <a:ext uri="{FF2B5EF4-FFF2-40B4-BE49-F238E27FC236}">
                <a16:creationId xmlns:a16="http://schemas.microsoft.com/office/drawing/2014/main" id="{A2FC2DED-1011-2583-9A1A-6767244A7257}"/>
              </a:ext>
            </a:extLst>
          </p:cNvPr>
          <p:cNvPicPr>
            <a:picLocks/>
          </p:cNvPicPr>
          <p:nvPr/>
        </p:nvPicPr>
        <p:blipFill rotWithShape="1">
          <a:blip r:embed="rId10"/>
          <a:srcRect l="8657" r="10313"/>
          <a:stretch/>
        </p:blipFill>
        <p:spPr>
          <a:xfrm>
            <a:off x="4139273" y="1619025"/>
            <a:ext cx="501683" cy="395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36C32F7A-FC40-9BCF-81D8-B6743913B9AC}"/>
              </a:ext>
            </a:extLst>
          </p:cNvPr>
          <p:cNvPicPr>
            <a:picLocks noChangeAspect="1"/>
          </p:cNvPicPr>
          <p:nvPr/>
        </p:nvPicPr>
        <p:blipFill>
          <a:blip r:embed="rId11"/>
          <a:stretch>
            <a:fillRect/>
          </a:stretch>
        </p:blipFill>
        <p:spPr>
          <a:xfrm>
            <a:off x="8290623" y="1632787"/>
            <a:ext cx="493017" cy="505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56662014"/>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SMS SENDING FAILURE</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SMS SETUP/RESPONSE is outperforming MOOV’s. SMS service KPIs of the two operators are almost compliant with the ARCEP requirements</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3" name="Rectangle 12">
            <a:extLst>
              <a:ext uri="{FF2B5EF4-FFF2-40B4-BE49-F238E27FC236}">
                <a16:creationId xmlns:a16="http://schemas.microsoft.com/office/drawing/2014/main" id="{83D346D3-4595-456A-88AE-65E350E0C3C3}"/>
              </a:ext>
            </a:extLst>
          </p:cNvPr>
          <p:cNvSpPr/>
          <p:nvPr/>
        </p:nvSpPr>
        <p:spPr>
          <a:xfrm>
            <a:off x="9601722" y="2211266"/>
            <a:ext cx="2424023" cy="2282613"/>
          </a:xfrm>
          <a:prstGeom prst="rect">
            <a:avLst/>
          </a:prstGeom>
        </p:spPr>
        <p:txBody>
          <a:bodyPr wrap="square">
            <a:spAutoFit/>
          </a:bodyPr>
          <a:lstStyle/>
          <a:p>
            <a:endParaRPr lang="en-US" sz="1633" dirty="0">
              <a:solidFill>
                <a:srgbClr val="000000"/>
              </a:solidFill>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MTN SMS sending/Receiving SR in MTN is excellent compared to MOOV’s</a:t>
            </a:r>
          </a:p>
          <a:p>
            <a:pPr marL="259232" indent="-259232">
              <a:buFont typeface="Arial" panose="020B0604020202020204" pitchFamily="34" charset="0"/>
              <a:buChar char="›"/>
            </a:pPr>
            <a:endParaRPr lang="en-US" sz="1400" dirty="0">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The Samples done in this DT fulfils the ARCEP requirement for MTN. </a:t>
            </a:r>
            <a:endParaRPr lang="en-US" sz="1452" dirty="0">
              <a:latin typeface="Verdana" panose="020B0604030504040204" pitchFamily="34" charset="0"/>
              <a:ea typeface="Verdana" panose="020B0604030504040204" pitchFamily="34" charset="0"/>
            </a:endParaRPr>
          </a:p>
        </p:txBody>
      </p:sp>
      <p:graphicFrame>
        <p:nvGraphicFramePr>
          <p:cNvPr id="4" name="Graphique 2">
            <a:extLst>
              <a:ext uri="{FF2B5EF4-FFF2-40B4-BE49-F238E27FC236}">
                <a16:creationId xmlns:a16="http://schemas.microsoft.com/office/drawing/2014/main" id="{BF531D77-BA94-4C8F-8F59-F0731982096E}"/>
              </a:ext>
            </a:extLst>
          </p:cNvPr>
          <p:cNvGraphicFramePr>
            <a:graphicFrameLocks/>
          </p:cNvGraphicFramePr>
          <p:nvPr>
            <p:extLst>
              <p:ext uri="{D42A27DB-BD31-4B8C-83A1-F6EECF244321}">
                <p14:modId xmlns:p14="http://schemas.microsoft.com/office/powerpoint/2010/main" val="4166415059"/>
              </p:ext>
            </p:extLst>
          </p:nvPr>
        </p:nvGraphicFramePr>
        <p:xfrm>
          <a:off x="884774" y="1673928"/>
          <a:ext cx="8025961" cy="43443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53407622"/>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DATA 3G</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have a good rate of successful Internet connection </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43</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5">
            <a:extLst>
              <a:ext uri="{FF2B5EF4-FFF2-40B4-BE49-F238E27FC236}">
                <a16:creationId xmlns:a16="http://schemas.microsoft.com/office/drawing/2014/main" id="{DA4FDF45-A981-46BB-AA67-9ADF69754A62}"/>
              </a:ext>
            </a:extLst>
          </p:cNvPr>
          <p:cNvGraphicFramePr>
            <a:graphicFrameLocks/>
          </p:cNvGraphicFramePr>
          <p:nvPr>
            <p:extLst>
              <p:ext uri="{D42A27DB-BD31-4B8C-83A1-F6EECF244321}">
                <p14:modId xmlns:p14="http://schemas.microsoft.com/office/powerpoint/2010/main" val="2904218609"/>
              </p:ext>
            </p:extLst>
          </p:nvPr>
        </p:nvGraphicFramePr>
        <p:xfrm>
          <a:off x="637851" y="1359000"/>
          <a:ext cx="5576337" cy="49962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8">
            <a:extLst>
              <a:ext uri="{FF2B5EF4-FFF2-40B4-BE49-F238E27FC236}">
                <a16:creationId xmlns:a16="http://schemas.microsoft.com/office/drawing/2014/main" id="{31B7CE98-9EA4-41A6-B43B-92EC0BBC103C}"/>
              </a:ext>
            </a:extLst>
          </p:cNvPr>
          <p:cNvGraphicFramePr>
            <a:graphicFrameLocks/>
          </p:cNvGraphicFramePr>
          <p:nvPr>
            <p:extLst>
              <p:ext uri="{D42A27DB-BD31-4B8C-83A1-F6EECF244321}">
                <p14:modId xmlns:p14="http://schemas.microsoft.com/office/powerpoint/2010/main" val="872767321"/>
              </p:ext>
            </p:extLst>
          </p:nvPr>
        </p:nvGraphicFramePr>
        <p:xfrm>
          <a:off x="6494105" y="1359001"/>
          <a:ext cx="4226768" cy="499625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48920081"/>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DATA 3G</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Both operators have acceptable web service success rate. MTN have better connection setup time</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1" name="Rectangle 10">
            <a:extLst>
              <a:ext uri="{FF2B5EF4-FFF2-40B4-BE49-F238E27FC236}">
                <a16:creationId xmlns:a16="http://schemas.microsoft.com/office/drawing/2014/main" id="{AB144AA7-8BD5-4055-B370-F01A10FC70A7}"/>
              </a:ext>
            </a:extLst>
          </p:cNvPr>
          <p:cNvSpPr/>
          <p:nvPr/>
        </p:nvSpPr>
        <p:spPr>
          <a:xfrm>
            <a:off x="9384240" y="1794318"/>
            <a:ext cx="2491847" cy="2713500"/>
          </a:xfrm>
          <a:prstGeom prst="rect">
            <a:avLst/>
          </a:prstGeom>
        </p:spPr>
        <p:txBody>
          <a:bodyPr wrap="square">
            <a:spAutoFit/>
          </a:bodyPr>
          <a:lstStyle/>
          <a:p>
            <a:pPr algn="just"/>
            <a:endParaRPr lang="en-US" sz="1633" dirty="0">
              <a:solidFill>
                <a:srgbClr val="000000"/>
              </a:solidFill>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PS Connection setup is excellent in MTN compared to MOOV and fulfils ARCEP requirements.</a:t>
            </a:r>
          </a:p>
          <a:p>
            <a:pPr marL="259232" indent="-259232">
              <a:buFont typeface="Arial" panose="020B0604020202020204" pitchFamily="34" charset="0"/>
              <a:buChar char="›"/>
            </a:pPr>
            <a:endParaRPr lang="en-US" sz="1400" dirty="0">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Both operators MTN &amp; MOOV satisfy ARCEP criteria of successful internet connection rate more than 90% </a:t>
            </a:r>
            <a:endParaRPr lang="en-US" sz="1452" dirty="0">
              <a:latin typeface="Verdana" panose="020B0604030504040204" pitchFamily="34" charset="0"/>
              <a:ea typeface="Verdana" panose="020B0604030504040204" pitchFamily="34" charset="0"/>
            </a:endParaRPr>
          </a:p>
        </p:txBody>
      </p:sp>
      <p:graphicFrame>
        <p:nvGraphicFramePr>
          <p:cNvPr id="2" name="Graphique 4">
            <a:extLst>
              <a:ext uri="{FF2B5EF4-FFF2-40B4-BE49-F238E27FC236}">
                <a16:creationId xmlns:a16="http://schemas.microsoft.com/office/drawing/2014/main" id="{491913C6-77C0-435A-9F5B-00A0A6CFC9C2}"/>
              </a:ext>
            </a:extLst>
          </p:cNvPr>
          <p:cNvGraphicFramePr>
            <a:graphicFrameLocks/>
          </p:cNvGraphicFramePr>
          <p:nvPr>
            <p:extLst>
              <p:ext uri="{D42A27DB-BD31-4B8C-83A1-F6EECF244321}">
                <p14:modId xmlns:p14="http://schemas.microsoft.com/office/powerpoint/2010/main" val="1001304618"/>
              </p:ext>
            </p:extLst>
          </p:nvPr>
        </p:nvGraphicFramePr>
        <p:xfrm>
          <a:off x="362376" y="1701774"/>
          <a:ext cx="4489542" cy="45217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aphique 2">
            <a:extLst>
              <a:ext uri="{FF2B5EF4-FFF2-40B4-BE49-F238E27FC236}">
                <a16:creationId xmlns:a16="http://schemas.microsoft.com/office/drawing/2014/main" id="{DDD7E1F7-4735-4FFD-B3E5-98D61C14E473}"/>
              </a:ext>
            </a:extLst>
          </p:cNvPr>
          <p:cNvGraphicFramePr>
            <a:graphicFrameLocks/>
          </p:cNvGraphicFramePr>
          <p:nvPr>
            <p:extLst>
              <p:ext uri="{D42A27DB-BD31-4B8C-83A1-F6EECF244321}">
                <p14:modId xmlns:p14="http://schemas.microsoft.com/office/powerpoint/2010/main" val="2557607403"/>
              </p:ext>
            </p:extLst>
          </p:nvPr>
        </p:nvGraphicFramePr>
        <p:xfrm>
          <a:off x="5064240" y="1701773"/>
          <a:ext cx="4320000" cy="452174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74321672"/>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DATA 3G</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Both operators have good downlink FTP success rate </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45</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2" name="Rectangle 11">
            <a:extLst>
              <a:ext uri="{FF2B5EF4-FFF2-40B4-BE49-F238E27FC236}">
                <a16:creationId xmlns:a16="http://schemas.microsoft.com/office/drawing/2014/main" id="{6FC288A3-E9E4-40D1-9C8A-61A2C1F77495}"/>
              </a:ext>
            </a:extLst>
          </p:cNvPr>
          <p:cNvSpPr/>
          <p:nvPr/>
        </p:nvSpPr>
        <p:spPr>
          <a:xfrm>
            <a:off x="8630491" y="2263139"/>
            <a:ext cx="2332813" cy="1420838"/>
          </a:xfrm>
          <a:prstGeom prst="rect">
            <a:avLst/>
          </a:prstGeom>
        </p:spPr>
        <p:txBody>
          <a:bodyPr wrap="square">
            <a:spAutoFit/>
          </a:bodyPr>
          <a:lstStyle/>
          <a:p>
            <a:pPr algn="just"/>
            <a:endParaRPr lang="en-US" sz="1633" dirty="0">
              <a:solidFill>
                <a:srgbClr val="000000"/>
              </a:solidFill>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Both operators MTN &amp; MOOV satisfy ARCEP criteria of FTP success rate more than 80%. </a:t>
            </a:r>
            <a:endParaRPr lang="en-US" sz="1452" dirty="0">
              <a:latin typeface="Verdana" panose="020B0604030504040204" pitchFamily="34" charset="0"/>
              <a:ea typeface="Verdana" panose="020B0604030504040204" pitchFamily="34" charset="0"/>
            </a:endParaRPr>
          </a:p>
        </p:txBody>
      </p:sp>
      <p:graphicFrame>
        <p:nvGraphicFramePr>
          <p:cNvPr id="2" name="Graphique 11">
            <a:extLst>
              <a:ext uri="{FF2B5EF4-FFF2-40B4-BE49-F238E27FC236}">
                <a16:creationId xmlns:a16="http://schemas.microsoft.com/office/drawing/2014/main" id="{7E8A9C02-6D7A-47F0-B989-11256CC395A0}"/>
              </a:ext>
            </a:extLst>
          </p:cNvPr>
          <p:cNvGraphicFramePr>
            <a:graphicFrameLocks/>
          </p:cNvGraphicFramePr>
          <p:nvPr>
            <p:extLst>
              <p:ext uri="{D42A27DB-BD31-4B8C-83A1-F6EECF244321}">
                <p14:modId xmlns:p14="http://schemas.microsoft.com/office/powerpoint/2010/main" val="1504889713"/>
              </p:ext>
            </p:extLst>
          </p:nvPr>
        </p:nvGraphicFramePr>
        <p:xfrm>
          <a:off x="1318986" y="1512469"/>
          <a:ext cx="6742664" cy="42055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1714488"/>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753FCA4-7181-EA8C-05B5-E870B84795B3}"/>
              </a:ext>
            </a:extLst>
          </p:cNvPr>
          <p:cNvPicPr>
            <a:picLocks noChangeAspect="1"/>
          </p:cNvPicPr>
          <p:nvPr/>
        </p:nvPicPr>
        <p:blipFill>
          <a:blip r:embed="rId3"/>
          <a:stretch>
            <a:fillRect/>
          </a:stretch>
        </p:blipFill>
        <p:spPr>
          <a:xfrm>
            <a:off x="4042100" y="1408515"/>
            <a:ext cx="3940434" cy="32350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title"/>
          </p:nvPr>
        </p:nvSpPr>
        <p:spPr/>
        <p:txBody>
          <a:bodyPr/>
          <a:lstStyle/>
          <a:p>
            <a:r>
              <a:rPr lang="en-US" sz="2400" dirty="0">
                <a:solidFill>
                  <a:srgbClr val="414141"/>
                </a:solidFill>
              </a:rPr>
              <a:t>Benchmarking – 3G FTP MEAN THROUGHPUT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Excellent Throughput in MTN network compared to MOOV’s</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A5EC9391-9A4E-5C32-E733-5F9C4B0421FC}"/>
              </a:ext>
            </a:extLst>
          </p:cNvPr>
          <p:cNvPicPr>
            <a:picLocks noChangeAspect="1"/>
          </p:cNvPicPr>
          <p:nvPr/>
        </p:nvPicPr>
        <p:blipFill>
          <a:blip r:embed="rId4"/>
          <a:stretch>
            <a:fillRect/>
          </a:stretch>
        </p:blipFill>
        <p:spPr>
          <a:xfrm>
            <a:off x="104326" y="1389275"/>
            <a:ext cx="3830668" cy="3254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BA658C3B-7057-8446-3435-CCDF3EF3A671}"/>
              </a:ext>
            </a:extLst>
          </p:cNvPr>
          <p:cNvPicPr>
            <a:picLocks noChangeAspect="1"/>
          </p:cNvPicPr>
          <p:nvPr/>
        </p:nvPicPr>
        <p:blipFill>
          <a:blip r:embed="rId5"/>
          <a:stretch>
            <a:fillRect/>
          </a:stretch>
        </p:blipFill>
        <p:spPr>
          <a:xfrm>
            <a:off x="2444620" y="1389276"/>
            <a:ext cx="1381217" cy="795092"/>
          </a:xfrm>
          <a:prstGeom prst="rect">
            <a:avLst/>
          </a:prstGeom>
        </p:spPr>
      </p:pic>
      <p:pic>
        <p:nvPicPr>
          <p:cNvPr id="18" name="Picture 17">
            <a:extLst>
              <a:ext uri="{FF2B5EF4-FFF2-40B4-BE49-F238E27FC236}">
                <a16:creationId xmlns:a16="http://schemas.microsoft.com/office/drawing/2014/main" id="{080802C9-93A1-C068-5D29-80F35F81BD80}"/>
              </a:ext>
            </a:extLst>
          </p:cNvPr>
          <p:cNvPicPr>
            <a:picLocks noChangeAspect="1"/>
          </p:cNvPicPr>
          <p:nvPr/>
        </p:nvPicPr>
        <p:blipFill>
          <a:blip r:embed="rId6"/>
          <a:stretch>
            <a:fillRect/>
          </a:stretch>
        </p:blipFill>
        <p:spPr>
          <a:xfrm>
            <a:off x="6512174" y="1389275"/>
            <a:ext cx="1468309" cy="795092"/>
          </a:xfrm>
          <a:prstGeom prst="rect">
            <a:avLst/>
          </a:prstGeom>
        </p:spPr>
      </p:pic>
      <p:pic>
        <p:nvPicPr>
          <p:cNvPr id="19" name="Image 18">
            <a:extLst>
              <a:ext uri="{FF2B5EF4-FFF2-40B4-BE49-F238E27FC236}">
                <a16:creationId xmlns:a16="http://schemas.microsoft.com/office/drawing/2014/main" id="{2FA46123-85D8-F4C7-CE65-5D38610911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358" y="1418900"/>
            <a:ext cx="342332" cy="334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Image 19">
            <a:extLst>
              <a:ext uri="{FF2B5EF4-FFF2-40B4-BE49-F238E27FC236}">
                <a16:creationId xmlns:a16="http://schemas.microsoft.com/office/drawing/2014/main" id="{656C54F9-5167-6D42-ADB4-84966EDF8A19}"/>
              </a:ext>
            </a:extLst>
          </p:cNvPr>
          <p:cNvPicPr>
            <a:picLocks/>
          </p:cNvPicPr>
          <p:nvPr/>
        </p:nvPicPr>
        <p:blipFill rotWithShape="1">
          <a:blip r:embed="rId8"/>
          <a:srcRect l="8657" r="10313"/>
          <a:stretch/>
        </p:blipFill>
        <p:spPr>
          <a:xfrm>
            <a:off x="4042100" y="1408515"/>
            <a:ext cx="426308" cy="334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F736915D-FA6B-ED7A-7519-9D7E6CAEE86A}"/>
              </a:ext>
            </a:extLst>
          </p:cNvPr>
          <p:cNvPicPr>
            <a:picLocks noChangeAspect="1"/>
          </p:cNvPicPr>
          <p:nvPr/>
        </p:nvPicPr>
        <p:blipFill>
          <a:blip r:embed="rId9"/>
          <a:stretch>
            <a:fillRect/>
          </a:stretch>
        </p:blipFill>
        <p:spPr>
          <a:xfrm>
            <a:off x="8089640" y="1389275"/>
            <a:ext cx="3940435" cy="3254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C9ADF903-D5A6-1A14-0B6B-E3C363529755}"/>
              </a:ext>
            </a:extLst>
          </p:cNvPr>
          <p:cNvPicPr>
            <a:picLocks noChangeAspect="1"/>
          </p:cNvPicPr>
          <p:nvPr/>
        </p:nvPicPr>
        <p:blipFill>
          <a:blip r:embed="rId10"/>
          <a:stretch>
            <a:fillRect/>
          </a:stretch>
        </p:blipFill>
        <p:spPr>
          <a:xfrm>
            <a:off x="10748865" y="1408515"/>
            <a:ext cx="1264563" cy="781905"/>
          </a:xfrm>
          <a:prstGeom prst="rect">
            <a:avLst/>
          </a:prstGeom>
        </p:spPr>
      </p:pic>
      <p:pic>
        <p:nvPicPr>
          <p:cNvPr id="25" name="Picture 24">
            <a:extLst>
              <a:ext uri="{FF2B5EF4-FFF2-40B4-BE49-F238E27FC236}">
                <a16:creationId xmlns:a16="http://schemas.microsoft.com/office/drawing/2014/main" id="{354DD38A-5A59-766B-6EDC-DF7E713AF923}"/>
              </a:ext>
            </a:extLst>
          </p:cNvPr>
          <p:cNvPicPr>
            <a:picLocks noChangeAspect="1"/>
          </p:cNvPicPr>
          <p:nvPr/>
        </p:nvPicPr>
        <p:blipFill>
          <a:blip r:embed="rId11"/>
          <a:stretch>
            <a:fillRect/>
          </a:stretch>
        </p:blipFill>
        <p:spPr>
          <a:xfrm>
            <a:off x="8089640" y="1389275"/>
            <a:ext cx="449921" cy="323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6612856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3G FTP MEAN THROUGHPUT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Excellent Throughput in MTN network compared to MOOV’s</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6" name="Rectangle 15">
            <a:extLst>
              <a:ext uri="{FF2B5EF4-FFF2-40B4-BE49-F238E27FC236}">
                <a16:creationId xmlns:a16="http://schemas.microsoft.com/office/drawing/2014/main" id="{62242011-55DC-4C0B-8413-B50876CEC4FF}"/>
              </a:ext>
            </a:extLst>
          </p:cNvPr>
          <p:cNvSpPr/>
          <p:nvPr/>
        </p:nvSpPr>
        <p:spPr>
          <a:xfrm>
            <a:off x="9527832" y="1152878"/>
            <a:ext cx="2359369" cy="4867936"/>
          </a:xfrm>
          <a:prstGeom prst="rect">
            <a:avLst/>
          </a:prstGeom>
        </p:spPr>
        <p:txBody>
          <a:bodyPr wrap="square">
            <a:spAutoFit/>
          </a:bodyPr>
          <a:lstStyle/>
          <a:p>
            <a:pPr algn="just"/>
            <a:endParaRPr lang="en-US" sz="1633" dirty="0">
              <a:solidFill>
                <a:srgbClr val="000000"/>
              </a:solidFill>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MTN FTP DL AVERAGE Throughout is much better than MOOV DL Throughout</a:t>
            </a:r>
          </a:p>
          <a:p>
            <a:endParaRPr lang="en-US" sz="1400" dirty="0">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DL Throughput mean for both operators satisfies ARCEP thresholds</a:t>
            </a:r>
          </a:p>
          <a:p>
            <a:pPr marL="259232" indent="-259232">
              <a:buFont typeface="Arial" panose="020B0604020202020204" pitchFamily="34" charset="0"/>
              <a:buChar char="›"/>
            </a:pPr>
            <a:endParaRPr lang="en-US" sz="1400" dirty="0">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MTN FTP UL AVERAGE Throughout is much better than MOOV UL Throughout</a:t>
            </a:r>
          </a:p>
          <a:p>
            <a:pPr marL="259232" indent="-259232">
              <a:buFont typeface="Arial" panose="020B0604020202020204" pitchFamily="34" charset="0"/>
              <a:buChar char="›"/>
            </a:pPr>
            <a:endParaRPr lang="en-US" sz="1400" dirty="0">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UL Throughput mean for both operators satisfy ARCEP thresholds</a:t>
            </a:r>
            <a:endParaRPr lang="en-US" sz="1452" dirty="0">
              <a:latin typeface="Verdana" panose="020B0604030504040204" pitchFamily="34" charset="0"/>
              <a:ea typeface="Verdana" panose="020B0604030504040204" pitchFamily="34" charset="0"/>
            </a:endParaRPr>
          </a:p>
        </p:txBody>
      </p:sp>
      <p:graphicFrame>
        <p:nvGraphicFramePr>
          <p:cNvPr id="2" name="Graphique 6">
            <a:extLst>
              <a:ext uri="{FF2B5EF4-FFF2-40B4-BE49-F238E27FC236}">
                <a16:creationId xmlns:a16="http://schemas.microsoft.com/office/drawing/2014/main" id="{7F5D84E6-183F-42B5-A467-87F9EE2FEB81}"/>
              </a:ext>
            </a:extLst>
          </p:cNvPr>
          <p:cNvGraphicFramePr>
            <a:graphicFrameLocks/>
          </p:cNvGraphicFramePr>
          <p:nvPr>
            <p:extLst>
              <p:ext uri="{D42A27DB-BD31-4B8C-83A1-F6EECF244321}">
                <p14:modId xmlns:p14="http://schemas.microsoft.com/office/powerpoint/2010/main" val="1217058361"/>
              </p:ext>
            </p:extLst>
          </p:nvPr>
        </p:nvGraphicFramePr>
        <p:xfrm>
          <a:off x="237541" y="1445710"/>
          <a:ext cx="9121063" cy="44605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32155229"/>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3G FTP THROUGHPUT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Both operators MTN &amp; MOOV &amp; CELTISS satisfy ARCEP criteria reaching DL/UL Average throughputs target</a:t>
            </a: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48</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3">
            <a:extLst>
              <a:ext uri="{FF2B5EF4-FFF2-40B4-BE49-F238E27FC236}">
                <a16:creationId xmlns:a16="http://schemas.microsoft.com/office/drawing/2014/main" id="{0311D000-0A77-434C-9358-B0EEA605A4B5}"/>
              </a:ext>
            </a:extLst>
          </p:cNvPr>
          <p:cNvGraphicFramePr>
            <a:graphicFrameLocks/>
          </p:cNvGraphicFramePr>
          <p:nvPr>
            <p:extLst>
              <p:ext uri="{D42A27DB-BD31-4B8C-83A1-F6EECF244321}">
                <p14:modId xmlns:p14="http://schemas.microsoft.com/office/powerpoint/2010/main" val="3921010520"/>
              </p:ext>
            </p:extLst>
          </p:nvPr>
        </p:nvGraphicFramePr>
        <p:xfrm>
          <a:off x="385742" y="1716834"/>
          <a:ext cx="5626320" cy="43797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aphique 4">
            <a:extLst>
              <a:ext uri="{FF2B5EF4-FFF2-40B4-BE49-F238E27FC236}">
                <a16:creationId xmlns:a16="http://schemas.microsoft.com/office/drawing/2014/main" id="{B103C679-2429-489B-8963-EA372DE9B6FB}"/>
              </a:ext>
            </a:extLst>
          </p:cNvPr>
          <p:cNvGraphicFramePr>
            <a:graphicFrameLocks/>
          </p:cNvGraphicFramePr>
          <p:nvPr>
            <p:extLst>
              <p:ext uri="{D42A27DB-BD31-4B8C-83A1-F6EECF244321}">
                <p14:modId xmlns:p14="http://schemas.microsoft.com/office/powerpoint/2010/main" val="1963634677"/>
              </p:ext>
            </p:extLst>
          </p:nvPr>
        </p:nvGraphicFramePr>
        <p:xfrm>
          <a:off x="6249767" y="1716834"/>
          <a:ext cx="5626320" cy="437970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36059600"/>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HTTP Browsing</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Both operators have good downlink HTTP success rate </a:t>
            </a: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49</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4">
            <a:extLst>
              <a:ext uri="{FF2B5EF4-FFF2-40B4-BE49-F238E27FC236}">
                <a16:creationId xmlns:a16="http://schemas.microsoft.com/office/drawing/2014/main" id="{491913C6-77C0-435A-9F5B-00A0A6CFC9C2}"/>
              </a:ext>
            </a:extLst>
          </p:cNvPr>
          <p:cNvGraphicFramePr>
            <a:graphicFrameLocks/>
          </p:cNvGraphicFramePr>
          <p:nvPr>
            <p:extLst>
              <p:ext uri="{D42A27DB-BD31-4B8C-83A1-F6EECF244321}">
                <p14:modId xmlns:p14="http://schemas.microsoft.com/office/powerpoint/2010/main" val="1187106940"/>
              </p:ext>
            </p:extLst>
          </p:nvPr>
        </p:nvGraphicFramePr>
        <p:xfrm>
          <a:off x="1407402" y="1246210"/>
          <a:ext cx="7792581" cy="49205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1130251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9" y="2090740"/>
            <a:ext cx="629658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l" defTabSz="478851" rtl="0" eaLnBrk="1" fontAlgn="auto" latinLnBrk="0" hangingPunct="1">
              <a:lnSpc>
                <a:spcPct val="100000"/>
              </a:lnSpc>
              <a:spcBef>
                <a:spcPts val="0"/>
              </a:spcBef>
              <a:spcAft>
                <a:spcPts val="390"/>
              </a:spcAft>
              <a:buClrTx/>
              <a:buSzTx/>
              <a:buFont typeface="Arial"/>
              <a:buNone/>
              <a:tabLst/>
              <a:defRPr/>
            </a:pPr>
            <a:r>
              <a:rPr kumimoji="0" lang="en-AU" sz="2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Scope of Work</a:t>
            </a:r>
          </a:p>
        </p:txBody>
      </p:sp>
      <p:sp>
        <p:nvSpPr>
          <p:cNvPr id="27" name="Text Placeholder 5"/>
          <p:cNvSpPr txBox="1">
            <a:spLocks/>
          </p:cNvSpPr>
          <p:nvPr/>
        </p:nvSpPr>
        <p:spPr>
          <a:xfrm>
            <a:off x="733425" y="2090740"/>
            <a:ext cx="145732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02</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82185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FTP THROUGHPUT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have acceptable FTP success rate</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11">
            <a:extLst>
              <a:ext uri="{FF2B5EF4-FFF2-40B4-BE49-F238E27FC236}">
                <a16:creationId xmlns:a16="http://schemas.microsoft.com/office/drawing/2014/main" id="{7E8A9C02-6D7A-47F0-B989-11256CC395A0}"/>
              </a:ext>
            </a:extLst>
          </p:cNvPr>
          <p:cNvGraphicFramePr>
            <a:graphicFrameLocks/>
          </p:cNvGraphicFramePr>
          <p:nvPr>
            <p:extLst>
              <p:ext uri="{D42A27DB-BD31-4B8C-83A1-F6EECF244321}">
                <p14:modId xmlns:p14="http://schemas.microsoft.com/office/powerpoint/2010/main" val="884042769"/>
              </p:ext>
            </p:extLst>
          </p:nvPr>
        </p:nvGraphicFramePr>
        <p:xfrm>
          <a:off x="1079960" y="1413590"/>
          <a:ext cx="7737469" cy="39515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51599218"/>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FTP THROUGHPUT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average throughput DL rate is better than MOOV’s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51</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32A79647-3286-E51F-4C7A-0E4F7E38DA12}"/>
              </a:ext>
            </a:extLst>
          </p:cNvPr>
          <p:cNvPicPr>
            <a:picLocks noChangeAspect="1"/>
          </p:cNvPicPr>
          <p:nvPr/>
        </p:nvPicPr>
        <p:blipFill>
          <a:blip r:embed="rId3"/>
          <a:stretch>
            <a:fillRect/>
          </a:stretch>
        </p:blipFill>
        <p:spPr>
          <a:xfrm>
            <a:off x="48850" y="1481711"/>
            <a:ext cx="3880075" cy="27543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27AFC71E-C75C-0CAE-9549-2C04DCEBFEE4}"/>
              </a:ext>
            </a:extLst>
          </p:cNvPr>
          <p:cNvPicPr>
            <a:picLocks noChangeAspect="1"/>
          </p:cNvPicPr>
          <p:nvPr/>
        </p:nvPicPr>
        <p:blipFill>
          <a:blip r:embed="rId4"/>
          <a:stretch>
            <a:fillRect/>
          </a:stretch>
        </p:blipFill>
        <p:spPr>
          <a:xfrm>
            <a:off x="2789853" y="1481713"/>
            <a:ext cx="1139072" cy="749923"/>
          </a:xfrm>
          <a:prstGeom prst="rect">
            <a:avLst/>
          </a:prstGeom>
        </p:spPr>
      </p:pic>
      <p:pic>
        <p:nvPicPr>
          <p:cNvPr id="16" name="Picture 15">
            <a:extLst>
              <a:ext uri="{FF2B5EF4-FFF2-40B4-BE49-F238E27FC236}">
                <a16:creationId xmlns:a16="http://schemas.microsoft.com/office/drawing/2014/main" id="{DF37FC0F-7727-C2BA-AF9D-DC945AE7A17B}"/>
              </a:ext>
            </a:extLst>
          </p:cNvPr>
          <p:cNvPicPr>
            <a:picLocks noChangeAspect="1"/>
          </p:cNvPicPr>
          <p:nvPr/>
        </p:nvPicPr>
        <p:blipFill>
          <a:blip r:embed="rId5"/>
          <a:stretch>
            <a:fillRect/>
          </a:stretch>
        </p:blipFill>
        <p:spPr>
          <a:xfrm>
            <a:off x="4060275" y="1481713"/>
            <a:ext cx="3880075" cy="2754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id="{055D3105-608E-CD39-9EC8-26EBA5E5D76D}"/>
              </a:ext>
            </a:extLst>
          </p:cNvPr>
          <p:cNvPicPr>
            <a:picLocks noChangeAspect="1"/>
          </p:cNvPicPr>
          <p:nvPr/>
        </p:nvPicPr>
        <p:blipFill>
          <a:blip r:embed="rId6"/>
          <a:stretch>
            <a:fillRect/>
          </a:stretch>
        </p:blipFill>
        <p:spPr>
          <a:xfrm>
            <a:off x="6885992" y="1484797"/>
            <a:ext cx="1048138" cy="743225"/>
          </a:xfrm>
          <a:prstGeom prst="rect">
            <a:avLst/>
          </a:prstGeom>
        </p:spPr>
      </p:pic>
      <p:pic>
        <p:nvPicPr>
          <p:cNvPr id="20" name="Picture 19">
            <a:extLst>
              <a:ext uri="{FF2B5EF4-FFF2-40B4-BE49-F238E27FC236}">
                <a16:creationId xmlns:a16="http://schemas.microsoft.com/office/drawing/2014/main" id="{C6298FBD-5246-4272-5C4B-CC6B9E0D331F}"/>
              </a:ext>
            </a:extLst>
          </p:cNvPr>
          <p:cNvPicPr>
            <a:picLocks noChangeAspect="1"/>
          </p:cNvPicPr>
          <p:nvPr/>
        </p:nvPicPr>
        <p:blipFill>
          <a:blip r:embed="rId7"/>
          <a:stretch>
            <a:fillRect/>
          </a:stretch>
        </p:blipFill>
        <p:spPr>
          <a:xfrm>
            <a:off x="8071701" y="1481711"/>
            <a:ext cx="3958374" cy="2754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A7F925D0-7A21-D189-564B-EE6144D5E71B}"/>
              </a:ext>
            </a:extLst>
          </p:cNvPr>
          <p:cNvPicPr>
            <a:picLocks noChangeAspect="1"/>
          </p:cNvPicPr>
          <p:nvPr/>
        </p:nvPicPr>
        <p:blipFill>
          <a:blip r:embed="rId8"/>
          <a:stretch>
            <a:fillRect/>
          </a:stretch>
        </p:blipFill>
        <p:spPr>
          <a:xfrm>
            <a:off x="10842171" y="1481710"/>
            <a:ext cx="1187904" cy="741387"/>
          </a:xfrm>
          <a:prstGeom prst="rect">
            <a:avLst/>
          </a:prstGeom>
        </p:spPr>
      </p:pic>
      <p:pic>
        <p:nvPicPr>
          <p:cNvPr id="23" name="Image 20">
            <a:extLst>
              <a:ext uri="{FF2B5EF4-FFF2-40B4-BE49-F238E27FC236}">
                <a16:creationId xmlns:a16="http://schemas.microsoft.com/office/drawing/2014/main" id="{CA50FC2F-6814-2CF0-DE30-459F594FD8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823" y="1488508"/>
            <a:ext cx="429117" cy="3309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Image 21">
            <a:extLst>
              <a:ext uri="{FF2B5EF4-FFF2-40B4-BE49-F238E27FC236}">
                <a16:creationId xmlns:a16="http://schemas.microsoft.com/office/drawing/2014/main" id="{C5A148AF-B550-D502-DFB2-D90908D888CA}"/>
              </a:ext>
            </a:extLst>
          </p:cNvPr>
          <p:cNvPicPr>
            <a:picLocks/>
          </p:cNvPicPr>
          <p:nvPr/>
        </p:nvPicPr>
        <p:blipFill rotWithShape="1">
          <a:blip r:embed="rId10"/>
          <a:srcRect l="8657" r="10313"/>
          <a:stretch/>
        </p:blipFill>
        <p:spPr>
          <a:xfrm>
            <a:off x="4044192" y="1481710"/>
            <a:ext cx="387850" cy="334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12E7F278-DB59-25F3-E41C-D410651EE594}"/>
              </a:ext>
            </a:extLst>
          </p:cNvPr>
          <p:cNvPicPr>
            <a:picLocks noChangeAspect="1"/>
          </p:cNvPicPr>
          <p:nvPr/>
        </p:nvPicPr>
        <p:blipFill>
          <a:blip r:embed="rId11"/>
          <a:stretch>
            <a:fillRect/>
          </a:stretch>
        </p:blipFill>
        <p:spPr>
          <a:xfrm>
            <a:off x="8089640" y="1473254"/>
            <a:ext cx="449921" cy="323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47164491"/>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FTP THROUGHPUT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FTP DL AVERAGE Throughput is outperforming MOOV’s. MTN FTP UL AVERAGE Throughput is similar to MOOV’s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5">
            <a:extLst>
              <a:ext uri="{FF2B5EF4-FFF2-40B4-BE49-F238E27FC236}">
                <a16:creationId xmlns:a16="http://schemas.microsoft.com/office/drawing/2014/main" id="{1B0C5A3C-4118-4171-9A15-BC23BCAF789C}"/>
              </a:ext>
            </a:extLst>
          </p:cNvPr>
          <p:cNvGraphicFramePr>
            <a:graphicFrameLocks/>
          </p:cNvGraphicFramePr>
          <p:nvPr>
            <p:extLst>
              <p:ext uri="{D42A27DB-BD31-4B8C-83A1-F6EECF244321}">
                <p14:modId xmlns:p14="http://schemas.microsoft.com/office/powerpoint/2010/main" val="2136214564"/>
              </p:ext>
            </p:extLst>
          </p:nvPr>
        </p:nvGraphicFramePr>
        <p:xfrm>
          <a:off x="756480" y="1718067"/>
          <a:ext cx="9745980" cy="42616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59700732"/>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BAND and TECHNOLOGY UTILISATION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LTE MTN network uses both of 800 and 2600 bands while MOOV’s uses only the 800 band</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53</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8">
            <a:extLst>
              <a:ext uri="{FF2B5EF4-FFF2-40B4-BE49-F238E27FC236}">
                <a16:creationId xmlns:a16="http://schemas.microsoft.com/office/drawing/2014/main" id="{B9D47134-9F7A-46C7-B587-5BA2F26657C0}"/>
              </a:ext>
            </a:extLst>
          </p:cNvPr>
          <p:cNvGraphicFramePr>
            <a:graphicFrameLocks/>
          </p:cNvGraphicFramePr>
          <p:nvPr>
            <p:extLst>
              <p:ext uri="{D42A27DB-BD31-4B8C-83A1-F6EECF244321}">
                <p14:modId xmlns:p14="http://schemas.microsoft.com/office/powerpoint/2010/main" val="1358110737"/>
              </p:ext>
            </p:extLst>
          </p:nvPr>
        </p:nvGraphicFramePr>
        <p:xfrm>
          <a:off x="108448" y="1796103"/>
          <a:ext cx="3816220" cy="32657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aphique 8">
            <a:extLst>
              <a:ext uri="{FF2B5EF4-FFF2-40B4-BE49-F238E27FC236}">
                <a16:creationId xmlns:a16="http://schemas.microsoft.com/office/drawing/2014/main" id="{44F12F13-C80F-4C7E-A4DA-F44718D5135F}"/>
              </a:ext>
            </a:extLst>
          </p:cNvPr>
          <p:cNvGraphicFramePr>
            <a:graphicFrameLocks/>
          </p:cNvGraphicFramePr>
          <p:nvPr>
            <p:extLst>
              <p:ext uri="{D42A27DB-BD31-4B8C-83A1-F6EECF244321}">
                <p14:modId xmlns:p14="http://schemas.microsoft.com/office/powerpoint/2010/main" val="4283697283"/>
              </p:ext>
            </p:extLst>
          </p:nvPr>
        </p:nvGraphicFramePr>
        <p:xfrm>
          <a:off x="3980802" y="1796103"/>
          <a:ext cx="3950931" cy="326579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Graphique 10">
            <a:extLst>
              <a:ext uri="{FF2B5EF4-FFF2-40B4-BE49-F238E27FC236}">
                <a16:creationId xmlns:a16="http://schemas.microsoft.com/office/drawing/2014/main" id="{DF1BCEEC-FA8B-44CC-B033-62A22B068DD4}"/>
              </a:ext>
            </a:extLst>
          </p:cNvPr>
          <p:cNvGraphicFramePr>
            <a:graphicFrameLocks/>
          </p:cNvGraphicFramePr>
          <p:nvPr>
            <p:extLst>
              <p:ext uri="{D42A27DB-BD31-4B8C-83A1-F6EECF244321}">
                <p14:modId xmlns:p14="http://schemas.microsoft.com/office/powerpoint/2010/main" val="1696493875"/>
              </p:ext>
            </p:extLst>
          </p:nvPr>
        </p:nvGraphicFramePr>
        <p:xfrm>
          <a:off x="7987867" y="1796103"/>
          <a:ext cx="4112856" cy="326579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251373986"/>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9" y="2090740"/>
            <a:ext cx="629658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lvl="0"/>
            <a:r>
              <a:rPr lang="en-US" sz="2600" dirty="0">
                <a:solidFill>
                  <a:srgbClr val="FFFFFF"/>
                </a:solidFill>
                <a:latin typeface="Segoe UI Light" panose="020B0502040204020203" pitchFamily="34" charset="0"/>
              </a:rPr>
              <a:t>Next steps</a:t>
            </a:r>
          </a:p>
        </p:txBody>
      </p:sp>
      <p:sp>
        <p:nvSpPr>
          <p:cNvPr id="27" name="Text Placeholder 5"/>
          <p:cNvSpPr txBox="1">
            <a:spLocks/>
          </p:cNvSpPr>
          <p:nvPr/>
        </p:nvSpPr>
        <p:spPr>
          <a:xfrm>
            <a:off x="631597" y="2090740"/>
            <a:ext cx="1559154"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07</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338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Next steps</a:t>
            </a: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55</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2" name="Rectangle 1">
            <a:extLst>
              <a:ext uri="{FF2B5EF4-FFF2-40B4-BE49-F238E27FC236}">
                <a16:creationId xmlns:a16="http://schemas.microsoft.com/office/drawing/2014/main" id="{FDB68FC9-0D35-43E2-B32A-98FC353F25C9}"/>
              </a:ext>
            </a:extLst>
          </p:cNvPr>
          <p:cNvSpPr/>
          <p:nvPr/>
        </p:nvSpPr>
        <p:spPr>
          <a:xfrm>
            <a:off x="603315" y="1504482"/>
            <a:ext cx="8454404" cy="3416320"/>
          </a:xfrm>
          <a:prstGeom prst="rect">
            <a:avLst/>
          </a:prstGeom>
        </p:spPr>
        <p:txBody>
          <a:bodyPr wrap="square">
            <a:spAutoFit/>
          </a:bodyPr>
          <a:lstStyle/>
          <a:p>
            <a:pPr algn="just">
              <a:lnSpc>
                <a:spcPct val="150000"/>
              </a:lnSpc>
            </a:pPr>
            <a:r>
              <a:rPr lang="en-US" dirty="0">
                <a:solidFill>
                  <a:schemeClr val="tx1">
                    <a:lumMod val="85000"/>
                    <a:lumOff val="15000"/>
                  </a:schemeClr>
                </a:solidFill>
                <a:latin typeface="Verdana" panose="020B0604030504040204" pitchFamily="34" charset="0"/>
                <a:ea typeface="Verdana" panose="020B0604030504040204" pitchFamily="34" charset="0"/>
              </a:rPr>
              <a:t>Complete 2G &amp; 3G drive tests: Remaining areas (north area of Benin)</a:t>
            </a:r>
          </a:p>
          <a:p>
            <a:pPr algn="just">
              <a:lnSpc>
                <a:spcPct val="150000"/>
              </a:lnSpc>
            </a:pPr>
            <a:endParaRPr lang="en-US" dirty="0">
              <a:solidFill>
                <a:schemeClr val="tx1">
                  <a:lumMod val="85000"/>
                  <a:lumOff val="15000"/>
                </a:schemeClr>
              </a:solidFill>
              <a:latin typeface="Verdana" panose="020B0604030504040204" pitchFamily="34" charset="0"/>
              <a:ea typeface="Verdana" panose="020B0604030504040204" pitchFamily="34" charset="0"/>
            </a:endParaRPr>
          </a:p>
          <a:p>
            <a:pPr algn="just">
              <a:lnSpc>
                <a:spcPct val="150000"/>
              </a:lnSpc>
            </a:pPr>
            <a:r>
              <a:rPr lang="en-US" dirty="0">
                <a:solidFill>
                  <a:schemeClr val="tx1">
                    <a:lumMod val="85000"/>
                    <a:lumOff val="15000"/>
                  </a:schemeClr>
                </a:solidFill>
                <a:latin typeface="Verdana" panose="020B0604030504040204" pitchFamily="34" charset="0"/>
                <a:ea typeface="Verdana" panose="020B0604030504040204" pitchFamily="34" charset="0"/>
              </a:rPr>
              <a:t>Conduct deep analysis on drive tests results</a:t>
            </a:r>
          </a:p>
          <a:p>
            <a:pPr algn="just">
              <a:lnSpc>
                <a:spcPct val="150000"/>
              </a:lnSpc>
            </a:pPr>
            <a:endParaRPr lang="en-US" dirty="0">
              <a:solidFill>
                <a:schemeClr val="tx1">
                  <a:lumMod val="85000"/>
                  <a:lumOff val="15000"/>
                </a:schemeClr>
              </a:solidFill>
              <a:latin typeface="Verdana" panose="020B0604030504040204" pitchFamily="34" charset="0"/>
              <a:ea typeface="Verdana" panose="020B0604030504040204" pitchFamily="34" charset="0"/>
            </a:endParaRPr>
          </a:p>
          <a:p>
            <a:pPr algn="just">
              <a:lnSpc>
                <a:spcPct val="150000"/>
              </a:lnSpc>
            </a:pPr>
            <a:r>
              <a:rPr lang="en-US" dirty="0">
                <a:solidFill>
                  <a:schemeClr val="tx1">
                    <a:lumMod val="85000"/>
                    <a:lumOff val="15000"/>
                  </a:schemeClr>
                </a:solidFill>
                <a:latin typeface="Verdana" panose="020B0604030504040204" pitchFamily="34" charset="0"/>
                <a:ea typeface="Verdana" panose="020B0604030504040204" pitchFamily="34" charset="0"/>
              </a:rPr>
              <a:t>Complete cross analysis on KPIs and OSS parameters with drive tests results and call traces</a:t>
            </a:r>
          </a:p>
          <a:p>
            <a:pPr algn="just">
              <a:lnSpc>
                <a:spcPct val="150000"/>
              </a:lnSpc>
            </a:pPr>
            <a:endParaRPr lang="en-US" dirty="0">
              <a:solidFill>
                <a:schemeClr val="tx1">
                  <a:lumMod val="85000"/>
                  <a:lumOff val="15000"/>
                </a:schemeClr>
              </a:solidFill>
              <a:latin typeface="Verdana" panose="020B0604030504040204" pitchFamily="34" charset="0"/>
              <a:ea typeface="Verdana" panose="020B0604030504040204" pitchFamily="34" charset="0"/>
            </a:endParaRPr>
          </a:p>
          <a:p>
            <a:pPr algn="just">
              <a:lnSpc>
                <a:spcPct val="150000"/>
              </a:lnSpc>
            </a:pPr>
            <a:r>
              <a:rPr lang="en-US" dirty="0">
                <a:solidFill>
                  <a:schemeClr val="tx1">
                    <a:lumMod val="85000"/>
                    <a:lumOff val="15000"/>
                  </a:schemeClr>
                </a:solidFill>
                <a:latin typeface="Verdana" panose="020B0604030504040204" pitchFamily="34" charset="0"/>
                <a:ea typeface="Verdana" panose="020B0604030504040204" pitchFamily="34" charset="0"/>
              </a:rPr>
              <a:t>Issue final report and recommendations on February 10</a:t>
            </a:r>
            <a:r>
              <a:rPr lang="en-US" baseline="30000" dirty="0">
                <a:solidFill>
                  <a:schemeClr val="tx1">
                    <a:lumMod val="85000"/>
                    <a:lumOff val="15000"/>
                  </a:schemeClr>
                </a:solidFill>
                <a:latin typeface="Verdana" panose="020B0604030504040204" pitchFamily="34" charset="0"/>
                <a:ea typeface="Verdana" panose="020B0604030504040204" pitchFamily="34" charset="0"/>
              </a:rPr>
              <a:t>th</a:t>
            </a:r>
            <a:r>
              <a:rPr lang="en-US" dirty="0">
                <a:solidFill>
                  <a:schemeClr val="tx1">
                    <a:lumMod val="85000"/>
                    <a:lumOff val="15000"/>
                  </a:schemeClr>
                </a:solidFill>
                <a:latin typeface="Verdana" panose="020B0604030504040204" pitchFamily="34" charset="0"/>
                <a:ea typeface="Verdana" panose="020B0604030504040204" pitchFamily="34" charset="0"/>
              </a:rPr>
              <a:t>, 2019</a:t>
            </a:r>
          </a:p>
        </p:txBody>
      </p:sp>
      <p:sp>
        <p:nvSpPr>
          <p:cNvPr id="7" name="Freeform 105">
            <a:extLst>
              <a:ext uri="{FF2B5EF4-FFF2-40B4-BE49-F238E27FC236}">
                <a16:creationId xmlns:a16="http://schemas.microsoft.com/office/drawing/2014/main" id="{6AA29530-4ECE-4E2F-9BC0-F3A0E0F45460}"/>
              </a:ext>
            </a:extLst>
          </p:cNvPr>
          <p:cNvSpPr>
            <a:spLocks noChangeAspect="1" noEditPoints="1"/>
          </p:cNvSpPr>
          <p:nvPr/>
        </p:nvSpPr>
        <p:spPr bwMode="auto">
          <a:xfrm>
            <a:off x="111468" y="1582936"/>
            <a:ext cx="368152" cy="36825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49 w 512"/>
              <a:gd name="T11" fmla="*/ 416 h 512"/>
              <a:gd name="T12" fmla="*/ 141 w 512"/>
              <a:gd name="T13" fmla="*/ 413 h 512"/>
              <a:gd name="T14" fmla="*/ 141 w 512"/>
              <a:gd name="T15" fmla="*/ 397 h 512"/>
              <a:gd name="T16" fmla="*/ 283 w 512"/>
              <a:gd name="T17" fmla="*/ 256 h 512"/>
              <a:gd name="T18" fmla="*/ 141 w 512"/>
              <a:gd name="T19" fmla="*/ 114 h 512"/>
              <a:gd name="T20" fmla="*/ 141 w 512"/>
              <a:gd name="T21" fmla="*/ 99 h 512"/>
              <a:gd name="T22" fmla="*/ 157 w 512"/>
              <a:gd name="T23" fmla="*/ 99 h 512"/>
              <a:gd name="T24" fmla="*/ 306 w 512"/>
              <a:gd name="T25" fmla="*/ 248 h 512"/>
              <a:gd name="T26" fmla="*/ 306 w 512"/>
              <a:gd name="T27" fmla="*/ 263 h 512"/>
              <a:gd name="T28" fmla="*/ 157 w 512"/>
              <a:gd name="T29" fmla="*/ 413 h 512"/>
              <a:gd name="T30" fmla="*/ 149 w 512"/>
              <a:gd name="T31" fmla="*/ 416 h 512"/>
              <a:gd name="T32" fmla="*/ 413 w 512"/>
              <a:gd name="T33" fmla="*/ 263 h 512"/>
              <a:gd name="T34" fmla="*/ 263 w 512"/>
              <a:gd name="T35" fmla="*/ 413 h 512"/>
              <a:gd name="T36" fmla="*/ 256 w 512"/>
              <a:gd name="T37" fmla="*/ 416 h 512"/>
              <a:gd name="T38" fmla="*/ 248 w 512"/>
              <a:gd name="T39" fmla="*/ 413 h 512"/>
              <a:gd name="T40" fmla="*/ 248 w 512"/>
              <a:gd name="T41" fmla="*/ 397 h 512"/>
              <a:gd name="T42" fmla="*/ 390 w 512"/>
              <a:gd name="T43" fmla="*/ 256 h 512"/>
              <a:gd name="T44" fmla="*/ 248 w 512"/>
              <a:gd name="T45" fmla="*/ 114 h 512"/>
              <a:gd name="T46" fmla="*/ 248 w 512"/>
              <a:gd name="T47" fmla="*/ 99 h 512"/>
              <a:gd name="T48" fmla="*/ 263 w 512"/>
              <a:gd name="T49" fmla="*/ 99 h 512"/>
              <a:gd name="T50" fmla="*/ 413 w 512"/>
              <a:gd name="T51" fmla="*/ 248 h 512"/>
              <a:gd name="T52" fmla="*/ 413 w 512"/>
              <a:gd name="T53" fmla="*/ 2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105">
            <a:extLst>
              <a:ext uri="{FF2B5EF4-FFF2-40B4-BE49-F238E27FC236}">
                <a16:creationId xmlns:a16="http://schemas.microsoft.com/office/drawing/2014/main" id="{6B7101F9-3443-45E5-826E-FAED1B670042}"/>
              </a:ext>
            </a:extLst>
          </p:cNvPr>
          <p:cNvSpPr>
            <a:spLocks noChangeAspect="1" noEditPoints="1"/>
          </p:cNvSpPr>
          <p:nvPr/>
        </p:nvSpPr>
        <p:spPr bwMode="auto">
          <a:xfrm>
            <a:off x="101748" y="2429180"/>
            <a:ext cx="368152" cy="36825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49 w 512"/>
              <a:gd name="T11" fmla="*/ 416 h 512"/>
              <a:gd name="T12" fmla="*/ 141 w 512"/>
              <a:gd name="T13" fmla="*/ 413 h 512"/>
              <a:gd name="T14" fmla="*/ 141 w 512"/>
              <a:gd name="T15" fmla="*/ 397 h 512"/>
              <a:gd name="T16" fmla="*/ 283 w 512"/>
              <a:gd name="T17" fmla="*/ 256 h 512"/>
              <a:gd name="T18" fmla="*/ 141 w 512"/>
              <a:gd name="T19" fmla="*/ 114 h 512"/>
              <a:gd name="T20" fmla="*/ 141 w 512"/>
              <a:gd name="T21" fmla="*/ 99 h 512"/>
              <a:gd name="T22" fmla="*/ 157 w 512"/>
              <a:gd name="T23" fmla="*/ 99 h 512"/>
              <a:gd name="T24" fmla="*/ 306 w 512"/>
              <a:gd name="T25" fmla="*/ 248 h 512"/>
              <a:gd name="T26" fmla="*/ 306 w 512"/>
              <a:gd name="T27" fmla="*/ 263 h 512"/>
              <a:gd name="T28" fmla="*/ 157 w 512"/>
              <a:gd name="T29" fmla="*/ 413 h 512"/>
              <a:gd name="T30" fmla="*/ 149 w 512"/>
              <a:gd name="T31" fmla="*/ 416 h 512"/>
              <a:gd name="T32" fmla="*/ 413 w 512"/>
              <a:gd name="T33" fmla="*/ 263 h 512"/>
              <a:gd name="T34" fmla="*/ 263 w 512"/>
              <a:gd name="T35" fmla="*/ 413 h 512"/>
              <a:gd name="T36" fmla="*/ 256 w 512"/>
              <a:gd name="T37" fmla="*/ 416 h 512"/>
              <a:gd name="T38" fmla="*/ 248 w 512"/>
              <a:gd name="T39" fmla="*/ 413 h 512"/>
              <a:gd name="T40" fmla="*/ 248 w 512"/>
              <a:gd name="T41" fmla="*/ 397 h 512"/>
              <a:gd name="T42" fmla="*/ 390 w 512"/>
              <a:gd name="T43" fmla="*/ 256 h 512"/>
              <a:gd name="T44" fmla="*/ 248 w 512"/>
              <a:gd name="T45" fmla="*/ 114 h 512"/>
              <a:gd name="T46" fmla="*/ 248 w 512"/>
              <a:gd name="T47" fmla="*/ 99 h 512"/>
              <a:gd name="T48" fmla="*/ 263 w 512"/>
              <a:gd name="T49" fmla="*/ 99 h 512"/>
              <a:gd name="T50" fmla="*/ 413 w 512"/>
              <a:gd name="T51" fmla="*/ 248 h 512"/>
              <a:gd name="T52" fmla="*/ 413 w 512"/>
              <a:gd name="T53" fmla="*/ 2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eeform 105">
            <a:extLst>
              <a:ext uri="{FF2B5EF4-FFF2-40B4-BE49-F238E27FC236}">
                <a16:creationId xmlns:a16="http://schemas.microsoft.com/office/drawing/2014/main" id="{859306E9-E40D-40E4-882C-1B9CC580C947}"/>
              </a:ext>
            </a:extLst>
          </p:cNvPr>
          <p:cNvSpPr>
            <a:spLocks noChangeAspect="1" noEditPoints="1"/>
          </p:cNvSpPr>
          <p:nvPr/>
        </p:nvSpPr>
        <p:spPr bwMode="auto">
          <a:xfrm>
            <a:off x="108448" y="3244873"/>
            <a:ext cx="368152" cy="36825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49 w 512"/>
              <a:gd name="T11" fmla="*/ 416 h 512"/>
              <a:gd name="T12" fmla="*/ 141 w 512"/>
              <a:gd name="T13" fmla="*/ 413 h 512"/>
              <a:gd name="T14" fmla="*/ 141 w 512"/>
              <a:gd name="T15" fmla="*/ 397 h 512"/>
              <a:gd name="T16" fmla="*/ 283 w 512"/>
              <a:gd name="T17" fmla="*/ 256 h 512"/>
              <a:gd name="T18" fmla="*/ 141 w 512"/>
              <a:gd name="T19" fmla="*/ 114 h 512"/>
              <a:gd name="T20" fmla="*/ 141 w 512"/>
              <a:gd name="T21" fmla="*/ 99 h 512"/>
              <a:gd name="T22" fmla="*/ 157 w 512"/>
              <a:gd name="T23" fmla="*/ 99 h 512"/>
              <a:gd name="T24" fmla="*/ 306 w 512"/>
              <a:gd name="T25" fmla="*/ 248 h 512"/>
              <a:gd name="T26" fmla="*/ 306 w 512"/>
              <a:gd name="T27" fmla="*/ 263 h 512"/>
              <a:gd name="T28" fmla="*/ 157 w 512"/>
              <a:gd name="T29" fmla="*/ 413 h 512"/>
              <a:gd name="T30" fmla="*/ 149 w 512"/>
              <a:gd name="T31" fmla="*/ 416 h 512"/>
              <a:gd name="T32" fmla="*/ 413 w 512"/>
              <a:gd name="T33" fmla="*/ 263 h 512"/>
              <a:gd name="T34" fmla="*/ 263 w 512"/>
              <a:gd name="T35" fmla="*/ 413 h 512"/>
              <a:gd name="T36" fmla="*/ 256 w 512"/>
              <a:gd name="T37" fmla="*/ 416 h 512"/>
              <a:gd name="T38" fmla="*/ 248 w 512"/>
              <a:gd name="T39" fmla="*/ 413 h 512"/>
              <a:gd name="T40" fmla="*/ 248 w 512"/>
              <a:gd name="T41" fmla="*/ 397 h 512"/>
              <a:gd name="T42" fmla="*/ 390 w 512"/>
              <a:gd name="T43" fmla="*/ 256 h 512"/>
              <a:gd name="T44" fmla="*/ 248 w 512"/>
              <a:gd name="T45" fmla="*/ 114 h 512"/>
              <a:gd name="T46" fmla="*/ 248 w 512"/>
              <a:gd name="T47" fmla="*/ 99 h 512"/>
              <a:gd name="T48" fmla="*/ 263 w 512"/>
              <a:gd name="T49" fmla="*/ 99 h 512"/>
              <a:gd name="T50" fmla="*/ 413 w 512"/>
              <a:gd name="T51" fmla="*/ 248 h 512"/>
              <a:gd name="T52" fmla="*/ 413 w 512"/>
              <a:gd name="T53" fmla="*/ 2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reeform 105">
            <a:extLst>
              <a:ext uri="{FF2B5EF4-FFF2-40B4-BE49-F238E27FC236}">
                <a16:creationId xmlns:a16="http://schemas.microsoft.com/office/drawing/2014/main" id="{CFCA327C-6454-4E70-8932-886678101C96}"/>
              </a:ext>
            </a:extLst>
          </p:cNvPr>
          <p:cNvSpPr>
            <a:spLocks noChangeAspect="1" noEditPoints="1"/>
          </p:cNvSpPr>
          <p:nvPr/>
        </p:nvSpPr>
        <p:spPr bwMode="auto">
          <a:xfrm>
            <a:off x="108448" y="4424776"/>
            <a:ext cx="368152" cy="36825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49 w 512"/>
              <a:gd name="T11" fmla="*/ 416 h 512"/>
              <a:gd name="T12" fmla="*/ 141 w 512"/>
              <a:gd name="T13" fmla="*/ 413 h 512"/>
              <a:gd name="T14" fmla="*/ 141 w 512"/>
              <a:gd name="T15" fmla="*/ 397 h 512"/>
              <a:gd name="T16" fmla="*/ 283 w 512"/>
              <a:gd name="T17" fmla="*/ 256 h 512"/>
              <a:gd name="T18" fmla="*/ 141 w 512"/>
              <a:gd name="T19" fmla="*/ 114 h 512"/>
              <a:gd name="T20" fmla="*/ 141 w 512"/>
              <a:gd name="T21" fmla="*/ 99 h 512"/>
              <a:gd name="T22" fmla="*/ 157 w 512"/>
              <a:gd name="T23" fmla="*/ 99 h 512"/>
              <a:gd name="T24" fmla="*/ 306 w 512"/>
              <a:gd name="T25" fmla="*/ 248 h 512"/>
              <a:gd name="T26" fmla="*/ 306 w 512"/>
              <a:gd name="T27" fmla="*/ 263 h 512"/>
              <a:gd name="T28" fmla="*/ 157 w 512"/>
              <a:gd name="T29" fmla="*/ 413 h 512"/>
              <a:gd name="T30" fmla="*/ 149 w 512"/>
              <a:gd name="T31" fmla="*/ 416 h 512"/>
              <a:gd name="T32" fmla="*/ 413 w 512"/>
              <a:gd name="T33" fmla="*/ 263 h 512"/>
              <a:gd name="T34" fmla="*/ 263 w 512"/>
              <a:gd name="T35" fmla="*/ 413 h 512"/>
              <a:gd name="T36" fmla="*/ 256 w 512"/>
              <a:gd name="T37" fmla="*/ 416 h 512"/>
              <a:gd name="T38" fmla="*/ 248 w 512"/>
              <a:gd name="T39" fmla="*/ 413 h 512"/>
              <a:gd name="T40" fmla="*/ 248 w 512"/>
              <a:gd name="T41" fmla="*/ 397 h 512"/>
              <a:gd name="T42" fmla="*/ 390 w 512"/>
              <a:gd name="T43" fmla="*/ 256 h 512"/>
              <a:gd name="T44" fmla="*/ 248 w 512"/>
              <a:gd name="T45" fmla="*/ 114 h 512"/>
              <a:gd name="T46" fmla="*/ 248 w 512"/>
              <a:gd name="T47" fmla="*/ 99 h 512"/>
              <a:gd name="T48" fmla="*/ 263 w 512"/>
              <a:gd name="T49" fmla="*/ 99 h 512"/>
              <a:gd name="T50" fmla="*/ 413 w 512"/>
              <a:gd name="T51" fmla="*/ 248 h 512"/>
              <a:gd name="T52" fmla="*/ 413 w 512"/>
              <a:gd name="T53" fmla="*/ 2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1113348235"/>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I~1\AppData\Local\Temp\Rar$DI00.305\DEL_PRI_RG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02" y="3641900"/>
            <a:ext cx="2786939" cy="955492"/>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E0D2FEA1-02BB-4B5D-A293-B16A0FB6128E}"/>
              </a:ext>
            </a:extLst>
          </p:cNvPr>
          <p:cNvSpPr txBox="1">
            <a:spLocks/>
          </p:cNvSpPr>
          <p:nvPr/>
        </p:nvSpPr>
        <p:spPr>
          <a:xfrm>
            <a:off x="459045" y="4457232"/>
            <a:ext cx="11384263" cy="2096960"/>
          </a:xfrm>
          <a:prstGeom prst="rect">
            <a:avLst/>
          </a:prstGeom>
        </p:spPr>
        <p:txBody>
          <a:bodyPr vert="horz" lIns="0" tIns="0" rIns="0" bIns="0" rtlCol="0">
            <a:normAutofit/>
          </a:bodyPr>
          <a:lstStyle>
            <a:lvl1pPr marL="0" indent="0" algn="l" defTabSz="914400" rtl="0" eaLnBrk="1" latinLnBrk="0" hangingPunct="1">
              <a:spcBef>
                <a:spcPts val="1200"/>
              </a:spcBef>
              <a:buFont typeface="Arial" pitchFamily="34" charset="0"/>
              <a:buNone/>
              <a:defRPr sz="1800" b="0" kern="1200">
                <a:solidFill>
                  <a:schemeClr val="tx2"/>
                </a:solidFill>
                <a:latin typeface="+mn-lt"/>
                <a:ea typeface="+mn-ea"/>
                <a:cs typeface="+mn-cs"/>
              </a:defRPr>
            </a:lvl1pPr>
            <a:lvl2pPr marL="26670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2pPr>
            <a:lvl3pPr marL="266700" indent="-266700" algn="l" defTabSz="914400" rtl="0" eaLnBrk="1" latinLnBrk="0" hangingPunct="1">
              <a:spcBef>
                <a:spcPts val="1200"/>
              </a:spcBef>
              <a:buFont typeface="Arial" pitchFamily="34" charset="0"/>
              <a:buChar char="•"/>
              <a:defRPr sz="1800" i="1" kern="1200">
                <a:solidFill>
                  <a:schemeClr val="tx2"/>
                </a:solidFill>
                <a:latin typeface="+mn-lt"/>
                <a:ea typeface="+mn-ea"/>
                <a:cs typeface="+mn-cs"/>
              </a:defRPr>
            </a:lvl3pPr>
            <a:lvl4pPr marL="539750" indent="-27305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4pPr>
            <a:lvl5pPr marL="80645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fr-FR" sz="800" dirty="0">
                <a:solidFill>
                  <a:prstClr val="black"/>
                </a:solidFill>
              </a:rPr>
              <a:t>Deloitte fait référence à un ou plusieurs cabinets membres de Deloitte Touche </a:t>
            </a:r>
            <a:r>
              <a:rPr lang="fr-FR" sz="800" dirty="0" err="1">
                <a:solidFill>
                  <a:prstClr val="black"/>
                </a:solidFill>
              </a:rPr>
              <a:t>Tohmatsu</a:t>
            </a:r>
            <a:r>
              <a:rPr lang="fr-FR" sz="800" dirty="0">
                <a:solidFill>
                  <a:prstClr val="black"/>
                </a:solidFill>
              </a:rPr>
              <a:t> Limited, société de droit anglais (« </a:t>
            </a:r>
            <a:r>
              <a:rPr lang="fr-FR" sz="800" dirty="0" err="1">
                <a:solidFill>
                  <a:prstClr val="black"/>
                </a:solidFill>
              </a:rPr>
              <a:t>private</a:t>
            </a:r>
            <a:r>
              <a:rPr lang="fr-FR" sz="800" dirty="0">
                <a:solidFill>
                  <a:prstClr val="black"/>
                </a:solidFill>
              </a:rPr>
              <a:t> </a:t>
            </a:r>
            <a:r>
              <a:rPr lang="fr-FR" sz="800" dirty="0" err="1">
                <a:solidFill>
                  <a:prstClr val="black"/>
                </a:solidFill>
              </a:rPr>
              <a:t>company</a:t>
            </a:r>
            <a:r>
              <a:rPr lang="fr-FR" sz="800" dirty="0">
                <a:solidFill>
                  <a:prstClr val="black"/>
                </a:solidFill>
              </a:rPr>
              <a:t> </a:t>
            </a:r>
            <a:r>
              <a:rPr lang="fr-FR" sz="800" dirty="0" err="1">
                <a:solidFill>
                  <a:prstClr val="black"/>
                </a:solidFill>
              </a:rPr>
              <a:t>limited</a:t>
            </a:r>
            <a:r>
              <a:rPr lang="fr-FR" sz="800" dirty="0">
                <a:solidFill>
                  <a:prstClr val="black"/>
                </a:solidFill>
              </a:rPr>
              <a:t> by </a:t>
            </a:r>
            <a:r>
              <a:rPr lang="fr-FR" sz="800" dirty="0" err="1">
                <a:solidFill>
                  <a:prstClr val="black"/>
                </a:solidFill>
              </a:rPr>
              <a:t>guarantee</a:t>
            </a:r>
            <a:r>
              <a:rPr lang="fr-FR" sz="800" dirty="0">
                <a:solidFill>
                  <a:prstClr val="black"/>
                </a:solidFill>
              </a:rPr>
              <a:t> »), et à son réseau de cabinets membres constitués en entités indépendantes et juridiquement distinctes. Pour en savoir plus sur la structure légale de Deloitte Touche </a:t>
            </a:r>
            <a:r>
              <a:rPr lang="fr-FR" sz="800" dirty="0" err="1">
                <a:solidFill>
                  <a:prstClr val="black"/>
                </a:solidFill>
              </a:rPr>
              <a:t>Tohmatsu</a:t>
            </a:r>
            <a:r>
              <a:rPr lang="fr-FR" sz="800" dirty="0">
                <a:solidFill>
                  <a:prstClr val="black"/>
                </a:solidFill>
              </a:rPr>
              <a:t> Limited et de ses cabinets membres, consulter www.deloitte.com/about. </a:t>
            </a:r>
          </a:p>
          <a:p>
            <a:pPr lvl="0"/>
            <a:r>
              <a:rPr lang="fr-FR" sz="800" dirty="0">
                <a:solidFill>
                  <a:prstClr val="black"/>
                </a:solidFill>
              </a:rPr>
              <a:t>Fort d’un réseau de firmes membres dans plus de 150 pays, Deloitte allie des compétences de niveau international à des expertises locales pointues, afin d’accompagner ses clients dans leur développement partout où ils opèrent. Nos 264 000 professionnels sont animés par un objectif commun, faire de Deloitte la référence en matière d’excellence de service.</a:t>
            </a:r>
          </a:p>
          <a:p>
            <a:pPr lvl="0"/>
            <a:r>
              <a:rPr lang="fr-FR" sz="800" dirty="0">
                <a:solidFill>
                  <a:prstClr val="black"/>
                </a:solidFill>
              </a:rPr>
              <a:t>Au Bénin, Deloitte mobilise un ensemble de compétences diversifiées pour répondre aux enjeux de ses clients, de toutes tailles et de tous secteurs – des grandes entreprises multinationales aux microentreprises locales, en passant par les entreprises moyennes. </a:t>
            </a:r>
          </a:p>
          <a:p>
            <a:pPr lvl="0"/>
            <a:r>
              <a:rPr lang="fr-FR" sz="800" dirty="0">
                <a:solidFill>
                  <a:prstClr val="black"/>
                </a:solidFill>
              </a:rPr>
              <a:t>Le présent document et ses annexes sont confidentiels et réservés à l’usage interne exclusif du destinataire. Toute reproduction ou toute divulgation partielle ou totale à des tiers en est interdite, sauf accord écrit préalable de Deloitte Bénin. </a:t>
            </a:r>
          </a:p>
          <a:p>
            <a:pPr lvl="0"/>
            <a:r>
              <a:rPr lang="fr-FR" sz="800" dirty="0">
                <a:solidFill>
                  <a:prstClr val="black"/>
                </a:solidFill>
              </a:rPr>
              <a:t>© 2019 Deloitte Bénin SARL. Société du réseau Deloitte </a:t>
            </a:r>
          </a:p>
        </p:txBody>
      </p:sp>
    </p:spTree>
    <p:extLst>
      <p:ext uri="{BB962C8B-B14F-4D97-AF65-F5344CB8AC3E}">
        <p14:creationId xmlns:p14="http://schemas.microsoft.com/office/powerpoint/2010/main" val="4023870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2400" dirty="0">
                <a:solidFill>
                  <a:srgbClr val="414141"/>
                </a:solidFill>
              </a:rPr>
              <a:t>Scope of work (</a:t>
            </a:r>
            <a:r>
              <a:rPr lang="en-AU" sz="2400" dirty="0" err="1">
                <a:solidFill>
                  <a:srgbClr val="414141"/>
                </a:solidFill>
              </a:rPr>
              <a:t>i</a:t>
            </a:r>
            <a:r>
              <a:rPr lang="en-AU" sz="2400" dirty="0">
                <a:solidFill>
                  <a:srgbClr val="414141"/>
                </a:solidFill>
              </a:rPr>
              <a:t>/ii)</a:t>
            </a: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50" name="Rectangle 49">
            <a:extLst>
              <a:ext uri="{FF2B5EF4-FFF2-40B4-BE49-F238E27FC236}">
                <a16:creationId xmlns:a16="http://schemas.microsoft.com/office/drawing/2014/main" id="{3ACD794B-6E95-4103-9BE3-CC39F4601F16}"/>
              </a:ext>
            </a:extLst>
          </p:cNvPr>
          <p:cNvSpPr/>
          <p:nvPr/>
        </p:nvSpPr>
        <p:spPr bwMode="gray">
          <a:xfrm>
            <a:off x="0" y="1042835"/>
            <a:ext cx="12192000" cy="483577"/>
          </a:xfrm>
          <a:prstGeom prst="rect">
            <a:avLst/>
          </a:prstGeom>
          <a:solidFill>
            <a:schemeClr val="accent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51" name="TextBox 50">
            <a:extLst>
              <a:ext uri="{FF2B5EF4-FFF2-40B4-BE49-F238E27FC236}">
                <a16:creationId xmlns:a16="http://schemas.microsoft.com/office/drawing/2014/main" id="{7A9961FB-6899-46CF-BBB7-D999A88B1544}"/>
              </a:ext>
            </a:extLst>
          </p:cNvPr>
          <p:cNvSpPr txBox="1"/>
          <p:nvPr/>
        </p:nvSpPr>
        <p:spPr>
          <a:xfrm>
            <a:off x="1165649" y="1202431"/>
            <a:ext cx="2321848" cy="215444"/>
          </a:xfrm>
          <a:prstGeom prst="rect">
            <a:avLst/>
          </a:prstGeom>
          <a:noFill/>
        </p:spPr>
        <p:txBody>
          <a:bodyPr vert="horz" wrap="square" lIns="0" tIns="0" rIns="0" bIns="0" rtlCol="0">
            <a:spAutoFit/>
          </a:bodyPr>
          <a:lstStyle/>
          <a:p>
            <a:pPr>
              <a:spcBef>
                <a:spcPts val="200"/>
              </a:spcBef>
              <a:buSzPct val="100000"/>
            </a:pPr>
            <a:r>
              <a:rPr lang="en-US" sz="1400" b="1" dirty="0">
                <a:solidFill>
                  <a:schemeClr val="bg1"/>
                </a:solidFill>
              </a:rPr>
              <a:t>Conduct OSS Audit</a:t>
            </a:r>
          </a:p>
        </p:txBody>
      </p:sp>
      <p:sp>
        <p:nvSpPr>
          <p:cNvPr id="52" name="Oval 51">
            <a:extLst>
              <a:ext uri="{FF2B5EF4-FFF2-40B4-BE49-F238E27FC236}">
                <a16:creationId xmlns:a16="http://schemas.microsoft.com/office/drawing/2014/main" id="{C0F21571-4E51-40DE-B8C9-A51138EB14D2}"/>
              </a:ext>
            </a:extLst>
          </p:cNvPr>
          <p:cNvSpPr/>
          <p:nvPr/>
        </p:nvSpPr>
        <p:spPr bwMode="gray">
          <a:xfrm>
            <a:off x="468741" y="1232974"/>
            <a:ext cx="631626" cy="631626"/>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53" name="Freeform 359">
            <a:extLst>
              <a:ext uri="{FF2B5EF4-FFF2-40B4-BE49-F238E27FC236}">
                <a16:creationId xmlns:a16="http://schemas.microsoft.com/office/drawing/2014/main" id="{18CEDF16-4984-440A-B89B-93423515AFD7}"/>
              </a:ext>
            </a:extLst>
          </p:cNvPr>
          <p:cNvSpPr>
            <a:spLocks noChangeAspect="1" noEditPoints="1"/>
          </p:cNvSpPr>
          <p:nvPr/>
        </p:nvSpPr>
        <p:spPr bwMode="auto">
          <a:xfrm>
            <a:off x="534023" y="1284623"/>
            <a:ext cx="501062" cy="501062"/>
          </a:xfrm>
          <a:custGeom>
            <a:avLst/>
            <a:gdLst>
              <a:gd name="T0" fmla="*/ 490 w 512"/>
              <a:gd name="T1" fmla="*/ 256 h 512"/>
              <a:gd name="T2" fmla="*/ 21 w 512"/>
              <a:gd name="T3" fmla="*/ 256 h 512"/>
              <a:gd name="T4" fmla="*/ 256 w 512"/>
              <a:gd name="T5" fmla="*/ 0 h 512"/>
              <a:gd name="T6" fmla="*/ 256 w 512"/>
              <a:gd name="T7" fmla="*/ 512 h 512"/>
              <a:gd name="T8" fmla="*/ 256 w 512"/>
              <a:gd name="T9" fmla="*/ 0 h 512"/>
              <a:gd name="T10" fmla="*/ 330 w 512"/>
              <a:gd name="T11" fmla="*/ 149 h 512"/>
              <a:gd name="T12" fmla="*/ 320 w 512"/>
              <a:gd name="T13" fmla="*/ 128 h 512"/>
              <a:gd name="T14" fmla="*/ 181 w 512"/>
              <a:gd name="T15" fmla="*/ 138 h 512"/>
              <a:gd name="T16" fmla="*/ 106 w 512"/>
              <a:gd name="T17" fmla="*/ 149 h 512"/>
              <a:gd name="T18" fmla="*/ 96 w 512"/>
              <a:gd name="T19" fmla="*/ 362 h 512"/>
              <a:gd name="T20" fmla="*/ 405 w 512"/>
              <a:gd name="T21" fmla="*/ 373 h 512"/>
              <a:gd name="T22" fmla="*/ 416 w 512"/>
              <a:gd name="T23" fmla="*/ 160 h 512"/>
              <a:gd name="T24" fmla="*/ 309 w 512"/>
              <a:gd name="T25" fmla="*/ 149 h 512"/>
              <a:gd name="T26" fmla="*/ 202 w 512"/>
              <a:gd name="T27" fmla="*/ 170 h 512"/>
              <a:gd name="T28" fmla="*/ 202 w 512"/>
              <a:gd name="T29" fmla="*/ 160 h 512"/>
              <a:gd name="T30" fmla="*/ 202 w 512"/>
              <a:gd name="T31" fmla="*/ 149 h 512"/>
              <a:gd name="T32" fmla="*/ 394 w 512"/>
              <a:gd name="T33" fmla="*/ 352 h 512"/>
              <a:gd name="T34" fmla="*/ 117 w 512"/>
              <a:gd name="T35" fmla="*/ 170 h 512"/>
              <a:gd name="T36" fmla="*/ 181 w 512"/>
              <a:gd name="T37" fmla="*/ 181 h 512"/>
              <a:gd name="T38" fmla="*/ 320 w 512"/>
              <a:gd name="T39" fmla="*/ 192 h 512"/>
              <a:gd name="T40" fmla="*/ 330 w 512"/>
              <a:gd name="T41" fmla="*/ 170 h 512"/>
              <a:gd name="T42" fmla="*/ 394 w 512"/>
              <a:gd name="T43" fmla="*/ 352 h 512"/>
              <a:gd name="T44" fmla="*/ 149 w 512"/>
              <a:gd name="T45" fmla="*/ 213 h 512"/>
              <a:gd name="T46" fmla="*/ 138 w 512"/>
              <a:gd name="T47" fmla="*/ 298 h 512"/>
              <a:gd name="T48" fmla="*/ 224 w 512"/>
              <a:gd name="T49" fmla="*/ 309 h 512"/>
              <a:gd name="T50" fmla="*/ 234 w 512"/>
              <a:gd name="T51" fmla="*/ 224 h 512"/>
              <a:gd name="T52" fmla="*/ 213 w 512"/>
              <a:gd name="T53" fmla="*/ 288 h 512"/>
              <a:gd name="T54" fmla="*/ 160 w 512"/>
              <a:gd name="T55" fmla="*/ 234 h 512"/>
              <a:gd name="T56" fmla="*/ 213 w 512"/>
              <a:gd name="T57" fmla="*/ 288 h 512"/>
              <a:gd name="T58" fmla="*/ 373 w 512"/>
              <a:gd name="T59" fmla="*/ 224 h 512"/>
              <a:gd name="T60" fmla="*/ 277 w 512"/>
              <a:gd name="T61" fmla="*/ 234 h 512"/>
              <a:gd name="T62" fmla="*/ 277 w 512"/>
              <a:gd name="T63" fmla="*/ 213 h 512"/>
              <a:gd name="T64" fmla="*/ 373 w 512"/>
              <a:gd name="T65" fmla="*/ 266 h 512"/>
              <a:gd name="T66" fmla="*/ 277 w 512"/>
              <a:gd name="T67" fmla="*/ 277 h 512"/>
              <a:gd name="T68" fmla="*/ 277 w 512"/>
              <a:gd name="T69" fmla="*/ 256 h 512"/>
              <a:gd name="T70" fmla="*/ 373 w 512"/>
              <a:gd name="T71" fmla="*/ 266 h 512"/>
              <a:gd name="T72" fmla="*/ 362 w 512"/>
              <a:gd name="T73" fmla="*/ 320 h 512"/>
              <a:gd name="T74" fmla="*/ 266 w 512"/>
              <a:gd name="T75" fmla="*/ 309 h 512"/>
              <a:gd name="T76" fmla="*/ 362 w 512"/>
              <a:gd name="T77" fmla="*/ 29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54" name="TextBox 53">
            <a:extLst>
              <a:ext uri="{FF2B5EF4-FFF2-40B4-BE49-F238E27FC236}">
                <a16:creationId xmlns:a16="http://schemas.microsoft.com/office/drawing/2014/main" id="{2CEA35EE-DE6D-441D-9F86-61F7E3A572E5}"/>
              </a:ext>
            </a:extLst>
          </p:cNvPr>
          <p:cNvSpPr txBox="1"/>
          <p:nvPr/>
        </p:nvSpPr>
        <p:spPr>
          <a:xfrm>
            <a:off x="1100367" y="1591759"/>
            <a:ext cx="4971647" cy="754053"/>
          </a:xfrm>
          <a:prstGeom prst="rect">
            <a:avLst/>
          </a:prstGeom>
        </p:spPr>
        <p:txBody>
          <a:bodyPr vert="horz" wrap="square" lIns="0" tIns="45720" rIns="0" bIns="45720" rtlCol="0" anchor="ctr">
            <a:spAutoFit/>
          </a:bodyPr>
          <a:lstStyle/>
          <a:p>
            <a:pPr marL="171450" lvl="1" indent="-171450">
              <a:spcBef>
                <a:spcPts val="600"/>
              </a:spcBef>
              <a:buSzPct val="100000"/>
              <a:buFont typeface="Arial" panose="020B0604020202020204" pitchFamily="34" charset="0"/>
              <a:buChar char="•"/>
            </a:pPr>
            <a:r>
              <a:rPr lang="en-US" sz="1100" dirty="0">
                <a:solidFill>
                  <a:prstClr val="black"/>
                </a:solidFill>
              </a:rPr>
              <a:t>2G/3G/4G MTN Networks KPIs audit based on OSS counters </a:t>
            </a:r>
          </a:p>
          <a:p>
            <a:pPr marL="171450" lvl="1" indent="-171450">
              <a:spcBef>
                <a:spcPts val="600"/>
              </a:spcBef>
              <a:buSzPct val="100000"/>
              <a:buFont typeface="Arial" panose="020B0604020202020204" pitchFamily="34" charset="0"/>
              <a:buChar char="•"/>
            </a:pPr>
            <a:r>
              <a:rPr lang="en-US" sz="1100" dirty="0">
                <a:solidFill>
                  <a:prstClr val="black"/>
                </a:solidFill>
              </a:rPr>
              <a:t>Parameters settings audit of 2G/3G/4G MTN network</a:t>
            </a:r>
          </a:p>
          <a:p>
            <a:pPr marL="171450" lvl="1" indent="-171450">
              <a:spcBef>
                <a:spcPts val="600"/>
              </a:spcBef>
              <a:buSzPct val="100000"/>
              <a:buFont typeface="Arial" panose="020B0604020202020204" pitchFamily="34" charset="0"/>
              <a:buChar char="•"/>
            </a:pPr>
            <a:r>
              <a:rPr lang="en-US" sz="1100" dirty="0">
                <a:solidFill>
                  <a:prstClr val="black"/>
                </a:solidFill>
              </a:rPr>
              <a:t>Capacity audit of 2G/3G/4G MTN network</a:t>
            </a:r>
          </a:p>
        </p:txBody>
      </p:sp>
      <p:sp>
        <p:nvSpPr>
          <p:cNvPr id="108" name="Rectangle 107">
            <a:extLst>
              <a:ext uri="{FF2B5EF4-FFF2-40B4-BE49-F238E27FC236}">
                <a16:creationId xmlns:a16="http://schemas.microsoft.com/office/drawing/2014/main" id="{728EB39A-F306-49A5-90BB-EDB1A8623B8D}"/>
              </a:ext>
            </a:extLst>
          </p:cNvPr>
          <p:cNvSpPr/>
          <p:nvPr/>
        </p:nvSpPr>
        <p:spPr bwMode="gray">
          <a:xfrm>
            <a:off x="468741" y="2349427"/>
            <a:ext cx="11074697" cy="927777"/>
          </a:xfrm>
          <a:prstGeom prst="rect">
            <a:avLst/>
          </a:prstGeom>
          <a:noFill/>
          <a:ln w="3175" algn="ctr">
            <a:solidFill>
              <a:srgbClr val="046A3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09" name="Flowchart: Process 108">
            <a:extLst>
              <a:ext uri="{FF2B5EF4-FFF2-40B4-BE49-F238E27FC236}">
                <a16:creationId xmlns:a16="http://schemas.microsoft.com/office/drawing/2014/main" id="{099B34D4-9500-47DF-9F2C-437ECC555B4F}"/>
              </a:ext>
            </a:extLst>
          </p:cNvPr>
          <p:cNvSpPr/>
          <p:nvPr/>
        </p:nvSpPr>
        <p:spPr bwMode="gray">
          <a:xfrm>
            <a:off x="2643633" y="2445975"/>
            <a:ext cx="1771125"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Hourly KPI review </a:t>
            </a:r>
          </a:p>
          <a:p>
            <a:pPr>
              <a:lnSpc>
                <a:spcPct val="106000"/>
              </a:lnSpc>
            </a:pPr>
            <a:r>
              <a:rPr lang="en-US" sz="1000" dirty="0"/>
              <a:t>HW / Alarms review</a:t>
            </a:r>
          </a:p>
        </p:txBody>
      </p:sp>
      <p:sp>
        <p:nvSpPr>
          <p:cNvPr id="110" name="Flowchart: Process 109">
            <a:extLst>
              <a:ext uri="{FF2B5EF4-FFF2-40B4-BE49-F238E27FC236}">
                <a16:creationId xmlns:a16="http://schemas.microsoft.com/office/drawing/2014/main" id="{58D50127-8EA0-42C8-9B80-6E991D8BD449}"/>
              </a:ext>
            </a:extLst>
          </p:cNvPr>
          <p:cNvSpPr/>
          <p:nvPr/>
        </p:nvSpPr>
        <p:spPr bwMode="gray">
          <a:xfrm>
            <a:off x="5016465" y="2445975"/>
            <a:ext cx="1771125"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RAN Parameters</a:t>
            </a:r>
          </a:p>
          <a:p>
            <a:pPr>
              <a:lnSpc>
                <a:spcPct val="106000"/>
              </a:lnSpc>
            </a:pPr>
            <a:r>
              <a:rPr lang="en-US" sz="1000" dirty="0"/>
              <a:t>RAN Features</a:t>
            </a:r>
          </a:p>
          <a:p>
            <a:pPr>
              <a:lnSpc>
                <a:spcPct val="106000"/>
              </a:lnSpc>
            </a:pPr>
            <a:r>
              <a:rPr lang="en-US" sz="1000" dirty="0"/>
              <a:t>Neighbors </a:t>
            </a:r>
          </a:p>
          <a:p>
            <a:pPr>
              <a:lnSpc>
                <a:spcPct val="106000"/>
              </a:lnSpc>
            </a:pPr>
            <a:r>
              <a:rPr lang="en-US" sz="1000" dirty="0"/>
              <a:t>HW/licensing</a:t>
            </a:r>
          </a:p>
        </p:txBody>
      </p:sp>
      <p:sp>
        <p:nvSpPr>
          <p:cNvPr id="111" name="Flowchart: Process 110">
            <a:extLst>
              <a:ext uri="{FF2B5EF4-FFF2-40B4-BE49-F238E27FC236}">
                <a16:creationId xmlns:a16="http://schemas.microsoft.com/office/drawing/2014/main" id="{7715F391-FF3C-47E4-AD25-82DD1DB50163}"/>
              </a:ext>
            </a:extLst>
          </p:cNvPr>
          <p:cNvSpPr/>
          <p:nvPr/>
        </p:nvSpPr>
        <p:spPr bwMode="gray">
          <a:xfrm>
            <a:off x="590841" y="2445975"/>
            <a:ext cx="1502783"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buFont typeface="Wingdings 2" pitchFamily="18" charset="2"/>
              <a:buNone/>
            </a:pPr>
            <a:r>
              <a:rPr lang="en-US" sz="1000" dirty="0"/>
              <a:t>Kick-off</a:t>
            </a:r>
          </a:p>
          <a:p>
            <a:pPr>
              <a:lnSpc>
                <a:spcPct val="106000"/>
              </a:lnSpc>
              <a:buFont typeface="Wingdings 2" pitchFamily="18" charset="2"/>
              <a:buNone/>
            </a:pPr>
            <a:r>
              <a:rPr lang="en-US" sz="1000" dirty="0"/>
              <a:t>Prerequisites</a:t>
            </a:r>
          </a:p>
          <a:p>
            <a:pPr>
              <a:lnSpc>
                <a:spcPct val="106000"/>
              </a:lnSpc>
              <a:buFont typeface="Wingdings 2" pitchFamily="18" charset="2"/>
              <a:buNone/>
            </a:pPr>
            <a:r>
              <a:rPr lang="en-US" sz="1000" dirty="0"/>
              <a:t>Data collection</a:t>
            </a:r>
          </a:p>
        </p:txBody>
      </p:sp>
      <p:sp>
        <p:nvSpPr>
          <p:cNvPr id="112" name="Flowchart: Process 111">
            <a:extLst>
              <a:ext uri="{FF2B5EF4-FFF2-40B4-BE49-F238E27FC236}">
                <a16:creationId xmlns:a16="http://schemas.microsoft.com/office/drawing/2014/main" id="{8636A0EC-799E-4DE8-BDB1-369398C3844D}"/>
              </a:ext>
            </a:extLst>
          </p:cNvPr>
          <p:cNvSpPr/>
          <p:nvPr/>
        </p:nvSpPr>
        <p:spPr bwMode="gray">
          <a:xfrm>
            <a:off x="7339598" y="2445975"/>
            <a:ext cx="1863052"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Result analysis </a:t>
            </a:r>
          </a:p>
          <a:p>
            <a:pPr>
              <a:lnSpc>
                <a:spcPct val="106000"/>
              </a:lnSpc>
            </a:pPr>
            <a:r>
              <a:rPr lang="en-US" sz="1000" dirty="0"/>
              <a:t>Suggest Recommendations</a:t>
            </a:r>
          </a:p>
          <a:p>
            <a:pPr>
              <a:lnSpc>
                <a:spcPct val="106000"/>
              </a:lnSpc>
            </a:pPr>
            <a:r>
              <a:rPr lang="en-US" sz="1000" dirty="0"/>
              <a:t>audit report written</a:t>
            </a:r>
          </a:p>
        </p:txBody>
      </p:sp>
      <p:sp>
        <p:nvSpPr>
          <p:cNvPr id="113" name="Chevron 9">
            <a:extLst>
              <a:ext uri="{FF2B5EF4-FFF2-40B4-BE49-F238E27FC236}">
                <a16:creationId xmlns:a16="http://schemas.microsoft.com/office/drawing/2014/main" id="{7FFBDD2E-CC7C-4056-A6D3-BF9280509B19}"/>
              </a:ext>
            </a:extLst>
          </p:cNvPr>
          <p:cNvSpPr/>
          <p:nvPr/>
        </p:nvSpPr>
        <p:spPr bwMode="gray">
          <a:xfrm>
            <a:off x="2165848" y="2697195"/>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14" name="Chevron 76">
            <a:extLst>
              <a:ext uri="{FF2B5EF4-FFF2-40B4-BE49-F238E27FC236}">
                <a16:creationId xmlns:a16="http://schemas.microsoft.com/office/drawing/2014/main" id="{CA1512DA-F0B5-47E9-AD67-6D0681F60BF4}"/>
              </a:ext>
            </a:extLst>
          </p:cNvPr>
          <p:cNvSpPr/>
          <p:nvPr/>
        </p:nvSpPr>
        <p:spPr bwMode="gray">
          <a:xfrm>
            <a:off x="4522863" y="2725852"/>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15" name="Chevron 77">
            <a:extLst>
              <a:ext uri="{FF2B5EF4-FFF2-40B4-BE49-F238E27FC236}">
                <a16:creationId xmlns:a16="http://schemas.microsoft.com/office/drawing/2014/main" id="{E11E14CD-52C9-4882-9068-9CB0C2D21F3A}"/>
              </a:ext>
            </a:extLst>
          </p:cNvPr>
          <p:cNvSpPr/>
          <p:nvPr/>
        </p:nvSpPr>
        <p:spPr bwMode="gray">
          <a:xfrm>
            <a:off x="6879517" y="2725851"/>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16" name="Chevron 77">
            <a:extLst>
              <a:ext uri="{FF2B5EF4-FFF2-40B4-BE49-F238E27FC236}">
                <a16:creationId xmlns:a16="http://schemas.microsoft.com/office/drawing/2014/main" id="{319953C3-84BA-4091-88D7-DD1FE9C507BA}"/>
              </a:ext>
            </a:extLst>
          </p:cNvPr>
          <p:cNvSpPr/>
          <p:nvPr/>
        </p:nvSpPr>
        <p:spPr bwMode="gray">
          <a:xfrm>
            <a:off x="9266176" y="2725851"/>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17" name="Flowchart: Process 116">
            <a:extLst>
              <a:ext uri="{FF2B5EF4-FFF2-40B4-BE49-F238E27FC236}">
                <a16:creationId xmlns:a16="http://schemas.microsoft.com/office/drawing/2014/main" id="{2DFED8A3-CD6C-4F3E-BC5B-1E117771249A}"/>
              </a:ext>
            </a:extLst>
          </p:cNvPr>
          <p:cNvSpPr/>
          <p:nvPr/>
        </p:nvSpPr>
        <p:spPr bwMode="gray">
          <a:xfrm>
            <a:off x="9780716" y="2445975"/>
            <a:ext cx="1633016"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Presentation and actions</a:t>
            </a:r>
          </a:p>
          <a:p>
            <a:pPr>
              <a:lnSpc>
                <a:spcPct val="106000"/>
              </a:lnSpc>
            </a:pPr>
            <a:r>
              <a:rPr lang="en-US" sz="1000" dirty="0"/>
              <a:t>Close out report </a:t>
            </a:r>
          </a:p>
        </p:txBody>
      </p:sp>
      <p:sp>
        <p:nvSpPr>
          <p:cNvPr id="118" name="Rectangle 117">
            <a:extLst>
              <a:ext uri="{FF2B5EF4-FFF2-40B4-BE49-F238E27FC236}">
                <a16:creationId xmlns:a16="http://schemas.microsoft.com/office/drawing/2014/main" id="{5D79ABA9-BD6B-4468-9E78-4D8280CA915E}"/>
              </a:ext>
            </a:extLst>
          </p:cNvPr>
          <p:cNvSpPr/>
          <p:nvPr/>
        </p:nvSpPr>
        <p:spPr bwMode="gray">
          <a:xfrm rot="5400000">
            <a:off x="1193115" y="2754453"/>
            <a:ext cx="325970" cy="1475047"/>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Preparation</a:t>
            </a:r>
          </a:p>
        </p:txBody>
      </p:sp>
      <p:sp>
        <p:nvSpPr>
          <p:cNvPr id="119" name="Rectangle 118">
            <a:extLst>
              <a:ext uri="{FF2B5EF4-FFF2-40B4-BE49-F238E27FC236}">
                <a16:creationId xmlns:a16="http://schemas.microsoft.com/office/drawing/2014/main" id="{A1E4AE87-F101-4127-B8CD-9688FC4B7AB0}"/>
              </a:ext>
            </a:extLst>
          </p:cNvPr>
          <p:cNvSpPr/>
          <p:nvPr/>
        </p:nvSpPr>
        <p:spPr bwMode="gray">
          <a:xfrm rot="5400000">
            <a:off x="3385131" y="2653404"/>
            <a:ext cx="325972" cy="1733280"/>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Early KPI</a:t>
            </a:r>
          </a:p>
          <a:p>
            <a:pPr algn="ctr">
              <a:lnSpc>
                <a:spcPct val="106000"/>
              </a:lnSpc>
              <a:buFont typeface="Wingdings 2" pitchFamily="18" charset="2"/>
              <a:buNone/>
            </a:pPr>
            <a:r>
              <a:rPr lang="en-US" sz="1100" b="1" dirty="0">
                <a:solidFill>
                  <a:schemeClr val="bg1"/>
                </a:solidFill>
              </a:rPr>
              <a:t>warning</a:t>
            </a:r>
          </a:p>
        </p:txBody>
      </p:sp>
      <p:sp>
        <p:nvSpPr>
          <p:cNvPr id="120" name="Rectangle 119">
            <a:extLst>
              <a:ext uri="{FF2B5EF4-FFF2-40B4-BE49-F238E27FC236}">
                <a16:creationId xmlns:a16="http://schemas.microsoft.com/office/drawing/2014/main" id="{D3E0D830-CA74-4E86-B093-C2505DC63DBD}"/>
              </a:ext>
            </a:extLst>
          </p:cNvPr>
          <p:cNvSpPr/>
          <p:nvPr/>
        </p:nvSpPr>
        <p:spPr bwMode="gray">
          <a:xfrm rot="5400000">
            <a:off x="5731035" y="2645153"/>
            <a:ext cx="341984" cy="1771125"/>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Configuration Audit</a:t>
            </a:r>
          </a:p>
        </p:txBody>
      </p:sp>
      <p:sp>
        <p:nvSpPr>
          <p:cNvPr id="121" name="Rectangle 120">
            <a:extLst>
              <a:ext uri="{FF2B5EF4-FFF2-40B4-BE49-F238E27FC236}">
                <a16:creationId xmlns:a16="http://schemas.microsoft.com/office/drawing/2014/main" id="{733FA0F9-5661-49CC-A083-4461EBECB33D}"/>
              </a:ext>
            </a:extLst>
          </p:cNvPr>
          <p:cNvSpPr/>
          <p:nvPr/>
        </p:nvSpPr>
        <p:spPr bwMode="gray">
          <a:xfrm rot="5400000">
            <a:off x="8116528" y="2552060"/>
            <a:ext cx="372716" cy="1926579"/>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Performance Analysis</a:t>
            </a:r>
          </a:p>
          <a:p>
            <a:pPr algn="ctr">
              <a:lnSpc>
                <a:spcPct val="106000"/>
              </a:lnSpc>
              <a:buFont typeface="Wingdings 2" pitchFamily="18" charset="2"/>
              <a:buNone/>
            </a:pPr>
            <a:r>
              <a:rPr lang="en-US" sz="1100" b="1" dirty="0">
                <a:solidFill>
                  <a:schemeClr val="bg1"/>
                </a:solidFill>
              </a:rPr>
              <a:t>Dimensioning</a:t>
            </a:r>
          </a:p>
        </p:txBody>
      </p:sp>
      <p:sp>
        <p:nvSpPr>
          <p:cNvPr id="122" name="Rectangle 121">
            <a:extLst>
              <a:ext uri="{FF2B5EF4-FFF2-40B4-BE49-F238E27FC236}">
                <a16:creationId xmlns:a16="http://schemas.microsoft.com/office/drawing/2014/main" id="{7B48CF8A-0CCF-456B-9EBF-AC5AFE860FD7}"/>
              </a:ext>
            </a:extLst>
          </p:cNvPr>
          <p:cNvSpPr/>
          <p:nvPr/>
        </p:nvSpPr>
        <p:spPr bwMode="gray">
          <a:xfrm rot="5400000">
            <a:off x="10425260" y="2743970"/>
            <a:ext cx="372718" cy="1604226"/>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Reporting</a:t>
            </a:r>
          </a:p>
        </p:txBody>
      </p:sp>
      <p:sp>
        <p:nvSpPr>
          <p:cNvPr id="123" name="Rectangle 122">
            <a:extLst>
              <a:ext uri="{FF2B5EF4-FFF2-40B4-BE49-F238E27FC236}">
                <a16:creationId xmlns:a16="http://schemas.microsoft.com/office/drawing/2014/main" id="{2F77A344-D5DD-4468-9A80-FB242F8D3D41}"/>
              </a:ext>
            </a:extLst>
          </p:cNvPr>
          <p:cNvSpPr/>
          <p:nvPr/>
        </p:nvSpPr>
        <p:spPr bwMode="gray">
          <a:xfrm>
            <a:off x="0" y="3892527"/>
            <a:ext cx="12192000" cy="483577"/>
          </a:xfrm>
          <a:prstGeom prst="rect">
            <a:avLst/>
          </a:prstGeom>
          <a:solidFill>
            <a:schemeClr val="accent5"/>
          </a:solidFill>
          <a:ln w="19050" algn="ctr">
            <a:solidFill>
              <a:schemeClr val="accent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124" name="TextBox 123">
            <a:extLst>
              <a:ext uri="{FF2B5EF4-FFF2-40B4-BE49-F238E27FC236}">
                <a16:creationId xmlns:a16="http://schemas.microsoft.com/office/drawing/2014/main" id="{6EC0C9B5-6B40-4A84-BD2D-B456B0C7B0A3}"/>
              </a:ext>
            </a:extLst>
          </p:cNvPr>
          <p:cNvSpPr txBox="1"/>
          <p:nvPr/>
        </p:nvSpPr>
        <p:spPr>
          <a:xfrm>
            <a:off x="1165649" y="3932353"/>
            <a:ext cx="11026351" cy="430887"/>
          </a:xfrm>
          <a:prstGeom prst="rect">
            <a:avLst/>
          </a:prstGeom>
          <a:noFill/>
        </p:spPr>
        <p:txBody>
          <a:bodyPr vert="horz" wrap="square" lIns="0" tIns="0" rIns="0" bIns="0" rtlCol="0">
            <a:spAutoFit/>
          </a:bodyPr>
          <a:lstStyle/>
          <a:p>
            <a:pPr>
              <a:spcBef>
                <a:spcPts val="200"/>
              </a:spcBef>
              <a:buSzPct val="100000"/>
            </a:pPr>
            <a:r>
              <a:rPr lang="en-US" sz="1400" b="1" dirty="0">
                <a:solidFill>
                  <a:schemeClr val="bg1"/>
                </a:solidFill>
              </a:rPr>
              <a:t>Evaluate and benchmark Quality levels offered by MTN to MOOV mobiles networks and regulator’s defined KPIs levels based on Drive Test measurements results</a:t>
            </a:r>
          </a:p>
        </p:txBody>
      </p:sp>
      <p:sp>
        <p:nvSpPr>
          <p:cNvPr id="125" name="Oval 124">
            <a:extLst>
              <a:ext uri="{FF2B5EF4-FFF2-40B4-BE49-F238E27FC236}">
                <a16:creationId xmlns:a16="http://schemas.microsoft.com/office/drawing/2014/main" id="{CCC3FFBB-FF74-40C1-B739-407EC8146804}"/>
              </a:ext>
            </a:extLst>
          </p:cNvPr>
          <p:cNvSpPr/>
          <p:nvPr/>
        </p:nvSpPr>
        <p:spPr bwMode="gray">
          <a:xfrm>
            <a:off x="468741" y="4082666"/>
            <a:ext cx="631626" cy="631626"/>
          </a:xfrm>
          <a:prstGeom prst="ellipse">
            <a:avLst/>
          </a:prstGeom>
          <a:solidFill>
            <a:schemeClr val="bg1"/>
          </a:solidFill>
          <a:ln w="19050" algn="ctr">
            <a:solidFill>
              <a:schemeClr val="accent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126" name="Freeform 359">
            <a:extLst>
              <a:ext uri="{FF2B5EF4-FFF2-40B4-BE49-F238E27FC236}">
                <a16:creationId xmlns:a16="http://schemas.microsoft.com/office/drawing/2014/main" id="{DCA21153-B24A-4028-9178-749EF65CA075}"/>
              </a:ext>
            </a:extLst>
          </p:cNvPr>
          <p:cNvSpPr>
            <a:spLocks noChangeAspect="1" noEditPoints="1"/>
          </p:cNvSpPr>
          <p:nvPr/>
        </p:nvSpPr>
        <p:spPr bwMode="auto">
          <a:xfrm>
            <a:off x="534023" y="4134315"/>
            <a:ext cx="501062" cy="501062"/>
          </a:xfrm>
          <a:custGeom>
            <a:avLst/>
            <a:gdLst>
              <a:gd name="T0" fmla="*/ 490 w 512"/>
              <a:gd name="T1" fmla="*/ 256 h 512"/>
              <a:gd name="T2" fmla="*/ 21 w 512"/>
              <a:gd name="T3" fmla="*/ 256 h 512"/>
              <a:gd name="T4" fmla="*/ 256 w 512"/>
              <a:gd name="T5" fmla="*/ 0 h 512"/>
              <a:gd name="T6" fmla="*/ 256 w 512"/>
              <a:gd name="T7" fmla="*/ 512 h 512"/>
              <a:gd name="T8" fmla="*/ 256 w 512"/>
              <a:gd name="T9" fmla="*/ 0 h 512"/>
              <a:gd name="T10" fmla="*/ 330 w 512"/>
              <a:gd name="T11" fmla="*/ 149 h 512"/>
              <a:gd name="T12" fmla="*/ 320 w 512"/>
              <a:gd name="T13" fmla="*/ 128 h 512"/>
              <a:gd name="T14" fmla="*/ 181 w 512"/>
              <a:gd name="T15" fmla="*/ 138 h 512"/>
              <a:gd name="T16" fmla="*/ 106 w 512"/>
              <a:gd name="T17" fmla="*/ 149 h 512"/>
              <a:gd name="T18" fmla="*/ 96 w 512"/>
              <a:gd name="T19" fmla="*/ 362 h 512"/>
              <a:gd name="T20" fmla="*/ 405 w 512"/>
              <a:gd name="T21" fmla="*/ 373 h 512"/>
              <a:gd name="T22" fmla="*/ 416 w 512"/>
              <a:gd name="T23" fmla="*/ 160 h 512"/>
              <a:gd name="T24" fmla="*/ 309 w 512"/>
              <a:gd name="T25" fmla="*/ 149 h 512"/>
              <a:gd name="T26" fmla="*/ 202 w 512"/>
              <a:gd name="T27" fmla="*/ 170 h 512"/>
              <a:gd name="T28" fmla="*/ 202 w 512"/>
              <a:gd name="T29" fmla="*/ 160 h 512"/>
              <a:gd name="T30" fmla="*/ 202 w 512"/>
              <a:gd name="T31" fmla="*/ 149 h 512"/>
              <a:gd name="T32" fmla="*/ 394 w 512"/>
              <a:gd name="T33" fmla="*/ 352 h 512"/>
              <a:gd name="T34" fmla="*/ 117 w 512"/>
              <a:gd name="T35" fmla="*/ 170 h 512"/>
              <a:gd name="T36" fmla="*/ 181 w 512"/>
              <a:gd name="T37" fmla="*/ 181 h 512"/>
              <a:gd name="T38" fmla="*/ 320 w 512"/>
              <a:gd name="T39" fmla="*/ 192 h 512"/>
              <a:gd name="T40" fmla="*/ 330 w 512"/>
              <a:gd name="T41" fmla="*/ 170 h 512"/>
              <a:gd name="T42" fmla="*/ 394 w 512"/>
              <a:gd name="T43" fmla="*/ 352 h 512"/>
              <a:gd name="T44" fmla="*/ 149 w 512"/>
              <a:gd name="T45" fmla="*/ 213 h 512"/>
              <a:gd name="T46" fmla="*/ 138 w 512"/>
              <a:gd name="T47" fmla="*/ 298 h 512"/>
              <a:gd name="T48" fmla="*/ 224 w 512"/>
              <a:gd name="T49" fmla="*/ 309 h 512"/>
              <a:gd name="T50" fmla="*/ 234 w 512"/>
              <a:gd name="T51" fmla="*/ 224 h 512"/>
              <a:gd name="T52" fmla="*/ 213 w 512"/>
              <a:gd name="T53" fmla="*/ 288 h 512"/>
              <a:gd name="T54" fmla="*/ 160 w 512"/>
              <a:gd name="T55" fmla="*/ 234 h 512"/>
              <a:gd name="T56" fmla="*/ 213 w 512"/>
              <a:gd name="T57" fmla="*/ 288 h 512"/>
              <a:gd name="T58" fmla="*/ 373 w 512"/>
              <a:gd name="T59" fmla="*/ 224 h 512"/>
              <a:gd name="T60" fmla="*/ 277 w 512"/>
              <a:gd name="T61" fmla="*/ 234 h 512"/>
              <a:gd name="T62" fmla="*/ 277 w 512"/>
              <a:gd name="T63" fmla="*/ 213 h 512"/>
              <a:gd name="T64" fmla="*/ 373 w 512"/>
              <a:gd name="T65" fmla="*/ 266 h 512"/>
              <a:gd name="T66" fmla="*/ 277 w 512"/>
              <a:gd name="T67" fmla="*/ 277 h 512"/>
              <a:gd name="T68" fmla="*/ 277 w 512"/>
              <a:gd name="T69" fmla="*/ 256 h 512"/>
              <a:gd name="T70" fmla="*/ 373 w 512"/>
              <a:gd name="T71" fmla="*/ 266 h 512"/>
              <a:gd name="T72" fmla="*/ 362 w 512"/>
              <a:gd name="T73" fmla="*/ 320 h 512"/>
              <a:gd name="T74" fmla="*/ 266 w 512"/>
              <a:gd name="T75" fmla="*/ 309 h 512"/>
              <a:gd name="T76" fmla="*/ 362 w 512"/>
              <a:gd name="T77" fmla="*/ 29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a:solidFill>
              <a:schemeClr val="accent5"/>
            </a:solidFill>
          </a:ln>
        </p:spPr>
        <p:txBody>
          <a:bodyPr vert="horz" wrap="square" lIns="91440" tIns="45720" rIns="91440" bIns="45720" numCol="1" anchor="t" anchorCtr="0" compatLnSpc="1">
            <a:prstTxWarp prst="textNoShape">
              <a:avLst/>
            </a:prstTxWarp>
          </a:bodyPr>
          <a:lstStyle/>
          <a:p>
            <a:endParaRPr lang="en-GB" dirty="0"/>
          </a:p>
        </p:txBody>
      </p:sp>
      <p:sp>
        <p:nvSpPr>
          <p:cNvPr id="127" name="TextBox 126">
            <a:extLst>
              <a:ext uri="{FF2B5EF4-FFF2-40B4-BE49-F238E27FC236}">
                <a16:creationId xmlns:a16="http://schemas.microsoft.com/office/drawing/2014/main" id="{50729D67-416F-48DE-957B-67D43A369F23}"/>
              </a:ext>
            </a:extLst>
          </p:cNvPr>
          <p:cNvSpPr txBox="1"/>
          <p:nvPr/>
        </p:nvSpPr>
        <p:spPr>
          <a:xfrm>
            <a:off x="1201827" y="4444491"/>
            <a:ext cx="5886616" cy="754053"/>
          </a:xfrm>
          <a:prstGeom prst="rect">
            <a:avLst/>
          </a:prstGeom>
        </p:spPr>
        <p:txBody>
          <a:bodyPr vert="horz" wrap="square" lIns="0" tIns="45720" rIns="0" bIns="45720" rtlCol="0" anchor="ctr">
            <a:spAutoFit/>
          </a:bodyPr>
          <a:lstStyle/>
          <a:p>
            <a:pPr marL="171450" lvl="1" indent="-171450">
              <a:spcBef>
                <a:spcPts val="600"/>
              </a:spcBef>
              <a:buSzPct val="100000"/>
              <a:buFont typeface="Arial" panose="020B0604020202020204" pitchFamily="34" charset="0"/>
              <a:buChar char="•"/>
            </a:pPr>
            <a:r>
              <a:rPr lang="en-US" sz="1100" dirty="0">
                <a:solidFill>
                  <a:prstClr val="black"/>
                </a:solidFill>
              </a:rPr>
              <a:t>Voice service quality and SMS (one team with Drive test tool)</a:t>
            </a:r>
          </a:p>
          <a:p>
            <a:pPr marL="171450" lvl="1" indent="-171450">
              <a:spcBef>
                <a:spcPts val="600"/>
              </a:spcBef>
              <a:buSzPct val="100000"/>
              <a:buFont typeface="Arial" panose="020B0604020202020204" pitchFamily="34" charset="0"/>
              <a:buChar char="•"/>
            </a:pPr>
            <a:r>
              <a:rPr lang="en-US" sz="1100" dirty="0">
                <a:solidFill>
                  <a:prstClr val="black"/>
                </a:solidFill>
              </a:rPr>
              <a:t>3G Data FTP DL/UL and HTTP Browsing (one team with Drive test tool)</a:t>
            </a:r>
          </a:p>
          <a:p>
            <a:pPr marL="171450" lvl="1" indent="-171450">
              <a:spcBef>
                <a:spcPts val="600"/>
              </a:spcBef>
              <a:buSzPct val="100000"/>
              <a:buFont typeface="Arial" panose="020B0604020202020204" pitchFamily="34" charset="0"/>
              <a:buChar char="•"/>
            </a:pPr>
            <a:r>
              <a:rPr lang="en-US" sz="1100" dirty="0">
                <a:solidFill>
                  <a:prstClr val="black"/>
                </a:solidFill>
              </a:rPr>
              <a:t>4G Data FTP DL/UL and  HTTP Browsing (one team with Drive test tool)</a:t>
            </a:r>
          </a:p>
        </p:txBody>
      </p:sp>
      <p:sp>
        <p:nvSpPr>
          <p:cNvPr id="128" name="Rectangle 127">
            <a:extLst>
              <a:ext uri="{FF2B5EF4-FFF2-40B4-BE49-F238E27FC236}">
                <a16:creationId xmlns:a16="http://schemas.microsoft.com/office/drawing/2014/main" id="{F4C5332C-8CFB-4F00-9CA1-2125173D689F}"/>
              </a:ext>
            </a:extLst>
          </p:cNvPr>
          <p:cNvSpPr/>
          <p:nvPr/>
        </p:nvSpPr>
        <p:spPr bwMode="gray">
          <a:xfrm>
            <a:off x="468741" y="5157325"/>
            <a:ext cx="11074697" cy="927777"/>
          </a:xfrm>
          <a:prstGeom prst="rect">
            <a:avLst/>
          </a:prstGeom>
          <a:noFill/>
          <a:ln w="3175" algn="ctr">
            <a:solidFill>
              <a:srgbClr val="046A3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29" name="Flowchart: Process 128">
            <a:extLst>
              <a:ext uri="{FF2B5EF4-FFF2-40B4-BE49-F238E27FC236}">
                <a16:creationId xmlns:a16="http://schemas.microsoft.com/office/drawing/2014/main" id="{BB3107AF-04B1-4FCA-BCE6-5DC7CF2B2C13}"/>
              </a:ext>
            </a:extLst>
          </p:cNvPr>
          <p:cNvSpPr/>
          <p:nvPr/>
        </p:nvSpPr>
        <p:spPr bwMode="gray">
          <a:xfrm>
            <a:off x="2643633" y="5253873"/>
            <a:ext cx="1771125"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Drive Test execution</a:t>
            </a:r>
          </a:p>
        </p:txBody>
      </p:sp>
      <p:sp>
        <p:nvSpPr>
          <p:cNvPr id="130" name="Flowchart: Process 129">
            <a:extLst>
              <a:ext uri="{FF2B5EF4-FFF2-40B4-BE49-F238E27FC236}">
                <a16:creationId xmlns:a16="http://schemas.microsoft.com/office/drawing/2014/main" id="{A2C54E08-D087-4868-898E-A70EA1EBE2A8}"/>
              </a:ext>
            </a:extLst>
          </p:cNvPr>
          <p:cNvSpPr/>
          <p:nvPr/>
        </p:nvSpPr>
        <p:spPr bwMode="gray">
          <a:xfrm>
            <a:off x="5016465" y="5253873"/>
            <a:ext cx="1771125"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Post processing and report preparation</a:t>
            </a:r>
          </a:p>
        </p:txBody>
      </p:sp>
      <p:sp>
        <p:nvSpPr>
          <p:cNvPr id="131" name="Flowchart: Process 130">
            <a:extLst>
              <a:ext uri="{FF2B5EF4-FFF2-40B4-BE49-F238E27FC236}">
                <a16:creationId xmlns:a16="http://schemas.microsoft.com/office/drawing/2014/main" id="{C81FE7CA-AF17-47F5-8A8B-C32BD3EC6039}"/>
              </a:ext>
            </a:extLst>
          </p:cNvPr>
          <p:cNvSpPr/>
          <p:nvPr/>
        </p:nvSpPr>
        <p:spPr bwMode="gray">
          <a:xfrm>
            <a:off x="590841" y="5253873"/>
            <a:ext cx="1502783"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buFont typeface="Wingdings 2" pitchFamily="18" charset="2"/>
              <a:buNone/>
            </a:pPr>
            <a:r>
              <a:rPr lang="en-US" sz="1000" dirty="0"/>
              <a:t>Kick-off</a:t>
            </a:r>
          </a:p>
          <a:p>
            <a:pPr>
              <a:lnSpc>
                <a:spcPct val="106000"/>
              </a:lnSpc>
              <a:buFont typeface="Wingdings 2" pitchFamily="18" charset="2"/>
              <a:buNone/>
            </a:pPr>
            <a:r>
              <a:rPr lang="en-US" sz="1000" dirty="0"/>
              <a:t>Prerequisites</a:t>
            </a:r>
          </a:p>
          <a:p>
            <a:pPr>
              <a:lnSpc>
                <a:spcPct val="106000"/>
              </a:lnSpc>
              <a:buFont typeface="Wingdings 2" pitchFamily="18" charset="2"/>
              <a:buNone/>
            </a:pPr>
            <a:r>
              <a:rPr lang="en-US" sz="1000" dirty="0"/>
              <a:t>Drive Test route preparation</a:t>
            </a:r>
          </a:p>
        </p:txBody>
      </p:sp>
      <p:sp>
        <p:nvSpPr>
          <p:cNvPr id="132" name="Flowchart: Process 131">
            <a:extLst>
              <a:ext uri="{FF2B5EF4-FFF2-40B4-BE49-F238E27FC236}">
                <a16:creationId xmlns:a16="http://schemas.microsoft.com/office/drawing/2014/main" id="{E6FABCFD-6E3E-4DBB-AC01-B8213438A597}"/>
              </a:ext>
            </a:extLst>
          </p:cNvPr>
          <p:cNvSpPr/>
          <p:nvPr/>
        </p:nvSpPr>
        <p:spPr bwMode="gray">
          <a:xfrm>
            <a:off x="7339598" y="5253873"/>
            <a:ext cx="1863052"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Deep Analysis and</a:t>
            </a:r>
          </a:p>
          <a:p>
            <a:pPr>
              <a:lnSpc>
                <a:spcPct val="106000"/>
              </a:lnSpc>
            </a:pPr>
            <a:r>
              <a:rPr lang="en-US" sz="1000" dirty="0"/>
              <a:t>Recommendations </a:t>
            </a:r>
          </a:p>
        </p:txBody>
      </p:sp>
      <p:sp>
        <p:nvSpPr>
          <p:cNvPr id="133" name="Chevron 9">
            <a:extLst>
              <a:ext uri="{FF2B5EF4-FFF2-40B4-BE49-F238E27FC236}">
                <a16:creationId xmlns:a16="http://schemas.microsoft.com/office/drawing/2014/main" id="{1F781A58-1DF3-4EF8-95E2-FCC7540CA246}"/>
              </a:ext>
            </a:extLst>
          </p:cNvPr>
          <p:cNvSpPr/>
          <p:nvPr/>
        </p:nvSpPr>
        <p:spPr bwMode="gray">
          <a:xfrm>
            <a:off x="2165848" y="5505093"/>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34" name="Chevron 76">
            <a:extLst>
              <a:ext uri="{FF2B5EF4-FFF2-40B4-BE49-F238E27FC236}">
                <a16:creationId xmlns:a16="http://schemas.microsoft.com/office/drawing/2014/main" id="{696E286A-00F2-44F1-8265-BB610F377A1C}"/>
              </a:ext>
            </a:extLst>
          </p:cNvPr>
          <p:cNvSpPr/>
          <p:nvPr/>
        </p:nvSpPr>
        <p:spPr bwMode="gray">
          <a:xfrm>
            <a:off x="4522863" y="5533750"/>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35" name="Chevron 77">
            <a:extLst>
              <a:ext uri="{FF2B5EF4-FFF2-40B4-BE49-F238E27FC236}">
                <a16:creationId xmlns:a16="http://schemas.microsoft.com/office/drawing/2014/main" id="{4275FB1C-2B4C-4340-BE5B-604B8D33B611}"/>
              </a:ext>
            </a:extLst>
          </p:cNvPr>
          <p:cNvSpPr/>
          <p:nvPr/>
        </p:nvSpPr>
        <p:spPr bwMode="gray">
          <a:xfrm>
            <a:off x="6879517" y="5533749"/>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36" name="Chevron 77">
            <a:extLst>
              <a:ext uri="{FF2B5EF4-FFF2-40B4-BE49-F238E27FC236}">
                <a16:creationId xmlns:a16="http://schemas.microsoft.com/office/drawing/2014/main" id="{170BE774-E60A-4544-8015-E24F6A8428B8}"/>
              </a:ext>
            </a:extLst>
          </p:cNvPr>
          <p:cNvSpPr/>
          <p:nvPr/>
        </p:nvSpPr>
        <p:spPr bwMode="gray">
          <a:xfrm>
            <a:off x="9266176" y="5533749"/>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37" name="Flowchart: Process 136">
            <a:extLst>
              <a:ext uri="{FF2B5EF4-FFF2-40B4-BE49-F238E27FC236}">
                <a16:creationId xmlns:a16="http://schemas.microsoft.com/office/drawing/2014/main" id="{3659DBAB-9975-48BE-84A0-035F0E285E32}"/>
              </a:ext>
            </a:extLst>
          </p:cNvPr>
          <p:cNvSpPr/>
          <p:nvPr/>
        </p:nvSpPr>
        <p:spPr bwMode="gray">
          <a:xfrm>
            <a:off x="9780716" y="5253873"/>
            <a:ext cx="1633016"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Presentation</a:t>
            </a:r>
          </a:p>
        </p:txBody>
      </p:sp>
      <p:sp>
        <p:nvSpPr>
          <p:cNvPr id="138" name="Rectangle 137">
            <a:extLst>
              <a:ext uri="{FF2B5EF4-FFF2-40B4-BE49-F238E27FC236}">
                <a16:creationId xmlns:a16="http://schemas.microsoft.com/office/drawing/2014/main" id="{600508FE-8DD4-4989-A161-E7DF05DCD96B}"/>
              </a:ext>
            </a:extLst>
          </p:cNvPr>
          <p:cNvSpPr/>
          <p:nvPr/>
        </p:nvSpPr>
        <p:spPr bwMode="gray">
          <a:xfrm rot="5400000">
            <a:off x="1193115" y="5562351"/>
            <a:ext cx="325970" cy="1475047"/>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Preparation</a:t>
            </a:r>
          </a:p>
        </p:txBody>
      </p:sp>
      <p:sp>
        <p:nvSpPr>
          <p:cNvPr id="139" name="Rectangle 138">
            <a:extLst>
              <a:ext uri="{FF2B5EF4-FFF2-40B4-BE49-F238E27FC236}">
                <a16:creationId xmlns:a16="http://schemas.microsoft.com/office/drawing/2014/main" id="{5A84B45C-930C-432B-A036-2EF3DFCDA995}"/>
              </a:ext>
            </a:extLst>
          </p:cNvPr>
          <p:cNvSpPr/>
          <p:nvPr/>
        </p:nvSpPr>
        <p:spPr bwMode="gray">
          <a:xfrm rot="5400000">
            <a:off x="3385131" y="5461302"/>
            <a:ext cx="325972" cy="1733280"/>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Network Data Collection</a:t>
            </a:r>
          </a:p>
        </p:txBody>
      </p:sp>
      <p:sp>
        <p:nvSpPr>
          <p:cNvPr id="140" name="Rectangle 139">
            <a:extLst>
              <a:ext uri="{FF2B5EF4-FFF2-40B4-BE49-F238E27FC236}">
                <a16:creationId xmlns:a16="http://schemas.microsoft.com/office/drawing/2014/main" id="{D2A1C8FB-FEF9-482E-821F-F253F66B3E69}"/>
              </a:ext>
            </a:extLst>
          </p:cNvPr>
          <p:cNvSpPr/>
          <p:nvPr/>
        </p:nvSpPr>
        <p:spPr bwMode="gray">
          <a:xfrm rot="5400000">
            <a:off x="5731035" y="5453051"/>
            <a:ext cx="341984" cy="1771125"/>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Post Processing </a:t>
            </a:r>
          </a:p>
        </p:txBody>
      </p:sp>
      <p:sp>
        <p:nvSpPr>
          <p:cNvPr id="141" name="Rectangle 140">
            <a:extLst>
              <a:ext uri="{FF2B5EF4-FFF2-40B4-BE49-F238E27FC236}">
                <a16:creationId xmlns:a16="http://schemas.microsoft.com/office/drawing/2014/main" id="{0E50E994-3AF1-47FC-AD7F-70CCA6E9CA0B}"/>
              </a:ext>
            </a:extLst>
          </p:cNvPr>
          <p:cNvSpPr/>
          <p:nvPr/>
        </p:nvSpPr>
        <p:spPr bwMode="gray">
          <a:xfrm rot="5400000">
            <a:off x="8116528" y="5359958"/>
            <a:ext cx="372716" cy="1926579"/>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Events and layer 3 analysis</a:t>
            </a:r>
          </a:p>
        </p:txBody>
      </p:sp>
      <p:sp>
        <p:nvSpPr>
          <p:cNvPr id="142" name="Rectangle 141">
            <a:extLst>
              <a:ext uri="{FF2B5EF4-FFF2-40B4-BE49-F238E27FC236}">
                <a16:creationId xmlns:a16="http://schemas.microsoft.com/office/drawing/2014/main" id="{69AFABCF-BD0D-49B8-94EB-FC5751B825D8}"/>
              </a:ext>
            </a:extLst>
          </p:cNvPr>
          <p:cNvSpPr/>
          <p:nvPr/>
        </p:nvSpPr>
        <p:spPr bwMode="gray">
          <a:xfrm rot="5400000">
            <a:off x="10425260" y="5551868"/>
            <a:ext cx="372718" cy="1604226"/>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Reporting</a:t>
            </a:r>
          </a:p>
        </p:txBody>
      </p:sp>
    </p:spTree>
    <p:extLst>
      <p:ext uri="{BB962C8B-B14F-4D97-AF65-F5344CB8AC3E}">
        <p14:creationId xmlns:p14="http://schemas.microsoft.com/office/powerpoint/2010/main" val="327198862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2400" dirty="0">
                <a:solidFill>
                  <a:srgbClr val="414141"/>
                </a:solidFill>
              </a:rPr>
              <a:t>Scope of Work (ii/ii)</a:t>
            </a: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48" name="TextBox 47">
            <a:extLst>
              <a:ext uri="{FF2B5EF4-FFF2-40B4-BE49-F238E27FC236}">
                <a16:creationId xmlns:a16="http://schemas.microsoft.com/office/drawing/2014/main" id="{AC993690-A55C-4D86-B3D7-7D1D43EDA639}"/>
              </a:ext>
            </a:extLst>
          </p:cNvPr>
          <p:cNvSpPr txBox="1"/>
          <p:nvPr/>
        </p:nvSpPr>
        <p:spPr>
          <a:xfrm>
            <a:off x="2050187" y="1136813"/>
            <a:ext cx="378309" cy="184218"/>
          </a:xfrm>
          <a:prstGeom prst="rect">
            <a:avLst/>
          </a:prstGeom>
          <a:noFill/>
        </p:spPr>
        <p:txBody>
          <a:bodyPr wrap="none" lIns="0" tIns="0" rIns="0" bIns="0" rtlCol="0">
            <a:spAutoFit/>
          </a:bodyPr>
          <a:lstStyle/>
          <a:p>
            <a:pPr>
              <a:spcBef>
                <a:spcPts val="513"/>
              </a:spcBef>
              <a:buSzPct val="100000"/>
            </a:pPr>
            <a:r>
              <a:rPr lang="en-US" sz="1197" b="1" dirty="0">
                <a:solidFill>
                  <a:prstClr val="white"/>
                </a:solidFill>
              </a:rPr>
              <a:t>Cost</a:t>
            </a:r>
          </a:p>
        </p:txBody>
      </p:sp>
      <p:cxnSp>
        <p:nvCxnSpPr>
          <p:cNvPr id="49" name="Straight Connector 48">
            <a:extLst>
              <a:ext uri="{FF2B5EF4-FFF2-40B4-BE49-F238E27FC236}">
                <a16:creationId xmlns:a16="http://schemas.microsoft.com/office/drawing/2014/main" id="{3895F7BF-1783-4AD1-AF92-4E31180EAEA8}"/>
              </a:ext>
            </a:extLst>
          </p:cNvPr>
          <p:cNvCxnSpPr/>
          <p:nvPr/>
        </p:nvCxnSpPr>
        <p:spPr>
          <a:xfrm>
            <a:off x="5418456" y="2104575"/>
            <a:ext cx="56297" cy="53738"/>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56" name="Freeform 3">
            <a:extLst>
              <a:ext uri="{FF2B5EF4-FFF2-40B4-BE49-F238E27FC236}">
                <a16:creationId xmlns:a16="http://schemas.microsoft.com/office/drawing/2014/main" id="{894E4100-C80F-44A6-9CAB-6016A25272B4}"/>
              </a:ext>
            </a:extLst>
          </p:cNvPr>
          <p:cNvSpPr/>
          <p:nvPr/>
        </p:nvSpPr>
        <p:spPr bwMode="gray">
          <a:xfrm>
            <a:off x="1971048" y="1519878"/>
            <a:ext cx="1720457" cy="162421"/>
          </a:xfrm>
          <a:custGeom>
            <a:avLst/>
            <a:gdLst>
              <a:gd name="connsiteX0" fmla="*/ 0 w 2011680"/>
              <a:gd name="connsiteY0" fmla="*/ 0 h 189914"/>
              <a:gd name="connsiteX1" fmla="*/ 2011680 w 2011680"/>
              <a:gd name="connsiteY1" fmla="*/ 0 h 189914"/>
              <a:gd name="connsiteX2" fmla="*/ 1976511 w 2011680"/>
              <a:gd name="connsiteY2" fmla="*/ 189914 h 189914"/>
              <a:gd name="connsiteX3" fmla="*/ 0 w 2011680"/>
              <a:gd name="connsiteY3" fmla="*/ 0 h 189914"/>
            </a:gdLst>
            <a:ahLst/>
            <a:cxnLst>
              <a:cxn ang="0">
                <a:pos x="connsiteX0" y="connsiteY0"/>
              </a:cxn>
              <a:cxn ang="0">
                <a:pos x="connsiteX1" y="connsiteY1"/>
              </a:cxn>
              <a:cxn ang="0">
                <a:pos x="connsiteX2" y="connsiteY2"/>
              </a:cxn>
              <a:cxn ang="0">
                <a:pos x="connsiteX3" y="connsiteY3"/>
              </a:cxn>
            </a:cxnLst>
            <a:rect l="l" t="t" r="r" b="b"/>
            <a:pathLst>
              <a:path w="2011680" h="189914">
                <a:moveTo>
                  <a:pt x="0" y="0"/>
                </a:moveTo>
                <a:lnTo>
                  <a:pt x="2011680" y="0"/>
                </a:lnTo>
                <a:lnTo>
                  <a:pt x="1976511" y="189914"/>
                </a:lnTo>
                <a:lnTo>
                  <a:pt x="0" y="0"/>
                </a:lnTo>
                <a:close/>
              </a:path>
            </a:pathLst>
          </a:custGeom>
          <a:gradFill>
            <a:gsLst>
              <a:gs pos="0">
                <a:schemeClr val="tx1">
                  <a:alpha val="20000"/>
                </a:schemeClr>
              </a:gs>
              <a:gs pos="100000">
                <a:schemeClr val="bg1">
                  <a:alpha val="0"/>
                </a:schemeClr>
              </a:gs>
            </a:gsLst>
            <a:lin ang="2700000" scaled="0"/>
          </a:gradFill>
          <a:ln w="19050" algn="ctr">
            <a:noFill/>
            <a:miter lim="800000"/>
            <a:headEnd/>
            <a:tailEnd/>
          </a:ln>
        </p:spPr>
        <p:txBody>
          <a:bodyPr wrap="square" lIns="76030" tIns="76030" rIns="76030" bIns="76030" rtlCol="0" anchor="ctr"/>
          <a:lstStyle/>
          <a:p>
            <a:pPr algn="ctr">
              <a:lnSpc>
                <a:spcPct val="106000"/>
              </a:lnSpc>
              <a:buFont typeface="Wingdings 2" pitchFamily="18" charset="2"/>
              <a:buNone/>
            </a:pPr>
            <a:endParaRPr lang="en-US" sz="1368" b="1" dirty="0">
              <a:solidFill>
                <a:prstClr val="white"/>
              </a:solidFill>
            </a:endParaRPr>
          </a:p>
        </p:txBody>
      </p:sp>
      <p:pic>
        <p:nvPicPr>
          <p:cNvPr id="57" name="Picture 56">
            <a:extLst>
              <a:ext uri="{FF2B5EF4-FFF2-40B4-BE49-F238E27FC236}">
                <a16:creationId xmlns:a16="http://schemas.microsoft.com/office/drawing/2014/main" id="{A7C5FA61-BC1A-49FA-8F91-3B0E95EDF9FC}"/>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261753" y="963162"/>
            <a:ext cx="3219347" cy="753353"/>
          </a:xfrm>
          <a:prstGeom prst="rect">
            <a:avLst/>
          </a:prstGeom>
        </p:spPr>
      </p:pic>
      <p:sp>
        <p:nvSpPr>
          <p:cNvPr id="58" name="TextBox 57">
            <a:extLst>
              <a:ext uri="{FF2B5EF4-FFF2-40B4-BE49-F238E27FC236}">
                <a16:creationId xmlns:a16="http://schemas.microsoft.com/office/drawing/2014/main" id="{0BE2D903-B646-4BC7-8D01-F637889A4F5F}"/>
              </a:ext>
            </a:extLst>
          </p:cNvPr>
          <p:cNvSpPr txBox="1"/>
          <p:nvPr/>
        </p:nvSpPr>
        <p:spPr>
          <a:xfrm>
            <a:off x="2103390" y="1223220"/>
            <a:ext cx="1710405" cy="184218"/>
          </a:xfrm>
          <a:prstGeom prst="rect">
            <a:avLst/>
          </a:prstGeom>
          <a:noFill/>
        </p:spPr>
        <p:txBody>
          <a:bodyPr wrap="none" lIns="0" tIns="0" rIns="0" bIns="0" rtlCol="0">
            <a:spAutoFit/>
          </a:bodyPr>
          <a:lstStyle/>
          <a:p>
            <a:pPr>
              <a:spcBef>
                <a:spcPts val="513"/>
              </a:spcBef>
              <a:buSzPct val="100000"/>
            </a:pPr>
            <a:r>
              <a:rPr lang="en-US" sz="1197" b="1" dirty="0">
                <a:solidFill>
                  <a:prstClr val="white"/>
                </a:solidFill>
              </a:rPr>
              <a:t>Cities to be covered</a:t>
            </a:r>
          </a:p>
        </p:txBody>
      </p:sp>
      <p:graphicFrame>
        <p:nvGraphicFramePr>
          <p:cNvPr id="59" name="Tableau 3">
            <a:extLst>
              <a:ext uri="{FF2B5EF4-FFF2-40B4-BE49-F238E27FC236}">
                <a16:creationId xmlns:a16="http://schemas.microsoft.com/office/drawing/2014/main" id="{CE059D15-F111-4BF9-B2CA-0CABF800AC61}"/>
              </a:ext>
            </a:extLst>
          </p:cNvPr>
          <p:cNvGraphicFramePr>
            <a:graphicFrameLocks noGrp="1"/>
          </p:cNvGraphicFramePr>
          <p:nvPr>
            <p:extLst>
              <p:ext uri="{D42A27DB-BD31-4B8C-83A1-F6EECF244321}">
                <p14:modId xmlns:p14="http://schemas.microsoft.com/office/powerpoint/2010/main" val="3554346159"/>
              </p:ext>
            </p:extLst>
          </p:nvPr>
        </p:nvGraphicFramePr>
        <p:xfrm>
          <a:off x="469899" y="2232229"/>
          <a:ext cx="4892260" cy="4243475"/>
        </p:xfrm>
        <a:graphic>
          <a:graphicData uri="http://schemas.openxmlformats.org/drawingml/2006/table">
            <a:tbl>
              <a:tblPr firstRow="1" firstCol="1" bandRow="1">
                <a:tableStyleId>{93296810-A885-4BE3-A3E7-6D5BEEA58F35}</a:tableStyleId>
              </a:tblPr>
              <a:tblGrid>
                <a:gridCol w="1400004">
                  <a:extLst>
                    <a:ext uri="{9D8B030D-6E8A-4147-A177-3AD203B41FA5}">
                      <a16:colId xmlns:a16="http://schemas.microsoft.com/office/drawing/2014/main" val="2571753691"/>
                    </a:ext>
                  </a:extLst>
                </a:gridCol>
                <a:gridCol w="873411">
                  <a:extLst>
                    <a:ext uri="{9D8B030D-6E8A-4147-A177-3AD203B41FA5}">
                      <a16:colId xmlns:a16="http://schemas.microsoft.com/office/drawing/2014/main" val="1618540401"/>
                    </a:ext>
                  </a:extLst>
                </a:gridCol>
                <a:gridCol w="991003">
                  <a:extLst>
                    <a:ext uri="{9D8B030D-6E8A-4147-A177-3AD203B41FA5}">
                      <a16:colId xmlns:a16="http://schemas.microsoft.com/office/drawing/2014/main" val="20003"/>
                    </a:ext>
                  </a:extLst>
                </a:gridCol>
                <a:gridCol w="835385">
                  <a:extLst>
                    <a:ext uri="{9D8B030D-6E8A-4147-A177-3AD203B41FA5}">
                      <a16:colId xmlns:a16="http://schemas.microsoft.com/office/drawing/2014/main" val="20004"/>
                    </a:ext>
                  </a:extLst>
                </a:gridCol>
                <a:gridCol w="792457">
                  <a:extLst>
                    <a:ext uri="{9D8B030D-6E8A-4147-A177-3AD203B41FA5}">
                      <a16:colId xmlns:a16="http://schemas.microsoft.com/office/drawing/2014/main" val="20005"/>
                    </a:ext>
                  </a:extLst>
                </a:gridCol>
              </a:tblGrid>
              <a:tr h="363869">
                <a:tc rowSpan="2">
                  <a:txBody>
                    <a:bodyPr/>
                    <a:lstStyle/>
                    <a:p>
                      <a:pPr algn="l"/>
                      <a:r>
                        <a:rPr lang="en-US" sz="1050" dirty="0">
                          <a:latin typeface="Verdana" panose="020B0604030504040204" pitchFamily="34" charset="0"/>
                          <a:ea typeface="Verdana" panose="020B0604030504040204" pitchFamily="34" charset="0"/>
                        </a:rPr>
                        <a:t>Cities</a:t>
                      </a:r>
                      <a:endParaRPr lang="en-US" sz="1050" b="1" dirty="0">
                        <a:solidFill>
                          <a:schemeClr val="tx1"/>
                        </a:solidFill>
                        <a:latin typeface="Verdana" panose="020B0604030504040204" pitchFamily="34" charset="0"/>
                        <a:ea typeface="Verdana" panose="020B0604030504040204" pitchFamily="34" charset="0"/>
                      </a:endParaRPr>
                    </a:p>
                  </a:txBody>
                  <a:tcPr marL="72000" marT="91440" marB="0">
                    <a:solidFill>
                      <a:schemeClr val="tx1"/>
                    </a:solidFill>
                  </a:tcPr>
                </a:tc>
                <a:tc gridSpan="4">
                  <a:txBody>
                    <a:bodyPr/>
                    <a:lstStyle/>
                    <a:p>
                      <a:pPr algn="ctr"/>
                      <a:r>
                        <a:rPr lang="en-US" sz="1000" dirty="0">
                          <a:latin typeface="Verdana" panose="020B0604030504040204" pitchFamily="34" charset="0"/>
                          <a:ea typeface="Verdana" panose="020B0604030504040204" pitchFamily="34" charset="0"/>
                        </a:rPr>
                        <a:t>Samples </a:t>
                      </a:r>
                      <a:endParaRPr lang="en-US" sz="1000" b="1" dirty="0">
                        <a:solidFill>
                          <a:schemeClr val="tx1"/>
                        </a:solidFill>
                        <a:latin typeface="Verdana" panose="020B0604030504040204" pitchFamily="34" charset="0"/>
                        <a:ea typeface="Verdana" panose="020B0604030504040204" pitchFamily="34" charset="0"/>
                      </a:endParaRPr>
                    </a:p>
                  </a:txBody>
                  <a:tcPr marL="72000" marT="91440" marB="0" anchor="ctr"/>
                </a:tc>
                <a:tc hMerge="1">
                  <a:txBody>
                    <a:bodyPr/>
                    <a:lstStyle/>
                    <a:p>
                      <a:endParaRPr lang="en-US" sz="1400" dirty="0"/>
                    </a:p>
                  </a:txBody>
                  <a:tcPr/>
                </a:tc>
                <a:tc hMerge="1">
                  <a:txBody>
                    <a:bodyPr/>
                    <a:lstStyle/>
                    <a:p>
                      <a:endParaRPr lang="en-US" sz="1400" dirty="0"/>
                    </a:p>
                  </a:txBody>
                  <a:tcPr/>
                </a:tc>
                <a:tc hMerge="1">
                  <a:txBody>
                    <a:bodyPr/>
                    <a:lstStyle/>
                    <a:p>
                      <a:pPr algn="ctr"/>
                      <a:endParaRPr lang="en-US" sz="1400" dirty="0"/>
                    </a:p>
                  </a:txBody>
                  <a:tcPr/>
                </a:tc>
                <a:extLst>
                  <a:ext uri="{0D108BD9-81ED-4DB2-BD59-A6C34878D82A}">
                    <a16:rowId xmlns:a16="http://schemas.microsoft.com/office/drawing/2014/main" val="3407381514"/>
                  </a:ext>
                </a:extLst>
              </a:tr>
              <a:tr h="394223">
                <a:tc vMerge="1">
                  <a:txBody>
                    <a:bodyPr/>
                    <a:lstStyle/>
                    <a:p>
                      <a:pPr algn="ctr" fontAlgn="ctr"/>
                      <a:endParaRPr lang="fr-FR" sz="1000" b="1" i="0" u="none" strike="noStrike" dirty="0">
                        <a:solidFill>
                          <a:srgbClr val="000000"/>
                        </a:solidFill>
                        <a:effectLst/>
                        <a:latin typeface="Calibri" panose="020F0502020204030204" pitchFamily="34" charset="0"/>
                      </a:endParaRPr>
                    </a:p>
                  </a:txBody>
                  <a:tcPr marL="11047" marR="11047" marT="11047" marB="0" anchor="ctr"/>
                </a:tc>
                <a:tc>
                  <a:txBody>
                    <a:bodyPr/>
                    <a:lstStyle/>
                    <a:p>
                      <a:pPr algn="ctr" fontAlgn="b"/>
                      <a:r>
                        <a:rPr lang="fr-FR" sz="1100" u="none" strike="noStrike" dirty="0">
                          <a:effectLst/>
                          <a:latin typeface="Verdana" panose="020B0604030504040204" pitchFamily="34" charset="0"/>
                          <a:ea typeface="Verdana" panose="020B0604030504040204" pitchFamily="34" charset="0"/>
                        </a:rPr>
                        <a:t>Voice 2G/3G </a:t>
                      </a:r>
                      <a:endParaRPr lang="fr-FR" sz="1100" b="1" i="0" u="none" strike="noStrike" dirty="0">
                        <a:solidFill>
                          <a:schemeClr val="tx1"/>
                        </a:solidFill>
                        <a:effectLst/>
                        <a:latin typeface="Verdana" panose="020B0604030504040204" pitchFamily="34" charset="0"/>
                        <a:ea typeface="Verdana" panose="020B0604030504040204" pitchFamily="34" charset="0"/>
                      </a:endParaRPr>
                    </a:p>
                  </a:txBody>
                  <a:tcPr marL="72000" marR="9525" marT="91440" marB="0"/>
                </a:tc>
                <a:tc>
                  <a:txBody>
                    <a:bodyPr/>
                    <a:lstStyle/>
                    <a:p>
                      <a:pPr algn="ctr" fontAlgn="b"/>
                      <a:r>
                        <a:rPr lang="fr-FR" sz="1100" u="none" strike="noStrike" dirty="0">
                          <a:effectLst/>
                          <a:latin typeface="Verdana" panose="020B0604030504040204" pitchFamily="34" charset="0"/>
                          <a:ea typeface="Verdana" panose="020B0604030504040204" pitchFamily="34" charset="0"/>
                        </a:rPr>
                        <a:t>SMS/MMS</a:t>
                      </a:r>
                      <a:endParaRPr lang="fr-FR" sz="1100" b="1" i="0" u="none" strike="noStrike" dirty="0">
                        <a:solidFill>
                          <a:schemeClr val="tx1"/>
                        </a:solidFill>
                        <a:effectLst/>
                        <a:latin typeface="Verdana" panose="020B0604030504040204" pitchFamily="34" charset="0"/>
                        <a:ea typeface="Verdana" panose="020B0604030504040204" pitchFamily="34" charset="0"/>
                      </a:endParaRPr>
                    </a:p>
                  </a:txBody>
                  <a:tcPr marL="72000" marR="9525" marT="91440" marB="0"/>
                </a:tc>
                <a:tc>
                  <a:txBody>
                    <a:bodyPr/>
                    <a:lstStyle/>
                    <a:p>
                      <a:pPr marL="0" algn="ctr" defTabSz="950921" rtl="0" eaLnBrk="1" fontAlgn="b" latinLnBrk="0" hangingPunct="1"/>
                      <a:r>
                        <a:rPr lang="fr-FR" sz="1100" u="none" strike="noStrike" kern="1200" dirty="0">
                          <a:effectLst/>
                          <a:latin typeface="Verdana" panose="020B0604030504040204" pitchFamily="34" charset="0"/>
                          <a:ea typeface="Verdana" panose="020B0604030504040204" pitchFamily="34" charset="0"/>
                        </a:rPr>
                        <a:t>Data 3G </a:t>
                      </a:r>
                      <a:endParaRPr lang="fr-FR" sz="1100" b="1" u="none" strike="noStrike" kern="1200" dirty="0">
                        <a:solidFill>
                          <a:schemeClr val="tx1"/>
                        </a:solidFill>
                        <a:effectLst/>
                        <a:latin typeface="Verdana" panose="020B0604030504040204" pitchFamily="34" charset="0"/>
                        <a:ea typeface="Verdana" panose="020B0604030504040204" pitchFamily="34" charset="0"/>
                        <a:cs typeface="+mn-cs"/>
                      </a:endParaRPr>
                    </a:p>
                  </a:txBody>
                  <a:tcPr marL="72000" marR="9525" marT="91440" marB="0"/>
                </a:tc>
                <a:tc>
                  <a:txBody>
                    <a:bodyPr/>
                    <a:lstStyle/>
                    <a:p>
                      <a:pPr marL="0" algn="ctr" defTabSz="950921" rtl="0" eaLnBrk="1" fontAlgn="b" latinLnBrk="0" hangingPunct="1"/>
                      <a:r>
                        <a:rPr lang="fr-FR" sz="1100" u="none" strike="noStrike" kern="1200" dirty="0">
                          <a:effectLst/>
                          <a:latin typeface="Verdana" panose="020B0604030504040204" pitchFamily="34" charset="0"/>
                          <a:ea typeface="Verdana" panose="020B0604030504040204" pitchFamily="34" charset="0"/>
                        </a:rPr>
                        <a:t>Data 4G</a:t>
                      </a:r>
                      <a:endParaRPr lang="fr-FR" sz="1100" b="1" u="none" strike="noStrike" kern="1200" dirty="0">
                        <a:solidFill>
                          <a:schemeClr val="tx1"/>
                        </a:solidFill>
                        <a:effectLst/>
                        <a:latin typeface="Verdana" panose="020B0604030504040204" pitchFamily="34" charset="0"/>
                        <a:ea typeface="Verdana" panose="020B0604030504040204" pitchFamily="34" charset="0"/>
                        <a:cs typeface="+mn-cs"/>
                      </a:endParaRPr>
                    </a:p>
                  </a:txBody>
                  <a:tcPr marL="72000" marR="9525" marT="91440" marB="0"/>
                </a:tc>
                <a:extLst>
                  <a:ext uri="{0D108BD9-81ED-4DB2-BD59-A6C34878D82A}">
                    <a16:rowId xmlns:a16="http://schemas.microsoft.com/office/drawing/2014/main" val="10001"/>
                  </a:ext>
                </a:extLst>
              </a:tr>
              <a:tr h="309414">
                <a:tc>
                  <a:txBody>
                    <a:bodyPr/>
                    <a:lstStyle/>
                    <a:p>
                      <a:pPr algn="l" fontAlgn="ctr"/>
                      <a:r>
                        <a:rPr lang="fr-FR" sz="1050" kern="1200" dirty="0">
                          <a:latin typeface="Verdana" panose="020B0604030504040204" pitchFamily="34" charset="0"/>
                          <a:ea typeface="Verdana" panose="020B0604030504040204" pitchFamily="34" charset="0"/>
                        </a:rPr>
                        <a:t>Cotonou</a:t>
                      </a:r>
                      <a:endParaRPr lang="fr-FR" sz="1050" b="1" kern="1200" dirty="0">
                        <a:solidFill>
                          <a:schemeClr val="tx1"/>
                        </a:solidFill>
                        <a:latin typeface="Verdana" panose="020B0604030504040204" pitchFamily="34" charset="0"/>
                        <a:ea typeface="Verdana" panose="020B0604030504040204" pitchFamily="34" charset="0"/>
                        <a:cs typeface="+mn-cs"/>
                      </a:endParaRPr>
                    </a:p>
                  </a:txBody>
                  <a:tcPr marL="72000" marR="11047" marT="91440" marB="0" anchor="ctr">
                    <a:solidFill>
                      <a:schemeClr val="tx1"/>
                    </a:solidFill>
                  </a:tcPr>
                </a:tc>
                <a:tc>
                  <a:txBody>
                    <a:bodyPr/>
                    <a:lstStyle/>
                    <a:p>
                      <a:pPr algn="ctr" fontAlgn="ctr"/>
                      <a:r>
                        <a:rPr lang="fr-FR" sz="1100" u="none" strike="noStrike" dirty="0">
                          <a:effectLst/>
                          <a:latin typeface="Verdana" panose="020B0604030504040204" pitchFamily="34" charset="0"/>
                          <a:ea typeface="Verdana" panose="020B0604030504040204" pitchFamily="34" charset="0"/>
                        </a:rPr>
                        <a:t>1000</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tc>
                  <a:txBody>
                    <a:bodyPr/>
                    <a:lstStyle/>
                    <a:p>
                      <a:pPr algn="ctr" fontAlgn="ctr"/>
                      <a:r>
                        <a:rPr lang="fr-FR" sz="1100" u="none" strike="noStrike" dirty="0">
                          <a:effectLst/>
                          <a:latin typeface="Verdana" panose="020B0604030504040204" pitchFamily="34" charset="0"/>
                          <a:ea typeface="Verdana" panose="020B0604030504040204" pitchFamily="34" charset="0"/>
                        </a:rPr>
                        <a:t>500</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tc>
                  <a:txBody>
                    <a:bodyPr/>
                    <a:lstStyle/>
                    <a:p>
                      <a:pPr algn="ctr" fontAlgn="ctr"/>
                      <a:r>
                        <a:rPr lang="fr-FR" sz="1100" u="none" strike="noStrike" dirty="0">
                          <a:effectLst/>
                          <a:latin typeface="Verdana" panose="020B0604030504040204" pitchFamily="34" charset="0"/>
                          <a:ea typeface="Verdana" panose="020B0604030504040204" pitchFamily="34" charset="0"/>
                        </a:rPr>
                        <a:t>500</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tc>
                  <a:txBody>
                    <a:bodyPr/>
                    <a:lstStyle/>
                    <a:p>
                      <a:pPr algn="ctr" fontAlgn="ctr"/>
                      <a:r>
                        <a:rPr lang="fr-FR" sz="1100" u="none" strike="noStrike" dirty="0">
                          <a:effectLst/>
                          <a:latin typeface="Verdana" panose="020B0604030504040204" pitchFamily="34" charset="0"/>
                          <a:ea typeface="Verdana" panose="020B0604030504040204" pitchFamily="34" charset="0"/>
                        </a:rPr>
                        <a:t>300</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extLst>
                  <a:ext uri="{0D108BD9-81ED-4DB2-BD59-A6C34878D82A}">
                    <a16:rowId xmlns:a16="http://schemas.microsoft.com/office/drawing/2014/main" val="2635045332"/>
                  </a:ext>
                </a:extLst>
              </a:tr>
              <a:tr h="332150">
                <a:tc>
                  <a:txBody>
                    <a:bodyPr/>
                    <a:lstStyle/>
                    <a:p>
                      <a:pPr algn="l" fontAlgn="ctr"/>
                      <a:r>
                        <a:rPr lang="fr-FR" sz="1050" kern="1200" dirty="0" err="1">
                          <a:effectLst/>
                          <a:latin typeface="Verdana" panose="020B0604030504040204" pitchFamily="34" charset="0"/>
                          <a:ea typeface="Verdana" panose="020B0604030504040204" pitchFamily="34" charset="0"/>
                        </a:rPr>
                        <a:t>Sèmè-Kpodji</a:t>
                      </a:r>
                      <a:endParaRPr lang="fr-FR" sz="1050" b="1" u="none" strike="noStrike" kern="1200" dirty="0">
                        <a:solidFill>
                          <a:schemeClr val="tx1"/>
                        </a:solidFill>
                        <a:effectLst/>
                        <a:latin typeface="Verdana" panose="020B0604030504040204" pitchFamily="34" charset="0"/>
                        <a:ea typeface="Verdana" panose="020B0604030504040204" pitchFamily="34" charset="0"/>
                        <a:cs typeface="+mn-cs"/>
                      </a:endParaRPr>
                    </a:p>
                  </a:txBody>
                  <a:tcPr marL="72000" marR="11047" marT="91440" marB="0" anchor="ctr">
                    <a:solidFill>
                      <a:schemeClr val="tx1"/>
                    </a:solidFill>
                  </a:tcPr>
                </a:tc>
                <a:tc>
                  <a:txBody>
                    <a:bodyPr/>
                    <a:lstStyle/>
                    <a:p>
                      <a:pPr algn="ctr" fontAlgn="ctr"/>
                      <a:r>
                        <a:rPr lang="fr-FR" sz="1100" u="none" strike="noStrike" dirty="0">
                          <a:effectLst/>
                          <a:latin typeface="Verdana" panose="020B0604030504040204" pitchFamily="34" charset="0"/>
                          <a:ea typeface="Verdana" panose="020B0604030504040204" pitchFamily="34" charset="0"/>
                        </a:rPr>
                        <a:t>400</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tc>
                  <a:txBody>
                    <a:bodyPr/>
                    <a:lstStyle/>
                    <a:p>
                      <a:pPr algn="ctr" fontAlgn="ctr"/>
                      <a:r>
                        <a:rPr lang="fr-FR" sz="1100" u="none" strike="noStrike" dirty="0">
                          <a:effectLst/>
                          <a:latin typeface="Verdana" panose="020B0604030504040204" pitchFamily="34" charset="0"/>
                          <a:ea typeface="Verdana" panose="020B0604030504040204" pitchFamily="34" charset="0"/>
                        </a:rPr>
                        <a:t>200</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tc>
                  <a:txBody>
                    <a:bodyPr/>
                    <a:lstStyle/>
                    <a:p>
                      <a:pPr algn="ctr" fontAlgn="ctr"/>
                      <a:r>
                        <a:rPr lang="fr-FR" sz="1100" u="none" strike="noStrike" dirty="0">
                          <a:effectLst/>
                          <a:latin typeface="Verdana" panose="020B0604030504040204" pitchFamily="34" charset="0"/>
                          <a:ea typeface="Verdana" panose="020B0604030504040204" pitchFamily="34" charset="0"/>
                        </a:rPr>
                        <a:t>200</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tc>
                  <a:txBody>
                    <a:bodyPr/>
                    <a:lstStyle/>
                    <a:p>
                      <a:pPr algn="ctr" fontAlgn="ctr"/>
                      <a:r>
                        <a:rPr lang="fr-FR" sz="1100" u="none" strike="noStrike" dirty="0">
                          <a:effectLst/>
                          <a:latin typeface="Verdana" panose="020B0604030504040204" pitchFamily="34" charset="0"/>
                          <a:ea typeface="Verdana" panose="020B0604030504040204" pitchFamily="34" charset="0"/>
                        </a:rPr>
                        <a:t>-</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extLst>
                  <a:ext uri="{0D108BD9-81ED-4DB2-BD59-A6C34878D82A}">
                    <a16:rowId xmlns:a16="http://schemas.microsoft.com/office/drawing/2014/main" val="962714208"/>
                  </a:ext>
                </a:extLst>
              </a:tr>
              <a:tr h="332150">
                <a:tc>
                  <a:txBody>
                    <a:bodyPr/>
                    <a:lstStyle/>
                    <a:p>
                      <a:pPr algn="l" fontAlgn="ctr"/>
                      <a:r>
                        <a:rPr lang="fr-FR" sz="1050" kern="1200" dirty="0">
                          <a:effectLst/>
                          <a:latin typeface="Verdana" panose="020B0604030504040204" pitchFamily="34" charset="0"/>
                          <a:ea typeface="Verdana" panose="020B0604030504040204" pitchFamily="34" charset="0"/>
                        </a:rPr>
                        <a:t>Porto-Novo</a:t>
                      </a:r>
                      <a:endParaRPr lang="fr-FR" sz="1050" b="1" u="none" strike="noStrike" kern="1200" dirty="0">
                        <a:solidFill>
                          <a:schemeClr val="tx1"/>
                        </a:solidFill>
                        <a:effectLst/>
                        <a:latin typeface="Verdana" panose="020B0604030504040204" pitchFamily="34" charset="0"/>
                        <a:ea typeface="Verdana" panose="020B0604030504040204" pitchFamily="34" charset="0"/>
                        <a:cs typeface="+mn-cs"/>
                      </a:endParaRPr>
                    </a:p>
                  </a:txBody>
                  <a:tcPr marL="72000" marR="11047" marT="91440" marB="0" anchor="ctr">
                    <a:solidFill>
                      <a:schemeClr val="tx1"/>
                    </a:solidFill>
                  </a:tcPr>
                </a:tc>
                <a:tc>
                  <a:txBody>
                    <a:bodyPr/>
                    <a:lstStyle/>
                    <a:p>
                      <a:pPr algn="ctr" fontAlgn="ctr"/>
                      <a:r>
                        <a:rPr lang="fr-FR" sz="1100" u="none" strike="noStrike" dirty="0">
                          <a:effectLst/>
                          <a:latin typeface="Verdana" panose="020B0604030504040204" pitchFamily="34" charset="0"/>
                          <a:ea typeface="Verdana" panose="020B0604030504040204" pitchFamily="34" charset="0"/>
                        </a:rPr>
                        <a:t>600</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tc>
                  <a:txBody>
                    <a:bodyPr/>
                    <a:lstStyle/>
                    <a:p>
                      <a:pPr algn="ctr" fontAlgn="ctr"/>
                      <a:r>
                        <a:rPr lang="fr-FR" sz="1100" u="none" strike="noStrike" dirty="0">
                          <a:effectLst/>
                          <a:latin typeface="Verdana" panose="020B0604030504040204" pitchFamily="34" charset="0"/>
                          <a:ea typeface="Verdana" panose="020B0604030504040204" pitchFamily="34" charset="0"/>
                        </a:rPr>
                        <a:t>300</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tc>
                  <a:txBody>
                    <a:bodyPr/>
                    <a:lstStyle/>
                    <a:p>
                      <a:pPr algn="ctr" fontAlgn="ctr"/>
                      <a:r>
                        <a:rPr lang="fr-FR" sz="1100" u="none" strike="noStrike" dirty="0">
                          <a:effectLst/>
                          <a:latin typeface="Verdana" panose="020B0604030504040204" pitchFamily="34" charset="0"/>
                          <a:ea typeface="Verdana" panose="020B0604030504040204" pitchFamily="34" charset="0"/>
                        </a:rPr>
                        <a:t>300</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tc>
                  <a:txBody>
                    <a:bodyPr/>
                    <a:lstStyle/>
                    <a:p>
                      <a:pPr algn="ctr" fontAlgn="ctr"/>
                      <a:r>
                        <a:rPr lang="fr-FR" sz="1100" u="none" strike="noStrike" dirty="0">
                          <a:effectLst/>
                          <a:latin typeface="Verdana" panose="020B0604030504040204" pitchFamily="34" charset="0"/>
                          <a:ea typeface="Verdana" panose="020B0604030504040204" pitchFamily="34" charset="0"/>
                        </a:rPr>
                        <a:t>200</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extLst>
                  <a:ext uri="{0D108BD9-81ED-4DB2-BD59-A6C34878D82A}">
                    <a16:rowId xmlns:a16="http://schemas.microsoft.com/office/drawing/2014/main" val="2937501948"/>
                  </a:ext>
                </a:extLst>
              </a:tr>
              <a:tr h="309414">
                <a:tc>
                  <a:txBody>
                    <a:bodyPr/>
                    <a:lstStyle/>
                    <a:p>
                      <a:pPr algn="l" fontAlgn="ctr"/>
                      <a:r>
                        <a:rPr lang="fr-FR" sz="1050" kern="1200" dirty="0" err="1">
                          <a:effectLst/>
                          <a:latin typeface="Verdana" panose="020B0604030504040204" pitchFamily="34" charset="0"/>
                          <a:ea typeface="Verdana" panose="020B0604030504040204" pitchFamily="34" charset="0"/>
                        </a:rPr>
                        <a:t>Calavi</a:t>
                      </a:r>
                      <a:r>
                        <a:rPr lang="fr-FR" sz="1050" kern="1200" dirty="0">
                          <a:effectLst/>
                          <a:latin typeface="Verdana" panose="020B0604030504040204" pitchFamily="34" charset="0"/>
                          <a:ea typeface="Verdana" panose="020B0604030504040204" pitchFamily="34" charset="0"/>
                        </a:rPr>
                        <a:t> </a:t>
                      </a:r>
                      <a:endParaRPr lang="fr-FR" sz="1050" b="1" u="none" strike="noStrike" kern="1200" dirty="0">
                        <a:solidFill>
                          <a:schemeClr val="tx1"/>
                        </a:solidFill>
                        <a:effectLst/>
                        <a:latin typeface="Verdana" panose="020B0604030504040204" pitchFamily="34" charset="0"/>
                        <a:ea typeface="Verdana" panose="020B0604030504040204" pitchFamily="34" charset="0"/>
                        <a:cs typeface="+mn-cs"/>
                      </a:endParaRPr>
                    </a:p>
                  </a:txBody>
                  <a:tcPr marL="72000" marR="11047" marT="91440" marB="0" anchor="ctr">
                    <a:solidFill>
                      <a:schemeClr val="tx1"/>
                    </a:solidFill>
                  </a:tcPr>
                </a:tc>
                <a:tc>
                  <a:txBody>
                    <a:bodyPr/>
                    <a:lstStyle/>
                    <a:p>
                      <a:pPr algn="ctr" fontAlgn="ctr"/>
                      <a:r>
                        <a:rPr lang="fr-FR" sz="1100" u="none" strike="noStrike" dirty="0">
                          <a:effectLst/>
                          <a:latin typeface="Verdana" panose="020B0604030504040204" pitchFamily="34" charset="0"/>
                          <a:ea typeface="Verdana" panose="020B0604030504040204" pitchFamily="34" charset="0"/>
                        </a:rPr>
                        <a:t>800</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tc>
                  <a:txBody>
                    <a:bodyPr/>
                    <a:lstStyle/>
                    <a:p>
                      <a:pPr algn="ctr" fontAlgn="ctr"/>
                      <a:r>
                        <a:rPr lang="fr-FR" sz="1100" u="none" strike="noStrike" dirty="0">
                          <a:effectLst/>
                          <a:latin typeface="Verdana" panose="020B0604030504040204" pitchFamily="34" charset="0"/>
                          <a:ea typeface="Verdana" panose="020B0604030504040204" pitchFamily="34" charset="0"/>
                        </a:rPr>
                        <a:t>400</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tc>
                  <a:txBody>
                    <a:bodyPr/>
                    <a:lstStyle/>
                    <a:p>
                      <a:pPr algn="ctr" fontAlgn="ctr"/>
                      <a:r>
                        <a:rPr lang="fr-FR" sz="1100" u="none" strike="noStrike" dirty="0">
                          <a:effectLst/>
                          <a:latin typeface="Verdana" panose="020B0604030504040204" pitchFamily="34" charset="0"/>
                          <a:ea typeface="Verdana" panose="020B0604030504040204" pitchFamily="34" charset="0"/>
                        </a:rPr>
                        <a:t>400</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tc>
                  <a:txBody>
                    <a:bodyPr/>
                    <a:lstStyle/>
                    <a:p>
                      <a:pPr algn="ctr" fontAlgn="ctr"/>
                      <a:r>
                        <a:rPr lang="fr-FR" sz="1100" u="none" strike="noStrike" dirty="0">
                          <a:effectLst/>
                          <a:latin typeface="Verdana" panose="020B0604030504040204" pitchFamily="34" charset="0"/>
                          <a:ea typeface="Verdana" panose="020B0604030504040204" pitchFamily="34" charset="0"/>
                        </a:rPr>
                        <a:t>200</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extLst>
                  <a:ext uri="{0D108BD9-81ED-4DB2-BD59-A6C34878D82A}">
                    <a16:rowId xmlns:a16="http://schemas.microsoft.com/office/drawing/2014/main" val="2492047462"/>
                  </a:ext>
                </a:extLst>
              </a:tr>
              <a:tr h="309414">
                <a:tc>
                  <a:txBody>
                    <a:bodyPr/>
                    <a:lstStyle/>
                    <a:p>
                      <a:pPr algn="l" fontAlgn="ctr"/>
                      <a:r>
                        <a:rPr lang="fr-FR" sz="1050" kern="1200" dirty="0">
                          <a:effectLst/>
                          <a:latin typeface="Verdana" panose="020B0604030504040204" pitchFamily="34" charset="0"/>
                          <a:ea typeface="Verdana" panose="020B0604030504040204" pitchFamily="34" charset="0"/>
                        </a:rPr>
                        <a:t>Ouidah</a:t>
                      </a:r>
                      <a:r>
                        <a:rPr lang="fr-FR" sz="1050" u="none" strike="noStrike" kern="1200" dirty="0">
                          <a:effectLst/>
                          <a:latin typeface="Verdana" panose="020B0604030504040204" pitchFamily="34" charset="0"/>
                          <a:ea typeface="Verdana" panose="020B0604030504040204" pitchFamily="34" charset="0"/>
                        </a:rPr>
                        <a:t> </a:t>
                      </a:r>
                      <a:endParaRPr lang="fr-FR" sz="1050" b="1" u="none" strike="noStrike" kern="1200" dirty="0">
                        <a:solidFill>
                          <a:schemeClr val="tx1"/>
                        </a:solidFill>
                        <a:effectLst/>
                        <a:latin typeface="Verdana" panose="020B0604030504040204" pitchFamily="34" charset="0"/>
                        <a:ea typeface="Verdana" panose="020B0604030504040204" pitchFamily="34" charset="0"/>
                        <a:cs typeface="+mn-cs"/>
                      </a:endParaRPr>
                    </a:p>
                  </a:txBody>
                  <a:tcPr marL="72000" marR="11047" marT="91440" marB="0" anchor="ctr">
                    <a:solidFill>
                      <a:schemeClr val="tx1"/>
                    </a:solidFill>
                  </a:tcPr>
                </a:tc>
                <a:tc>
                  <a:txBody>
                    <a:bodyPr/>
                    <a:lstStyle/>
                    <a:p>
                      <a:pPr algn="ctr" fontAlgn="ctr"/>
                      <a:r>
                        <a:rPr lang="fr-FR" sz="1100" u="none" strike="noStrike" dirty="0">
                          <a:effectLst/>
                          <a:latin typeface="Verdana" panose="020B0604030504040204" pitchFamily="34" charset="0"/>
                          <a:ea typeface="Verdana" panose="020B0604030504040204" pitchFamily="34" charset="0"/>
                        </a:rPr>
                        <a:t>400</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tc>
                  <a:txBody>
                    <a:bodyPr/>
                    <a:lstStyle/>
                    <a:p>
                      <a:pPr algn="ctr" fontAlgn="ctr"/>
                      <a:r>
                        <a:rPr lang="fr-FR" sz="1100" u="none" strike="noStrike" dirty="0">
                          <a:effectLst/>
                          <a:latin typeface="Verdana" panose="020B0604030504040204" pitchFamily="34" charset="0"/>
                          <a:ea typeface="Verdana" panose="020B0604030504040204" pitchFamily="34" charset="0"/>
                        </a:rPr>
                        <a:t>200</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tc>
                  <a:txBody>
                    <a:bodyPr/>
                    <a:lstStyle/>
                    <a:p>
                      <a:pPr algn="ctr" fontAlgn="ctr"/>
                      <a:r>
                        <a:rPr lang="fr-FR" sz="1100" u="none" strike="noStrike" dirty="0">
                          <a:effectLst/>
                          <a:latin typeface="Verdana" panose="020B0604030504040204" pitchFamily="34" charset="0"/>
                          <a:ea typeface="Verdana" panose="020B0604030504040204" pitchFamily="34" charset="0"/>
                        </a:rPr>
                        <a:t>200</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tc>
                  <a:txBody>
                    <a:bodyPr/>
                    <a:lstStyle/>
                    <a:p>
                      <a:pPr algn="ctr" fontAlgn="ctr"/>
                      <a:r>
                        <a:rPr lang="fr-FR" sz="1100" u="none" strike="noStrike" dirty="0">
                          <a:effectLst/>
                          <a:latin typeface="Verdana" panose="020B0604030504040204" pitchFamily="34" charset="0"/>
                          <a:ea typeface="Verdana" panose="020B0604030504040204" pitchFamily="34" charset="0"/>
                        </a:rPr>
                        <a:t>-</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extLst>
                  <a:ext uri="{0D108BD9-81ED-4DB2-BD59-A6C34878D82A}">
                    <a16:rowId xmlns:a16="http://schemas.microsoft.com/office/drawing/2014/main" val="1080584774"/>
                  </a:ext>
                </a:extLst>
              </a:tr>
              <a:tr h="309414">
                <a:tc>
                  <a:txBody>
                    <a:bodyPr/>
                    <a:lstStyle/>
                    <a:p>
                      <a:pPr algn="l" fontAlgn="ctr"/>
                      <a:r>
                        <a:rPr lang="fr-FR" sz="1050" kern="1200" dirty="0">
                          <a:effectLst/>
                          <a:latin typeface="Verdana" panose="020B0604030504040204" pitchFamily="34" charset="0"/>
                          <a:ea typeface="Verdana" panose="020B0604030504040204" pitchFamily="34" charset="0"/>
                        </a:rPr>
                        <a:t>Lokossa</a:t>
                      </a:r>
                      <a:endParaRPr lang="fr-FR" sz="1050" b="1" u="none" strike="noStrike" kern="1200" dirty="0">
                        <a:solidFill>
                          <a:schemeClr val="tx1"/>
                        </a:solidFill>
                        <a:effectLst/>
                        <a:latin typeface="Verdana" panose="020B0604030504040204" pitchFamily="34" charset="0"/>
                        <a:ea typeface="Verdana" panose="020B0604030504040204" pitchFamily="34" charset="0"/>
                        <a:cs typeface="+mn-cs"/>
                      </a:endParaRPr>
                    </a:p>
                  </a:txBody>
                  <a:tcPr marL="72000" marR="11047" marT="91440" marB="0" anchor="ctr">
                    <a:solidFill>
                      <a:schemeClr val="tx1"/>
                    </a:solidFill>
                  </a:tcPr>
                </a:tc>
                <a:tc>
                  <a:txBody>
                    <a:bodyPr/>
                    <a:lstStyle/>
                    <a:p>
                      <a:pPr algn="ctr" fontAlgn="ctr"/>
                      <a:r>
                        <a:rPr lang="fr-FR" sz="1100" u="none" strike="noStrike" dirty="0">
                          <a:effectLst/>
                          <a:latin typeface="Verdana" panose="020B0604030504040204" pitchFamily="34" charset="0"/>
                          <a:ea typeface="Verdana" panose="020B0604030504040204" pitchFamily="34" charset="0"/>
                        </a:rPr>
                        <a:t>400</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tc>
                  <a:txBody>
                    <a:bodyPr/>
                    <a:lstStyle/>
                    <a:p>
                      <a:pPr algn="ctr" fontAlgn="ctr"/>
                      <a:r>
                        <a:rPr lang="fr-FR" sz="1100" u="none" strike="noStrike" dirty="0">
                          <a:effectLst/>
                          <a:latin typeface="Verdana" panose="020B0604030504040204" pitchFamily="34" charset="0"/>
                          <a:ea typeface="Verdana" panose="020B0604030504040204" pitchFamily="34" charset="0"/>
                        </a:rPr>
                        <a:t>200</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tc>
                  <a:txBody>
                    <a:bodyPr/>
                    <a:lstStyle/>
                    <a:p>
                      <a:pPr algn="ctr" fontAlgn="ctr"/>
                      <a:r>
                        <a:rPr lang="fr-FR" sz="1100" u="none" strike="noStrike" dirty="0">
                          <a:effectLst/>
                          <a:latin typeface="Verdana" panose="020B0604030504040204" pitchFamily="34" charset="0"/>
                          <a:ea typeface="Verdana" panose="020B0604030504040204" pitchFamily="34" charset="0"/>
                        </a:rPr>
                        <a:t>200</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tc>
                  <a:txBody>
                    <a:bodyPr/>
                    <a:lstStyle/>
                    <a:p>
                      <a:pPr algn="ctr" fontAlgn="ctr"/>
                      <a:r>
                        <a:rPr lang="fr-FR" sz="1100" u="none" strike="noStrike" dirty="0">
                          <a:effectLst/>
                          <a:latin typeface="Verdana" panose="020B0604030504040204" pitchFamily="34" charset="0"/>
                          <a:ea typeface="Verdana" panose="020B0604030504040204" pitchFamily="34" charset="0"/>
                        </a:rPr>
                        <a:t>-</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extLst>
                  <a:ext uri="{0D108BD9-81ED-4DB2-BD59-A6C34878D82A}">
                    <a16:rowId xmlns:a16="http://schemas.microsoft.com/office/drawing/2014/main" val="2189380106"/>
                  </a:ext>
                </a:extLst>
              </a:tr>
              <a:tr h="309414">
                <a:tc>
                  <a:txBody>
                    <a:bodyPr/>
                    <a:lstStyle/>
                    <a:p>
                      <a:pPr algn="l" fontAlgn="ctr"/>
                      <a:r>
                        <a:rPr lang="fr-FR" sz="1050" kern="1200" dirty="0">
                          <a:effectLst/>
                          <a:latin typeface="Verdana" panose="020B0604030504040204" pitchFamily="34" charset="0"/>
                          <a:ea typeface="Verdana" panose="020B0604030504040204" pitchFamily="34" charset="0"/>
                        </a:rPr>
                        <a:t>Bohicon</a:t>
                      </a:r>
                      <a:endParaRPr lang="fr-FR" sz="1050" b="1" u="none" strike="noStrike" kern="1200" dirty="0">
                        <a:solidFill>
                          <a:schemeClr val="tx1"/>
                        </a:solidFill>
                        <a:effectLst/>
                        <a:latin typeface="Verdana" panose="020B0604030504040204" pitchFamily="34" charset="0"/>
                        <a:ea typeface="Verdana" panose="020B0604030504040204" pitchFamily="34" charset="0"/>
                        <a:cs typeface="+mn-cs"/>
                      </a:endParaRPr>
                    </a:p>
                  </a:txBody>
                  <a:tcPr marL="72000" marR="11047" marT="91440" marB="0" anchor="ctr">
                    <a:solidFill>
                      <a:schemeClr val="tx1"/>
                    </a:solidFill>
                  </a:tcPr>
                </a:tc>
                <a:tc>
                  <a:txBody>
                    <a:bodyPr/>
                    <a:lstStyle/>
                    <a:p>
                      <a:pPr algn="ctr" fontAlgn="ctr"/>
                      <a:r>
                        <a:rPr lang="fr-FR" sz="1100" u="none" strike="noStrike" dirty="0">
                          <a:effectLst/>
                          <a:latin typeface="Verdana" panose="020B0604030504040204" pitchFamily="34" charset="0"/>
                          <a:ea typeface="Verdana" panose="020B0604030504040204" pitchFamily="34" charset="0"/>
                        </a:rPr>
                        <a:t>400</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tc>
                  <a:txBody>
                    <a:bodyPr/>
                    <a:lstStyle/>
                    <a:p>
                      <a:pPr algn="ctr" fontAlgn="ctr"/>
                      <a:r>
                        <a:rPr lang="fr-FR" sz="1100" u="none" strike="noStrike" dirty="0">
                          <a:effectLst/>
                          <a:latin typeface="Verdana" panose="020B0604030504040204" pitchFamily="34" charset="0"/>
                          <a:ea typeface="Verdana" panose="020B0604030504040204" pitchFamily="34" charset="0"/>
                        </a:rPr>
                        <a:t>200</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tc>
                  <a:txBody>
                    <a:bodyPr/>
                    <a:lstStyle/>
                    <a:p>
                      <a:pPr algn="ctr" fontAlgn="ctr"/>
                      <a:r>
                        <a:rPr lang="fr-FR" sz="1100" u="none" strike="noStrike" dirty="0">
                          <a:effectLst/>
                          <a:latin typeface="Verdana" panose="020B0604030504040204" pitchFamily="34" charset="0"/>
                          <a:ea typeface="Verdana" panose="020B0604030504040204" pitchFamily="34" charset="0"/>
                        </a:rPr>
                        <a:t>200</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tc>
                  <a:txBody>
                    <a:bodyPr/>
                    <a:lstStyle/>
                    <a:p>
                      <a:pPr algn="ctr" fontAlgn="ctr"/>
                      <a:r>
                        <a:rPr lang="fr-FR" sz="1100" u="none" strike="noStrike" dirty="0">
                          <a:effectLst/>
                          <a:latin typeface="Verdana" panose="020B0604030504040204" pitchFamily="34" charset="0"/>
                          <a:ea typeface="Verdana" panose="020B0604030504040204" pitchFamily="34" charset="0"/>
                        </a:rPr>
                        <a:t>-</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extLst>
                  <a:ext uri="{0D108BD9-81ED-4DB2-BD59-A6C34878D82A}">
                    <a16:rowId xmlns:a16="http://schemas.microsoft.com/office/drawing/2014/main" val="2383101713"/>
                  </a:ext>
                </a:extLst>
              </a:tr>
              <a:tr h="309414">
                <a:tc>
                  <a:txBody>
                    <a:bodyPr/>
                    <a:lstStyle/>
                    <a:p>
                      <a:pPr algn="l" fontAlgn="ctr"/>
                      <a:r>
                        <a:rPr lang="fr-FR" sz="1050" kern="1200" dirty="0">
                          <a:effectLst/>
                          <a:latin typeface="Verdana" panose="020B0604030504040204" pitchFamily="34" charset="0"/>
                          <a:ea typeface="Verdana" panose="020B0604030504040204" pitchFamily="34" charset="0"/>
                        </a:rPr>
                        <a:t>Parakou</a:t>
                      </a:r>
                      <a:endParaRPr lang="fr-FR" sz="1050" b="1" u="none" strike="noStrike" kern="1200" dirty="0">
                        <a:solidFill>
                          <a:schemeClr val="tx1"/>
                        </a:solidFill>
                        <a:effectLst/>
                        <a:latin typeface="Verdana" panose="020B0604030504040204" pitchFamily="34" charset="0"/>
                        <a:ea typeface="Verdana" panose="020B0604030504040204" pitchFamily="34" charset="0"/>
                        <a:cs typeface="+mn-cs"/>
                      </a:endParaRPr>
                    </a:p>
                  </a:txBody>
                  <a:tcPr marL="72000" marR="11047" marT="91440" marB="0" anchor="ctr">
                    <a:solidFill>
                      <a:schemeClr val="tx1"/>
                    </a:solidFill>
                  </a:tcPr>
                </a:tc>
                <a:tc>
                  <a:txBody>
                    <a:bodyPr/>
                    <a:lstStyle/>
                    <a:p>
                      <a:pPr algn="ctr" fontAlgn="ctr"/>
                      <a:r>
                        <a:rPr lang="fr-FR" sz="1100" u="none" strike="noStrike" dirty="0">
                          <a:effectLst/>
                          <a:latin typeface="Verdana" panose="020B0604030504040204" pitchFamily="34" charset="0"/>
                          <a:ea typeface="Verdana" panose="020B0604030504040204" pitchFamily="34" charset="0"/>
                        </a:rPr>
                        <a:t>600</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tc>
                  <a:txBody>
                    <a:bodyPr/>
                    <a:lstStyle/>
                    <a:p>
                      <a:pPr algn="ctr" fontAlgn="ctr"/>
                      <a:r>
                        <a:rPr lang="fr-FR" sz="1100" u="none" strike="noStrike" dirty="0">
                          <a:effectLst/>
                          <a:latin typeface="Verdana" panose="020B0604030504040204" pitchFamily="34" charset="0"/>
                          <a:ea typeface="Verdana" panose="020B0604030504040204" pitchFamily="34" charset="0"/>
                        </a:rPr>
                        <a:t>300</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tc>
                  <a:txBody>
                    <a:bodyPr/>
                    <a:lstStyle/>
                    <a:p>
                      <a:pPr algn="ctr" fontAlgn="ctr"/>
                      <a:r>
                        <a:rPr lang="fr-FR" sz="1100" u="none" strike="noStrike" dirty="0">
                          <a:effectLst/>
                          <a:latin typeface="Verdana" panose="020B0604030504040204" pitchFamily="34" charset="0"/>
                          <a:ea typeface="Verdana" panose="020B0604030504040204" pitchFamily="34" charset="0"/>
                        </a:rPr>
                        <a:t>300</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tc>
                  <a:txBody>
                    <a:bodyPr/>
                    <a:lstStyle/>
                    <a:p>
                      <a:pPr algn="ctr" fontAlgn="ctr"/>
                      <a:r>
                        <a:rPr lang="fr-FR" sz="1100" u="none" strike="noStrike" dirty="0">
                          <a:effectLst/>
                          <a:latin typeface="Verdana" panose="020B0604030504040204" pitchFamily="34" charset="0"/>
                          <a:ea typeface="Verdana" panose="020B0604030504040204" pitchFamily="34" charset="0"/>
                        </a:rPr>
                        <a:t>-</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extLst>
                  <a:ext uri="{0D108BD9-81ED-4DB2-BD59-A6C34878D82A}">
                    <a16:rowId xmlns:a16="http://schemas.microsoft.com/office/drawing/2014/main" val="1858981295"/>
                  </a:ext>
                </a:extLst>
              </a:tr>
              <a:tr h="309414">
                <a:tc>
                  <a:txBody>
                    <a:bodyPr/>
                    <a:lstStyle/>
                    <a:p>
                      <a:pPr algn="l" fontAlgn="ctr"/>
                      <a:r>
                        <a:rPr lang="fr-FR" sz="1050" kern="1200" dirty="0">
                          <a:effectLst/>
                          <a:latin typeface="Verdana" panose="020B0604030504040204" pitchFamily="34" charset="0"/>
                          <a:ea typeface="Verdana" panose="020B0604030504040204" pitchFamily="34" charset="0"/>
                        </a:rPr>
                        <a:t>Djougou</a:t>
                      </a:r>
                      <a:endParaRPr lang="fr-FR" sz="1050" b="1" u="none" strike="noStrike" kern="1200" dirty="0">
                        <a:solidFill>
                          <a:schemeClr val="tx1"/>
                        </a:solidFill>
                        <a:effectLst/>
                        <a:latin typeface="Verdana" panose="020B0604030504040204" pitchFamily="34" charset="0"/>
                        <a:ea typeface="Verdana" panose="020B0604030504040204" pitchFamily="34" charset="0"/>
                        <a:cs typeface="+mn-cs"/>
                      </a:endParaRPr>
                    </a:p>
                  </a:txBody>
                  <a:tcPr marL="72000" marR="11047" marT="91440" marB="0" anchor="ctr">
                    <a:solidFill>
                      <a:schemeClr val="tx1"/>
                    </a:solidFill>
                  </a:tcPr>
                </a:tc>
                <a:tc>
                  <a:txBody>
                    <a:bodyPr/>
                    <a:lstStyle/>
                    <a:p>
                      <a:pPr algn="ctr" fontAlgn="ctr"/>
                      <a:r>
                        <a:rPr lang="fr-FR" sz="1100" u="none" strike="noStrike" dirty="0">
                          <a:effectLst/>
                          <a:latin typeface="Verdana" panose="020B0604030504040204" pitchFamily="34" charset="0"/>
                          <a:ea typeface="Verdana" panose="020B0604030504040204" pitchFamily="34" charset="0"/>
                        </a:rPr>
                        <a:t>600</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tc>
                  <a:txBody>
                    <a:bodyPr/>
                    <a:lstStyle/>
                    <a:p>
                      <a:pPr algn="ctr" fontAlgn="ctr"/>
                      <a:r>
                        <a:rPr lang="fr-FR" sz="1100" u="none" strike="noStrike" dirty="0">
                          <a:effectLst/>
                          <a:latin typeface="Verdana" panose="020B0604030504040204" pitchFamily="34" charset="0"/>
                          <a:ea typeface="Verdana" panose="020B0604030504040204" pitchFamily="34" charset="0"/>
                        </a:rPr>
                        <a:t>300</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tc>
                  <a:txBody>
                    <a:bodyPr/>
                    <a:lstStyle/>
                    <a:p>
                      <a:pPr algn="ctr" fontAlgn="ctr"/>
                      <a:r>
                        <a:rPr lang="fr-FR" sz="1100" u="none" strike="noStrike" dirty="0">
                          <a:effectLst/>
                          <a:latin typeface="Verdana" panose="020B0604030504040204" pitchFamily="34" charset="0"/>
                          <a:ea typeface="Verdana" panose="020B0604030504040204" pitchFamily="34" charset="0"/>
                        </a:rPr>
                        <a:t>300</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tc>
                  <a:txBody>
                    <a:bodyPr/>
                    <a:lstStyle/>
                    <a:p>
                      <a:pPr algn="ctr" fontAlgn="ctr"/>
                      <a:r>
                        <a:rPr lang="fr-FR" sz="1100" u="none" strike="noStrike" dirty="0">
                          <a:effectLst/>
                          <a:latin typeface="Verdana" panose="020B0604030504040204" pitchFamily="34" charset="0"/>
                          <a:ea typeface="Verdana" panose="020B0604030504040204" pitchFamily="34" charset="0"/>
                        </a:rPr>
                        <a:t>-</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extLst>
                  <a:ext uri="{0D108BD9-81ED-4DB2-BD59-A6C34878D82A}">
                    <a16:rowId xmlns:a16="http://schemas.microsoft.com/office/drawing/2014/main" val="1526811760"/>
                  </a:ext>
                </a:extLst>
              </a:tr>
              <a:tr h="309414">
                <a:tc>
                  <a:txBody>
                    <a:bodyPr/>
                    <a:lstStyle/>
                    <a:p>
                      <a:pPr algn="l" fontAlgn="ctr"/>
                      <a:r>
                        <a:rPr lang="fr-FR" sz="1050" kern="1200" dirty="0">
                          <a:effectLst/>
                          <a:latin typeface="Verdana" panose="020B0604030504040204" pitchFamily="34" charset="0"/>
                          <a:ea typeface="Verdana" panose="020B0604030504040204" pitchFamily="34" charset="0"/>
                        </a:rPr>
                        <a:t>Natitingou</a:t>
                      </a:r>
                      <a:endParaRPr lang="fr-FR" sz="1050" b="1" u="none" strike="noStrike" kern="1200" dirty="0">
                        <a:solidFill>
                          <a:schemeClr val="tx1"/>
                        </a:solidFill>
                        <a:effectLst/>
                        <a:latin typeface="Verdana" panose="020B0604030504040204" pitchFamily="34" charset="0"/>
                        <a:ea typeface="Verdana" panose="020B0604030504040204" pitchFamily="34" charset="0"/>
                        <a:cs typeface="+mn-cs"/>
                      </a:endParaRPr>
                    </a:p>
                  </a:txBody>
                  <a:tcPr marL="72000" marR="11047" marT="91440" marB="0" anchor="ctr">
                    <a:solidFill>
                      <a:schemeClr val="tx1"/>
                    </a:solidFill>
                  </a:tcPr>
                </a:tc>
                <a:tc>
                  <a:txBody>
                    <a:bodyPr/>
                    <a:lstStyle/>
                    <a:p>
                      <a:pPr algn="ctr" fontAlgn="ctr"/>
                      <a:r>
                        <a:rPr lang="fr-FR" sz="1100" u="none" strike="noStrike" dirty="0">
                          <a:effectLst/>
                          <a:latin typeface="Verdana" panose="020B0604030504040204" pitchFamily="34" charset="0"/>
                          <a:ea typeface="Verdana" panose="020B0604030504040204" pitchFamily="34" charset="0"/>
                        </a:rPr>
                        <a:t>400</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tc>
                  <a:txBody>
                    <a:bodyPr/>
                    <a:lstStyle/>
                    <a:p>
                      <a:pPr algn="ctr" fontAlgn="ctr"/>
                      <a:r>
                        <a:rPr lang="fr-FR" sz="1100" u="none" strike="noStrike" dirty="0">
                          <a:effectLst/>
                          <a:latin typeface="Verdana" panose="020B0604030504040204" pitchFamily="34" charset="0"/>
                          <a:ea typeface="Verdana" panose="020B0604030504040204" pitchFamily="34" charset="0"/>
                        </a:rPr>
                        <a:t>200</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tc>
                  <a:txBody>
                    <a:bodyPr/>
                    <a:lstStyle/>
                    <a:p>
                      <a:pPr algn="ctr" fontAlgn="ctr"/>
                      <a:r>
                        <a:rPr lang="fr-FR" sz="1100" u="none" strike="noStrike" dirty="0">
                          <a:effectLst/>
                          <a:latin typeface="Verdana" panose="020B0604030504040204" pitchFamily="34" charset="0"/>
                          <a:ea typeface="Verdana" panose="020B0604030504040204" pitchFamily="34" charset="0"/>
                        </a:rPr>
                        <a:t>200</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tc>
                  <a:txBody>
                    <a:bodyPr/>
                    <a:lstStyle/>
                    <a:p>
                      <a:pPr algn="ctr" fontAlgn="ctr"/>
                      <a:r>
                        <a:rPr lang="fr-FR" sz="1100" u="none" strike="noStrike" dirty="0">
                          <a:effectLst/>
                          <a:latin typeface="Verdana" panose="020B0604030504040204" pitchFamily="34" charset="0"/>
                          <a:ea typeface="Verdana" panose="020B0604030504040204" pitchFamily="34" charset="0"/>
                        </a:rPr>
                        <a:t>-</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extLst>
                  <a:ext uri="{0D108BD9-81ED-4DB2-BD59-A6C34878D82A}">
                    <a16:rowId xmlns:a16="http://schemas.microsoft.com/office/drawing/2014/main" val="3191414122"/>
                  </a:ext>
                </a:extLst>
              </a:tr>
              <a:tr h="313274">
                <a:tc>
                  <a:txBody>
                    <a:bodyPr/>
                    <a:lstStyle/>
                    <a:p>
                      <a:pPr algn="l" fontAlgn="ctr"/>
                      <a:r>
                        <a:rPr lang="fr-FR" sz="1050" b="1" u="none" strike="noStrike" kern="1200" dirty="0" err="1">
                          <a:solidFill>
                            <a:schemeClr val="bg1"/>
                          </a:solidFill>
                          <a:effectLst/>
                          <a:latin typeface="Verdana" panose="020B0604030504040204" pitchFamily="34" charset="0"/>
                          <a:ea typeface="Verdana" panose="020B0604030504040204" pitchFamily="34" charset="0"/>
                          <a:cs typeface="+mn-cs"/>
                        </a:rPr>
                        <a:t>Allada</a:t>
                      </a:r>
                      <a:endParaRPr lang="fr-FR" sz="1050" b="1" u="none" strike="noStrike" kern="1200" dirty="0">
                        <a:solidFill>
                          <a:schemeClr val="bg1"/>
                        </a:solidFill>
                        <a:effectLst/>
                        <a:latin typeface="Verdana" panose="020B0604030504040204" pitchFamily="34" charset="0"/>
                        <a:ea typeface="Verdana" panose="020B0604030504040204" pitchFamily="34" charset="0"/>
                        <a:cs typeface="+mn-cs"/>
                      </a:endParaRPr>
                    </a:p>
                  </a:txBody>
                  <a:tcPr marL="72000" marR="11047" marT="91440" marB="0" anchor="ctr">
                    <a:solidFill>
                      <a:schemeClr val="tx1"/>
                    </a:solidFill>
                  </a:tcPr>
                </a:tc>
                <a:tc>
                  <a:txBody>
                    <a:bodyPr/>
                    <a:lstStyle/>
                    <a:p>
                      <a:pPr algn="ctr" fontAlgn="ctr"/>
                      <a:r>
                        <a:rPr lang="fr-FR" sz="1100" u="none" strike="noStrike" dirty="0">
                          <a:effectLst/>
                          <a:latin typeface="Verdana" panose="020B0604030504040204" pitchFamily="34" charset="0"/>
                          <a:ea typeface="Verdana" panose="020B0604030504040204" pitchFamily="34" charset="0"/>
                        </a:rPr>
                        <a:t>400</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tc>
                  <a:txBody>
                    <a:bodyPr/>
                    <a:lstStyle/>
                    <a:p>
                      <a:pPr algn="ctr" fontAlgn="ctr"/>
                      <a:r>
                        <a:rPr lang="fr-FR" sz="1100" u="none" strike="noStrike" dirty="0">
                          <a:effectLst/>
                          <a:latin typeface="Verdana" panose="020B0604030504040204" pitchFamily="34" charset="0"/>
                          <a:ea typeface="Verdana" panose="020B0604030504040204" pitchFamily="34" charset="0"/>
                        </a:rPr>
                        <a:t>200</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tc>
                  <a:txBody>
                    <a:bodyPr/>
                    <a:lstStyle/>
                    <a:p>
                      <a:pPr algn="ctr" fontAlgn="ctr"/>
                      <a:r>
                        <a:rPr lang="fr-FR" sz="1100" u="none" strike="noStrike" dirty="0">
                          <a:effectLst/>
                          <a:latin typeface="Verdana" panose="020B0604030504040204" pitchFamily="34" charset="0"/>
                          <a:ea typeface="Verdana" panose="020B0604030504040204" pitchFamily="34" charset="0"/>
                        </a:rPr>
                        <a:t>200</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tc>
                  <a:txBody>
                    <a:bodyPr/>
                    <a:lstStyle/>
                    <a:p>
                      <a:pPr algn="ctr" fontAlgn="ctr"/>
                      <a:r>
                        <a:rPr lang="fr-FR" sz="1100" u="none" strike="noStrike" dirty="0">
                          <a:effectLst/>
                          <a:latin typeface="Verdana" panose="020B0604030504040204" pitchFamily="34" charset="0"/>
                          <a:ea typeface="Verdana" panose="020B0604030504040204" pitchFamily="34" charset="0"/>
                        </a:rPr>
                        <a:t>-</a:t>
                      </a:r>
                      <a:endParaRPr lang="fr-FR" sz="1100" b="0" i="0" u="none" strike="noStrike" dirty="0">
                        <a:solidFill>
                          <a:schemeClr val="tx1"/>
                        </a:solidFill>
                        <a:effectLst/>
                        <a:latin typeface="Verdana" panose="020B0604030504040204" pitchFamily="34" charset="0"/>
                        <a:ea typeface="Verdana" panose="020B0604030504040204" pitchFamily="34" charset="0"/>
                      </a:endParaRPr>
                    </a:p>
                  </a:txBody>
                  <a:tcPr marL="72000" marR="11047" marT="91440" marB="0" anchor="ctr"/>
                </a:tc>
                <a:extLst>
                  <a:ext uri="{0D108BD9-81ED-4DB2-BD59-A6C34878D82A}">
                    <a16:rowId xmlns:a16="http://schemas.microsoft.com/office/drawing/2014/main" val="1419531027"/>
                  </a:ext>
                </a:extLst>
              </a:tr>
            </a:tbl>
          </a:graphicData>
        </a:graphic>
      </p:graphicFrame>
      <p:sp>
        <p:nvSpPr>
          <p:cNvPr id="60" name="TextBox 59">
            <a:extLst>
              <a:ext uri="{FF2B5EF4-FFF2-40B4-BE49-F238E27FC236}">
                <a16:creationId xmlns:a16="http://schemas.microsoft.com/office/drawing/2014/main" id="{ED4923AB-5B18-47EB-B5BC-2F1421CBF1C3}"/>
              </a:ext>
            </a:extLst>
          </p:cNvPr>
          <p:cNvSpPr txBox="1"/>
          <p:nvPr/>
        </p:nvSpPr>
        <p:spPr>
          <a:xfrm>
            <a:off x="7924655" y="1102597"/>
            <a:ext cx="378309" cy="184218"/>
          </a:xfrm>
          <a:prstGeom prst="rect">
            <a:avLst/>
          </a:prstGeom>
          <a:noFill/>
        </p:spPr>
        <p:txBody>
          <a:bodyPr wrap="none" lIns="0" tIns="0" rIns="0" bIns="0" rtlCol="0">
            <a:spAutoFit/>
          </a:bodyPr>
          <a:lstStyle/>
          <a:p>
            <a:pPr>
              <a:spcBef>
                <a:spcPts val="513"/>
              </a:spcBef>
              <a:buSzPct val="100000"/>
            </a:pPr>
            <a:r>
              <a:rPr lang="en-US" sz="1197" b="1" dirty="0">
                <a:solidFill>
                  <a:prstClr val="white"/>
                </a:solidFill>
              </a:rPr>
              <a:t>Cost</a:t>
            </a:r>
          </a:p>
        </p:txBody>
      </p:sp>
      <p:sp>
        <p:nvSpPr>
          <p:cNvPr id="61" name="Freeform 3">
            <a:extLst>
              <a:ext uri="{FF2B5EF4-FFF2-40B4-BE49-F238E27FC236}">
                <a16:creationId xmlns:a16="http://schemas.microsoft.com/office/drawing/2014/main" id="{E305B0A1-EE73-4680-83E4-80C63943A9FC}"/>
              </a:ext>
            </a:extLst>
          </p:cNvPr>
          <p:cNvSpPr/>
          <p:nvPr/>
        </p:nvSpPr>
        <p:spPr bwMode="gray">
          <a:xfrm>
            <a:off x="7845516" y="1485662"/>
            <a:ext cx="1720457" cy="162421"/>
          </a:xfrm>
          <a:custGeom>
            <a:avLst/>
            <a:gdLst>
              <a:gd name="connsiteX0" fmla="*/ 0 w 2011680"/>
              <a:gd name="connsiteY0" fmla="*/ 0 h 189914"/>
              <a:gd name="connsiteX1" fmla="*/ 2011680 w 2011680"/>
              <a:gd name="connsiteY1" fmla="*/ 0 h 189914"/>
              <a:gd name="connsiteX2" fmla="*/ 1976511 w 2011680"/>
              <a:gd name="connsiteY2" fmla="*/ 189914 h 189914"/>
              <a:gd name="connsiteX3" fmla="*/ 0 w 2011680"/>
              <a:gd name="connsiteY3" fmla="*/ 0 h 189914"/>
            </a:gdLst>
            <a:ahLst/>
            <a:cxnLst>
              <a:cxn ang="0">
                <a:pos x="connsiteX0" y="connsiteY0"/>
              </a:cxn>
              <a:cxn ang="0">
                <a:pos x="connsiteX1" y="connsiteY1"/>
              </a:cxn>
              <a:cxn ang="0">
                <a:pos x="connsiteX2" y="connsiteY2"/>
              </a:cxn>
              <a:cxn ang="0">
                <a:pos x="connsiteX3" y="connsiteY3"/>
              </a:cxn>
            </a:cxnLst>
            <a:rect l="l" t="t" r="r" b="b"/>
            <a:pathLst>
              <a:path w="2011680" h="189914">
                <a:moveTo>
                  <a:pt x="0" y="0"/>
                </a:moveTo>
                <a:lnTo>
                  <a:pt x="2011680" y="0"/>
                </a:lnTo>
                <a:lnTo>
                  <a:pt x="1976511" y="189914"/>
                </a:lnTo>
                <a:lnTo>
                  <a:pt x="0" y="0"/>
                </a:lnTo>
                <a:close/>
              </a:path>
            </a:pathLst>
          </a:custGeom>
          <a:gradFill>
            <a:gsLst>
              <a:gs pos="0">
                <a:schemeClr val="tx1">
                  <a:alpha val="20000"/>
                </a:schemeClr>
              </a:gs>
              <a:gs pos="100000">
                <a:schemeClr val="bg1">
                  <a:alpha val="0"/>
                </a:schemeClr>
              </a:gs>
            </a:gsLst>
            <a:lin ang="2700000" scaled="0"/>
          </a:gradFill>
          <a:ln w="19050" algn="ctr">
            <a:noFill/>
            <a:miter lim="800000"/>
            <a:headEnd/>
            <a:tailEnd/>
          </a:ln>
        </p:spPr>
        <p:txBody>
          <a:bodyPr wrap="square" lIns="76030" tIns="76030" rIns="76030" bIns="76030" rtlCol="0" anchor="ctr"/>
          <a:lstStyle/>
          <a:p>
            <a:pPr algn="ctr">
              <a:lnSpc>
                <a:spcPct val="106000"/>
              </a:lnSpc>
              <a:buFont typeface="Wingdings 2" pitchFamily="18" charset="2"/>
              <a:buNone/>
            </a:pPr>
            <a:endParaRPr lang="en-US" sz="1368" b="1" dirty="0">
              <a:solidFill>
                <a:prstClr val="white"/>
              </a:solidFill>
            </a:endParaRPr>
          </a:p>
        </p:txBody>
      </p:sp>
      <p:pic>
        <p:nvPicPr>
          <p:cNvPr id="62" name="Picture 61">
            <a:extLst>
              <a:ext uri="{FF2B5EF4-FFF2-40B4-BE49-F238E27FC236}">
                <a16:creationId xmlns:a16="http://schemas.microsoft.com/office/drawing/2014/main" id="{60983F79-5C5B-489E-87FB-4AABBE9AFA42}"/>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136221" y="928946"/>
            <a:ext cx="3219347" cy="753353"/>
          </a:xfrm>
          <a:prstGeom prst="rect">
            <a:avLst/>
          </a:prstGeom>
        </p:spPr>
      </p:pic>
      <p:sp>
        <p:nvSpPr>
          <p:cNvPr id="63" name="TextBox 62">
            <a:extLst>
              <a:ext uri="{FF2B5EF4-FFF2-40B4-BE49-F238E27FC236}">
                <a16:creationId xmlns:a16="http://schemas.microsoft.com/office/drawing/2014/main" id="{B6431F0B-37D7-4740-AE30-D867B98F1ADD}"/>
              </a:ext>
            </a:extLst>
          </p:cNvPr>
          <p:cNvSpPr txBox="1"/>
          <p:nvPr/>
        </p:nvSpPr>
        <p:spPr>
          <a:xfrm>
            <a:off x="7977858" y="1189004"/>
            <a:ext cx="1247136" cy="184218"/>
          </a:xfrm>
          <a:prstGeom prst="rect">
            <a:avLst/>
          </a:prstGeom>
          <a:noFill/>
        </p:spPr>
        <p:txBody>
          <a:bodyPr wrap="none" lIns="0" tIns="0" rIns="0" bIns="0" rtlCol="0">
            <a:spAutoFit/>
          </a:bodyPr>
          <a:lstStyle/>
          <a:p>
            <a:pPr>
              <a:spcBef>
                <a:spcPts val="513"/>
              </a:spcBef>
              <a:buSzPct val="100000"/>
            </a:pPr>
            <a:r>
              <a:rPr lang="en-US" sz="1197" b="1" dirty="0">
                <a:solidFill>
                  <a:prstClr val="white"/>
                </a:solidFill>
              </a:rPr>
              <a:t>Drive Test KPI</a:t>
            </a:r>
          </a:p>
        </p:txBody>
      </p:sp>
      <p:sp>
        <p:nvSpPr>
          <p:cNvPr id="65" name="Rectangle 64">
            <a:extLst>
              <a:ext uri="{FF2B5EF4-FFF2-40B4-BE49-F238E27FC236}">
                <a16:creationId xmlns:a16="http://schemas.microsoft.com/office/drawing/2014/main" id="{DB778DE1-EEED-46D5-A806-7B75F40955A3}"/>
              </a:ext>
            </a:extLst>
          </p:cNvPr>
          <p:cNvSpPr/>
          <p:nvPr/>
        </p:nvSpPr>
        <p:spPr>
          <a:xfrm>
            <a:off x="5970362" y="2910429"/>
            <a:ext cx="2416432" cy="246221"/>
          </a:xfrm>
          <a:prstGeom prst="rect">
            <a:avLst/>
          </a:prstGeom>
        </p:spPr>
        <p:txBody>
          <a:bodyPr wrap="square">
            <a:spAutoFit/>
          </a:bodyPr>
          <a:lstStyle/>
          <a:p>
            <a:pPr>
              <a:spcAft>
                <a:spcPts val="0"/>
              </a:spcAft>
            </a:pPr>
            <a:endParaRPr lang="en-IN" sz="1000" dirty="0">
              <a:effectLst/>
              <a:latin typeface="+mj-lt"/>
              <a:ea typeface="Calibri" panose="020F0502020204030204" pitchFamily="34" charset="0"/>
              <a:cs typeface="Times New Roman" panose="02020603050405020304" pitchFamily="18" charset="0"/>
            </a:endParaRPr>
          </a:p>
        </p:txBody>
      </p:sp>
      <p:sp>
        <p:nvSpPr>
          <p:cNvPr id="66" name="Rectangle 65">
            <a:extLst>
              <a:ext uri="{FF2B5EF4-FFF2-40B4-BE49-F238E27FC236}">
                <a16:creationId xmlns:a16="http://schemas.microsoft.com/office/drawing/2014/main" id="{3B99CF1B-BBDE-4184-B600-47E7CF1AC463}"/>
              </a:ext>
            </a:extLst>
          </p:cNvPr>
          <p:cNvSpPr/>
          <p:nvPr/>
        </p:nvSpPr>
        <p:spPr bwMode="gray">
          <a:xfrm>
            <a:off x="6040471" y="2162224"/>
            <a:ext cx="2707603" cy="293756"/>
          </a:xfrm>
          <a:prstGeom prst="rect">
            <a:avLst/>
          </a:prstGeom>
          <a:solidFill>
            <a:schemeClr val="accent6"/>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200" b="1" dirty="0">
                <a:solidFill>
                  <a:schemeClr val="bg1"/>
                </a:solidFill>
              </a:rPr>
              <a:t>Data KPIs (2G/3G/LTE)</a:t>
            </a:r>
            <a:endParaRPr lang="en-IN" sz="1200" b="1" dirty="0">
              <a:solidFill>
                <a:schemeClr val="bg1"/>
              </a:solidFill>
            </a:endParaRPr>
          </a:p>
        </p:txBody>
      </p:sp>
      <p:sp>
        <p:nvSpPr>
          <p:cNvPr id="67" name="Rectangle 66">
            <a:extLst>
              <a:ext uri="{FF2B5EF4-FFF2-40B4-BE49-F238E27FC236}">
                <a16:creationId xmlns:a16="http://schemas.microsoft.com/office/drawing/2014/main" id="{00B134EB-8738-47CC-9FD0-5D20D8D1AF15}"/>
              </a:ext>
            </a:extLst>
          </p:cNvPr>
          <p:cNvSpPr/>
          <p:nvPr/>
        </p:nvSpPr>
        <p:spPr>
          <a:xfrm>
            <a:off x="6001735" y="2556072"/>
            <a:ext cx="2859462" cy="1608133"/>
          </a:xfrm>
          <a:prstGeom prst="rect">
            <a:avLst/>
          </a:prstGeom>
        </p:spPr>
        <p:txBody>
          <a:bodyPr wrap="square">
            <a:spAutoFit/>
          </a:bodyPr>
          <a:lstStyle/>
          <a:p>
            <a:pPr marL="171450" indent="-171450" fontAlgn="ctr">
              <a:spcBef>
                <a:spcPts val="600"/>
              </a:spcBef>
              <a:buFont typeface="Arial" panose="020B0604020202020204" pitchFamily="34" charset="0"/>
              <a:buChar char="•"/>
            </a:pPr>
            <a:r>
              <a:rPr lang="en-US" sz="1050" dirty="0">
                <a:solidFill>
                  <a:schemeClr val="accent6"/>
                </a:solidFill>
                <a:ea typeface="Calibri" panose="020F0502020204030204" pitchFamily="34" charset="0"/>
                <a:cs typeface="Times New Roman" panose="02020603050405020304" pitchFamily="18" charset="0"/>
              </a:rPr>
              <a:t>HTTP IP-Service Access Success Ratio</a:t>
            </a:r>
          </a:p>
          <a:p>
            <a:pPr marL="171450" indent="-171450" fontAlgn="ctr">
              <a:spcBef>
                <a:spcPts val="600"/>
              </a:spcBef>
              <a:buFont typeface="Arial" panose="020B0604020202020204" pitchFamily="34" charset="0"/>
              <a:buChar char="•"/>
            </a:pPr>
            <a:r>
              <a:rPr lang="en-US" sz="1050" dirty="0">
                <a:solidFill>
                  <a:schemeClr val="accent6"/>
                </a:solidFill>
                <a:ea typeface="Calibri" panose="020F0502020204030204" pitchFamily="34" charset="0"/>
                <a:cs typeface="Times New Roman" panose="02020603050405020304" pitchFamily="18" charset="0"/>
              </a:rPr>
              <a:t>HTTP Data Transfer Success Ratio</a:t>
            </a:r>
          </a:p>
          <a:p>
            <a:pPr marL="171450" indent="-171450" fontAlgn="ctr">
              <a:spcBef>
                <a:spcPts val="600"/>
              </a:spcBef>
              <a:buFont typeface="Arial" panose="020B0604020202020204" pitchFamily="34" charset="0"/>
              <a:buChar char="•"/>
            </a:pPr>
            <a:r>
              <a:rPr lang="fr-FR" sz="1050" dirty="0">
                <a:solidFill>
                  <a:schemeClr val="accent6"/>
                </a:solidFill>
                <a:ea typeface="Calibri" panose="020F0502020204030204" pitchFamily="34" charset="0"/>
                <a:cs typeface="Times New Roman" panose="02020603050405020304" pitchFamily="18" charset="0"/>
              </a:rPr>
              <a:t>Session Setup time</a:t>
            </a:r>
            <a:endParaRPr lang="en-US" sz="1050" dirty="0">
              <a:solidFill>
                <a:schemeClr val="accent6"/>
              </a:solidFill>
              <a:ea typeface="Calibri" panose="020F0502020204030204" pitchFamily="34" charset="0"/>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a:solidFill>
                  <a:schemeClr val="accent6"/>
                </a:solidFill>
                <a:ea typeface="Calibri" panose="020F0502020204030204" pitchFamily="34" charset="0"/>
                <a:cs typeface="Times New Roman" panose="02020603050405020304" pitchFamily="18" charset="0"/>
              </a:rPr>
              <a:t>HTTP </a:t>
            </a:r>
            <a:r>
              <a:rPr lang="fr-FR" sz="1050" dirty="0" err="1">
                <a:solidFill>
                  <a:schemeClr val="accent6"/>
                </a:solidFill>
                <a:ea typeface="Calibri" panose="020F0502020204030204" pitchFamily="34" charset="0"/>
                <a:cs typeface="Times New Roman" panose="02020603050405020304" pitchFamily="18" charset="0"/>
              </a:rPr>
              <a:t>mean</a:t>
            </a:r>
            <a:r>
              <a:rPr lang="fr-FR" sz="1050" dirty="0">
                <a:solidFill>
                  <a:schemeClr val="accent6"/>
                </a:solidFill>
                <a:ea typeface="Calibri" panose="020F0502020204030204" pitchFamily="34" charset="0"/>
                <a:cs typeface="Times New Roman" panose="02020603050405020304" pitchFamily="18" charset="0"/>
              </a:rPr>
              <a:t> data rate</a:t>
            </a:r>
            <a:endParaRPr lang="en-US" sz="1050" dirty="0">
              <a:solidFill>
                <a:schemeClr val="accent6"/>
              </a:solidFill>
              <a:ea typeface="Calibri" panose="020F0502020204030204" pitchFamily="34" charset="0"/>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a:solidFill>
                  <a:schemeClr val="accent6"/>
                </a:solidFill>
                <a:ea typeface="Calibri" panose="020F0502020204030204" pitchFamily="34" charset="0"/>
                <a:cs typeface="Times New Roman" panose="02020603050405020304" pitchFamily="18" charset="0"/>
              </a:rPr>
              <a:t>FTP Session </a:t>
            </a:r>
            <a:r>
              <a:rPr lang="fr-FR" sz="1050" dirty="0" err="1">
                <a:solidFill>
                  <a:schemeClr val="accent6"/>
                </a:solidFill>
                <a:ea typeface="Calibri" panose="020F0502020204030204" pitchFamily="34" charset="0"/>
                <a:cs typeface="Times New Roman" panose="02020603050405020304" pitchFamily="18" charset="0"/>
              </a:rPr>
              <a:t>Success</a:t>
            </a:r>
            <a:r>
              <a:rPr lang="fr-FR" sz="1050" dirty="0">
                <a:solidFill>
                  <a:schemeClr val="accent6"/>
                </a:solidFill>
                <a:ea typeface="Calibri" panose="020F0502020204030204" pitchFamily="34" charset="0"/>
                <a:cs typeface="Times New Roman" panose="02020603050405020304" pitchFamily="18" charset="0"/>
              </a:rPr>
              <a:t> Rate</a:t>
            </a:r>
            <a:endParaRPr lang="en-US" sz="1050" dirty="0">
              <a:solidFill>
                <a:schemeClr val="accent6"/>
              </a:solidFill>
              <a:ea typeface="Calibri" panose="020F0502020204030204" pitchFamily="34" charset="0"/>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a:solidFill>
                  <a:schemeClr val="accent6"/>
                </a:solidFill>
                <a:ea typeface="Calibri" panose="020F0502020204030204" pitchFamily="34" charset="0"/>
                <a:cs typeface="Times New Roman" panose="02020603050405020304" pitchFamily="18" charset="0"/>
              </a:rPr>
              <a:t>FTP UL/DL </a:t>
            </a:r>
            <a:r>
              <a:rPr lang="en-AU" sz="1050" dirty="0">
                <a:solidFill>
                  <a:schemeClr val="accent6"/>
                </a:solidFill>
                <a:ea typeface="Calibri" panose="020F0502020204030204" pitchFamily="34" charset="0"/>
                <a:cs typeface="Times New Roman" panose="02020603050405020304" pitchFamily="18" charset="0"/>
              </a:rPr>
              <a:t>Throughput</a:t>
            </a:r>
          </a:p>
        </p:txBody>
      </p:sp>
      <p:sp>
        <p:nvSpPr>
          <p:cNvPr id="68" name="Rectangle 67">
            <a:extLst>
              <a:ext uri="{FF2B5EF4-FFF2-40B4-BE49-F238E27FC236}">
                <a16:creationId xmlns:a16="http://schemas.microsoft.com/office/drawing/2014/main" id="{512D6814-CE78-4A4A-A059-BFA06C917291}"/>
              </a:ext>
            </a:extLst>
          </p:cNvPr>
          <p:cNvSpPr/>
          <p:nvPr/>
        </p:nvSpPr>
        <p:spPr bwMode="gray">
          <a:xfrm>
            <a:off x="6005837" y="4307947"/>
            <a:ext cx="2742238" cy="325155"/>
          </a:xfrm>
          <a:prstGeom prst="rect">
            <a:avLst/>
          </a:prstGeom>
          <a:solidFill>
            <a:schemeClr val="accent6"/>
          </a:solidFill>
          <a:ln w="19050" algn="ctr">
            <a:noFill/>
            <a:miter lim="800000"/>
            <a:headEnd/>
            <a:tailEnd/>
          </a:ln>
        </p:spPr>
        <p:txBody>
          <a:bodyPr wrap="square" lIns="88900" tIns="88900" rIns="88900" bIns="88900" rtlCol="0" anchor="ctr"/>
          <a:lstStyle/>
          <a:p>
            <a:pPr algn="ctr">
              <a:lnSpc>
                <a:spcPct val="106000"/>
              </a:lnSpc>
            </a:pPr>
            <a:r>
              <a:rPr lang="en-US" sz="1200" b="1" dirty="0">
                <a:solidFill>
                  <a:schemeClr val="bg1"/>
                </a:solidFill>
              </a:rPr>
              <a:t>Coverage rate (2G/3G/LTE)</a:t>
            </a:r>
            <a:endParaRPr lang="en-IN" sz="1200" b="1" dirty="0">
              <a:solidFill>
                <a:schemeClr val="bg1"/>
              </a:solidFill>
            </a:endParaRPr>
          </a:p>
        </p:txBody>
      </p:sp>
      <p:sp>
        <p:nvSpPr>
          <p:cNvPr id="69" name="Rectangle 68">
            <a:extLst>
              <a:ext uri="{FF2B5EF4-FFF2-40B4-BE49-F238E27FC236}">
                <a16:creationId xmlns:a16="http://schemas.microsoft.com/office/drawing/2014/main" id="{608E4457-8DD2-4CA7-B0D7-A1D23B033C33}"/>
              </a:ext>
            </a:extLst>
          </p:cNvPr>
          <p:cNvSpPr/>
          <p:nvPr/>
        </p:nvSpPr>
        <p:spPr>
          <a:xfrm>
            <a:off x="6040471" y="4685104"/>
            <a:ext cx="2820725" cy="754053"/>
          </a:xfrm>
          <a:prstGeom prst="rect">
            <a:avLst/>
          </a:prstGeom>
        </p:spPr>
        <p:txBody>
          <a:bodyPr wrap="square">
            <a:spAutoFit/>
          </a:bodyPr>
          <a:lstStyle/>
          <a:p>
            <a:pPr marL="171450" indent="-171450" fontAlgn="ctr">
              <a:spcBef>
                <a:spcPts val="600"/>
              </a:spcBef>
              <a:buFont typeface="Arial" panose="020B0604020202020204" pitchFamily="34" charset="0"/>
              <a:buChar char="•"/>
            </a:pPr>
            <a:r>
              <a:rPr lang="fr-FR" sz="1050" dirty="0" err="1">
                <a:solidFill>
                  <a:schemeClr val="accent6"/>
                </a:solidFill>
                <a:cs typeface="Times New Roman" panose="02020603050405020304" pitchFamily="18" charset="0"/>
              </a:rPr>
              <a:t>Outoor</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Coverage</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Indoor </a:t>
            </a:r>
            <a:r>
              <a:rPr lang="fr-FR" sz="1050" dirty="0" err="1">
                <a:solidFill>
                  <a:schemeClr val="accent6"/>
                </a:solidFill>
                <a:cs typeface="Times New Roman" panose="02020603050405020304" pitchFamily="18" charset="0"/>
              </a:rPr>
              <a:t>coverage</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err="1">
                <a:solidFill>
                  <a:schemeClr val="accent6"/>
                </a:solidFill>
                <a:cs typeface="Times New Roman" panose="02020603050405020304" pitchFamily="18" charset="0"/>
              </a:rPr>
              <a:t>Incar</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coverage</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p:txBody>
      </p:sp>
      <p:sp>
        <p:nvSpPr>
          <p:cNvPr id="70" name="Rectangle 69">
            <a:extLst>
              <a:ext uri="{FF2B5EF4-FFF2-40B4-BE49-F238E27FC236}">
                <a16:creationId xmlns:a16="http://schemas.microsoft.com/office/drawing/2014/main" id="{715A0FA2-1F04-4787-873D-D7CD21CF8CF5}"/>
              </a:ext>
            </a:extLst>
          </p:cNvPr>
          <p:cNvSpPr/>
          <p:nvPr/>
        </p:nvSpPr>
        <p:spPr bwMode="gray">
          <a:xfrm>
            <a:off x="9104087" y="2161012"/>
            <a:ext cx="2772000" cy="294968"/>
          </a:xfrm>
          <a:prstGeom prst="rect">
            <a:avLst/>
          </a:prstGeom>
          <a:solidFill>
            <a:schemeClr val="accent6"/>
          </a:solidFill>
          <a:ln w="19050" algn="ctr">
            <a:noFill/>
            <a:miter lim="800000"/>
            <a:headEnd/>
            <a:tailEnd/>
          </a:ln>
        </p:spPr>
        <p:txBody>
          <a:bodyPr wrap="square" lIns="88900" tIns="88900" rIns="88900" bIns="88900" rtlCol="0" anchor="ctr"/>
          <a:lstStyle/>
          <a:p>
            <a:pPr algn="ctr">
              <a:lnSpc>
                <a:spcPct val="106000"/>
              </a:lnSpc>
            </a:pPr>
            <a:r>
              <a:rPr lang="en-US" sz="1200" b="1" dirty="0">
                <a:solidFill>
                  <a:schemeClr val="bg1"/>
                </a:solidFill>
              </a:rPr>
              <a:t>Voice KPIs </a:t>
            </a:r>
            <a:endParaRPr lang="en-IN" sz="1200" b="1" dirty="0">
              <a:solidFill>
                <a:schemeClr val="bg1"/>
              </a:solidFill>
            </a:endParaRPr>
          </a:p>
        </p:txBody>
      </p:sp>
      <p:sp>
        <p:nvSpPr>
          <p:cNvPr id="71" name="Rectangle 70">
            <a:extLst>
              <a:ext uri="{FF2B5EF4-FFF2-40B4-BE49-F238E27FC236}">
                <a16:creationId xmlns:a16="http://schemas.microsoft.com/office/drawing/2014/main" id="{77BB175C-FE8D-4381-ADF1-D97EB48395CA}"/>
              </a:ext>
            </a:extLst>
          </p:cNvPr>
          <p:cNvSpPr/>
          <p:nvPr/>
        </p:nvSpPr>
        <p:spPr>
          <a:xfrm>
            <a:off x="8972653" y="2589297"/>
            <a:ext cx="3219347" cy="1608133"/>
          </a:xfrm>
          <a:prstGeom prst="rect">
            <a:avLst/>
          </a:prstGeom>
        </p:spPr>
        <p:txBody>
          <a:bodyPr wrap="square">
            <a:spAutoFit/>
          </a:bodyPr>
          <a:lstStyle/>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Call </a:t>
            </a:r>
            <a:r>
              <a:rPr lang="en-US" sz="1050" dirty="0">
                <a:solidFill>
                  <a:schemeClr val="accent6"/>
                </a:solidFill>
                <a:cs typeface="Times New Roman" panose="02020603050405020304" pitchFamily="18" charset="0"/>
              </a:rPr>
              <a:t>blocking</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Call drop rate</a:t>
            </a:r>
            <a:endParaRPr lang="en-US" sz="1050" dirty="0">
              <a:solidFill>
                <a:schemeClr val="accent6"/>
              </a:solidFill>
              <a:cs typeface="Times New Roman" panose="02020603050405020304" pitchFamily="18" charset="0"/>
            </a:endParaRPr>
          </a:p>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Call </a:t>
            </a:r>
            <a:r>
              <a:rPr lang="fr-FR" sz="1050" dirty="0" err="1">
                <a:solidFill>
                  <a:schemeClr val="accent6"/>
                </a:solidFill>
                <a:cs typeface="Times New Roman" panose="02020603050405020304" pitchFamily="18" charset="0"/>
              </a:rPr>
              <a:t>completetion</a:t>
            </a:r>
            <a:r>
              <a:rPr lang="fr-FR" sz="1050" dirty="0">
                <a:solidFill>
                  <a:schemeClr val="accent6"/>
                </a:solidFill>
                <a:cs typeface="Times New Roman" panose="02020603050405020304" pitchFamily="18" charset="0"/>
              </a:rPr>
              <a:t> </a:t>
            </a:r>
            <a:r>
              <a:rPr lang="en-AU" sz="1050" dirty="0">
                <a:solidFill>
                  <a:schemeClr val="accent6"/>
                </a:solidFill>
                <a:cs typeface="Times New Roman" panose="02020603050405020304" pitchFamily="18" charset="0"/>
              </a:rPr>
              <a:t>success</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Call </a:t>
            </a:r>
            <a:r>
              <a:rPr lang="fr-FR" sz="1050" dirty="0" err="1">
                <a:solidFill>
                  <a:schemeClr val="accent6"/>
                </a:solidFill>
                <a:cs typeface="Times New Roman" panose="02020603050405020304" pitchFamily="18" charset="0"/>
              </a:rPr>
              <a:t>completetion</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with</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perfect</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quality</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Call </a:t>
            </a:r>
            <a:r>
              <a:rPr lang="fr-FR" sz="1050" dirty="0" err="1">
                <a:solidFill>
                  <a:schemeClr val="accent6"/>
                </a:solidFill>
                <a:cs typeface="Times New Roman" panose="02020603050405020304" pitchFamily="18" charset="0"/>
              </a:rPr>
              <a:t>completetion</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with</a:t>
            </a:r>
            <a:r>
              <a:rPr lang="fr-FR" sz="1050" dirty="0">
                <a:solidFill>
                  <a:schemeClr val="accent6"/>
                </a:solidFill>
                <a:cs typeface="Times New Roman" panose="02020603050405020304" pitchFamily="18" charset="0"/>
              </a:rPr>
              <a:t> good </a:t>
            </a:r>
            <a:r>
              <a:rPr lang="fr-FR" sz="1050" dirty="0" err="1">
                <a:solidFill>
                  <a:schemeClr val="accent6"/>
                </a:solidFill>
                <a:cs typeface="Times New Roman" panose="02020603050405020304" pitchFamily="18" charset="0"/>
              </a:rPr>
              <a:t>quality</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Voice </a:t>
            </a:r>
            <a:r>
              <a:rPr lang="fr-FR" sz="1050" dirty="0" err="1">
                <a:solidFill>
                  <a:schemeClr val="accent6"/>
                </a:solidFill>
                <a:cs typeface="Times New Roman" panose="02020603050405020304" pitchFamily="18" charset="0"/>
              </a:rPr>
              <a:t>Quality</a:t>
            </a:r>
            <a:r>
              <a:rPr lang="fr-FR" sz="1050" dirty="0">
                <a:solidFill>
                  <a:schemeClr val="accent6"/>
                </a:solidFill>
                <a:cs typeface="Times New Roman" panose="02020603050405020304" pitchFamily="18" charset="0"/>
              </a:rPr>
              <a:t> (MOS)</a:t>
            </a:r>
            <a:endParaRPr lang="en-US" sz="1050" dirty="0">
              <a:solidFill>
                <a:schemeClr val="accent6"/>
              </a:solidFill>
              <a:cs typeface="Times New Roman" panose="02020603050405020304" pitchFamily="18" charset="0"/>
            </a:endParaRPr>
          </a:p>
        </p:txBody>
      </p:sp>
      <p:sp>
        <p:nvSpPr>
          <p:cNvPr id="72" name="Rectangle 71">
            <a:extLst>
              <a:ext uri="{FF2B5EF4-FFF2-40B4-BE49-F238E27FC236}">
                <a16:creationId xmlns:a16="http://schemas.microsoft.com/office/drawing/2014/main" id="{EB2C68B2-F06B-401D-959A-523E3F113A8D}"/>
              </a:ext>
            </a:extLst>
          </p:cNvPr>
          <p:cNvSpPr/>
          <p:nvPr/>
        </p:nvSpPr>
        <p:spPr bwMode="gray">
          <a:xfrm>
            <a:off x="9104088" y="4307947"/>
            <a:ext cx="2771999" cy="325155"/>
          </a:xfrm>
          <a:prstGeom prst="rect">
            <a:avLst/>
          </a:prstGeom>
          <a:solidFill>
            <a:schemeClr val="accent6"/>
          </a:solidFill>
          <a:ln w="19050" algn="ctr">
            <a:noFill/>
            <a:miter lim="800000"/>
            <a:headEnd/>
            <a:tailEnd/>
          </a:ln>
        </p:spPr>
        <p:txBody>
          <a:bodyPr wrap="square" lIns="88900" tIns="88900" rIns="88900" bIns="88900" rtlCol="0" anchor="ctr"/>
          <a:lstStyle/>
          <a:p>
            <a:pPr algn="ctr">
              <a:lnSpc>
                <a:spcPct val="106000"/>
              </a:lnSpc>
            </a:pPr>
            <a:r>
              <a:rPr lang="en-US" sz="1200" b="1">
                <a:solidFill>
                  <a:schemeClr val="bg1"/>
                </a:solidFill>
              </a:rPr>
              <a:t>SMS</a:t>
            </a:r>
            <a:endParaRPr lang="en-IN" sz="1200" b="1" dirty="0">
              <a:solidFill>
                <a:schemeClr val="bg1"/>
              </a:solidFill>
            </a:endParaRPr>
          </a:p>
        </p:txBody>
      </p:sp>
      <p:sp>
        <p:nvSpPr>
          <p:cNvPr id="73" name="Rectangle 72">
            <a:extLst>
              <a:ext uri="{FF2B5EF4-FFF2-40B4-BE49-F238E27FC236}">
                <a16:creationId xmlns:a16="http://schemas.microsoft.com/office/drawing/2014/main" id="{B77FCBD6-0389-4E10-B2D7-9CC71AFC5F5C}"/>
              </a:ext>
            </a:extLst>
          </p:cNvPr>
          <p:cNvSpPr/>
          <p:nvPr/>
        </p:nvSpPr>
        <p:spPr>
          <a:xfrm>
            <a:off x="9112454" y="4817920"/>
            <a:ext cx="2917621" cy="492443"/>
          </a:xfrm>
          <a:prstGeom prst="rect">
            <a:avLst/>
          </a:prstGeom>
        </p:spPr>
        <p:txBody>
          <a:bodyPr wrap="square">
            <a:spAutoFit/>
          </a:bodyPr>
          <a:lstStyle/>
          <a:p>
            <a:pPr marL="171450" indent="-171450"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MO SMS </a:t>
            </a:r>
            <a:r>
              <a:rPr lang="fr-FR" sz="1050" dirty="0" err="1">
                <a:solidFill>
                  <a:schemeClr val="accent6"/>
                </a:solidFill>
                <a:cs typeface="Times New Roman" panose="02020603050405020304" pitchFamily="18" charset="0"/>
              </a:rPr>
              <a:t>delivery</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success</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MT SMS </a:t>
            </a:r>
            <a:r>
              <a:rPr lang="fr-FR" sz="1050" dirty="0" err="1">
                <a:solidFill>
                  <a:schemeClr val="accent6"/>
                </a:solidFill>
                <a:cs typeface="Times New Roman" panose="02020603050405020304" pitchFamily="18" charset="0"/>
              </a:rPr>
              <a:t>delivery</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success</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p:txBody>
      </p:sp>
      <p:sp>
        <p:nvSpPr>
          <p:cNvPr id="74" name="Rectangle 73">
            <a:extLst>
              <a:ext uri="{FF2B5EF4-FFF2-40B4-BE49-F238E27FC236}">
                <a16:creationId xmlns:a16="http://schemas.microsoft.com/office/drawing/2014/main" id="{7EA32545-E778-44C4-8159-80C9F829D167}"/>
              </a:ext>
            </a:extLst>
          </p:cNvPr>
          <p:cNvSpPr/>
          <p:nvPr/>
        </p:nvSpPr>
        <p:spPr bwMode="gray">
          <a:xfrm>
            <a:off x="7354607" y="5635885"/>
            <a:ext cx="3740773" cy="294968"/>
          </a:xfrm>
          <a:prstGeom prst="rect">
            <a:avLst/>
          </a:prstGeom>
          <a:solidFill>
            <a:schemeClr val="accent6"/>
          </a:solidFill>
          <a:ln w="19050" algn="ctr">
            <a:noFill/>
            <a:miter lim="800000"/>
            <a:headEnd/>
            <a:tailEnd/>
          </a:ln>
        </p:spPr>
        <p:txBody>
          <a:bodyPr wrap="square" lIns="88900" tIns="88900" rIns="88900" bIns="88900" rtlCol="0" anchor="ctr"/>
          <a:lstStyle/>
          <a:p>
            <a:pPr algn="ctr">
              <a:lnSpc>
                <a:spcPct val="106000"/>
              </a:lnSpc>
            </a:pPr>
            <a:r>
              <a:rPr lang="en-US" sz="1200" b="1">
                <a:solidFill>
                  <a:schemeClr val="bg1"/>
                </a:solidFill>
              </a:rPr>
              <a:t>MMS</a:t>
            </a:r>
            <a:endParaRPr lang="en-IN" sz="1200" b="1" dirty="0">
              <a:solidFill>
                <a:schemeClr val="bg1"/>
              </a:solidFill>
            </a:endParaRPr>
          </a:p>
        </p:txBody>
      </p:sp>
      <p:sp>
        <p:nvSpPr>
          <p:cNvPr id="75" name="Rectangle 74">
            <a:extLst>
              <a:ext uri="{FF2B5EF4-FFF2-40B4-BE49-F238E27FC236}">
                <a16:creationId xmlns:a16="http://schemas.microsoft.com/office/drawing/2014/main" id="{A5677A63-414B-40CC-882B-803D60F4C36D}"/>
              </a:ext>
            </a:extLst>
          </p:cNvPr>
          <p:cNvSpPr/>
          <p:nvPr/>
        </p:nvSpPr>
        <p:spPr>
          <a:xfrm>
            <a:off x="7845516" y="6071557"/>
            <a:ext cx="3862317" cy="492443"/>
          </a:xfrm>
          <a:prstGeom prst="rect">
            <a:avLst/>
          </a:prstGeom>
        </p:spPr>
        <p:txBody>
          <a:bodyPr wrap="square">
            <a:spAutoFit/>
          </a:bodyPr>
          <a:lstStyle/>
          <a:p>
            <a:pPr marL="171450" indent="-171450"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MO MMS </a:t>
            </a:r>
            <a:r>
              <a:rPr lang="fr-FR" sz="1050" dirty="0" err="1">
                <a:solidFill>
                  <a:schemeClr val="accent6"/>
                </a:solidFill>
                <a:cs typeface="Times New Roman" panose="02020603050405020304" pitchFamily="18" charset="0"/>
              </a:rPr>
              <a:t>delivery</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success</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MT MMS </a:t>
            </a:r>
            <a:r>
              <a:rPr lang="fr-FR" sz="1050" dirty="0" err="1">
                <a:solidFill>
                  <a:schemeClr val="accent6"/>
                </a:solidFill>
                <a:cs typeface="Times New Roman" panose="02020603050405020304" pitchFamily="18" charset="0"/>
              </a:rPr>
              <a:t>delivery</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success</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p:txBody>
      </p:sp>
      <p:sp>
        <p:nvSpPr>
          <p:cNvPr id="76" name="Rectangle 75">
            <a:extLst>
              <a:ext uri="{FF2B5EF4-FFF2-40B4-BE49-F238E27FC236}">
                <a16:creationId xmlns:a16="http://schemas.microsoft.com/office/drawing/2014/main" id="{7391F604-CBFA-4332-9735-29CAD49F1170}"/>
              </a:ext>
            </a:extLst>
          </p:cNvPr>
          <p:cNvSpPr/>
          <p:nvPr/>
        </p:nvSpPr>
        <p:spPr>
          <a:xfrm>
            <a:off x="8136064" y="1714386"/>
            <a:ext cx="1952779" cy="250197"/>
          </a:xfrm>
          <a:prstGeom prst="rect">
            <a:avLst/>
          </a:prstGeom>
        </p:spPr>
        <p:txBody>
          <a:bodyPr wrap="none">
            <a:spAutoFit/>
          </a:bodyPr>
          <a:lstStyle/>
          <a:p>
            <a:r>
              <a:rPr lang="en-US" sz="1026" b="1" dirty="0">
                <a:solidFill>
                  <a:schemeClr val="accent1"/>
                </a:solidFill>
              </a:rPr>
              <a:t>19 indicators to analyze</a:t>
            </a:r>
          </a:p>
        </p:txBody>
      </p:sp>
      <p:sp>
        <p:nvSpPr>
          <p:cNvPr id="77" name="Rectangle 76">
            <a:extLst>
              <a:ext uri="{FF2B5EF4-FFF2-40B4-BE49-F238E27FC236}">
                <a16:creationId xmlns:a16="http://schemas.microsoft.com/office/drawing/2014/main" id="{48F9F8A6-68BA-47E7-A9C2-01BE80CF4B74}"/>
              </a:ext>
            </a:extLst>
          </p:cNvPr>
          <p:cNvSpPr/>
          <p:nvPr/>
        </p:nvSpPr>
        <p:spPr>
          <a:xfrm>
            <a:off x="1836432" y="1541475"/>
            <a:ext cx="2560316" cy="408060"/>
          </a:xfrm>
          <a:prstGeom prst="rect">
            <a:avLst/>
          </a:prstGeom>
        </p:spPr>
        <p:txBody>
          <a:bodyPr wrap="none">
            <a:spAutoFit/>
          </a:bodyPr>
          <a:lstStyle/>
          <a:p>
            <a:endParaRPr lang="en-US" sz="1026" b="1" dirty="0">
              <a:solidFill>
                <a:schemeClr val="accent1"/>
              </a:solidFill>
            </a:endParaRPr>
          </a:p>
          <a:p>
            <a:r>
              <a:rPr lang="en-US" sz="1026" b="1" dirty="0">
                <a:solidFill>
                  <a:schemeClr val="accent1"/>
                </a:solidFill>
              </a:rPr>
              <a:t>12 thousand samples to analyze</a:t>
            </a:r>
          </a:p>
        </p:txBody>
      </p:sp>
    </p:spTree>
    <p:extLst>
      <p:ext uri="{BB962C8B-B14F-4D97-AF65-F5344CB8AC3E}">
        <p14:creationId xmlns:p14="http://schemas.microsoft.com/office/powerpoint/2010/main" val="291387517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8" y="2090740"/>
            <a:ext cx="6817731"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lvl="0">
              <a:defRPr/>
            </a:pPr>
            <a:r>
              <a:rPr lang="en-US" sz="2600" dirty="0">
                <a:solidFill>
                  <a:srgbClr val="FFFFFF"/>
                </a:solidFill>
                <a:latin typeface="Segoe UI Light" panose="020B0502040204020203" pitchFamily="34" charset="0"/>
              </a:rPr>
              <a:t>Drive tests Activity, Current Status &amp; Progress</a:t>
            </a:r>
          </a:p>
        </p:txBody>
      </p:sp>
      <p:sp>
        <p:nvSpPr>
          <p:cNvPr id="27" name="Text Placeholder 5"/>
          <p:cNvSpPr txBox="1">
            <a:spLocks/>
          </p:cNvSpPr>
          <p:nvPr/>
        </p:nvSpPr>
        <p:spPr>
          <a:xfrm>
            <a:off x="733425" y="2090740"/>
            <a:ext cx="145732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03</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0404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Drive tests Activity, Current Status &amp; Progress</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OSS Audit is executed in all regions simultaneously, we reached the last phase, which is a deep analysis</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9</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16" name="Objet 8">
            <a:extLst>
              <a:ext uri="{FF2B5EF4-FFF2-40B4-BE49-F238E27FC236}">
                <a16:creationId xmlns:a16="http://schemas.microsoft.com/office/drawing/2014/main" id="{1EE66BCF-FD19-4D28-8468-83C5004E6919}"/>
              </a:ext>
            </a:extLst>
          </p:cNvPr>
          <p:cNvGraphicFramePr>
            <a:graphicFrameLocks noChangeAspect="1"/>
          </p:cNvGraphicFramePr>
          <p:nvPr>
            <p:extLst>
              <p:ext uri="{D42A27DB-BD31-4B8C-83A1-F6EECF244321}">
                <p14:modId xmlns:p14="http://schemas.microsoft.com/office/powerpoint/2010/main" val="4274223455"/>
              </p:ext>
            </p:extLst>
          </p:nvPr>
        </p:nvGraphicFramePr>
        <p:xfrm>
          <a:off x="3154362" y="1689781"/>
          <a:ext cx="5883275" cy="4519612"/>
        </p:xfrm>
        <a:graphic>
          <a:graphicData uri="http://schemas.openxmlformats.org/presentationml/2006/ole">
            <mc:AlternateContent xmlns:mc="http://schemas.openxmlformats.org/markup-compatibility/2006">
              <mc:Choice xmlns:v="urn:schemas-microsoft-com:vml" Requires="v">
                <p:oleObj name="Worksheet" r:id="rId3" imgW="3933982" imgH="3381290" progId="Excel.Sheet.12">
                  <p:embed/>
                </p:oleObj>
              </mc:Choice>
              <mc:Fallback>
                <p:oleObj name="Worksheet" r:id="rId3" imgW="3933982" imgH="3381290" progId="Excel.Sheet.12">
                  <p:embed/>
                  <p:pic>
                    <p:nvPicPr>
                      <p:cNvPr id="9" name="Objet 8"/>
                      <p:cNvPicPr/>
                      <p:nvPr/>
                    </p:nvPicPr>
                    <p:blipFill>
                      <a:blip r:embed="rId4"/>
                      <a:stretch>
                        <a:fillRect/>
                      </a:stretch>
                    </p:blipFill>
                    <p:spPr>
                      <a:xfrm>
                        <a:off x="3154362" y="1689781"/>
                        <a:ext cx="5883275" cy="4519612"/>
                      </a:xfrm>
                      <a:prstGeom prst="rect">
                        <a:avLst/>
                      </a:prstGeom>
                      <a:solidFill>
                        <a:schemeClr val="bg1"/>
                      </a:solidFill>
                      <a:ln>
                        <a:solidFill>
                          <a:schemeClr val="tx1"/>
                        </a:solidFill>
                      </a:ln>
                    </p:spPr>
                  </p:pic>
                </p:oleObj>
              </mc:Fallback>
            </mc:AlternateContent>
          </a:graphicData>
        </a:graphic>
      </p:graphicFrame>
    </p:spTree>
    <p:extLst>
      <p:ext uri="{BB962C8B-B14F-4D97-AF65-F5344CB8AC3E}">
        <p14:creationId xmlns:p14="http://schemas.microsoft.com/office/powerpoint/2010/main" val="3657735923"/>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rXUPHL.pWEqZ_VP_epIwS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daedgar\AppData\Local\Temp\Templafy\PowerPointVsto\Assets\635992644158638987.jp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heme/theme1.xml><?xml version="1.0" encoding="utf-8"?>
<a:theme xmlns:a="http://schemas.openxmlformats.org/drawingml/2006/main" name="1_Deloitte_US_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Deloitte_16_9_Onscreen.potx [Read-Only]" id="{4895A7C0-7955-4330-B17A-388A5FD55948}" vid="{9ECA57C1-B0D9-4046-9645-1F06785FB3B7}"/>
    </a:ext>
  </a:extLst>
</a:theme>
</file>

<file path=ppt/theme/theme2.xml><?xml version="1.0" encoding="utf-8"?>
<a:theme xmlns:a="http://schemas.openxmlformats.org/drawingml/2006/main" name="1_Office Theme">
  <a:themeElements>
    <a:clrScheme name="Deloitte Standard">
      <a:dk1>
        <a:sysClr val="windowText" lastClr="000000"/>
      </a:dk1>
      <a:lt1>
        <a:srgbClr val="FFFFFF"/>
      </a:lt1>
      <a:dk2>
        <a:srgbClr val="002776"/>
      </a:dk2>
      <a:lt2>
        <a:srgbClr val="FFFFFF"/>
      </a:lt2>
      <a:accent1>
        <a:srgbClr val="81BC00"/>
      </a:accent1>
      <a:accent2>
        <a:srgbClr val="00A1DE"/>
      </a:accent2>
      <a:accent3>
        <a:srgbClr val="313131"/>
      </a:accent3>
      <a:accent4>
        <a:srgbClr val="3C8A2E"/>
      </a:accent4>
      <a:accent5>
        <a:srgbClr val="575757"/>
      </a:accent5>
      <a:accent6>
        <a:srgbClr val="8C8C8C"/>
      </a:accent6>
      <a:hlink>
        <a:srgbClr val="0070C0"/>
      </a:hlink>
      <a:folHlink>
        <a:srgbClr val="7030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030A0"/>
        </a:solidFill>
        <a:ln>
          <a:noFill/>
        </a:ln>
        <a:effectLst/>
      </a:spPr>
      <a:bodyPr rtlCol="0" anchor="ctr"/>
      <a:lstStyle>
        <a:defPPr algn="ctr">
          <a:defRPr sz="1000"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3.xml><?xml version="1.0" encoding="utf-8"?>
<a:theme xmlns:a="http://schemas.openxmlformats.org/drawingml/2006/main" name="Deloitte_US_Onscreen">
  <a:themeElements>
    <a:clrScheme name="Deloitte colors">
      <a:dk1>
        <a:sysClr val="windowText" lastClr="000000"/>
      </a:dk1>
      <a:lt1>
        <a:sysClr val="window" lastClr="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2018Masque Deloitte 16_9.potx" id="{EEEB63B8-DAFF-4982-9C77-DCE093864388}" vid="{CDAC76B6-485B-447A-86BF-11EA19EB2E81}"/>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19484</TotalTime>
  <Words>3668</Words>
  <Application>Microsoft Office PowerPoint</Application>
  <PresentationFormat>Widescreen</PresentationFormat>
  <Paragraphs>724</Paragraphs>
  <Slides>56</Slides>
  <Notes>50</Notes>
  <HiddenSlides>0</HiddenSlides>
  <MMClips>0</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3</vt:i4>
      </vt:variant>
      <vt:variant>
        <vt:lpstr>Slide Titles</vt:lpstr>
      </vt:variant>
      <vt:variant>
        <vt:i4>56</vt:i4>
      </vt:variant>
    </vt:vector>
  </HeadingPairs>
  <TitlesOfParts>
    <vt:vector size="75" baseType="lpstr">
      <vt:lpstr>Arial</vt:lpstr>
      <vt:lpstr>Calibri</vt:lpstr>
      <vt:lpstr>Courier New</vt:lpstr>
      <vt:lpstr>Frutiger Next Pro Light</vt:lpstr>
      <vt:lpstr>Lucida Grande</vt:lpstr>
      <vt:lpstr>Open Sans</vt:lpstr>
      <vt:lpstr>Open Sans Light</vt:lpstr>
      <vt:lpstr>Segoe UI Light</vt:lpstr>
      <vt:lpstr>Segoe UI Semibold</vt:lpstr>
      <vt:lpstr>Segoe UI Semilight</vt:lpstr>
      <vt:lpstr>Verdana</vt:lpstr>
      <vt:lpstr>Wingdings</vt:lpstr>
      <vt:lpstr>Wingdings 2</vt:lpstr>
      <vt:lpstr>1_Deloitte_US_Onscreen</vt:lpstr>
      <vt:lpstr>1_Office Theme</vt:lpstr>
      <vt:lpstr>Deloitte_US_Onscreen</vt:lpstr>
      <vt:lpstr>think-cell Slide</vt:lpstr>
      <vt:lpstr>Worksheet</vt:lpstr>
      <vt:lpstr>Feuille de calcul</vt:lpstr>
      <vt:lpstr>PowerPoint Presentation</vt:lpstr>
      <vt:lpstr>Summary</vt:lpstr>
      <vt:lpstr>PowerPoint Presentation</vt:lpstr>
      <vt:lpstr>Context &amp; Report objectives</vt:lpstr>
      <vt:lpstr>PowerPoint Presentation</vt:lpstr>
      <vt:lpstr>Scope of work (i/ii)</vt:lpstr>
      <vt:lpstr>Scope of Work (ii/ii)</vt:lpstr>
      <vt:lpstr>PowerPoint Presentation</vt:lpstr>
      <vt:lpstr>Drive tests Activity, Current Status &amp; Progress OSS Audit is executed in all regions simultaneously, we reached the last phase, which is a deep analysis</vt:lpstr>
      <vt:lpstr>Drive tests Activity, Current Status &amp; Progress Drive test and Benchmark evaluation is on track according to initial plan</vt:lpstr>
      <vt:lpstr>Intermediate report </vt:lpstr>
      <vt:lpstr>PowerPoint Presentation</vt:lpstr>
      <vt:lpstr>Executive Summary – Benchmarking (i/iii) MTN and MOOV Networks QoS are comparable. A resource optimization enables to meet ARCEP requirements and to outperform competition’s NW QoS   </vt:lpstr>
      <vt:lpstr>Executive Summary - Benchmarking (ii/iii) MTN network QoS is globally better than the MOOV’s. A design optimization can enable a better network QoS on all KPIs   </vt:lpstr>
      <vt:lpstr>Executive Summary - Benchmarking (iii/iii) MOOV 4G network coverage rate is better than that the one of MTN. MTN network mean throughput is better than MOOV's. A Radio extension of the MTN network will enable outperforming competition’s 4G coverage and capacity    </vt:lpstr>
      <vt:lpstr>Benchmarking Key Results – Coverage MTN and MOOV have a close 2G /3G coverage but 4G coverage of MTN is lower than MOOV’s. 4G Network extension is needed in Cotonou to reach MOOV coverage    </vt:lpstr>
      <vt:lpstr>Benchmarking Key Results – 2G/3G voice and SMS Summary MTN network is outperforming MOOV’s in voice quality and CDR level and meets ARCEP requirements. But not in accessibility where optimization is needed to reach ARCEP requirements.     </vt:lpstr>
      <vt:lpstr>Benchmarking Key Results – 3G Data Summary MTN network is outperforming MOOV’s in 3G throughput and meets ARCEP requirements    </vt:lpstr>
      <vt:lpstr>Benchmarking Key Results – 4G Data Summary MTN’s 4G downlink throughput is outperforming MOOV’s. But for uplink throughput MOOV’s is higher due to a better 4G coverage    </vt:lpstr>
      <vt:lpstr>Benchmarking – 2G coverage comparison map MOOV’s 2G coverage is very close to MTN’s    </vt:lpstr>
      <vt:lpstr>Benchmarking – 2G coverage comparison MTN &amp; MOOV &amp; CELTISS’s 2G coverage meets ARCEP RxLev Threshold requirements     </vt:lpstr>
      <vt:lpstr>Benchmarking – 3G coverage comparison map MTN’s 3G coverage is outperforming MOOV’s 3G coverage     </vt:lpstr>
      <vt:lpstr>Benchmarking – 3G coverage comparison CELTISS's 3G Radio coverage rate (99.74%) is outperforming MTN’s (99.55%) and MOOV’s (99,21%)      </vt:lpstr>
      <vt:lpstr>Benchmarking – 4G coverage comparison map MOOV’s 4G coverage is outperforming MTN’s      </vt:lpstr>
      <vt:lpstr>Benchmarking – 4G coverage comparison MTN's 4G Radio coverage rate (82.5%) is lower than MOOV's (94.1%)       </vt:lpstr>
      <vt:lpstr>Benchmarking – Voice quality comparison (MOS) map MTN Voice Quality is much better &amp; excellent compared to MOOV’s      </vt:lpstr>
      <vt:lpstr>Benchmarking – Voice quality comparison (MOS) MTN Voice Quality is much better &amp; excellent compared to MOOV’s      </vt:lpstr>
      <vt:lpstr>Benchmarking – Voice quality MTN Speech Quality is better than MOOV’s (high usage of AMR codec)      </vt:lpstr>
      <vt:lpstr>Benchmarking – EC/NO comparison map 3G MOOV’s Quality is outperforming MTN’s. MTN network design needs to be optimized     </vt:lpstr>
      <vt:lpstr>Benchmarking – EC/NO comparison 29,9% of drive test samples are showing a very low level of EcNo for 3G MTN network. A physical design optimization is needed     </vt:lpstr>
      <vt:lpstr>Benchmarking – SNIR comparison map 4G MOOV Signal of quality is outperforming MTN’s     </vt:lpstr>
      <vt:lpstr>Benchmarking – SNIR comparison  Drive tests are showing a low level of MTN Network SINR. 4G network extension should improve this value     </vt:lpstr>
      <vt:lpstr>Benchmarking – BLOCKED CALLS EVENTS map Both operators MTN &amp; MOOV  are not satisfying ARCEP CSSR/CBR requirements      </vt:lpstr>
      <vt:lpstr>Benchmarking – BLOCKED CALLS per Technology MTN has a high rate of blocked calls for 3G network     </vt:lpstr>
      <vt:lpstr>Benchmarking – 2G/3G CALL SETUP TIME Both operators MTN &amp; MOOV have a high call setup time     </vt:lpstr>
      <vt:lpstr>Benchmarking – HANDOVER FAILURE EVENTS map MTN’s Network Handover is perfect compared to MOOV’s who is having many drops with UE release cause     </vt:lpstr>
      <vt:lpstr>Benchmarking – HANDOVER FAILURE MTN’s Network Handover is perfect compared to MOOV’s that is having many drops with UE release cause     </vt:lpstr>
      <vt:lpstr>Benchmarking – DROPPED CALLS EVENTS map Voice Session Continuity of MTN network is outperforming MOOV’s     </vt:lpstr>
      <vt:lpstr>Benchmarking – 2G/3G DROPPED CALLS MTN CDR is satisfying ARCEP threshold Compared to MOOV’s CDR network which is very bad  </vt:lpstr>
      <vt:lpstr>Benchmarking – DROPPED CALLS per technology MTN network has an excellent drop rate compared to MOOV’s network that has a bad drop rate for 3G technology  </vt:lpstr>
      <vt:lpstr>Benchmarking – SMS SENDING FAILURE EVENTS map MTN SMS SETUP/RESPONSE is much better than MOOV’s  </vt:lpstr>
      <vt:lpstr>Benchmarking – SMS SENDING FAILURE MTN SMS SETUP/RESPONSE is outperforming MOOV’s. SMS service KPIs of the two operators are almost compliant with the ARCEP requirements</vt:lpstr>
      <vt:lpstr>Benchmarking – DATA 3G All operators have a good rate of successful Internet connection </vt:lpstr>
      <vt:lpstr>Benchmarking – DATA 3G Both operators have acceptable web service success rate. MTN have better connection setup time</vt:lpstr>
      <vt:lpstr>Benchmarking – DATA 3G Both operators have good downlink FTP success rate </vt:lpstr>
      <vt:lpstr>Benchmarking – 3G FTP MEAN THROUGHPUT comparison map Excellent Throughput in MTN network compared to MOOV’s</vt:lpstr>
      <vt:lpstr>Benchmarking – 3G FTP MEAN THROUGHPUT comparison Excellent Throughput in MTN network compared to MOOV’s</vt:lpstr>
      <vt:lpstr>Benchmarking – 3G FTP THROUGHPUT comparison Both operators MTN &amp; MOOV &amp; CELTISS satisfy ARCEP criteria reaching DL/UL Average throughputs target </vt:lpstr>
      <vt:lpstr>Benchmarking – 4G HTTP Browsing Both operators have good downlink HTTP success rate  </vt:lpstr>
      <vt:lpstr>Benchmarking – 4G FTP THROUGHPUT comparison All operators have acceptable FTP success rate  </vt:lpstr>
      <vt:lpstr>Benchmarking – 4G FTP THROUGHPUT comparison map MTN average throughput DL rate is better than MOOV’s  </vt:lpstr>
      <vt:lpstr>Benchmarking – 4G FTP THROUGHPUT comparison MTN FTP DL AVERAGE Throughput is outperforming MOOV’s. MTN FTP UL AVERAGE Throughput is similar to MOOV’s  </vt:lpstr>
      <vt:lpstr>Benchmarking – BAND and TECHNOLOGY UTILISATION LTE MTN network uses both of 800 and 2600 bands while MOOV’s uses only the 800 band   </vt:lpstr>
      <vt:lpstr>PowerPoint Presentation</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office 2016</dc:creator>
  <cp:lastModifiedBy>Fares Saadani</cp:lastModifiedBy>
  <cp:revision>340</cp:revision>
  <cp:lastPrinted>2023-10-26T12:46:21Z</cp:lastPrinted>
  <dcterms:created xsi:type="dcterms:W3CDTF">2019-01-15T17:14:35Z</dcterms:created>
  <dcterms:modified xsi:type="dcterms:W3CDTF">2023-10-29T19:15:06Z</dcterms:modified>
</cp:coreProperties>
</file>