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0.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1.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22.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1" r:id="rId1"/>
  </p:sldMasterIdLst>
  <p:notesMasterIdLst>
    <p:notesMasterId r:id="rId31"/>
  </p:notesMasterIdLst>
  <p:handoutMasterIdLst>
    <p:handoutMasterId r:id="rId32"/>
  </p:handoutMasterIdLst>
  <p:sldIdLst>
    <p:sldId id="1618" r:id="rId2"/>
    <p:sldId id="260" r:id="rId3"/>
    <p:sldId id="1642" r:id="rId4"/>
    <p:sldId id="1630" r:id="rId5"/>
    <p:sldId id="1815" r:id="rId6"/>
    <p:sldId id="1738" r:id="rId7"/>
    <p:sldId id="1696" r:id="rId8"/>
    <p:sldId id="1697" r:id="rId9"/>
    <p:sldId id="1698" r:id="rId10"/>
    <p:sldId id="1621" r:id="rId11"/>
    <p:sldId id="1786" r:id="rId12"/>
    <p:sldId id="1740" r:id="rId13"/>
    <p:sldId id="1742" r:id="rId14"/>
    <p:sldId id="1839" r:id="rId15"/>
    <p:sldId id="1744" r:id="rId16"/>
    <p:sldId id="1748" r:id="rId17"/>
    <p:sldId id="1840" r:id="rId18"/>
    <p:sldId id="1848" r:id="rId19"/>
    <p:sldId id="1850" r:id="rId20"/>
    <p:sldId id="1841" r:id="rId21"/>
    <p:sldId id="1842" r:id="rId22"/>
    <p:sldId id="1843" r:id="rId23"/>
    <p:sldId id="1845" r:id="rId24"/>
    <p:sldId id="1846" r:id="rId25"/>
    <p:sldId id="1847" r:id="rId26"/>
    <p:sldId id="1813" r:id="rId27"/>
    <p:sldId id="1809" r:id="rId28"/>
    <p:sldId id="1849" r:id="rId29"/>
    <p:sldId id="300"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C25"/>
    <a:srgbClr val="53AEB9"/>
    <a:srgbClr val="6CB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9" autoAdjust="0"/>
    <p:restoredTop sz="97301" autoAdjust="0"/>
  </p:normalViewPr>
  <p:slideViewPr>
    <p:cSldViewPr snapToGrid="0">
      <p:cViewPr varScale="1">
        <p:scale>
          <a:sx n="79" d="100"/>
          <a:sy n="79" d="100"/>
        </p:scale>
        <p:origin x="9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30.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44.xml"/><Relationship Id="rId1" Type="http://schemas.microsoft.com/office/2011/relationships/chartStyle" Target="style44.xml"/></Relationships>
</file>

<file path=ppt/charts/_rels/chart5.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dirty="0"/>
              <a:t>2G COVERAGE</a:t>
            </a:r>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1.1529354825974624E-2"/>
          <c:y val="0.10410289941313342"/>
          <c:w val="0.98271544773637276"/>
          <c:h val="0.87526917352888423"/>
        </c:manualLayout>
      </c:layout>
      <c:bubbleChart>
        <c:varyColors val="0"/>
        <c:ser>
          <c:idx val="0"/>
          <c:order val="0"/>
          <c:tx>
            <c:strRef>
              <c:f>'2G Coverage'!$B$3</c:f>
              <c:strCache>
                <c:ptCount val="1"/>
                <c:pt idx="0">
                  <c:v>MTN</c:v>
                </c:pt>
              </c:strCache>
            </c:strRef>
          </c:tx>
          <c:spPr>
            <a:pattFill prst="trellis">
              <a:fgClr>
                <a:srgbClr val="FFC000"/>
              </a:fgClr>
              <a:bgClr>
                <a:schemeClr val="bg1"/>
              </a:bgClr>
            </a:pattFill>
            <a:ln w="9525" cap="flat" cmpd="sng" algn="ctr">
              <a:solidFill>
                <a:srgbClr val="FFC000"/>
              </a:solidFill>
            </a:ln>
            <a:effectLst>
              <a:innerShdw blurRad="114300">
                <a:schemeClr val="bg1">
                  <a:alpha val="70000"/>
                </a:schemeClr>
              </a:innerShdw>
            </a:effectLst>
          </c:spPr>
          <c:invertIfNegative val="0"/>
          <c:dPt>
            <c:idx val="12"/>
            <c:invertIfNegative val="0"/>
            <c:bubble3D val="0"/>
            <c:spPr>
              <a:pattFill prst="trellis">
                <a:fgClr>
                  <a:srgbClr val="FFC000"/>
                </a:fgClr>
                <a:bgClr>
                  <a:schemeClr val="bg1"/>
                </a:bgClr>
              </a:pattFill>
              <a:ln w="9525" cap="flat" cmpd="sng" algn="ctr">
                <a:solidFill>
                  <a:srgbClr val="FFC000"/>
                </a:solidFill>
              </a:ln>
              <a:effectLst>
                <a:glow rad="63500">
                  <a:srgbClr val="FF0000"/>
                </a:glow>
                <a:innerShdw blurRad="114300">
                  <a:schemeClr val="bg1">
                    <a:alpha val="70000"/>
                  </a:schemeClr>
                </a:innerShdw>
                <a:softEdge rad="0"/>
              </a:effectLst>
              <a:scene3d>
                <a:camera prst="orthographicFront"/>
                <a:lightRig rig="threePt" dir="t"/>
              </a:scene3d>
              <a:sp3d>
                <a:bevelT/>
              </a:sp3d>
            </c:spPr>
            <c:extLst>
              <c:ext xmlns:c16="http://schemas.microsoft.com/office/drawing/2014/chart" uri="{C3380CC4-5D6E-409C-BE32-E72D297353CC}">
                <c16:uniqueId val="{00000001-7177-4C00-9963-337F672B886A}"/>
              </c:ext>
            </c:extLst>
          </c:dPt>
          <c:dLbls>
            <c:delete val="1"/>
          </c:dLbls>
          <c:xVal>
            <c:strRef>
              <c:f>'2G Coverage'!$A$4:$A$16</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'2G Coverage'!$B$4:$B$16</c:f>
              <c:numCache>
                <c:formatCode>General</c:formatCode>
                <c:ptCount val="13"/>
                <c:pt idx="0">
                  <c:v>98.2</c:v>
                </c:pt>
                <c:pt idx="1">
                  <c:v>89.4</c:v>
                </c:pt>
                <c:pt idx="2">
                  <c:v>91.5</c:v>
                </c:pt>
                <c:pt idx="3">
                  <c:v>98.5</c:v>
                </c:pt>
                <c:pt idx="4">
                  <c:v>85.2</c:v>
                </c:pt>
                <c:pt idx="5">
                  <c:v>96.5</c:v>
                </c:pt>
                <c:pt idx="6">
                  <c:v>90.5</c:v>
                </c:pt>
                <c:pt idx="7">
                  <c:v>94.1</c:v>
                </c:pt>
                <c:pt idx="8">
                  <c:v>89.9</c:v>
                </c:pt>
                <c:pt idx="9">
                  <c:v>91</c:v>
                </c:pt>
                <c:pt idx="10">
                  <c:v>71</c:v>
                </c:pt>
                <c:pt idx="11">
                  <c:v>78.5</c:v>
                </c:pt>
                <c:pt idx="12">
                  <c:v>91.22</c:v>
                </c:pt>
              </c:numCache>
            </c:numRef>
          </c:yVal>
          <c:bubbleSize>
            <c:numRef>
              <c:f>'2G Coverage'!$D$4:$D$16</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6="http://schemas.microsoft.com/office/drawing/2014/chart" uri="{C3380CC4-5D6E-409C-BE32-E72D297353CC}">
              <c16:uniqueId val="{00000002-7177-4C00-9963-337F672B886A}"/>
            </c:ext>
          </c:extLst>
        </c:ser>
        <c:ser>
          <c:idx val="1"/>
          <c:order val="1"/>
          <c:tx>
            <c:strRef>
              <c:f>'2G Coverage'!$C$3</c:f>
              <c:strCache>
                <c:ptCount val="1"/>
                <c:pt idx="0">
                  <c:v>MOOV</c:v>
                </c:pt>
              </c:strCache>
            </c:strRef>
          </c:tx>
          <c:spPr>
            <a:pattFill prst="pct70">
              <a:fgClr>
                <a:srgbClr val="92D050"/>
              </a:fgClr>
              <a:bgClr>
                <a:schemeClr val="bg1"/>
              </a:bgClr>
            </a:pattFill>
            <a:ln w="9525" cap="flat" cmpd="sng" algn="ctr">
              <a:solidFill>
                <a:srgbClr val="92D050">
                  <a:alpha val="75000"/>
                </a:srgbClr>
              </a:solidFill>
            </a:ln>
            <a:effectLst>
              <a:innerShdw blurRad="114300">
                <a:schemeClr val="bg1">
                  <a:alpha val="70000"/>
                </a:schemeClr>
              </a:innerShdw>
            </a:effectLst>
          </c:spPr>
          <c:invertIfNegative val="0"/>
          <c:dPt>
            <c:idx val="12"/>
            <c:invertIfNegative val="0"/>
            <c:bubble3D val="0"/>
            <c:spPr>
              <a:pattFill prst="pct70">
                <a:fgClr>
                  <a:srgbClr val="92D050"/>
                </a:fgClr>
                <a:bgClr>
                  <a:schemeClr val="bg1"/>
                </a:bgClr>
              </a:pattFill>
              <a:ln w="9525" cap="flat" cmpd="sng" algn="ctr">
                <a:solidFill>
                  <a:srgbClr val="92D050">
                    <a:alpha val="75000"/>
                  </a:srgbClr>
                </a:solidFill>
              </a:ln>
              <a:effectLst>
                <a:glow rad="63500">
                  <a:srgbClr val="FF0000"/>
                </a:glow>
                <a:innerShdw blurRad="114300">
                  <a:schemeClr val="bg1">
                    <a:alpha val="70000"/>
                  </a:schemeClr>
                </a:innerShdw>
              </a:effectLst>
              <a:scene3d>
                <a:camera prst="orthographicFront"/>
                <a:lightRig rig="threePt" dir="t"/>
              </a:scene3d>
              <a:sp3d>
                <a:bevelT/>
              </a:sp3d>
            </c:spPr>
            <c:extLst>
              <c:ext xmlns:c16="http://schemas.microsoft.com/office/drawing/2014/chart" uri="{C3380CC4-5D6E-409C-BE32-E72D297353CC}">
                <c16:uniqueId val="{00000004-7177-4C00-9963-337F672B886A}"/>
              </c:ext>
            </c:extLst>
          </c:dPt>
          <c:dLbls>
            <c:dLbl>
              <c:idx val="0"/>
              <c:layout>
                <c:manualLayout>
                  <c:x val="-5.7246658367099912E-2"/>
                  <c:y val="2.9814502902623941E-4"/>
                </c:manualLayout>
              </c:layout>
              <c:tx>
                <c:rich>
                  <a:bodyPr/>
                  <a:lstStyle/>
                  <a:p>
                    <a:fld id="{3B231D42-AC28-4FE3-B598-7D3CD891B8D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7177-4C00-9963-337F672B886A}"/>
                </c:ext>
              </c:extLst>
            </c:dLbl>
            <c:dLbl>
              <c:idx val="1"/>
              <c:layout>
                <c:manualLayout>
                  <c:x val="-4.3200038061707545E-2"/>
                  <c:y val="-4.5891655534628243E-3"/>
                </c:manualLayout>
              </c:layout>
              <c:tx>
                <c:rich>
                  <a:bodyPr/>
                  <a:lstStyle/>
                  <a:p>
                    <a:fld id="{3DAFDC26-7CE3-4979-A768-5902CF6A9F7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7177-4C00-9963-337F672B886A}"/>
                </c:ext>
              </c:extLst>
            </c:dLbl>
            <c:dLbl>
              <c:idx val="2"/>
              <c:layout>
                <c:manualLayout>
                  <c:x val="-5.2926918878342624E-2"/>
                  <c:y val="5.2399403709941948E-3"/>
                </c:manualLayout>
              </c:layout>
              <c:tx>
                <c:rich>
                  <a:bodyPr/>
                  <a:lstStyle/>
                  <a:p>
                    <a:fld id="{E2E6E597-0973-448A-AEC9-881BCF0DBB6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7177-4C00-9963-337F672B886A}"/>
                </c:ext>
              </c:extLst>
            </c:dLbl>
            <c:dLbl>
              <c:idx val="3"/>
              <c:layout>
                <c:manualLayout>
                  <c:x val="-5.4874409580977668E-2"/>
                  <c:y val="7.0249385317878469E-3"/>
                </c:manualLayout>
              </c:layout>
              <c:tx>
                <c:rich>
                  <a:bodyPr/>
                  <a:lstStyle/>
                  <a:p>
                    <a:fld id="{7C52BE8D-3D0C-46C1-8F02-366647A93E0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7177-4C00-9963-337F672B886A}"/>
                </c:ext>
              </c:extLst>
            </c:dLbl>
            <c:dLbl>
              <c:idx val="4"/>
              <c:layout>
                <c:manualLayout>
                  <c:x val="-3.9033966690958211E-2"/>
                  <c:y val="-1.815361964593298E-2"/>
                </c:manualLayout>
              </c:layout>
              <c:tx>
                <c:rich>
                  <a:bodyPr/>
                  <a:lstStyle/>
                  <a:p>
                    <a:fld id="{424D881E-20EA-4EFC-82CD-E288D131DA6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7177-4C00-9963-337F672B886A}"/>
                </c:ext>
              </c:extLst>
            </c:dLbl>
            <c:dLbl>
              <c:idx val="5"/>
              <c:layout>
                <c:manualLayout>
                  <c:x val="-3.8949361013846183E-2"/>
                  <c:y val="-3.3281251549685834E-17"/>
                </c:manualLayout>
              </c:layout>
              <c:tx>
                <c:rich>
                  <a:bodyPr/>
                  <a:lstStyle/>
                  <a:p>
                    <a:fld id="{FF55CDF5-7B13-4A2B-839E-D8BF7B533D9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7177-4C00-9963-337F672B886A}"/>
                </c:ext>
              </c:extLst>
            </c:dLbl>
            <c:dLbl>
              <c:idx val="6"/>
              <c:layout>
                <c:manualLayout>
                  <c:x val="-4.7565009509251605E-2"/>
                  <c:y val="1.0892171787559768E-2"/>
                </c:manualLayout>
              </c:layout>
              <c:tx>
                <c:rich>
                  <a:bodyPr/>
                  <a:lstStyle/>
                  <a:p>
                    <a:fld id="{15342205-9EA1-4DFC-9439-44BC342D931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B-7177-4C00-9963-337F672B886A}"/>
                </c:ext>
              </c:extLst>
            </c:dLbl>
            <c:dLbl>
              <c:idx val="7"/>
              <c:layout>
                <c:manualLayout>
                  <c:x val="-5.5642452142692096E-2"/>
                  <c:y val="1.8153619645932945E-2"/>
                </c:manualLayout>
              </c:layout>
              <c:tx>
                <c:rich>
                  <a:bodyPr/>
                  <a:lstStyle/>
                  <a:p>
                    <a:fld id="{F2B4DB34-11D9-422D-AB0A-871570FE767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7177-4C00-9963-337F672B886A}"/>
                </c:ext>
              </c:extLst>
            </c:dLbl>
            <c:dLbl>
              <c:idx val="8"/>
              <c:layout>
                <c:manualLayout>
                  <c:x val="-4.6443984287517191E-2"/>
                  <c:y val="2.5415067504306124E-2"/>
                </c:manualLayout>
              </c:layout>
              <c:tx>
                <c:rich>
                  <a:bodyPr/>
                  <a:lstStyle/>
                  <a:p>
                    <a:fld id="{77D747A8-A579-40C9-92B0-18711FD810B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7177-4C00-9963-337F672B886A}"/>
                </c:ext>
              </c:extLst>
            </c:dLbl>
            <c:dLbl>
              <c:idx val="9"/>
              <c:layout>
                <c:manualLayout>
                  <c:x val="-4.5049590302340875E-2"/>
                  <c:y val="3.630723929186589E-3"/>
                </c:manualLayout>
              </c:layout>
              <c:tx>
                <c:rich>
                  <a:bodyPr/>
                  <a:lstStyle/>
                  <a:p>
                    <a:fld id="{98D5C15C-E898-4A78-8847-F77C6E07494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E-7177-4C00-9963-337F672B886A}"/>
                </c:ext>
              </c:extLst>
            </c:dLbl>
            <c:dLbl>
              <c:idx val="10"/>
              <c:layout>
                <c:manualLayout>
                  <c:x val="-4.5557935337089552E-2"/>
                  <c:y val="-3.630723929186589E-3"/>
                </c:manualLayout>
              </c:layout>
              <c:tx>
                <c:rich>
                  <a:bodyPr/>
                  <a:lstStyle/>
                  <a:p>
                    <a:fld id="{E413216D-7A99-489E-89C2-3A4008A6E0C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F-7177-4C00-9963-337F672B886A}"/>
                </c:ext>
              </c:extLst>
            </c:dLbl>
            <c:dLbl>
              <c:idx val="11"/>
              <c:layout>
                <c:manualLayout>
                  <c:x val="-5.8130321181635511E-2"/>
                  <c:y val="-6.6562503099371668E-17"/>
                </c:manualLayout>
              </c:layout>
              <c:tx>
                <c:rich>
                  <a:bodyPr/>
                  <a:lstStyle/>
                  <a:p>
                    <a:fld id="{F07530C9-5891-4C1B-98BE-93B2E2C044F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7177-4C00-9963-337F672B886A}"/>
                </c:ext>
              </c:extLst>
            </c:dLbl>
            <c:dLbl>
              <c:idx val="12"/>
              <c:layout>
                <c:manualLayout>
                  <c:x val="-5.2610877475542828E-2"/>
                  <c:y val="-5.6377730796335478E-2"/>
                </c:manualLayout>
              </c:layout>
              <c:tx>
                <c:rich>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fld id="{FBA4BC65-9ABF-4258-AD31-C271E00EA5AD}" type="CELLRANGE">
                      <a:rPr lang="en-US"/>
                      <a:pPr>
                        <a:defRPr sz="1400" b="1">
                          <a:solidFill>
                            <a:srgbClr val="FF0000"/>
                          </a:solidFill>
                        </a:defRPr>
                      </a:pPr>
                      <a:t>[CELLRANGE]</a:t>
                    </a:fld>
                    <a:endParaRPr lang="en-US"/>
                  </a:p>
                </c:rich>
              </c:tx>
              <c:spPr>
                <a:noFill/>
                <a:ln>
                  <a:noFill/>
                </a:ln>
                <a:effectLst/>
              </c:spPr>
              <c:txPr>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1"/>
                </c:ext>
                <c:ext xmlns:c16="http://schemas.microsoft.com/office/drawing/2014/chart" uri="{C3380CC4-5D6E-409C-BE32-E72D297353CC}">
                  <c16:uniqueId val="{00000004-7177-4C00-9963-337F672B886A}"/>
                </c:ext>
              </c:extLst>
            </c:dLbl>
            <c:spPr>
              <a:noFill/>
              <a:ln>
                <a:noFill/>
              </a:ln>
              <a:effectLst/>
            </c:spPr>
            <c:txPr>
              <a:bodyPr rot="5400000" spcFirstLastPara="1" vertOverflow="clip"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strRef>
              <c:f>'2G Coverage'!$A$4:$A$16</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'2G Coverage'!$C$4:$C$16</c:f>
              <c:numCache>
                <c:formatCode>General</c:formatCode>
                <c:ptCount val="13"/>
                <c:pt idx="0">
                  <c:v>99.5</c:v>
                </c:pt>
                <c:pt idx="1">
                  <c:v>89.2</c:v>
                </c:pt>
                <c:pt idx="2">
                  <c:v>96.5</c:v>
                </c:pt>
                <c:pt idx="3">
                  <c:v>98.4</c:v>
                </c:pt>
                <c:pt idx="4">
                  <c:v>96.1</c:v>
                </c:pt>
                <c:pt idx="5">
                  <c:v>96.1</c:v>
                </c:pt>
                <c:pt idx="6">
                  <c:v>93.2</c:v>
                </c:pt>
                <c:pt idx="7">
                  <c:v>98.9</c:v>
                </c:pt>
                <c:pt idx="8">
                  <c:v>89</c:v>
                </c:pt>
                <c:pt idx="9">
                  <c:v>99.7</c:v>
                </c:pt>
                <c:pt idx="10">
                  <c:v>99.2</c:v>
                </c:pt>
                <c:pt idx="11">
                  <c:v>84.8</c:v>
                </c:pt>
                <c:pt idx="12">
                  <c:v>94.87</c:v>
                </c:pt>
              </c:numCache>
            </c:numRef>
          </c:yVal>
          <c:bubbleSize>
            <c:numRef>
              <c:f>'2G Coverage'!$D$4:$D$16</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5="http://schemas.microsoft.com/office/drawing/2012/chart" uri="{02D57815-91ED-43cb-92C2-25804820EDAC}">
              <c15:datalabelsRange>
                <c15:f>'2G Coverage'!$A$4:$A$16</c15:f>
                <c15:dlblRange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15:dlblRangeCache>
              </c15:datalabelsRange>
            </c:ext>
            <c:ext xmlns:c16="http://schemas.microsoft.com/office/drawing/2014/chart" uri="{C3380CC4-5D6E-409C-BE32-E72D297353CC}">
              <c16:uniqueId val="{00000011-7177-4C00-9963-337F672B886A}"/>
            </c:ext>
          </c:extLst>
        </c:ser>
        <c:dLbls>
          <c:dLblPos val="ctr"/>
          <c:showLegendKey val="0"/>
          <c:showVal val="1"/>
          <c:showCatName val="0"/>
          <c:showSerName val="0"/>
          <c:showPercent val="0"/>
          <c:showBubbleSize val="0"/>
        </c:dLbls>
        <c:bubbleScale val="70"/>
        <c:showNegBubbles val="0"/>
        <c:axId val="977435776"/>
        <c:axId val="977431616"/>
      </c:bubbleChart>
      <c:valAx>
        <c:axId val="977435776"/>
        <c:scaling>
          <c:orientation val="minMax"/>
        </c:scaling>
        <c:delete val="1"/>
        <c:axPos val="b"/>
        <c:numFmt formatCode="General" sourceLinked="1"/>
        <c:majorTickMark val="none"/>
        <c:minorTickMark val="none"/>
        <c:tickLblPos val="nextTo"/>
        <c:crossAx val="977431616"/>
        <c:crosses val="autoZero"/>
        <c:crossBetween val="midCat"/>
      </c:valAx>
      <c:valAx>
        <c:axId val="977431616"/>
        <c:scaling>
          <c:orientation val="minMax"/>
          <c:max val="110"/>
          <c:min val="60"/>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7435776"/>
        <c:crosses val="autoZero"/>
        <c:crossBetween val="midCat"/>
      </c:valAx>
      <c:spPr>
        <a:noFill/>
        <a:ln>
          <a:noFill/>
        </a:ln>
        <a:effectLst/>
      </c:spPr>
    </c:plotArea>
    <c:legend>
      <c:legendPos val="b"/>
      <c:layout>
        <c:manualLayout>
          <c:xMode val="edge"/>
          <c:yMode val="edge"/>
          <c:x val="0.43736733827515267"/>
          <c:y val="0.89504815726741804"/>
          <c:w val="0.12526520160195659"/>
          <c:h val="6.34697225062920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u="none" strike="noStrike" kern="1200" cap="all" spc="150" baseline="0" dirty="0" smtClean="0">
                <a:solidFill>
                  <a:prstClr val="black">
                    <a:lumMod val="50000"/>
                    <a:lumOff val="50000"/>
                  </a:prstClr>
                </a:solidFill>
                <a:latin typeface="+mn-lt"/>
                <a:ea typeface="+mn-ea"/>
                <a:cs typeface="+mn-cs"/>
              </a:rPr>
              <a:t>Best </a:t>
            </a:r>
            <a:r>
              <a:rPr lang="en-US" sz="1400" b="1" i="0" u="none" strike="noStrike" cap="all" baseline="0" dirty="0" smtClean="0">
                <a:effectLst/>
              </a:rPr>
              <a:t>Network</a:t>
            </a:r>
            <a:endParaRPr lang="en-US" sz="1400" b="1" i="0" u="none" strike="noStrike" kern="1200" cap="all" spc="150" baseline="0" dirty="0">
              <a:solidFill>
                <a:prstClr val="black">
                  <a:lumMod val="50000"/>
                  <a:lumOff val="50000"/>
                </a:prstClr>
              </a:solidFill>
              <a:latin typeface="+mn-lt"/>
              <a:ea typeface="+mn-ea"/>
              <a:cs typeface="+mn-cs"/>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'Call Drop'!$S$1</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'Call Drop'!$R$2</c:f>
              <c:strCache>
                <c:ptCount val="1"/>
                <c:pt idx="0">
                  <c:v>#Regions</c:v>
                </c:pt>
              </c:strCache>
            </c:strRef>
          </c:cat>
          <c:val>
            <c:numRef>
              <c:f>'Call Drop'!$S$2</c:f>
              <c:numCache>
                <c:formatCode>General</c:formatCode>
                <c:ptCount val="1"/>
                <c:pt idx="0">
                  <c:v>6</c:v>
                </c:pt>
              </c:numCache>
            </c:numRef>
          </c:val>
          <c:extLst>
            <c:ext xmlns:c16="http://schemas.microsoft.com/office/drawing/2014/chart" uri="{C3380CC4-5D6E-409C-BE32-E72D297353CC}">
              <c16:uniqueId val="{00000000-CAC6-4507-BA7D-AC1730FA7562}"/>
            </c:ext>
          </c:extLst>
        </c:ser>
        <c:ser>
          <c:idx val="1"/>
          <c:order val="1"/>
          <c:tx>
            <c:strRef>
              <c:f>'Call Drop'!$T$1</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'Call Drop'!$R$2</c:f>
              <c:strCache>
                <c:ptCount val="1"/>
                <c:pt idx="0">
                  <c:v>#Regions</c:v>
                </c:pt>
              </c:strCache>
            </c:strRef>
          </c:cat>
          <c:val>
            <c:numRef>
              <c:f>'Call Drop'!$T$2</c:f>
              <c:numCache>
                <c:formatCode>General</c:formatCode>
                <c:ptCount val="1"/>
                <c:pt idx="0">
                  <c:v>6</c:v>
                </c:pt>
              </c:numCache>
            </c:numRef>
          </c:val>
          <c:extLst>
            <c:ext xmlns:c16="http://schemas.microsoft.com/office/drawing/2014/chart" uri="{C3380CC4-5D6E-409C-BE32-E72D297353CC}">
              <c16:uniqueId val="{00000001-CAC6-4507-BA7D-AC1730FA7562}"/>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a:t>Voice QUALITY</a:t>
            </a:r>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19491660933160054"/>
          <c:y val="5.4711861804675993E-2"/>
          <c:w val="0.48071710241316923"/>
          <c:h val="0.89113811560956457"/>
        </c:manualLayout>
      </c:layout>
      <c:radarChart>
        <c:radarStyle val="marker"/>
        <c:varyColors val="0"/>
        <c:ser>
          <c:idx val="0"/>
          <c:order val="0"/>
          <c:tx>
            <c:strRef>
              <c:f>'Voice Quality'!$B$1</c:f>
              <c:strCache>
                <c:ptCount val="1"/>
                <c:pt idx="0">
                  <c:v>MTN</c:v>
                </c:pt>
              </c:strCache>
            </c:strRef>
          </c:tx>
          <c:spPr>
            <a:ln w="28575" cap="rnd">
              <a:solidFill>
                <a:srgbClr val="FFC000"/>
              </a:solidFill>
              <a:round/>
            </a:ln>
            <a:effectLst/>
          </c:spPr>
          <c:marker>
            <c:symbol val="none"/>
          </c:marker>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Quality'!$B$2:$B$14</c:f>
              <c:numCache>
                <c:formatCode>General</c:formatCode>
                <c:ptCount val="13"/>
                <c:pt idx="0">
                  <c:v>95.6</c:v>
                </c:pt>
                <c:pt idx="1">
                  <c:v>95.6</c:v>
                </c:pt>
                <c:pt idx="2">
                  <c:v>93.8</c:v>
                </c:pt>
                <c:pt idx="3">
                  <c:v>96.7</c:v>
                </c:pt>
                <c:pt idx="4">
                  <c:v>95.4</c:v>
                </c:pt>
                <c:pt idx="5">
                  <c:v>95.1</c:v>
                </c:pt>
                <c:pt idx="6">
                  <c:v>97</c:v>
                </c:pt>
                <c:pt idx="7">
                  <c:v>95.5</c:v>
                </c:pt>
                <c:pt idx="8">
                  <c:v>94.5</c:v>
                </c:pt>
                <c:pt idx="9">
                  <c:v>95.5</c:v>
                </c:pt>
                <c:pt idx="10">
                  <c:v>97.1</c:v>
                </c:pt>
                <c:pt idx="11">
                  <c:v>90</c:v>
                </c:pt>
                <c:pt idx="12">
                  <c:v>95.09</c:v>
                </c:pt>
              </c:numCache>
            </c:numRef>
          </c:val>
          <c:extLst>
            <c:ext xmlns:c16="http://schemas.microsoft.com/office/drawing/2014/chart" uri="{C3380CC4-5D6E-409C-BE32-E72D297353CC}">
              <c16:uniqueId val="{00000000-EA5B-4ADE-9A99-EAB3700AF8F0}"/>
            </c:ext>
          </c:extLst>
        </c:ser>
        <c:ser>
          <c:idx val="1"/>
          <c:order val="1"/>
          <c:tx>
            <c:strRef>
              <c:f>'Voice Quality'!$C$1</c:f>
              <c:strCache>
                <c:ptCount val="1"/>
                <c:pt idx="0">
                  <c:v>MOOV</c:v>
                </c:pt>
              </c:strCache>
            </c:strRef>
          </c:tx>
          <c:spPr>
            <a:ln w="28575" cap="rnd">
              <a:solidFill>
                <a:srgbClr val="92D050"/>
              </a:solidFill>
              <a:round/>
            </a:ln>
            <a:effectLst/>
          </c:spPr>
          <c:marker>
            <c:symbol val="none"/>
          </c:marker>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Quality'!$C$2:$C$14</c:f>
              <c:numCache>
                <c:formatCode>General</c:formatCode>
                <c:ptCount val="13"/>
                <c:pt idx="0">
                  <c:v>87.4</c:v>
                </c:pt>
                <c:pt idx="1">
                  <c:v>87.4</c:v>
                </c:pt>
                <c:pt idx="2">
                  <c:v>93.1</c:v>
                </c:pt>
                <c:pt idx="3">
                  <c:v>94.7</c:v>
                </c:pt>
                <c:pt idx="4">
                  <c:v>86.2</c:v>
                </c:pt>
                <c:pt idx="5">
                  <c:v>92.1</c:v>
                </c:pt>
                <c:pt idx="6">
                  <c:v>89.9</c:v>
                </c:pt>
                <c:pt idx="7">
                  <c:v>90.7</c:v>
                </c:pt>
                <c:pt idx="8">
                  <c:v>92.2</c:v>
                </c:pt>
                <c:pt idx="9">
                  <c:v>93.7</c:v>
                </c:pt>
                <c:pt idx="10">
                  <c:v>94.6</c:v>
                </c:pt>
                <c:pt idx="11">
                  <c:v>88.58</c:v>
                </c:pt>
                <c:pt idx="12">
                  <c:v>91.03</c:v>
                </c:pt>
              </c:numCache>
            </c:numRef>
          </c:val>
          <c:extLst>
            <c:ext xmlns:c16="http://schemas.microsoft.com/office/drawing/2014/chart" uri="{C3380CC4-5D6E-409C-BE32-E72D297353CC}">
              <c16:uniqueId val="{00000001-EA5B-4ADE-9A99-EAB3700AF8F0}"/>
            </c:ext>
          </c:extLst>
        </c:ser>
        <c:ser>
          <c:idx val="2"/>
          <c:order val="2"/>
          <c:tx>
            <c:strRef>
              <c:f>'Voice Quality'!$D$1</c:f>
              <c:strCache>
                <c:ptCount val="1"/>
                <c:pt idx="0">
                  <c:v>ARCEP Target</c:v>
                </c:pt>
              </c:strCache>
            </c:strRef>
          </c:tx>
          <c:spPr>
            <a:ln w="15875" cap="rnd">
              <a:solidFill>
                <a:srgbClr val="FF0000"/>
              </a:solidFill>
              <a:prstDash val="sysDash"/>
              <a:round/>
            </a:ln>
            <a:effectLst/>
          </c:spPr>
          <c:marker>
            <c:symbol val="none"/>
          </c:marker>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Quality'!$D$2:$D$14</c:f>
              <c:numCache>
                <c:formatCode>General</c:formatCode>
                <c:ptCount val="13"/>
                <c:pt idx="0">
                  <c:v>95</c:v>
                </c:pt>
                <c:pt idx="1">
                  <c:v>95</c:v>
                </c:pt>
                <c:pt idx="2">
                  <c:v>95</c:v>
                </c:pt>
                <c:pt idx="3">
                  <c:v>95</c:v>
                </c:pt>
                <c:pt idx="4">
                  <c:v>95</c:v>
                </c:pt>
                <c:pt idx="5">
                  <c:v>95</c:v>
                </c:pt>
                <c:pt idx="6">
                  <c:v>95</c:v>
                </c:pt>
                <c:pt idx="7">
                  <c:v>95</c:v>
                </c:pt>
                <c:pt idx="8">
                  <c:v>95</c:v>
                </c:pt>
                <c:pt idx="9">
                  <c:v>95</c:v>
                </c:pt>
                <c:pt idx="10">
                  <c:v>95</c:v>
                </c:pt>
                <c:pt idx="11">
                  <c:v>95</c:v>
                </c:pt>
                <c:pt idx="12">
                  <c:v>95</c:v>
                </c:pt>
              </c:numCache>
            </c:numRef>
          </c:val>
          <c:extLst>
            <c:ext xmlns:c16="http://schemas.microsoft.com/office/drawing/2014/chart" uri="{C3380CC4-5D6E-409C-BE32-E72D297353CC}">
              <c16:uniqueId val="{00000002-EA5B-4ADE-9A99-EAB3700AF8F0}"/>
            </c:ext>
          </c:extLst>
        </c:ser>
        <c:dLbls>
          <c:showLegendKey val="0"/>
          <c:showVal val="0"/>
          <c:showCatName val="0"/>
          <c:showSerName val="0"/>
          <c:showPercent val="0"/>
          <c:showBubbleSize val="0"/>
        </c:dLbls>
        <c:axId val="507434831"/>
        <c:axId val="507436079"/>
      </c:radar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2"/>
      </c:valAx>
      <c:spPr>
        <a:noFill/>
        <a:ln>
          <a:noFill/>
        </a:ln>
        <a:effectLst/>
      </c:spPr>
    </c:plotArea>
    <c:legend>
      <c:legendPos val="r"/>
      <c:layout>
        <c:manualLayout>
          <c:xMode val="edge"/>
          <c:yMode val="edge"/>
          <c:x val="0.80178188050725741"/>
          <c:y val="0.39433865587518691"/>
          <c:w val="0.18684155521515441"/>
          <c:h val="0.24112003429850154"/>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'Voice Quality'!$Q$1</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'Voice Quality'!$P$2</c:f>
              <c:strCache>
                <c:ptCount val="1"/>
                <c:pt idx="0">
                  <c:v>#Regions</c:v>
                </c:pt>
              </c:strCache>
            </c:strRef>
          </c:cat>
          <c:val>
            <c:numRef>
              <c:f>'Voice Quality'!$Q$2</c:f>
              <c:numCache>
                <c:formatCode>General</c:formatCode>
                <c:ptCount val="1"/>
                <c:pt idx="0">
                  <c:v>12</c:v>
                </c:pt>
              </c:numCache>
            </c:numRef>
          </c:val>
          <c:extLst>
            <c:ext xmlns:c16="http://schemas.microsoft.com/office/drawing/2014/chart" uri="{C3380CC4-5D6E-409C-BE32-E72D297353CC}">
              <c16:uniqueId val="{00000000-500B-4D48-B638-2282937C14A6}"/>
            </c:ext>
          </c:extLst>
        </c:ser>
        <c:ser>
          <c:idx val="1"/>
          <c:order val="1"/>
          <c:tx>
            <c:strRef>
              <c:f>'Voice Quality'!$R$1</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'Voice Quality'!$P$2</c:f>
              <c:strCache>
                <c:ptCount val="1"/>
                <c:pt idx="0">
                  <c:v>#Regions</c:v>
                </c:pt>
              </c:strCache>
            </c:strRef>
          </c:cat>
          <c:val>
            <c:numRef>
              <c:f>'Voice Quality'!$R$2</c:f>
              <c:numCache>
                <c:formatCode>General</c:formatCode>
                <c:ptCount val="1"/>
                <c:pt idx="0">
                  <c:v>0</c:v>
                </c:pt>
              </c:numCache>
            </c:numRef>
          </c:val>
          <c:extLst>
            <c:ext xmlns:c16="http://schemas.microsoft.com/office/drawing/2014/chart" uri="{C3380CC4-5D6E-409C-BE32-E72D297353CC}">
              <c16:uniqueId val="{00000001-500B-4D48-B638-2282937C14A6}"/>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u="none" strike="noStrike" cap="all" baseline="0">
                <a:effectLst/>
              </a:rPr>
              <a:t>SMS Sending Success</a:t>
            </a:r>
            <a:endParaRPr lang="en-US" sz="1400"/>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SMS_Send!$B$1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EB41-4A93-AAC9-9AE22AB9639C}"/>
              </c:ext>
            </c:extLst>
          </c:dPt>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SMS_Send!$B$2:$B$14</c:f>
              <c:numCache>
                <c:formatCode>General</c:formatCode>
                <c:ptCount val="13"/>
                <c:pt idx="0">
                  <c:v>99.23</c:v>
                </c:pt>
                <c:pt idx="1">
                  <c:v>99.71</c:v>
                </c:pt>
                <c:pt idx="2">
                  <c:v>99.58</c:v>
                </c:pt>
                <c:pt idx="3">
                  <c:v>99.23</c:v>
                </c:pt>
                <c:pt idx="4">
                  <c:v>100</c:v>
                </c:pt>
                <c:pt idx="5">
                  <c:v>99.81</c:v>
                </c:pt>
                <c:pt idx="6">
                  <c:v>99.66</c:v>
                </c:pt>
                <c:pt idx="7">
                  <c:v>99.12</c:v>
                </c:pt>
                <c:pt idx="8">
                  <c:v>99.4</c:v>
                </c:pt>
                <c:pt idx="9">
                  <c:v>98.99</c:v>
                </c:pt>
                <c:pt idx="10">
                  <c:v>100</c:v>
                </c:pt>
                <c:pt idx="11">
                  <c:v>99.08</c:v>
                </c:pt>
                <c:pt idx="12">
                  <c:v>99.13</c:v>
                </c:pt>
              </c:numCache>
            </c:numRef>
          </c:val>
          <c:extLst>
            <c:ext xmlns:c16="http://schemas.microsoft.com/office/drawing/2014/chart" uri="{C3380CC4-5D6E-409C-BE32-E72D297353CC}">
              <c16:uniqueId val="{00000002-EB41-4A93-AAC9-9AE22AB9639C}"/>
            </c:ext>
          </c:extLst>
        </c:ser>
        <c:ser>
          <c:idx val="1"/>
          <c:order val="1"/>
          <c:tx>
            <c:strRef>
              <c:f>SMS_Send!$C$1</c:f>
              <c:strCache>
                <c:ptCount val="1"/>
                <c:pt idx="0">
                  <c:v>MOOV</c:v>
                </c:pt>
              </c:strCache>
            </c:strRef>
          </c:tx>
          <c:spPr>
            <a:solidFill>
              <a:srgbClr val="92D050"/>
            </a:solidFill>
            <a:ln>
              <a:no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EB41-4A93-AAC9-9AE22AB9639C}"/>
              </c:ext>
            </c:extLst>
          </c:dPt>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SMS_Send!$C$2:$C$14</c:f>
              <c:numCache>
                <c:formatCode>General</c:formatCode>
                <c:ptCount val="13"/>
                <c:pt idx="0">
                  <c:v>98.32</c:v>
                </c:pt>
                <c:pt idx="1">
                  <c:v>97.95</c:v>
                </c:pt>
                <c:pt idx="2">
                  <c:v>98.79</c:v>
                </c:pt>
                <c:pt idx="3">
                  <c:v>98.32</c:v>
                </c:pt>
                <c:pt idx="4">
                  <c:v>97</c:v>
                </c:pt>
                <c:pt idx="5">
                  <c:v>98.02</c:v>
                </c:pt>
                <c:pt idx="6">
                  <c:v>98.2</c:v>
                </c:pt>
                <c:pt idx="7">
                  <c:v>99.8</c:v>
                </c:pt>
                <c:pt idx="8">
                  <c:v>98.5</c:v>
                </c:pt>
                <c:pt idx="9">
                  <c:v>76.459999999999994</c:v>
                </c:pt>
                <c:pt idx="10">
                  <c:v>97.88</c:v>
                </c:pt>
                <c:pt idx="11">
                  <c:v>97.76</c:v>
                </c:pt>
                <c:pt idx="12">
                  <c:v>97.66</c:v>
                </c:pt>
              </c:numCache>
            </c:numRef>
          </c:val>
          <c:extLst>
            <c:ext xmlns:c16="http://schemas.microsoft.com/office/drawing/2014/chart" uri="{C3380CC4-5D6E-409C-BE32-E72D297353CC}">
              <c16:uniqueId val="{00000005-EB41-4A93-AAC9-9AE22AB9639C}"/>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SMS_Send!$D$1</c:f>
              <c:strCache>
                <c:ptCount val="1"/>
                <c:pt idx="0">
                  <c:v>ARCEP Target</c:v>
                </c:pt>
              </c:strCache>
            </c:strRef>
          </c:tx>
          <c:spPr>
            <a:ln w="19050" cap="rnd">
              <a:solidFill>
                <a:srgbClr val="FF0000"/>
              </a:solidFill>
              <a:prstDash val="sysDash"/>
              <a:round/>
            </a:ln>
            <a:effectLst/>
          </c:spPr>
          <c:marker>
            <c:symbol val="none"/>
          </c:marker>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SMS_Send!$D$2:$D$14</c:f>
              <c:numCache>
                <c:formatCode>General</c:formatCode>
                <c:ptCount val="13"/>
                <c:pt idx="0">
                  <c:v>99</c:v>
                </c:pt>
                <c:pt idx="1">
                  <c:v>99</c:v>
                </c:pt>
                <c:pt idx="2">
                  <c:v>99</c:v>
                </c:pt>
                <c:pt idx="3">
                  <c:v>99</c:v>
                </c:pt>
                <c:pt idx="4">
                  <c:v>99</c:v>
                </c:pt>
                <c:pt idx="5">
                  <c:v>99</c:v>
                </c:pt>
                <c:pt idx="6">
                  <c:v>99</c:v>
                </c:pt>
                <c:pt idx="7">
                  <c:v>99</c:v>
                </c:pt>
                <c:pt idx="8">
                  <c:v>99</c:v>
                </c:pt>
                <c:pt idx="9">
                  <c:v>99</c:v>
                </c:pt>
                <c:pt idx="10">
                  <c:v>99</c:v>
                </c:pt>
                <c:pt idx="11">
                  <c:v>99</c:v>
                </c:pt>
                <c:pt idx="12">
                  <c:v>99</c:v>
                </c:pt>
              </c:numCache>
            </c:numRef>
          </c:val>
          <c:smooth val="0"/>
          <c:extLst>
            <c:ext xmlns:c16="http://schemas.microsoft.com/office/drawing/2014/chart" uri="{C3380CC4-5D6E-409C-BE32-E72D297353CC}">
              <c16:uniqueId val="{00000006-EB41-4A93-AAC9-9AE22AB9639C}"/>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5"/>
      </c:valAx>
      <c:spPr>
        <a:noFill/>
        <a:ln>
          <a:noFill/>
        </a:ln>
        <a:effectLst/>
      </c:spPr>
    </c:plotArea>
    <c:legend>
      <c:legendPos val="b"/>
      <c:layout>
        <c:manualLayout>
          <c:xMode val="edge"/>
          <c:yMode val="edge"/>
          <c:x val="0.1806553843660291"/>
          <c:y val="0.93445006305985079"/>
          <c:w val="0.54773873458281264"/>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u="none" strike="noStrike" cap="all" baseline="0">
                <a:effectLst/>
              </a:rPr>
              <a:t>SMS Receiving Success</a:t>
            </a:r>
            <a:endParaRPr lang="en-US" sz="1400"/>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SMS_Receive!$B$1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DB64-4DC9-85F6-D66400C8C2B8}"/>
              </c:ext>
            </c:extLst>
          </c:dPt>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SMS_Receive!$B$2:$B$14</c:f>
              <c:numCache>
                <c:formatCode>General</c:formatCode>
                <c:ptCount val="13"/>
                <c:pt idx="0">
                  <c:v>99.7</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2-DB64-4DC9-85F6-D66400C8C2B8}"/>
            </c:ext>
          </c:extLst>
        </c:ser>
        <c:ser>
          <c:idx val="1"/>
          <c:order val="1"/>
          <c:tx>
            <c:strRef>
              <c:f>SMS_Receive!$C$1</c:f>
              <c:strCache>
                <c:ptCount val="1"/>
                <c:pt idx="0">
                  <c:v>MOOV</c:v>
                </c:pt>
              </c:strCache>
            </c:strRef>
          </c:tx>
          <c:spPr>
            <a:solidFill>
              <a:srgbClr val="92D050"/>
            </a:solidFill>
            <a:ln>
              <a:no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DB64-4DC9-85F6-D66400C8C2B8}"/>
              </c:ext>
            </c:extLst>
          </c:dPt>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SMS_Receive!$C$2:$C$14</c:f>
              <c:numCache>
                <c:formatCode>General</c:formatCode>
                <c:ptCount val="13"/>
                <c:pt idx="0">
                  <c:v>98.4</c:v>
                </c:pt>
                <c:pt idx="1">
                  <c:v>100</c:v>
                </c:pt>
                <c:pt idx="2">
                  <c:v>100</c:v>
                </c:pt>
                <c:pt idx="3">
                  <c:v>100</c:v>
                </c:pt>
                <c:pt idx="4">
                  <c:v>100</c:v>
                </c:pt>
                <c:pt idx="5">
                  <c:v>100</c:v>
                </c:pt>
                <c:pt idx="6">
                  <c:v>100</c:v>
                </c:pt>
                <c:pt idx="7">
                  <c:v>100</c:v>
                </c:pt>
                <c:pt idx="8">
                  <c:v>100</c:v>
                </c:pt>
                <c:pt idx="9">
                  <c:v>100</c:v>
                </c:pt>
                <c:pt idx="10">
                  <c:v>100</c:v>
                </c:pt>
                <c:pt idx="11">
                  <c:v>100</c:v>
                </c:pt>
                <c:pt idx="12">
                  <c:v>99.9</c:v>
                </c:pt>
              </c:numCache>
            </c:numRef>
          </c:val>
          <c:extLst>
            <c:ext xmlns:c16="http://schemas.microsoft.com/office/drawing/2014/chart" uri="{C3380CC4-5D6E-409C-BE32-E72D297353CC}">
              <c16:uniqueId val="{00000005-DB64-4DC9-85F6-D66400C8C2B8}"/>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SMS_Receive!$D$1</c:f>
              <c:strCache>
                <c:ptCount val="1"/>
                <c:pt idx="0">
                  <c:v>ARCEP Target</c:v>
                </c:pt>
              </c:strCache>
            </c:strRef>
          </c:tx>
          <c:spPr>
            <a:ln w="19050" cap="rnd">
              <a:solidFill>
                <a:srgbClr val="FF0000"/>
              </a:solidFill>
              <a:prstDash val="sysDash"/>
              <a:round/>
            </a:ln>
            <a:effectLst/>
          </c:spPr>
          <c:marker>
            <c:symbol val="none"/>
          </c:marker>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SMS_Receive!$D$2:$D$14</c:f>
              <c:numCache>
                <c:formatCode>General</c:formatCode>
                <c:ptCount val="13"/>
                <c:pt idx="0">
                  <c:v>99</c:v>
                </c:pt>
                <c:pt idx="1">
                  <c:v>99</c:v>
                </c:pt>
                <c:pt idx="2">
                  <c:v>99</c:v>
                </c:pt>
                <c:pt idx="3">
                  <c:v>99</c:v>
                </c:pt>
                <c:pt idx="4">
                  <c:v>99</c:v>
                </c:pt>
                <c:pt idx="5">
                  <c:v>99</c:v>
                </c:pt>
                <c:pt idx="6">
                  <c:v>99</c:v>
                </c:pt>
                <c:pt idx="7">
                  <c:v>99</c:v>
                </c:pt>
                <c:pt idx="8">
                  <c:v>99</c:v>
                </c:pt>
                <c:pt idx="9">
                  <c:v>99</c:v>
                </c:pt>
                <c:pt idx="10">
                  <c:v>99</c:v>
                </c:pt>
                <c:pt idx="11">
                  <c:v>99</c:v>
                </c:pt>
                <c:pt idx="12">
                  <c:v>99</c:v>
                </c:pt>
              </c:numCache>
            </c:numRef>
          </c:val>
          <c:smooth val="0"/>
          <c:extLst>
            <c:ext xmlns:c16="http://schemas.microsoft.com/office/drawing/2014/chart" uri="{C3380CC4-5D6E-409C-BE32-E72D297353CC}">
              <c16:uniqueId val="{00000006-DB64-4DC9-85F6-D66400C8C2B8}"/>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95"/>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1"/>
      </c:valAx>
      <c:spPr>
        <a:noFill/>
        <a:ln>
          <a:noFill/>
        </a:ln>
        <a:effectLst/>
      </c:spPr>
    </c:plotArea>
    <c:legend>
      <c:legendPos val="b"/>
      <c:layout>
        <c:manualLayout>
          <c:xMode val="edge"/>
          <c:yMode val="edge"/>
          <c:x val="0.16521962732175854"/>
          <c:y val="0.92964236765162045"/>
          <c:w val="0.5340785152714298"/>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smtClean="0">
                <a:effectLst/>
              </a:rPr>
              <a:t>Best </a:t>
            </a:r>
            <a:r>
              <a:rPr lang="en-US" sz="1400" b="1" i="0" u="none" strike="noStrike" cap="all" baseline="0" dirty="0" smtClean="0">
                <a:effectLst/>
              </a:rPr>
              <a:t>Network</a:t>
            </a:r>
            <a:endParaRPr lang="en-US" sz="1400" dirty="0">
              <a:effectLst/>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SMS_Receive!$L$2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SMS_Receive!$K$3</c:f>
              <c:strCache>
                <c:ptCount val="1"/>
                <c:pt idx="0">
                  <c:v>#Regions</c:v>
                </c:pt>
              </c:strCache>
            </c:strRef>
          </c:cat>
          <c:val>
            <c:numRef>
              <c:f>SMS_Receive!$L$3</c:f>
              <c:numCache>
                <c:formatCode>General</c:formatCode>
                <c:ptCount val="1"/>
                <c:pt idx="0">
                  <c:v>12</c:v>
                </c:pt>
              </c:numCache>
            </c:numRef>
          </c:val>
          <c:extLst>
            <c:ext xmlns:c16="http://schemas.microsoft.com/office/drawing/2014/chart" uri="{C3380CC4-5D6E-409C-BE32-E72D297353CC}">
              <c16:uniqueId val="{00000000-ECAD-4674-93E9-03A07AA93CF7}"/>
            </c:ext>
          </c:extLst>
        </c:ser>
        <c:ser>
          <c:idx val="1"/>
          <c:order val="1"/>
          <c:tx>
            <c:strRef>
              <c:f>SMS_Receive!$M$2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SMS_Receive!$K$3</c:f>
              <c:strCache>
                <c:ptCount val="1"/>
                <c:pt idx="0">
                  <c:v>#Regions</c:v>
                </c:pt>
              </c:strCache>
            </c:strRef>
          </c:cat>
          <c:val>
            <c:numRef>
              <c:f>SMS_Receive!$M$3</c:f>
              <c:numCache>
                <c:formatCode>General</c:formatCode>
                <c:ptCount val="1"/>
                <c:pt idx="0">
                  <c:v>0</c:v>
                </c:pt>
              </c:numCache>
            </c:numRef>
          </c:val>
          <c:extLst>
            <c:ext xmlns:c16="http://schemas.microsoft.com/office/drawing/2014/chart" uri="{C3380CC4-5D6E-409C-BE32-E72D297353CC}">
              <c16:uniqueId val="{00000001-ECAD-4674-93E9-03A07AA93CF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u="none" strike="noStrike" kern="1200" cap="all" spc="150" baseline="0" dirty="0" smtClean="0">
                <a:solidFill>
                  <a:prstClr val="black">
                    <a:lumMod val="50000"/>
                    <a:lumOff val="50000"/>
                  </a:prstClr>
                </a:solidFill>
                <a:latin typeface="+mn-lt"/>
                <a:ea typeface="+mn-ea"/>
                <a:cs typeface="+mn-cs"/>
              </a:rPr>
              <a:t>Best </a:t>
            </a:r>
            <a:r>
              <a:rPr lang="en-US" sz="1400" b="1" i="0" u="none" strike="noStrike" cap="all" baseline="0" dirty="0" smtClean="0">
                <a:effectLst/>
              </a:rPr>
              <a:t>Network</a:t>
            </a:r>
            <a:endParaRPr lang="en-US" sz="1400" b="1" i="0" u="none" strike="noStrike" kern="1200" cap="all" spc="150" baseline="0" dirty="0">
              <a:solidFill>
                <a:prstClr val="black">
                  <a:lumMod val="50000"/>
                  <a:lumOff val="50000"/>
                </a:prstClr>
              </a:solidFill>
              <a:latin typeface="+mn-lt"/>
              <a:ea typeface="+mn-ea"/>
              <a:cs typeface="+mn-cs"/>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SMS_Send!$L$2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SMS_Send!$K$3</c:f>
              <c:strCache>
                <c:ptCount val="1"/>
                <c:pt idx="0">
                  <c:v>#Regions</c:v>
                </c:pt>
              </c:strCache>
            </c:strRef>
          </c:cat>
          <c:val>
            <c:numRef>
              <c:f>SMS_Send!$L$3</c:f>
              <c:numCache>
                <c:formatCode>General</c:formatCode>
                <c:ptCount val="1"/>
                <c:pt idx="0">
                  <c:v>11</c:v>
                </c:pt>
              </c:numCache>
            </c:numRef>
          </c:val>
          <c:extLst>
            <c:ext xmlns:c16="http://schemas.microsoft.com/office/drawing/2014/chart" uri="{C3380CC4-5D6E-409C-BE32-E72D297353CC}">
              <c16:uniqueId val="{00000000-3E91-4FBA-B43A-9FFA9171C7FA}"/>
            </c:ext>
          </c:extLst>
        </c:ser>
        <c:ser>
          <c:idx val="1"/>
          <c:order val="1"/>
          <c:tx>
            <c:strRef>
              <c:f>SMS_Send!$M$2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SMS_Send!$K$3</c:f>
              <c:strCache>
                <c:ptCount val="1"/>
                <c:pt idx="0">
                  <c:v>#Regions</c:v>
                </c:pt>
              </c:strCache>
            </c:strRef>
          </c:cat>
          <c:val>
            <c:numRef>
              <c:f>SMS_Send!$M$3</c:f>
              <c:numCache>
                <c:formatCode>General</c:formatCode>
                <c:ptCount val="1"/>
                <c:pt idx="0">
                  <c:v>1</c:v>
                </c:pt>
              </c:numCache>
            </c:numRef>
          </c:val>
          <c:extLst>
            <c:ext xmlns:c16="http://schemas.microsoft.com/office/drawing/2014/chart" uri="{C3380CC4-5D6E-409C-BE32-E72D297353CC}">
              <c16:uniqueId val="{00000001-3E91-4FBA-B43A-9FFA9171C7FA}"/>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u="none" strike="noStrike" cap="all" baseline="0">
                <a:effectLst/>
              </a:rPr>
              <a:t>3G Availability </a:t>
            </a:r>
            <a:endParaRPr lang="en-US" sz="1400">
              <a:effectLst/>
            </a:endParaRPr>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19264895459496134"/>
          <c:y val="0.17060584728233477"/>
          <c:w val="0.55554698519827883"/>
          <c:h val="0.67603813596148166"/>
        </c:manualLayout>
      </c:layout>
      <c:radarChart>
        <c:radarStyle val="marker"/>
        <c:varyColors val="0"/>
        <c:ser>
          <c:idx val="0"/>
          <c:order val="0"/>
          <c:tx>
            <c:strRef>
              <c:f>'3G_Availability'!$B$1</c:f>
              <c:strCache>
                <c:ptCount val="1"/>
                <c:pt idx="0">
                  <c:v>MTN</c:v>
                </c:pt>
              </c:strCache>
            </c:strRef>
          </c:tx>
          <c:spPr>
            <a:ln w="28575" cap="rnd">
              <a:solidFill>
                <a:srgbClr val="FFC000"/>
              </a:solidFill>
              <a:round/>
            </a:ln>
            <a:effectLst/>
          </c:spPr>
          <c:marker>
            <c:symbol val="none"/>
          </c:marker>
          <c:cat>
            <c:strRef>
              <c:f>'3G_Availability'!$A$2:$A$14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'3G_Availability'!$B$2:$B$14</c:f>
              <c:numCache>
                <c:formatCode>General</c:formatCode>
                <c:ptCount val="13"/>
                <c:pt idx="0">
                  <c:v>98.9</c:v>
                </c:pt>
                <c:pt idx="1">
                  <c:v>99.5</c:v>
                </c:pt>
                <c:pt idx="2">
                  <c:v>99.4</c:v>
                </c:pt>
                <c:pt idx="3">
                  <c:v>99.3</c:v>
                </c:pt>
                <c:pt idx="4">
                  <c:v>99.3</c:v>
                </c:pt>
                <c:pt idx="5">
                  <c:v>99.6</c:v>
                </c:pt>
                <c:pt idx="6">
                  <c:v>99.3</c:v>
                </c:pt>
                <c:pt idx="7">
                  <c:v>99.3</c:v>
                </c:pt>
                <c:pt idx="8">
                  <c:v>98.2</c:v>
                </c:pt>
                <c:pt idx="9">
                  <c:v>98.5</c:v>
                </c:pt>
                <c:pt idx="10">
                  <c:v>99.7</c:v>
                </c:pt>
                <c:pt idx="11">
                  <c:v>98.54</c:v>
                </c:pt>
                <c:pt idx="12">
                  <c:v>99.14</c:v>
                </c:pt>
              </c:numCache>
            </c:numRef>
          </c:val>
          <c:extLst>
            <c:ext xmlns:c16="http://schemas.microsoft.com/office/drawing/2014/chart" uri="{C3380CC4-5D6E-409C-BE32-E72D297353CC}">
              <c16:uniqueId val="{00000000-1CA9-40C9-A97E-C587BA9FE32F}"/>
            </c:ext>
          </c:extLst>
        </c:ser>
        <c:ser>
          <c:idx val="1"/>
          <c:order val="1"/>
          <c:tx>
            <c:strRef>
              <c:f>'3G_Availability'!$C$1</c:f>
              <c:strCache>
                <c:ptCount val="1"/>
                <c:pt idx="0">
                  <c:v>MOOV</c:v>
                </c:pt>
              </c:strCache>
            </c:strRef>
          </c:tx>
          <c:spPr>
            <a:ln w="28575" cap="rnd">
              <a:solidFill>
                <a:srgbClr val="92D050"/>
              </a:solidFill>
              <a:round/>
            </a:ln>
            <a:effectLst/>
          </c:spPr>
          <c:marker>
            <c:symbol val="none"/>
          </c:marker>
          <c:cat>
            <c:strRef>
              <c:f>'3G_Availability'!$A$2:$A$14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'3G_Availability'!$C$2:$C$14</c:f>
              <c:numCache>
                <c:formatCode>General</c:formatCode>
                <c:ptCount val="13"/>
                <c:pt idx="0">
                  <c:v>99.7</c:v>
                </c:pt>
                <c:pt idx="1">
                  <c:v>99.7</c:v>
                </c:pt>
                <c:pt idx="2">
                  <c:v>99.9</c:v>
                </c:pt>
                <c:pt idx="3">
                  <c:v>98.7</c:v>
                </c:pt>
                <c:pt idx="4">
                  <c:v>99.9</c:v>
                </c:pt>
                <c:pt idx="5">
                  <c:v>100</c:v>
                </c:pt>
                <c:pt idx="6">
                  <c:v>99.9</c:v>
                </c:pt>
                <c:pt idx="7">
                  <c:v>99.5</c:v>
                </c:pt>
                <c:pt idx="8">
                  <c:v>99.9</c:v>
                </c:pt>
                <c:pt idx="9">
                  <c:v>88.2</c:v>
                </c:pt>
                <c:pt idx="10">
                  <c:v>99.5</c:v>
                </c:pt>
                <c:pt idx="11">
                  <c:v>95.73</c:v>
                </c:pt>
                <c:pt idx="12">
                  <c:v>99.16</c:v>
                </c:pt>
              </c:numCache>
            </c:numRef>
          </c:val>
          <c:extLst>
            <c:ext xmlns:c16="http://schemas.microsoft.com/office/drawing/2014/chart" uri="{C3380CC4-5D6E-409C-BE32-E72D297353CC}">
              <c16:uniqueId val="{00000001-1CA9-40C9-A97E-C587BA9FE32F}"/>
            </c:ext>
          </c:extLst>
        </c:ser>
        <c:ser>
          <c:idx val="2"/>
          <c:order val="2"/>
          <c:tx>
            <c:strRef>
              <c:f>'3G_Availability'!$D$1</c:f>
              <c:strCache>
                <c:ptCount val="1"/>
                <c:pt idx="0">
                  <c:v>ARCEP Target</c:v>
                </c:pt>
              </c:strCache>
            </c:strRef>
          </c:tx>
          <c:spPr>
            <a:ln w="12700" cap="rnd">
              <a:solidFill>
                <a:srgbClr val="FF0000"/>
              </a:solidFill>
              <a:prstDash val="sysDash"/>
              <a:round/>
            </a:ln>
            <a:effectLst/>
          </c:spPr>
          <c:marker>
            <c:symbol val="none"/>
          </c:marker>
          <c:cat>
            <c:strRef>
              <c:f>'3G_Availability'!$A$2:$A$14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'3G_Availability'!$D$2:$D$14</c:f>
              <c:numCache>
                <c:formatCode>General</c:formatCode>
                <c:ptCount val="13"/>
                <c:pt idx="0">
                  <c:v>95</c:v>
                </c:pt>
                <c:pt idx="1">
                  <c:v>95</c:v>
                </c:pt>
                <c:pt idx="2">
                  <c:v>95</c:v>
                </c:pt>
                <c:pt idx="3">
                  <c:v>95</c:v>
                </c:pt>
                <c:pt idx="4">
                  <c:v>95</c:v>
                </c:pt>
                <c:pt idx="5">
                  <c:v>95</c:v>
                </c:pt>
                <c:pt idx="6">
                  <c:v>95</c:v>
                </c:pt>
                <c:pt idx="7">
                  <c:v>95</c:v>
                </c:pt>
                <c:pt idx="8">
                  <c:v>95</c:v>
                </c:pt>
                <c:pt idx="9">
                  <c:v>95</c:v>
                </c:pt>
                <c:pt idx="10">
                  <c:v>95</c:v>
                </c:pt>
                <c:pt idx="11">
                  <c:v>95</c:v>
                </c:pt>
                <c:pt idx="12">
                  <c:v>95</c:v>
                </c:pt>
              </c:numCache>
            </c:numRef>
          </c:val>
          <c:extLst>
            <c:ext xmlns:c16="http://schemas.microsoft.com/office/drawing/2014/chart" uri="{C3380CC4-5D6E-409C-BE32-E72D297353CC}">
              <c16:uniqueId val="{00000002-1CA9-40C9-A97E-C587BA9FE32F}"/>
            </c:ext>
          </c:extLst>
        </c:ser>
        <c:dLbls>
          <c:showLegendKey val="0"/>
          <c:showVal val="0"/>
          <c:showCatName val="0"/>
          <c:showSerName val="0"/>
          <c:showPercent val="0"/>
          <c:showBubbleSize val="0"/>
        </c:dLbls>
        <c:axId val="507434831"/>
        <c:axId val="507436079"/>
      </c:radar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valAx>
      <c:spPr>
        <a:noFill/>
        <a:ln>
          <a:noFill/>
        </a:ln>
        <a:effectLst/>
      </c:spPr>
    </c:plotArea>
    <c:legend>
      <c:legendPos val="b"/>
      <c:layout>
        <c:manualLayout>
          <c:xMode val="edge"/>
          <c:yMode val="edge"/>
          <c:x val="0.23725556264926348"/>
          <c:y val="0.90166635170603671"/>
          <c:w val="0.50789222775724463"/>
          <c:h val="4.6564895447671693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smtClean="0">
                <a:effectLst/>
              </a:rPr>
              <a:t>Best </a:t>
            </a:r>
            <a:r>
              <a:rPr lang="en-US" sz="1400" b="1" i="0" u="none" strike="noStrike" cap="all" baseline="0" dirty="0" smtClean="0">
                <a:effectLst/>
              </a:rPr>
              <a:t>Network</a:t>
            </a:r>
            <a:endParaRPr lang="en-US" sz="1400" dirty="0">
              <a:effectLst/>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'3G_Availability'!$L$2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'3G_Availability'!$K$3</c:f>
              <c:strCache>
                <c:ptCount val="1"/>
                <c:pt idx="0">
                  <c:v>#Regions</c:v>
                </c:pt>
              </c:strCache>
            </c:strRef>
          </c:cat>
          <c:val>
            <c:numRef>
              <c:f>'3G_Availability'!$L$3</c:f>
              <c:numCache>
                <c:formatCode>General</c:formatCode>
                <c:ptCount val="1"/>
                <c:pt idx="0">
                  <c:v>4</c:v>
                </c:pt>
              </c:numCache>
            </c:numRef>
          </c:val>
          <c:extLst>
            <c:ext xmlns:c16="http://schemas.microsoft.com/office/drawing/2014/chart" uri="{C3380CC4-5D6E-409C-BE32-E72D297353CC}">
              <c16:uniqueId val="{00000000-0BA5-405A-8E2A-99376D4261A6}"/>
            </c:ext>
          </c:extLst>
        </c:ser>
        <c:ser>
          <c:idx val="1"/>
          <c:order val="1"/>
          <c:tx>
            <c:strRef>
              <c:f>'3G_Availability'!$M$2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'3G_Availability'!$K$3</c:f>
              <c:strCache>
                <c:ptCount val="1"/>
                <c:pt idx="0">
                  <c:v>#Regions</c:v>
                </c:pt>
              </c:strCache>
            </c:strRef>
          </c:cat>
          <c:val>
            <c:numRef>
              <c:f>'3G_Availability'!$M$3</c:f>
              <c:numCache>
                <c:formatCode>General</c:formatCode>
                <c:ptCount val="1"/>
                <c:pt idx="0">
                  <c:v>8</c:v>
                </c:pt>
              </c:numCache>
            </c:numRef>
          </c:val>
          <c:extLst>
            <c:ext xmlns:c16="http://schemas.microsoft.com/office/drawing/2014/chart" uri="{C3380CC4-5D6E-409C-BE32-E72D297353CC}">
              <c16:uniqueId val="{00000001-0BA5-405A-8E2A-99376D4261A6}"/>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3G</a:t>
            </a:r>
            <a:r>
              <a:rPr lang="fr-FR" sz="1400" b="1" i="0" cap="all" baseline="0">
                <a:effectLst/>
              </a:rPr>
              <a:t> HTTP </a:t>
            </a:r>
            <a:r>
              <a:rPr lang="fr-FR" sz="1400" b="1" i="0" u="none" strike="noStrike" cap="all" baseline="0">
                <a:effectLst/>
              </a:rPr>
              <a:t>Connexion Setup Time</a:t>
            </a:r>
            <a:endParaRPr lang="en-US" sz="1400">
              <a:effectLst/>
            </a:endParaRPr>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19264895459496134"/>
          <c:y val="0.17060584728233477"/>
          <c:w val="0.55554698519827883"/>
          <c:h val="0.67603813596148166"/>
        </c:manualLayout>
      </c:layout>
      <c:radarChart>
        <c:radarStyle val="marker"/>
        <c:varyColors val="0"/>
        <c:ser>
          <c:idx val="0"/>
          <c:order val="0"/>
          <c:tx>
            <c:strRef>
              <c:f>'3G_setup_time'!$B$1</c:f>
              <c:strCache>
                <c:ptCount val="1"/>
                <c:pt idx="0">
                  <c:v>MTN</c:v>
                </c:pt>
              </c:strCache>
            </c:strRef>
          </c:tx>
          <c:spPr>
            <a:ln w="28575" cap="rnd">
              <a:solidFill>
                <a:srgbClr val="FFC00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'3G_setup_time'!$B$2:$B$14</c:f>
              <c:numCache>
                <c:formatCode>General</c:formatCode>
                <c:ptCount val="13"/>
                <c:pt idx="0">
                  <c:v>2.12</c:v>
                </c:pt>
                <c:pt idx="1">
                  <c:v>2.36</c:v>
                </c:pt>
                <c:pt idx="2">
                  <c:v>2.31</c:v>
                </c:pt>
                <c:pt idx="3">
                  <c:v>2.2799999999999998</c:v>
                </c:pt>
                <c:pt idx="4">
                  <c:v>3.06</c:v>
                </c:pt>
                <c:pt idx="5">
                  <c:v>3</c:v>
                </c:pt>
                <c:pt idx="6">
                  <c:v>2.54</c:v>
                </c:pt>
                <c:pt idx="7">
                  <c:v>2.8</c:v>
                </c:pt>
                <c:pt idx="8">
                  <c:v>3.22</c:v>
                </c:pt>
                <c:pt idx="9">
                  <c:v>3.9</c:v>
                </c:pt>
                <c:pt idx="10">
                  <c:v>3.37</c:v>
                </c:pt>
                <c:pt idx="11">
                  <c:v>4.66</c:v>
                </c:pt>
                <c:pt idx="12">
                  <c:v>2.96</c:v>
                </c:pt>
              </c:numCache>
            </c:numRef>
          </c:val>
          <c:extLst>
            <c:ext xmlns:c16="http://schemas.microsoft.com/office/drawing/2014/chart" uri="{C3380CC4-5D6E-409C-BE32-E72D297353CC}">
              <c16:uniqueId val="{00000000-7DFB-4A68-96AD-0C2B6E531D92}"/>
            </c:ext>
          </c:extLst>
        </c:ser>
        <c:ser>
          <c:idx val="1"/>
          <c:order val="1"/>
          <c:tx>
            <c:strRef>
              <c:f>'3G_setup_time'!$C$1</c:f>
              <c:strCache>
                <c:ptCount val="1"/>
                <c:pt idx="0">
                  <c:v>MOOV</c:v>
                </c:pt>
              </c:strCache>
            </c:strRef>
          </c:tx>
          <c:spPr>
            <a:ln w="28575" cap="rnd">
              <a:solidFill>
                <a:srgbClr val="92D05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'3G_setup_time'!$C$2:$C$14</c:f>
              <c:numCache>
                <c:formatCode>General</c:formatCode>
                <c:ptCount val="13"/>
                <c:pt idx="0">
                  <c:v>5.07</c:v>
                </c:pt>
                <c:pt idx="1">
                  <c:v>4.5999999999999996</c:v>
                </c:pt>
                <c:pt idx="2">
                  <c:v>2.5099999999999998</c:v>
                </c:pt>
                <c:pt idx="3">
                  <c:v>4.47</c:v>
                </c:pt>
                <c:pt idx="4">
                  <c:v>2.92</c:v>
                </c:pt>
                <c:pt idx="5">
                  <c:v>2.76</c:v>
                </c:pt>
                <c:pt idx="6">
                  <c:v>4.9000000000000004</c:v>
                </c:pt>
                <c:pt idx="7">
                  <c:v>4.8899999999999997</c:v>
                </c:pt>
                <c:pt idx="8">
                  <c:v>3.25</c:v>
                </c:pt>
                <c:pt idx="9">
                  <c:v>4.47</c:v>
                </c:pt>
                <c:pt idx="10">
                  <c:v>3.5</c:v>
                </c:pt>
                <c:pt idx="11">
                  <c:v>4.74</c:v>
                </c:pt>
                <c:pt idx="12">
                  <c:v>4</c:v>
                </c:pt>
              </c:numCache>
            </c:numRef>
          </c:val>
          <c:extLst>
            <c:ext xmlns:c16="http://schemas.microsoft.com/office/drawing/2014/chart" uri="{C3380CC4-5D6E-409C-BE32-E72D297353CC}">
              <c16:uniqueId val="{00000001-7DFB-4A68-96AD-0C2B6E531D92}"/>
            </c:ext>
          </c:extLst>
        </c:ser>
        <c:ser>
          <c:idx val="2"/>
          <c:order val="2"/>
          <c:tx>
            <c:strRef>
              <c:f>'3G_setup_time'!$D$1</c:f>
              <c:strCache>
                <c:ptCount val="1"/>
                <c:pt idx="0">
                  <c:v>ARCEP Target</c:v>
                </c:pt>
              </c:strCache>
            </c:strRef>
          </c:tx>
          <c:spPr>
            <a:ln w="19050" cap="rnd">
              <a:solidFill>
                <a:srgbClr val="FF0000"/>
              </a:solidFill>
              <a:prstDash val="sysDash"/>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'3G_setup_time'!$D$2:$D$14</c:f>
              <c:numCache>
                <c:formatCode>General</c:formatCode>
                <c:ptCount val="13"/>
                <c:pt idx="0">
                  <c:v>30</c:v>
                </c:pt>
                <c:pt idx="1">
                  <c:v>30</c:v>
                </c:pt>
                <c:pt idx="2">
                  <c:v>30</c:v>
                </c:pt>
                <c:pt idx="3">
                  <c:v>30</c:v>
                </c:pt>
                <c:pt idx="4">
                  <c:v>30</c:v>
                </c:pt>
                <c:pt idx="5">
                  <c:v>30</c:v>
                </c:pt>
                <c:pt idx="6">
                  <c:v>30</c:v>
                </c:pt>
                <c:pt idx="7">
                  <c:v>30</c:v>
                </c:pt>
                <c:pt idx="8">
                  <c:v>30</c:v>
                </c:pt>
                <c:pt idx="9">
                  <c:v>30</c:v>
                </c:pt>
                <c:pt idx="10">
                  <c:v>30</c:v>
                </c:pt>
                <c:pt idx="11">
                  <c:v>30</c:v>
                </c:pt>
                <c:pt idx="12">
                  <c:v>30</c:v>
                </c:pt>
              </c:numCache>
            </c:numRef>
          </c:val>
          <c:extLst>
            <c:ext xmlns:c16="http://schemas.microsoft.com/office/drawing/2014/chart" uri="{C3380CC4-5D6E-409C-BE32-E72D297353CC}">
              <c16:uniqueId val="{00000002-7DFB-4A68-96AD-0C2B6E531D92}"/>
            </c:ext>
          </c:extLst>
        </c:ser>
        <c:dLbls>
          <c:showLegendKey val="0"/>
          <c:showVal val="0"/>
          <c:showCatName val="0"/>
          <c:showSerName val="0"/>
          <c:showPercent val="0"/>
          <c:showBubbleSize val="0"/>
        </c:dLbls>
        <c:axId val="507434831"/>
        <c:axId val="507436079"/>
      </c:radar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valAx>
      <c:spPr>
        <a:noFill/>
        <a:ln>
          <a:noFill/>
        </a:ln>
        <a:effectLst/>
      </c:spPr>
    </c:plotArea>
    <c:legend>
      <c:legendPos val="b"/>
      <c:layout>
        <c:manualLayout>
          <c:xMode val="edge"/>
          <c:yMode val="edge"/>
          <c:x val="0.23725556264926348"/>
          <c:y val="0.90166635170603671"/>
          <c:w val="0.50789222775724463"/>
          <c:h val="4.6564895447671693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cap="all" spc="150" baseline="0" dirty="0" smtClean="0">
                <a:solidFill>
                  <a:prstClr val="black">
                    <a:lumMod val="50000"/>
                    <a:lumOff val="50000"/>
                  </a:prstClr>
                </a:solidFill>
                <a:latin typeface="+mn-lt"/>
                <a:ea typeface="+mn-ea"/>
                <a:cs typeface="+mn-cs"/>
              </a:rPr>
              <a:t>Best </a:t>
            </a:r>
            <a:r>
              <a:rPr lang="en-US" sz="1400" b="1" i="0" u="none" strike="noStrike" kern="1200" cap="all" spc="150" baseline="0" dirty="0" smtClean="0">
                <a:solidFill>
                  <a:prstClr val="black">
                    <a:lumMod val="50000"/>
                    <a:lumOff val="50000"/>
                  </a:prstClr>
                </a:solidFill>
                <a:latin typeface="+mn-lt"/>
                <a:ea typeface="+mn-ea"/>
                <a:cs typeface="+mn-cs"/>
              </a:rPr>
              <a:t>Network</a:t>
            </a:r>
            <a:endParaRPr lang="en-US" sz="1400" b="1" i="0" u="none" strike="noStrike" kern="1200" cap="all" spc="150" baseline="0" dirty="0">
              <a:solidFill>
                <a:prstClr val="black">
                  <a:lumMod val="50000"/>
                  <a:lumOff val="50000"/>
                </a:prstClr>
              </a:solidFill>
              <a:latin typeface="+mn-lt"/>
              <a:ea typeface="+mn-ea"/>
              <a:cs typeface="+mn-cs"/>
            </a:endParaRPr>
          </a:p>
        </c:rich>
      </c:tx>
      <c:layout>
        <c:manualLayout>
          <c:xMode val="edge"/>
          <c:yMode val="edge"/>
          <c:x val="0.27999300087489071"/>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'2G Coverage'!$G$3</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'2G Coverage'!$F$4</c:f>
              <c:strCache>
                <c:ptCount val="1"/>
                <c:pt idx="0">
                  <c:v>#Regions</c:v>
                </c:pt>
              </c:strCache>
            </c:strRef>
          </c:cat>
          <c:val>
            <c:numRef>
              <c:f>'2G Coverage'!$G$4</c:f>
              <c:numCache>
                <c:formatCode>General</c:formatCode>
                <c:ptCount val="1"/>
                <c:pt idx="0">
                  <c:v>4</c:v>
                </c:pt>
              </c:numCache>
            </c:numRef>
          </c:val>
          <c:extLst>
            <c:ext xmlns:c16="http://schemas.microsoft.com/office/drawing/2014/chart" uri="{C3380CC4-5D6E-409C-BE32-E72D297353CC}">
              <c16:uniqueId val="{00000000-8B94-4D23-9847-9C7C5A5B610D}"/>
            </c:ext>
          </c:extLst>
        </c:ser>
        <c:ser>
          <c:idx val="1"/>
          <c:order val="1"/>
          <c:tx>
            <c:strRef>
              <c:f>'2G Coverage'!$H$3</c:f>
              <c:strCache>
                <c:ptCount val="1"/>
                <c:pt idx="0">
                  <c:v>MOOV</c:v>
                </c:pt>
              </c:strCache>
            </c:strRef>
          </c:tx>
          <c:spPr>
            <a:solidFill>
              <a:srgbClr val="92D050"/>
            </a:solidFill>
            <a:ln w="9525">
              <a:solidFill>
                <a:schemeClr val="lt1"/>
              </a:solidFill>
            </a:ln>
            <a:effectLst/>
            <a:scene3d>
              <a:camera prst="orthographicFront"/>
              <a:lightRig rig="threePt" dir="t"/>
            </a:scene3d>
            <a:sp3d>
              <a:bevelT w="114300" prst="artDeco"/>
            </a:sp3d>
          </c:spPr>
          <c:invertIfNegative val="0"/>
          <c:dPt>
            <c:idx val="0"/>
            <c:invertIfNegative val="0"/>
            <c:bubble3D val="0"/>
            <c:spPr>
              <a:solidFill>
                <a:srgbClr val="92D05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2-8B94-4D23-9847-9C7C5A5B610D}"/>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'2G Coverage'!$F$4</c:f>
              <c:strCache>
                <c:ptCount val="1"/>
                <c:pt idx="0">
                  <c:v>#Regions</c:v>
                </c:pt>
              </c:strCache>
            </c:strRef>
          </c:cat>
          <c:val>
            <c:numRef>
              <c:f>'2G Coverage'!$H$4</c:f>
              <c:numCache>
                <c:formatCode>General</c:formatCode>
                <c:ptCount val="1"/>
                <c:pt idx="0">
                  <c:v>8</c:v>
                </c:pt>
              </c:numCache>
            </c:numRef>
          </c:val>
          <c:extLst>
            <c:ext xmlns:c16="http://schemas.microsoft.com/office/drawing/2014/chart" uri="{C3380CC4-5D6E-409C-BE32-E72D297353CC}">
              <c16:uniqueId val="{00000003-8B94-4D23-9847-9C7C5A5B610D}"/>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509183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'3G_setup_time'!$L$2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'3G_setup_time'!$K$3</c:f>
              <c:strCache>
                <c:ptCount val="1"/>
                <c:pt idx="0">
                  <c:v>#Regions</c:v>
                </c:pt>
              </c:strCache>
            </c:strRef>
          </c:cat>
          <c:val>
            <c:numRef>
              <c:f>'3G_setup_time'!$L$3</c:f>
              <c:numCache>
                <c:formatCode>General</c:formatCode>
                <c:ptCount val="1"/>
                <c:pt idx="0">
                  <c:v>10</c:v>
                </c:pt>
              </c:numCache>
            </c:numRef>
          </c:val>
          <c:extLst>
            <c:ext xmlns:c16="http://schemas.microsoft.com/office/drawing/2014/chart" uri="{C3380CC4-5D6E-409C-BE32-E72D297353CC}">
              <c16:uniqueId val="{00000000-010A-4D0C-8C2E-9672E47D0434}"/>
            </c:ext>
          </c:extLst>
        </c:ser>
        <c:ser>
          <c:idx val="1"/>
          <c:order val="1"/>
          <c:tx>
            <c:strRef>
              <c:f>'3G_setup_time'!$M$2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'3G_setup_time'!$K$3</c:f>
              <c:strCache>
                <c:ptCount val="1"/>
                <c:pt idx="0">
                  <c:v>#Regions</c:v>
                </c:pt>
              </c:strCache>
            </c:strRef>
          </c:cat>
          <c:val>
            <c:numRef>
              <c:f>'3G_setup_time'!$M$3</c:f>
              <c:numCache>
                <c:formatCode>General</c:formatCode>
                <c:ptCount val="1"/>
                <c:pt idx="0">
                  <c:v>2</c:v>
                </c:pt>
              </c:numCache>
            </c:numRef>
          </c:val>
          <c:extLst>
            <c:ext xmlns:c16="http://schemas.microsoft.com/office/drawing/2014/chart" uri="{C3380CC4-5D6E-409C-BE32-E72D297353CC}">
              <c16:uniqueId val="{00000001-010A-4D0C-8C2E-9672E47D0434}"/>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u="none" strike="noStrike" cap="all" baseline="0">
                <a:effectLst/>
              </a:rPr>
              <a:t>3G</a:t>
            </a:r>
            <a:r>
              <a:rPr lang="fr-FR" sz="1400" b="1" i="0" u="none" strike="noStrike" cap="all" baseline="0">
                <a:effectLst/>
              </a:rPr>
              <a:t> Internet Connexion SuccesS </a:t>
            </a:r>
            <a:endParaRPr lang="en-US" sz="1400">
              <a:effectLst/>
            </a:endParaRPr>
          </a:p>
        </c:rich>
      </c:tx>
      <c:layout>
        <c:manualLayout>
          <c:xMode val="edge"/>
          <c:yMode val="edge"/>
          <c:x val="0.10983378823861728"/>
          <c:y val="3.3397072027228566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3719697510434237"/>
          <c:w val="0.9501591309058024"/>
          <c:h val="0.5563858282210894"/>
        </c:manualLayout>
      </c:layout>
      <c:barChart>
        <c:barDir val="col"/>
        <c:grouping val="clustered"/>
        <c:varyColors val="0"/>
        <c:ser>
          <c:idx val="0"/>
          <c:order val="0"/>
          <c:tx>
            <c:strRef>
              <c:f>'3G_Int_Connexion'!$B$1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28AD-4735-9A65-12D0AF0FEC6E}"/>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28AD-4735-9A65-12D0AF0FEC6E}"/>
              </c:ext>
            </c:extLst>
          </c:dPt>
          <c:cat>
            <c:strRef>
              <c:f>'3G_Int_Connexion'!$A$2:$A$14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'3G_Int_Connexion'!$B$2:$B$14</c:f>
              <c:numCache>
                <c:formatCode>General</c:formatCode>
                <c:ptCount val="13"/>
                <c:pt idx="0">
                  <c:v>98.8</c:v>
                </c:pt>
                <c:pt idx="1">
                  <c:v>99.1</c:v>
                </c:pt>
                <c:pt idx="2">
                  <c:v>99</c:v>
                </c:pt>
                <c:pt idx="3">
                  <c:v>99.3</c:v>
                </c:pt>
                <c:pt idx="4">
                  <c:v>99.3</c:v>
                </c:pt>
                <c:pt idx="5">
                  <c:v>99.3</c:v>
                </c:pt>
                <c:pt idx="6">
                  <c:v>99.5</c:v>
                </c:pt>
                <c:pt idx="7">
                  <c:v>98.6</c:v>
                </c:pt>
                <c:pt idx="8">
                  <c:v>99.3</c:v>
                </c:pt>
                <c:pt idx="9">
                  <c:v>98.3</c:v>
                </c:pt>
                <c:pt idx="10">
                  <c:v>99.6</c:v>
                </c:pt>
                <c:pt idx="11">
                  <c:v>98.93</c:v>
                </c:pt>
                <c:pt idx="12">
                  <c:v>99.05</c:v>
                </c:pt>
              </c:numCache>
            </c:numRef>
          </c:val>
          <c:extLst>
            <c:ext xmlns:c16="http://schemas.microsoft.com/office/drawing/2014/chart" uri="{C3380CC4-5D6E-409C-BE32-E72D297353CC}">
              <c16:uniqueId val="{00000004-28AD-4735-9A65-12D0AF0FEC6E}"/>
            </c:ext>
          </c:extLst>
        </c:ser>
        <c:ser>
          <c:idx val="1"/>
          <c:order val="1"/>
          <c:tx>
            <c:strRef>
              <c:f>'3G_Int_Connexion'!$C$1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28AD-4735-9A65-12D0AF0FEC6E}"/>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28AD-4735-9A65-12D0AF0FEC6E}"/>
              </c:ext>
            </c:extLst>
          </c:dPt>
          <c:cat>
            <c:strRef>
              <c:f>'3G_Int_Connexion'!$A$2:$A$14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'3G_Int_Connexion'!$C$2:$C$14</c:f>
              <c:numCache>
                <c:formatCode>General</c:formatCode>
                <c:ptCount val="13"/>
                <c:pt idx="0">
                  <c:v>99.2</c:v>
                </c:pt>
                <c:pt idx="1">
                  <c:v>99.3</c:v>
                </c:pt>
                <c:pt idx="2">
                  <c:v>99.6</c:v>
                </c:pt>
                <c:pt idx="3">
                  <c:v>99</c:v>
                </c:pt>
                <c:pt idx="4">
                  <c:v>98.7</c:v>
                </c:pt>
                <c:pt idx="5">
                  <c:v>99.9</c:v>
                </c:pt>
                <c:pt idx="6">
                  <c:v>99.4</c:v>
                </c:pt>
                <c:pt idx="7">
                  <c:v>99.2</c:v>
                </c:pt>
                <c:pt idx="8">
                  <c:v>99.8</c:v>
                </c:pt>
                <c:pt idx="9">
                  <c:v>93.9</c:v>
                </c:pt>
                <c:pt idx="10">
                  <c:v>99.8</c:v>
                </c:pt>
                <c:pt idx="11">
                  <c:v>98.53</c:v>
                </c:pt>
                <c:pt idx="12">
                  <c:v>99.19</c:v>
                </c:pt>
              </c:numCache>
            </c:numRef>
          </c:val>
          <c:extLst>
            <c:ext xmlns:c16="http://schemas.microsoft.com/office/drawing/2014/chart" uri="{C3380CC4-5D6E-409C-BE32-E72D297353CC}">
              <c16:uniqueId val="{00000009-28AD-4735-9A65-12D0AF0FEC6E}"/>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'3G_Int_Connexion'!$D$1</c:f>
              <c:strCache>
                <c:ptCount val="1"/>
                <c:pt idx="0">
                  <c:v>ARCEP Target</c:v>
                </c:pt>
              </c:strCache>
            </c:strRef>
          </c:tx>
          <c:spPr>
            <a:ln w="19050" cap="rnd">
              <a:solidFill>
                <a:srgbClr val="FF0000"/>
              </a:solidFill>
              <a:prstDash val="sysDash"/>
              <a:round/>
            </a:ln>
            <a:effectLst/>
          </c:spPr>
          <c:marker>
            <c:symbol val="none"/>
          </c:marker>
          <c:cat>
            <c:strRef>
              <c:f>'3G_Int_Connexion'!$A$2:$A$14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'3G_Int_Connexion'!$D$2:$D$14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A-28AD-4735-9A65-12D0AF0FEC6E}"/>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valAx>
      <c:spPr>
        <a:noFill/>
        <a:ln>
          <a:noFill/>
        </a:ln>
        <a:effectLst/>
      </c:spPr>
    </c:plotArea>
    <c:legend>
      <c:legendPos val="b"/>
      <c:layout>
        <c:manualLayout>
          <c:xMode val="edge"/>
          <c:yMode val="edge"/>
          <c:x val="0.22768282245526744"/>
          <c:y val="0.93951561097106961"/>
          <c:w val="0.49421931301884858"/>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smtClean="0">
                <a:effectLst/>
              </a:rPr>
              <a:t>Best </a:t>
            </a:r>
            <a:r>
              <a:rPr lang="en-US" sz="1400" b="1" i="0" u="none" strike="noStrike" cap="all" baseline="0" dirty="0" smtClean="0">
                <a:effectLst/>
              </a:rPr>
              <a:t>Network</a:t>
            </a:r>
            <a:endParaRPr lang="en-US" sz="1400" dirty="0">
              <a:effectLst/>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'3G_Int_Connexion'!$L$2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'3G_Int_Connexion'!$K$3</c:f>
              <c:strCache>
                <c:ptCount val="1"/>
                <c:pt idx="0">
                  <c:v>#Regions</c:v>
                </c:pt>
              </c:strCache>
            </c:strRef>
          </c:cat>
          <c:val>
            <c:numRef>
              <c:f>'3G_Int_Connexion'!$L$3</c:f>
              <c:numCache>
                <c:formatCode>General</c:formatCode>
                <c:ptCount val="1"/>
                <c:pt idx="0">
                  <c:v>5</c:v>
                </c:pt>
              </c:numCache>
            </c:numRef>
          </c:val>
          <c:extLst>
            <c:ext xmlns:c16="http://schemas.microsoft.com/office/drawing/2014/chart" uri="{C3380CC4-5D6E-409C-BE32-E72D297353CC}">
              <c16:uniqueId val="{00000000-58AA-4ECA-8979-EC004AA23F2D}"/>
            </c:ext>
          </c:extLst>
        </c:ser>
        <c:ser>
          <c:idx val="1"/>
          <c:order val="1"/>
          <c:tx>
            <c:strRef>
              <c:f>'3G_Int_Connexion'!$M$2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'3G_Int_Connexion'!$K$3</c:f>
              <c:strCache>
                <c:ptCount val="1"/>
                <c:pt idx="0">
                  <c:v>#Regions</c:v>
                </c:pt>
              </c:strCache>
            </c:strRef>
          </c:cat>
          <c:val>
            <c:numRef>
              <c:f>'3G_Int_Connexion'!$M$3</c:f>
              <c:numCache>
                <c:formatCode>General</c:formatCode>
                <c:ptCount val="1"/>
                <c:pt idx="0">
                  <c:v>6</c:v>
                </c:pt>
              </c:numCache>
            </c:numRef>
          </c:val>
          <c:extLst>
            <c:ext xmlns:c16="http://schemas.microsoft.com/office/drawing/2014/chart" uri="{C3380CC4-5D6E-409C-BE32-E72D297353CC}">
              <c16:uniqueId val="{00000001-58AA-4ECA-8979-EC004AA23F2D}"/>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3G Web Service SUCCESS </a:t>
            </a:r>
            <a:endParaRPr lang="en-US" sz="1400">
              <a:effectLst/>
            </a:endParaRPr>
          </a:p>
        </c:rich>
      </c:tx>
      <c:layout>
        <c:manualLayout>
          <c:xMode val="edge"/>
          <c:yMode val="edge"/>
          <c:x val="0.20780883753279378"/>
          <c:y val="1.476969738789567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3136037053720609"/>
          <c:w val="0.9501591309058024"/>
          <c:h val="0.55303368033722977"/>
        </c:manualLayout>
      </c:layout>
      <c:barChart>
        <c:barDir val="col"/>
        <c:grouping val="clustered"/>
        <c:varyColors val="0"/>
        <c:ser>
          <c:idx val="0"/>
          <c:order val="0"/>
          <c:tx>
            <c:strRef>
              <c:f>'3G_Web_Ser'!$B$1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6052-4D6C-8003-753C02006F73}"/>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6052-4D6C-8003-753C02006F73}"/>
              </c:ext>
            </c:extLst>
          </c:dPt>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'3G_Web_Ser'!$B$2:$B$14</c:f>
              <c:numCache>
                <c:formatCode>General</c:formatCode>
                <c:ptCount val="13"/>
                <c:pt idx="0">
                  <c:v>98.51</c:v>
                </c:pt>
                <c:pt idx="1">
                  <c:v>99.8</c:v>
                </c:pt>
                <c:pt idx="2">
                  <c:v>99.88</c:v>
                </c:pt>
                <c:pt idx="3">
                  <c:v>99.94</c:v>
                </c:pt>
                <c:pt idx="4">
                  <c:v>99.15</c:v>
                </c:pt>
                <c:pt idx="5">
                  <c:v>99.9</c:v>
                </c:pt>
                <c:pt idx="6">
                  <c:v>99.91</c:v>
                </c:pt>
                <c:pt idx="7">
                  <c:v>99.77</c:v>
                </c:pt>
                <c:pt idx="8">
                  <c:v>98.97</c:v>
                </c:pt>
                <c:pt idx="9">
                  <c:v>100</c:v>
                </c:pt>
                <c:pt idx="10">
                  <c:v>98.8</c:v>
                </c:pt>
                <c:pt idx="11">
                  <c:v>97.11</c:v>
                </c:pt>
                <c:pt idx="12">
                  <c:v>99.17</c:v>
                </c:pt>
              </c:numCache>
            </c:numRef>
          </c:val>
          <c:extLst>
            <c:ext xmlns:c16="http://schemas.microsoft.com/office/drawing/2014/chart" uri="{C3380CC4-5D6E-409C-BE32-E72D297353CC}">
              <c16:uniqueId val="{00000004-6052-4D6C-8003-753C02006F73}"/>
            </c:ext>
          </c:extLst>
        </c:ser>
        <c:ser>
          <c:idx val="1"/>
          <c:order val="1"/>
          <c:tx>
            <c:strRef>
              <c:f>'3G_Web_Ser'!$C$1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6052-4D6C-8003-753C02006F73}"/>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6052-4D6C-8003-753C02006F73}"/>
              </c:ext>
            </c:extLst>
          </c:dPt>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'3G_Web_Ser'!$C$2:$C$14</c:f>
              <c:numCache>
                <c:formatCode>General</c:formatCode>
                <c:ptCount val="13"/>
                <c:pt idx="0">
                  <c:v>99.34</c:v>
                </c:pt>
                <c:pt idx="1">
                  <c:v>98.14</c:v>
                </c:pt>
                <c:pt idx="2">
                  <c:v>99.28</c:v>
                </c:pt>
                <c:pt idx="3">
                  <c:v>98.48</c:v>
                </c:pt>
                <c:pt idx="4">
                  <c:v>99.07</c:v>
                </c:pt>
                <c:pt idx="5">
                  <c:v>99.18</c:v>
                </c:pt>
                <c:pt idx="6">
                  <c:v>96.84</c:v>
                </c:pt>
                <c:pt idx="7">
                  <c:v>97.39</c:v>
                </c:pt>
                <c:pt idx="8">
                  <c:v>94.53</c:v>
                </c:pt>
                <c:pt idx="9">
                  <c:v>98.63</c:v>
                </c:pt>
                <c:pt idx="10">
                  <c:v>99.61</c:v>
                </c:pt>
                <c:pt idx="11">
                  <c:v>68.239999999999995</c:v>
                </c:pt>
                <c:pt idx="12">
                  <c:v>95.58</c:v>
                </c:pt>
              </c:numCache>
            </c:numRef>
          </c:val>
          <c:extLst>
            <c:ext xmlns:c16="http://schemas.microsoft.com/office/drawing/2014/chart" uri="{C3380CC4-5D6E-409C-BE32-E72D297353CC}">
              <c16:uniqueId val="{00000009-6052-4D6C-8003-753C02006F73}"/>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'3G_Web_Ser'!$D$1</c:f>
              <c:strCache>
                <c:ptCount val="1"/>
                <c:pt idx="0">
                  <c:v>ARCEP Target</c:v>
                </c:pt>
              </c:strCache>
            </c:strRef>
          </c:tx>
          <c:spPr>
            <a:ln w="19050" cap="rnd">
              <a:solidFill>
                <a:srgbClr val="FF0000"/>
              </a:solidFill>
              <a:prstDash val="sysDash"/>
              <a:round/>
            </a:ln>
            <a:effectLst/>
          </c:spPr>
          <c:marker>
            <c:symbol val="none"/>
          </c:marker>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'3G_Web_Ser'!$D$2:$D$14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A-6052-4D6C-8003-753C02006F73}"/>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6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valAx>
      <c:spPr>
        <a:noFill/>
        <a:ln>
          <a:noFill/>
        </a:ln>
        <a:effectLst/>
      </c:spPr>
    </c:plotArea>
    <c:legend>
      <c:legendPos val="b"/>
      <c:layout>
        <c:manualLayout>
          <c:xMode val="edge"/>
          <c:yMode val="edge"/>
          <c:x val="0.24870249930026361"/>
          <c:y val="0.93951548394469209"/>
          <c:w val="0.51991002916273277"/>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smtClean="0">
                <a:effectLst/>
              </a:rPr>
              <a:t>Best </a:t>
            </a:r>
            <a:r>
              <a:rPr lang="en-US" sz="1400" b="1" i="0" u="none" strike="noStrike" cap="all" baseline="0" dirty="0" smtClean="0">
                <a:effectLst/>
              </a:rPr>
              <a:t>Network</a:t>
            </a:r>
            <a:endParaRPr lang="en-US" sz="1400" dirty="0">
              <a:effectLst/>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'3G_Web_Ser'!$L$2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'3G_Web_Ser'!$K$3</c:f>
              <c:strCache>
                <c:ptCount val="1"/>
                <c:pt idx="0">
                  <c:v>#Regions</c:v>
                </c:pt>
              </c:strCache>
            </c:strRef>
          </c:cat>
          <c:val>
            <c:numRef>
              <c:f>'3G_Web_Ser'!$L$3</c:f>
              <c:numCache>
                <c:formatCode>General</c:formatCode>
                <c:ptCount val="1"/>
                <c:pt idx="0">
                  <c:v>10</c:v>
                </c:pt>
              </c:numCache>
            </c:numRef>
          </c:val>
          <c:extLst>
            <c:ext xmlns:c16="http://schemas.microsoft.com/office/drawing/2014/chart" uri="{C3380CC4-5D6E-409C-BE32-E72D297353CC}">
              <c16:uniqueId val="{00000000-F1B2-4470-9A65-F43C3481373D}"/>
            </c:ext>
          </c:extLst>
        </c:ser>
        <c:ser>
          <c:idx val="1"/>
          <c:order val="1"/>
          <c:tx>
            <c:strRef>
              <c:f>'3G_Web_Ser'!$M$2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'3G_Web_Ser'!$K$3</c:f>
              <c:strCache>
                <c:ptCount val="1"/>
                <c:pt idx="0">
                  <c:v>#Regions</c:v>
                </c:pt>
              </c:strCache>
            </c:strRef>
          </c:cat>
          <c:val>
            <c:numRef>
              <c:f>'3G_Web_Ser'!$M$3</c:f>
              <c:numCache>
                <c:formatCode>General</c:formatCode>
                <c:ptCount val="1"/>
                <c:pt idx="0">
                  <c:v>2</c:v>
                </c:pt>
              </c:numCache>
            </c:numRef>
          </c:val>
          <c:extLst>
            <c:ext xmlns:c16="http://schemas.microsoft.com/office/drawing/2014/chart" uri="{C3380CC4-5D6E-409C-BE32-E72D297353CC}">
              <c16:uniqueId val="{00000001-F1B2-4470-9A65-F43C3481373D}"/>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smtClean="0">
                <a:effectLst/>
              </a:rPr>
              <a:t>Best </a:t>
            </a:r>
            <a:r>
              <a:rPr lang="en-US" sz="1400" b="1" i="0" u="none" strike="noStrike" cap="all" baseline="0" dirty="0" smtClean="0">
                <a:effectLst/>
              </a:rPr>
              <a:t>Network</a:t>
            </a:r>
            <a:endParaRPr lang="en-US" sz="1400" dirty="0">
              <a:effectLst/>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manualLayout>
          <c:layoutTarget val="inner"/>
          <c:xMode val="edge"/>
          <c:yMode val="edge"/>
          <c:x val="8.5966071495525501E-2"/>
          <c:y val="0.14213151690171566"/>
          <c:w val="0.88266895494018538"/>
          <c:h val="0.73398027104140784"/>
        </c:manualLayout>
      </c:layout>
      <c:barChart>
        <c:barDir val="col"/>
        <c:grouping val="clustered"/>
        <c:varyColors val="0"/>
        <c:ser>
          <c:idx val="0"/>
          <c:order val="0"/>
          <c:tx>
            <c:strRef>
              <c:f>'3G FTP DL '!$L$2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 FTP DL '!$K$3</c:f>
              <c:strCache>
                <c:ptCount val="1"/>
                <c:pt idx="0">
                  <c:v>#Regions</c:v>
                </c:pt>
              </c:strCache>
            </c:strRef>
          </c:cat>
          <c:val>
            <c:numRef>
              <c:f>'3G FTP DL '!$L$3</c:f>
              <c:numCache>
                <c:formatCode>General</c:formatCode>
                <c:ptCount val="1"/>
                <c:pt idx="0">
                  <c:v>3</c:v>
                </c:pt>
              </c:numCache>
            </c:numRef>
          </c:val>
          <c:extLst>
            <c:ext xmlns:c16="http://schemas.microsoft.com/office/drawing/2014/chart" uri="{C3380CC4-5D6E-409C-BE32-E72D297353CC}">
              <c16:uniqueId val="{00000000-2387-480B-9608-869E3F54C107}"/>
            </c:ext>
          </c:extLst>
        </c:ser>
        <c:ser>
          <c:idx val="1"/>
          <c:order val="1"/>
          <c:tx>
            <c:strRef>
              <c:f>'3G FTP DL '!$M$2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 FTP DL '!$K$3</c:f>
              <c:strCache>
                <c:ptCount val="1"/>
                <c:pt idx="0">
                  <c:v>#Regions</c:v>
                </c:pt>
              </c:strCache>
            </c:strRef>
          </c:cat>
          <c:val>
            <c:numRef>
              <c:f>'3G FTP DL '!$M$3</c:f>
              <c:numCache>
                <c:formatCode>General</c:formatCode>
                <c:ptCount val="1"/>
                <c:pt idx="0">
                  <c:v>9</c:v>
                </c:pt>
              </c:numCache>
            </c:numRef>
          </c:val>
          <c:extLst>
            <c:ext xmlns:c16="http://schemas.microsoft.com/office/drawing/2014/chart" uri="{C3380CC4-5D6E-409C-BE32-E72D297353CC}">
              <c16:uniqueId val="{00000001-2387-480B-9608-869E3F54C10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smtClean="0">
                <a:effectLst/>
              </a:rPr>
              <a:t>Best </a:t>
            </a:r>
            <a:r>
              <a:rPr lang="en-US" sz="1400" b="1" i="0" u="none" strike="noStrike" cap="all" baseline="0" dirty="0" smtClean="0">
                <a:effectLst/>
              </a:rPr>
              <a:t>Network</a:t>
            </a:r>
            <a:endParaRPr lang="en-US" sz="1400" dirty="0">
              <a:effectLst/>
            </a:endParaRPr>
          </a:p>
        </c:rich>
      </c:tx>
      <c:layout>
        <c:manualLayout>
          <c:xMode val="edge"/>
          <c:yMode val="edge"/>
          <c:x val="0.35558559748429114"/>
          <c:y val="3.7742549746983753E-2"/>
        </c:manualLayout>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'3G FTP UL '!$L$2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 FTP UL '!$K$3</c:f>
              <c:strCache>
                <c:ptCount val="1"/>
                <c:pt idx="0">
                  <c:v>#Regions</c:v>
                </c:pt>
              </c:strCache>
            </c:strRef>
          </c:cat>
          <c:val>
            <c:numRef>
              <c:f>'3G FTP UL '!$L$3</c:f>
              <c:numCache>
                <c:formatCode>General</c:formatCode>
                <c:ptCount val="1"/>
                <c:pt idx="0">
                  <c:v>9</c:v>
                </c:pt>
              </c:numCache>
            </c:numRef>
          </c:val>
          <c:extLst>
            <c:ext xmlns:c16="http://schemas.microsoft.com/office/drawing/2014/chart" uri="{C3380CC4-5D6E-409C-BE32-E72D297353CC}">
              <c16:uniqueId val="{00000000-B2F4-4C99-BA55-784437E227EF}"/>
            </c:ext>
          </c:extLst>
        </c:ser>
        <c:ser>
          <c:idx val="1"/>
          <c:order val="1"/>
          <c:tx>
            <c:strRef>
              <c:f>'3G FTP UL '!$M$2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 FTP UL '!$K$3</c:f>
              <c:strCache>
                <c:ptCount val="1"/>
                <c:pt idx="0">
                  <c:v>#Regions</c:v>
                </c:pt>
              </c:strCache>
            </c:strRef>
          </c:cat>
          <c:val>
            <c:numRef>
              <c:f>'3G FTP UL '!$M$3</c:f>
              <c:numCache>
                <c:formatCode>General</c:formatCode>
                <c:ptCount val="1"/>
                <c:pt idx="0">
                  <c:v>3</c:v>
                </c:pt>
              </c:numCache>
            </c:numRef>
          </c:val>
          <c:extLst>
            <c:ext xmlns:c16="http://schemas.microsoft.com/office/drawing/2014/chart" uri="{C3380CC4-5D6E-409C-BE32-E72D297353CC}">
              <c16:uniqueId val="{00000001-B2F4-4C99-BA55-784437E227EF}"/>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3G </a:t>
            </a:r>
            <a:r>
              <a:rPr lang="fr-FR" sz="1400" b="1" i="0" cap="all" baseline="0">
                <a:effectLst/>
              </a:rPr>
              <a:t>FTP UL </a:t>
            </a:r>
            <a:r>
              <a:rPr lang="en-US" sz="1400" b="1" i="0" cap="all" baseline="0">
                <a:effectLst/>
              </a:rPr>
              <a:t>SUCCESS </a:t>
            </a:r>
            <a:endParaRPr lang="en-US" sz="1400">
              <a:effectLst/>
            </a:endParaRPr>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5.9844342428604584E-2"/>
          <c:y val="0.11343054529934853"/>
          <c:w val="0.94015565757139541"/>
          <c:h val="0.580348386424128"/>
        </c:manualLayout>
      </c:layout>
      <c:barChart>
        <c:barDir val="col"/>
        <c:grouping val="clustered"/>
        <c:varyColors val="0"/>
        <c:ser>
          <c:idx val="0"/>
          <c:order val="0"/>
          <c:tx>
            <c:strRef>
              <c:f>'3G FTP UL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AD11-4674-8E8B-1F50173D5B9F}"/>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AD11-4674-8E8B-1F50173D5B9F}"/>
              </c:ext>
            </c:extLst>
          </c:dPt>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'!$B$2:$B$14</c:f>
              <c:numCache>
                <c:formatCode>General</c:formatCode>
                <c:ptCount val="13"/>
                <c:pt idx="0">
                  <c:v>84.1</c:v>
                </c:pt>
                <c:pt idx="1">
                  <c:v>98.98</c:v>
                </c:pt>
                <c:pt idx="2">
                  <c:v>99.63</c:v>
                </c:pt>
                <c:pt idx="3">
                  <c:v>98.82</c:v>
                </c:pt>
                <c:pt idx="4">
                  <c:v>99.47</c:v>
                </c:pt>
                <c:pt idx="5">
                  <c:v>98.51</c:v>
                </c:pt>
                <c:pt idx="6">
                  <c:v>99.43</c:v>
                </c:pt>
                <c:pt idx="7">
                  <c:v>99.27</c:v>
                </c:pt>
                <c:pt idx="8">
                  <c:v>99.36</c:v>
                </c:pt>
                <c:pt idx="9">
                  <c:v>99.62</c:v>
                </c:pt>
                <c:pt idx="10">
                  <c:v>97.68</c:v>
                </c:pt>
                <c:pt idx="11">
                  <c:v>97.44</c:v>
                </c:pt>
                <c:pt idx="12">
                  <c:v>95.91</c:v>
                </c:pt>
              </c:numCache>
            </c:numRef>
          </c:val>
          <c:extLst>
            <c:ext xmlns:c16="http://schemas.microsoft.com/office/drawing/2014/chart" uri="{C3380CC4-5D6E-409C-BE32-E72D297353CC}">
              <c16:uniqueId val="{00000004-AD11-4674-8E8B-1F50173D5B9F}"/>
            </c:ext>
          </c:extLst>
        </c:ser>
        <c:ser>
          <c:idx val="1"/>
          <c:order val="1"/>
          <c:tx>
            <c:strRef>
              <c:f>'3G FTP UL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AD11-4674-8E8B-1F50173D5B9F}"/>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AD11-4674-8E8B-1F50173D5B9F}"/>
              </c:ext>
            </c:extLst>
          </c:dPt>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'!$C$2:$C$14</c:f>
              <c:numCache>
                <c:formatCode>General</c:formatCode>
                <c:ptCount val="13"/>
                <c:pt idx="0">
                  <c:v>83.3</c:v>
                </c:pt>
                <c:pt idx="1">
                  <c:v>99.37</c:v>
                </c:pt>
                <c:pt idx="2">
                  <c:v>99.18</c:v>
                </c:pt>
                <c:pt idx="3">
                  <c:v>95.5</c:v>
                </c:pt>
                <c:pt idx="4">
                  <c:v>99.65</c:v>
                </c:pt>
                <c:pt idx="5">
                  <c:v>96.23</c:v>
                </c:pt>
                <c:pt idx="6">
                  <c:v>98.14</c:v>
                </c:pt>
                <c:pt idx="7">
                  <c:v>96.8</c:v>
                </c:pt>
                <c:pt idx="8">
                  <c:v>97.61</c:v>
                </c:pt>
                <c:pt idx="9">
                  <c:v>97.34</c:v>
                </c:pt>
                <c:pt idx="10">
                  <c:v>99.21</c:v>
                </c:pt>
                <c:pt idx="11">
                  <c:v>93.99</c:v>
                </c:pt>
                <c:pt idx="12">
                  <c:v>94.41</c:v>
                </c:pt>
              </c:numCache>
            </c:numRef>
          </c:val>
          <c:extLst>
            <c:ext xmlns:c16="http://schemas.microsoft.com/office/drawing/2014/chart" uri="{C3380CC4-5D6E-409C-BE32-E72D297353CC}">
              <c16:uniqueId val="{00000009-AD11-4674-8E8B-1F50173D5B9F}"/>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 FTP UL '!$D$1</c:f>
              <c:strCache>
                <c:ptCount val="1"/>
                <c:pt idx="0">
                  <c:v>ARCEP Target</c:v>
                </c:pt>
              </c:strCache>
            </c:strRef>
          </c:tx>
          <c:spPr>
            <a:ln w="19050" cap="rnd">
              <a:solidFill>
                <a:srgbClr val="FF0000"/>
              </a:solidFill>
              <a:prstDash val="sysDash"/>
              <a:round/>
            </a:ln>
            <a:effectLst/>
          </c:spPr>
          <c:marker>
            <c:symbol val="none"/>
          </c:marker>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'!$D$2:$D$14</c:f>
              <c:numCache>
                <c:formatCode>General</c:formatCode>
                <c:ptCount val="13"/>
                <c:pt idx="0">
                  <c:v>80</c:v>
                </c:pt>
                <c:pt idx="1">
                  <c:v>80</c:v>
                </c:pt>
                <c:pt idx="2">
                  <c:v>80</c:v>
                </c:pt>
                <c:pt idx="3">
                  <c:v>80</c:v>
                </c:pt>
                <c:pt idx="4">
                  <c:v>80</c:v>
                </c:pt>
                <c:pt idx="5">
                  <c:v>80</c:v>
                </c:pt>
                <c:pt idx="6">
                  <c:v>80</c:v>
                </c:pt>
                <c:pt idx="7">
                  <c:v>80</c:v>
                </c:pt>
                <c:pt idx="8">
                  <c:v>80</c:v>
                </c:pt>
                <c:pt idx="9">
                  <c:v>80</c:v>
                </c:pt>
                <c:pt idx="10">
                  <c:v>80</c:v>
                </c:pt>
                <c:pt idx="11">
                  <c:v>80</c:v>
                </c:pt>
                <c:pt idx="12">
                  <c:v>80</c:v>
                </c:pt>
              </c:numCache>
            </c:numRef>
          </c:val>
          <c:smooth val="0"/>
          <c:extLst>
            <c:ext xmlns:c16="http://schemas.microsoft.com/office/drawing/2014/chart" uri="{C3380CC4-5D6E-409C-BE32-E72D297353CC}">
              <c16:uniqueId val="{0000000A-AD11-4674-8E8B-1F50173D5B9F}"/>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50569651442923158"/>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dirty="0">
                <a:effectLst/>
              </a:rPr>
              <a:t>3G </a:t>
            </a:r>
            <a:r>
              <a:rPr lang="fr-FR" sz="1400" b="1" i="0" u="none" strike="noStrike" cap="all" baseline="0" dirty="0">
                <a:effectLst/>
              </a:rPr>
              <a:t>FTP DL </a:t>
            </a:r>
            <a:r>
              <a:rPr lang="en-US" sz="1400" b="1" i="0" cap="all" baseline="0" dirty="0">
                <a:effectLst/>
              </a:rPr>
              <a:t>SUCCESS </a:t>
            </a:r>
            <a:endParaRPr lang="en-US" sz="1400" dirty="0">
              <a:effectLst/>
            </a:endParaRPr>
          </a:p>
        </c:rich>
      </c:tx>
      <c:layout>
        <c:manualLayout>
          <c:xMode val="edge"/>
          <c:yMode val="edge"/>
          <c:x val="0.28733546601462961"/>
          <c:y val="4.4030005119499283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52427755929701458"/>
        </c:manualLayout>
      </c:layout>
      <c:barChart>
        <c:barDir val="col"/>
        <c:grouping val="clustered"/>
        <c:varyColors val="0"/>
        <c:ser>
          <c:idx val="0"/>
          <c:order val="0"/>
          <c:tx>
            <c:strRef>
              <c:f>'3G FTP DL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AEB9-4754-86E9-43D04DF3FAF3}"/>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AEB9-4754-86E9-43D04DF3FAF3}"/>
              </c:ext>
            </c:extLst>
          </c:dPt>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'!$B$2:$B$14</c:f>
              <c:numCache>
                <c:formatCode>General</c:formatCode>
                <c:ptCount val="13"/>
                <c:pt idx="0">
                  <c:v>99.21</c:v>
                </c:pt>
                <c:pt idx="1">
                  <c:v>96.27</c:v>
                </c:pt>
                <c:pt idx="2">
                  <c:v>96.74</c:v>
                </c:pt>
                <c:pt idx="3">
                  <c:v>97.64</c:v>
                </c:pt>
                <c:pt idx="4">
                  <c:v>97.89</c:v>
                </c:pt>
                <c:pt idx="5">
                  <c:v>97.78</c:v>
                </c:pt>
                <c:pt idx="6">
                  <c:v>99.44</c:v>
                </c:pt>
                <c:pt idx="7">
                  <c:v>98.84</c:v>
                </c:pt>
                <c:pt idx="8">
                  <c:v>99.14</c:v>
                </c:pt>
                <c:pt idx="9">
                  <c:v>98.15</c:v>
                </c:pt>
                <c:pt idx="10">
                  <c:v>98.48</c:v>
                </c:pt>
                <c:pt idx="11">
                  <c:v>98.22</c:v>
                </c:pt>
                <c:pt idx="12">
                  <c:v>98.53</c:v>
                </c:pt>
              </c:numCache>
            </c:numRef>
          </c:val>
          <c:extLst>
            <c:ext xmlns:c16="http://schemas.microsoft.com/office/drawing/2014/chart" uri="{C3380CC4-5D6E-409C-BE32-E72D297353CC}">
              <c16:uniqueId val="{00000004-AEB9-4754-86E9-43D04DF3FAF3}"/>
            </c:ext>
          </c:extLst>
        </c:ser>
        <c:ser>
          <c:idx val="1"/>
          <c:order val="1"/>
          <c:tx>
            <c:strRef>
              <c:f>'3G FTP DL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AEB9-4754-86E9-43D04DF3FAF3}"/>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AEB9-4754-86E9-43D04DF3FAF3}"/>
              </c:ext>
            </c:extLst>
          </c:dPt>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'!$C$2:$C$14</c:f>
              <c:numCache>
                <c:formatCode>General</c:formatCode>
                <c:ptCount val="13"/>
                <c:pt idx="0">
                  <c:v>99.01</c:v>
                </c:pt>
                <c:pt idx="1">
                  <c:v>99.12</c:v>
                </c:pt>
                <c:pt idx="2">
                  <c:v>99.06</c:v>
                </c:pt>
                <c:pt idx="3">
                  <c:v>98.59</c:v>
                </c:pt>
                <c:pt idx="4">
                  <c:v>99.31</c:v>
                </c:pt>
                <c:pt idx="5">
                  <c:v>99.53</c:v>
                </c:pt>
                <c:pt idx="6">
                  <c:v>99.38</c:v>
                </c:pt>
                <c:pt idx="7">
                  <c:v>97.98</c:v>
                </c:pt>
                <c:pt idx="8">
                  <c:v>99.21</c:v>
                </c:pt>
                <c:pt idx="9">
                  <c:v>98.41</c:v>
                </c:pt>
                <c:pt idx="10">
                  <c:v>99.3</c:v>
                </c:pt>
                <c:pt idx="11">
                  <c:v>97.91</c:v>
                </c:pt>
                <c:pt idx="12">
                  <c:v>99.18</c:v>
                </c:pt>
              </c:numCache>
            </c:numRef>
          </c:val>
          <c:extLst>
            <c:ext xmlns:c16="http://schemas.microsoft.com/office/drawing/2014/chart" uri="{C3380CC4-5D6E-409C-BE32-E72D297353CC}">
              <c16:uniqueId val="{00000009-AEB9-4754-86E9-43D04DF3FAF3}"/>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 FTP DL '!$D$1</c:f>
              <c:strCache>
                <c:ptCount val="1"/>
                <c:pt idx="0">
                  <c:v>ARCEP Target</c:v>
                </c:pt>
              </c:strCache>
            </c:strRef>
          </c:tx>
          <c:spPr>
            <a:ln w="19050" cap="rnd">
              <a:solidFill>
                <a:srgbClr val="FF0000"/>
              </a:solidFill>
              <a:prstDash val="sysDash"/>
              <a:round/>
            </a:ln>
            <a:effectLst/>
          </c:spPr>
          <c:marker>
            <c:symbol val="none"/>
          </c:marker>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'!$D$2:$D$14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A-AEB9-4754-86E9-43D04DF3FAF3}"/>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2"/>
      </c:valAx>
      <c:spPr>
        <a:noFill/>
        <a:ln>
          <a:noFill/>
        </a:ln>
        <a:effectLst/>
      </c:spPr>
    </c:plotArea>
    <c:legend>
      <c:legendPos val="b"/>
      <c:layout>
        <c:manualLayout>
          <c:xMode val="edge"/>
          <c:yMode val="edge"/>
          <c:x val="0.24087048487218765"/>
          <c:y val="0.9346233392926"/>
          <c:w val="0.48210165920647619"/>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smtClean="0">
                <a:effectLst/>
              </a:rPr>
              <a:t>Best </a:t>
            </a:r>
            <a:r>
              <a:rPr lang="en-US" sz="1400" b="1" i="0" u="none" strike="noStrike" cap="all" baseline="0" dirty="0" smtClean="0">
                <a:effectLst/>
              </a:rPr>
              <a:t>Network</a:t>
            </a:r>
            <a:endParaRPr lang="en-US" sz="1400" dirty="0">
              <a:effectLst/>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manualLayout>
          <c:layoutTarget val="inner"/>
          <c:xMode val="edge"/>
          <c:yMode val="edge"/>
          <c:x val="8.7891993760924977E-2"/>
          <c:y val="0.21273393275424557"/>
          <c:w val="0.88004035428213334"/>
          <c:h val="0.62355838050621382"/>
        </c:manualLayout>
      </c:layout>
      <c:barChart>
        <c:barDir val="col"/>
        <c:grouping val="clustered"/>
        <c:varyColors val="0"/>
        <c:ser>
          <c:idx val="0"/>
          <c:order val="0"/>
          <c:tx>
            <c:strRef>
              <c:f>'3G FTP UL  Thr'!$L$2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 FTP UL  Thr'!$K$3</c:f>
              <c:strCache>
                <c:ptCount val="1"/>
                <c:pt idx="0">
                  <c:v>#Regions</c:v>
                </c:pt>
              </c:strCache>
            </c:strRef>
          </c:cat>
          <c:val>
            <c:numRef>
              <c:f>'3G FTP UL  Thr'!$L$3</c:f>
              <c:numCache>
                <c:formatCode>General</c:formatCode>
                <c:ptCount val="1"/>
                <c:pt idx="0">
                  <c:v>10</c:v>
                </c:pt>
              </c:numCache>
            </c:numRef>
          </c:val>
          <c:extLst>
            <c:ext xmlns:c16="http://schemas.microsoft.com/office/drawing/2014/chart" uri="{C3380CC4-5D6E-409C-BE32-E72D297353CC}">
              <c16:uniqueId val="{00000000-63B3-4D59-A13B-9DEA6E554581}"/>
            </c:ext>
          </c:extLst>
        </c:ser>
        <c:ser>
          <c:idx val="1"/>
          <c:order val="1"/>
          <c:tx>
            <c:strRef>
              <c:f>'3G FTP UL  Thr'!$M$2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 FTP UL  Thr'!$K$3</c:f>
              <c:strCache>
                <c:ptCount val="1"/>
                <c:pt idx="0">
                  <c:v>#Regions</c:v>
                </c:pt>
              </c:strCache>
            </c:strRef>
          </c:cat>
          <c:val>
            <c:numRef>
              <c:f>'3G FTP UL  Thr'!$M$3</c:f>
              <c:numCache>
                <c:formatCode>General</c:formatCode>
                <c:ptCount val="1"/>
                <c:pt idx="0">
                  <c:v>2</c:v>
                </c:pt>
              </c:numCache>
            </c:numRef>
          </c:val>
          <c:extLst>
            <c:ext xmlns:c16="http://schemas.microsoft.com/office/drawing/2014/chart" uri="{C3380CC4-5D6E-409C-BE32-E72D297353CC}">
              <c16:uniqueId val="{00000001-63B3-4D59-A13B-9DEA6E554581}"/>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dirty="0"/>
              <a:t>3G COVERAGE</a:t>
            </a:r>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4.0392101100229246E-4"/>
          <c:y val="0.11898531182545098"/>
          <c:w val="0.98985784867821769"/>
          <c:h val="0.86172238217325048"/>
        </c:manualLayout>
      </c:layout>
      <c:bubbleChart>
        <c:varyColors val="0"/>
        <c:ser>
          <c:idx val="0"/>
          <c:order val="0"/>
          <c:tx>
            <c:strRef>
              <c:f>'3G Coverage'!$B$1</c:f>
              <c:strCache>
                <c:ptCount val="1"/>
                <c:pt idx="0">
                  <c:v>MTN</c:v>
                </c:pt>
              </c:strCache>
            </c:strRef>
          </c:tx>
          <c:spPr>
            <a:pattFill prst="trellis">
              <a:fgClr>
                <a:srgbClr val="FFC000"/>
              </a:fgClr>
              <a:bgClr>
                <a:schemeClr val="bg1"/>
              </a:bgClr>
            </a:pattFill>
            <a:ln w="9525" cap="flat" cmpd="sng" algn="ctr">
              <a:solidFill>
                <a:srgbClr val="FFC000"/>
              </a:solidFill>
            </a:ln>
            <a:effectLst>
              <a:innerShdw blurRad="114300">
                <a:schemeClr val="bg1">
                  <a:alpha val="70000"/>
                </a:schemeClr>
              </a:innerShdw>
            </a:effectLst>
          </c:spPr>
          <c:invertIfNegative val="0"/>
          <c:dPt>
            <c:idx val="12"/>
            <c:invertIfNegative val="0"/>
            <c:bubble3D val="0"/>
            <c:spPr>
              <a:pattFill prst="trellis">
                <a:fgClr>
                  <a:srgbClr val="FFC000"/>
                </a:fgClr>
                <a:bgClr>
                  <a:schemeClr val="bg1"/>
                </a:bgClr>
              </a:pattFill>
              <a:ln w="9525" cap="flat" cmpd="sng" algn="ctr">
                <a:solidFill>
                  <a:srgbClr val="FFC000"/>
                </a:solidFill>
              </a:ln>
              <a:effectLst>
                <a:glow rad="63500">
                  <a:srgbClr val="FF0000"/>
                </a:glow>
                <a:innerShdw blurRad="114300">
                  <a:schemeClr val="bg1">
                    <a:alpha val="70000"/>
                  </a:schemeClr>
                </a:innerShdw>
                <a:softEdge rad="0"/>
              </a:effectLst>
              <a:scene3d>
                <a:camera prst="orthographicFront"/>
                <a:lightRig rig="threePt" dir="t"/>
              </a:scene3d>
              <a:sp3d>
                <a:bevelT/>
              </a:sp3d>
            </c:spPr>
            <c:extLst>
              <c:ext xmlns:c16="http://schemas.microsoft.com/office/drawing/2014/chart" uri="{C3380CC4-5D6E-409C-BE32-E72D297353CC}">
                <c16:uniqueId val="{00000001-4C98-41D7-9A34-548596488C80}"/>
              </c:ext>
            </c:extLst>
          </c:dPt>
          <c:dLbls>
            <c:delete val="1"/>
          </c:dLbls>
          <c:xVal>
            <c:strRef>
              <c:f>'3G Coverage'!$A$2:$A$14</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'3G Coverage'!$B$2:$B$14</c:f>
              <c:numCache>
                <c:formatCode>General</c:formatCode>
                <c:ptCount val="13"/>
                <c:pt idx="0">
                  <c:v>97.9</c:v>
                </c:pt>
                <c:pt idx="1">
                  <c:v>80.3</c:v>
                </c:pt>
                <c:pt idx="2">
                  <c:v>87.1</c:v>
                </c:pt>
                <c:pt idx="3">
                  <c:v>90.7</c:v>
                </c:pt>
                <c:pt idx="4">
                  <c:v>60.9</c:v>
                </c:pt>
                <c:pt idx="5">
                  <c:v>85.6</c:v>
                </c:pt>
                <c:pt idx="6">
                  <c:v>90.5</c:v>
                </c:pt>
                <c:pt idx="7">
                  <c:v>94.7</c:v>
                </c:pt>
                <c:pt idx="8">
                  <c:v>79</c:v>
                </c:pt>
                <c:pt idx="9">
                  <c:v>92.5</c:v>
                </c:pt>
                <c:pt idx="10">
                  <c:v>62.7</c:v>
                </c:pt>
                <c:pt idx="11">
                  <c:v>49.5</c:v>
                </c:pt>
                <c:pt idx="12">
                  <c:v>73.91</c:v>
                </c:pt>
              </c:numCache>
            </c:numRef>
          </c:yVal>
          <c:bubbleSize>
            <c:numRef>
              <c:f>'3G Coverage'!$D$2:$D$14</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6="http://schemas.microsoft.com/office/drawing/2014/chart" uri="{C3380CC4-5D6E-409C-BE32-E72D297353CC}">
              <c16:uniqueId val="{00000002-4C98-41D7-9A34-548596488C80}"/>
            </c:ext>
          </c:extLst>
        </c:ser>
        <c:ser>
          <c:idx val="1"/>
          <c:order val="1"/>
          <c:tx>
            <c:strRef>
              <c:f>'3G Coverage'!$C$1</c:f>
              <c:strCache>
                <c:ptCount val="1"/>
                <c:pt idx="0">
                  <c:v>MOOV</c:v>
                </c:pt>
              </c:strCache>
            </c:strRef>
          </c:tx>
          <c:spPr>
            <a:pattFill prst="pct70">
              <a:fgClr>
                <a:srgbClr val="92D050"/>
              </a:fgClr>
              <a:bgClr>
                <a:schemeClr val="bg1"/>
              </a:bgClr>
            </a:pattFill>
            <a:ln w="9525" cap="flat" cmpd="sng" algn="ctr">
              <a:solidFill>
                <a:srgbClr val="92D050">
                  <a:alpha val="75000"/>
                </a:srgbClr>
              </a:solidFill>
            </a:ln>
            <a:effectLst>
              <a:innerShdw blurRad="114300">
                <a:schemeClr val="bg1">
                  <a:alpha val="70000"/>
                </a:schemeClr>
              </a:innerShdw>
            </a:effectLst>
          </c:spPr>
          <c:invertIfNegative val="0"/>
          <c:dPt>
            <c:idx val="12"/>
            <c:invertIfNegative val="0"/>
            <c:bubble3D val="0"/>
            <c:spPr>
              <a:pattFill prst="pct70">
                <a:fgClr>
                  <a:srgbClr val="92D050"/>
                </a:fgClr>
                <a:bgClr>
                  <a:schemeClr val="bg1"/>
                </a:bgClr>
              </a:pattFill>
              <a:ln w="9525" cap="flat" cmpd="sng" algn="ctr">
                <a:solidFill>
                  <a:srgbClr val="92D050">
                    <a:alpha val="75000"/>
                  </a:srgbClr>
                </a:solidFill>
              </a:ln>
              <a:effectLst>
                <a:glow rad="63500">
                  <a:srgbClr val="FF0000"/>
                </a:glow>
                <a:innerShdw blurRad="114300">
                  <a:schemeClr val="bg1">
                    <a:alpha val="70000"/>
                  </a:schemeClr>
                </a:innerShdw>
              </a:effectLst>
              <a:scene3d>
                <a:camera prst="orthographicFront"/>
                <a:lightRig rig="threePt" dir="t"/>
              </a:scene3d>
              <a:sp3d>
                <a:bevelT/>
              </a:sp3d>
            </c:spPr>
            <c:extLst>
              <c:ext xmlns:c16="http://schemas.microsoft.com/office/drawing/2014/chart" uri="{C3380CC4-5D6E-409C-BE32-E72D297353CC}">
                <c16:uniqueId val="{00000004-4C98-41D7-9A34-548596488C80}"/>
              </c:ext>
            </c:extLst>
          </c:dPt>
          <c:dLbls>
            <c:dLbl>
              <c:idx val="0"/>
              <c:layout>
                <c:manualLayout>
                  <c:x val="-5.7246658367099912E-2"/>
                  <c:y val="2.9814502902623941E-4"/>
                </c:manualLayout>
              </c:layout>
              <c:tx>
                <c:rich>
                  <a:bodyPr/>
                  <a:lstStyle/>
                  <a:p>
                    <a:fld id="{9801BBB2-B72A-4A27-B1C6-E25BF225DF8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4C98-41D7-9A34-548596488C80}"/>
                </c:ext>
              </c:extLst>
            </c:dLbl>
            <c:dLbl>
              <c:idx val="1"/>
              <c:layout>
                <c:manualLayout>
                  <c:x val="-4.3200038061707545E-2"/>
                  <c:y val="-4.5891655534628243E-3"/>
                </c:manualLayout>
              </c:layout>
              <c:tx>
                <c:rich>
                  <a:bodyPr/>
                  <a:lstStyle/>
                  <a:p>
                    <a:fld id="{D1D4AC18-7EF7-4AAB-A7B2-F672D644D7C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4C98-41D7-9A34-548596488C80}"/>
                </c:ext>
              </c:extLst>
            </c:dLbl>
            <c:dLbl>
              <c:idx val="2"/>
              <c:layout>
                <c:manualLayout>
                  <c:x val="-5.2926918878342624E-2"/>
                  <c:y val="5.2399403709941948E-3"/>
                </c:manualLayout>
              </c:layout>
              <c:tx>
                <c:rich>
                  <a:bodyPr/>
                  <a:lstStyle/>
                  <a:p>
                    <a:fld id="{FBF02F11-9AFC-4CAE-9999-423675FB401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4C98-41D7-9A34-548596488C80}"/>
                </c:ext>
              </c:extLst>
            </c:dLbl>
            <c:dLbl>
              <c:idx val="3"/>
              <c:layout>
                <c:manualLayout>
                  <c:x val="-5.4874409580977668E-2"/>
                  <c:y val="7.0249385317878469E-3"/>
                </c:manualLayout>
              </c:layout>
              <c:tx>
                <c:rich>
                  <a:bodyPr/>
                  <a:lstStyle/>
                  <a:p>
                    <a:fld id="{4C8E7470-5746-4265-9A6B-50C2FA2C06C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4C98-41D7-9A34-548596488C80}"/>
                </c:ext>
              </c:extLst>
            </c:dLbl>
            <c:dLbl>
              <c:idx val="4"/>
              <c:layout/>
              <c:tx>
                <c:rich>
                  <a:bodyPr/>
                  <a:lstStyle/>
                  <a:p>
                    <a:fld id="{8C7F6782-3381-40D8-869E-26E673A2D9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4C98-41D7-9A34-548596488C80}"/>
                </c:ext>
              </c:extLst>
            </c:dLbl>
            <c:dLbl>
              <c:idx val="5"/>
              <c:layout/>
              <c:tx>
                <c:rich>
                  <a:bodyPr/>
                  <a:lstStyle/>
                  <a:p>
                    <a:fld id="{D6DFED3C-87DD-476C-BEA6-B35BAAF8C43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4C98-41D7-9A34-548596488C80}"/>
                </c:ext>
              </c:extLst>
            </c:dLbl>
            <c:dLbl>
              <c:idx val="6"/>
              <c:layout/>
              <c:tx>
                <c:rich>
                  <a:bodyPr/>
                  <a:lstStyle/>
                  <a:p>
                    <a:fld id="{62A6DCA5-76E6-428E-9891-7B63B2EB608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4C98-41D7-9A34-548596488C80}"/>
                </c:ext>
              </c:extLst>
            </c:dLbl>
            <c:dLbl>
              <c:idx val="7"/>
              <c:layout/>
              <c:tx>
                <c:rich>
                  <a:bodyPr/>
                  <a:lstStyle/>
                  <a:p>
                    <a:fld id="{7DCD86AF-DC2C-4688-8980-F78CCB38B31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4C98-41D7-9A34-548596488C80}"/>
                </c:ext>
              </c:extLst>
            </c:dLbl>
            <c:dLbl>
              <c:idx val="8"/>
              <c:layout/>
              <c:tx>
                <c:rich>
                  <a:bodyPr/>
                  <a:lstStyle/>
                  <a:p>
                    <a:fld id="{0DBC3A99-FD21-49DD-89ED-D1E66462BB7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4C98-41D7-9A34-548596488C80}"/>
                </c:ext>
              </c:extLst>
            </c:dLbl>
            <c:dLbl>
              <c:idx val="9"/>
              <c:layout/>
              <c:tx>
                <c:rich>
                  <a:bodyPr/>
                  <a:lstStyle/>
                  <a:p>
                    <a:fld id="{1E5C548E-E015-4A35-81A1-8A7839FE4FE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4C98-41D7-9A34-548596488C80}"/>
                </c:ext>
              </c:extLst>
            </c:dLbl>
            <c:dLbl>
              <c:idx val="10"/>
              <c:layout/>
              <c:tx>
                <c:rich>
                  <a:bodyPr/>
                  <a:lstStyle/>
                  <a:p>
                    <a:fld id="{CF0322A3-A271-49F6-B7FC-095F32922C5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4C98-41D7-9A34-548596488C80}"/>
                </c:ext>
              </c:extLst>
            </c:dLbl>
            <c:dLbl>
              <c:idx val="11"/>
              <c:layout/>
              <c:tx>
                <c:rich>
                  <a:bodyPr/>
                  <a:lstStyle/>
                  <a:p>
                    <a:fld id="{8D2E2F33-66AB-417A-9E87-28A95408FDD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4C98-41D7-9A34-548596488C80}"/>
                </c:ext>
              </c:extLst>
            </c:dLbl>
            <c:dLbl>
              <c:idx val="12"/>
              <c:layout>
                <c:manualLayout>
                  <c:x val="-3.5249766364431716E-2"/>
                  <c:y val="-0.10570824524312897"/>
                </c:manualLayout>
              </c:layout>
              <c:tx>
                <c:rich>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fld id="{4B6F010E-CF82-4460-920D-DBF583FACDCD}" type="CELLRANGE">
                      <a:rPr lang="en-US"/>
                      <a:pPr>
                        <a:defRPr sz="1400" b="1">
                          <a:solidFill>
                            <a:srgbClr val="FF0000"/>
                          </a:solidFill>
                        </a:defRPr>
                      </a:pPr>
                      <a:t>[CELLRANGE]</a:t>
                    </a:fld>
                    <a:endParaRPr lang="en-US"/>
                  </a:p>
                </c:rich>
              </c:tx>
              <c:spPr>
                <a:noFill/>
                <a:ln>
                  <a:noFill/>
                </a:ln>
                <a:effectLst/>
              </c:spPr>
              <c:txPr>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1"/>
                </c:ext>
                <c:ext xmlns:c16="http://schemas.microsoft.com/office/drawing/2014/chart" uri="{C3380CC4-5D6E-409C-BE32-E72D297353CC}">
                  <c16:uniqueId val="{00000004-4C98-41D7-9A34-548596488C80}"/>
                </c:ext>
              </c:extLst>
            </c:dLbl>
            <c:spPr>
              <a:noFill/>
              <a:ln>
                <a:noFill/>
              </a:ln>
              <a:effectLst/>
            </c:spPr>
            <c:txPr>
              <a:bodyPr rot="5400000" spcFirstLastPara="1" vertOverflow="clip"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DataLabelsRange val="1"/>
                <c15:showLeaderLines val="0"/>
              </c:ext>
            </c:extLst>
          </c:dLbls>
          <c:xVal>
            <c:strRef>
              <c:f>'3G Coverage'!$A$2:$A$14</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'3G Coverage'!$C$2:$C$14</c:f>
              <c:numCache>
                <c:formatCode>General</c:formatCode>
                <c:ptCount val="13"/>
                <c:pt idx="0">
                  <c:v>94.9</c:v>
                </c:pt>
                <c:pt idx="1">
                  <c:v>52.3</c:v>
                </c:pt>
                <c:pt idx="2">
                  <c:v>60.3</c:v>
                </c:pt>
                <c:pt idx="3">
                  <c:v>77.7</c:v>
                </c:pt>
                <c:pt idx="4">
                  <c:v>59.3</c:v>
                </c:pt>
                <c:pt idx="5">
                  <c:v>89.6</c:v>
                </c:pt>
                <c:pt idx="6">
                  <c:v>84.3</c:v>
                </c:pt>
                <c:pt idx="7">
                  <c:v>98.2</c:v>
                </c:pt>
                <c:pt idx="8">
                  <c:v>67.8</c:v>
                </c:pt>
                <c:pt idx="9">
                  <c:v>75.099999999999994</c:v>
                </c:pt>
                <c:pt idx="10">
                  <c:v>67.099999999999994</c:v>
                </c:pt>
                <c:pt idx="11">
                  <c:v>48.6</c:v>
                </c:pt>
                <c:pt idx="12">
                  <c:v>70.52</c:v>
                </c:pt>
              </c:numCache>
            </c:numRef>
          </c:yVal>
          <c:bubbleSize>
            <c:numRef>
              <c:f>'3G Coverage'!$D$2:$D$14</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5="http://schemas.microsoft.com/office/drawing/2012/chart" uri="{02D57815-91ED-43cb-92C2-25804820EDAC}">
              <c15:datalabelsRange>
                <c15:f>'3G Coverage'!$A$2:$A$14</c15:f>
                <c15:dlblRange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15:dlblRangeCache>
              </c15:datalabelsRange>
            </c:ext>
            <c:ext xmlns:c16="http://schemas.microsoft.com/office/drawing/2014/chart" uri="{C3380CC4-5D6E-409C-BE32-E72D297353CC}">
              <c16:uniqueId val="{00000011-4C98-41D7-9A34-548596488C80}"/>
            </c:ext>
          </c:extLst>
        </c:ser>
        <c:dLbls>
          <c:dLblPos val="ctr"/>
          <c:showLegendKey val="0"/>
          <c:showVal val="1"/>
          <c:showCatName val="0"/>
          <c:showSerName val="0"/>
          <c:showPercent val="0"/>
          <c:showBubbleSize val="0"/>
        </c:dLbls>
        <c:bubbleScale val="70"/>
        <c:showNegBubbles val="0"/>
        <c:axId val="977435776"/>
        <c:axId val="977431616"/>
      </c:bubbleChart>
      <c:valAx>
        <c:axId val="977435776"/>
        <c:scaling>
          <c:orientation val="minMax"/>
        </c:scaling>
        <c:delete val="1"/>
        <c:axPos val="b"/>
        <c:numFmt formatCode="General" sourceLinked="1"/>
        <c:majorTickMark val="none"/>
        <c:minorTickMark val="none"/>
        <c:tickLblPos val="nextTo"/>
        <c:crossAx val="977431616"/>
        <c:crosses val="autoZero"/>
        <c:crossBetween val="midCat"/>
      </c:valAx>
      <c:valAx>
        <c:axId val="977431616"/>
        <c:scaling>
          <c:orientation val="minMax"/>
          <c:min val="20"/>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743577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smtClean="0">
                <a:effectLst/>
              </a:rPr>
              <a:t>Best </a:t>
            </a:r>
            <a:r>
              <a:rPr lang="en-US" sz="1400" b="1" i="0" u="none" strike="noStrike" cap="all" baseline="0" dirty="0" smtClean="0">
                <a:effectLst/>
              </a:rPr>
              <a:t>Network</a:t>
            </a:r>
            <a:endParaRPr lang="en-US" sz="1400" dirty="0">
              <a:effectLst/>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'3G FTP DL thr'!$L$2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 FTP DL thr'!$K$3</c:f>
              <c:strCache>
                <c:ptCount val="1"/>
                <c:pt idx="0">
                  <c:v>#Regions</c:v>
                </c:pt>
              </c:strCache>
            </c:strRef>
          </c:cat>
          <c:val>
            <c:numRef>
              <c:f>'3G FTP DL thr'!$L$3</c:f>
              <c:numCache>
                <c:formatCode>General</c:formatCode>
                <c:ptCount val="1"/>
                <c:pt idx="0">
                  <c:v>8</c:v>
                </c:pt>
              </c:numCache>
            </c:numRef>
          </c:val>
          <c:extLst>
            <c:ext xmlns:c16="http://schemas.microsoft.com/office/drawing/2014/chart" uri="{C3380CC4-5D6E-409C-BE32-E72D297353CC}">
              <c16:uniqueId val="{00000000-08C6-4441-91D9-977139C0F013}"/>
            </c:ext>
          </c:extLst>
        </c:ser>
        <c:ser>
          <c:idx val="1"/>
          <c:order val="1"/>
          <c:tx>
            <c:strRef>
              <c:f>'3G FTP DL thr'!$M$2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 FTP DL thr'!$K$3</c:f>
              <c:strCache>
                <c:ptCount val="1"/>
                <c:pt idx="0">
                  <c:v>#Regions</c:v>
                </c:pt>
              </c:strCache>
            </c:strRef>
          </c:cat>
          <c:val>
            <c:numRef>
              <c:f>'3G FTP DL thr'!$M$3</c:f>
              <c:numCache>
                <c:formatCode>General</c:formatCode>
                <c:ptCount val="1"/>
                <c:pt idx="0">
                  <c:v>4</c:v>
                </c:pt>
              </c:numCache>
            </c:numRef>
          </c:val>
          <c:extLst>
            <c:ext xmlns:c16="http://schemas.microsoft.com/office/drawing/2014/chart" uri="{C3380CC4-5D6E-409C-BE32-E72D297353CC}">
              <c16:uniqueId val="{00000001-08C6-4441-91D9-977139C0F013}"/>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3G </a:t>
            </a:r>
            <a:r>
              <a:rPr lang="fr-FR" sz="1400" b="1" i="0" cap="all" baseline="0">
                <a:effectLst/>
              </a:rPr>
              <a:t>FTP DL </a:t>
            </a:r>
            <a:r>
              <a:rPr lang="en-US" sz="1400" b="1" i="0" cap="all" baseline="0">
                <a:effectLst/>
              </a:rPr>
              <a:t>THROUGHPUT </a:t>
            </a:r>
            <a:endParaRPr lang="en-US" sz="1400">
              <a:effectLst/>
            </a:endParaRPr>
          </a:p>
        </c:rich>
      </c:tx>
      <c:layout>
        <c:manualLayout>
          <c:xMode val="edge"/>
          <c:yMode val="edge"/>
          <c:x val="0.26519034897378602"/>
          <c:y val="4.5379537953795381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 FTP DL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35F2-40B7-BEBC-4AEB35C2C1E4}"/>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35F2-40B7-BEBC-4AEB35C2C1E4}"/>
              </c:ext>
            </c:extLst>
          </c:dPt>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thr'!$B$2:$B$14</c:f>
              <c:numCache>
                <c:formatCode>General</c:formatCode>
                <c:ptCount val="13"/>
                <c:pt idx="0">
                  <c:v>3534.5</c:v>
                </c:pt>
                <c:pt idx="1">
                  <c:v>2572.9</c:v>
                </c:pt>
                <c:pt idx="2">
                  <c:v>3303.7</c:v>
                </c:pt>
                <c:pt idx="3">
                  <c:v>3117.5</c:v>
                </c:pt>
                <c:pt idx="4">
                  <c:v>2795.5</c:v>
                </c:pt>
                <c:pt idx="5">
                  <c:v>3367.7</c:v>
                </c:pt>
                <c:pt idx="6">
                  <c:v>3208.6</c:v>
                </c:pt>
                <c:pt idx="7">
                  <c:v>2960.8</c:v>
                </c:pt>
                <c:pt idx="8">
                  <c:v>3090.6</c:v>
                </c:pt>
                <c:pt idx="9">
                  <c:v>3480.1</c:v>
                </c:pt>
                <c:pt idx="10">
                  <c:v>3103.7</c:v>
                </c:pt>
                <c:pt idx="11">
                  <c:v>2220</c:v>
                </c:pt>
                <c:pt idx="12">
                  <c:v>2984.6</c:v>
                </c:pt>
              </c:numCache>
            </c:numRef>
          </c:val>
          <c:extLst>
            <c:ext xmlns:c16="http://schemas.microsoft.com/office/drawing/2014/chart" uri="{C3380CC4-5D6E-409C-BE32-E72D297353CC}">
              <c16:uniqueId val="{00000004-35F2-40B7-BEBC-4AEB35C2C1E4}"/>
            </c:ext>
          </c:extLst>
        </c:ser>
        <c:ser>
          <c:idx val="1"/>
          <c:order val="1"/>
          <c:tx>
            <c:strRef>
              <c:f>'3G FTP DL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35F2-40B7-BEBC-4AEB35C2C1E4}"/>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35F2-40B7-BEBC-4AEB35C2C1E4}"/>
              </c:ext>
            </c:extLst>
          </c:dPt>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thr'!$C$2:$C$14</c:f>
              <c:numCache>
                <c:formatCode>General</c:formatCode>
                <c:ptCount val="13"/>
                <c:pt idx="0">
                  <c:v>2534</c:v>
                </c:pt>
                <c:pt idx="1">
                  <c:v>2439.1</c:v>
                </c:pt>
                <c:pt idx="2">
                  <c:v>2255.4</c:v>
                </c:pt>
                <c:pt idx="3">
                  <c:v>2357.3000000000002</c:v>
                </c:pt>
                <c:pt idx="4">
                  <c:v>2658.6</c:v>
                </c:pt>
                <c:pt idx="5">
                  <c:v>2745</c:v>
                </c:pt>
                <c:pt idx="6">
                  <c:v>2496.1</c:v>
                </c:pt>
                <c:pt idx="7">
                  <c:v>2958.6</c:v>
                </c:pt>
                <c:pt idx="8">
                  <c:v>4931.3999999999996</c:v>
                </c:pt>
                <c:pt idx="9">
                  <c:v>3986.5</c:v>
                </c:pt>
                <c:pt idx="10">
                  <c:v>3544.7</c:v>
                </c:pt>
                <c:pt idx="11">
                  <c:v>2650.4</c:v>
                </c:pt>
                <c:pt idx="12">
                  <c:v>2618.8000000000002</c:v>
                </c:pt>
              </c:numCache>
            </c:numRef>
          </c:val>
          <c:extLst>
            <c:ext xmlns:c16="http://schemas.microsoft.com/office/drawing/2014/chart" uri="{C3380CC4-5D6E-409C-BE32-E72D297353CC}">
              <c16:uniqueId val="{00000009-35F2-40B7-BEBC-4AEB35C2C1E4}"/>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 FTP DL thr'!$D$1</c:f>
              <c:strCache>
                <c:ptCount val="1"/>
                <c:pt idx="0">
                  <c:v>ARCEP Target</c:v>
                </c:pt>
              </c:strCache>
            </c:strRef>
          </c:tx>
          <c:spPr>
            <a:ln w="19050" cap="rnd">
              <a:solidFill>
                <a:srgbClr val="FF0000"/>
              </a:solidFill>
              <a:prstDash val="sysDash"/>
              <a:round/>
            </a:ln>
            <a:effectLst/>
          </c:spPr>
          <c:marker>
            <c:symbol val="none"/>
          </c:marker>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thr'!$D$2:$D$14</c:f>
              <c:numCache>
                <c:formatCode>General</c:formatCode>
                <c:ptCount val="13"/>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numCache>
            </c:numRef>
          </c:val>
          <c:smooth val="0"/>
          <c:extLst>
            <c:ext xmlns:c16="http://schemas.microsoft.com/office/drawing/2014/chart" uri="{C3380CC4-5D6E-409C-BE32-E72D297353CC}">
              <c16:uniqueId val="{0000000A-35F2-40B7-BEBC-4AEB35C2C1E4}"/>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in val="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500"/>
      </c:valAx>
      <c:spPr>
        <a:noFill/>
        <a:ln>
          <a:noFill/>
        </a:ln>
        <a:effectLst/>
      </c:spPr>
    </c:plotArea>
    <c:legend>
      <c:legendPos val="b"/>
      <c:layout>
        <c:manualLayout>
          <c:xMode val="edge"/>
          <c:yMode val="edge"/>
          <c:x val="0.19445616832802329"/>
          <c:y val="0.93951570569807807"/>
          <c:w val="0.45971587286052917"/>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3G </a:t>
            </a:r>
            <a:r>
              <a:rPr lang="fr-FR" sz="1400" b="1" i="0" u="none" strike="noStrike" cap="all" baseline="0">
                <a:effectLst/>
              </a:rPr>
              <a:t>FTP UL THROUGHPUT</a:t>
            </a:r>
            <a:endParaRPr lang="en-US" sz="1400">
              <a:effectLst/>
            </a:endParaRPr>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3916014668215601"/>
          <c:w val="0.9501591309058024"/>
          <c:h val="0.57425609192828253"/>
        </c:manualLayout>
      </c:layout>
      <c:barChart>
        <c:barDir val="col"/>
        <c:grouping val="clustered"/>
        <c:varyColors val="0"/>
        <c:ser>
          <c:idx val="0"/>
          <c:order val="0"/>
          <c:tx>
            <c:strRef>
              <c:f>'3G FTP UL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EBFA-4B3C-9C06-0342070134D7}"/>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EBFA-4B3C-9C06-0342070134D7}"/>
              </c:ext>
            </c:extLst>
          </c:dPt>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Thr'!$B$2:$B$14</c:f>
              <c:numCache>
                <c:formatCode>General</c:formatCode>
                <c:ptCount val="13"/>
                <c:pt idx="0">
                  <c:v>1449.17</c:v>
                </c:pt>
                <c:pt idx="1">
                  <c:v>1332.02</c:v>
                </c:pt>
                <c:pt idx="2">
                  <c:v>1228.6300000000001</c:v>
                </c:pt>
                <c:pt idx="3">
                  <c:v>1440.21</c:v>
                </c:pt>
                <c:pt idx="4">
                  <c:v>1514.34</c:v>
                </c:pt>
                <c:pt idx="5">
                  <c:v>1288.8399999999999</c:v>
                </c:pt>
                <c:pt idx="6">
                  <c:v>956.43</c:v>
                </c:pt>
                <c:pt idx="7">
                  <c:v>1186.81</c:v>
                </c:pt>
                <c:pt idx="8">
                  <c:v>1023.43</c:v>
                </c:pt>
                <c:pt idx="9">
                  <c:v>849.61</c:v>
                </c:pt>
                <c:pt idx="10">
                  <c:v>860.07</c:v>
                </c:pt>
                <c:pt idx="11">
                  <c:v>1072.33</c:v>
                </c:pt>
                <c:pt idx="12">
                  <c:v>1232.7</c:v>
                </c:pt>
              </c:numCache>
            </c:numRef>
          </c:val>
          <c:extLst>
            <c:ext xmlns:c16="http://schemas.microsoft.com/office/drawing/2014/chart" uri="{C3380CC4-5D6E-409C-BE32-E72D297353CC}">
              <c16:uniqueId val="{00000004-EBFA-4B3C-9C06-0342070134D7}"/>
            </c:ext>
          </c:extLst>
        </c:ser>
        <c:ser>
          <c:idx val="1"/>
          <c:order val="1"/>
          <c:tx>
            <c:strRef>
              <c:f>'3G FTP UL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EBFA-4B3C-9C06-0342070134D7}"/>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EBFA-4B3C-9C06-0342070134D7}"/>
              </c:ext>
            </c:extLst>
          </c:dPt>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Thr'!$C$2:$C$14</c:f>
              <c:numCache>
                <c:formatCode>General</c:formatCode>
                <c:ptCount val="13"/>
                <c:pt idx="0">
                  <c:v>1261.01</c:v>
                </c:pt>
                <c:pt idx="1">
                  <c:v>1232.06</c:v>
                </c:pt>
                <c:pt idx="2">
                  <c:v>1277.67</c:v>
                </c:pt>
                <c:pt idx="3">
                  <c:v>1275.42</c:v>
                </c:pt>
                <c:pt idx="4">
                  <c:v>582.30999999999995</c:v>
                </c:pt>
                <c:pt idx="5">
                  <c:v>1102.08</c:v>
                </c:pt>
                <c:pt idx="6">
                  <c:v>702.15</c:v>
                </c:pt>
                <c:pt idx="7">
                  <c:v>1087.76</c:v>
                </c:pt>
                <c:pt idx="8">
                  <c:v>1076.73</c:v>
                </c:pt>
                <c:pt idx="9">
                  <c:v>833.67</c:v>
                </c:pt>
                <c:pt idx="10">
                  <c:v>803.55</c:v>
                </c:pt>
                <c:pt idx="11">
                  <c:v>807.22</c:v>
                </c:pt>
                <c:pt idx="12">
                  <c:v>1067.8</c:v>
                </c:pt>
              </c:numCache>
            </c:numRef>
          </c:val>
          <c:extLst>
            <c:ext xmlns:c16="http://schemas.microsoft.com/office/drawing/2014/chart" uri="{C3380CC4-5D6E-409C-BE32-E72D297353CC}">
              <c16:uniqueId val="{00000009-EBFA-4B3C-9C06-0342070134D7}"/>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 FTP UL  Thr'!$D$1</c:f>
              <c:strCache>
                <c:ptCount val="1"/>
                <c:pt idx="0">
                  <c:v>ARCEP Target</c:v>
                </c:pt>
              </c:strCache>
            </c:strRef>
          </c:tx>
          <c:spPr>
            <a:ln w="19050" cap="rnd">
              <a:solidFill>
                <a:srgbClr val="FF0000"/>
              </a:solidFill>
              <a:prstDash val="sysDash"/>
              <a:round/>
            </a:ln>
            <a:effectLst/>
          </c:spPr>
          <c:marker>
            <c:symbol val="none"/>
          </c:marker>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Thr'!$D$2:$D$14</c:f>
              <c:numCache>
                <c:formatCode>General</c:formatCode>
                <c:ptCount val="13"/>
                <c:pt idx="0">
                  <c:v>1000</c:v>
                </c:pt>
                <c:pt idx="1">
                  <c:v>1000</c:v>
                </c:pt>
                <c:pt idx="2">
                  <c:v>1000</c:v>
                </c:pt>
                <c:pt idx="3">
                  <c:v>1000</c:v>
                </c:pt>
                <c:pt idx="4">
                  <c:v>1000</c:v>
                </c:pt>
                <c:pt idx="5">
                  <c:v>1000</c:v>
                </c:pt>
                <c:pt idx="6">
                  <c:v>1000</c:v>
                </c:pt>
                <c:pt idx="7">
                  <c:v>1000</c:v>
                </c:pt>
                <c:pt idx="8">
                  <c:v>1000</c:v>
                </c:pt>
                <c:pt idx="9">
                  <c:v>1000</c:v>
                </c:pt>
                <c:pt idx="10">
                  <c:v>1000</c:v>
                </c:pt>
                <c:pt idx="11">
                  <c:v>1000</c:v>
                </c:pt>
                <c:pt idx="12">
                  <c:v>1000</c:v>
                </c:pt>
              </c:numCache>
            </c:numRef>
          </c:val>
          <c:smooth val="0"/>
          <c:extLst>
            <c:ext xmlns:c16="http://schemas.microsoft.com/office/drawing/2014/chart" uri="{C3380CC4-5D6E-409C-BE32-E72D297353CC}">
              <c16:uniqueId val="{0000000A-EBFA-4B3C-9C06-0342070134D7}"/>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250"/>
      </c:valAx>
      <c:spPr>
        <a:noFill/>
        <a:ln>
          <a:noFill/>
        </a:ln>
        <a:effectLst/>
      </c:spPr>
    </c:plotArea>
    <c:legend>
      <c:legendPos val="b"/>
      <c:layout>
        <c:manualLayout>
          <c:xMode val="edge"/>
          <c:yMode val="edge"/>
          <c:x val="0.18316344410069649"/>
          <c:y val="0.93951570569807807"/>
          <c:w val="0.55516264667110071"/>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smtClean="0">
                <a:effectLst/>
              </a:rPr>
              <a:t>Best </a:t>
            </a:r>
            <a:r>
              <a:rPr lang="en-US" sz="1400" b="1" i="0" u="none" strike="noStrike" cap="all" baseline="0" dirty="0" smtClean="0">
                <a:effectLst/>
              </a:rPr>
              <a:t>Network</a:t>
            </a:r>
            <a:endParaRPr lang="en-US" sz="1400" dirty="0">
              <a:effectLst/>
            </a:endParaRPr>
          </a:p>
        </c:rich>
      </c:tx>
      <c:layout>
        <c:manualLayout>
          <c:xMode val="edge"/>
          <c:yMode val="edge"/>
          <c:x val="0.27667020746363918"/>
          <c:y val="7.5938576027840154E-2"/>
        </c:manualLayout>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'4G_Web_Ser '!$L$2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'4G_Web_Ser '!$K$3</c:f>
              <c:strCache>
                <c:ptCount val="1"/>
                <c:pt idx="0">
                  <c:v>#Regions</c:v>
                </c:pt>
              </c:strCache>
            </c:strRef>
          </c:cat>
          <c:val>
            <c:numRef>
              <c:f>'4G_Web_Ser '!$L$3</c:f>
              <c:numCache>
                <c:formatCode>General</c:formatCode>
                <c:ptCount val="1"/>
                <c:pt idx="0">
                  <c:v>1</c:v>
                </c:pt>
              </c:numCache>
            </c:numRef>
          </c:val>
          <c:extLst>
            <c:ext xmlns:c16="http://schemas.microsoft.com/office/drawing/2014/chart" uri="{C3380CC4-5D6E-409C-BE32-E72D297353CC}">
              <c16:uniqueId val="{00000000-FDFF-4D9F-9EFF-C824749FBB1B}"/>
            </c:ext>
          </c:extLst>
        </c:ser>
        <c:ser>
          <c:idx val="1"/>
          <c:order val="1"/>
          <c:tx>
            <c:strRef>
              <c:f>'4G_Web_Ser '!$M$2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'4G_Web_Ser '!$K$3</c:f>
              <c:strCache>
                <c:ptCount val="1"/>
                <c:pt idx="0">
                  <c:v>#Regions</c:v>
                </c:pt>
              </c:strCache>
            </c:strRef>
          </c:cat>
          <c:val>
            <c:numRef>
              <c:f>'4G_Web_Ser '!$M$3</c:f>
              <c:numCache>
                <c:formatCode>General</c:formatCode>
                <c:ptCount val="1"/>
                <c:pt idx="0">
                  <c:v>2</c:v>
                </c:pt>
              </c:numCache>
            </c:numRef>
          </c:val>
          <c:extLst>
            <c:ext xmlns:c16="http://schemas.microsoft.com/office/drawing/2014/chart" uri="{C3380CC4-5D6E-409C-BE32-E72D297353CC}">
              <c16:uniqueId val="{00000001-FDFF-4D9F-9EFF-C824749FBB1B}"/>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smtClean="0">
                <a:effectLst/>
              </a:rPr>
              <a:t>Best </a:t>
            </a:r>
            <a:r>
              <a:rPr lang="en-US" sz="1400" b="1" i="0" u="none" strike="noStrike" cap="all" baseline="0" dirty="0" smtClean="0">
                <a:effectLst/>
              </a:rPr>
              <a:t>Network</a:t>
            </a:r>
            <a:endParaRPr lang="en-US" sz="1400" dirty="0">
              <a:effectLst/>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'4G Setup time'!$L$2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'4G Setup time'!$K$3</c:f>
              <c:strCache>
                <c:ptCount val="1"/>
                <c:pt idx="0">
                  <c:v>#Regions</c:v>
                </c:pt>
              </c:strCache>
            </c:strRef>
          </c:cat>
          <c:val>
            <c:numRef>
              <c:f>'4G Setup time'!$L$3</c:f>
              <c:numCache>
                <c:formatCode>General</c:formatCode>
                <c:ptCount val="1"/>
                <c:pt idx="0">
                  <c:v>3</c:v>
                </c:pt>
              </c:numCache>
            </c:numRef>
          </c:val>
          <c:extLst>
            <c:ext xmlns:c16="http://schemas.microsoft.com/office/drawing/2014/chart" uri="{C3380CC4-5D6E-409C-BE32-E72D297353CC}">
              <c16:uniqueId val="{00000000-E3FC-4B5B-8AE4-DFA07A7588F1}"/>
            </c:ext>
          </c:extLst>
        </c:ser>
        <c:ser>
          <c:idx val="1"/>
          <c:order val="1"/>
          <c:tx>
            <c:strRef>
              <c:f>'4G Setup time'!$M$2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'4G Setup time'!$K$3</c:f>
              <c:strCache>
                <c:ptCount val="1"/>
                <c:pt idx="0">
                  <c:v>#Regions</c:v>
                </c:pt>
              </c:strCache>
            </c:strRef>
          </c:cat>
          <c:val>
            <c:numRef>
              <c:f>'4G Setup time'!$M$3</c:f>
              <c:numCache>
                <c:formatCode>General</c:formatCode>
                <c:ptCount val="1"/>
                <c:pt idx="0">
                  <c:v>0</c:v>
                </c:pt>
              </c:numCache>
            </c:numRef>
          </c:val>
          <c:extLst>
            <c:ext xmlns:c16="http://schemas.microsoft.com/office/drawing/2014/chart" uri="{C3380CC4-5D6E-409C-BE32-E72D297353CC}">
              <c16:uniqueId val="{00000001-E3FC-4B5B-8AE4-DFA07A7588F1}"/>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4G Web Service SUCCESS </a:t>
            </a:r>
            <a:endParaRPr lang="en-US" sz="1400">
              <a:effectLst/>
            </a:endParaRPr>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'4G_Web_Ser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8506-4105-AB0A-449B0FC3B69D}"/>
              </c:ext>
            </c:extLst>
          </c:dPt>
          <c:dPt>
            <c:idx val="3"/>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8506-4105-AB0A-449B0FC3B69D}"/>
              </c:ext>
            </c:extLst>
          </c:dPt>
          <c:cat>
            <c:strRef>
              <c:f>'4G_Web_Ser '!$A$2:$A$5</c:f>
              <c:strCache>
                <c:ptCount val="4"/>
                <c:pt idx="0">
                  <c:v>COTONOU</c:v>
                </c:pt>
                <c:pt idx="1">
                  <c:v>PORTO NOVO</c:v>
                </c:pt>
                <c:pt idx="2">
                  <c:v>CALAVI</c:v>
                </c:pt>
                <c:pt idx="3">
                  <c:v>ALL NETWORK</c:v>
                </c:pt>
              </c:strCache>
            </c:strRef>
          </c:cat>
          <c:val>
            <c:numRef>
              <c:f>'4G_Web_Ser '!$B$2:$B$5</c:f>
              <c:numCache>
                <c:formatCode>General</c:formatCode>
                <c:ptCount val="4"/>
                <c:pt idx="0">
                  <c:v>99.644999999999996</c:v>
                </c:pt>
                <c:pt idx="1">
                  <c:v>94.55</c:v>
                </c:pt>
                <c:pt idx="2">
                  <c:v>98.66</c:v>
                </c:pt>
                <c:pt idx="3">
                  <c:v>98.57</c:v>
                </c:pt>
              </c:numCache>
            </c:numRef>
          </c:val>
          <c:extLst>
            <c:ext xmlns:c16="http://schemas.microsoft.com/office/drawing/2014/chart" uri="{C3380CC4-5D6E-409C-BE32-E72D297353CC}">
              <c16:uniqueId val="{00000004-8506-4105-AB0A-449B0FC3B69D}"/>
            </c:ext>
          </c:extLst>
        </c:ser>
        <c:ser>
          <c:idx val="1"/>
          <c:order val="1"/>
          <c:tx>
            <c:strRef>
              <c:f>'4G_Web_Ser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8506-4105-AB0A-449B0FC3B69D}"/>
              </c:ext>
            </c:extLst>
          </c:dPt>
          <c:dPt>
            <c:idx val="3"/>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8506-4105-AB0A-449B0FC3B69D}"/>
              </c:ext>
            </c:extLst>
          </c:dPt>
          <c:cat>
            <c:strRef>
              <c:f>'4G_Web_Ser '!$A$2:$A$5</c:f>
              <c:strCache>
                <c:ptCount val="4"/>
                <c:pt idx="0">
                  <c:v>COTONOU</c:v>
                </c:pt>
                <c:pt idx="1">
                  <c:v>PORTO NOVO</c:v>
                </c:pt>
                <c:pt idx="2">
                  <c:v>CALAVI</c:v>
                </c:pt>
                <c:pt idx="3">
                  <c:v>ALL NETWORK</c:v>
                </c:pt>
              </c:strCache>
            </c:strRef>
          </c:cat>
          <c:val>
            <c:numRef>
              <c:f>'4G_Web_Ser '!$C$2:$C$5</c:f>
              <c:numCache>
                <c:formatCode>General</c:formatCode>
                <c:ptCount val="4"/>
                <c:pt idx="0">
                  <c:v>99.641000000000005</c:v>
                </c:pt>
                <c:pt idx="1">
                  <c:v>99.1</c:v>
                </c:pt>
                <c:pt idx="2">
                  <c:v>99.66</c:v>
                </c:pt>
                <c:pt idx="3">
                  <c:v>99.65</c:v>
                </c:pt>
              </c:numCache>
            </c:numRef>
          </c:val>
          <c:extLst>
            <c:ext xmlns:c16="http://schemas.microsoft.com/office/drawing/2014/chart" uri="{C3380CC4-5D6E-409C-BE32-E72D297353CC}">
              <c16:uniqueId val="{00000009-8506-4105-AB0A-449B0FC3B69D}"/>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'4G_Web_Ser '!$D$1</c:f>
              <c:strCache>
                <c:ptCount val="1"/>
                <c:pt idx="0">
                  <c:v>ARCEP Target</c:v>
                </c:pt>
              </c:strCache>
            </c:strRef>
          </c:tx>
          <c:spPr>
            <a:ln w="19050" cap="rnd">
              <a:solidFill>
                <a:srgbClr val="FF0000"/>
              </a:solidFill>
              <a:prstDash val="sysDash"/>
              <a:round/>
            </a:ln>
            <a:effectLst/>
          </c:spPr>
          <c:marker>
            <c:symbol val="none"/>
          </c:marker>
          <c:cat>
            <c:strRef>
              <c:f>'4G_Web_Ser '!$A$2:$A$5</c:f>
              <c:strCache>
                <c:ptCount val="4"/>
                <c:pt idx="0">
                  <c:v>COTONOU</c:v>
                </c:pt>
                <c:pt idx="1">
                  <c:v>PORTO NOVO</c:v>
                </c:pt>
                <c:pt idx="2">
                  <c:v>CALAVI</c:v>
                </c:pt>
                <c:pt idx="3">
                  <c:v>ALL NETWORK</c:v>
                </c:pt>
              </c:strCache>
            </c:strRef>
          </c:cat>
          <c:val>
            <c:numRef>
              <c:f>'4G_Web_Ser '!$D$2:$D$5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A-8506-4105-AB0A-449B0FC3B69D}"/>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6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valAx>
      <c:spPr>
        <a:noFill/>
        <a:ln>
          <a:noFill/>
        </a:ln>
        <a:effectLst/>
      </c:spPr>
    </c:plotArea>
    <c:legend>
      <c:legendPos val="b"/>
      <c:layout>
        <c:manualLayout>
          <c:xMode val="edge"/>
          <c:yMode val="edge"/>
          <c:x val="0.26308107080162307"/>
          <c:y val="0.93951574843620012"/>
          <c:w val="0.47963934988015455"/>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fr-FR" sz="1400" b="1" i="0" u="none" strike="noStrike" cap="all" baseline="0">
                <a:effectLst/>
              </a:rPr>
              <a:t>4G HTTP Connexion Setup Time</a:t>
            </a:r>
            <a:endParaRPr lang="en-US" sz="1400">
              <a:effectLst/>
            </a:endParaRPr>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19264895459496134"/>
          <c:y val="0.17060584728233477"/>
          <c:w val="0.55554698519827883"/>
          <c:h val="0.67603813596148166"/>
        </c:manualLayout>
      </c:layout>
      <c:radarChart>
        <c:radarStyle val="marker"/>
        <c:varyColors val="0"/>
        <c:ser>
          <c:idx val="0"/>
          <c:order val="0"/>
          <c:tx>
            <c:strRef>
              <c:f>'4G Setup time'!$B$1</c:f>
              <c:strCache>
                <c:ptCount val="1"/>
                <c:pt idx="0">
                  <c:v>MTN</c:v>
                </c:pt>
              </c:strCache>
            </c:strRef>
          </c:tx>
          <c:spPr>
            <a:ln w="28575" cap="rnd">
              <a:solidFill>
                <a:srgbClr val="FFC000"/>
              </a:solidFill>
              <a:round/>
            </a:ln>
            <a:effectLst/>
          </c:spPr>
          <c:marker>
            <c:symbol val="none"/>
          </c:marker>
          <c:cat>
            <c:strRef>
              <c:f>'4G Setup time'!$A$2:$A$5</c:f>
              <c:strCache>
                <c:ptCount val="4"/>
                <c:pt idx="0">
                  <c:v>COTONOU</c:v>
                </c:pt>
                <c:pt idx="1">
                  <c:v>PORTO NOVO</c:v>
                </c:pt>
                <c:pt idx="2">
                  <c:v>CALAVI</c:v>
                </c:pt>
                <c:pt idx="3">
                  <c:v>ALL NETWORK</c:v>
                </c:pt>
              </c:strCache>
            </c:strRef>
          </c:cat>
          <c:val>
            <c:numRef>
              <c:f>'4G Setup time'!$B$2:$B$5</c:f>
              <c:numCache>
                <c:formatCode>General</c:formatCode>
                <c:ptCount val="4"/>
                <c:pt idx="0">
                  <c:v>2.2999999999999998</c:v>
                </c:pt>
                <c:pt idx="1">
                  <c:v>3.13</c:v>
                </c:pt>
                <c:pt idx="2">
                  <c:v>2.36</c:v>
                </c:pt>
                <c:pt idx="3">
                  <c:v>2.6</c:v>
                </c:pt>
              </c:numCache>
            </c:numRef>
          </c:val>
          <c:extLst>
            <c:ext xmlns:c16="http://schemas.microsoft.com/office/drawing/2014/chart" uri="{C3380CC4-5D6E-409C-BE32-E72D297353CC}">
              <c16:uniqueId val="{00000000-54AD-4B0A-9929-CE51221E96BE}"/>
            </c:ext>
          </c:extLst>
        </c:ser>
        <c:ser>
          <c:idx val="1"/>
          <c:order val="1"/>
          <c:tx>
            <c:strRef>
              <c:f>'4G Setup time'!$C$1</c:f>
              <c:strCache>
                <c:ptCount val="1"/>
                <c:pt idx="0">
                  <c:v>MOOV</c:v>
                </c:pt>
              </c:strCache>
            </c:strRef>
          </c:tx>
          <c:spPr>
            <a:ln w="28575" cap="rnd">
              <a:solidFill>
                <a:srgbClr val="92D050"/>
              </a:solidFill>
              <a:round/>
            </a:ln>
            <a:effectLst/>
          </c:spPr>
          <c:marker>
            <c:symbol val="none"/>
          </c:marker>
          <c:cat>
            <c:strRef>
              <c:f>'4G Setup time'!$A$2:$A$5</c:f>
              <c:strCache>
                <c:ptCount val="4"/>
                <c:pt idx="0">
                  <c:v>COTONOU</c:v>
                </c:pt>
                <c:pt idx="1">
                  <c:v>PORTO NOVO</c:v>
                </c:pt>
                <c:pt idx="2">
                  <c:v>CALAVI</c:v>
                </c:pt>
                <c:pt idx="3">
                  <c:v>ALL NETWORK</c:v>
                </c:pt>
              </c:strCache>
            </c:strRef>
          </c:cat>
          <c:val>
            <c:numRef>
              <c:f>'4G Setup time'!$C$2:$C$5</c:f>
              <c:numCache>
                <c:formatCode>General</c:formatCode>
                <c:ptCount val="4"/>
                <c:pt idx="0">
                  <c:v>3.4</c:v>
                </c:pt>
                <c:pt idx="1">
                  <c:v>3.28</c:v>
                </c:pt>
                <c:pt idx="2">
                  <c:v>3.72</c:v>
                </c:pt>
                <c:pt idx="3">
                  <c:v>3.47</c:v>
                </c:pt>
              </c:numCache>
            </c:numRef>
          </c:val>
          <c:extLst>
            <c:ext xmlns:c16="http://schemas.microsoft.com/office/drawing/2014/chart" uri="{C3380CC4-5D6E-409C-BE32-E72D297353CC}">
              <c16:uniqueId val="{00000001-54AD-4B0A-9929-CE51221E96BE}"/>
            </c:ext>
          </c:extLst>
        </c:ser>
        <c:ser>
          <c:idx val="2"/>
          <c:order val="2"/>
          <c:tx>
            <c:strRef>
              <c:f>'4G Setup time'!$D$1</c:f>
              <c:strCache>
                <c:ptCount val="1"/>
                <c:pt idx="0">
                  <c:v>ARCEP Target</c:v>
                </c:pt>
              </c:strCache>
            </c:strRef>
          </c:tx>
          <c:spPr>
            <a:ln w="12700" cap="rnd">
              <a:solidFill>
                <a:srgbClr val="FF0000"/>
              </a:solidFill>
              <a:prstDash val="sysDash"/>
              <a:round/>
            </a:ln>
            <a:effectLst/>
          </c:spPr>
          <c:marker>
            <c:symbol val="none"/>
          </c:marker>
          <c:cat>
            <c:strRef>
              <c:f>'4G Setup time'!$A$2:$A$5</c:f>
              <c:strCache>
                <c:ptCount val="4"/>
                <c:pt idx="0">
                  <c:v>COTONOU</c:v>
                </c:pt>
                <c:pt idx="1">
                  <c:v>PORTO NOVO</c:v>
                </c:pt>
                <c:pt idx="2">
                  <c:v>CALAVI</c:v>
                </c:pt>
                <c:pt idx="3">
                  <c:v>ALL NETWORK</c:v>
                </c:pt>
              </c:strCache>
            </c:strRef>
          </c:cat>
          <c:val>
            <c:numRef>
              <c:f>'4G Setup time'!$D$2:$D$5</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2-54AD-4B0A-9929-CE51221E96BE}"/>
            </c:ext>
          </c:extLst>
        </c:ser>
        <c:dLbls>
          <c:showLegendKey val="0"/>
          <c:showVal val="0"/>
          <c:showCatName val="0"/>
          <c:showSerName val="0"/>
          <c:showPercent val="0"/>
          <c:showBubbleSize val="0"/>
        </c:dLbls>
        <c:axId val="507434831"/>
        <c:axId val="507436079"/>
      </c:radar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valAx>
      <c:spPr>
        <a:noFill/>
        <a:ln>
          <a:noFill/>
        </a:ln>
        <a:effectLst/>
      </c:spPr>
    </c:plotArea>
    <c:legend>
      <c:legendPos val="b"/>
      <c:layout>
        <c:manualLayout>
          <c:xMode val="edge"/>
          <c:yMode val="edge"/>
          <c:x val="0.13209912609482305"/>
          <c:y val="0.90166635170603671"/>
          <c:w val="0.61304866413226666"/>
          <c:h val="4.6564895447671693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smtClean="0">
                <a:effectLst/>
              </a:rPr>
              <a:t>Best </a:t>
            </a:r>
            <a:r>
              <a:rPr lang="en-US" sz="1400" b="1" i="0" u="none" strike="noStrike" cap="all" baseline="0" dirty="0" smtClean="0">
                <a:effectLst/>
              </a:rPr>
              <a:t>Network</a:t>
            </a:r>
            <a:endParaRPr lang="en-US" sz="1400" dirty="0">
              <a:effectLst/>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'4G FTP DL '!$L$2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'4G FTP DL '!$K$3</c:f>
              <c:strCache>
                <c:ptCount val="1"/>
                <c:pt idx="0">
                  <c:v>#Regions</c:v>
                </c:pt>
              </c:strCache>
            </c:strRef>
          </c:cat>
          <c:val>
            <c:numRef>
              <c:f>'4G FTP DL '!$L$3</c:f>
              <c:numCache>
                <c:formatCode>General</c:formatCode>
                <c:ptCount val="1"/>
                <c:pt idx="0">
                  <c:v>0</c:v>
                </c:pt>
              </c:numCache>
            </c:numRef>
          </c:val>
          <c:extLst>
            <c:ext xmlns:c16="http://schemas.microsoft.com/office/drawing/2014/chart" uri="{C3380CC4-5D6E-409C-BE32-E72D297353CC}">
              <c16:uniqueId val="{00000000-80BC-4D2E-B3AA-8CE5356717C0}"/>
            </c:ext>
          </c:extLst>
        </c:ser>
        <c:ser>
          <c:idx val="1"/>
          <c:order val="1"/>
          <c:tx>
            <c:strRef>
              <c:f>'4G FTP DL '!$M$2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'4G FTP DL '!$K$3</c:f>
              <c:strCache>
                <c:ptCount val="1"/>
                <c:pt idx="0">
                  <c:v>#Regions</c:v>
                </c:pt>
              </c:strCache>
            </c:strRef>
          </c:cat>
          <c:val>
            <c:numRef>
              <c:f>'4G FTP DL '!$M$3</c:f>
              <c:numCache>
                <c:formatCode>General</c:formatCode>
                <c:ptCount val="1"/>
                <c:pt idx="0">
                  <c:v>3</c:v>
                </c:pt>
              </c:numCache>
            </c:numRef>
          </c:val>
          <c:extLst>
            <c:ext xmlns:c16="http://schemas.microsoft.com/office/drawing/2014/chart" uri="{C3380CC4-5D6E-409C-BE32-E72D297353CC}">
              <c16:uniqueId val="{00000001-80BC-4D2E-B3AA-8CE5356717C0}"/>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smtClean="0">
                <a:effectLst/>
              </a:rPr>
              <a:t>Best </a:t>
            </a:r>
            <a:r>
              <a:rPr lang="en-US" sz="1400" b="1" i="0" u="none" strike="noStrike" cap="all" baseline="0" dirty="0" smtClean="0">
                <a:effectLst/>
              </a:rPr>
              <a:t>Network</a:t>
            </a:r>
            <a:endParaRPr lang="en-US" sz="1400" dirty="0">
              <a:effectLst/>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'4G FTP UL '!$L$2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'4G FTP UL '!$K$3</c:f>
              <c:strCache>
                <c:ptCount val="1"/>
                <c:pt idx="0">
                  <c:v>#Regions</c:v>
                </c:pt>
              </c:strCache>
            </c:strRef>
          </c:cat>
          <c:val>
            <c:numRef>
              <c:f>'4G FTP UL '!$L$3</c:f>
              <c:numCache>
                <c:formatCode>General</c:formatCode>
                <c:ptCount val="1"/>
                <c:pt idx="0">
                  <c:v>2</c:v>
                </c:pt>
              </c:numCache>
            </c:numRef>
          </c:val>
          <c:extLst>
            <c:ext xmlns:c16="http://schemas.microsoft.com/office/drawing/2014/chart" uri="{C3380CC4-5D6E-409C-BE32-E72D297353CC}">
              <c16:uniqueId val="{00000000-58E6-4F22-AEE4-26D093FDF74D}"/>
            </c:ext>
          </c:extLst>
        </c:ser>
        <c:ser>
          <c:idx val="1"/>
          <c:order val="1"/>
          <c:tx>
            <c:strRef>
              <c:f>'4G FTP UL '!$M$2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'4G FTP UL '!$K$3</c:f>
              <c:strCache>
                <c:ptCount val="1"/>
                <c:pt idx="0">
                  <c:v>#Regions</c:v>
                </c:pt>
              </c:strCache>
            </c:strRef>
          </c:cat>
          <c:val>
            <c:numRef>
              <c:f>'4G FTP UL '!$M$3</c:f>
              <c:numCache>
                <c:formatCode>General</c:formatCode>
                <c:ptCount val="1"/>
                <c:pt idx="0">
                  <c:v>1</c:v>
                </c:pt>
              </c:numCache>
            </c:numRef>
          </c:val>
          <c:extLst>
            <c:ext xmlns:c16="http://schemas.microsoft.com/office/drawing/2014/chart" uri="{C3380CC4-5D6E-409C-BE32-E72D297353CC}">
              <c16:uniqueId val="{00000001-58E6-4F22-AEE4-26D093FDF74D}"/>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4G </a:t>
            </a:r>
            <a:r>
              <a:rPr lang="fr-FR" sz="1400" b="1" i="0" cap="all" baseline="0">
                <a:effectLst/>
              </a:rPr>
              <a:t>FTP UL </a:t>
            </a:r>
            <a:r>
              <a:rPr lang="en-US" sz="1400" b="1" i="0" cap="all" baseline="0">
                <a:effectLst/>
              </a:rPr>
              <a:t>SUCCESS </a:t>
            </a:r>
            <a:endParaRPr lang="en-US" sz="1400">
              <a:effectLst/>
            </a:endParaRPr>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UL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3A5E-4658-98B1-67566EB457A1}"/>
              </c:ext>
            </c:extLst>
          </c:dPt>
          <c:dPt>
            <c:idx val="3"/>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3A5E-4658-98B1-67566EB457A1}"/>
              </c:ext>
            </c:extLst>
          </c:dPt>
          <c:cat>
            <c:strRef>
              <c:f>'4G FTP UL '!$A$2:$A$5</c:f>
              <c:strCache>
                <c:ptCount val="4"/>
                <c:pt idx="0">
                  <c:v>COTONOU</c:v>
                </c:pt>
                <c:pt idx="1">
                  <c:v>PORTO NOVO</c:v>
                </c:pt>
                <c:pt idx="2">
                  <c:v>CALAVI</c:v>
                </c:pt>
                <c:pt idx="3">
                  <c:v>ALL NETWORK</c:v>
                </c:pt>
              </c:strCache>
            </c:strRef>
          </c:cat>
          <c:val>
            <c:numRef>
              <c:f>'4G FTP UL '!$B$2:$B$5</c:f>
              <c:numCache>
                <c:formatCode>General</c:formatCode>
                <c:ptCount val="4"/>
                <c:pt idx="0">
                  <c:v>84.1</c:v>
                </c:pt>
                <c:pt idx="1">
                  <c:v>98.98</c:v>
                </c:pt>
                <c:pt idx="2">
                  <c:v>99.63</c:v>
                </c:pt>
                <c:pt idx="3">
                  <c:v>98.82</c:v>
                </c:pt>
              </c:numCache>
            </c:numRef>
          </c:val>
          <c:extLst>
            <c:ext xmlns:c16="http://schemas.microsoft.com/office/drawing/2014/chart" uri="{C3380CC4-5D6E-409C-BE32-E72D297353CC}">
              <c16:uniqueId val="{00000004-3A5E-4658-98B1-67566EB457A1}"/>
            </c:ext>
          </c:extLst>
        </c:ser>
        <c:ser>
          <c:idx val="1"/>
          <c:order val="1"/>
          <c:tx>
            <c:strRef>
              <c:f>'4G FTP UL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3A5E-4658-98B1-67566EB457A1}"/>
              </c:ext>
            </c:extLst>
          </c:dPt>
          <c:dPt>
            <c:idx val="3"/>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3A5E-4658-98B1-67566EB457A1}"/>
              </c:ext>
            </c:extLst>
          </c:dPt>
          <c:cat>
            <c:strRef>
              <c:f>'4G FTP UL '!$A$2:$A$5</c:f>
              <c:strCache>
                <c:ptCount val="4"/>
                <c:pt idx="0">
                  <c:v>COTONOU</c:v>
                </c:pt>
                <c:pt idx="1">
                  <c:v>PORTO NOVO</c:v>
                </c:pt>
                <c:pt idx="2">
                  <c:v>CALAVI</c:v>
                </c:pt>
                <c:pt idx="3">
                  <c:v>ALL NETWORK</c:v>
                </c:pt>
              </c:strCache>
            </c:strRef>
          </c:cat>
          <c:val>
            <c:numRef>
              <c:f>'4G FTP UL '!$C$2:$C$5</c:f>
              <c:numCache>
                <c:formatCode>General</c:formatCode>
                <c:ptCount val="4"/>
                <c:pt idx="0">
                  <c:v>83.3</c:v>
                </c:pt>
                <c:pt idx="1">
                  <c:v>99.37</c:v>
                </c:pt>
                <c:pt idx="2">
                  <c:v>99.18</c:v>
                </c:pt>
                <c:pt idx="3">
                  <c:v>95.5</c:v>
                </c:pt>
              </c:numCache>
            </c:numRef>
          </c:val>
          <c:extLst>
            <c:ext xmlns:c16="http://schemas.microsoft.com/office/drawing/2014/chart" uri="{C3380CC4-5D6E-409C-BE32-E72D297353CC}">
              <c16:uniqueId val="{00000009-3A5E-4658-98B1-67566EB457A1}"/>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'4G FTP UL '!$D$1</c:f>
              <c:strCache>
                <c:ptCount val="1"/>
                <c:pt idx="0">
                  <c:v>ARCEP Target</c:v>
                </c:pt>
              </c:strCache>
            </c:strRef>
          </c:tx>
          <c:spPr>
            <a:ln w="19050" cap="rnd">
              <a:solidFill>
                <a:srgbClr val="FF0000"/>
              </a:solidFill>
              <a:prstDash val="sysDash"/>
              <a:round/>
            </a:ln>
            <a:effectLst/>
          </c:spPr>
          <c:marker>
            <c:symbol val="none"/>
          </c:marker>
          <c:cat>
            <c:strRef>
              <c:f>'4G FTP UL '!$A$2:$A$5</c:f>
              <c:strCache>
                <c:ptCount val="4"/>
                <c:pt idx="0">
                  <c:v>COTONOU</c:v>
                </c:pt>
                <c:pt idx="1">
                  <c:v>PORTO NOVO</c:v>
                </c:pt>
                <c:pt idx="2">
                  <c:v>CALAVI</c:v>
                </c:pt>
                <c:pt idx="3">
                  <c:v>ALL NETWORK</c:v>
                </c:pt>
              </c:strCache>
            </c:strRef>
          </c:cat>
          <c:val>
            <c:numRef>
              <c:f>'4G FTP UL '!$D$2:$D$5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A-3A5E-4658-98B1-67566EB457A1}"/>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in val="75"/>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5"/>
      </c:valAx>
      <c:spPr>
        <a:noFill/>
        <a:ln>
          <a:noFill/>
        </a:ln>
        <a:effectLst/>
      </c:spPr>
    </c:plotArea>
    <c:legend>
      <c:legendPos val="b"/>
      <c:layout>
        <c:manualLayout>
          <c:xMode val="edge"/>
          <c:yMode val="edge"/>
          <c:x val="0.1594190311186677"/>
          <c:y val="0.93951557768532457"/>
          <c:w val="0.52784379556515648"/>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cap="all" baseline="0" dirty="0" smtClean="0">
                <a:effectLst/>
              </a:rPr>
              <a:t>Best Network</a:t>
            </a:r>
            <a:endParaRPr lang="en-US" sz="1400" dirty="0">
              <a:effectLst/>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'3G Coverage'!$I$3</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 Coverage'!$H$4</c:f>
              <c:strCache>
                <c:ptCount val="1"/>
                <c:pt idx="0">
                  <c:v>#Regions</c:v>
                </c:pt>
              </c:strCache>
            </c:strRef>
          </c:cat>
          <c:val>
            <c:numRef>
              <c:f>'3G Coverage'!$I$4</c:f>
              <c:numCache>
                <c:formatCode>General</c:formatCode>
                <c:ptCount val="1"/>
                <c:pt idx="0">
                  <c:v>9</c:v>
                </c:pt>
              </c:numCache>
            </c:numRef>
          </c:val>
          <c:extLst>
            <c:ext xmlns:c16="http://schemas.microsoft.com/office/drawing/2014/chart" uri="{C3380CC4-5D6E-409C-BE32-E72D297353CC}">
              <c16:uniqueId val="{00000000-AB57-40D9-870E-3C4C0AD21B90}"/>
            </c:ext>
          </c:extLst>
        </c:ser>
        <c:ser>
          <c:idx val="1"/>
          <c:order val="1"/>
          <c:tx>
            <c:strRef>
              <c:f>'3G Coverage'!$J$3</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'3G Coverage'!$H$4</c:f>
              <c:strCache>
                <c:ptCount val="1"/>
                <c:pt idx="0">
                  <c:v>#Regions</c:v>
                </c:pt>
              </c:strCache>
            </c:strRef>
          </c:cat>
          <c:val>
            <c:numRef>
              <c:f>'3G Coverage'!$J$4</c:f>
              <c:numCache>
                <c:formatCode>General</c:formatCode>
                <c:ptCount val="1"/>
                <c:pt idx="0">
                  <c:v>3</c:v>
                </c:pt>
              </c:numCache>
            </c:numRef>
          </c:val>
          <c:extLst>
            <c:ext xmlns:c16="http://schemas.microsoft.com/office/drawing/2014/chart" uri="{C3380CC4-5D6E-409C-BE32-E72D297353CC}">
              <c16:uniqueId val="{00000001-AB57-40D9-870E-3C4C0AD21B90}"/>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mn-lt"/>
                <a:ea typeface="+mn-ea"/>
                <a:cs typeface="+mn-cs"/>
              </a:defRPr>
            </a:pPr>
            <a:endParaRPr lang="en-US"/>
          </a:p>
        </c:txPr>
        <c:crossAx val="509183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4G </a:t>
            </a:r>
            <a:r>
              <a:rPr lang="fr-FR" sz="1400" b="1" i="0" u="none" strike="noStrike" cap="all" baseline="0">
                <a:effectLst/>
              </a:rPr>
              <a:t>FTP DL </a:t>
            </a:r>
            <a:r>
              <a:rPr lang="en-US" sz="1400" b="1" i="0" cap="all" baseline="0">
                <a:effectLst/>
              </a:rPr>
              <a:t>SUCCESS </a:t>
            </a:r>
            <a:endParaRPr lang="en-US" sz="1400">
              <a:effectLst/>
            </a:endParaRPr>
          </a:p>
        </c:rich>
      </c:tx>
      <c:layout>
        <c:manualLayout>
          <c:xMode val="edge"/>
          <c:yMode val="edge"/>
          <c:x val="0.29630041818773006"/>
          <c:y val="3.4085985637108865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2452043817170289"/>
        </c:manualLayout>
      </c:layout>
      <c:barChart>
        <c:barDir val="col"/>
        <c:grouping val="clustered"/>
        <c:varyColors val="0"/>
        <c:ser>
          <c:idx val="0"/>
          <c:order val="0"/>
          <c:tx>
            <c:strRef>
              <c:f>'4G FTP DL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8F7B-48BF-A975-D474B21BCCCE}"/>
              </c:ext>
            </c:extLst>
          </c:dPt>
          <c:cat>
            <c:strRef>
              <c:f>'4G FTP DL '!$A$2:$A$5</c:f>
              <c:strCache>
                <c:ptCount val="4"/>
                <c:pt idx="0">
                  <c:v>COTONOU</c:v>
                </c:pt>
                <c:pt idx="1">
                  <c:v>PORTO NOVO</c:v>
                </c:pt>
                <c:pt idx="2">
                  <c:v>CALAVI</c:v>
                </c:pt>
                <c:pt idx="3">
                  <c:v>ALL NETWORK</c:v>
                </c:pt>
              </c:strCache>
            </c:strRef>
          </c:cat>
          <c:val>
            <c:numRef>
              <c:f>'4G FTP DL '!$B$2:$B$5</c:f>
              <c:numCache>
                <c:formatCode>General</c:formatCode>
                <c:ptCount val="4"/>
                <c:pt idx="0">
                  <c:v>97.59</c:v>
                </c:pt>
                <c:pt idx="1">
                  <c:v>93.07</c:v>
                </c:pt>
                <c:pt idx="2">
                  <c:v>93.35</c:v>
                </c:pt>
                <c:pt idx="3">
                  <c:v>97.14</c:v>
                </c:pt>
              </c:numCache>
            </c:numRef>
          </c:val>
          <c:extLst>
            <c:ext xmlns:c16="http://schemas.microsoft.com/office/drawing/2014/chart" uri="{C3380CC4-5D6E-409C-BE32-E72D297353CC}">
              <c16:uniqueId val="{00000002-8F7B-48BF-A975-D474B21BCCCE}"/>
            </c:ext>
          </c:extLst>
        </c:ser>
        <c:ser>
          <c:idx val="1"/>
          <c:order val="1"/>
          <c:tx>
            <c:strRef>
              <c:f>'4G FTP DL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4-8F7B-48BF-A975-D474B21BCCCE}"/>
              </c:ext>
            </c:extLst>
          </c:dPt>
          <c:cat>
            <c:strRef>
              <c:f>'4G FTP DL '!$A$2:$A$5</c:f>
              <c:strCache>
                <c:ptCount val="4"/>
                <c:pt idx="0">
                  <c:v>COTONOU</c:v>
                </c:pt>
                <c:pt idx="1">
                  <c:v>PORTO NOVO</c:v>
                </c:pt>
                <c:pt idx="2">
                  <c:v>CALAVI</c:v>
                </c:pt>
                <c:pt idx="3">
                  <c:v>ALL NETWORK</c:v>
                </c:pt>
              </c:strCache>
            </c:strRef>
          </c:cat>
          <c:val>
            <c:numRef>
              <c:f>'4G FTP DL '!$C$2:$C$5</c:f>
              <c:numCache>
                <c:formatCode>General</c:formatCode>
                <c:ptCount val="4"/>
                <c:pt idx="0">
                  <c:v>98.98</c:v>
                </c:pt>
                <c:pt idx="1">
                  <c:v>97.14</c:v>
                </c:pt>
                <c:pt idx="2">
                  <c:v>97.9</c:v>
                </c:pt>
                <c:pt idx="3">
                  <c:v>99.21</c:v>
                </c:pt>
              </c:numCache>
            </c:numRef>
          </c:val>
          <c:extLst>
            <c:ext xmlns:c16="http://schemas.microsoft.com/office/drawing/2014/chart" uri="{C3380CC4-5D6E-409C-BE32-E72D297353CC}">
              <c16:uniqueId val="{00000005-8F7B-48BF-A975-D474B21BCCCE}"/>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'4G FTP DL '!$D$1</c:f>
              <c:strCache>
                <c:ptCount val="1"/>
                <c:pt idx="0">
                  <c:v>ARCEP Target</c:v>
                </c:pt>
              </c:strCache>
            </c:strRef>
          </c:tx>
          <c:spPr>
            <a:ln w="19050" cap="rnd">
              <a:solidFill>
                <a:srgbClr val="FF0000"/>
              </a:solidFill>
              <a:prstDash val="sysDash"/>
              <a:round/>
            </a:ln>
            <a:effectLst/>
          </c:spPr>
          <c:marker>
            <c:symbol val="none"/>
          </c:marker>
          <c:cat>
            <c:strRef>
              <c:f>'4G FTP DL '!$A$2:$A$5</c:f>
              <c:strCache>
                <c:ptCount val="4"/>
                <c:pt idx="0">
                  <c:v>COTONOU</c:v>
                </c:pt>
                <c:pt idx="1">
                  <c:v>PORTO NOVO</c:v>
                </c:pt>
                <c:pt idx="2">
                  <c:v>CALAVI</c:v>
                </c:pt>
                <c:pt idx="3">
                  <c:v>ALL NETWORK</c:v>
                </c:pt>
              </c:strCache>
            </c:strRef>
          </c:cat>
          <c:val>
            <c:numRef>
              <c:f>'4G FTP DL '!$D$2:$D$5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6-8F7B-48BF-A975-D474B21BCCCE}"/>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2"/>
      </c:valAx>
      <c:spPr>
        <a:noFill/>
        <a:ln>
          <a:noFill/>
        </a:ln>
        <a:effectLst/>
      </c:spPr>
    </c:plotArea>
    <c:legend>
      <c:legendPos val="b"/>
      <c:layout>
        <c:manualLayout>
          <c:xMode val="edge"/>
          <c:yMode val="edge"/>
          <c:x val="0.26537996412016973"/>
          <c:y val="0.910299028798632"/>
          <c:w val="0.50820339972845663"/>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smtClean="0">
                <a:effectLst/>
              </a:rPr>
              <a:t>Best </a:t>
            </a:r>
            <a:r>
              <a:rPr lang="en-US" sz="1400" b="1" i="0" u="none" strike="noStrike" cap="all" baseline="0" dirty="0" smtClean="0">
                <a:effectLst/>
              </a:rPr>
              <a:t>Network</a:t>
            </a:r>
            <a:endParaRPr lang="en-US" sz="1400" dirty="0">
              <a:effectLst/>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'4G FTP DL thr'!$L$2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'4G FTP DL thr'!$K$3</c:f>
              <c:strCache>
                <c:ptCount val="1"/>
                <c:pt idx="0">
                  <c:v>#Regions</c:v>
                </c:pt>
              </c:strCache>
            </c:strRef>
          </c:cat>
          <c:val>
            <c:numRef>
              <c:f>'4G FTP DL thr'!$L$3</c:f>
              <c:numCache>
                <c:formatCode>General</c:formatCode>
                <c:ptCount val="1"/>
                <c:pt idx="0">
                  <c:v>2</c:v>
                </c:pt>
              </c:numCache>
            </c:numRef>
          </c:val>
          <c:extLst>
            <c:ext xmlns:c16="http://schemas.microsoft.com/office/drawing/2014/chart" uri="{C3380CC4-5D6E-409C-BE32-E72D297353CC}">
              <c16:uniqueId val="{00000000-6D5A-41E5-9BAA-6083D76643D8}"/>
            </c:ext>
          </c:extLst>
        </c:ser>
        <c:ser>
          <c:idx val="1"/>
          <c:order val="1"/>
          <c:tx>
            <c:strRef>
              <c:f>'4G FTP DL thr'!$M$2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'4G FTP DL thr'!$K$3</c:f>
              <c:strCache>
                <c:ptCount val="1"/>
                <c:pt idx="0">
                  <c:v>#Regions</c:v>
                </c:pt>
              </c:strCache>
            </c:strRef>
          </c:cat>
          <c:val>
            <c:numRef>
              <c:f>'4G FTP DL thr'!$M$3</c:f>
              <c:numCache>
                <c:formatCode>General</c:formatCode>
                <c:ptCount val="1"/>
                <c:pt idx="0">
                  <c:v>1</c:v>
                </c:pt>
              </c:numCache>
            </c:numRef>
          </c:val>
          <c:extLst>
            <c:ext xmlns:c16="http://schemas.microsoft.com/office/drawing/2014/chart" uri="{C3380CC4-5D6E-409C-BE32-E72D297353CC}">
              <c16:uniqueId val="{00000001-6D5A-41E5-9BAA-6083D76643D8}"/>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smtClean="0">
                <a:effectLst/>
              </a:rPr>
              <a:t>Best </a:t>
            </a:r>
            <a:r>
              <a:rPr lang="en-US" sz="1400" b="1" i="0" u="none" strike="noStrike" cap="all" baseline="0" dirty="0" smtClean="0">
                <a:effectLst/>
              </a:rPr>
              <a:t>Network</a:t>
            </a:r>
            <a:endParaRPr lang="en-US" sz="1400" dirty="0">
              <a:effectLst/>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'4G FTP UL  Thr'!$L$2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delete val="1"/>
          </c:dLbls>
          <c:cat>
            <c:strRef>
              <c:f>'4G FTP UL  Thr'!$K$3</c:f>
              <c:strCache>
                <c:ptCount val="1"/>
                <c:pt idx="0">
                  <c:v>#Regions</c:v>
                </c:pt>
              </c:strCache>
            </c:strRef>
          </c:cat>
          <c:val>
            <c:numRef>
              <c:f>'4G FTP UL  Thr'!$L$3</c:f>
              <c:numCache>
                <c:formatCode>General</c:formatCode>
                <c:ptCount val="1"/>
                <c:pt idx="0">
                  <c:v>1</c:v>
                </c:pt>
              </c:numCache>
            </c:numRef>
          </c:val>
          <c:extLst>
            <c:ext xmlns:c16="http://schemas.microsoft.com/office/drawing/2014/chart" uri="{C3380CC4-5D6E-409C-BE32-E72D297353CC}">
              <c16:uniqueId val="{00000000-DB13-434C-8AB6-C2EAECDE867A}"/>
            </c:ext>
          </c:extLst>
        </c:ser>
        <c:ser>
          <c:idx val="1"/>
          <c:order val="1"/>
          <c:tx>
            <c:strRef>
              <c:f>'4G FTP UL  Thr'!$M$2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'4G FTP UL  Thr'!$K$3</c:f>
              <c:strCache>
                <c:ptCount val="1"/>
                <c:pt idx="0">
                  <c:v>#Regions</c:v>
                </c:pt>
              </c:strCache>
            </c:strRef>
          </c:cat>
          <c:val>
            <c:numRef>
              <c:f>'4G FTP UL  Thr'!$M$3</c:f>
              <c:numCache>
                <c:formatCode>General</c:formatCode>
                <c:ptCount val="1"/>
                <c:pt idx="0">
                  <c:v>2</c:v>
                </c:pt>
              </c:numCache>
            </c:numRef>
          </c:val>
          <c:extLst>
            <c:ext xmlns:c16="http://schemas.microsoft.com/office/drawing/2014/chart" uri="{C3380CC4-5D6E-409C-BE32-E72D297353CC}">
              <c16:uniqueId val="{00000001-DB13-434C-8AB6-C2EAECDE867A}"/>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4G </a:t>
            </a:r>
            <a:r>
              <a:rPr lang="fr-FR" sz="1400" b="1" i="0" u="none" strike="noStrike" cap="all" baseline="0">
                <a:effectLst/>
              </a:rPr>
              <a:t>FTP UL THROUGHPUT</a:t>
            </a:r>
            <a:endParaRPr lang="en-US" sz="1400">
              <a:effectLst/>
            </a:endParaRPr>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UL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575B-466C-A045-3AF6F1EABD16}"/>
              </c:ext>
            </c:extLst>
          </c:dPt>
          <c:cat>
            <c:strRef>
              <c:f>'4G FTP UL  Thr'!$A$2:$A$5</c:f>
              <c:strCache>
                <c:ptCount val="4"/>
                <c:pt idx="0">
                  <c:v>COTONOU</c:v>
                </c:pt>
                <c:pt idx="1">
                  <c:v>PORTO NOVO</c:v>
                </c:pt>
                <c:pt idx="2">
                  <c:v>CALAVI</c:v>
                </c:pt>
                <c:pt idx="3">
                  <c:v>ALL NETWORK</c:v>
                </c:pt>
              </c:strCache>
            </c:strRef>
          </c:cat>
          <c:val>
            <c:numRef>
              <c:f>'4G FTP UL  Thr'!$B$2:$B$5</c:f>
              <c:numCache>
                <c:formatCode>General</c:formatCode>
                <c:ptCount val="4"/>
                <c:pt idx="0">
                  <c:v>5067.6899999999996</c:v>
                </c:pt>
                <c:pt idx="1">
                  <c:v>6793.48</c:v>
                </c:pt>
                <c:pt idx="2">
                  <c:v>9661.76</c:v>
                </c:pt>
                <c:pt idx="3">
                  <c:v>6313.38</c:v>
                </c:pt>
              </c:numCache>
            </c:numRef>
          </c:val>
          <c:extLst>
            <c:ext xmlns:c16="http://schemas.microsoft.com/office/drawing/2014/chart" uri="{C3380CC4-5D6E-409C-BE32-E72D297353CC}">
              <c16:uniqueId val="{00000002-575B-466C-A045-3AF6F1EABD16}"/>
            </c:ext>
          </c:extLst>
        </c:ser>
        <c:ser>
          <c:idx val="1"/>
          <c:order val="1"/>
          <c:tx>
            <c:strRef>
              <c:f>'4G FTP UL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4-575B-466C-A045-3AF6F1EABD16}"/>
              </c:ext>
            </c:extLst>
          </c:dPt>
          <c:cat>
            <c:strRef>
              <c:f>'4G FTP UL  Thr'!$A$2:$A$5</c:f>
              <c:strCache>
                <c:ptCount val="4"/>
                <c:pt idx="0">
                  <c:v>COTONOU</c:v>
                </c:pt>
                <c:pt idx="1">
                  <c:v>PORTO NOVO</c:v>
                </c:pt>
                <c:pt idx="2">
                  <c:v>CALAVI</c:v>
                </c:pt>
                <c:pt idx="3">
                  <c:v>ALL NETWORK</c:v>
                </c:pt>
              </c:strCache>
            </c:strRef>
          </c:cat>
          <c:val>
            <c:numRef>
              <c:f>'4G FTP UL  Thr'!$C$2:$C$5</c:f>
              <c:numCache>
                <c:formatCode>General</c:formatCode>
                <c:ptCount val="4"/>
                <c:pt idx="0">
                  <c:v>6385.15</c:v>
                </c:pt>
                <c:pt idx="1">
                  <c:v>5441.42</c:v>
                </c:pt>
                <c:pt idx="2">
                  <c:v>10287.23</c:v>
                </c:pt>
                <c:pt idx="3">
                  <c:v>6894.59</c:v>
                </c:pt>
              </c:numCache>
            </c:numRef>
          </c:val>
          <c:extLst>
            <c:ext xmlns:c16="http://schemas.microsoft.com/office/drawing/2014/chart" uri="{C3380CC4-5D6E-409C-BE32-E72D297353CC}">
              <c16:uniqueId val="{00000005-575B-466C-A045-3AF6F1EABD16}"/>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'4G FTP UL  Thr'!$D$1</c:f>
              <c:strCache>
                <c:ptCount val="1"/>
                <c:pt idx="0">
                  <c:v>ARCEP Target</c:v>
                </c:pt>
              </c:strCache>
            </c:strRef>
          </c:tx>
          <c:spPr>
            <a:ln w="19050" cap="rnd">
              <a:solidFill>
                <a:srgbClr val="FF0000"/>
              </a:solidFill>
              <a:prstDash val="sysDash"/>
              <a:round/>
            </a:ln>
            <a:effectLst/>
          </c:spPr>
          <c:marker>
            <c:symbol val="none"/>
          </c:marker>
          <c:cat>
            <c:strRef>
              <c:f>'4G FTP UL  Thr'!$A$2:$A$5</c:f>
              <c:strCache>
                <c:ptCount val="4"/>
                <c:pt idx="0">
                  <c:v>COTONOU</c:v>
                </c:pt>
                <c:pt idx="1">
                  <c:v>PORTO NOVO</c:v>
                </c:pt>
                <c:pt idx="2">
                  <c:v>CALAVI</c:v>
                </c:pt>
                <c:pt idx="3">
                  <c:v>ALL NETWORK</c:v>
                </c:pt>
              </c:strCache>
            </c:strRef>
          </c:cat>
          <c:val>
            <c:numRef>
              <c:f>'4G FTP UL  Thr'!$D$2:$D$5</c:f>
              <c:numCache>
                <c:formatCode>General</c:formatCode>
                <c:ptCount val="4"/>
                <c:pt idx="0">
                  <c:v>4000</c:v>
                </c:pt>
                <c:pt idx="1">
                  <c:v>4000</c:v>
                </c:pt>
                <c:pt idx="2">
                  <c:v>4000</c:v>
                </c:pt>
                <c:pt idx="3">
                  <c:v>4000</c:v>
                </c:pt>
              </c:numCache>
            </c:numRef>
          </c:val>
          <c:smooth val="0"/>
          <c:extLst>
            <c:ext xmlns:c16="http://schemas.microsoft.com/office/drawing/2014/chart" uri="{C3380CC4-5D6E-409C-BE32-E72D297353CC}">
              <c16:uniqueId val="{00000006-575B-466C-A045-3AF6F1EABD16}"/>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in val="200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valAx>
      <c:spPr>
        <a:noFill/>
        <a:ln>
          <a:noFill/>
        </a:ln>
        <a:effectLst/>
      </c:spPr>
    </c:plotArea>
    <c:legend>
      <c:legendPos val="b"/>
      <c:layout>
        <c:manualLayout>
          <c:xMode val="edge"/>
          <c:yMode val="edge"/>
          <c:x val="0.26972211954462288"/>
          <c:y val="0.93951570569807807"/>
          <c:w val="0.51190057831353797"/>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4G </a:t>
            </a:r>
            <a:r>
              <a:rPr lang="fr-FR" sz="1400" b="1" i="0" cap="all" baseline="0">
                <a:effectLst/>
              </a:rPr>
              <a:t>FTP DL </a:t>
            </a:r>
            <a:r>
              <a:rPr lang="en-US" sz="1400" b="1" i="0" cap="all" baseline="0">
                <a:effectLst/>
              </a:rPr>
              <a:t>THROUGHPUT </a:t>
            </a:r>
            <a:endParaRPr lang="en-US" sz="1400">
              <a:effectLst/>
            </a:endParaRPr>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DL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ED2E-417E-B346-63F958D4EF93}"/>
              </c:ext>
            </c:extLst>
          </c:dPt>
          <c:cat>
            <c:strRef>
              <c:f>'4G FTP DL thr'!$A$2:$A$5</c:f>
              <c:strCache>
                <c:ptCount val="4"/>
                <c:pt idx="0">
                  <c:v>COTONOU</c:v>
                </c:pt>
                <c:pt idx="1">
                  <c:v>PORTO NOVO</c:v>
                </c:pt>
                <c:pt idx="2">
                  <c:v>CALAVI</c:v>
                </c:pt>
                <c:pt idx="3">
                  <c:v>ALL NETWORK</c:v>
                </c:pt>
              </c:strCache>
            </c:strRef>
          </c:cat>
          <c:val>
            <c:numRef>
              <c:f>'4G FTP DL thr'!$B$2:$B$5</c:f>
              <c:numCache>
                <c:formatCode>General</c:formatCode>
                <c:ptCount val="4"/>
                <c:pt idx="0">
                  <c:v>13540.01</c:v>
                </c:pt>
                <c:pt idx="1">
                  <c:v>13365.99</c:v>
                </c:pt>
                <c:pt idx="2">
                  <c:v>17523.810000000001</c:v>
                </c:pt>
                <c:pt idx="3">
                  <c:v>14587.94</c:v>
                </c:pt>
              </c:numCache>
            </c:numRef>
          </c:val>
          <c:extLst>
            <c:ext xmlns:c16="http://schemas.microsoft.com/office/drawing/2014/chart" uri="{C3380CC4-5D6E-409C-BE32-E72D297353CC}">
              <c16:uniqueId val="{00000002-ED2E-417E-B346-63F958D4EF93}"/>
            </c:ext>
          </c:extLst>
        </c:ser>
        <c:ser>
          <c:idx val="1"/>
          <c:order val="1"/>
          <c:tx>
            <c:strRef>
              <c:f>'4G FTP DL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4-ED2E-417E-B346-63F958D4EF93}"/>
              </c:ext>
            </c:extLst>
          </c:dPt>
          <c:cat>
            <c:strRef>
              <c:f>'4G FTP DL thr'!$A$2:$A$5</c:f>
              <c:strCache>
                <c:ptCount val="4"/>
                <c:pt idx="0">
                  <c:v>COTONOU</c:v>
                </c:pt>
                <c:pt idx="1">
                  <c:v>PORTO NOVO</c:v>
                </c:pt>
                <c:pt idx="2">
                  <c:v>CALAVI</c:v>
                </c:pt>
                <c:pt idx="3">
                  <c:v>ALL NETWORK</c:v>
                </c:pt>
              </c:strCache>
            </c:strRef>
          </c:cat>
          <c:val>
            <c:numRef>
              <c:f>'4G FTP DL thr'!$C$2:$C$5</c:f>
              <c:numCache>
                <c:formatCode>General</c:formatCode>
                <c:ptCount val="4"/>
                <c:pt idx="0">
                  <c:v>9374.5</c:v>
                </c:pt>
                <c:pt idx="1">
                  <c:v>16473.61</c:v>
                </c:pt>
                <c:pt idx="2">
                  <c:v>10656.57</c:v>
                </c:pt>
                <c:pt idx="3">
                  <c:v>10915.36</c:v>
                </c:pt>
              </c:numCache>
            </c:numRef>
          </c:val>
          <c:extLst>
            <c:ext xmlns:c16="http://schemas.microsoft.com/office/drawing/2014/chart" uri="{C3380CC4-5D6E-409C-BE32-E72D297353CC}">
              <c16:uniqueId val="{00000005-ED2E-417E-B346-63F958D4EF93}"/>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'4G FTP DL thr'!$D$1</c:f>
              <c:strCache>
                <c:ptCount val="1"/>
                <c:pt idx="0">
                  <c:v>ARCEP Target</c:v>
                </c:pt>
              </c:strCache>
            </c:strRef>
          </c:tx>
          <c:spPr>
            <a:ln w="19050" cap="rnd">
              <a:solidFill>
                <a:srgbClr val="FF0000"/>
              </a:solidFill>
              <a:prstDash val="sysDash"/>
              <a:round/>
            </a:ln>
            <a:effectLst/>
          </c:spPr>
          <c:marker>
            <c:symbol val="none"/>
          </c:marker>
          <c:cat>
            <c:strRef>
              <c:f>'4G FTP DL thr'!$A$2:$A$5</c:f>
              <c:strCache>
                <c:ptCount val="4"/>
                <c:pt idx="0">
                  <c:v>COTONOU</c:v>
                </c:pt>
                <c:pt idx="1">
                  <c:v>PORTO NOVO</c:v>
                </c:pt>
                <c:pt idx="2">
                  <c:v>CALAVI</c:v>
                </c:pt>
                <c:pt idx="3">
                  <c:v>ALL NETWORK</c:v>
                </c:pt>
              </c:strCache>
            </c:strRef>
          </c:cat>
          <c:val>
            <c:numRef>
              <c:f>'4G FTP DL thr'!$D$2:$D$5</c:f>
              <c:numCache>
                <c:formatCode>General</c:formatCode>
                <c:ptCount val="4"/>
                <c:pt idx="0">
                  <c:v>10000</c:v>
                </c:pt>
                <c:pt idx="1">
                  <c:v>10000</c:v>
                </c:pt>
                <c:pt idx="2">
                  <c:v>10000</c:v>
                </c:pt>
                <c:pt idx="3">
                  <c:v>10000</c:v>
                </c:pt>
              </c:numCache>
            </c:numRef>
          </c:val>
          <c:smooth val="0"/>
          <c:extLst>
            <c:ext xmlns:c16="http://schemas.microsoft.com/office/drawing/2014/chart" uri="{C3380CC4-5D6E-409C-BE32-E72D297353CC}">
              <c16:uniqueId val="{00000006-ED2E-417E-B346-63F958D4EF93}"/>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valAx>
      <c:spPr>
        <a:noFill/>
        <a:ln>
          <a:noFill/>
        </a:ln>
        <a:effectLst/>
      </c:spPr>
    </c:plotArea>
    <c:legend>
      <c:legendPos val="b"/>
      <c:layout>
        <c:manualLayout>
          <c:xMode val="edge"/>
          <c:yMode val="edge"/>
          <c:x val="0.26972211954462288"/>
          <c:y val="0.93951570569807807"/>
          <c:w val="0.51071737106209492"/>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a:t>4G COVERAGE</a:t>
            </a:r>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1.8462571332661968E-2"/>
          <c:y val="0.11898531124073136"/>
          <c:w val="0.96307485733467602"/>
          <c:h val="0.86172238217325048"/>
        </c:manualLayout>
      </c:layout>
      <c:bubbleChart>
        <c:varyColors val="0"/>
        <c:ser>
          <c:idx val="0"/>
          <c:order val="0"/>
          <c:tx>
            <c:strRef>
              <c:f>'4G Coverage'!$O$3</c:f>
              <c:strCache>
                <c:ptCount val="1"/>
                <c:pt idx="0">
                  <c:v>MTN</c:v>
                </c:pt>
              </c:strCache>
            </c:strRef>
          </c:tx>
          <c:spPr>
            <a:pattFill prst="trellis">
              <a:fgClr>
                <a:srgbClr val="FFC000"/>
              </a:fgClr>
              <a:bgClr>
                <a:schemeClr val="bg1"/>
              </a:bgClr>
            </a:pattFill>
            <a:ln w="9525" cap="flat" cmpd="sng" algn="ctr">
              <a:solidFill>
                <a:srgbClr val="FFC000"/>
              </a:solidFill>
            </a:ln>
            <a:effectLst>
              <a:innerShdw blurRad="114300">
                <a:schemeClr val="bg1">
                  <a:alpha val="70000"/>
                </a:schemeClr>
              </a:innerShdw>
            </a:effectLst>
          </c:spPr>
          <c:invertIfNegative val="0"/>
          <c:dPt>
            <c:idx val="3"/>
            <c:invertIfNegative val="0"/>
            <c:bubble3D val="0"/>
            <c:spPr>
              <a:pattFill prst="trellis">
                <a:fgClr>
                  <a:srgbClr val="FFC000"/>
                </a:fgClr>
                <a:bgClr>
                  <a:schemeClr val="bg1"/>
                </a:bgClr>
              </a:pattFill>
              <a:ln w="9525" cap="flat" cmpd="sng" algn="ctr">
                <a:solidFill>
                  <a:srgbClr val="FFC000"/>
                </a:solidFill>
              </a:ln>
              <a:effectLst>
                <a:glow rad="63500">
                  <a:srgbClr val="FF0000"/>
                </a:glow>
                <a:innerShdw blurRad="114300">
                  <a:schemeClr val="bg1">
                    <a:alpha val="70000"/>
                  </a:schemeClr>
                </a:innerShdw>
                <a:softEdge rad="0"/>
              </a:effectLst>
              <a:scene3d>
                <a:camera prst="orthographicFront"/>
                <a:lightRig rig="threePt" dir="t"/>
              </a:scene3d>
              <a:sp3d>
                <a:bevelT/>
              </a:sp3d>
            </c:spPr>
            <c:extLst>
              <c:ext xmlns:c16="http://schemas.microsoft.com/office/drawing/2014/chart" uri="{C3380CC4-5D6E-409C-BE32-E72D297353CC}">
                <c16:uniqueId val="{00000001-D3B7-47BE-8162-BF1C1081C30F}"/>
              </c:ext>
            </c:extLst>
          </c:dPt>
          <c:dLbls>
            <c:delete val="1"/>
          </c:dLbls>
          <c:xVal>
            <c:strRef>
              <c:f>'4G Coverage'!$N$4:$N$7</c:f>
              <c:strCache>
                <c:ptCount val="4"/>
                <c:pt idx="0">
                  <c:v>Cotonou</c:v>
                </c:pt>
                <c:pt idx="1">
                  <c:v>Sèmè-Kpodji</c:v>
                </c:pt>
                <c:pt idx="2">
                  <c:v>Porto-Novo</c:v>
                </c:pt>
                <c:pt idx="3">
                  <c:v>Network</c:v>
                </c:pt>
              </c:strCache>
            </c:strRef>
          </c:xVal>
          <c:yVal>
            <c:numRef>
              <c:f>'4G Coverage'!$O$4:$O$7</c:f>
              <c:numCache>
                <c:formatCode>General</c:formatCode>
                <c:ptCount val="4"/>
                <c:pt idx="0">
                  <c:v>82.5</c:v>
                </c:pt>
                <c:pt idx="1">
                  <c:v>49.6</c:v>
                </c:pt>
                <c:pt idx="2">
                  <c:v>81</c:v>
                </c:pt>
                <c:pt idx="3">
                  <c:v>74.599999999999994</c:v>
                </c:pt>
              </c:numCache>
            </c:numRef>
          </c:yVal>
          <c:bubbleSize>
            <c:numRef>
              <c:f>'4G Coverage'!$Q$4:$Q$7</c:f>
              <c:numCache>
                <c:formatCode>0</c:formatCode>
                <c:ptCount val="4"/>
                <c:pt idx="0">
                  <c:v>20.411117544875506</c:v>
                </c:pt>
                <c:pt idx="1">
                  <c:v>7.8517660683265778</c:v>
                </c:pt>
                <c:pt idx="2">
                  <c:v>11.42443543717429</c:v>
                </c:pt>
                <c:pt idx="3">
                  <c:v>1</c:v>
                </c:pt>
              </c:numCache>
            </c:numRef>
          </c:bubbleSize>
          <c:bubble3D val="0"/>
          <c:extLst>
            <c:ext xmlns:c16="http://schemas.microsoft.com/office/drawing/2014/chart" uri="{C3380CC4-5D6E-409C-BE32-E72D297353CC}">
              <c16:uniqueId val="{00000002-D3B7-47BE-8162-BF1C1081C30F}"/>
            </c:ext>
          </c:extLst>
        </c:ser>
        <c:ser>
          <c:idx val="1"/>
          <c:order val="1"/>
          <c:tx>
            <c:strRef>
              <c:f>'4G Coverage'!$P$3</c:f>
              <c:strCache>
                <c:ptCount val="1"/>
                <c:pt idx="0">
                  <c:v>MOOV</c:v>
                </c:pt>
              </c:strCache>
            </c:strRef>
          </c:tx>
          <c:spPr>
            <a:pattFill prst="pct70">
              <a:fgClr>
                <a:srgbClr val="92D050"/>
              </a:fgClr>
              <a:bgClr>
                <a:schemeClr val="bg1"/>
              </a:bgClr>
            </a:pattFill>
            <a:ln w="9525" cap="flat" cmpd="sng" algn="ctr">
              <a:solidFill>
                <a:srgbClr val="92D050">
                  <a:alpha val="75000"/>
                </a:srgbClr>
              </a:solidFill>
            </a:ln>
            <a:effectLst>
              <a:innerShdw blurRad="114300">
                <a:schemeClr val="bg1">
                  <a:alpha val="70000"/>
                </a:schemeClr>
              </a:innerShdw>
            </a:effectLst>
          </c:spPr>
          <c:invertIfNegative val="0"/>
          <c:dPt>
            <c:idx val="3"/>
            <c:invertIfNegative val="0"/>
            <c:bubble3D val="0"/>
            <c:spPr>
              <a:pattFill prst="pct70">
                <a:fgClr>
                  <a:srgbClr val="92D050"/>
                </a:fgClr>
                <a:bgClr>
                  <a:schemeClr val="bg1"/>
                </a:bgClr>
              </a:pattFill>
              <a:ln w="9525" cap="flat" cmpd="sng" algn="ctr">
                <a:solidFill>
                  <a:srgbClr val="92D050">
                    <a:alpha val="75000"/>
                  </a:srgbClr>
                </a:solidFill>
              </a:ln>
              <a:effectLst>
                <a:glow rad="63500">
                  <a:srgbClr val="FF0000"/>
                </a:glow>
                <a:innerShdw blurRad="114300">
                  <a:schemeClr val="bg1">
                    <a:alpha val="70000"/>
                  </a:schemeClr>
                </a:innerShdw>
              </a:effectLst>
              <a:scene3d>
                <a:camera prst="orthographicFront"/>
                <a:lightRig rig="threePt" dir="t"/>
              </a:scene3d>
              <a:sp3d>
                <a:bevelT/>
              </a:sp3d>
            </c:spPr>
            <c:extLst>
              <c:ext xmlns:c16="http://schemas.microsoft.com/office/drawing/2014/chart" uri="{C3380CC4-5D6E-409C-BE32-E72D297353CC}">
                <c16:uniqueId val="{00000004-D3B7-47BE-8162-BF1C1081C30F}"/>
              </c:ext>
            </c:extLst>
          </c:dPt>
          <c:dLbls>
            <c:dLbl>
              <c:idx val="0"/>
              <c:layout>
                <c:manualLayout>
                  <c:x val="-7.7562698850002665E-2"/>
                  <c:y val="2.1439907220899713E-2"/>
                </c:manualLayout>
              </c:layout>
              <c:tx>
                <c:rich>
                  <a:bodyPr/>
                  <a:lstStyle/>
                  <a:p>
                    <a:fld id="{87650772-7637-4855-BA2D-720D1B7FE98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D3B7-47BE-8162-BF1C1081C30F}"/>
                </c:ext>
              </c:extLst>
            </c:dLbl>
            <c:dLbl>
              <c:idx val="1"/>
              <c:layout>
                <c:manualLayout>
                  <c:x val="-5.5615346332272886E-2"/>
                  <c:y val="-4.5892915605423761E-3"/>
                </c:manualLayout>
              </c:layout>
              <c:tx>
                <c:rich>
                  <a:bodyPr/>
                  <a:lstStyle/>
                  <a:p>
                    <a:fld id="{4C03247F-9D36-416E-BC9B-64AEB1D5796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D3B7-47BE-8162-BF1C1081C30F}"/>
                </c:ext>
              </c:extLst>
            </c:dLbl>
            <c:dLbl>
              <c:idx val="2"/>
              <c:layout>
                <c:manualLayout>
                  <c:x val="-6.1956239668687095E-2"/>
                  <c:y val="1.7163023755222986E-3"/>
                </c:manualLayout>
              </c:layout>
              <c:tx>
                <c:rich>
                  <a:bodyPr/>
                  <a:lstStyle/>
                  <a:p>
                    <a:fld id="{CB809ED8-9880-4797-8FA5-93E18C4E008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D3B7-47BE-8162-BF1C1081C30F}"/>
                </c:ext>
              </c:extLst>
            </c:dLbl>
            <c:dLbl>
              <c:idx val="3"/>
              <c:layout>
                <c:manualLayout>
                  <c:x val="-5.4189160303825659E-2"/>
                  <c:y val="-0.105708245243129"/>
                </c:manualLayout>
              </c:layout>
              <c:tx>
                <c:rich>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fld id="{BB9F52AD-A3A4-4EAE-B38C-877FDA2930EE}" type="CELLRANGE">
                      <a:rPr lang="en-US"/>
                      <a:pPr>
                        <a:defRPr sz="1400" b="1">
                          <a:solidFill>
                            <a:srgbClr val="FF0000"/>
                          </a:solidFill>
                        </a:defRPr>
                      </a:pPr>
                      <a:t>[CELLRANGE]</a:t>
                    </a:fld>
                    <a:endParaRPr lang="en-US"/>
                  </a:p>
                </c:rich>
              </c:tx>
              <c:spPr>
                <a:noFill/>
                <a:ln>
                  <a:noFill/>
                </a:ln>
                <a:effectLst/>
              </c:spPr>
              <c:txPr>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1"/>
                </c:ext>
                <c:ext xmlns:c16="http://schemas.microsoft.com/office/drawing/2014/chart" uri="{C3380CC4-5D6E-409C-BE32-E72D297353CC}">
                  <c16:uniqueId val="{00000004-D3B7-47BE-8162-BF1C1081C30F}"/>
                </c:ext>
              </c:extLst>
            </c:dLbl>
            <c:spPr>
              <a:noFill/>
              <a:ln>
                <a:noFill/>
              </a:ln>
              <a:effectLst/>
            </c:spPr>
            <c:txPr>
              <a:bodyPr rot="5400000" spcFirstLastPara="1" vertOverflow="clip"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strRef>
              <c:f>'4G Coverage'!$N$4:$N$7</c:f>
              <c:strCache>
                <c:ptCount val="4"/>
                <c:pt idx="0">
                  <c:v>Cotonou</c:v>
                </c:pt>
                <c:pt idx="1">
                  <c:v>Sèmè-Kpodji</c:v>
                </c:pt>
                <c:pt idx="2">
                  <c:v>Porto-Novo</c:v>
                </c:pt>
                <c:pt idx="3">
                  <c:v>Network</c:v>
                </c:pt>
              </c:strCache>
            </c:strRef>
          </c:xVal>
          <c:yVal>
            <c:numRef>
              <c:f>'4G Coverage'!$P$4:$P$7</c:f>
              <c:numCache>
                <c:formatCode>General</c:formatCode>
                <c:ptCount val="4"/>
                <c:pt idx="0">
                  <c:v>94.1</c:v>
                </c:pt>
                <c:pt idx="1">
                  <c:v>50.6</c:v>
                </c:pt>
                <c:pt idx="2">
                  <c:v>93.1</c:v>
                </c:pt>
                <c:pt idx="3">
                  <c:v>83.7</c:v>
                </c:pt>
              </c:numCache>
            </c:numRef>
          </c:yVal>
          <c:bubbleSize>
            <c:numRef>
              <c:f>'4G Coverage'!$Q$4:$Q$7</c:f>
              <c:numCache>
                <c:formatCode>0</c:formatCode>
                <c:ptCount val="4"/>
                <c:pt idx="0">
                  <c:v>20.411117544875506</c:v>
                </c:pt>
                <c:pt idx="1">
                  <c:v>7.8517660683265778</c:v>
                </c:pt>
                <c:pt idx="2">
                  <c:v>11.42443543717429</c:v>
                </c:pt>
                <c:pt idx="3">
                  <c:v>1</c:v>
                </c:pt>
              </c:numCache>
            </c:numRef>
          </c:bubbleSize>
          <c:bubble3D val="0"/>
          <c:extLst>
            <c:ext xmlns:c15="http://schemas.microsoft.com/office/drawing/2012/chart" uri="{02D57815-91ED-43cb-92C2-25804820EDAC}">
              <c15:datalabelsRange>
                <c15:f>'4G Coverage'!$N$4:$N$7</c15:f>
                <c15:dlblRangeCache>
                  <c:ptCount val="4"/>
                  <c:pt idx="0">
                    <c:v>Cotonou</c:v>
                  </c:pt>
                  <c:pt idx="1">
                    <c:v>Sèmè-Kpodji</c:v>
                  </c:pt>
                  <c:pt idx="2">
                    <c:v>Porto-Novo</c:v>
                  </c:pt>
                  <c:pt idx="3">
                    <c:v>Network</c:v>
                  </c:pt>
                </c15:dlblRangeCache>
              </c15:datalabelsRange>
            </c:ext>
            <c:ext xmlns:c16="http://schemas.microsoft.com/office/drawing/2014/chart" uri="{C3380CC4-5D6E-409C-BE32-E72D297353CC}">
              <c16:uniqueId val="{00000008-D3B7-47BE-8162-BF1C1081C30F}"/>
            </c:ext>
          </c:extLst>
        </c:ser>
        <c:dLbls>
          <c:dLblPos val="ctr"/>
          <c:showLegendKey val="0"/>
          <c:showVal val="1"/>
          <c:showCatName val="0"/>
          <c:showSerName val="0"/>
          <c:showPercent val="0"/>
          <c:showBubbleSize val="0"/>
        </c:dLbls>
        <c:bubbleScale val="70"/>
        <c:showNegBubbles val="0"/>
        <c:axId val="977435776"/>
        <c:axId val="977431616"/>
      </c:bubbleChart>
      <c:valAx>
        <c:axId val="977435776"/>
        <c:scaling>
          <c:orientation val="minMax"/>
        </c:scaling>
        <c:delete val="1"/>
        <c:axPos val="b"/>
        <c:numFmt formatCode="General" sourceLinked="1"/>
        <c:majorTickMark val="none"/>
        <c:minorTickMark val="none"/>
        <c:tickLblPos val="nextTo"/>
        <c:crossAx val="977431616"/>
        <c:crosses val="autoZero"/>
        <c:crossBetween val="midCat"/>
      </c:valAx>
      <c:valAx>
        <c:axId val="977431616"/>
        <c:scaling>
          <c:orientation val="minMax"/>
          <c:min val="20"/>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743577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smtClean="0">
                <a:solidFill>
                  <a:prstClr val="black">
                    <a:lumMod val="50000"/>
                    <a:lumOff val="50000"/>
                  </a:prstClr>
                </a:solidFill>
                <a:latin typeface="+mn-lt"/>
                <a:ea typeface="+mn-ea"/>
                <a:cs typeface="+mn-cs"/>
              </a:rPr>
              <a:t>BEST </a:t>
            </a:r>
            <a:r>
              <a:rPr lang="en-US" sz="1400" b="1" i="0" u="none" strike="noStrike" cap="all" baseline="0" dirty="0" smtClean="0">
                <a:effectLst/>
              </a:rPr>
              <a:t>Network</a:t>
            </a:r>
            <a:endParaRPr lang="en-US" sz="1400" b="1" i="0" u="none" strike="noStrike" kern="1200" cap="all" spc="150" baseline="0" dirty="0">
              <a:solidFill>
                <a:prstClr val="black">
                  <a:lumMod val="50000"/>
                  <a:lumOff val="50000"/>
                </a:prstClr>
              </a:solidFill>
              <a:latin typeface="+mn-lt"/>
              <a:ea typeface="+mn-ea"/>
              <a:cs typeface="+mn-cs"/>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'4G Coverage'!$T$4</c:f>
              <c:strCache>
                <c:ptCount val="1"/>
                <c:pt idx="0">
                  <c:v>MTN</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'4G Coverage'!$S$5</c:f>
              <c:strCache>
                <c:ptCount val="1"/>
                <c:pt idx="0">
                  <c:v>#Regions</c:v>
                </c:pt>
              </c:strCache>
            </c:strRef>
          </c:cat>
          <c:val>
            <c:numRef>
              <c:f>'4G Coverage'!$T$5</c:f>
              <c:numCache>
                <c:formatCode>General</c:formatCode>
                <c:ptCount val="1"/>
                <c:pt idx="0">
                  <c:v>3</c:v>
                </c:pt>
              </c:numCache>
            </c:numRef>
          </c:val>
          <c:extLst>
            <c:ext xmlns:c16="http://schemas.microsoft.com/office/drawing/2014/chart" uri="{C3380CC4-5D6E-409C-BE32-E72D297353CC}">
              <c16:uniqueId val="{00000000-AD26-4BC0-B615-2E63081E4E55}"/>
            </c:ext>
          </c:extLst>
        </c:ser>
        <c:ser>
          <c:idx val="1"/>
          <c:order val="1"/>
          <c:tx>
            <c:strRef>
              <c:f>'4G Coverage'!$U$4</c:f>
              <c:strCache>
                <c:ptCount val="1"/>
                <c:pt idx="0">
                  <c:v>MOOV</c:v>
                </c:pt>
              </c:strCache>
            </c:strRef>
          </c:tx>
          <c:spPr>
            <a:solidFill>
              <a:schemeClr val="accent2"/>
            </a:solidFill>
            <a:ln w="9525">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'4G Coverage'!$S$5</c:f>
              <c:strCache>
                <c:ptCount val="1"/>
                <c:pt idx="0">
                  <c:v>#Regions</c:v>
                </c:pt>
              </c:strCache>
            </c:strRef>
          </c:cat>
          <c:val>
            <c:numRef>
              <c:f>'4G Coverage'!$U$5</c:f>
              <c:numCache>
                <c:formatCode>General</c:formatCode>
                <c:ptCount val="1"/>
                <c:pt idx="0">
                  <c:v>0</c:v>
                </c:pt>
              </c:numCache>
            </c:numRef>
          </c:val>
          <c:extLst>
            <c:ext xmlns:c16="http://schemas.microsoft.com/office/drawing/2014/chart" uri="{C3380CC4-5D6E-409C-BE32-E72D297353CC}">
              <c16:uniqueId val="{00000001-AD26-4BC0-B615-2E63081E4E55}"/>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mn-lt"/>
                <a:ea typeface="+mn-ea"/>
                <a:cs typeface="+mn-cs"/>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dirty="0"/>
              <a:t>Call Blocking</a:t>
            </a:r>
          </a:p>
        </c:rich>
      </c:tx>
      <c:layout>
        <c:manualLayout>
          <c:xMode val="edge"/>
          <c:yMode val="edge"/>
          <c:x val="0.24995432276383719"/>
          <c:y val="3.1024373152365965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88832563675622711"/>
          <c:h val="0.553037176685096"/>
        </c:manualLayout>
      </c:layout>
      <c:barChart>
        <c:barDir val="col"/>
        <c:grouping val="clustered"/>
        <c:varyColors val="0"/>
        <c:ser>
          <c:idx val="0"/>
          <c:order val="0"/>
          <c:tx>
            <c:strRef>
              <c:f>'Call Blocking'!$B$1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6D13-4204-A0E2-1F8626BDC7B1}"/>
              </c:ext>
            </c:extLst>
          </c:dPt>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Blocking'!$B$2:$B$14</c:f>
              <c:numCache>
                <c:formatCode>General</c:formatCode>
                <c:ptCount val="13"/>
                <c:pt idx="0">
                  <c:v>5.9</c:v>
                </c:pt>
                <c:pt idx="1">
                  <c:v>4</c:v>
                </c:pt>
                <c:pt idx="2">
                  <c:v>3.3</c:v>
                </c:pt>
                <c:pt idx="3">
                  <c:v>2.7</c:v>
                </c:pt>
                <c:pt idx="4">
                  <c:v>4.7</c:v>
                </c:pt>
                <c:pt idx="5">
                  <c:v>5.0999999999999996</c:v>
                </c:pt>
                <c:pt idx="6">
                  <c:v>2.9</c:v>
                </c:pt>
                <c:pt idx="7">
                  <c:v>4.7</c:v>
                </c:pt>
                <c:pt idx="8">
                  <c:v>3</c:v>
                </c:pt>
                <c:pt idx="9">
                  <c:v>1.7</c:v>
                </c:pt>
                <c:pt idx="10">
                  <c:v>2.4</c:v>
                </c:pt>
                <c:pt idx="11">
                  <c:v>14.53</c:v>
                </c:pt>
                <c:pt idx="12">
                  <c:v>4.9000000000000004</c:v>
                </c:pt>
              </c:numCache>
            </c:numRef>
          </c:val>
          <c:extLst>
            <c:ext xmlns:c16="http://schemas.microsoft.com/office/drawing/2014/chart" uri="{C3380CC4-5D6E-409C-BE32-E72D297353CC}">
              <c16:uniqueId val="{00000000-83FB-4132-A096-AD8857B9D499}"/>
            </c:ext>
          </c:extLst>
        </c:ser>
        <c:ser>
          <c:idx val="1"/>
          <c:order val="1"/>
          <c:tx>
            <c:strRef>
              <c:f>'Call Blocking'!$C$1</c:f>
              <c:strCache>
                <c:ptCount val="1"/>
                <c:pt idx="0">
                  <c:v>MOOV</c:v>
                </c:pt>
              </c:strCache>
            </c:strRef>
          </c:tx>
          <c:spPr>
            <a:solidFill>
              <a:srgbClr val="92D050"/>
            </a:solidFill>
            <a:ln>
              <a:solidFill>
                <a:srgbClr val="92D050"/>
              </a:solidFill>
            </a:ln>
            <a:effectLst/>
          </c:spPr>
          <c:invertIfNegative val="0"/>
          <c:dPt>
            <c:idx val="12"/>
            <c:invertIfNegative val="0"/>
            <c:bubble3D val="0"/>
            <c:spPr>
              <a:solidFill>
                <a:srgbClr val="92D050"/>
              </a:solidFill>
              <a:ln w="15875">
                <a:solidFill>
                  <a:srgbClr val="FF0000"/>
                </a:solidFill>
              </a:ln>
              <a:effectLst/>
            </c:spPr>
            <c:extLst>
              <c:ext xmlns:c16="http://schemas.microsoft.com/office/drawing/2014/chart" uri="{C3380CC4-5D6E-409C-BE32-E72D297353CC}">
                <c16:uniqueId val="{00000003-6D13-4204-A0E2-1F8626BDC7B1}"/>
              </c:ext>
            </c:extLst>
          </c:dPt>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Blocking'!$C$2:$C$14</c:f>
              <c:numCache>
                <c:formatCode>General</c:formatCode>
                <c:ptCount val="13"/>
                <c:pt idx="0">
                  <c:v>5.5</c:v>
                </c:pt>
                <c:pt idx="1">
                  <c:v>8.1</c:v>
                </c:pt>
                <c:pt idx="2">
                  <c:v>3.8</c:v>
                </c:pt>
                <c:pt idx="3">
                  <c:v>6.7</c:v>
                </c:pt>
                <c:pt idx="4">
                  <c:v>8.3000000000000007</c:v>
                </c:pt>
                <c:pt idx="5">
                  <c:v>4.4000000000000004</c:v>
                </c:pt>
                <c:pt idx="6">
                  <c:v>6.5</c:v>
                </c:pt>
                <c:pt idx="7">
                  <c:v>11.9</c:v>
                </c:pt>
                <c:pt idx="8">
                  <c:v>5.3</c:v>
                </c:pt>
                <c:pt idx="9">
                  <c:v>21.6</c:v>
                </c:pt>
                <c:pt idx="10">
                  <c:v>6.2</c:v>
                </c:pt>
                <c:pt idx="11">
                  <c:v>2.83</c:v>
                </c:pt>
                <c:pt idx="12">
                  <c:v>9</c:v>
                </c:pt>
              </c:numCache>
            </c:numRef>
          </c:val>
          <c:extLst>
            <c:ext xmlns:c16="http://schemas.microsoft.com/office/drawing/2014/chart" uri="{C3380CC4-5D6E-409C-BE32-E72D297353CC}">
              <c16:uniqueId val="{00000001-83FB-4132-A096-AD8857B9D499}"/>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'Call Blocking'!$D$1</c:f>
              <c:strCache>
                <c:ptCount val="1"/>
                <c:pt idx="0">
                  <c:v>ARCEP Target</c:v>
                </c:pt>
              </c:strCache>
            </c:strRef>
          </c:tx>
          <c:spPr>
            <a:ln w="19050" cap="rnd">
              <a:solidFill>
                <a:srgbClr val="FF0000"/>
              </a:solidFill>
              <a:prstDash val="sysDash"/>
              <a:round/>
            </a:ln>
            <a:effectLst/>
          </c:spPr>
          <c:marker>
            <c:symbol val="none"/>
          </c:marker>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Blocking'!$D$2:$D$14</c:f>
              <c:numCache>
                <c:formatCode>General</c:formatCode>
                <c:ptCount val="13"/>
                <c:pt idx="0">
                  <c:v>2</c:v>
                </c:pt>
                <c:pt idx="1">
                  <c:v>2</c:v>
                </c:pt>
                <c:pt idx="2">
                  <c:v>2</c:v>
                </c:pt>
                <c:pt idx="3">
                  <c:v>2</c:v>
                </c:pt>
                <c:pt idx="4">
                  <c:v>2</c:v>
                </c:pt>
                <c:pt idx="5">
                  <c:v>2</c:v>
                </c:pt>
                <c:pt idx="6">
                  <c:v>2</c:v>
                </c:pt>
                <c:pt idx="7">
                  <c:v>2</c:v>
                </c:pt>
                <c:pt idx="8">
                  <c:v>2</c:v>
                </c:pt>
                <c:pt idx="9">
                  <c:v>2</c:v>
                </c:pt>
                <c:pt idx="10">
                  <c:v>2</c:v>
                </c:pt>
                <c:pt idx="11">
                  <c:v>2</c:v>
                </c:pt>
                <c:pt idx="12">
                  <c:v>2</c:v>
                </c:pt>
              </c:numCache>
            </c:numRef>
          </c:val>
          <c:smooth val="0"/>
          <c:extLst>
            <c:ext xmlns:c16="http://schemas.microsoft.com/office/drawing/2014/chart" uri="{C3380CC4-5D6E-409C-BE32-E72D297353CC}">
              <c16:uniqueId val="{00000002-83FB-4132-A096-AD8857B9D499}"/>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in val="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2"/>
      </c:valAx>
      <c:spPr>
        <a:noFill/>
        <a:ln>
          <a:noFill/>
        </a:ln>
        <a:effectLst/>
      </c:spPr>
    </c:plotArea>
    <c:legend>
      <c:legendPos val="b"/>
      <c:layout>
        <c:manualLayout>
          <c:xMode val="edge"/>
          <c:yMode val="edge"/>
          <c:x val="0.213173978106204"/>
          <c:y val="0.92958021922326894"/>
          <c:w val="0.47178224857229384"/>
          <c:h val="6.6270353327376436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u="none" strike="noStrike" kern="1200" cap="all" spc="150" baseline="0" dirty="0" smtClean="0">
                <a:solidFill>
                  <a:prstClr val="black">
                    <a:lumMod val="50000"/>
                    <a:lumOff val="50000"/>
                  </a:prstClr>
                </a:solidFill>
                <a:latin typeface="+mn-lt"/>
                <a:ea typeface="+mn-ea"/>
                <a:cs typeface="+mn-cs"/>
              </a:rPr>
              <a:t>Best </a:t>
            </a:r>
            <a:r>
              <a:rPr lang="en-US" sz="1400" b="1" i="0" u="none" strike="noStrike" cap="all" baseline="0" dirty="0" smtClean="0">
                <a:effectLst/>
              </a:rPr>
              <a:t>Network</a:t>
            </a:r>
            <a:endParaRPr lang="en-US" sz="1400" b="1" i="0" u="none" strike="noStrike" kern="1200" cap="all" spc="150" baseline="0" dirty="0">
              <a:solidFill>
                <a:prstClr val="black">
                  <a:lumMod val="50000"/>
                  <a:lumOff val="50000"/>
                </a:prstClr>
              </a:solidFill>
              <a:latin typeface="+mn-lt"/>
              <a:ea typeface="+mn-ea"/>
              <a:cs typeface="+mn-cs"/>
            </a:endParaRPr>
          </a:p>
        </c:rich>
      </c:tx>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'Call Blocking'!$L$2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'Call Blocking'!$K$3</c:f>
              <c:strCache>
                <c:ptCount val="1"/>
                <c:pt idx="0">
                  <c:v>#Regions</c:v>
                </c:pt>
              </c:strCache>
            </c:strRef>
          </c:cat>
          <c:val>
            <c:numRef>
              <c:f>'Call Blocking'!$L$3</c:f>
              <c:numCache>
                <c:formatCode>General</c:formatCode>
                <c:ptCount val="1"/>
                <c:pt idx="0">
                  <c:v>9</c:v>
                </c:pt>
              </c:numCache>
            </c:numRef>
          </c:val>
          <c:extLst>
            <c:ext xmlns:c16="http://schemas.microsoft.com/office/drawing/2014/chart" uri="{C3380CC4-5D6E-409C-BE32-E72D297353CC}">
              <c16:uniqueId val="{00000000-F778-43A3-A228-F95E606319B0}"/>
            </c:ext>
          </c:extLst>
        </c:ser>
        <c:ser>
          <c:idx val="1"/>
          <c:order val="1"/>
          <c:tx>
            <c:strRef>
              <c:f>'Call Blocking'!$M$2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strRef>
              <c:f>'Call Blocking'!$K$3</c:f>
              <c:strCache>
                <c:ptCount val="1"/>
                <c:pt idx="0">
                  <c:v>#Regions</c:v>
                </c:pt>
              </c:strCache>
            </c:strRef>
          </c:cat>
          <c:val>
            <c:numRef>
              <c:f>'Call Blocking'!$M$3</c:f>
              <c:numCache>
                <c:formatCode>General</c:formatCode>
                <c:ptCount val="1"/>
                <c:pt idx="0">
                  <c:v>3</c:v>
                </c:pt>
              </c:numCache>
            </c:numRef>
          </c:val>
          <c:extLst>
            <c:ext xmlns:c16="http://schemas.microsoft.com/office/drawing/2014/chart" uri="{C3380CC4-5D6E-409C-BE32-E72D297353CC}">
              <c16:uniqueId val="{00000001-F778-43A3-A228-F95E606319B0}"/>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a:t>Call DROP</a:t>
            </a:r>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4425420028873719"/>
          <c:h val="0.52213445093556865"/>
        </c:manualLayout>
      </c:layout>
      <c:barChart>
        <c:barDir val="col"/>
        <c:grouping val="clustered"/>
        <c:varyColors val="0"/>
        <c:ser>
          <c:idx val="0"/>
          <c:order val="0"/>
          <c:tx>
            <c:strRef>
              <c:f>'Call Drop'!$B$1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4A0C-4855-8B73-B7987DADDD83}"/>
              </c:ext>
            </c:extLst>
          </c:dPt>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Drop'!$B$2:$B$14</c:f>
              <c:numCache>
                <c:formatCode>General</c:formatCode>
                <c:ptCount val="13"/>
                <c:pt idx="0">
                  <c:v>1</c:v>
                </c:pt>
                <c:pt idx="1">
                  <c:v>2.9</c:v>
                </c:pt>
                <c:pt idx="2">
                  <c:v>2.1</c:v>
                </c:pt>
                <c:pt idx="3">
                  <c:v>0.6</c:v>
                </c:pt>
                <c:pt idx="4">
                  <c:v>4.5999999999999996</c:v>
                </c:pt>
                <c:pt idx="5">
                  <c:v>4.7</c:v>
                </c:pt>
                <c:pt idx="6">
                  <c:v>1.5</c:v>
                </c:pt>
                <c:pt idx="7">
                  <c:v>0.5</c:v>
                </c:pt>
                <c:pt idx="8">
                  <c:v>1.7</c:v>
                </c:pt>
                <c:pt idx="9">
                  <c:v>1.9</c:v>
                </c:pt>
                <c:pt idx="10">
                  <c:v>4.4000000000000004</c:v>
                </c:pt>
                <c:pt idx="11">
                  <c:v>8.69</c:v>
                </c:pt>
                <c:pt idx="12">
                  <c:v>2.6</c:v>
                </c:pt>
              </c:numCache>
            </c:numRef>
          </c:val>
          <c:extLst>
            <c:ext xmlns:c16="http://schemas.microsoft.com/office/drawing/2014/chart" uri="{C3380CC4-5D6E-409C-BE32-E72D297353CC}">
              <c16:uniqueId val="{00000002-4A0C-4855-8B73-B7987DADDD83}"/>
            </c:ext>
          </c:extLst>
        </c:ser>
        <c:ser>
          <c:idx val="1"/>
          <c:order val="1"/>
          <c:tx>
            <c:strRef>
              <c:f>'Call Drop'!$C$1</c:f>
              <c:strCache>
                <c:ptCount val="1"/>
                <c:pt idx="0">
                  <c:v>MOOV</c:v>
                </c:pt>
              </c:strCache>
            </c:strRef>
          </c:tx>
          <c:spPr>
            <a:solidFill>
              <a:srgbClr val="92D050"/>
            </a:solidFill>
            <a:ln>
              <a:solidFill>
                <a:srgbClr val="92D050"/>
              </a:solid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4A0C-4855-8B73-B7987DADDD83}"/>
              </c:ext>
            </c:extLst>
          </c:dPt>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Drop'!$C$2:$C$14</c:f>
              <c:numCache>
                <c:formatCode>General</c:formatCode>
                <c:ptCount val="13"/>
                <c:pt idx="0">
                  <c:v>5.6</c:v>
                </c:pt>
                <c:pt idx="1">
                  <c:v>1.9</c:v>
                </c:pt>
                <c:pt idx="2">
                  <c:v>0.7</c:v>
                </c:pt>
                <c:pt idx="3">
                  <c:v>1</c:v>
                </c:pt>
                <c:pt idx="4">
                  <c:v>7.4</c:v>
                </c:pt>
                <c:pt idx="5">
                  <c:v>4</c:v>
                </c:pt>
                <c:pt idx="6">
                  <c:v>9.1</c:v>
                </c:pt>
                <c:pt idx="7">
                  <c:v>0.3</c:v>
                </c:pt>
                <c:pt idx="8">
                  <c:v>3.1</c:v>
                </c:pt>
                <c:pt idx="9">
                  <c:v>5</c:v>
                </c:pt>
                <c:pt idx="10">
                  <c:v>1</c:v>
                </c:pt>
                <c:pt idx="11">
                  <c:v>4.41</c:v>
                </c:pt>
                <c:pt idx="12">
                  <c:v>3.5</c:v>
                </c:pt>
              </c:numCache>
            </c:numRef>
          </c:val>
          <c:extLst>
            <c:ext xmlns:c16="http://schemas.microsoft.com/office/drawing/2014/chart" uri="{C3380CC4-5D6E-409C-BE32-E72D297353CC}">
              <c16:uniqueId val="{00000005-4A0C-4855-8B73-B7987DADDD83}"/>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'Call Drop'!$D$1</c:f>
              <c:strCache>
                <c:ptCount val="1"/>
                <c:pt idx="0">
                  <c:v>ARCEP Target</c:v>
                </c:pt>
              </c:strCache>
            </c:strRef>
          </c:tx>
          <c:spPr>
            <a:ln w="19050" cap="rnd">
              <a:solidFill>
                <a:srgbClr val="FF0000"/>
              </a:solidFill>
              <a:prstDash val="sysDash"/>
              <a:round/>
            </a:ln>
            <a:effectLst/>
          </c:spPr>
          <c:marker>
            <c:symbol val="none"/>
          </c:marker>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Drop'!$D$2:$D$14</c:f>
              <c:numCache>
                <c:formatCode>General</c:formatCode>
                <c:ptCount val="13"/>
                <c:pt idx="0">
                  <c:v>2</c:v>
                </c:pt>
                <c:pt idx="1">
                  <c:v>2</c:v>
                </c:pt>
                <c:pt idx="2">
                  <c:v>2</c:v>
                </c:pt>
                <c:pt idx="3">
                  <c:v>2</c:v>
                </c:pt>
                <c:pt idx="4">
                  <c:v>2</c:v>
                </c:pt>
                <c:pt idx="5">
                  <c:v>2</c:v>
                </c:pt>
                <c:pt idx="6">
                  <c:v>2</c:v>
                </c:pt>
                <c:pt idx="7">
                  <c:v>2</c:v>
                </c:pt>
                <c:pt idx="8">
                  <c:v>2</c:v>
                </c:pt>
                <c:pt idx="9">
                  <c:v>2</c:v>
                </c:pt>
                <c:pt idx="10">
                  <c:v>2</c:v>
                </c:pt>
                <c:pt idx="11">
                  <c:v>2</c:v>
                </c:pt>
                <c:pt idx="12">
                  <c:v>2</c:v>
                </c:pt>
              </c:numCache>
            </c:numRef>
          </c:val>
          <c:smooth val="0"/>
          <c:extLst>
            <c:ext xmlns:c16="http://schemas.microsoft.com/office/drawing/2014/chart" uri="{C3380CC4-5D6E-409C-BE32-E72D297353CC}">
              <c16:uniqueId val="{00000006-4A0C-4855-8B73-B7987DADDD83}"/>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in val="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0">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ph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70">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ph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9.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4.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70">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ph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0.12446</cdr:x>
      <cdr:y>0.42821</cdr:y>
    </cdr:from>
    <cdr:to>
      <cdr:x>0.88855</cdr:x>
      <cdr:y>0.44867</cdr:y>
    </cdr:to>
    <cdr:cxnSp macro="">
      <cdr:nvCxnSpPr>
        <cdr:cNvPr id="3" name="Straight Connector 2"/>
        <cdr:cNvCxnSpPr/>
      </cdr:nvCxnSpPr>
      <cdr:spPr>
        <a:xfrm xmlns:a="http://schemas.openxmlformats.org/drawingml/2006/main" flipV="1">
          <a:off x="1021404" y="1442097"/>
          <a:ext cx="6270857" cy="68909"/>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0.56122</cdr:x>
      <cdr:y>0.92485</cdr:y>
    </cdr:from>
    <cdr:to>
      <cdr:x>0.58394</cdr:x>
      <cdr:y>0.92485</cdr:y>
    </cdr:to>
    <cdr:cxnSp macro="">
      <cdr:nvCxnSpPr>
        <cdr:cNvPr id="4" name="Straight Connector 3"/>
        <cdr:cNvCxnSpPr/>
      </cdr:nvCxnSpPr>
      <cdr:spPr>
        <a:xfrm xmlns:a="http://schemas.openxmlformats.org/drawingml/2006/main" flipV="1">
          <a:off x="4605912" y="3114617"/>
          <a:ext cx="186463" cy="0"/>
        </a:xfrm>
        <a:prstGeom xmlns:a="http://schemas.openxmlformats.org/drawingml/2006/main" prst="line">
          <a:avLst/>
        </a:prstGeom>
        <a:ln xmlns:a="http://schemas.openxmlformats.org/drawingml/2006/main" w="1270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0.58121</cdr:x>
      <cdr:y>0.88906</cdr:y>
    </cdr:from>
    <cdr:to>
      <cdr:x>0.69485</cdr:x>
      <cdr:y>0.94825</cdr:y>
    </cdr:to>
    <cdr:sp macro="" textlink="">
      <cdr:nvSpPr>
        <cdr:cNvPr id="2" name="TextBox 1"/>
        <cdr:cNvSpPr txBox="1"/>
      </cdr:nvSpPr>
      <cdr:spPr>
        <a:xfrm xmlns:a="http://schemas.openxmlformats.org/drawingml/2006/main">
          <a:off x="4769960" y="2994105"/>
          <a:ext cx="932639" cy="1993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dirty="0">
              <a:solidFill>
                <a:schemeClr val="tx1">
                  <a:lumMod val="65000"/>
                  <a:lumOff val="35000"/>
                </a:schemeClr>
              </a:solidFill>
            </a:rPr>
            <a:t>ARCEP Target</a:t>
          </a:r>
        </a:p>
      </cdr:txBody>
    </cdr:sp>
  </cdr:relSizeAnchor>
</c:userShapes>
</file>

<file path=ppt/drawings/drawing2.xml><?xml version="1.0" encoding="utf-8"?>
<c:userShapes xmlns:c="http://schemas.openxmlformats.org/drawingml/2006/chart">
  <cdr:relSizeAnchor xmlns:cdr="http://schemas.openxmlformats.org/drawingml/2006/chartDrawing">
    <cdr:from>
      <cdr:x>0.10826</cdr:x>
      <cdr:y>0.30023</cdr:y>
    </cdr:from>
    <cdr:to>
      <cdr:x>0.87082</cdr:x>
      <cdr:y>0.3056</cdr:y>
    </cdr:to>
    <cdr:cxnSp macro="">
      <cdr:nvCxnSpPr>
        <cdr:cNvPr id="3" name="Straight Connector 2"/>
        <cdr:cNvCxnSpPr/>
      </cdr:nvCxnSpPr>
      <cdr:spPr>
        <a:xfrm xmlns:a="http://schemas.openxmlformats.org/drawingml/2006/main" flipV="1">
          <a:off x="895880" y="1082094"/>
          <a:ext cx="6310379" cy="19372"/>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0.56122</cdr:x>
      <cdr:y>0.95067</cdr:y>
    </cdr:from>
    <cdr:to>
      <cdr:x>0.58394</cdr:x>
      <cdr:y>0.95067</cdr:y>
    </cdr:to>
    <cdr:cxnSp macro="">
      <cdr:nvCxnSpPr>
        <cdr:cNvPr id="4" name="Straight Connector 3"/>
        <cdr:cNvCxnSpPr/>
      </cdr:nvCxnSpPr>
      <cdr:spPr>
        <a:xfrm xmlns:a="http://schemas.openxmlformats.org/drawingml/2006/main" flipV="1">
          <a:off x="4515956" y="3426460"/>
          <a:ext cx="182880" cy="0"/>
        </a:xfrm>
        <a:prstGeom xmlns:a="http://schemas.openxmlformats.org/drawingml/2006/main" prst="line">
          <a:avLst/>
        </a:prstGeom>
        <a:ln xmlns:a="http://schemas.openxmlformats.org/drawingml/2006/main" w="1270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0.57481</cdr:x>
      <cdr:y>0.91755</cdr:y>
    </cdr:from>
    <cdr:to>
      <cdr:x>0.68845</cdr:x>
      <cdr:y>0.97674</cdr:y>
    </cdr:to>
    <cdr:sp macro="" textlink="">
      <cdr:nvSpPr>
        <cdr:cNvPr id="2" name="TextBox 1"/>
        <cdr:cNvSpPr txBox="1"/>
      </cdr:nvSpPr>
      <cdr:spPr>
        <a:xfrm xmlns:a="http://schemas.openxmlformats.org/drawingml/2006/main">
          <a:off x="4625340" y="3307080"/>
          <a:ext cx="914400" cy="2133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a:solidFill>
                <a:schemeClr val="tx1">
                  <a:lumMod val="65000"/>
                  <a:lumOff val="35000"/>
                </a:schemeClr>
              </a:solidFill>
            </a:rPr>
            <a:t>ARCEP Target</a:t>
          </a:r>
        </a:p>
      </cdr:txBody>
    </cdr:sp>
  </cdr:relSizeAnchor>
</c:userShapes>
</file>

<file path=ppt/drawings/drawing3.xml><?xml version="1.0" encoding="utf-8"?>
<c:userShapes xmlns:c="http://schemas.openxmlformats.org/drawingml/2006/chart">
  <cdr:relSizeAnchor xmlns:cdr="http://schemas.openxmlformats.org/drawingml/2006/chartDrawing">
    <cdr:from>
      <cdr:x>0.03788</cdr:x>
      <cdr:y>0.30953</cdr:y>
    </cdr:from>
    <cdr:to>
      <cdr:x>0.91009</cdr:x>
      <cdr:y>0.30953</cdr:y>
    </cdr:to>
    <cdr:cxnSp macro="">
      <cdr:nvCxnSpPr>
        <cdr:cNvPr id="3" name="Straight Connector 2"/>
        <cdr:cNvCxnSpPr/>
      </cdr:nvCxnSpPr>
      <cdr:spPr>
        <a:xfrm xmlns:a="http://schemas.openxmlformats.org/drawingml/2006/main" flipV="1">
          <a:off x="304800" y="1115610"/>
          <a:ext cx="7018415" cy="0"/>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0.56122</cdr:x>
      <cdr:y>0.95067</cdr:y>
    </cdr:from>
    <cdr:to>
      <cdr:x>0.58394</cdr:x>
      <cdr:y>0.95067</cdr:y>
    </cdr:to>
    <cdr:cxnSp macro="">
      <cdr:nvCxnSpPr>
        <cdr:cNvPr id="4" name="Straight Connector 3"/>
        <cdr:cNvCxnSpPr/>
      </cdr:nvCxnSpPr>
      <cdr:spPr>
        <a:xfrm xmlns:a="http://schemas.openxmlformats.org/drawingml/2006/main" flipV="1">
          <a:off x="4515956" y="3426460"/>
          <a:ext cx="182880" cy="0"/>
        </a:xfrm>
        <a:prstGeom xmlns:a="http://schemas.openxmlformats.org/drawingml/2006/main" prst="line">
          <a:avLst/>
        </a:prstGeom>
        <a:ln xmlns:a="http://schemas.openxmlformats.org/drawingml/2006/main" w="1270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0.57481</cdr:x>
      <cdr:y>0.91755</cdr:y>
    </cdr:from>
    <cdr:to>
      <cdr:x>0.68845</cdr:x>
      <cdr:y>0.97674</cdr:y>
    </cdr:to>
    <cdr:sp macro="" textlink="">
      <cdr:nvSpPr>
        <cdr:cNvPr id="2" name="TextBox 1"/>
        <cdr:cNvSpPr txBox="1"/>
      </cdr:nvSpPr>
      <cdr:spPr>
        <a:xfrm xmlns:a="http://schemas.openxmlformats.org/drawingml/2006/main">
          <a:off x="4625340" y="3307080"/>
          <a:ext cx="914400" cy="2133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a:solidFill>
                <a:schemeClr val="tx1">
                  <a:lumMod val="65000"/>
                  <a:lumOff val="35000"/>
                </a:schemeClr>
              </a:solidFill>
            </a:rPr>
            <a:t>ARCEP Target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71CB13B-2DC6-4AB8-B738-159A9E128D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EBEC4D7-3D7C-4798-8B35-7CA7838930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17BD8-D964-4C60-9A73-2DCBAB07EE5E}" type="datetimeFigureOut">
              <a:rPr lang="fr-FR" smtClean="0"/>
              <a:t>10/02/2019</a:t>
            </a:fld>
            <a:endParaRPr lang="fr-FR"/>
          </a:p>
        </p:txBody>
      </p:sp>
      <p:sp>
        <p:nvSpPr>
          <p:cNvPr id="4" name="Espace réservé du pied de page 3">
            <a:extLst>
              <a:ext uri="{FF2B5EF4-FFF2-40B4-BE49-F238E27FC236}">
                <a16:creationId xmlns:a16="http://schemas.microsoft.com/office/drawing/2014/main" id="{5713761D-6C80-4C51-8454-4378BB76A2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 2017 Deloitte </a:t>
            </a:r>
          </a:p>
        </p:txBody>
      </p:sp>
      <p:sp>
        <p:nvSpPr>
          <p:cNvPr id="5" name="Espace réservé du numéro de diapositive 4">
            <a:extLst>
              <a:ext uri="{FF2B5EF4-FFF2-40B4-BE49-F238E27FC236}">
                <a16:creationId xmlns:a16="http://schemas.microsoft.com/office/drawing/2014/main" id="{D9E25C55-F761-470A-A37C-568C10D49F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1E9381-56CA-4B93-B28D-19D3833DA062}" type="slidenum">
              <a:rPr lang="fr-FR" smtClean="0"/>
              <a:t>‹#›</a:t>
            </a:fld>
            <a:endParaRPr lang="fr-FR"/>
          </a:p>
        </p:txBody>
      </p:sp>
    </p:spTree>
    <p:extLst>
      <p:ext uri="{BB962C8B-B14F-4D97-AF65-F5344CB8AC3E}">
        <p14:creationId xmlns:p14="http://schemas.microsoft.com/office/powerpoint/2010/main" val="18471950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BE7FD-A07C-4C83-9E93-1E3D441CF117}" type="datetimeFigureOut">
              <a:rPr lang="fr-FR" smtClean="0"/>
              <a:t>10/02/2019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 2017 Deloitte </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0C685-6952-46BC-9842-6D6952573B24}" type="slidenum">
              <a:rPr lang="fr-FR" smtClean="0"/>
              <a:t>‹#›</a:t>
            </a:fld>
            <a:endParaRPr lang="fr-FR"/>
          </a:p>
        </p:txBody>
      </p:sp>
    </p:spTree>
    <p:extLst>
      <p:ext uri="{BB962C8B-B14F-4D97-AF65-F5344CB8AC3E}">
        <p14:creationId xmlns:p14="http://schemas.microsoft.com/office/powerpoint/2010/main" val="34096461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606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297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245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785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591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2357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013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7815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705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692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018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208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3870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3942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6887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5705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113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8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332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634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45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558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746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017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202" y="5386529"/>
            <a:ext cx="5592012" cy="324000"/>
          </a:xfrm>
        </p:spPr>
        <p:txBody>
          <a:bodyPr anchor="b"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39"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bg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40"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bg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grpSp>
        <p:nvGrpSpPr>
          <p:cNvPr id="19" name="Group 18"/>
          <p:cNvGrpSpPr>
            <a:grpSpLocks noChangeAspect="1"/>
          </p:cNvGrpSpPr>
          <p:nvPr userDrawn="1"/>
        </p:nvGrpSpPr>
        <p:grpSpPr>
          <a:xfrm>
            <a:off x="469900" y="457761"/>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1"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3"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69254626"/>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4" y="1705671"/>
            <a:ext cx="10418233" cy="1592403"/>
          </a:xfrm>
        </p:spPr>
        <p:txBody>
          <a:bodyPr anchor="b"/>
          <a:lstStyle>
            <a:lvl1pPr>
              <a:lnSpc>
                <a:spcPct val="95000"/>
              </a:lnSpc>
              <a:defRPr sz="3851"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1"/>
            <a:ext cx="10541000" cy="1566532"/>
          </a:xfrm>
        </p:spPr>
        <p:txBody>
          <a:bodyPr lIns="0" tIns="0" rIns="0" bIns="0">
            <a:noAutofit/>
          </a:bodyPr>
          <a:lstStyle>
            <a:lvl1pPr marL="0" indent="0">
              <a:lnSpc>
                <a:spcPct val="95000"/>
              </a:lnSpc>
              <a:spcAft>
                <a:spcPts val="0"/>
              </a:spcAft>
              <a:buNone/>
              <a:defRPr sz="3851">
                <a:solidFill>
                  <a:schemeClr val="tx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4"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2678496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60886506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7330689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675938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465983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2" y="1590678"/>
            <a:ext cx="9029604" cy="4708525"/>
          </a:xfrm>
          <a:prstGeom prst="rect">
            <a:avLst/>
          </a:prstGeom>
        </p:spPr>
        <p:txBody>
          <a:bodyPr>
            <a:normAutofit/>
          </a:bodyPr>
          <a:lstStyle>
            <a:lvl1pPr>
              <a:spcBef>
                <a:spcPts val="4800"/>
              </a:spcBef>
              <a:defRPr sz="2800">
                <a:solidFill>
                  <a:schemeClr val="tx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4"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5"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973615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1" y="1665293"/>
            <a:ext cx="9348787" cy="4633911"/>
          </a:xfrm>
          <a:prstGeom prst="rect">
            <a:avLst/>
          </a:prstGeom>
        </p:spPr>
        <p:txBody>
          <a:bodyPr/>
          <a:lstStyle>
            <a:lvl1pPr>
              <a:tabLst>
                <a:tab pos="8972102" algn="r"/>
              </a:tabLst>
              <a:defRPr/>
            </a:lvl1pPr>
            <a:lvl2pPr>
              <a:tabLst>
                <a:tab pos="8972102" algn="r"/>
              </a:tabLst>
              <a:defRPr/>
            </a:lvl2pPr>
            <a:lvl3pPr>
              <a:tabLst>
                <a:tab pos="8972102" algn="r"/>
              </a:tabLst>
              <a:defRPr/>
            </a:lvl3pPr>
            <a:lvl4pPr>
              <a:tabLst>
                <a:tab pos="8972102" algn="r"/>
              </a:tabLst>
              <a:defRPr/>
            </a:lvl4pPr>
            <a:lvl5pPr>
              <a:tabLst>
                <a:tab pos="6705264" algn="r"/>
              </a:tabLst>
              <a:defRPr baseline="0"/>
            </a:lvl5pPr>
            <a:lvl6pPr>
              <a:tabLst>
                <a:tab pos="8972102" algn="r"/>
              </a:tabLst>
              <a:defRPr/>
            </a:lvl6pPr>
            <a:lvl7pPr>
              <a:tabLst>
                <a:tab pos="8972102" algn="r"/>
              </a:tabLst>
              <a:defRPr/>
            </a:lvl7pPr>
            <a:lvl8pPr>
              <a:tabLst>
                <a:tab pos="8972102" algn="r"/>
              </a:tabLst>
              <a:defRPr/>
            </a:lvl8pPr>
            <a:lvl9pPr>
              <a:tabLst>
                <a:tab pos="8972102"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7891614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70" y="1700214"/>
            <a:ext cx="6117233" cy="4598988"/>
          </a:xfrm>
        </p:spPr>
        <p:txBody>
          <a:bodyPr/>
          <a:lstStyle/>
          <a:p>
            <a:r>
              <a:rPr lang="en-US" noProof="0" dirty="0"/>
              <a:t>Click icon to add picture</a:t>
            </a:r>
          </a:p>
        </p:txBody>
      </p:sp>
      <p:sp>
        <p:nvSpPr>
          <p:cNvPr id="6" name="Content Placeholder 3"/>
          <p:cNvSpPr>
            <a:spLocks noGrp="1"/>
          </p:cNvSpPr>
          <p:nvPr>
            <p:ph sz="quarter" idx="10"/>
          </p:nvPr>
        </p:nvSpPr>
        <p:spPr>
          <a:xfrm>
            <a:off x="469903" y="1665293"/>
            <a:ext cx="4333663" cy="4633911"/>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0086668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3"/>
            <a:ext cx="11252200" cy="4633911"/>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6447429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3"/>
            <a:ext cx="11252200" cy="4633911"/>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20701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17" name="Title 1"/>
          <p:cNvSpPr>
            <a:spLocks noGrp="1"/>
          </p:cNvSpPr>
          <p:nvPr>
            <p:ph type="ctrTitle"/>
          </p:nvPr>
        </p:nvSpPr>
        <p:spPr bwMode="gray">
          <a:xfrm>
            <a:off x="475202" y="5386529"/>
            <a:ext cx="5592012" cy="324000"/>
          </a:xfrm>
        </p:spPr>
        <p:txBody>
          <a:bodyPr anchor="b"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8"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31"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32"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33"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tx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888505257"/>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9"/>
            <a:ext cx="11252200" cy="4633383"/>
          </a:xfrm>
          <a:prstGeom prst="rect">
            <a:avLst/>
          </a:prstGeom>
        </p:spPr>
        <p:txBody>
          <a:bodyPr vert="horz" lIns="0" tIns="0" rIns="0" bIns="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7"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
        <p:nvSpPr>
          <p:cNvPr id="10" name="Footer Placeholder 9">
            <a:extLst>
              <a:ext uri="{FF2B5EF4-FFF2-40B4-BE49-F238E27FC236}">
                <a16:creationId xmlns:a16="http://schemas.microsoft.com/office/drawing/2014/main" id="{D4B1AFA1-5C25-4A64-A156-178C6E278E78}"/>
              </a:ext>
            </a:extLst>
          </p:cNvPr>
          <p:cNvSpPr txBox="1">
            <a:spLocks/>
          </p:cNvSpPr>
          <p:nvPr userDrawn="1"/>
        </p:nvSpPr>
        <p:spPr>
          <a:xfrm>
            <a:off x="10631048" y="6654800"/>
            <a:ext cx="1559813" cy="100156"/>
          </a:xfrm>
          <a:prstGeom prst="rect">
            <a:avLst/>
          </a:prstGeom>
          <a:noFill/>
        </p:spPr>
        <p:txBody>
          <a:bodyPr wrap="square" lIns="0" tIns="0" rIns="0" bIns="0" rtlCol="0">
            <a:spAutoFit/>
          </a:bodyPr>
          <a:lstStyle>
            <a:defPPr>
              <a:defRPr lang="fr-FR"/>
            </a:defPPr>
            <a:lvl1pPr marL="0" algn="l" defTabSz="914400" rtl="0" eaLnBrk="1" latinLnBrk="0" hangingPunct="1">
              <a:defRPr lang="fr-FR" sz="65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SzPct val="100000"/>
              <a:defRPr/>
            </a:pPr>
            <a:r>
              <a:rPr lang="en-AU" dirty="0">
                <a:solidFill>
                  <a:prstClr val="black"/>
                </a:solidFill>
                <a:latin typeface="+mn-lt"/>
              </a:rPr>
              <a:t>Final Report</a:t>
            </a:r>
            <a:endParaRPr lang="en-AU" dirty="0">
              <a:solidFill>
                <a:prstClr val="black"/>
              </a:solidFill>
              <a:latin typeface="Verdana"/>
            </a:endParaRPr>
          </a:p>
        </p:txBody>
      </p:sp>
    </p:spTree>
    <p:extLst>
      <p:ext uri="{BB962C8B-B14F-4D97-AF65-F5344CB8AC3E}">
        <p14:creationId xmlns:p14="http://schemas.microsoft.com/office/powerpoint/2010/main" val="19557458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36658"/>
            <a:ext cx="11252200" cy="3946135"/>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91"/>
            <a:ext cx="11252200"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468002" y="5982793"/>
            <a:ext cx="11252201" cy="316411"/>
          </a:xfrm>
        </p:spPr>
        <p:txBody>
          <a:bodyPr>
            <a:normAutofit/>
          </a:bodyPr>
          <a:lstStyle>
            <a:lvl1pPr>
              <a:spcAft>
                <a:spcPts val="0"/>
              </a:spcAft>
              <a:defRPr sz="900"/>
            </a:lvl1pPr>
          </a:lstStyle>
          <a:p>
            <a:pPr lvl="0"/>
            <a:r>
              <a:rPr lang="en-US" noProof="0"/>
              <a:t>Edit Master text styles</a:t>
            </a:r>
          </a:p>
        </p:txBody>
      </p:sp>
      <p:sp>
        <p:nvSpPr>
          <p:cNvPr id="7"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9"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3799172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2003"/>
            <a:ext cx="3600000"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2001"/>
            <a:ext cx="3600000"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2003"/>
            <a:ext cx="3600000"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Edit Master text styles</a:t>
            </a:r>
          </a:p>
        </p:txBody>
      </p:sp>
      <p:sp>
        <p:nvSpPr>
          <p:cNvPr id="11" name="Text Placeholder 7"/>
          <p:cNvSpPr>
            <a:spLocks noGrp="1"/>
          </p:cNvSpPr>
          <p:nvPr>
            <p:ph type="body" sz="quarter" idx="23"/>
          </p:nvPr>
        </p:nvSpPr>
        <p:spPr>
          <a:xfrm>
            <a:off x="468002" y="5982793"/>
            <a:ext cx="11252201" cy="316411"/>
          </a:xfrm>
        </p:spPr>
        <p:txBody>
          <a:bodyPr>
            <a:normAutofit/>
          </a:bodyPr>
          <a:lstStyle>
            <a:lvl1pPr>
              <a:spcAft>
                <a:spcPts val="0"/>
              </a:spcAft>
              <a:defRPr sz="900"/>
            </a:lvl1pPr>
          </a:lstStyle>
          <a:p>
            <a:pPr lvl="0"/>
            <a:r>
              <a:rPr lang="en-US" noProof="0"/>
              <a:t>Edit Master text styles</a:t>
            </a:r>
          </a:p>
        </p:txBody>
      </p:sp>
      <p:sp>
        <p:nvSpPr>
          <p:cNvPr id="13"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2"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208325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91"/>
            <a:ext cx="5328000" cy="4622507"/>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94100" y="1656003"/>
            <a:ext cx="5328000" cy="4631795"/>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0"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6633795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91"/>
            <a:ext cx="5480400" cy="4317503"/>
          </a:xfrm>
          <a:prstGeom prst="rect">
            <a:avLst/>
          </a:prstGeom>
        </p:spPr>
        <p:txBody>
          <a:bodyPr>
            <a:noAutofit/>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239586" y="2125016"/>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6" y="1655764"/>
            <a:ext cx="5482516" cy="420687"/>
          </a:xfrm>
        </p:spPr>
        <p:txBody>
          <a:bodyPr>
            <a:noAutofit/>
          </a:bodyPr>
          <a:lstStyle/>
          <a:p>
            <a:pPr lvl="0"/>
            <a:r>
              <a:rPr lang="en-US" noProof="0"/>
              <a:t>Edit Master text styles</a:t>
            </a:r>
          </a:p>
        </p:txBody>
      </p:sp>
      <p:sp>
        <p:nvSpPr>
          <p:cNvPr id="9" name="Text Placeholder 7"/>
          <p:cNvSpPr>
            <a:spLocks noGrp="1"/>
          </p:cNvSpPr>
          <p:nvPr>
            <p:ph type="body" sz="quarter" idx="23"/>
          </p:nvPr>
        </p:nvSpPr>
        <p:spPr>
          <a:xfrm>
            <a:off x="468002" y="5982793"/>
            <a:ext cx="11252201" cy="316411"/>
          </a:xfrm>
        </p:spPr>
        <p:txBody>
          <a:bodyPr>
            <a:noAutofit/>
          </a:bodyPr>
          <a:lstStyle>
            <a:lvl1pPr>
              <a:spcAft>
                <a:spcPts val="0"/>
              </a:spcAft>
              <a:defRPr sz="900"/>
            </a:lvl1pPr>
          </a:lstStyle>
          <a:p>
            <a:pPr lvl="0"/>
            <a:r>
              <a:rPr lang="en-US" noProof="0"/>
              <a:t>Edit Master text styles</a:t>
            </a:r>
          </a:p>
        </p:txBody>
      </p:sp>
      <p:sp>
        <p:nvSpPr>
          <p:cNvPr id="12"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3"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616774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6" y="2125016"/>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7" y="1654032"/>
            <a:ext cx="5482516" cy="420687"/>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469900" y="2125016"/>
            <a:ext cx="5482517" cy="3857777"/>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469900" y="1665290"/>
            <a:ext cx="5482517" cy="409427"/>
          </a:xfrm>
        </p:spPr>
        <p:txBody>
          <a:bodyPr>
            <a:noAutofit/>
          </a:bodyPr>
          <a:lstStyle/>
          <a:p>
            <a:pPr lvl="0"/>
            <a:r>
              <a:rPr lang="en-US" noProof="0"/>
              <a:t>Edit Master text styles</a:t>
            </a:r>
          </a:p>
        </p:txBody>
      </p:sp>
      <p:sp>
        <p:nvSpPr>
          <p:cNvPr id="14" name="Text Placeholder 7"/>
          <p:cNvSpPr>
            <a:spLocks noGrp="1"/>
          </p:cNvSpPr>
          <p:nvPr>
            <p:ph type="body" sz="quarter" idx="23"/>
          </p:nvPr>
        </p:nvSpPr>
        <p:spPr>
          <a:xfrm>
            <a:off x="468002" y="5982793"/>
            <a:ext cx="11252201" cy="316411"/>
          </a:xfrm>
        </p:spPr>
        <p:txBody>
          <a:bodyPr>
            <a:noAutofit/>
          </a:bodyPr>
          <a:lstStyle>
            <a:lvl1pPr>
              <a:spcAft>
                <a:spcPts val="0"/>
              </a:spcAft>
              <a:defRPr sz="900"/>
            </a:lvl1pPr>
          </a:lstStyle>
          <a:p>
            <a:pPr lvl="0"/>
            <a:r>
              <a:rPr lang="en-US" noProof="0"/>
              <a:t>Edit Master text styles</a:t>
            </a:r>
          </a:p>
        </p:txBody>
      </p:sp>
      <p:sp>
        <p:nvSpPr>
          <p:cNvPr id="1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3"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2224858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2" y="1665292"/>
            <a:ext cx="4431857" cy="4633913"/>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82100" y="1700215"/>
            <a:ext cx="6240000" cy="4598989"/>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71128499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9" y="1626102"/>
            <a:ext cx="4266983" cy="4673101"/>
          </a:xfrm>
          <a:prstGeom prst="rect">
            <a:avLst/>
          </a:prstGeom>
        </p:spPr>
        <p:txBody>
          <a:bodyPr>
            <a:noAutofit/>
          </a:bodyPr>
          <a:lstStyle>
            <a:lvl1pPr>
              <a:tabLst>
                <a:tab pos="6705264" algn="r"/>
              </a:tabLst>
              <a:defRPr sz="2400">
                <a:solidFill>
                  <a:schemeClr val="accent3"/>
                </a:solidFill>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1" y="1665289"/>
            <a:ext cx="6660867" cy="4633913"/>
          </a:xfrm>
          <a:prstGeom prst="rect">
            <a:avLst/>
          </a:prstGeom>
        </p:spPr>
        <p:txBody>
          <a:bodyPr>
            <a:noAutofit/>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7986965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69900" y="1665289"/>
            <a:ext cx="2664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3341040" y="1665289"/>
            <a:ext cx="2664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6193339" y="1665289"/>
            <a:ext cx="2664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9045636" y="1665289"/>
            <a:ext cx="2664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469900" y="3076574"/>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207211" y="307974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44787" y="3076574"/>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9069636" y="307974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p:cNvSpPr>
            <a:spLocks noGrp="1"/>
          </p:cNvSpPr>
          <p:nvPr>
            <p:ph type="body" sz="quarter" idx="21"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6"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7"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46378082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2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2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8058400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49" y="1530451"/>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23"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24"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25"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bg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6"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bg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2556614805"/>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2" y="1700216"/>
            <a:ext cx="3627439" cy="2052831"/>
          </a:xfrm>
        </p:spPr>
        <p:txBody>
          <a:bodyPr/>
          <a:lstStyle/>
          <a:p>
            <a:r>
              <a:rPr lang="en-US" noProof="0" dirty="0"/>
              <a:t>Click icon to add picture</a:t>
            </a:r>
          </a:p>
        </p:txBody>
      </p:sp>
      <p:sp>
        <p:nvSpPr>
          <p:cNvPr id="5" name="Picture Placeholder 7"/>
          <p:cNvSpPr>
            <a:spLocks noGrp="1"/>
          </p:cNvSpPr>
          <p:nvPr>
            <p:ph type="pic" sz="quarter" idx="14"/>
          </p:nvPr>
        </p:nvSpPr>
        <p:spPr>
          <a:xfrm>
            <a:off x="8082786" y="1700215"/>
            <a:ext cx="3639316" cy="2059099"/>
          </a:xfrm>
        </p:spPr>
        <p:txBody>
          <a:bodyPr/>
          <a:lstStyle/>
          <a:p>
            <a:r>
              <a:rPr lang="en-US" noProof="0" dirty="0"/>
              <a:t>Click icon to add picture</a:t>
            </a:r>
          </a:p>
        </p:txBody>
      </p:sp>
      <p:sp>
        <p:nvSpPr>
          <p:cNvPr id="6" name="Picture Placeholder 7"/>
          <p:cNvSpPr>
            <a:spLocks noGrp="1"/>
          </p:cNvSpPr>
          <p:nvPr>
            <p:ph type="pic" sz="quarter" idx="15"/>
          </p:nvPr>
        </p:nvSpPr>
        <p:spPr>
          <a:xfrm>
            <a:off x="4284189" y="1700216"/>
            <a:ext cx="3636963" cy="2057767"/>
          </a:xfrm>
        </p:spPr>
        <p:txBody>
          <a:bodyPr/>
          <a:lstStyle/>
          <a:p>
            <a:r>
              <a:rPr lang="en-US" noProof="0" dirty="0"/>
              <a:t>Click icon to add picture</a:t>
            </a:r>
          </a:p>
        </p:txBody>
      </p:sp>
      <p:sp>
        <p:nvSpPr>
          <p:cNvPr id="9" name="Text Placeholder 18"/>
          <p:cNvSpPr>
            <a:spLocks noGrp="1"/>
          </p:cNvSpPr>
          <p:nvPr>
            <p:ph idx="1" hasCustomPrompt="1"/>
          </p:nvPr>
        </p:nvSpPr>
        <p:spPr>
          <a:xfrm>
            <a:off x="469902" y="3832225"/>
            <a:ext cx="3627439" cy="218144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7"/>
            <a:ext cx="3636963" cy="2186687"/>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6" y="3832226"/>
            <a:ext cx="3639316" cy="2188101"/>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7308070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80612942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4" name="Text Placeholder 8"/>
          <p:cNvSpPr>
            <a:spLocks noGrp="1"/>
          </p:cNvSpPr>
          <p:nvPr>
            <p:ph type="body" sz="quarter" idx="17"/>
          </p:nvPr>
        </p:nvSpPr>
        <p:spPr>
          <a:xfrm>
            <a:off x="469899" y="1857895"/>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p:cNvSpPr>
            <a:spLocks noGrp="1"/>
          </p:cNvSpPr>
          <p:nvPr>
            <p:ph type="body" sz="quarter" idx="21"/>
          </p:nvPr>
        </p:nvSpPr>
        <p:spPr>
          <a:xfrm>
            <a:off x="6177463" y="1857895"/>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8" y="1857894"/>
            <a:ext cx="1244161" cy="549275"/>
          </a:xfrm>
        </p:spPr>
        <p:txBody>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6" y="1863919"/>
            <a:ext cx="1244907" cy="549275"/>
          </a:xfrm>
        </p:spPr>
        <p:txBody>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2"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3"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5409403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5"/>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177463" y="1857895"/>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8" y="1857894"/>
            <a:ext cx="1244161"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3"/>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6177460" y="4249683"/>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8" y="4249686"/>
            <a:ext cx="1274916"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11"/>
            <a:ext cx="1244160"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6" y="1863919"/>
            <a:ext cx="1244907"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2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2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7072312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69902" y="1705968"/>
            <a:ext cx="3627439"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8"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6963"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469902" y="1851441"/>
            <a:ext cx="3627439"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093078"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3"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4"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17269157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35070498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endParaRPr lang="en-US" noProof="0" dirty="0"/>
          </a:p>
        </p:txBody>
      </p:sp>
      <p:sp>
        <p:nvSpPr>
          <p:cNvPr id="11"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2"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4886019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4" y="1665818"/>
            <a:ext cx="5537731" cy="463338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89434836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9"/>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5096590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2008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20"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21"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22"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3"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tx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1748199125"/>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Slide White Text">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6365" name="think-cell Slide" r:id="rId4" imgW="492" imgH="504" progId="TCLayout.ActiveDocument.1">
                  <p:embed/>
                </p:oleObj>
              </mc:Choice>
              <mc:Fallback>
                <p:oleObj name="think-cell Slide" r:id="rId4" imgW="492" imgH="504" progId="TCLayout.ActiveDocument.1">
                  <p:embed/>
                  <p:pic>
                    <p:nvPicPr>
                      <p:cNvPr id="14" name="Object 13"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12" name="Subtitle 2"/>
          <p:cNvSpPr>
            <a:spLocks noGrp="1"/>
          </p:cNvSpPr>
          <p:nvPr>
            <p:ph type="subTitle" idx="1"/>
          </p:nvPr>
        </p:nvSpPr>
        <p:spPr bwMode="gray">
          <a:xfrm>
            <a:off x="531621" y="5805504"/>
            <a:ext cx="5564379" cy="496434"/>
          </a:xfrm>
          <a:prstGeom prst="rect">
            <a:avLst/>
          </a:prstGeom>
        </p:spPr>
        <p:txBody>
          <a:bodyPr wrap="square" lIns="0" tIns="0" rIns="0" bIns="0" anchor="b">
            <a:noAutofit/>
          </a:bodyPr>
          <a:lstStyle>
            <a:lvl1pPr marL="0" indent="0" algn="l">
              <a:lnSpc>
                <a:spcPct val="100000"/>
              </a:lnSpc>
              <a:spcBef>
                <a:spcPts val="0"/>
              </a:spcBef>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Text Placeholder 4"/>
          <p:cNvSpPr>
            <a:spLocks noGrp="1"/>
          </p:cNvSpPr>
          <p:nvPr>
            <p:ph type="body" sz="quarter" idx="10"/>
          </p:nvPr>
        </p:nvSpPr>
        <p:spPr>
          <a:xfrm>
            <a:off x="531621" y="6313814"/>
            <a:ext cx="5564379" cy="298450"/>
          </a:xfrm>
          <a:prstGeom prst="rect">
            <a:avLst/>
          </a:prstGeom>
        </p:spPr>
        <p:txBody>
          <a:bodyPr lIns="0" tIns="0" rIns="0" bIns="0"/>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sp>
        <p:nvSpPr>
          <p:cNvPr id="19" name="Title 1"/>
          <p:cNvSpPr txBox="1">
            <a:spLocks/>
          </p:cNvSpPr>
          <p:nvPr/>
        </p:nvSpPr>
        <p:spPr bwMode="gray">
          <a:xfrm>
            <a:off x="3545062" y="1203125"/>
            <a:ext cx="5095385" cy="4140000"/>
          </a:xfrm>
          <a:prstGeom prst="ellipse">
            <a:avLst/>
          </a:prstGeom>
          <a:ln w="25400">
            <a:solidFill>
              <a:schemeClr val="accent1"/>
            </a:solidFill>
          </a:ln>
        </p:spPr>
        <p:txBody>
          <a:bodyPr vert="horz" lIns="108000" tIns="108000" rIns="108000" bIns="108000" rtlCol="0" anchor="ctr" anchorCtr="0">
            <a:normAutofit/>
          </a:bodyPr>
          <a:lstStyle>
            <a:lvl1pPr algn="ctr" defTabSz="1005083" rtl="0" eaLnBrk="1" latinLnBrk="0" hangingPunct="1">
              <a:lnSpc>
                <a:spcPts val="4200"/>
              </a:lnSpc>
              <a:spcBef>
                <a:spcPct val="0"/>
              </a:spcBef>
              <a:buNone/>
              <a:defRPr lang="de-DE" sz="3600" b="0" kern="1200" baseline="0">
                <a:solidFill>
                  <a:schemeClr val="bg1"/>
                </a:solidFill>
                <a:latin typeface="+mj-lt"/>
                <a:ea typeface="Open Sans" panose="020B0606030504020204" pitchFamily="34" charset="0"/>
                <a:cs typeface="Open Sans" panose="020B0606030504020204" pitchFamily="34" charset="0"/>
              </a:defRPr>
            </a:lvl1pPr>
          </a:lstStyle>
          <a:p>
            <a:pPr eaLnBrk="1"/>
            <a:endParaRPr lang="en-US" sz="3600" dirty="0">
              <a:solidFill>
                <a:schemeClr val="tx1"/>
              </a:solidFill>
            </a:endParaRPr>
          </a:p>
        </p:txBody>
      </p:sp>
      <p:sp>
        <p:nvSpPr>
          <p:cNvPr id="18" name="Title 1"/>
          <p:cNvSpPr>
            <a:spLocks noGrp="1"/>
          </p:cNvSpPr>
          <p:nvPr>
            <p:ph type="ctrTitle"/>
          </p:nvPr>
        </p:nvSpPr>
        <p:spPr bwMode="gray">
          <a:xfrm>
            <a:off x="3545061" y="1124744"/>
            <a:ext cx="5051077" cy="4104000"/>
          </a:xfrm>
        </p:spPr>
        <p:txBody>
          <a:bodyPr wrap="square" lIns="36000" tIns="36000" rIns="36000" bIns="36000" anchor="ctr" anchorCtr="0">
            <a:noAutofit/>
          </a:bodyPr>
          <a:lstStyle>
            <a:lvl1pPr algn="ctr">
              <a:lnSpc>
                <a:spcPct val="1000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Tree>
    <p:extLst>
      <p:ext uri="{BB962C8B-B14F-4D97-AF65-F5344CB8AC3E}">
        <p14:creationId xmlns:p14="http://schemas.microsoft.com/office/powerpoint/2010/main" val="2664020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age de fi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54143" y="6554192"/>
            <a:ext cx="377092" cy="100156"/>
          </a:xfrm>
          <a:prstGeom prst="rect">
            <a:avLst/>
          </a:prstGeom>
        </p:spPr>
        <p:txBody>
          <a:bodyPr/>
          <a:lstStyle>
            <a:lvl1pPr>
              <a:defRPr/>
            </a:lvl1pPr>
          </a:lstStyle>
          <a:p>
            <a:fld id="{6253C092-6252-40CA-B52E-02E6E8C37738}" type="slidenum">
              <a:rPr lang="fr-FR" smtClean="0">
                <a:solidFill>
                  <a:prstClr val="black"/>
                </a:solidFill>
              </a:rPr>
              <a:pPr/>
              <a:t>‹#›</a:t>
            </a:fld>
            <a:endParaRPr lang="fr-FR">
              <a:solidFill>
                <a:prstClr val="black"/>
              </a:solidFill>
            </a:endParaRPr>
          </a:p>
        </p:txBody>
      </p:sp>
    </p:spTree>
    <p:extLst>
      <p:ext uri="{BB962C8B-B14F-4D97-AF65-F5344CB8AC3E}">
        <p14:creationId xmlns:p14="http://schemas.microsoft.com/office/powerpoint/2010/main" val="4026842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Slide - A">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16" name="Subtitle 2"/>
          <p:cNvSpPr>
            <a:spLocks noGrp="1"/>
          </p:cNvSpPr>
          <p:nvPr>
            <p:ph type="subTitle" idx="1" hasCustomPrompt="1"/>
          </p:nvPr>
        </p:nvSpPr>
        <p:spPr bwMode="gray">
          <a:xfrm>
            <a:off x="469900" y="5051913"/>
            <a:ext cx="3521274" cy="981372"/>
          </a:xfrm>
          <a:prstGeom prst="rect">
            <a:avLst/>
          </a:prstGeom>
        </p:spPr>
        <p:txBody>
          <a:bodyPr lIns="0" tIns="0" rIns="0" bIns="0" numCol="1" anchor="b" anchorCtr="0">
            <a:noAutofit/>
          </a:bodyPr>
          <a:lstStyle>
            <a:lvl1pPr marL="0" indent="0" algn="l">
              <a:lnSpc>
                <a:spcPct val="100000"/>
              </a:lnSpc>
              <a:spcAft>
                <a:spcPts val="0"/>
              </a:spcAft>
              <a:buNone/>
              <a:defRPr sz="2000" b="1" baseline="0">
                <a:solidFill>
                  <a:schemeClr val="bg1"/>
                </a:solidFill>
              </a:defRPr>
            </a:lvl1pPr>
            <a:lvl2pPr marL="0" indent="0" algn="l">
              <a:buNone/>
              <a:defRPr sz="2000" b="0" baseline="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Cognitive Advantage</a:t>
            </a:r>
          </a:p>
        </p:txBody>
      </p:sp>
      <p:sp>
        <p:nvSpPr>
          <p:cNvPr id="17" name="Text Placeholder 4"/>
          <p:cNvSpPr>
            <a:spLocks noGrp="1"/>
          </p:cNvSpPr>
          <p:nvPr>
            <p:ph type="body" sz="quarter" idx="10" hasCustomPrompt="1"/>
          </p:nvPr>
        </p:nvSpPr>
        <p:spPr>
          <a:xfrm>
            <a:off x="469900" y="6041240"/>
            <a:ext cx="3521274" cy="328939"/>
          </a:xfrm>
          <a:prstGeom prst="rect">
            <a:avLst/>
          </a:prstGeom>
        </p:spPr>
        <p:txBody>
          <a:bodyPr lIns="0" tIns="0" rIns="0" bIns="0" numCol="1"/>
          <a:lstStyle>
            <a:lvl1pPr>
              <a:spcAft>
                <a:spcPts val="0"/>
              </a:spcAft>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change title</a:t>
            </a:r>
          </a:p>
        </p:txBody>
      </p:sp>
    </p:spTree>
    <p:extLst>
      <p:ext uri="{BB962C8B-B14F-4D97-AF65-F5344CB8AC3E}">
        <p14:creationId xmlns:p14="http://schemas.microsoft.com/office/powerpoint/2010/main" val="1088070397"/>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vider Slide 7">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12192000" cy="6858001"/>
          </a:xfrm>
          <a:prstGeom prst="rect">
            <a:avLst/>
          </a:prstGeom>
        </p:spPr>
      </p:pic>
      <p:sp>
        <p:nvSpPr>
          <p:cNvPr id="15" name="Rectangle 14"/>
          <p:cNvSpPr/>
          <p:nvPr userDrawn="1"/>
        </p:nvSpPr>
        <p:spPr>
          <a:xfrm>
            <a:off x="0" y="0"/>
            <a:ext cx="12192000" cy="6858000"/>
          </a:xfrm>
          <a:prstGeom prst="rect">
            <a:avLst/>
          </a:prstGeom>
          <a:solidFill>
            <a:srgbClr val="000000">
              <a:alpha val="40000"/>
            </a:srgbClr>
          </a:solidFill>
          <a:ln>
            <a:noFill/>
          </a:ln>
        </p:spPr>
        <p:style>
          <a:lnRef idx="1">
            <a:schemeClr val="accent1"/>
          </a:lnRef>
          <a:fillRef idx="3">
            <a:schemeClr val="accent1"/>
          </a:fillRef>
          <a:effectRef idx="2">
            <a:schemeClr val="accent1"/>
          </a:effectRef>
          <a:fontRef idx="minor">
            <a:schemeClr val="lt1"/>
          </a:fontRef>
        </p:style>
        <p:txBody>
          <a:bodyPr lIns="59374" tIns="29687" rIns="59374" bIns="29687" rtlCol="0" anchor="ctr"/>
          <a:lstStyle/>
          <a:p>
            <a:pPr algn="ctr" defTabSz="478851"/>
            <a:endParaRPr lang="en-US" sz="1900" dirty="0">
              <a:solidFill>
                <a:srgbClr val="FFFFFF"/>
              </a:solidFill>
            </a:endParaRPr>
          </a:p>
        </p:txBody>
      </p:sp>
      <p:pic>
        <p:nvPicPr>
          <p:cNvPr id="17" name="Picture 2" descr="http://www.virtual-affairs.nl/wp-content/uploads/2014/03/Deloitte_Logo_Wit.png"/>
          <p:cNvPicPr>
            <a:picLocks noChangeAspect="1" noChangeArrowheads="1"/>
          </p:cNvPicPr>
          <p:nvPr userDrawn="1">
            <p:custDataLst>
              <p:tags r:id="rId1"/>
            </p:custDataLst>
          </p:nvPr>
        </p:nvPicPr>
        <p:blipFill rotWithShape="1">
          <a:blip r:embed="rId4" cstate="screen">
            <a:extLst>
              <a:ext uri="{28A0092B-C50C-407E-A947-70E740481C1C}">
                <a14:useLocalDpi xmlns:a14="http://schemas.microsoft.com/office/drawing/2010/main" val="0"/>
              </a:ext>
            </a:extLst>
          </a:blip>
          <a:srcRect/>
          <a:stretch/>
        </p:blipFill>
        <p:spPr bwMode="auto">
          <a:xfrm>
            <a:off x="334963" y="6364030"/>
            <a:ext cx="1265778" cy="2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0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0215"/>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1" y="3423546"/>
            <a:ext cx="10418235"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5"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0941489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327578484"/>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97187646"/>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148353345"/>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14108071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6"/>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5342" name="think-cell Slide" r:id="rId47" imgW="270" imgH="270" progId="TCLayout.ActiveDocument.1">
                  <p:embed/>
                </p:oleObj>
              </mc:Choice>
              <mc:Fallback>
                <p:oleObj name="think-cell Slide" r:id="rId47" imgW="270" imgH="270" progId="TCLayout.ActiveDocument.1">
                  <p:embed/>
                  <p:pic>
                    <p:nvPicPr>
                      <p:cNvPr id="4" name="Object 3" hidden="1"/>
                      <p:cNvPicPr/>
                      <p:nvPr/>
                    </p:nvPicPr>
                    <p:blipFill>
                      <a:blip r:embed="rId48"/>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9"/>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665293"/>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7709548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1" r:id="rId30"/>
    <p:sldLayoutId id="2147483842" r:id="rId31"/>
    <p:sldLayoutId id="2147483843" r:id="rId32"/>
    <p:sldLayoutId id="2147483844" r:id="rId33"/>
    <p:sldLayoutId id="2147483845" r:id="rId34"/>
    <p:sldLayoutId id="2147483846" r:id="rId35"/>
    <p:sldLayoutId id="2147483847" r:id="rId36"/>
    <p:sldLayoutId id="2147483848" r:id="rId37"/>
    <p:sldLayoutId id="2147483849" r:id="rId38"/>
    <p:sldLayoutId id="2147483850" r:id="rId39"/>
    <p:sldLayoutId id="2147483851" r:id="rId40"/>
    <p:sldLayoutId id="2147483852" r:id="rId41"/>
    <p:sldLayoutId id="2147483853" r:id="rId42"/>
    <p:sldLayoutId id="2147483854" r:id="rId43"/>
  </p:sldLayoutIdLst>
  <p:transition>
    <p:fade/>
  </p:transition>
  <p:hf hdr="0" dt="0"/>
  <p:txStyles>
    <p:titleStyle>
      <a:lvl1pPr algn="l" defTabSz="1219140" rtl="0" eaLnBrk="1" latinLnBrk="0" hangingPunct="1">
        <a:spcBef>
          <a:spcPct val="0"/>
        </a:spcBef>
        <a:buNone/>
        <a:defRPr sz="2000" kern="1200">
          <a:solidFill>
            <a:schemeClr val="tx1"/>
          </a:solidFill>
          <a:latin typeface="+mj-lt"/>
          <a:ea typeface="+mj-ea"/>
          <a:cs typeface="+mj-cs"/>
        </a:defRPr>
      </a:lvl1pPr>
    </p:titleStyle>
    <p:bodyStyle>
      <a:lvl1pPr marL="0" indent="0" algn="l" defTabSz="121914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4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89" indent="-235189" algn="l" defTabSz="121914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76" indent="-235189" algn="l" defTabSz="121914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65" indent="-235189" algn="l" defTabSz="1064631"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65" indent="-235189" algn="l" defTabSz="121914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7">
          <p15:clr>
            <a:srgbClr val="F26B43"/>
          </p15:clr>
        </p15:guide>
        <p15:guide id="12" pos="1383">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13.xml"/><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21.xml"/><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5.xml"/><Relationship Id="rId7" Type="http://schemas.openxmlformats.org/officeDocument/2006/relationships/chart" Target="../charts/chart27.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chart" Target="../charts/chart26.xml"/></Relationships>
</file>

<file path=ppt/slides/_rels/slide22.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chart" Target="../charts/chart29.xml"/><Relationship Id="rId7" Type="http://schemas.openxmlformats.org/officeDocument/2006/relationships/chart" Target="../charts/chart31.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chart" Target="../charts/chart30.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chart" Target="../charts/chart33.xml"/><Relationship Id="rId7" Type="http://schemas.openxmlformats.org/officeDocument/2006/relationships/chart" Target="../charts/chart35.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34.xml"/></Relationships>
</file>

<file path=ppt/slides/_rels/slide24.xml.rels><?xml version="1.0" encoding="UTF-8" standalone="yes"?>
<Relationships xmlns="http://schemas.openxmlformats.org/package/2006/relationships"><Relationship Id="rId8" Type="http://schemas.openxmlformats.org/officeDocument/2006/relationships/chart" Target="../charts/chart40.xml"/><Relationship Id="rId3" Type="http://schemas.openxmlformats.org/officeDocument/2006/relationships/chart" Target="../charts/chart37.xml"/><Relationship Id="rId7" Type="http://schemas.openxmlformats.org/officeDocument/2006/relationships/chart" Target="../charts/chart39.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chart" Target="../charts/chart38.xml"/></Relationships>
</file>

<file path=ppt/slides/_rels/slide25.xml.rels><?xml version="1.0" encoding="UTF-8" standalone="yes"?>
<Relationships xmlns="http://schemas.openxmlformats.org/package/2006/relationships"><Relationship Id="rId8" Type="http://schemas.openxmlformats.org/officeDocument/2006/relationships/chart" Target="../charts/chart44.xml"/><Relationship Id="rId3" Type="http://schemas.openxmlformats.org/officeDocument/2006/relationships/chart" Target="../charts/chart41.xml"/><Relationship Id="rId7"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335715" y="4743294"/>
            <a:ext cx="5277433" cy="1154783"/>
          </a:xfrm>
          <a:prstGeom prst="rect">
            <a:avLst/>
          </a:prstGeom>
        </p:spPr>
        <p:txBody>
          <a:bodyPr/>
          <a:lstStyle/>
          <a:p>
            <a:endParaRPr lang="en-US" sz="2000" dirty="0">
              <a:solidFill>
                <a:schemeClr val="bg1"/>
              </a:solidFill>
            </a:endParaRPr>
          </a:p>
          <a:p>
            <a:r>
              <a:rPr lang="en-US" sz="2000" b="1" dirty="0">
                <a:solidFill>
                  <a:schemeClr val="accent1"/>
                </a:solidFill>
              </a:rPr>
              <a:t>Network QoS</a:t>
            </a:r>
          </a:p>
          <a:p>
            <a:r>
              <a:rPr lang="en-US" sz="2000" dirty="0">
                <a:solidFill>
                  <a:schemeClr val="bg1"/>
                </a:solidFill>
              </a:rPr>
              <a:t>Draft final report (Benchmarking part)</a:t>
            </a:r>
          </a:p>
        </p:txBody>
      </p:sp>
      <p:sp>
        <p:nvSpPr>
          <p:cNvPr id="3" name="Text Placeholder 2"/>
          <p:cNvSpPr>
            <a:spLocks noGrp="1"/>
          </p:cNvSpPr>
          <p:nvPr>
            <p:ph type="body" sz="quarter" idx="4294967295"/>
          </p:nvPr>
        </p:nvSpPr>
        <p:spPr>
          <a:xfrm>
            <a:off x="335716" y="6256666"/>
            <a:ext cx="4537067" cy="337873"/>
          </a:xfrm>
          <a:prstGeom prst="rect">
            <a:avLst/>
          </a:prstGeom>
        </p:spPr>
        <p:txBody>
          <a:bodyPr/>
          <a:lstStyle/>
          <a:p>
            <a:r>
              <a:rPr lang="en-US" sz="1400" dirty="0">
                <a:solidFill>
                  <a:schemeClr val="bg1"/>
                </a:solidFill>
              </a:rPr>
              <a:t>February 6</a:t>
            </a:r>
            <a:r>
              <a:rPr lang="en-US" sz="1400" baseline="30000" dirty="0">
                <a:solidFill>
                  <a:schemeClr val="bg1"/>
                </a:solidFill>
              </a:rPr>
              <a:t>th</a:t>
            </a:r>
            <a:r>
              <a:rPr lang="en-US" sz="1400" dirty="0">
                <a:solidFill>
                  <a:schemeClr val="bg1"/>
                </a:solidFill>
              </a:rPr>
              <a:t>, 2019</a:t>
            </a:r>
          </a:p>
        </p:txBody>
      </p:sp>
      <p:pic>
        <p:nvPicPr>
          <p:cNvPr id="5" name="Picture 4">
            <a:extLst>
              <a:ext uri="{FF2B5EF4-FFF2-40B4-BE49-F238E27FC236}">
                <a16:creationId xmlns:a16="http://schemas.microsoft.com/office/drawing/2014/main" id="{09DB488A-DA09-4C79-BF04-1BDB227E0952}"/>
              </a:ext>
            </a:extLst>
          </p:cNvPr>
          <p:cNvPicPr>
            <a:picLocks noChangeAspect="1"/>
          </p:cNvPicPr>
          <p:nvPr/>
        </p:nvPicPr>
        <p:blipFill>
          <a:blip r:embed="rId3"/>
          <a:stretch>
            <a:fillRect/>
          </a:stretch>
        </p:blipFill>
        <p:spPr>
          <a:xfrm>
            <a:off x="10771696" y="134528"/>
            <a:ext cx="980043" cy="990506"/>
          </a:xfrm>
          <a:prstGeom prst="rect">
            <a:avLst/>
          </a:prstGeom>
        </p:spPr>
      </p:pic>
      <p:pic>
        <p:nvPicPr>
          <p:cNvPr id="6" name="Picture 5">
            <a:extLst>
              <a:ext uri="{FF2B5EF4-FFF2-40B4-BE49-F238E27FC236}">
                <a16:creationId xmlns:a16="http://schemas.microsoft.com/office/drawing/2014/main" id="{17B68893-9402-42C0-B15A-C25454863AE5}"/>
              </a:ext>
            </a:extLst>
          </p:cNvPr>
          <p:cNvPicPr>
            <a:picLocks noChangeAspect="1"/>
          </p:cNvPicPr>
          <p:nvPr/>
        </p:nvPicPr>
        <p:blipFill rotWithShape="1">
          <a:blip r:embed="rId4"/>
          <a:srcRect b="7101"/>
          <a:stretch/>
        </p:blipFill>
        <p:spPr>
          <a:xfrm>
            <a:off x="3016578" y="188520"/>
            <a:ext cx="6008203" cy="5581531"/>
          </a:xfrm>
          <a:prstGeom prst="rect">
            <a:avLst/>
          </a:prstGeom>
        </p:spPr>
      </p:pic>
    </p:spTree>
    <p:extLst>
      <p:ext uri="{BB962C8B-B14F-4D97-AF65-F5344CB8AC3E}">
        <p14:creationId xmlns:p14="http://schemas.microsoft.com/office/powerpoint/2010/main" val="263325194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lvl="0"/>
            <a:r>
              <a:rPr lang="en-US" sz="2600" dirty="0">
                <a:solidFill>
                  <a:srgbClr val="FFFFFF"/>
                </a:solidFill>
                <a:latin typeface="Segoe UI Light" panose="020B0502040204020203" pitchFamily="34" charset="0"/>
              </a:rPr>
              <a:t>Benchmarking</a:t>
            </a:r>
          </a:p>
        </p:txBody>
      </p:sp>
      <p:sp>
        <p:nvSpPr>
          <p:cNvPr id="27" name="Text Placeholder 5"/>
          <p:cNvSpPr txBox="1">
            <a:spLocks/>
          </p:cNvSpPr>
          <p:nvPr/>
        </p:nvSpPr>
        <p:spPr>
          <a:xfrm>
            <a:off x="631597" y="2090740"/>
            <a:ext cx="1559154"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03</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738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564" y="346928"/>
            <a:ext cx="11252200" cy="334103"/>
          </a:xfrm>
        </p:spPr>
        <p:txBody>
          <a:bodyPr/>
          <a:lstStyle/>
          <a:p>
            <a:r>
              <a:rPr lang="en-US" sz="2400" dirty="0"/>
              <a:t>Benchmarking – </a:t>
            </a:r>
            <a:r>
              <a:rPr lang="en-US" sz="2400" dirty="0" smtClean="0"/>
              <a:t>2G</a:t>
            </a:r>
            <a:r>
              <a:rPr lang="en-US" sz="2400" dirty="0">
                <a:solidFill>
                  <a:srgbClr val="414141"/>
                </a:solidFill>
              </a:rPr>
              <a:t/>
            </a:r>
            <a:br>
              <a:rPr lang="en-US" sz="2400" dirty="0">
                <a:solidFill>
                  <a:srgbClr val="414141"/>
                </a:solidFill>
              </a:rPr>
            </a:br>
            <a:r>
              <a:rPr lang="fr-FR" sz="2400" dirty="0">
                <a:solidFill>
                  <a:schemeClr val="bg1">
                    <a:lumMod val="50000"/>
                  </a:schemeClr>
                </a:solidFill>
                <a:latin typeface="Verdana" panose="020B0604030504040204" pitchFamily="34" charset="0"/>
                <a:ea typeface="Verdana" panose="020B0604030504040204" pitchFamily="34" charset="0"/>
              </a:rPr>
              <a:t>MTN 2G </a:t>
            </a:r>
            <a:r>
              <a:rPr lang="fr-FR" sz="2400" dirty="0" err="1">
                <a:solidFill>
                  <a:schemeClr val="bg1">
                    <a:lumMod val="50000"/>
                  </a:schemeClr>
                </a:solidFill>
                <a:latin typeface="Verdana" panose="020B0604030504040204" pitchFamily="34" charset="0"/>
                <a:ea typeface="Verdana" panose="020B0604030504040204" pitchFamily="34" charset="0"/>
              </a:rPr>
              <a:t>Coverage</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is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globaly</a:t>
            </a:r>
            <a:r>
              <a:rPr lang="fr-FR" sz="2400" dirty="0">
                <a:solidFill>
                  <a:schemeClr val="bg1">
                    <a:lumMod val="50000"/>
                  </a:schemeClr>
                </a:solidFill>
                <a:latin typeface="Verdana" panose="020B0604030504040204" pitchFamily="34" charset="0"/>
                <a:ea typeface="Verdana" panose="020B0604030504040204" pitchFamily="34" charset="0"/>
              </a:rPr>
              <a:t> good </a:t>
            </a:r>
            <a:r>
              <a:rPr lang="fr-FR" sz="2400" dirty="0" err="1">
                <a:solidFill>
                  <a:schemeClr val="bg1">
                    <a:lumMod val="50000"/>
                  </a:schemeClr>
                </a:solidFill>
                <a:latin typeface="Verdana" panose="020B0604030504040204" pitchFamily="34" charset="0"/>
                <a:ea typeface="Verdana" panose="020B0604030504040204" pitchFamily="34" charset="0"/>
              </a:rPr>
              <a:t>except</a:t>
            </a:r>
            <a:r>
              <a:rPr lang="fr-FR" sz="2400" dirty="0">
                <a:solidFill>
                  <a:schemeClr val="bg1">
                    <a:lumMod val="50000"/>
                  </a:schemeClr>
                </a:solidFill>
                <a:latin typeface="Verdana" panose="020B0604030504040204" pitchFamily="34" charset="0"/>
                <a:ea typeface="Verdana" panose="020B0604030504040204" pitchFamily="34" charset="0"/>
              </a:rPr>
              <a:t> Ouidah, </a:t>
            </a:r>
            <a:r>
              <a:rPr lang="fr-FR" sz="2400" dirty="0" err="1">
                <a:solidFill>
                  <a:schemeClr val="bg1">
                    <a:lumMod val="50000"/>
                  </a:schemeClr>
                </a:solidFill>
                <a:latin typeface="Verdana" panose="020B0604030504040204" pitchFamily="34" charset="0"/>
                <a:ea typeface="Verdana" panose="020B0604030504040204" pitchFamily="34" charset="0"/>
              </a:rPr>
              <a:t>Allada</a:t>
            </a:r>
            <a:r>
              <a:rPr lang="fr-FR" sz="2400" dirty="0">
                <a:solidFill>
                  <a:schemeClr val="bg1">
                    <a:lumMod val="50000"/>
                  </a:schemeClr>
                </a:solidFill>
                <a:latin typeface="Verdana" panose="020B0604030504040204" pitchFamily="34" charset="0"/>
                <a:ea typeface="Verdana" panose="020B0604030504040204" pitchFamily="34" charset="0"/>
              </a:rPr>
              <a:t> and </a:t>
            </a:r>
            <a:r>
              <a:rPr lang="fr-FR" sz="2400" dirty="0" err="1" smtClean="0">
                <a:solidFill>
                  <a:schemeClr val="bg1">
                    <a:lumMod val="50000"/>
                  </a:schemeClr>
                </a:solidFill>
                <a:latin typeface="Verdana" panose="020B0604030504040204" pitchFamily="34" charset="0"/>
                <a:ea typeface="Verdana" panose="020B0604030504040204" pitchFamily="34" charset="0"/>
              </a:rPr>
              <a:t>some</a:t>
            </a:r>
            <a:r>
              <a:rPr lang="fr-FR" sz="2400" dirty="0" smtClean="0">
                <a:solidFill>
                  <a:schemeClr val="bg1">
                    <a:lumMod val="50000"/>
                  </a:schemeClr>
                </a:solidFill>
                <a:latin typeface="Verdana" panose="020B0604030504040204" pitchFamily="34" charset="0"/>
                <a:ea typeface="Verdana" panose="020B0604030504040204" pitchFamily="34" charset="0"/>
              </a:rPr>
              <a:t> portions of the major </a:t>
            </a:r>
            <a:r>
              <a:rPr lang="fr-FR" sz="2400" dirty="0" err="1" smtClean="0">
                <a:solidFill>
                  <a:schemeClr val="bg1">
                    <a:lumMod val="50000"/>
                  </a:schemeClr>
                </a:solidFill>
                <a:latin typeface="Verdana" panose="020B0604030504040204" pitchFamily="34" charset="0"/>
                <a:ea typeface="Verdana" panose="020B0604030504040204" pitchFamily="34" charset="0"/>
              </a:rPr>
              <a:t>raods</a:t>
            </a:r>
            <a:r>
              <a:rPr lang="fr-FR" sz="2400" dirty="0" smtClean="0">
                <a:solidFill>
                  <a:schemeClr val="bg1">
                    <a:lumMod val="50000"/>
                  </a:schemeClr>
                </a:solidFill>
                <a:latin typeface="Verdana" panose="020B0604030504040204" pitchFamily="34" charset="0"/>
                <a:ea typeface="Verdana" panose="020B0604030504040204" pitchFamily="34" charset="0"/>
              </a:rPr>
              <a:t>. MOOV 2G </a:t>
            </a:r>
            <a:r>
              <a:rPr lang="fr-FR" sz="2400" dirty="0" err="1" smtClean="0">
                <a:solidFill>
                  <a:schemeClr val="bg1">
                    <a:lumMod val="50000"/>
                  </a:schemeClr>
                </a:solidFill>
                <a:latin typeface="Verdana" panose="020B0604030504040204" pitchFamily="34" charset="0"/>
                <a:ea typeface="Verdana" panose="020B0604030504040204" pitchFamily="34" charset="0"/>
              </a:rPr>
              <a:t>coverage</a:t>
            </a:r>
            <a:r>
              <a:rPr lang="fr-FR" sz="2400" dirty="0" smtClean="0">
                <a:solidFill>
                  <a:schemeClr val="bg1">
                    <a:lumMod val="50000"/>
                  </a:schemeClr>
                </a:solidFill>
                <a:latin typeface="Verdana" panose="020B0604030504040204" pitchFamily="34" charset="0"/>
                <a:ea typeface="Verdana" panose="020B0604030504040204" pitchFamily="34" charset="0"/>
              </a:rPr>
              <a:t> </a:t>
            </a:r>
            <a:r>
              <a:rPr lang="fr-FR" sz="2400" dirty="0" err="1" smtClean="0">
                <a:solidFill>
                  <a:schemeClr val="bg1">
                    <a:lumMod val="50000"/>
                  </a:schemeClr>
                </a:solidFill>
                <a:latin typeface="Verdana" panose="020B0604030504040204" pitchFamily="34" charset="0"/>
                <a:ea typeface="Verdana" panose="020B0604030504040204" pitchFamily="34" charset="0"/>
              </a:rPr>
              <a:t>is</a:t>
            </a:r>
            <a:r>
              <a:rPr lang="fr-FR" sz="2400" dirty="0" smtClean="0">
                <a:solidFill>
                  <a:schemeClr val="bg1">
                    <a:lumMod val="50000"/>
                  </a:schemeClr>
                </a:solidFill>
                <a:latin typeface="Verdana" panose="020B0604030504040204" pitchFamily="34" charset="0"/>
                <a:ea typeface="Verdana" panose="020B0604030504040204" pitchFamily="34" charset="0"/>
              </a:rPr>
              <a:t> </a:t>
            </a:r>
            <a:r>
              <a:rPr lang="fr-FR" sz="2400" dirty="0" err="1" smtClean="0">
                <a:solidFill>
                  <a:schemeClr val="bg1">
                    <a:lumMod val="50000"/>
                  </a:schemeClr>
                </a:solidFill>
                <a:latin typeface="Verdana" panose="020B0604030504040204" pitchFamily="34" charset="0"/>
                <a:ea typeface="Verdana" panose="020B0604030504040204" pitchFamily="34" charset="0"/>
              </a:rPr>
              <a:t>better</a:t>
            </a:r>
            <a:r>
              <a:rPr lang="fr-FR" sz="2400" dirty="0" smtClean="0">
                <a:solidFill>
                  <a:schemeClr val="bg1">
                    <a:lumMod val="50000"/>
                  </a:schemeClr>
                </a:solidFill>
                <a:latin typeface="Verdana" panose="020B0604030504040204" pitchFamily="34" charset="0"/>
                <a:ea typeface="Verdana" panose="020B0604030504040204" pitchFamily="34" charset="0"/>
              </a:rPr>
              <a:t> </a:t>
            </a:r>
            <a:r>
              <a:rPr lang="fr-FR" sz="2400" dirty="0" err="1" smtClean="0">
                <a:solidFill>
                  <a:schemeClr val="bg1">
                    <a:lumMod val="50000"/>
                  </a:schemeClr>
                </a:solidFill>
                <a:latin typeface="Verdana" panose="020B0604030504040204" pitchFamily="34" charset="0"/>
                <a:ea typeface="Verdana" panose="020B0604030504040204" pitchFamily="34" charset="0"/>
              </a:rPr>
              <a:t>than</a:t>
            </a:r>
            <a:r>
              <a:rPr lang="fr-FR" sz="2400" dirty="0" smtClean="0">
                <a:solidFill>
                  <a:schemeClr val="bg1">
                    <a:lumMod val="50000"/>
                  </a:schemeClr>
                </a:solidFill>
                <a:latin typeface="Verdana" panose="020B0604030504040204" pitchFamily="34" charset="0"/>
                <a:ea typeface="Verdana" panose="020B0604030504040204" pitchFamily="34" charset="0"/>
              </a:rPr>
              <a:t> MTN in the </a:t>
            </a:r>
            <a:r>
              <a:rPr lang="fr-FR" sz="2400" dirty="0" err="1" smtClean="0">
                <a:solidFill>
                  <a:schemeClr val="bg1">
                    <a:lumMod val="50000"/>
                  </a:schemeClr>
                </a:solidFill>
                <a:latin typeface="Verdana" panose="020B0604030504040204" pitchFamily="34" charset="0"/>
                <a:ea typeface="Verdana" panose="020B0604030504040204" pitchFamily="34" charset="0"/>
              </a:rPr>
              <a:t>majority</a:t>
            </a:r>
            <a:r>
              <a:rPr lang="fr-FR" sz="2400" dirty="0" smtClean="0">
                <a:solidFill>
                  <a:schemeClr val="bg1">
                    <a:lumMod val="50000"/>
                  </a:schemeClr>
                </a:solidFill>
                <a:latin typeface="Verdana" panose="020B0604030504040204" pitchFamily="34" charset="0"/>
                <a:ea typeface="Verdana" panose="020B0604030504040204" pitchFamily="34" charset="0"/>
              </a:rPr>
              <a:t> of </a:t>
            </a:r>
            <a:r>
              <a:rPr lang="fr-FR" sz="2400" dirty="0" err="1" smtClean="0">
                <a:solidFill>
                  <a:schemeClr val="bg1">
                    <a:lumMod val="50000"/>
                  </a:schemeClr>
                </a:solidFill>
                <a:latin typeface="Verdana" panose="020B0604030504040204" pitchFamily="34" charset="0"/>
                <a:ea typeface="Verdana" panose="020B0604030504040204" pitchFamily="34" charset="0"/>
              </a:rPr>
              <a:t>tested</a:t>
            </a:r>
            <a:r>
              <a:rPr lang="fr-FR" sz="2400" dirty="0" smtClean="0">
                <a:solidFill>
                  <a:schemeClr val="bg1">
                    <a:lumMod val="50000"/>
                  </a:schemeClr>
                </a:solidFill>
                <a:latin typeface="Verdana" panose="020B0604030504040204" pitchFamily="34" charset="0"/>
                <a:ea typeface="Verdana" panose="020B0604030504040204" pitchFamily="34" charset="0"/>
              </a:rPr>
              <a:t> areas</a:t>
            </a:r>
            <a:r>
              <a:rPr lang="fr-FR" sz="2400" dirty="0">
                <a:latin typeface="Verdana" panose="020B0604030504040204" pitchFamily="34" charset="0"/>
                <a:ea typeface="Verdana" panose="020B0604030504040204" pitchFamily="34" charset="0"/>
                <a:cs typeface="Verdana" panose="020B0604030504040204" pitchFamily="34" charset="0"/>
              </a:rPr>
              <a:t/>
            </a:r>
            <a:br>
              <a:rPr lang="fr-FR" sz="2400" dirty="0">
                <a:latin typeface="Verdana" panose="020B0604030504040204" pitchFamily="34" charset="0"/>
                <a:ea typeface="Verdana" panose="020B0604030504040204" pitchFamily="34" charset="0"/>
                <a:cs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11</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F47D1E13-EF74-4BE5-A61C-654F8433B2B1}"/>
              </a:ext>
            </a:extLst>
          </p:cNvPr>
          <p:cNvSpPr/>
          <p:nvPr/>
        </p:nvSpPr>
        <p:spPr>
          <a:xfrm>
            <a:off x="478063" y="5156648"/>
            <a:ext cx="11244037" cy="1569660"/>
          </a:xfrm>
          <a:prstGeom prst="rect">
            <a:avLst/>
          </a:prstGeom>
        </p:spPr>
        <p:txBody>
          <a:bodyPr wrap="square">
            <a:spAutoFit/>
          </a:bodyPr>
          <a:lstStyle/>
          <a:p>
            <a:pPr marL="259232" indent="-259232">
              <a:lnSpc>
                <a:spcPct val="150000"/>
              </a:lnSpc>
              <a:buFont typeface="Arial" panose="020B0604020202020204" pitchFamily="34" charset="0"/>
              <a:buChar char="›"/>
            </a:pPr>
            <a:r>
              <a:rPr lang="fr-FR" sz="1600" dirty="0" smtClean="0">
                <a:latin typeface="Verdana" panose="020B0604030504040204" pitchFamily="34" charset="0"/>
                <a:ea typeface="Verdana" panose="020B0604030504040204" pitchFamily="34" charset="0"/>
              </a:rPr>
              <a:t>MTN </a:t>
            </a:r>
            <a:r>
              <a:rPr lang="en-US" sz="1600" dirty="0" smtClean="0">
                <a:latin typeface="Verdana" panose="020B0604030504040204" pitchFamily="34" charset="0"/>
                <a:ea typeface="Verdana" panose="020B0604030504040204" pitchFamily="34" charset="0"/>
              </a:rPr>
              <a:t>meet</a:t>
            </a:r>
            <a:r>
              <a:rPr lang="fr-FR" sz="1600" dirty="0" smtClean="0">
                <a:latin typeface="Verdana" panose="020B0604030504040204" pitchFamily="34" charset="0"/>
                <a:ea typeface="Verdana" panose="020B0604030504040204" pitchFamily="34" charset="0"/>
              </a:rPr>
              <a:t> </a:t>
            </a:r>
            <a:r>
              <a:rPr lang="fr-FR" sz="1600" dirty="0">
                <a:latin typeface="Verdana" panose="020B0604030504040204" pitchFamily="34" charset="0"/>
                <a:ea typeface="Verdana" panose="020B0604030504040204" pitchFamily="34" charset="0"/>
              </a:rPr>
              <a:t>the </a:t>
            </a:r>
            <a:r>
              <a:rPr lang="fr-FR" sz="1600" dirty="0" err="1" smtClean="0">
                <a:latin typeface="Verdana" panose="020B0604030504040204" pitchFamily="34" charset="0"/>
                <a:ea typeface="Verdana" panose="020B0604030504040204" pitchFamily="34" charset="0"/>
              </a:rPr>
              <a:t>target</a:t>
            </a:r>
            <a:r>
              <a:rPr lang="fr-FR" sz="1600" dirty="0" smtClean="0">
                <a:latin typeface="Verdana" panose="020B0604030504040204" pitchFamily="34" charset="0"/>
                <a:ea typeface="Verdana" panose="020B0604030504040204" pitchFamily="34" charset="0"/>
              </a:rPr>
              <a:t> set by the ARCEP in all </a:t>
            </a:r>
            <a:r>
              <a:rPr lang="fr-FR" sz="1600" dirty="0" err="1" smtClean="0">
                <a:latin typeface="Verdana" panose="020B0604030504040204" pitchFamily="34" charset="0"/>
                <a:ea typeface="Verdana" panose="020B0604030504040204" pitchFamily="34" charset="0"/>
              </a:rPr>
              <a:t>cities</a:t>
            </a:r>
            <a:r>
              <a:rPr lang="fr-FR" sz="1600" dirty="0" smtClean="0">
                <a:latin typeface="Verdana" panose="020B0604030504040204" pitchFamily="34" charset="0"/>
                <a:ea typeface="Verdana" panose="020B0604030504040204" pitchFamily="34" charset="0"/>
              </a:rPr>
              <a:t> </a:t>
            </a:r>
            <a:r>
              <a:rPr lang="fr-FR" sz="1600" dirty="0" err="1" smtClean="0">
                <a:latin typeface="Verdana" panose="020B0604030504040204" pitchFamily="34" charset="0"/>
                <a:ea typeface="Verdana" panose="020B0604030504040204" pitchFamily="34" charset="0"/>
              </a:rPr>
              <a:t>except</a:t>
            </a:r>
            <a:r>
              <a:rPr lang="fr-FR" sz="1600" dirty="0" smtClean="0">
                <a:latin typeface="Verdana" panose="020B0604030504040204" pitchFamily="34" charset="0"/>
                <a:ea typeface="Verdana" panose="020B0604030504040204" pitchFamily="34" charset="0"/>
              </a:rPr>
              <a:t> </a:t>
            </a:r>
            <a:r>
              <a:rPr lang="fr-FR" sz="1600" dirty="0" err="1" smtClean="0">
                <a:latin typeface="Verdana" panose="020B0604030504040204" pitchFamily="34" charset="0"/>
                <a:ea typeface="Verdana" panose="020B0604030504040204" pitchFamily="34" charset="0"/>
              </a:rPr>
              <a:t>Allada</a:t>
            </a:r>
            <a:r>
              <a:rPr lang="fr-FR" sz="1600" dirty="0" smtClean="0">
                <a:latin typeface="Verdana" panose="020B0604030504040204" pitchFamily="34" charset="0"/>
                <a:ea typeface="Verdana" panose="020B0604030504040204" pitchFamily="34" charset="0"/>
              </a:rPr>
              <a:t>, Djougou </a:t>
            </a:r>
            <a:r>
              <a:rPr lang="fr-FR" sz="1600" dirty="0">
                <a:latin typeface="Verdana" panose="020B0604030504040204" pitchFamily="34" charset="0"/>
                <a:ea typeface="Verdana" panose="020B0604030504040204" pitchFamily="34" charset="0"/>
              </a:rPr>
              <a:t>and Ouidah </a:t>
            </a:r>
            <a:r>
              <a:rPr lang="en-US" sz="1600" dirty="0" smtClean="0">
                <a:latin typeface="Verdana" panose="020B0604030504040204" pitchFamily="34" charset="0"/>
                <a:ea typeface="Verdana" panose="020B0604030504040204" pitchFamily="34" charset="0"/>
              </a:rPr>
              <a:t>whereas</a:t>
            </a:r>
            <a:r>
              <a:rPr lang="fr-FR" sz="1600" dirty="0" smtClean="0">
                <a:latin typeface="Verdana" panose="020B0604030504040204" pitchFamily="34" charset="0"/>
                <a:ea typeface="Verdana" panose="020B0604030504040204" pitchFamily="34" charset="0"/>
              </a:rPr>
              <a:t> </a:t>
            </a:r>
            <a:r>
              <a:rPr lang="fr-FR" sz="1600" dirty="0">
                <a:latin typeface="Verdana" panose="020B0604030504040204" pitchFamily="34" charset="0"/>
                <a:ea typeface="Verdana" panose="020B0604030504040204" pitchFamily="34" charset="0"/>
              </a:rPr>
              <a:t>MOOV </a:t>
            </a:r>
            <a:r>
              <a:rPr lang="fr-FR" sz="1600" dirty="0" err="1" smtClean="0">
                <a:latin typeface="Verdana" panose="020B0604030504040204" pitchFamily="34" charset="0"/>
                <a:ea typeface="Verdana" panose="020B0604030504040204" pitchFamily="34" charset="0"/>
              </a:rPr>
              <a:t>reached</a:t>
            </a:r>
            <a:r>
              <a:rPr lang="fr-FR" sz="1600" dirty="0" smtClean="0">
                <a:latin typeface="Verdana" panose="020B0604030504040204" pitchFamily="34" charset="0"/>
                <a:ea typeface="Verdana" panose="020B0604030504040204" pitchFamily="34" charset="0"/>
              </a:rPr>
              <a:t> </a:t>
            </a:r>
            <a:r>
              <a:rPr lang="fr-FR" sz="1600" dirty="0">
                <a:latin typeface="Verdana" panose="020B0604030504040204" pitchFamily="34" charset="0"/>
                <a:ea typeface="Verdana" panose="020B0604030504040204" pitchFamily="34" charset="0"/>
              </a:rPr>
              <a:t>ARCEP </a:t>
            </a:r>
            <a:r>
              <a:rPr lang="fr-FR" sz="1600" dirty="0" err="1">
                <a:latin typeface="Verdana" panose="020B0604030504040204" pitchFamily="34" charset="0"/>
                <a:ea typeface="Verdana" panose="020B0604030504040204" pitchFamily="34" charset="0"/>
              </a:rPr>
              <a:t>taget</a:t>
            </a:r>
            <a:r>
              <a:rPr lang="fr-FR" sz="1600" dirty="0">
                <a:latin typeface="Verdana" panose="020B0604030504040204" pitchFamily="34" charset="0"/>
                <a:ea typeface="Verdana" panose="020B0604030504040204" pitchFamily="34" charset="0"/>
              </a:rPr>
              <a:t> in all </a:t>
            </a:r>
            <a:r>
              <a:rPr lang="fr-FR" sz="1600" dirty="0" err="1">
                <a:latin typeface="Verdana" panose="020B0604030504040204" pitchFamily="34" charset="0"/>
                <a:ea typeface="Verdana" panose="020B0604030504040204" pitchFamily="34" charset="0"/>
              </a:rPr>
              <a:t>tested</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cities</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fr-FR" sz="1600" dirty="0" err="1">
                <a:latin typeface="Verdana" panose="020B0604030504040204" pitchFamily="34" charset="0"/>
                <a:ea typeface="Verdana" panose="020B0604030504040204" pitchFamily="34" charset="0"/>
              </a:rPr>
              <a:t>Both</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operators</a:t>
            </a:r>
            <a:r>
              <a:rPr lang="fr-FR" sz="1600" dirty="0">
                <a:latin typeface="Verdana" panose="020B0604030504040204" pitchFamily="34" charset="0"/>
                <a:ea typeface="Verdana" panose="020B0604030504040204" pitchFamily="34" charset="0"/>
              </a:rPr>
              <a:t> </a:t>
            </a:r>
            <a:r>
              <a:rPr lang="fr-FR" sz="1600" dirty="0" err="1" smtClean="0">
                <a:latin typeface="Verdana" panose="020B0604030504040204" pitchFamily="34" charset="0"/>
                <a:ea typeface="Verdana" panose="020B0604030504040204" pitchFamily="34" charset="0"/>
              </a:rPr>
              <a:t>failed</a:t>
            </a:r>
            <a:r>
              <a:rPr lang="fr-FR" sz="1600" dirty="0" smtClean="0">
                <a:latin typeface="Verdana" panose="020B0604030504040204" pitchFamily="34" charset="0"/>
                <a:ea typeface="Verdana" panose="020B0604030504040204" pitchFamily="34" charset="0"/>
              </a:rPr>
              <a:t> </a:t>
            </a:r>
            <a:r>
              <a:rPr lang="fr-FR" sz="1600" dirty="0">
                <a:latin typeface="Verdana" panose="020B0604030504040204" pitchFamily="34" charset="0"/>
                <a:ea typeface="Verdana" panose="020B0604030504040204" pitchFamily="34" charset="0"/>
              </a:rPr>
              <a:t>to </a:t>
            </a:r>
            <a:r>
              <a:rPr lang="fr-FR" sz="1600" dirty="0" err="1">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smtClean="0">
                <a:latin typeface="Verdana" panose="020B0604030504040204" pitchFamily="34" charset="0"/>
                <a:ea typeface="Verdana" panose="020B0604030504040204" pitchFamily="34" charset="0"/>
              </a:rPr>
              <a:t>target</a:t>
            </a:r>
            <a:r>
              <a:rPr lang="fr-FR" sz="1600" dirty="0" smtClean="0">
                <a:latin typeface="Verdana" panose="020B0604030504040204" pitchFamily="34" charset="0"/>
                <a:ea typeface="Verdana" panose="020B0604030504040204" pitchFamily="34" charset="0"/>
              </a:rPr>
              <a:t> </a:t>
            </a:r>
            <a:r>
              <a:rPr lang="fr-FR" sz="1600" dirty="0">
                <a:latin typeface="Verdana" panose="020B0604030504040204" pitchFamily="34" charset="0"/>
                <a:ea typeface="Verdana" panose="020B0604030504040204" pitchFamily="34" charset="0"/>
              </a:rPr>
              <a:t>in the </a:t>
            </a:r>
            <a:r>
              <a:rPr lang="fr-FR" sz="1600" dirty="0" smtClean="0">
                <a:latin typeface="Verdana" panose="020B0604030504040204" pitchFamily="34" charset="0"/>
                <a:ea typeface="Verdana" panose="020B0604030504040204" pitchFamily="34" charset="0"/>
              </a:rPr>
              <a:t>major </a:t>
            </a:r>
            <a:r>
              <a:rPr lang="fr-FR" sz="1600" dirty="0" err="1" smtClean="0">
                <a:latin typeface="Verdana" panose="020B0604030504040204" pitchFamily="34" charset="0"/>
                <a:ea typeface="Verdana" panose="020B0604030504040204" pitchFamily="34" charset="0"/>
              </a:rPr>
              <a:t>roads</a:t>
            </a:r>
            <a:r>
              <a:rPr lang="fr-FR" sz="1600" dirty="0" smtClean="0">
                <a:latin typeface="Verdana" panose="020B0604030504040204" pitchFamily="34" charset="0"/>
                <a:ea typeface="Verdana" panose="020B0604030504040204" pitchFamily="34" charset="0"/>
              </a:rPr>
              <a:t>.</a:t>
            </a:r>
            <a:endParaRPr lang="fr-FR" sz="1600" dirty="0">
              <a:latin typeface="Verdana" panose="020B0604030504040204" pitchFamily="34" charset="0"/>
              <a:ea typeface="Verdana" panose="020B0604030504040204" pitchFamily="34" charset="0"/>
            </a:endParaRPr>
          </a:p>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Both operators </a:t>
            </a:r>
            <a:r>
              <a:rPr lang="en-US" sz="1600" dirty="0" smtClean="0">
                <a:latin typeface="Verdana" panose="020B0604030504040204" pitchFamily="34" charset="0"/>
                <a:ea typeface="Verdana" panose="020B0604030504040204" pitchFamily="34" charset="0"/>
              </a:rPr>
              <a:t>reached </a:t>
            </a:r>
            <a:r>
              <a:rPr lang="en-US" sz="1600" dirty="0">
                <a:latin typeface="Verdana" panose="020B0604030504040204" pitchFamily="34" charset="0"/>
                <a:ea typeface="Verdana" panose="020B0604030504040204" pitchFamily="34" charset="0"/>
              </a:rPr>
              <a:t>the ARCEP target </a:t>
            </a:r>
            <a:r>
              <a:rPr lang="en-US" sz="1600" dirty="0" smtClean="0">
                <a:latin typeface="Verdana" panose="020B0604030504040204" pitchFamily="34" charset="0"/>
                <a:ea typeface="Verdana" panose="020B0604030504040204" pitchFamily="34" charset="0"/>
              </a:rPr>
              <a:t>in the network level.</a:t>
            </a:r>
            <a:r>
              <a:rPr lang="fr-FR" sz="1600" dirty="0" smtClean="0">
                <a:latin typeface="Verdana" panose="020B0604030504040204" pitchFamily="34" charset="0"/>
                <a:ea typeface="Verdana" panose="020B0604030504040204" pitchFamily="34" charset="0"/>
              </a:rPr>
              <a:t> </a:t>
            </a:r>
            <a:endParaRPr lang="fr-FR" sz="1600" dirty="0">
              <a:latin typeface="Verdana" panose="020B0604030504040204" pitchFamily="34" charset="0"/>
              <a:ea typeface="Verdana" panose="020B0604030504040204" pitchFamily="34" charset="0"/>
            </a:endParaRPr>
          </a:p>
        </p:txBody>
      </p:sp>
      <p:sp>
        <p:nvSpPr>
          <p:cNvPr id="2" name="Rectangle 1"/>
          <p:cNvSpPr/>
          <p:nvPr/>
        </p:nvSpPr>
        <p:spPr>
          <a:xfrm>
            <a:off x="4973633" y="2101474"/>
            <a:ext cx="4248150" cy="246221"/>
          </a:xfrm>
          <a:prstGeom prst="rect">
            <a:avLst/>
          </a:prstGeom>
        </p:spPr>
        <p:txBody>
          <a:bodyPr wrap="square">
            <a:spAutoFit/>
          </a:bodyPr>
          <a:lstStyle/>
          <a:p>
            <a:r>
              <a:rPr lang="en-US" sz="1000" i="1" dirty="0">
                <a:solidFill>
                  <a:srgbClr val="FF0000"/>
                </a:solidFill>
              </a:rPr>
              <a:t>The </a:t>
            </a:r>
            <a:r>
              <a:rPr lang="en-US" sz="1000" i="1" dirty="0" smtClean="0">
                <a:solidFill>
                  <a:srgbClr val="FF0000"/>
                </a:solidFill>
              </a:rPr>
              <a:t>size </a:t>
            </a:r>
            <a:r>
              <a:rPr lang="en-US" sz="1000" i="1" dirty="0">
                <a:solidFill>
                  <a:srgbClr val="FF0000"/>
                </a:solidFill>
              </a:rPr>
              <a:t>of the </a:t>
            </a:r>
            <a:r>
              <a:rPr lang="en-US" sz="1000" i="1" dirty="0" smtClean="0">
                <a:solidFill>
                  <a:srgbClr val="FF0000"/>
                </a:solidFill>
              </a:rPr>
              <a:t>bubble indicates </a:t>
            </a:r>
            <a:r>
              <a:rPr lang="en-US" sz="1000" i="1" dirty="0">
                <a:solidFill>
                  <a:srgbClr val="FF0000"/>
                </a:solidFill>
              </a:rPr>
              <a:t>the importance of the area</a:t>
            </a:r>
          </a:p>
        </p:txBody>
      </p:sp>
      <p:graphicFrame>
        <p:nvGraphicFramePr>
          <p:cNvPr id="11" name="Chart 10"/>
          <p:cNvGraphicFramePr>
            <a:graphicFrameLocks/>
          </p:cNvGraphicFramePr>
          <p:nvPr>
            <p:extLst>
              <p:ext uri="{D42A27DB-BD31-4B8C-83A1-F6EECF244321}">
                <p14:modId xmlns:p14="http://schemas.microsoft.com/office/powerpoint/2010/main" val="2592991639"/>
              </p:ext>
            </p:extLst>
          </p:nvPr>
        </p:nvGraphicFramePr>
        <p:xfrm>
          <a:off x="-194553" y="1913130"/>
          <a:ext cx="8206964" cy="3367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1195413193"/>
              </p:ext>
            </p:extLst>
          </p:nvPr>
        </p:nvGraphicFramePr>
        <p:xfrm>
          <a:off x="7458075" y="2284547"/>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3"/>
          <p:cNvPicPr>
            <a:picLocks noChangeAspect="1"/>
          </p:cNvPicPr>
          <p:nvPr/>
        </p:nvPicPr>
        <p:blipFill>
          <a:blip r:embed="rId5"/>
          <a:stretch>
            <a:fillRect/>
          </a:stretch>
        </p:blipFill>
        <p:spPr>
          <a:xfrm>
            <a:off x="8922375" y="4208385"/>
            <a:ext cx="441159" cy="152400"/>
          </a:xfrm>
          <a:prstGeom prst="rect">
            <a:avLst/>
          </a:prstGeom>
        </p:spPr>
      </p:pic>
      <p:pic>
        <p:nvPicPr>
          <p:cNvPr id="16" name="Picture 15"/>
          <p:cNvPicPr>
            <a:picLocks noChangeAspect="1"/>
          </p:cNvPicPr>
          <p:nvPr/>
        </p:nvPicPr>
        <p:blipFill>
          <a:blip r:embed="rId6"/>
          <a:stretch>
            <a:fillRect/>
          </a:stretch>
        </p:blipFill>
        <p:spPr>
          <a:xfrm>
            <a:off x="10264443" y="3808344"/>
            <a:ext cx="464820" cy="232410"/>
          </a:xfrm>
          <a:prstGeom prst="rect">
            <a:avLst/>
          </a:prstGeom>
        </p:spPr>
      </p:pic>
    </p:spTree>
    <p:extLst>
      <p:ext uri="{BB962C8B-B14F-4D97-AF65-F5344CB8AC3E}">
        <p14:creationId xmlns:p14="http://schemas.microsoft.com/office/powerpoint/2010/main" val="256861787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469900" y="156108"/>
            <a:ext cx="11252200" cy="334103"/>
          </a:xfrm>
        </p:spPr>
        <p:txBody>
          <a:bodyPr/>
          <a:lstStyle/>
          <a:p>
            <a:r>
              <a:rPr lang="en-US" sz="2400" dirty="0"/>
              <a:t>Benchmarking – 3G COVERAGE</a:t>
            </a:r>
            <a:r>
              <a:rPr lang="en-US" sz="2400" dirty="0">
                <a:solidFill>
                  <a:srgbClr val="414141"/>
                </a:solidFill>
              </a:rPr>
              <a:t/>
            </a:r>
            <a:br>
              <a:rPr lang="en-US" sz="2400" dirty="0">
                <a:solidFill>
                  <a:srgbClr val="414141"/>
                </a:solidFill>
              </a:rPr>
            </a:br>
            <a:r>
              <a:rPr lang="en-US" sz="2400" dirty="0" smtClean="0">
                <a:solidFill>
                  <a:schemeClr val="bg1">
                    <a:lumMod val="50000"/>
                  </a:schemeClr>
                </a:solidFill>
                <a:latin typeface="Verdana" panose="020B0604030504040204" pitchFamily="34" charset="0"/>
                <a:ea typeface="Verdana" panose="020B0604030504040204" pitchFamily="34" charset="0"/>
              </a:rPr>
              <a:t>The MTN 3G coverage is better than </a:t>
            </a:r>
            <a:r>
              <a:rPr lang="en-US" sz="2400" dirty="0" err="1" smtClean="0">
                <a:solidFill>
                  <a:schemeClr val="bg1">
                    <a:lumMod val="50000"/>
                  </a:schemeClr>
                </a:solidFill>
                <a:latin typeface="Verdana" panose="020B0604030504040204" pitchFamily="34" charset="0"/>
                <a:ea typeface="Verdana" panose="020B0604030504040204" pitchFamily="34" charset="0"/>
              </a:rPr>
              <a:t>Moov</a:t>
            </a:r>
            <a:r>
              <a:rPr lang="en-US" sz="2400" dirty="0" smtClean="0">
                <a:solidFill>
                  <a:schemeClr val="bg1">
                    <a:lumMod val="50000"/>
                  </a:schemeClr>
                </a:solidFill>
                <a:latin typeface="Verdana" panose="020B0604030504040204" pitchFamily="34" charset="0"/>
                <a:ea typeface="Verdana" panose="020B0604030504040204" pitchFamily="34" charset="0"/>
              </a:rPr>
              <a:t> for almost all tested areas. However, </a:t>
            </a:r>
            <a:r>
              <a:rPr lang="en-US" sz="2400" dirty="0">
                <a:solidFill>
                  <a:schemeClr val="bg1">
                    <a:lumMod val="50000"/>
                  </a:schemeClr>
                </a:solidFill>
                <a:latin typeface="Verdana" panose="020B0604030504040204" pitchFamily="34" charset="0"/>
                <a:ea typeface="Verdana" panose="020B0604030504040204" pitchFamily="34" charset="0"/>
              </a:rPr>
              <a:t>improvements are highly </a:t>
            </a:r>
            <a:r>
              <a:rPr lang="en-US" sz="2400" dirty="0" smtClean="0">
                <a:solidFill>
                  <a:schemeClr val="bg1">
                    <a:lumMod val="50000"/>
                  </a:schemeClr>
                </a:solidFill>
                <a:latin typeface="Verdana" panose="020B0604030504040204" pitchFamily="34" charset="0"/>
                <a:ea typeface="Verdana" panose="020B0604030504040204" pitchFamily="34" charset="0"/>
              </a:rPr>
              <a:t>needed </a:t>
            </a:r>
            <a:r>
              <a:rPr lang="en-US" sz="2400" dirty="0">
                <a:solidFill>
                  <a:schemeClr val="bg1">
                    <a:lumMod val="50000"/>
                  </a:schemeClr>
                </a:solidFill>
                <a:latin typeface="Verdana" panose="020B0604030504040204" pitchFamily="34" charset="0"/>
                <a:ea typeface="Verdana" panose="020B0604030504040204" pitchFamily="34" charset="0"/>
              </a:rPr>
              <a:t>in </a:t>
            </a:r>
            <a:r>
              <a:rPr lang="en-US" sz="2400" dirty="0" smtClean="0">
                <a:solidFill>
                  <a:schemeClr val="bg1">
                    <a:lumMod val="50000"/>
                  </a:schemeClr>
                </a:solidFill>
                <a:latin typeface="Verdana" panose="020B0604030504040204" pitchFamily="34" charset="0"/>
                <a:ea typeface="Verdana" panose="020B0604030504040204" pitchFamily="34" charset="0"/>
              </a:rPr>
              <a:t>6 cities and the major roads</a:t>
            </a:r>
            <a:r>
              <a:rPr lang="fr-FR" sz="2400" dirty="0">
                <a:latin typeface="Verdana" panose="020B0604030504040204" pitchFamily="34" charset="0"/>
                <a:ea typeface="Verdana" panose="020B0604030504040204" pitchFamily="34" charset="0"/>
                <a:cs typeface="Verdana" panose="020B0604030504040204" pitchFamily="34" charset="0"/>
              </a:rPr>
              <a:t/>
            </a:r>
            <a:br>
              <a:rPr lang="fr-FR" sz="2400" dirty="0">
                <a:latin typeface="Verdana" panose="020B0604030504040204" pitchFamily="34" charset="0"/>
                <a:ea typeface="Verdana" panose="020B0604030504040204" pitchFamily="34" charset="0"/>
                <a:cs typeface="Verdana" panose="020B0604030504040204" pitchFamily="34" charset="0"/>
              </a:rPr>
            </a:br>
            <a:r>
              <a:rPr lang="fr-FR" sz="2400" dirty="0">
                <a:latin typeface="Verdana" panose="020B0604030504040204" pitchFamily="34" charset="0"/>
                <a:ea typeface="Verdana" panose="020B0604030504040204" pitchFamily="34" charset="0"/>
                <a:cs typeface="Verdana" panose="020B0604030504040204" pitchFamily="34" charset="0"/>
              </a:rPr>
              <a:t/>
            </a:r>
            <a:br>
              <a:rPr lang="fr-FR" sz="2400" dirty="0">
                <a:latin typeface="Verdana" panose="020B0604030504040204" pitchFamily="34" charset="0"/>
                <a:ea typeface="Verdana" panose="020B0604030504040204" pitchFamily="34" charset="0"/>
                <a:cs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89954D1D-630D-42AE-B80B-90338A6F9842}"/>
              </a:ext>
            </a:extLst>
          </p:cNvPr>
          <p:cNvSpPr/>
          <p:nvPr/>
        </p:nvSpPr>
        <p:spPr>
          <a:xfrm>
            <a:off x="460773" y="5265366"/>
            <a:ext cx="11261327"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fr-FR" sz="1600" dirty="0" err="1">
                <a:latin typeface="Verdana" panose="020B0604030504040204" pitchFamily="34" charset="0"/>
                <a:ea typeface="Verdana" panose="020B0604030504040204" pitchFamily="34" charset="0"/>
              </a:rPr>
              <a:t>Both</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operators</a:t>
            </a:r>
            <a:r>
              <a:rPr lang="fr-FR" sz="1600" dirty="0">
                <a:latin typeface="Verdana" panose="020B0604030504040204" pitchFamily="34" charset="0"/>
                <a:ea typeface="Verdana" panose="020B0604030504040204" pitchFamily="34" charset="0"/>
              </a:rPr>
              <a:t> </a:t>
            </a:r>
            <a:r>
              <a:rPr lang="fr-FR" sz="1600" dirty="0" err="1" smtClean="0">
                <a:latin typeface="Verdana" panose="020B0604030504040204" pitchFamily="34" charset="0"/>
                <a:ea typeface="Verdana" panose="020B0604030504040204" pitchFamily="34" charset="0"/>
              </a:rPr>
              <a:t>failed</a:t>
            </a:r>
            <a:r>
              <a:rPr lang="fr-FR" sz="1600" dirty="0" smtClean="0">
                <a:latin typeface="Verdana" panose="020B0604030504040204" pitchFamily="34" charset="0"/>
                <a:ea typeface="Verdana" panose="020B0604030504040204" pitchFamily="34" charset="0"/>
              </a:rPr>
              <a:t> </a:t>
            </a:r>
            <a:r>
              <a:rPr lang="fr-FR" sz="1600" dirty="0">
                <a:latin typeface="Verdana" panose="020B0604030504040204" pitchFamily="34" charset="0"/>
                <a:ea typeface="Verdana" panose="020B0604030504040204" pitchFamily="34" charset="0"/>
              </a:rPr>
              <a:t>to </a:t>
            </a:r>
            <a:r>
              <a:rPr lang="fr-FR" sz="1600" dirty="0" err="1">
                <a:latin typeface="Verdana" panose="020B0604030504040204" pitchFamily="34" charset="0"/>
                <a:ea typeface="Verdana" panose="020B0604030504040204" pitchFamily="34" charset="0"/>
              </a:rPr>
              <a:t>reach</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set by ARCEP </a:t>
            </a:r>
            <a:r>
              <a:rPr lang="fr-FR" sz="1600" dirty="0" err="1" smtClean="0">
                <a:latin typeface="Verdana" panose="020B0604030504040204" pitchFamily="34" charset="0"/>
                <a:ea typeface="Verdana" panose="020B0604030504040204" pitchFamily="34" charset="0"/>
              </a:rPr>
              <a:t>concerning</a:t>
            </a:r>
            <a:r>
              <a:rPr lang="fr-FR" sz="1600" dirty="0" smtClean="0">
                <a:latin typeface="Verdana" panose="020B0604030504040204" pitchFamily="34" charset="0"/>
                <a:ea typeface="Verdana" panose="020B0604030504040204" pitchFamily="34" charset="0"/>
              </a:rPr>
              <a:t> the 3G </a:t>
            </a:r>
            <a:r>
              <a:rPr lang="fr-FR" sz="1600" dirty="0" err="1" smtClean="0">
                <a:latin typeface="Verdana" panose="020B0604030504040204" pitchFamily="34" charset="0"/>
                <a:ea typeface="Verdana" panose="020B0604030504040204" pitchFamily="34" charset="0"/>
              </a:rPr>
              <a:t>coverage</a:t>
            </a:r>
            <a:r>
              <a:rPr lang="fr-FR" sz="1600" dirty="0" smtClean="0">
                <a:latin typeface="Verdana" panose="020B0604030504040204" pitchFamily="34" charset="0"/>
                <a:ea typeface="Verdana" panose="020B0604030504040204" pitchFamily="34" charset="0"/>
              </a:rPr>
              <a:t>.</a:t>
            </a:r>
            <a:endParaRPr lang="fr-FR" sz="1600" dirty="0">
              <a:latin typeface="Verdana" panose="020B0604030504040204" pitchFamily="34" charset="0"/>
              <a:ea typeface="Verdana" panose="020B0604030504040204" pitchFamily="34" charset="0"/>
            </a:endParaRPr>
          </a:p>
          <a:p>
            <a:pPr marL="259232" indent="-259232">
              <a:lnSpc>
                <a:spcPct val="150000"/>
              </a:lnSpc>
              <a:buFont typeface="Arial" panose="020B0604020202020204" pitchFamily="34" charset="0"/>
              <a:buChar char="›"/>
            </a:pPr>
            <a:r>
              <a:rPr lang="fr-FR" sz="1600" dirty="0" smtClean="0">
                <a:latin typeface="Verdana" panose="020B0604030504040204" pitchFamily="34" charset="0"/>
                <a:ea typeface="Verdana" panose="020B0604030504040204" pitchFamily="34" charset="0"/>
              </a:rPr>
              <a:t>MTN </a:t>
            </a:r>
            <a:r>
              <a:rPr lang="fr-FR" sz="1600" dirty="0" err="1" smtClean="0">
                <a:latin typeface="Verdana" panose="020B0604030504040204" pitchFamily="34" charset="0"/>
                <a:ea typeface="Verdana" panose="020B0604030504040204" pitchFamily="34" charset="0"/>
              </a:rPr>
              <a:t>meet</a:t>
            </a:r>
            <a:r>
              <a:rPr lang="fr-FR" sz="1600" dirty="0" smtClean="0">
                <a:latin typeface="Verdana" panose="020B0604030504040204" pitchFamily="34" charset="0"/>
                <a:ea typeface="Verdana" panose="020B0604030504040204" pitchFamily="34" charset="0"/>
              </a:rPr>
              <a:t> the </a:t>
            </a:r>
            <a:r>
              <a:rPr lang="fr-FR" sz="1600" dirty="0" err="1" smtClean="0">
                <a:latin typeface="Verdana" panose="020B0604030504040204" pitchFamily="34" charset="0"/>
                <a:ea typeface="Verdana" panose="020B0604030504040204" pitchFamily="34" charset="0"/>
              </a:rPr>
              <a:t>target</a:t>
            </a:r>
            <a:r>
              <a:rPr lang="fr-FR" sz="1600" dirty="0" smtClean="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only</a:t>
            </a:r>
            <a:r>
              <a:rPr lang="fr-FR" sz="1600" dirty="0">
                <a:latin typeface="Verdana" panose="020B0604030504040204" pitchFamily="34" charset="0"/>
                <a:ea typeface="Verdana" panose="020B0604030504040204" pitchFamily="34" charset="0"/>
              </a:rPr>
              <a:t> </a:t>
            </a:r>
            <a:r>
              <a:rPr lang="fr-FR" sz="1600" dirty="0" smtClean="0">
                <a:latin typeface="Verdana" panose="020B0604030504040204" pitchFamily="34" charset="0"/>
                <a:ea typeface="Verdana" panose="020B0604030504040204" pitchFamily="34" charset="0"/>
              </a:rPr>
              <a:t>in 5 areas (</a:t>
            </a:r>
            <a:r>
              <a:rPr lang="fr-FR" sz="1600" dirty="0" err="1" smtClean="0">
                <a:latin typeface="Verdana" panose="020B0604030504040204" pitchFamily="34" charset="0"/>
                <a:ea typeface="Verdana" panose="020B0604030504040204" pitchFamily="34" charset="0"/>
              </a:rPr>
              <a:t>from</a:t>
            </a:r>
            <a:r>
              <a:rPr lang="fr-FR" sz="1600" dirty="0" smtClean="0">
                <a:latin typeface="Verdana" panose="020B0604030504040204" pitchFamily="34" charset="0"/>
                <a:ea typeface="Verdana" panose="020B0604030504040204" pitchFamily="34" charset="0"/>
              </a:rPr>
              <a:t> the 12 </a:t>
            </a:r>
            <a:r>
              <a:rPr lang="fr-FR" sz="1600" dirty="0" err="1" smtClean="0">
                <a:latin typeface="Verdana" panose="020B0604030504040204" pitchFamily="34" charset="0"/>
                <a:ea typeface="Verdana" panose="020B0604030504040204" pitchFamily="34" charset="0"/>
              </a:rPr>
              <a:t>tested</a:t>
            </a:r>
            <a:r>
              <a:rPr lang="fr-FR" sz="1600" dirty="0" smtClean="0">
                <a:latin typeface="Verdana" panose="020B0604030504040204" pitchFamily="34" charset="0"/>
                <a:ea typeface="Verdana" panose="020B0604030504040204" pitchFamily="34" charset="0"/>
              </a:rPr>
              <a:t> areas) </a:t>
            </a:r>
            <a:r>
              <a:rPr lang="fr-FR" sz="1600" dirty="0" err="1" smtClean="0">
                <a:latin typeface="Verdana" panose="020B0604030504040204" pitchFamily="34" charset="0"/>
                <a:ea typeface="Verdana" panose="020B0604030504040204" pitchFamily="34" charset="0"/>
              </a:rPr>
              <a:t>whereas</a:t>
            </a:r>
            <a:r>
              <a:rPr lang="fr-FR" sz="1600" dirty="0" smtClean="0">
                <a:latin typeface="Verdana" panose="020B0604030504040204" pitchFamily="34" charset="0"/>
                <a:ea typeface="Verdana" panose="020B0604030504040204" pitchFamily="34" charset="0"/>
              </a:rPr>
              <a:t> </a:t>
            </a:r>
            <a:r>
              <a:rPr lang="fr-FR" sz="1600" dirty="0">
                <a:latin typeface="Verdana" panose="020B0604030504040204" pitchFamily="34" charset="0"/>
                <a:ea typeface="Verdana" panose="020B0604030504040204" pitchFamily="34" charset="0"/>
              </a:rPr>
              <a:t>MOOV </a:t>
            </a:r>
            <a:r>
              <a:rPr lang="fr-FR" sz="1600" dirty="0" err="1" smtClean="0">
                <a:latin typeface="Verdana" panose="020B0604030504040204" pitchFamily="34" charset="0"/>
                <a:ea typeface="Verdana" panose="020B0604030504040204" pitchFamily="34" charset="0"/>
              </a:rPr>
              <a:t>meet</a:t>
            </a:r>
            <a:r>
              <a:rPr lang="fr-FR" sz="1600" dirty="0" smtClean="0">
                <a:latin typeface="Verdana" panose="020B0604030504040204" pitchFamily="34" charset="0"/>
                <a:ea typeface="Verdana" panose="020B0604030504040204" pitchFamily="34" charset="0"/>
              </a:rPr>
              <a:t> the </a:t>
            </a:r>
            <a:r>
              <a:rPr lang="fr-FR" sz="1600" dirty="0" err="1" smtClean="0">
                <a:latin typeface="Verdana" panose="020B0604030504040204" pitchFamily="34" charset="0"/>
                <a:ea typeface="Verdana" panose="020B0604030504040204" pitchFamily="34" charset="0"/>
              </a:rPr>
              <a:t>target</a:t>
            </a:r>
            <a:r>
              <a:rPr lang="fr-FR" sz="1600" dirty="0" smtClean="0">
                <a:latin typeface="Verdana" panose="020B0604030504040204" pitchFamily="34" charset="0"/>
                <a:ea typeface="Verdana" panose="020B0604030504040204" pitchFamily="34" charset="0"/>
              </a:rPr>
              <a:t> </a:t>
            </a:r>
            <a:r>
              <a:rPr lang="fr-FR" sz="1600" dirty="0" err="1" smtClean="0">
                <a:latin typeface="Verdana" panose="020B0604030504040204" pitchFamily="34" charset="0"/>
                <a:ea typeface="Verdana" panose="020B0604030504040204" pitchFamily="34" charset="0"/>
              </a:rPr>
              <a:t>only</a:t>
            </a:r>
            <a:r>
              <a:rPr lang="fr-FR" sz="1600" dirty="0" smtClean="0">
                <a:latin typeface="Verdana" panose="020B0604030504040204" pitchFamily="34" charset="0"/>
                <a:ea typeface="Verdana" panose="020B0604030504040204" pitchFamily="34" charset="0"/>
              </a:rPr>
              <a:t> </a:t>
            </a:r>
            <a:r>
              <a:rPr lang="fr-FR" sz="1600" dirty="0">
                <a:latin typeface="Verdana" panose="020B0604030504040204" pitchFamily="34" charset="0"/>
                <a:ea typeface="Verdana" panose="020B0604030504040204" pitchFamily="34" charset="0"/>
              </a:rPr>
              <a:t>in </a:t>
            </a:r>
            <a:r>
              <a:rPr lang="fr-FR" sz="1600" dirty="0" err="1">
                <a:latin typeface="Verdana" panose="020B0604030504040204" pitchFamily="34" charset="0"/>
                <a:ea typeface="Verdana" panose="020B0604030504040204" pitchFamily="34" charset="0"/>
              </a:rPr>
              <a:t>two</a:t>
            </a:r>
            <a:r>
              <a:rPr lang="fr-FR" sz="1600" dirty="0">
                <a:latin typeface="Verdana" panose="020B0604030504040204" pitchFamily="34" charset="0"/>
                <a:ea typeface="Verdana" panose="020B0604030504040204" pitchFamily="34" charset="0"/>
              </a:rPr>
              <a:t> areas</a:t>
            </a:r>
            <a:r>
              <a:rPr lang="fr-FR" sz="1600" dirty="0" smtClean="0">
                <a:latin typeface="Verdana" panose="020B0604030504040204" pitchFamily="34" charset="0"/>
                <a:ea typeface="Verdana" panose="020B0604030504040204" pitchFamily="34" charset="0"/>
              </a:rPr>
              <a:t>.</a:t>
            </a:r>
            <a:endParaRPr lang="fr-FR" sz="1600" dirty="0">
              <a:latin typeface="Verdana" panose="020B0604030504040204" pitchFamily="34" charset="0"/>
              <a:ea typeface="Verdana" panose="020B060403050404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557099552"/>
              </p:ext>
            </p:extLst>
          </p:nvPr>
        </p:nvGraphicFramePr>
        <p:xfrm>
          <a:off x="-254853" y="1661106"/>
          <a:ext cx="8275266" cy="36042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277706186"/>
              </p:ext>
            </p:extLst>
          </p:nvPr>
        </p:nvGraphicFramePr>
        <p:xfrm>
          <a:off x="7482347" y="2143432"/>
          <a:ext cx="4454013" cy="2956365"/>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p:cNvSpPr/>
          <p:nvPr/>
        </p:nvSpPr>
        <p:spPr>
          <a:xfrm>
            <a:off x="5097718" y="1897211"/>
            <a:ext cx="4248150" cy="246221"/>
          </a:xfrm>
          <a:prstGeom prst="rect">
            <a:avLst/>
          </a:prstGeom>
        </p:spPr>
        <p:txBody>
          <a:bodyPr wrap="square">
            <a:spAutoFit/>
          </a:bodyPr>
          <a:lstStyle/>
          <a:p>
            <a:r>
              <a:rPr lang="en-US" sz="1000" i="1" dirty="0">
                <a:solidFill>
                  <a:srgbClr val="FF0000"/>
                </a:solidFill>
              </a:rPr>
              <a:t>The </a:t>
            </a:r>
            <a:r>
              <a:rPr lang="en-US" sz="1000" i="1" dirty="0" smtClean="0">
                <a:solidFill>
                  <a:srgbClr val="FF0000"/>
                </a:solidFill>
              </a:rPr>
              <a:t>size </a:t>
            </a:r>
            <a:r>
              <a:rPr lang="en-US" sz="1000" i="1" dirty="0">
                <a:solidFill>
                  <a:srgbClr val="FF0000"/>
                </a:solidFill>
              </a:rPr>
              <a:t>of the </a:t>
            </a:r>
            <a:r>
              <a:rPr lang="en-US" sz="1000" i="1" dirty="0" smtClean="0">
                <a:solidFill>
                  <a:srgbClr val="FF0000"/>
                </a:solidFill>
              </a:rPr>
              <a:t>bubble indicates </a:t>
            </a:r>
            <a:r>
              <a:rPr lang="en-US" sz="1000" i="1" dirty="0">
                <a:solidFill>
                  <a:srgbClr val="FF0000"/>
                </a:solidFill>
              </a:rPr>
              <a:t>the importance of the area</a:t>
            </a:r>
          </a:p>
        </p:txBody>
      </p:sp>
      <p:pic>
        <p:nvPicPr>
          <p:cNvPr id="14" name="Picture 13"/>
          <p:cNvPicPr>
            <a:picLocks noChangeAspect="1"/>
          </p:cNvPicPr>
          <p:nvPr/>
        </p:nvPicPr>
        <p:blipFill>
          <a:blip r:embed="rId6"/>
          <a:stretch>
            <a:fillRect/>
          </a:stretch>
        </p:blipFill>
        <p:spPr>
          <a:xfrm>
            <a:off x="8762999" y="3796653"/>
            <a:ext cx="768819" cy="152400"/>
          </a:xfrm>
          <a:prstGeom prst="rect">
            <a:avLst/>
          </a:prstGeom>
        </p:spPr>
      </p:pic>
      <p:pic>
        <p:nvPicPr>
          <p:cNvPr id="16" name="Picture 15"/>
          <p:cNvPicPr>
            <a:picLocks noChangeAspect="1"/>
          </p:cNvPicPr>
          <p:nvPr/>
        </p:nvPicPr>
        <p:blipFill>
          <a:blip r:embed="rId7"/>
          <a:stretch>
            <a:fillRect/>
          </a:stretch>
        </p:blipFill>
        <p:spPr>
          <a:xfrm>
            <a:off x="10161202" y="4374053"/>
            <a:ext cx="487680" cy="232410"/>
          </a:xfrm>
          <a:prstGeom prst="rect">
            <a:avLst/>
          </a:prstGeom>
        </p:spPr>
      </p:pic>
    </p:spTree>
    <p:extLst>
      <p:ext uri="{BB962C8B-B14F-4D97-AF65-F5344CB8AC3E}">
        <p14:creationId xmlns:p14="http://schemas.microsoft.com/office/powerpoint/2010/main" val="45199333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4G COVERAGE</a:t>
            </a:r>
            <a:r>
              <a:rPr lang="en-US" sz="2400" dirty="0">
                <a:solidFill>
                  <a:srgbClr val="414141"/>
                </a:solidFill>
              </a:rPr>
              <a:t/>
            </a:r>
            <a:br>
              <a:rPr lang="en-US" sz="2400" dirty="0">
                <a:solidFill>
                  <a:srgbClr val="414141"/>
                </a:solidFill>
              </a:rPr>
            </a:br>
            <a:r>
              <a:rPr lang="en-US" sz="2400" dirty="0" smtClean="0">
                <a:solidFill>
                  <a:schemeClr val="bg1">
                    <a:lumMod val="50000"/>
                  </a:schemeClr>
                </a:solidFill>
                <a:latin typeface="Verdana" panose="020B0604030504040204" pitchFamily="34" charset="0"/>
                <a:ea typeface="Verdana" panose="020B0604030504040204" pitchFamily="34" charset="0"/>
              </a:rPr>
              <a:t>MOOV </a:t>
            </a:r>
            <a:r>
              <a:rPr lang="en-US" sz="2400" dirty="0">
                <a:solidFill>
                  <a:schemeClr val="bg1">
                    <a:lumMod val="50000"/>
                  </a:schemeClr>
                </a:solidFill>
                <a:latin typeface="Verdana" panose="020B0604030504040204" pitchFamily="34" charset="0"/>
                <a:ea typeface="Verdana" panose="020B0604030504040204" pitchFamily="34" charset="0"/>
              </a:rPr>
              <a:t>4G coverage is </a:t>
            </a:r>
            <a:r>
              <a:rPr lang="en-US" sz="2400" dirty="0" smtClean="0">
                <a:solidFill>
                  <a:schemeClr val="bg1">
                    <a:lumMod val="50000"/>
                  </a:schemeClr>
                </a:solidFill>
                <a:latin typeface="Verdana" panose="020B0604030504040204" pitchFamily="34" charset="0"/>
                <a:ea typeface="Verdana" panose="020B0604030504040204" pitchFamily="34" charset="0"/>
              </a:rPr>
              <a:t>better than MTN in all </a:t>
            </a:r>
            <a:r>
              <a:rPr lang="en-US" sz="2400" dirty="0">
                <a:solidFill>
                  <a:schemeClr val="bg1">
                    <a:lumMod val="50000"/>
                  </a:schemeClr>
                </a:solidFill>
                <a:latin typeface="Verdana" panose="020B0604030504040204" pitchFamily="34" charset="0"/>
                <a:ea typeface="Verdana" panose="020B0604030504040204" pitchFamily="34" charset="0"/>
              </a:rPr>
              <a:t>the </a:t>
            </a:r>
            <a:r>
              <a:rPr lang="en-US" sz="2400" dirty="0" smtClean="0">
                <a:solidFill>
                  <a:schemeClr val="bg1">
                    <a:lumMod val="50000"/>
                  </a:schemeClr>
                </a:solidFill>
                <a:latin typeface="Verdana" panose="020B0604030504040204" pitchFamily="34" charset="0"/>
                <a:ea typeface="Verdana" panose="020B0604030504040204" pitchFamily="34" charset="0"/>
              </a:rPr>
              <a:t>tested cities</a:t>
            </a:r>
            <a:r>
              <a:rPr lang="fr-FR" sz="2400" dirty="0">
                <a:latin typeface="Verdana" panose="020B0604030504040204" pitchFamily="34" charset="0"/>
                <a:ea typeface="Verdana" panose="020B0604030504040204" pitchFamily="34" charset="0"/>
                <a:cs typeface="Verdana" panose="020B0604030504040204" pitchFamily="34" charset="0"/>
              </a:rPr>
              <a:t/>
            </a:r>
            <a:br>
              <a:rPr lang="fr-FR" sz="2400" dirty="0">
                <a:latin typeface="Verdana" panose="020B0604030504040204" pitchFamily="34" charset="0"/>
                <a:ea typeface="Verdana" panose="020B0604030504040204" pitchFamily="34" charset="0"/>
                <a:cs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13</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58D1F18E-0809-4774-BBF1-949C54B17735}"/>
              </a:ext>
            </a:extLst>
          </p:cNvPr>
          <p:cNvSpPr/>
          <p:nvPr/>
        </p:nvSpPr>
        <p:spPr>
          <a:xfrm>
            <a:off x="285184" y="5611790"/>
            <a:ext cx="8883107"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en-US" sz="1600" dirty="0" smtClean="0">
                <a:latin typeface="Verdana" panose="020B0604030504040204" pitchFamily="34" charset="0"/>
                <a:ea typeface="Verdana" panose="020B0604030504040204" pitchFamily="34" charset="0"/>
              </a:rPr>
              <a:t>No </a:t>
            </a:r>
            <a:r>
              <a:rPr lang="en-US" sz="1600" dirty="0">
                <a:latin typeface="Verdana" panose="020B0604030504040204" pitchFamily="34" charset="0"/>
                <a:ea typeface="Verdana" panose="020B0604030504040204" pitchFamily="34" charset="0"/>
              </a:rPr>
              <a:t>ARCEP Thresholds Available, Proposed target: </a:t>
            </a:r>
            <a:r>
              <a:rPr lang="fr-FR" sz="1600" dirty="0" smtClean="0">
                <a:latin typeface="Verdana" panose="020B0604030504040204" pitchFamily="34" charset="0"/>
                <a:ea typeface="Verdana" panose="020B0604030504040204" pitchFamily="34" charset="0"/>
              </a:rPr>
              <a:t>90</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with</a:t>
            </a:r>
            <a:r>
              <a:rPr lang="fr-FR" sz="1600" dirty="0">
                <a:latin typeface="Verdana" panose="020B0604030504040204" pitchFamily="34" charset="0"/>
                <a:ea typeface="Verdana" panose="020B0604030504040204" pitchFamily="34" charset="0"/>
              </a:rPr>
              <a:t> RSRP </a:t>
            </a:r>
            <a:r>
              <a:rPr lang="fr-FR" sz="1600" dirty="0" smtClean="0">
                <a:latin typeface="Verdana" panose="020B0604030504040204" pitchFamily="34" charset="0"/>
                <a:ea typeface="Verdana" panose="020B0604030504040204" pitchFamily="34" charset="0"/>
              </a:rPr>
              <a:t>&gt;-</a:t>
            </a:r>
            <a:r>
              <a:rPr lang="fr-FR" sz="1600" dirty="0">
                <a:latin typeface="Verdana" panose="020B0604030504040204" pitchFamily="34" charset="0"/>
                <a:ea typeface="Verdana" panose="020B0604030504040204" pitchFamily="34" charset="0"/>
              </a:rPr>
              <a:t>105 </a:t>
            </a:r>
            <a:r>
              <a:rPr lang="fr-FR" sz="1600" dirty="0" smtClean="0">
                <a:latin typeface="Verdana" panose="020B0604030504040204" pitchFamily="34" charset="0"/>
                <a:ea typeface="Verdana" panose="020B0604030504040204" pitchFamily="34" charset="0"/>
              </a:rPr>
              <a:t>dBm</a:t>
            </a:r>
          </a:p>
          <a:p>
            <a:pPr marL="259232" indent="-259232">
              <a:lnSpc>
                <a:spcPct val="150000"/>
              </a:lnSpc>
              <a:buFont typeface="Arial" panose="020B0604020202020204" pitchFamily="34" charset="0"/>
              <a:buChar char="›"/>
            </a:pPr>
            <a:r>
              <a:rPr lang="fr-FR" sz="1600" dirty="0" smtClean="0">
                <a:latin typeface="Verdana" panose="020B0604030504040204" pitchFamily="34" charset="0"/>
                <a:ea typeface="Verdana" panose="020B0604030504040204" pitchFamily="34" charset="0"/>
              </a:rPr>
              <a:t>4G </a:t>
            </a:r>
            <a:r>
              <a:rPr lang="fr-FR" sz="1600" dirty="0" err="1" smtClean="0">
                <a:latin typeface="Verdana" panose="020B0604030504040204" pitchFamily="34" charset="0"/>
                <a:ea typeface="Verdana" panose="020B0604030504040204" pitchFamily="34" charset="0"/>
              </a:rPr>
              <a:t>Moov</a:t>
            </a:r>
            <a:r>
              <a:rPr lang="fr-FR" sz="1600" dirty="0" smtClean="0">
                <a:latin typeface="Verdana" panose="020B0604030504040204" pitchFamily="34" charset="0"/>
                <a:ea typeface="Verdana" panose="020B0604030504040204" pitchFamily="34" charset="0"/>
              </a:rPr>
              <a:t> </a:t>
            </a:r>
            <a:r>
              <a:rPr lang="fr-FR" sz="1600" dirty="0" err="1" smtClean="0">
                <a:latin typeface="Verdana" panose="020B0604030504040204" pitchFamily="34" charset="0"/>
                <a:ea typeface="Verdana" panose="020B0604030504040204" pitchFamily="34" charset="0"/>
              </a:rPr>
              <a:t>coverage</a:t>
            </a:r>
            <a:r>
              <a:rPr lang="fr-FR" sz="1600" dirty="0" smtClean="0">
                <a:latin typeface="Verdana" panose="020B0604030504040204" pitchFamily="34" charset="0"/>
                <a:ea typeface="Verdana" panose="020B0604030504040204" pitchFamily="34" charset="0"/>
              </a:rPr>
              <a:t> </a:t>
            </a:r>
            <a:r>
              <a:rPr lang="fr-FR" sz="1600" dirty="0" err="1" smtClean="0">
                <a:latin typeface="Verdana" panose="020B0604030504040204" pitchFamily="34" charset="0"/>
                <a:ea typeface="Verdana" panose="020B0604030504040204" pitchFamily="34" charset="0"/>
              </a:rPr>
              <a:t>is</a:t>
            </a:r>
            <a:r>
              <a:rPr lang="fr-FR" sz="1600" dirty="0" smtClean="0">
                <a:latin typeface="Verdana" panose="020B0604030504040204" pitchFamily="34" charset="0"/>
                <a:ea typeface="Verdana" panose="020B0604030504040204" pitchFamily="34" charset="0"/>
              </a:rPr>
              <a:t> </a:t>
            </a:r>
            <a:r>
              <a:rPr lang="fr-FR" sz="1600" dirty="0" err="1" smtClean="0">
                <a:latin typeface="Verdana" panose="020B0604030504040204" pitchFamily="34" charset="0"/>
                <a:ea typeface="Verdana" panose="020B0604030504040204" pitchFamily="34" charset="0"/>
              </a:rPr>
              <a:t>better</a:t>
            </a:r>
            <a:r>
              <a:rPr lang="fr-FR" sz="1600" dirty="0" smtClean="0">
                <a:latin typeface="Verdana" panose="020B0604030504040204" pitchFamily="34" charset="0"/>
                <a:ea typeface="Verdana" panose="020B0604030504040204" pitchFamily="34" charset="0"/>
              </a:rPr>
              <a:t> </a:t>
            </a:r>
            <a:r>
              <a:rPr lang="fr-FR" sz="1600" dirty="0" err="1" smtClean="0">
                <a:latin typeface="Verdana" panose="020B0604030504040204" pitchFamily="34" charset="0"/>
                <a:ea typeface="Verdana" panose="020B0604030504040204" pitchFamily="34" charset="0"/>
              </a:rPr>
              <a:t>than</a:t>
            </a:r>
            <a:r>
              <a:rPr lang="fr-FR" sz="1600" dirty="0" smtClean="0">
                <a:latin typeface="Verdana" panose="020B0604030504040204" pitchFamily="34" charset="0"/>
                <a:ea typeface="Verdana" panose="020B0604030504040204" pitchFamily="34" charset="0"/>
              </a:rPr>
              <a:t> MTN in all </a:t>
            </a:r>
            <a:r>
              <a:rPr lang="fr-FR" sz="1600" dirty="0" err="1" smtClean="0">
                <a:latin typeface="Verdana" panose="020B0604030504040204" pitchFamily="34" charset="0"/>
                <a:ea typeface="Verdana" panose="020B0604030504040204" pitchFamily="34" charset="0"/>
              </a:rPr>
              <a:t>regions</a:t>
            </a:r>
            <a:endParaRPr lang="fr-FR" sz="1600" dirty="0">
              <a:latin typeface="Verdana" panose="020B0604030504040204" pitchFamily="34" charset="0"/>
              <a:ea typeface="Verdana" panose="020B0604030504040204" pitchFamily="34" charset="0"/>
            </a:endParaRPr>
          </a:p>
          <a:p>
            <a:pPr marL="259232" indent="-259232">
              <a:lnSpc>
                <a:spcPct val="150000"/>
              </a:lnSpc>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456541329"/>
              </p:ext>
            </p:extLst>
          </p:nvPr>
        </p:nvGraphicFramePr>
        <p:xfrm>
          <a:off x="469901" y="1626870"/>
          <a:ext cx="7071442" cy="360426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5058389" y="1759559"/>
            <a:ext cx="4248150" cy="246221"/>
          </a:xfrm>
          <a:prstGeom prst="rect">
            <a:avLst/>
          </a:prstGeom>
        </p:spPr>
        <p:txBody>
          <a:bodyPr wrap="square">
            <a:spAutoFit/>
          </a:bodyPr>
          <a:lstStyle/>
          <a:p>
            <a:r>
              <a:rPr lang="en-US" sz="1000" i="1" dirty="0">
                <a:solidFill>
                  <a:srgbClr val="FF0000"/>
                </a:solidFill>
              </a:rPr>
              <a:t>The </a:t>
            </a:r>
            <a:r>
              <a:rPr lang="en-US" sz="1000" i="1" dirty="0" smtClean="0">
                <a:solidFill>
                  <a:srgbClr val="FF0000"/>
                </a:solidFill>
              </a:rPr>
              <a:t>size </a:t>
            </a:r>
            <a:r>
              <a:rPr lang="en-US" sz="1000" i="1" dirty="0">
                <a:solidFill>
                  <a:srgbClr val="FF0000"/>
                </a:solidFill>
              </a:rPr>
              <a:t>of the </a:t>
            </a:r>
            <a:r>
              <a:rPr lang="en-US" sz="1000" i="1" dirty="0" smtClean="0">
                <a:solidFill>
                  <a:srgbClr val="FF0000"/>
                </a:solidFill>
              </a:rPr>
              <a:t>bubble indicates </a:t>
            </a:r>
            <a:r>
              <a:rPr lang="en-US" sz="1000" i="1" dirty="0">
                <a:solidFill>
                  <a:srgbClr val="FF0000"/>
                </a:solidFill>
              </a:rPr>
              <a:t>the importance of the area</a:t>
            </a:r>
          </a:p>
        </p:txBody>
      </p:sp>
      <p:graphicFrame>
        <p:nvGraphicFramePr>
          <p:cNvPr id="11" name="Chart 10"/>
          <p:cNvGraphicFramePr>
            <a:graphicFrameLocks/>
          </p:cNvGraphicFramePr>
          <p:nvPr>
            <p:extLst>
              <p:ext uri="{D42A27DB-BD31-4B8C-83A1-F6EECF244321}">
                <p14:modId xmlns:p14="http://schemas.microsoft.com/office/powerpoint/2010/main" val="922822563"/>
              </p:ext>
            </p:extLst>
          </p:nvPr>
        </p:nvGraphicFramePr>
        <p:xfrm>
          <a:off x="7422074" y="2197462"/>
          <a:ext cx="4454013" cy="2956365"/>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p:cNvPicPr>
            <a:picLocks noChangeAspect="1"/>
          </p:cNvPicPr>
          <p:nvPr/>
        </p:nvPicPr>
        <p:blipFill>
          <a:blip r:embed="rId5"/>
          <a:stretch>
            <a:fillRect/>
          </a:stretch>
        </p:blipFill>
        <p:spPr>
          <a:xfrm>
            <a:off x="8818859" y="3931601"/>
            <a:ext cx="487680" cy="232410"/>
          </a:xfrm>
          <a:prstGeom prst="rect">
            <a:avLst/>
          </a:prstGeom>
        </p:spPr>
      </p:pic>
    </p:spTree>
    <p:extLst>
      <p:ext uri="{BB962C8B-B14F-4D97-AF65-F5344CB8AC3E}">
        <p14:creationId xmlns:p14="http://schemas.microsoft.com/office/powerpoint/2010/main" val="386315449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a:t>
            </a:r>
            <a:r>
              <a:rPr lang="en-US" sz="2400" dirty="0" err="1" smtClean="0"/>
              <a:t>Accessibilty</a:t>
            </a:r>
            <a:r>
              <a:rPr lang="en-US" sz="2400" dirty="0">
                <a:solidFill>
                  <a:srgbClr val="414141"/>
                </a:solidFill>
              </a:rPr>
              <a:t/>
            </a:r>
            <a:br>
              <a:rPr lang="en-US" sz="2400" dirty="0">
                <a:solidFill>
                  <a:srgbClr val="414141"/>
                </a:solidFill>
              </a:rPr>
            </a:br>
            <a:r>
              <a:rPr lang="en-US" sz="2400" dirty="0" smtClean="0">
                <a:solidFill>
                  <a:schemeClr val="bg1">
                    <a:lumMod val="50000"/>
                  </a:schemeClr>
                </a:solidFill>
                <a:latin typeface="Verdana" panose="020B0604030504040204" pitchFamily="34" charset="0"/>
                <a:ea typeface="Verdana" panose="020B0604030504040204" pitchFamily="34" charset="0"/>
                <a:cs typeface="+mn-cs"/>
              </a:rPr>
              <a:t>The accessibility in </a:t>
            </a:r>
            <a:r>
              <a:rPr lang="en-US" sz="2400" dirty="0">
                <a:solidFill>
                  <a:schemeClr val="bg1">
                    <a:lumMod val="50000"/>
                  </a:schemeClr>
                </a:solidFill>
                <a:latin typeface="Verdana" panose="020B0604030504040204" pitchFamily="34" charset="0"/>
                <a:ea typeface="Verdana" panose="020B0604030504040204" pitchFamily="34" charset="0"/>
                <a:cs typeface="+mn-cs"/>
              </a:rPr>
              <a:t>MTN network is better than in MOOV but </a:t>
            </a:r>
            <a:r>
              <a:rPr lang="en-US" sz="2400" dirty="0" smtClean="0">
                <a:solidFill>
                  <a:schemeClr val="bg1">
                    <a:lumMod val="50000"/>
                  </a:schemeClr>
                </a:solidFill>
                <a:latin typeface="Verdana" panose="020B0604030504040204" pitchFamily="34" charset="0"/>
                <a:ea typeface="Verdana" panose="020B0604030504040204" pitchFamily="34" charset="0"/>
                <a:cs typeface="+mn-cs"/>
              </a:rPr>
              <a:t>it is lower than the </a:t>
            </a:r>
            <a:r>
              <a:rPr lang="en-US" sz="2400" dirty="0">
                <a:solidFill>
                  <a:schemeClr val="bg1">
                    <a:lumMod val="50000"/>
                  </a:schemeClr>
                </a:solidFill>
                <a:latin typeface="Verdana" panose="020B0604030504040204" pitchFamily="34" charset="0"/>
                <a:ea typeface="Verdana" panose="020B0604030504040204" pitchFamily="34" charset="0"/>
                <a:cs typeface="+mn-cs"/>
              </a:rPr>
              <a:t>ARCEP requirement</a:t>
            </a:r>
            <a:r>
              <a:rPr lang="fr-FR" sz="2400" dirty="0">
                <a:latin typeface="Verdana" panose="020B0604030504040204" pitchFamily="34" charset="0"/>
                <a:ea typeface="Verdana" panose="020B0604030504040204" pitchFamily="34" charset="0"/>
                <a:cs typeface="Verdana" panose="020B0604030504040204" pitchFamily="34" charset="0"/>
              </a:rPr>
              <a:t/>
            </a:r>
            <a:br>
              <a:rPr lang="fr-FR" sz="2400" dirty="0">
                <a:latin typeface="Verdana" panose="020B0604030504040204" pitchFamily="34" charset="0"/>
                <a:ea typeface="Verdana" panose="020B0604030504040204" pitchFamily="34" charset="0"/>
                <a:cs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E21DF69-D31C-4A44-B4E9-9FB969BF4A81}"/>
              </a:ext>
            </a:extLst>
          </p:cNvPr>
          <p:cNvSpPr/>
          <p:nvPr/>
        </p:nvSpPr>
        <p:spPr>
          <a:xfrm>
            <a:off x="604832" y="5061603"/>
            <a:ext cx="10884013"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en-US" sz="1600" dirty="0" smtClean="0">
                <a:latin typeface="Verdana" panose="020B0604030504040204" pitchFamily="34" charset="0"/>
                <a:ea typeface="Verdana" panose="020B0604030504040204" pitchFamily="34" charset="0"/>
              </a:rPr>
              <a:t>The call blocking in MTN network is better than in </a:t>
            </a:r>
            <a:r>
              <a:rPr lang="en-US" sz="1600" dirty="0">
                <a:latin typeface="Verdana" panose="020B0604030504040204" pitchFamily="34" charset="0"/>
                <a:ea typeface="Verdana" panose="020B0604030504040204" pitchFamily="34" charset="0"/>
              </a:rPr>
              <a:t>MOOV </a:t>
            </a:r>
            <a:r>
              <a:rPr lang="en-US" sz="1600" dirty="0" smtClean="0">
                <a:latin typeface="Verdana" panose="020B0604030504040204" pitchFamily="34" charset="0"/>
                <a:ea typeface="Verdana" panose="020B0604030504040204" pitchFamily="34" charset="0"/>
              </a:rPr>
              <a:t>but it is globally </a:t>
            </a:r>
            <a:r>
              <a:rPr lang="en-US" sz="1600" dirty="0">
                <a:latin typeface="Verdana" panose="020B0604030504040204" pitchFamily="34" charset="0"/>
                <a:ea typeface="Verdana" panose="020B0604030504040204" pitchFamily="34" charset="0"/>
              </a:rPr>
              <a:t>high </a:t>
            </a:r>
            <a:r>
              <a:rPr lang="en-US" sz="1600" dirty="0">
                <a:solidFill>
                  <a:srgbClr val="C00000"/>
                </a:solidFill>
                <a:latin typeface="Verdana" panose="020B0604030504040204" pitchFamily="34" charset="0"/>
                <a:ea typeface="Verdana" panose="020B0604030504040204" pitchFamily="34" charset="0"/>
              </a:rPr>
              <a:t>(</a:t>
            </a:r>
            <a:r>
              <a:rPr lang="en-US" sz="1600" dirty="0" smtClean="0">
                <a:solidFill>
                  <a:srgbClr val="C00000"/>
                </a:solidFill>
                <a:latin typeface="Verdana" panose="020B0604030504040204" pitchFamily="34" charset="0"/>
                <a:ea typeface="Verdana" panose="020B0604030504040204" pitchFamily="34" charset="0"/>
              </a:rPr>
              <a:t>4.9%)</a:t>
            </a:r>
            <a:r>
              <a:rPr lang="en-US" sz="1600" dirty="0" smtClean="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fr-FR" sz="1600" dirty="0" smtClean="0">
                <a:latin typeface="Verdana" panose="020B0604030504040204" pitchFamily="34" charset="0"/>
                <a:ea typeface="Verdana" panose="020B0604030504040204" pitchFamily="34" charset="0"/>
              </a:rPr>
              <a:t>The </a:t>
            </a:r>
            <a:r>
              <a:rPr lang="fr-FR" sz="1600" dirty="0" err="1" smtClean="0">
                <a:latin typeface="Verdana" panose="020B0604030504040204" pitchFamily="34" charset="0"/>
                <a:ea typeface="Verdana" panose="020B0604030504040204" pitchFamily="34" charset="0"/>
              </a:rPr>
              <a:t>quality</a:t>
            </a:r>
            <a:r>
              <a:rPr lang="fr-FR" sz="1600" dirty="0" smtClean="0">
                <a:latin typeface="Verdana" panose="020B0604030504040204" pitchFamily="34" charset="0"/>
                <a:ea typeface="Verdana" panose="020B0604030504040204" pitchFamily="34" charset="0"/>
              </a:rPr>
              <a:t> in the major </a:t>
            </a:r>
            <a:r>
              <a:rPr lang="fr-FR" sz="1600" dirty="0" err="1" smtClean="0">
                <a:latin typeface="Verdana" panose="020B0604030504040204" pitchFamily="34" charset="0"/>
                <a:ea typeface="Verdana" panose="020B0604030504040204" pitchFamily="34" charset="0"/>
              </a:rPr>
              <a:t>roads</a:t>
            </a:r>
            <a:r>
              <a:rPr lang="fr-FR" sz="1600" dirty="0" smtClean="0">
                <a:latin typeface="Verdana" panose="020B0604030504040204" pitchFamily="34" charset="0"/>
                <a:ea typeface="Verdana" panose="020B0604030504040204" pitchFamily="34" charset="0"/>
              </a:rPr>
              <a:t> </a:t>
            </a:r>
            <a:r>
              <a:rPr lang="fr-FR" sz="1600" dirty="0" err="1" smtClean="0">
                <a:latin typeface="Verdana" panose="020B0604030504040204" pitchFamily="34" charset="0"/>
                <a:ea typeface="Verdana" panose="020B0604030504040204" pitchFamily="34" charset="0"/>
              </a:rPr>
              <a:t>is</a:t>
            </a:r>
            <a:r>
              <a:rPr lang="fr-FR" sz="1600" dirty="0" smtClean="0">
                <a:latin typeface="Verdana" panose="020B0604030504040204" pitchFamily="34" charset="0"/>
                <a:ea typeface="Verdana" panose="020B0604030504040204" pitchFamily="34" charset="0"/>
              </a:rPr>
              <a:t> </a:t>
            </a:r>
            <a:r>
              <a:rPr lang="fr-FR" sz="1600" dirty="0" err="1" smtClean="0">
                <a:latin typeface="Verdana" panose="020B0604030504040204" pitchFamily="34" charset="0"/>
                <a:ea typeface="Verdana" panose="020B0604030504040204" pitchFamily="34" charset="0"/>
              </a:rPr>
              <a:t>highly</a:t>
            </a:r>
            <a:r>
              <a:rPr lang="fr-FR" sz="1600" dirty="0" smtClean="0">
                <a:latin typeface="Verdana" panose="020B0604030504040204" pitchFamily="34" charset="0"/>
                <a:ea typeface="Verdana" panose="020B0604030504040204" pitchFamily="34" charset="0"/>
              </a:rPr>
              <a:t> </a:t>
            </a:r>
            <a:r>
              <a:rPr lang="fr-FR" sz="1600" dirty="0" err="1" smtClean="0">
                <a:latin typeface="Verdana" panose="020B0604030504040204" pitchFamily="34" charset="0"/>
                <a:ea typeface="Verdana" panose="020B0604030504040204" pitchFamily="34" charset="0"/>
              </a:rPr>
              <a:t>affecting</a:t>
            </a:r>
            <a:r>
              <a:rPr lang="fr-FR" sz="1600" dirty="0" smtClean="0">
                <a:latin typeface="Verdana" panose="020B0604030504040204" pitchFamily="34" charset="0"/>
                <a:ea typeface="Verdana" panose="020B0604030504040204" pitchFamily="34" charset="0"/>
              </a:rPr>
              <a:t> the </a:t>
            </a:r>
            <a:r>
              <a:rPr lang="fr-FR" sz="1600" dirty="0">
                <a:latin typeface="Verdana" panose="020B0604030504040204" pitchFamily="34" charset="0"/>
                <a:ea typeface="Verdana" panose="020B0604030504040204" pitchFamily="34" charset="0"/>
              </a:rPr>
              <a:t>network </a:t>
            </a:r>
            <a:r>
              <a:rPr lang="fr-FR" sz="1600" dirty="0" err="1" smtClean="0">
                <a:latin typeface="Verdana" panose="020B0604030504040204" pitchFamily="34" charset="0"/>
                <a:ea typeface="Verdana" panose="020B0604030504040204" pitchFamily="34" charset="0"/>
              </a:rPr>
              <a:t>level</a:t>
            </a:r>
            <a:r>
              <a:rPr lang="fr-FR" sz="1600" dirty="0" smtClean="0">
                <a:latin typeface="Verdana" panose="020B0604030504040204" pitchFamily="34" charset="0"/>
                <a:ea typeface="Verdana" panose="020B0604030504040204" pitchFamily="34" charset="0"/>
              </a:rPr>
              <a:t>.</a:t>
            </a:r>
            <a:endParaRPr lang="en-US" sz="1600" dirty="0">
              <a:latin typeface="Verdana" panose="020B0604030504040204" pitchFamily="34" charset="0"/>
              <a:ea typeface="Verdana" panose="020B0604030504040204" pitchFamily="34" charset="0"/>
            </a:endParaRPr>
          </a:p>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Both </a:t>
            </a:r>
            <a:r>
              <a:rPr lang="en-US" sz="1600" dirty="0" smtClean="0">
                <a:latin typeface="Verdana" panose="020B0604030504040204" pitchFamily="34" charset="0"/>
                <a:ea typeface="Verdana" panose="020B0604030504040204" pitchFamily="34" charset="0"/>
              </a:rPr>
              <a:t>operators, </a:t>
            </a:r>
            <a:r>
              <a:rPr lang="en-US" sz="1600" dirty="0">
                <a:latin typeface="Verdana" panose="020B0604030504040204" pitchFamily="34" charset="0"/>
                <a:ea typeface="Verdana" panose="020B0604030504040204" pitchFamily="34" charset="0"/>
              </a:rPr>
              <a:t>MTN &amp; </a:t>
            </a:r>
            <a:r>
              <a:rPr lang="en-US" sz="1600" dirty="0" smtClean="0">
                <a:latin typeface="Verdana" panose="020B0604030504040204" pitchFamily="34" charset="0"/>
                <a:ea typeface="Verdana" panose="020B0604030504040204" pitchFamily="34" charset="0"/>
              </a:rPr>
              <a:t>MOOV, didn’t meet ARCEP requirements.</a:t>
            </a:r>
            <a:endParaRPr lang="en-US" sz="1600" dirty="0">
              <a:latin typeface="Verdana" panose="020B0604030504040204" pitchFamily="34" charset="0"/>
              <a:ea typeface="Verdana" panose="020B060403050404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243064782"/>
              </p:ext>
            </p:extLst>
          </p:nvPr>
        </p:nvGraphicFramePr>
        <p:xfrm>
          <a:off x="255638" y="1765505"/>
          <a:ext cx="6607277" cy="32253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073464459"/>
              </p:ext>
            </p:extLst>
          </p:nvPr>
        </p:nvGraphicFramePr>
        <p:xfrm>
          <a:off x="7034832" y="2034534"/>
          <a:ext cx="4454013" cy="2956365"/>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p:cNvPicPr>
            <a:picLocks noChangeAspect="1"/>
          </p:cNvPicPr>
          <p:nvPr/>
        </p:nvPicPr>
        <p:blipFill>
          <a:blip r:embed="rId5"/>
          <a:stretch>
            <a:fillRect/>
          </a:stretch>
        </p:blipFill>
        <p:spPr>
          <a:xfrm>
            <a:off x="8369709" y="3698330"/>
            <a:ext cx="768819" cy="152400"/>
          </a:xfrm>
          <a:prstGeom prst="rect">
            <a:avLst/>
          </a:prstGeom>
        </p:spPr>
      </p:pic>
      <p:pic>
        <p:nvPicPr>
          <p:cNvPr id="13" name="Picture 12"/>
          <p:cNvPicPr>
            <a:picLocks noChangeAspect="1"/>
          </p:cNvPicPr>
          <p:nvPr/>
        </p:nvPicPr>
        <p:blipFill>
          <a:blip r:embed="rId6"/>
          <a:stretch>
            <a:fillRect/>
          </a:stretch>
        </p:blipFill>
        <p:spPr>
          <a:xfrm>
            <a:off x="9767912" y="4246233"/>
            <a:ext cx="487680" cy="232410"/>
          </a:xfrm>
          <a:prstGeom prst="rect">
            <a:avLst/>
          </a:prstGeom>
        </p:spPr>
      </p:pic>
    </p:spTree>
    <p:extLst>
      <p:ext uri="{BB962C8B-B14F-4D97-AF65-F5344CB8AC3E}">
        <p14:creationId xmlns:p14="http://schemas.microsoft.com/office/powerpoint/2010/main" val="211421318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a:t>
            </a:r>
            <a:r>
              <a:rPr lang="en-US" sz="2400" dirty="0" smtClean="0"/>
              <a:t>– </a:t>
            </a:r>
            <a:r>
              <a:rPr lang="en-US" sz="2400" dirty="0" err="1" smtClean="0"/>
              <a:t>Retainability</a:t>
            </a:r>
            <a:r>
              <a:rPr lang="en-US" sz="2400" dirty="0">
                <a:solidFill>
                  <a:srgbClr val="414141"/>
                </a:solidFill>
              </a:rPr>
              <a:t/>
            </a:r>
            <a:br>
              <a:rPr lang="en-US" sz="2400" dirty="0">
                <a:solidFill>
                  <a:srgbClr val="414141"/>
                </a:solidFill>
              </a:rPr>
            </a:br>
            <a:r>
              <a:rPr lang="en-US" sz="2400" dirty="0" smtClean="0">
                <a:solidFill>
                  <a:schemeClr val="bg1">
                    <a:lumMod val="50000"/>
                  </a:schemeClr>
                </a:solidFill>
                <a:latin typeface="Verdana" panose="020B0604030504040204" pitchFamily="34" charset="0"/>
                <a:ea typeface="Verdana" panose="020B0604030504040204" pitchFamily="34" charset="0"/>
                <a:cs typeface="+mn-cs"/>
              </a:rPr>
              <a:t>The call </a:t>
            </a:r>
            <a:r>
              <a:rPr lang="en-US" sz="2400" dirty="0" err="1" smtClean="0">
                <a:solidFill>
                  <a:schemeClr val="bg1">
                    <a:lumMod val="50000"/>
                  </a:schemeClr>
                </a:solidFill>
                <a:latin typeface="Verdana" panose="020B0604030504040204" pitchFamily="34" charset="0"/>
                <a:ea typeface="Verdana" panose="020B0604030504040204" pitchFamily="34" charset="0"/>
                <a:cs typeface="+mn-cs"/>
              </a:rPr>
              <a:t>retainability</a:t>
            </a:r>
            <a:r>
              <a:rPr lang="en-US" sz="2400" dirty="0" smtClean="0">
                <a:solidFill>
                  <a:schemeClr val="bg1">
                    <a:lumMod val="50000"/>
                  </a:schemeClr>
                </a:solidFill>
                <a:latin typeface="Verdana" panose="020B0604030504040204" pitchFamily="34" charset="0"/>
                <a:ea typeface="Verdana" panose="020B0604030504040204" pitchFamily="34" charset="0"/>
                <a:cs typeface="+mn-cs"/>
              </a:rPr>
              <a:t> in </a:t>
            </a:r>
            <a:r>
              <a:rPr lang="en-US" sz="2400" dirty="0">
                <a:solidFill>
                  <a:schemeClr val="bg1">
                    <a:lumMod val="50000"/>
                  </a:schemeClr>
                </a:solidFill>
                <a:latin typeface="Verdana" panose="020B0604030504040204" pitchFamily="34" charset="0"/>
                <a:ea typeface="Verdana" panose="020B0604030504040204" pitchFamily="34" charset="0"/>
                <a:cs typeface="+mn-cs"/>
              </a:rPr>
              <a:t>MTN network is </a:t>
            </a:r>
            <a:r>
              <a:rPr lang="en-US" sz="2400" dirty="0" smtClean="0">
                <a:solidFill>
                  <a:schemeClr val="bg1">
                    <a:lumMod val="50000"/>
                  </a:schemeClr>
                </a:solidFill>
                <a:latin typeface="Verdana" panose="020B0604030504040204" pitchFamily="34" charset="0"/>
                <a:ea typeface="Verdana" panose="020B0604030504040204" pitchFamily="34" charset="0"/>
                <a:cs typeface="+mn-cs"/>
              </a:rPr>
              <a:t>globally better </a:t>
            </a:r>
            <a:r>
              <a:rPr lang="en-US" sz="2400" dirty="0">
                <a:solidFill>
                  <a:schemeClr val="bg1">
                    <a:lumMod val="50000"/>
                  </a:schemeClr>
                </a:solidFill>
                <a:latin typeface="Verdana" panose="020B0604030504040204" pitchFamily="34" charset="0"/>
                <a:ea typeface="Verdana" panose="020B0604030504040204" pitchFamily="34" charset="0"/>
                <a:cs typeface="+mn-cs"/>
              </a:rPr>
              <a:t>than in MOOV but </a:t>
            </a:r>
            <a:r>
              <a:rPr lang="en-US" sz="2400" dirty="0" smtClean="0">
                <a:solidFill>
                  <a:schemeClr val="bg1">
                    <a:lumMod val="50000"/>
                  </a:schemeClr>
                </a:solidFill>
                <a:latin typeface="Verdana" panose="020B0604030504040204" pitchFamily="34" charset="0"/>
                <a:ea typeface="Verdana" panose="020B0604030504040204" pitchFamily="34" charset="0"/>
                <a:cs typeface="+mn-cs"/>
              </a:rPr>
              <a:t>this KPI is lower than the </a:t>
            </a:r>
            <a:r>
              <a:rPr lang="en-US" sz="2400" dirty="0">
                <a:solidFill>
                  <a:schemeClr val="bg1">
                    <a:lumMod val="50000"/>
                  </a:schemeClr>
                </a:solidFill>
                <a:latin typeface="Verdana" panose="020B0604030504040204" pitchFamily="34" charset="0"/>
                <a:ea typeface="Verdana" panose="020B0604030504040204" pitchFamily="34" charset="0"/>
                <a:cs typeface="+mn-cs"/>
              </a:rPr>
              <a:t>ARCEP requirement</a:t>
            </a:r>
            <a:r>
              <a:rPr lang="fr-FR" sz="2400" dirty="0">
                <a:latin typeface="Verdana" panose="020B0604030504040204" pitchFamily="34" charset="0"/>
                <a:ea typeface="Verdana" panose="020B0604030504040204" pitchFamily="34" charset="0"/>
                <a:cs typeface="Verdana" panose="020B0604030504040204" pitchFamily="34" charset="0"/>
              </a:rPr>
              <a:t/>
            </a:r>
            <a:br>
              <a:rPr lang="fr-FR" sz="2400" dirty="0">
                <a:latin typeface="Verdana" panose="020B0604030504040204" pitchFamily="34" charset="0"/>
                <a:ea typeface="Verdana" panose="020B0604030504040204" pitchFamily="34" charset="0"/>
                <a:cs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E21DF69-D31C-4A44-B4E9-9FB969BF4A81}"/>
              </a:ext>
            </a:extLst>
          </p:cNvPr>
          <p:cNvSpPr/>
          <p:nvPr/>
        </p:nvSpPr>
        <p:spPr>
          <a:xfrm>
            <a:off x="604832" y="5061603"/>
            <a:ext cx="10884013"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en-US" sz="1600" dirty="0" smtClean="0">
                <a:latin typeface="Verdana" panose="020B0604030504040204" pitchFamily="34" charset="0"/>
                <a:ea typeface="Verdana" panose="020B0604030504040204" pitchFamily="34" charset="0"/>
              </a:rPr>
              <a:t>The MTN call drop rate in is globally better than </a:t>
            </a:r>
            <a:r>
              <a:rPr lang="en-US" sz="1600" dirty="0">
                <a:latin typeface="Verdana" panose="020B0604030504040204" pitchFamily="34" charset="0"/>
                <a:ea typeface="Verdana" panose="020B0604030504040204" pitchFamily="34" charset="0"/>
              </a:rPr>
              <a:t>MOOV </a:t>
            </a:r>
            <a:r>
              <a:rPr lang="en-US" sz="1600" dirty="0" smtClean="0">
                <a:latin typeface="Verdana" panose="020B0604030504040204" pitchFamily="34" charset="0"/>
                <a:ea typeface="Verdana" panose="020B0604030504040204" pitchFamily="34" charset="0"/>
              </a:rPr>
              <a:t>but is moderately </a:t>
            </a:r>
            <a:r>
              <a:rPr lang="en-US" sz="1600" dirty="0">
                <a:latin typeface="Verdana" panose="020B0604030504040204" pitchFamily="34" charset="0"/>
                <a:ea typeface="Verdana" panose="020B0604030504040204" pitchFamily="34" charset="0"/>
              </a:rPr>
              <a:t>high </a:t>
            </a:r>
            <a:r>
              <a:rPr lang="en-US" sz="1600" dirty="0" smtClean="0">
                <a:latin typeface="Verdana" panose="020B0604030504040204" pitchFamily="34" charset="0"/>
                <a:ea typeface="Verdana" panose="020B0604030504040204" pitchFamily="34" charset="0"/>
              </a:rPr>
              <a:t>(</a:t>
            </a:r>
            <a:r>
              <a:rPr lang="en-US" sz="1600" dirty="0" smtClean="0">
                <a:solidFill>
                  <a:srgbClr val="C00000"/>
                </a:solidFill>
                <a:latin typeface="Verdana" panose="020B0604030504040204" pitchFamily="34" charset="0"/>
                <a:ea typeface="Verdana" panose="020B0604030504040204" pitchFamily="34" charset="0"/>
              </a:rPr>
              <a:t>2.6%</a:t>
            </a:r>
            <a:r>
              <a:rPr lang="en-US" sz="1600" dirty="0" smtClean="0">
                <a:latin typeface="Verdana" panose="020B0604030504040204" pitchFamily="34" charset="0"/>
                <a:ea typeface="Verdana" panose="020B0604030504040204" pitchFamily="34" charset="0"/>
              </a:rPr>
              <a:t>) and </a:t>
            </a:r>
            <a:r>
              <a:rPr lang="en-US" sz="1600" dirty="0">
                <a:latin typeface="Verdana" panose="020B0604030504040204" pitchFamily="34" charset="0"/>
                <a:ea typeface="Verdana" panose="020B0604030504040204" pitchFamily="34" charset="0"/>
              </a:rPr>
              <a:t>didn’t meet ARCEP requirements.</a:t>
            </a:r>
            <a:endParaRPr lang="en-US" sz="1600" dirty="0" smtClean="0">
              <a:latin typeface="Verdana" panose="020B0604030504040204" pitchFamily="34" charset="0"/>
              <a:ea typeface="Verdana" panose="020B0604030504040204" pitchFamily="34" charset="0"/>
            </a:endParaRPr>
          </a:p>
          <a:p>
            <a:pPr marL="259232" indent="-259232">
              <a:lnSpc>
                <a:spcPct val="150000"/>
              </a:lnSpc>
              <a:buFont typeface="Arial" panose="020B0604020202020204" pitchFamily="34" charset="0"/>
              <a:buChar char="›"/>
            </a:pPr>
            <a:r>
              <a:rPr lang="fr-FR" sz="1600" dirty="0" smtClean="0">
                <a:latin typeface="Verdana" panose="020B0604030504040204" pitchFamily="34" charset="0"/>
                <a:ea typeface="Verdana" panose="020B0604030504040204" pitchFamily="34" charset="0"/>
              </a:rPr>
              <a:t>The high call drop rate in the major </a:t>
            </a:r>
            <a:r>
              <a:rPr lang="fr-FR" sz="1600" dirty="0" err="1" smtClean="0">
                <a:latin typeface="Verdana" panose="020B0604030504040204" pitchFamily="34" charset="0"/>
                <a:ea typeface="Verdana" panose="020B0604030504040204" pitchFamily="34" charset="0"/>
              </a:rPr>
              <a:t>roads</a:t>
            </a:r>
            <a:r>
              <a:rPr lang="fr-FR" sz="1600" dirty="0" smtClean="0">
                <a:latin typeface="Verdana" panose="020B0604030504040204" pitchFamily="34" charset="0"/>
                <a:ea typeface="Verdana" panose="020B0604030504040204" pitchFamily="34" charset="0"/>
              </a:rPr>
              <a:t> </a:t>
            </a:r>
            <a:r>
              <a:rPr lang="fr-FR" sz="1600" dirty="0" err="1" smtClean="0">
                <a:latin typeface="Verdana" panose="020B0604030504040204" pitchFamily="34" charset="0"/>
                <a:ea typeface="Verdana" panose="020B0604030504040204" pitchFamily="34" charset="0"/>
              </a:rPr>
              <a:t>is</a:t>
            </a:r>
            <a:r>
              <a:rPr lang="fr-FR" sz="1600" dirty="0" smtClean="0">
                <a:latin typeface="Verdana" panose="020B0604030504040204" pitchFamily="34" charset="0"/>
                <a:ea typeface="Verdana" panose="020B0604030504040204" pitchFamily="34" charset="0"/>
              </a:rPr>
              <a:t> </a:t>
            </a:r>
            <a:r>
              <a:rPr lang="fr-FR" sz="1600" dirty="0" err="1" smtClean="0">
                <a:latin typeface="Verdana" panose="020B0604030504040204" pitchFamily="34" charset="0"/>
                <a:ea typeface="Verdana" panose="020B0604030504040204" pitchFamily="34" charset="0"/>
              </a:rPr>
              <a:t>highly</a:t>
            </a:r>
            <a:r>
              <a:rPr lang="fr-FR" sz="1600" dirty="0" smtClean="0">
                <a:latin typeface="Verdana" panose="020B0604030504040204" pitchFamily="34" charset="0"/>
                <a:ea typeface="Verdana" panose="020B0604030504040204" pitchFamily="34" charset="0"/>
              </a:rPr>
              <a:t> </a:t>
            </a:r>
            <a:r>
              <a:rPr lang="fr-FR" sz="1600" dirty="0" err="1" smtClean="0">
                <a:latin typeface="Verdana" panose="020B0604030504040204" pitchFamily="34" charset="0"/>
                <a:ea typeface="Verdana" panose="020B0604030504040204" pitchFamily="34" charset="0"/>
              </a:rPr>
              <a:t>affecting</a:t>
            </a:r>
            <a:r>
              <a:rPr lang="fr-FR" sz="1600" dirty="0" smtClean="0">
                <a:latin typeface="Verdana" panose="020B0604030504040204" pitchFamily="34" charset="0"/>
                <a:ea typeface="Verdana" panose="020B0604030504040204" pitchFamily="34" charset="0"/>
              </a:rPr>
              <a:t> the network </a:t>
            </a:r>
            <a:r>
              <a:rPr lang="fr-FR" sz="1600" dirty="0" err="1" smtClean="0">
                <a:latin typeface="Verdana" panose="020B0604030504040204" pitchFamily="34" charset="0"/>
                <a:ea typeface="Verdana" panose="020B0604030504040204" pitchFamily="34" charset="0"/>
              </a:rPr>
              <a:t>level</a:t>
            </a:r>
            <a:endParaRPr lang="en-US" sz="1600" dirty="0">
              <a:latin typeface="Verdana" panose="020B0604030504040204" pitchFamily="34" charset="0"/>
              <a:ea typeface="Verdana" panose="020B060403050404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899654022"/>
              </p:ext>
            </p:extLst>
          </p:nvPr>
        </p:nvGraphicFramePr>
        <p:xfrm>
          <a:off x="469900" y="1903156"/>
          <a:ext cx="6145346" cy="32292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3985808743"/>
              </p:ext>
            </p:extLst>
          </p:nvPr>
        </p:nvGraphicFramePr>
        <p:xfrm>
          <a:off x="7576062" y="1906243"/>
          <a:ext cx="4454013" cy="3124005"/>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3"/>
          <p:cNvPicPr>
            <a:picLocks noChangeAspect="1"/>
          </p:cNvPicPr>
          <p:nvPr/>
        </p:nvPicPr>
        <p:blipFill>
          <a:blip r:embed="rId5"/>
          <a:stretch>
            <a:fillRect/>
          </a:stretch>
        </p:blipFill>
        <p:spPr>
          <a:xfrm>
            <a:off x="8831825" y="3742739"/>
            <a:ext cx="768819" cy="152400"/>
          </a:xfrm>
          <a:prstGeom prst="rect">
            <a:avLst/>
          </a:prstGeom>
        </p:spPr>
      </p:pic>
      <p:pic>
        <p:nvPicPr>
          <p:cNvPr id="16" name="Picture 15"/>
          <p:cNvPicPr>
            <a:picLocks noChangeAspect="1"/>
          </p:cNvPicPr>
          <p:nvPr/>
        </p:nvPicPr>
        <p:blipFill>
          <a:blip r:embed="rId6"/>
          <a:stretch>
            <a:fillRect/>
          </a:stretch>
        </p:blipFill>
        <p:spPr>
          <a:xfrm>
            <a:off x="10317620" y="3704975"/>
            <a:ext cx="487680" cy="232410"/>
          </a:xfrm>
          <a:prstGeom prst="rect">
            <a:avLst/>
          </a:prstGeom>
        </p:spPr>
      </p:pic>
    </p:spTree>
    <p:extLst>
      <p:ext uri="{BB962C8B-B14F-4D97-AF65-F5344CB8AC3E}">
        <p14:creationId xmlns:p14="http://schemas.microsoft.com/office/powerpoint/2010/main" val="319736772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Voice Quality</a:t>
            </a:r>
            <a:r>
              <a:rPr lang="en-US" sz="2400" dirty="0">
                <a:solidFill>
                  <a:srgbClr val="414141"/>
                </a:solidFill>
              </a:rPr>
              <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MTN is offering voice quality </a:t>
            </a:r>
            <a:r>
              <a:rPr lang="en-US" sz="2400" dirty="0" smtClean="0">
                <a:solidFill>
                  <a:schemeClr val="bg1">
                    <a:lumMod val="50000"/>
                  </a:schemeClr>
                </a:solidFill>
                <a:latin typeface="Verdana" panose="020B0604030504040204" pitchFamily="34" charset="0"/>
                <a:ea typeface="Verdana" panose="020B0604030504040204" pitchFamily="34" charset="0"/>
                <a:cs typeface="+mn-cs"/>
              </a:rPr>
              <a:t>much better </a:t>
            </a:r>
            <a:r>
              <a:rPr lang="en-US" sz="2400" dirty="0">
                <a:solidFill>
                  <a:schemeClr val="bg1">
                    <a:lumMod val="50000"/>
                  </a:schemeClr>
                </a:solidFill>
                <a:latin typeface="Verdana" panose="020B0604030504040204" pitchFamily="34" charset="0"/>
                <a:ea typeface="Verdana" panose="020B0604030504040204" pitchFamily="34" charset="0"/>
                <a:cs typeface="+mn-cs"/>
              </a:rPr>
              <a:t>than </a:t>
            </a:r>
            <a:r>
              <a:rPr lang="en-US" sz="2400" dirty="0" err="1">
                <a:solidFill>
                  <a:schemeClr val="bg1">
                    <a:lumMod val="50000"/>
                  </a:schemeClr>
                </a:solidFill>
                <a:latin typeface="Verdana" panose="020B0604030504040204" pitchFamily="34" charset="0"/>
                <a:ea typeface="Verdana" panose="020B0604030504040204" pitchFamily="34" charset="0"/>
                <a:cs typeface="+mn-cs"/>
              </a:rPr>
              <a:t>Moov</a:t>
            </a:r>
            <a:r>
              <a:rPr lang="en-US" sz="2400" dirty="0">
                <a:solidFill>
                  <a:schemeClr val="bg1">
                    <a:lumMod val="50000"/>
                  </a:schemeClr>
                </a:solidFill>
                <a:latin typeface="Verdana" panose="020B0604030504040204" pitchFamily="34" charset="0"/>
                <a:ea typeface="Verdana" panose="020B0604030504040204" pitchFamily="34" charset="0"/>
                <a:cs typeface="+mn-cs"/>
              </a:rPr>
              <a:t> and it reached </a:t>
            </a:r>
            <a:r>
              <a:rPr lang="en-US" sz="2400" dirty="0" smtClean="0">
                <a:solidFill>
                  <a:schemeClr val="bg1">
                    <a:lumMod val="50000"/>
                  </a:schemeClr>
                </a:solidFill>
                <a:latin typeface="Verdana" panose="020B0604030504040204" pitchFamily="34" charset="0"/>
                <a:ea typeface="Verdana" panose="020B0604030504040204" pitchFamily="34" charset="0"/>
                <a:cs typeface="+mn-cs"/>
              </a:rPr>
              <a:t>the ARCEP </a:t>
            </a:r>
            <a:r>
              <a:rPr lang="en-US" sz="2400" dirty="0">
                <a:solidFill>
                  <a:schemeClr val="bg1">
                    <a:lumMod val="50000"/>
                  </a:schemeClr>
                </a:solidFill>
                <a:latin typeface="Verdana" panose="020B0604030504040204" pitchFamily="34" charset="0"/>
                <a:ea typeface="Verdana" panose="020B0604030504040204" pitchFamily="34" charset="0"/>
                <a:cs typeface="+mn-cs"/>
              </a:rPr>
              <a:t>target in </a:t>
            </a:r>
            <a:r>
              <a:rPr lang="en-US" sz="2400" dirty="0" smtClean="0">
                <a:solidFill>
                  <a:schemeClr val="bg1">
                    <a:lumMod val="50000"/>
                  </a:schemeClr>
                </a:solidFill>
                <a:latin typeface="Verdana" panose="020B0604030504040204" pitchFamily="34" charset="0"/>
                <a:ea typeface="Verdana" panose="020B0604030504040204" pitchFamily="34" charset="0"/>
                <a:cs typeface="+mn-cs"/>
              </a:rPr>
              <a:t>all areas except </a:t>
            </a:r>
            <a:r>
              <a:rPr lang="en-US" sz="2400" dirty="0" err="1" smtClean="0">
                <a:solidFill>
                  <a:schemeClr val="bg1">
                    <a:lumMod val="50000"/>
                  </a:schemeClr>
                </a:solidFill>
                <a:latin typeface="Verdana" panose="020B0604030504040204" pitchFamily="34" charset="0"/>
                <a:ea typeface="Verdana" panose="020B0604030504040204" pitchFamily="34" charset="0"/>
                <a:cs typeface="+mn-cs"/>
              </a:rPr>
              <a:t>Porto-novo</a:t>
            </a:r>
            <a:r>
              <a:rPr lang="en-US" sz="2400" dirty="0" smtClean="0">
                <a:solidFill>
                  <a:schemeClr val="bg1">
                    <a:lumMod val="50000"/>
                  </a:schemeClr>
                </a:solidFill>
                <a:latin typeface="Verdana" panose="020B0604030504040204" pitchFamily="34" charset="0"/>
                <a:ea typeface="Verdana" panose="020B0604030504040204" pitchFamily="34" charset="0"/>
                <a:cs typeface="+mn-cs"/>
              </a:rPr>
              <a:t> and major roads.</a:t>
            </a: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16</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2" name="Rectangle 1"/>
          <p:cNvSpPr/>
          <p:nvPr/>
        </p:nvSpPr>
        <p:spPr>
          <a:xfrm>
            <a:off x="3162925" y="6092935"/>
            <a:ext cx="3335673" cy="276999"/>
          </a:xfrm>
          <a:prstGeom prst="rect">
            <a:avLst/>
          </a:prstGeom>
        </p:spPr>
        <p:txBody>
          <a:bodyPr wrap="square">
            <a:spAutoFit/>
          </a:bodyPr>
          <a:lstStyle/>
          <a:p>
            <a:r>
              <a:rPr lang="en-US" sz="1200" dirty="0">
                <a:solidFill>
                  <a:srgbClr val="FF0000"/>
                </a:solidFill>
                <a:latin typeface="Verdana" panose="020B0604030504040204" pitchFamily="34" charset="0"/>
                <a:ea typeface="Verdana" panose="020B0604030504040204" pitchFamily="34" charset="0"/>
              </a:rPr>
              <a:t>Voice Quality (with MOS &gt; 2,8</a:t>
            </a:r>
            <a:r>
              <a:rPr lang="en-US" sz="1200" dirty="0" smtClean="0">
                <a:solidFill>
                  <a:srgbClr val="FF0000"/>
                </a:solidFill>
                <a:latin typeface="Verdana" panose="020B0604030504040204" pitchFamily="34" charset="0"/>
                <a:ea typeface="Verdana" panose="020B0604030504040204" pitchFamily="34" charset="0"/>
              </a:rPr>
              <a:t>)</a:t>
            </a:r>
            <a:r>
              <a:rPr lang="fr-FR" sz="1200" dirty="0" smtClean="0">
                <a:solidFill>
                  <a:srgbClr val="FF0000"/>
                </a:solidFill>
              </a:rPr>
              <a:t> </a:t>
            </a:r>
            <a:r>
              <a:rPr lang="en-US" sz="1200" dirty="0" smtClean="0">
                <a:solidFill>
                  <a:srgbClr val="FF0000"/>
                </a:solidFill>
                <a:latin typeface="Verdana" panose="020B0604030504040204" pitchFamily="34" charset="0"/>
                <a:ea typeface="Verdana" panose="020B0604030504040204" pitchFamily="34" charset="0"/>
              </a:rPr>
              <a:t>&gt; </a:t>
            </a:r>
            <a:r>
              <a:rPr lang="en-US" sz="1200" dirty="0">
                <a:solidFill>
                  <a:srgbClr val="FF0000"/>
                </a:solidFill>
                <a:latin typeface="Verdana" panose="020B0604030504040204" pitchFamily="34" charset="0"/>
                <a:ea typeface="Verdana" panose="020B0604030504040204" pitchFamily="34" charset="0"/>
              </a:rPr>
              <a:t>95</a:t>
            </a:r>
            <a:r>
              <a:rPr lang="en-US" sz="1200" dirty="0" smtClean="0">
                <a:solidFill>
                  <a:srgbClr val="FF0000"/>
                </a:solidFill>
                <a:latin typeface="Verdana" panose="020B0604030504040204" pitchFamily="34" charset="0"/>
                <a:ea typeface="Verdana" panose="020B0604030504040204" pitchFamily="34" charset="0"/>
              </a:rPr>
              <a:t>%</a:t>
            </a:r>
            <a:endParaRPr lang="fr-FR" sz="1200" dirty="0">
              <a:solidFill>
                <a:srgbClr val="FF0000"/>
              </a:solidFill>
            </a:endParaRPr>
          </a:p>
        </p:txBody>
      </p:sp>
      <p:graphicFrame>
        <p:nvGraphicFramePr>
          <p:cNvPr id="7" name="Chart 6"/>
          <p:cNvGraphicFramePr>
            <a:graphicFrameLocks/>
          </p:cNvGraphicFramePr>
          <p:nvPr>
            <p:extLst>
              <p:ext uri="{D42A27DB-BD31-4B8C-83A1-F6EECF244321}">
                <p14:modId xmlns:p14="http://schemas.microsoft.com/office/powerpoint/2010/main" val="1016446629"/>
              </p:ext>
            </p:extLst>
          </p:nvPr>
        </p:nvGraphicFramePr>
        <p:xfrm>
          <a:off x="283193" y="1759223"/>
          <a:ext cx="6697980" cy="4762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718159711"/>
              </p:ext>
            </p:extLst>
          </p:nvPr>
        </p:nvGraphicFramePr>
        <p:xfrm>
          <a:off x="7268087" y="2310741"/>
          <a:ext cx="4454013" cy="2956365"/>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a:stretch>
            <a:fillRect/>
          </a:stretch>
        </p:blipFill>
        <p:spPr>
          <a:xfrm>
            <a:off x="8608089" y="3859471"/>
            <a:ext cx="768819" cy="152400"/>
          </a:xfrm>
          <a:prstGeom prst="rect">
            <a:avLst/>
          </a:prstGeom>
        </p:spPr>
      </p:pic>
      <p:pic>
        <p:nvPicPr>
          <p:cNvPr id="10" name="Picture 9"/>
          <p:cNvPicPr>
            <a:picLocks noChangeAspect="1"/>
          </p:cNvPicPr>
          <p:nvPr/>
        </p:nvPicPr>
        <p:blipFill>
          <a:blip r:embed="rId6"/>
          <a:stretch>
            <a:fillRect/>
          </a:stretch>
        </p:blipFill>
        <p:spPr>
          <a:xfrm>
            <a:off x="9977152" y="4687469"/>
            <a:ext cx="487680" cy="232410"/>
          </a:xfrm>
          <a:prstGeom prst="rect">
            <a:avLst/>
          </a:prstGeom>
        </p:spPr>
      </p:pic>
    </p:spTree>
    <p:extLst>
      <p:ext uri="{BB962C8B-B14F-4D97-AF65-F5344CB8AC3E}">
        <p14:creationId xmlns:p14="http://schemas.microsoft.com/office/powerpoint/2010/main" val="24333317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SMS </a:t>
            </a:r>
            <a:r>
              <a:rPr lang="en-US" sz="2400" dirty="0" smtClean="0"/>
              <a:t>Sending/Receiving </a:t>
            </a:r>
            <a:r>
              <a:rPr lang="en-US" sz="2400" dirty="0"/>
              <a:t>Success Rate</a:t>
            </a:r>
            <a:r>
              <a:rPr lang="en-US" sz="2400" dirty="0">
                <a:solidFill>
                  <a:srgbClr val="414141"/>
                </a:solidFill>
              </a:rPr>
              <a:t/>
            </a:r>
            <a:br>
              <a:rPr lang="en-US" sz="2400" dirty="0">
                <a:solidFill>
                  <a:srgbClr val="414141"/>
                </a:solidFill>
              </a:rPr>
            </a:br>
            <a:r>
              <a:rPr lang="fr-FR" sz="2400" dirty="0">
                <a:solidFill>
                  <a:schemeClr val="bg1">
                    <a:lumMod val="50000"/>
                  </a:schemeClr>
                </a:solidFill>
                <a:latin typeface="Verdana" panose="020B0604030504040204" pitchFamily="34" charset="0"/>
                <a:ea typeface="Verdana" panose="020B0604030504040204" pitchFamily="34" charset="0"/>
                <a:cs typeface="+mn-cs"/>
              </a:rPr>
              <a:t>MTN </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meet</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a:t>
            </a:r>
            <a:r>
              <a:rPr lang="fr-FR" sz="2400" dirty="0">
                <a:solidFill>
                  <a:schemeClr val="bg1">
                    <a:lumMod val="50000"/>
                  </a:schemeClr>
                </a:solidFill>
                <a:latin typeface="Verdana" panose="020B0604030504040204" pitchFamily="34" charset="0"/>
                <a:ea typeface="Verdana" panose="020B0604030504040204" pitchFamily="34" charset="0"/>
                <a:cs typeface="+mn-cs"/>
              </a:rPr>
              <a:t>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 and </a:t>
            </a:r>
            <a:r>
              <a:rPr lang="fr-FR" sz="2400" dirty="0" err="1">
                <a:solidFill>
                  <a:schemeClr val="bg1">
                    <a:lumMod val="50000"/>
                  </a:schemeClr>
                </a:solidFill>
                <a:latin typeface="Verdana" panose="020B0604030504040204" pitchFamily="34" charset="0"/>
                <a:ea typeface="Verdana" panose="020B0604030504040204" pitchFamily="34" charset="0"/>
                <a:cs typeface="+mn-cs"/>
              </a:rPr>
              <a:t>outperform</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Moov</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in </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sending</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receiving</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SMS. </a:t>
            </a:r>
            <a:r>
              <a:rPr lang="en-US" sz="2400" dirty="0">
                <a:solidFill>
                  <a:schemeClr val="bg1">
                    <a:lumMod val="50000"/>
                  </a:schemeClr>
                </a:solidFill>
                <a:latin typeface="Verdana" panose="020B0604030504040204" pitchFamily="34" charset="0"/>
                <a:ea typeface="Verdana" panose="020B0604030504040204" pitchFamily="34" charset="0"/>
                <a:cs typeface="+mn-cs"/>
              </a:rPr>
              <a:t/>
            </a:r>
            <a:br>
              <a:rPr lang="en-US" sz="2400" dirty="0">
                <a:solidFill>
                  <a:schemeClr val="bg1">
                    <a:lumMod val="50000"/>
                  </a:schemeClr>
                </a:solidFill>
                <a:latin typeface="Verdana" panose="020B0604030504040204" pitchFamily="34" charset="0"/>
                <a:ea typeface="Verdana" panose="020B0604030504040204" pitchFamily="34" charset="0"/>
                <a:cs typeface="+mn-cs"/>
              </a:rPr>
            </a:br>
            <a:r>
              <a:rPr lang="en-US" sz="2400" dirty="0">
                <a:solidFill>
                  <a:schemeClr val="bg1">
                    <a:lumMod val="50000"/>
                  </a:schemeClr>
                </a:solidFill>
                <a:latin typeface="Verdana" panose="020B0604030504040204" pitchFamily="34" charset="0"/>
                <a:ea typeface="Verdana" panose="020B0604030504040204" pitchFamily="34" charset="0"/>
                <a:cs typeface="+mn-cs"/>
              </a:rPr>
              <a:t/>
            </a:r>
            <a:br>
              <a:rPr lang="en-US" sz="2400" dirty="0">
                <a:solidFill>
                  <a:schemeClr val="bg1">
                    <a:lumMod val="50000"/>
                  </a:schemeClr>
                </a:solidFill>
                <a:latin typeface="Verdana" panose="020B0604030504040204" pitchFamily="34" charset="0"/>
                <a:ea typeface="Verdana" panose="020B0604030504040204" pitchFamily="34" charset="0"/>
                <a:cs typeface="+mn-cs"/>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9" name="Chart 8"/>
          <p:cNvGraphicFramePr>
            <a:graphicFrameLocks/>
          </p:cNvGraphicFramePr>
          <p:nvPr>
            <p:extLst>
              <p:ext uri="{D42A27DB-BD31-4B8C-83A1-F6EECF244321}">
                <p14:modId xmlns:p14="http://schemas.microsoft.com/office/powerpoint/2010/main" val="3946241693"/>
              </p:ext>
            </p:extLst>
          </p:nvPr>
        </p:nvGraphicFramePr>
        <p:xfrm>
          <a:off x="469900" y="1559020"/>
          <a:ext cx="5133232" cy="25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3052431123"/>
              </p:ext>
            </p:extLst>
          </p:nvPr>
        </p:nvGraphicFramePr>
        <p:xfrm>
          <a:off x="469900" y="4084875"/>
          <a:ext cx="5347240" cy="25726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2179649641"/>
              </p:ext>
            </p:extLst>
          </p:nvPr>
        </p:nvGraphicFramePr>
        <p:xfrm>
          <a:off x="6660832" y="3949430"/>
          <a:ext cx="3913134" cy="2681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val="3725735682"/>
              </p:ext>
            </p:extLst>
          </p:nvPr>
        </p:nvGraphicFramePr>
        <p:xfrm>
          <a:off x="6660833" y="1559021"/>
          <a:ext cx="4020138" cy="2507142"/>
        </p:xfrm>
        <a:graphic>
          <a:graphicData uri="http://schemas.openxmlformats.org/drawingml/2006/chart">
            <c:chart xmlns:c="http://schemas.openxmlformats.org/drawingml/2006/chart" xmlns:r="http://schemas.openxmlformats.org/officeDocument/2006/relationships" r:id="rId6"/>
          </a:graphicData>
        </a:graphic>
      </p:graphicFrame>
      <p:pic>
        <p:nvPicPr>
          <p:cNvPr id="18" name="Picture 17"/>
          <p:cNvPicPr>
            <a:picLocks noChangeAspect="1"/>
          </p:cNvPicPr>
          <p:nvPr/>
        </p:nvPicPr>
        <p:blipFill>
          <a:blip r:embed="rId7"/>
          <a:stretch>
            <a:fillRect/>
          </a:stretch>
        </p:blipFill>
        <p:spPr>
          <a:xfrm>
            <a:off x="7779124" y="2932455"/>
            <a:ext cx="768819" cy="152400"/>
          </a:xfrm>
          <a:prstGeom prst="rect">
            <a:avLst/>
          </a:prstGeom>
        </p:spPr>
      </p:pic>
      <p:pic>
        <p:nvPicPr>
          <p:cNvPr id="19" name="Picture 18"/>
          <p:cNvPicPr>
            <a:picLocks noChangeAspect="1"/>
          </p:cNvPicPr>
          <p:nvPr/>
        </p:nvPicPr>
        <p:blipFill>
          <a:blip r:embed="rId8"/>
          <a:stretch>
            <a:fillRect/>
          </a:stretch>
        </p:blipFill>
        <p:spPr>
          <a:xfrm>
            <a:off x="9157915" y="3335362"/>
            <a:ext cx="487680" cy="232410"/>
          </a:xfrm>
          <a:prstGeom prst="rect">
            <a:avLst/>
          </a:prstGeom>
        </p:spPr>
      </p:pic>
      <p:pic>
        <p:nvPicPr>
          <p:cNvPr id="20" name="Picture 19"/>
          <p:cNvPicPr>
            <a:picLocks noChangeAspect="1"/>
          </p:cNvPicPr>
          <p:nvPr/>
        </p:nvPicPr>
        <p:blipFill>
          <a:blip r:embed="rId7"/>
          <a:stretch>
            <a:fillRect/>
          </a:stretch>
        </p:blipFill>
        <p:spPr>
          <a:xfrm>
            <a:off x="7779124" y="5363397"/>
            <a:ext cx="768819" cy="152400"/>
          </a:xfrm>
          <a:prstGeom prst="rect">
            <a:avLst/>
          </a:prstGeom>
        </p:spPr>
      </p:pic>
      <p:pic>
        <p:nvPicPr>
          <p:cNvPr id="21" name="Picture 20"/>
          <p:cNvPicPr>
            <a:picLocks noChangeAspect="1"/>
          </p:cNvPicPr>
          <p:nvPr/>
        </p:nvPicPr>
        <p:blipFill>
          <a:blip r:embed="rId8"/>
          <a:stretch>
            <a:fillRect/>
          </a:stretch>
        </p:blipFill>
        <p:spPr>
          <a:xfrm>
            <a:off x="9157915" y="6028951"/>
            <a:ext cx="487680" cy="232410"/>
          </a:xfrm>
          <a:prstGeom prst="rect">
            <a:avLst/>
          </a:prstGeom>
        </p:spPr>
      </p:pic>
    </p:spTree>
    <p:extLst>
      <p:ext uri="{BB962C8B-B14F-4D97-AF65-F5344CB8AC3E}">
        <p14:creationId xmlns:p14="http://schemas.microsoft.com/office/powerpoint/2010/main" val="28544267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900" y="402589"/>
            <a:ext cx="11252200" cy="732802"/>
          </a:xfrm>
        </p:spPr>
        <p:txBody>
          <a:bodyPr/>
          <a:lstStyle/>
          <a:p>
            <a:r>
              <a:rPr lang="en-US" sz="2400" dirty="0"/>
              <a:t>Benchmarking – 3G Availability Rate</a:t>
            </a:r>
            <a:r>
              <a:rPr lang="en-US" sz="2400" dirty="0">
                <a:solidFill>
                  <a:srgbClr val="414141"/>
                </a:solidFill>
              </a:rPr>
              <a:t/>
            </a:r>
            <a:br>
              <a:rPr lang="en-US" sz="2400" dirty="0">
                <a:solidFill>
                  <a:srgbClr val="414141"/>
                </a:solidFill>
              </a:rPr>
            </a:br>
            <a:r>
              <a:rPr lang="en-US" sz="2400" dirty="0" smtClean="0">
                <a:solidFill>
                  <a:schemeClr val="bg1">
                    <a:lumMod val="50000"/>
                  </a:schemeClr>
                </a:solidFill>
                <a:latin typeface="Verdana" panose="020B0604030504040204" pitchFamily="34" charset="0"/>
                <a:ea typeface="Verdana" panose="020B0604030504040204" pitchFamily="34" charset="0"/>
              </a:rPr>
              <a:t>Both operators meet the ARCEP </a:t>
            </a:r>
            <a:r>
              <a:rPr lang="en-US" sz="2400" dirty="0">
                <a:solidFill>
                  <a:schemeClr val="bg1">
                    <a:lumMod val="50000"/>
                  </a:schemeClr>
                </a:solidFill>
                <a:latin typeface="Verdana" panose="020B0604030504040204" pitchFamily="34" charset="0"/>
                <a:ea typeface="Verdana" panose="020B0604030504040204" pitchFamily="34" charset="0"/>
              </a:rPr>
              <a:t>requirements for 3G availability</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18</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BC8FC154-BB0A-411A-ACF4-A32043952FDD}"/>
              </a:ext>
            </a:extLst>
          </p:cNvPr>
          <p:cNvSpPr/>
          <p:nvPr/>
        </p:nvSpPr>
        <p:spPr>
          <a:xfrm>
            <a:off x="469900" y="5653548"/>
            <a:ext cx="10609904" cy="830997"/>
          </a:xfrm>
          <a:prstGeom prst="rect">
            <a:avLst/>
          </a:prstGeom>
        </p:spPr>
        <p:txBody>
          <a:bodyPr wrap="square">
            <a:spAutoFit/>
          </a:bodyPr>
          <a:lstStyle/>
          <a:p>
            <a:pPr marL="259232" indent="-259232" algn="just">
              <a:lnSpc>
                <a:spcPct val="150000"/>
              </a:lnSpc>
              <a:buFont typeface="Arial" panose="020B0604020202020204" pitchFamily="34" charset="0"/>
              <a:buChar char="›"/>
            </a:pPr>
            <a:r>
              <a:rPr lang="fr-FR" sz="1600" dirty="0" smtClean="0">
                <a:latin typeface="Verdana" panose="020B0604030504040204" pitchFamily="34" charset="0"/>
                <a:ea typeface="Verdana" panose="020B0604030504040204" pitchFamily="34" charset="0"/>
              </a:rPr>
              <a:t>MTN </a:t>
            </a:r>
            <a:r>
              <a:rPr lang="fr-FR" sz="1600" dirty="0" err="1">
                <a:latin typeface="Verdana" panose="020B0604030504040204" pitchFamily="34" charset="0"/>
                <a:ea typeface="Verdana" panose="020B0604030504040204" pitchFamily="34" charset="0"/>
              </a:rPr>
              <a:t>reach</a:t>
            </a:r>
            <a:r>
              <a:rPr lang="fr-FR" sz="1600" dirty="0">
                <a:latin typeface="Verdana" panose="020B0604030504040204" pitchFamily="34" charset="0"/>
                <a:ea typeface="Verdana" panose="020B0604030504040204" pitchFamily="34" charset="0"/>
              </a:rPr>
              <a:t> the ARCEP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in all </a:t>
            </a:r>
            <a:r>
              <a:rPr lang="fr-FR" sz="1600" dirty="0" err="1">
                <a:latin typeface="Verdana" panose="020B0604030504040204" pitchFamily="34" charset="0"/>
                <a:ea typeface="Verdana" panose="020B0604030504040204" pitchFamily="34" charset="0"/>
              </a:rPr>
              <a:t>tested</a:t>
            </a:r>
            <a:r>
              <a:rPr lang="fr-FR" sz="1600" dirty="0">
                <a:latin typeface="Verdana" panose="020B0604030504040204" pitchFamily="34" charset="0"/>
                <a:ea typeface="Verdana" panose="020B0604030504040204" pitchFamily="34" charset="0"/>
              </a:rPr>
              <a:t> areas </a:t>
            </a:r>
            <a:r>
              <a:rPr lang="fr-FR" sz="1600" dirty="0" err="1">
                <a:latin typeface="Verdana" panose="020B0604030504040204" pitchFamily="34" charset="0"/>
                <a:ea typeface="Verdana" panose="020B0604030504040204" pitchFamily="34" charset="0"/>
              </a:rPr>
              <a:t>whereas</a:t>
            </a:r>
            <a:r>
              <a:rPr lang="fr-FR" sz="1600" dirty="0">
                <a:latin typeface="Verdana" panose="020B0604030504040204" pitchFamily="34" charset="0"/>
                <a:ea typeface="Verdana" panose="020B0604030504040204" pitchFamily="34" charset="0"/>
              </a:rPr>
              <a:t> MOOV </a:t>
            </a:r>
            <a:r>
              <a:rPr lang="fr-FR" sz="1600" dirty="0" err="1">
                <a:latin typeface="Verdana" panose="020B0604030504040204" pitchFamily="34" charset="0"/>
                <a:ea typeface="Verdana" panose="020B0604030504040204" pitchFamily="34" charset="0"/>
              </a:rPr>
              <a:t>didnt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reach</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in Natitingou</a:t>
            </a:r>
            <a:r>
              <a:rPr lang="fr-FR" sz="1600" dirty="0" smtClean="0">
                <a:latin typeface="Verdana" panose="020B0604030504040204" pitchFamily="34" charset="0"/>
                <a:ea typeface="Verdana" panose="020B0604030504040204" pitchFamily="34" charset="0"/>
              </a:rPr>
              <a:t>.</a:t>
            </a:r>
            <a:endParaRPr lang="fr-FR" sz="1600" dirty="0">
              <a:latin typeface="Verdana" panose="020B0604030504040204" pitchFamily="34" charset="0"/>
              <a:ea typeface="Verdana" panose="020B060403050404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782744212"/>
              </p:ext>
            </p:extLst>
          </p:nvPr>
        </p:nvGraphicFramePr>
        <p:xfrm>
          <a:off x="469900" y="1304740"/>
          <a:ext cx="5488448" cy="43488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208644342"/>
              </p:ext>
            </p:extLst>
          </p:nvPr>
        </p:nvGraphicFramePr>
        <p:xfrm>
          <a:off x="5864941" y="1804980"/>
          <a:ext cx="4454013" cy="295636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p:cNvPicPr>
            <a:picLocks noChangeAspect="1"/>
          </p:cNvPicPr>
          <p:nvPr/>
        </p:nvPicPr>
        <p:blipFill>
          <a:blip r:embed="rId5"/>
          <a:stretch>
            <a:fillRect/>
          </a:stretch>
        </p:blipFill>
        <p:spPr>
          <a:xfrm>
            <a:off x="8596154" y="3362939"/>
            <a:ext cx="487680" cy="232410"/>
          </a:xfrm>
          <a:prstGeom prst="rect">
            <a:avLst/>
          </a:prstGeom>
        </p:spPr>
      </p:pic>
      <p:pic>
        <p:nvPicPr>
          <p:cNvPr id="11" name="Picture 10"/>
          <p:cNvPicPr>
            <a:picLocks noChangeAspect="1"/>
          </p:cNvPicPr>
          <p:nvPr/>
        </p:nvPicPr>
        <p:blipFill>
          <a:blip r:embed="rId6"/>
          <a:stretch>
            <a:fillRect/>
          </a:stretch>
        </p:blipFill>
        <p:spPr>
          <a:xfrm>
            <a:off x="7086400" y="3910513"/>
            <a:ext cx="768819" cy="152400"/>
          </a:xfrm>
          <a:prstGeom prst="rect">
            <a:avLst/>
          </a:prstGeom>
        </p:spPr>
      </p:pic>
    </p:spTree>
    <p:extLst>
      <p:ext uri="{BB962C8B-B14F-4D97-AF65-F5344CB8AC3E}">
        <p14:creationId xmlns:p14="http://schemas.microsoft.com/office/powerpoint/2010/main" val="351679082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a:t>
            </a:r>
            <a:r>
              <a:rPr lang="fr-FR" sz="2400" dirty="0" smtClean="0">
                <a:latin typeface="Verdana" panose="020B0604030504040204" pitchFamily="34" charset="0"/>
                <a:ea typeface="Verdana" panose="020B0604030504040204" pitchFamily="34" charset="0"/>
              </a:rPr>
              <a:t>3G/4G </a:t>
            </a:r>
            <a:r>
              <a:rPr lang="fr-FR" sz="2400" dirty="0">
                <a:latin typeface="Verdana" panose="020B0604030504040204" pitchFamily="34" charset="0"/>
                <a:ea typeface="Verdana" panose="020B0604030504040204" pitchFamily="34" charset="0"/>
              </a:rPr>
              <a:t>HTTP Connexion Setup Time</a:t>
            </a:r>
            <a:r>
              <a:rPr lang="en-US" sz="2400" dirty="0">
                <a:solidFill>
                  <a:srgbClr val="414141"/>
                </a:solidFill>
              </a:rPr>
              <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rPr>
              <a:t>Both</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operators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smtClean="0">
                <a:solidFill>
                  <a:schemeClr val="bg1">
                    <a:lumMod val="50000"/>
                  </a:schemeClr>
                </a:solidFill>
                <a:latin typeface="Verdana" panose="020B0604030504040204" pitchFamily="34" charset="0"/>
                <a:ea typeface="Verdana" panose="020B0604030504040204" pitchFamily="34" charset="0"/>
              </a:rPr>
              <a:t>meet</a:t>
            </a:r>
            <a:r>
              <a:rPr lang="fr-FR" sz="2400" dirty="0" smtClean="0">
                <a:solidFill>
                  <a:schemeClr val="bg1">
                    <a:lumMod val="50000"/>
                  </a:schemeClr>
                </a:solidFill>
                <a:latin typeface="Verdana" panose="020B0604030504040204" pitchFamily="34" charset="0"/>
                <a:ea typeface="Verdana" panose="020B0604030504040204" pitchFamily="34" charset="0"/>
              </a:rPr>
              <a:t> </a:t>
            </a:r>
            <a:r>
              <a:rPr lang="fr-FR" sz="2400" dirty="0">
                <a:solidFill>
                  <a:schemeClr val="bg1">
                    <a:lumMod val="50000"/>
                  </a:schemeClr>
                </a:solidFill>
                <a:latin typeface="Verdana" panose="020B0604030504040204" pitchFamily="34" charset="0"/>
                <a:ea typeface="Verdana" panose="020B0604030504040204" pitchFamily="34" charset="0"/>
              </a:rPr>
              <a:t>the ARCEP </a:t>
            </a:r>
            <a:r>
              <a:rPr lang="fr-FR" sz="2400" dirty="0" err="1">
                <a:solidFill>
                  <a:schemeClr val="bg1">
                    <a:lumMod val="50000"/>
                  </a:schemeClr>
                </a:solidFill>
                <a:latin typeface="Verdana" panose="020B0604030504040204" pitchFamily="34" charset="0"/>
                <a:ea typeface="Verdana" panose="020B0604030504040204" pitchFamily="34" charset="0"/>
              </a:rPr>
              <a:t>target</a:t>
            </a:r>
            <a:r>
              <a:rPr lang="fr-FR" sz="2400" dirty="0">
                <a:solidFill>
                  <a:schemeClr val="bg1">
                    <a:lumMod val="50000"/>
                  </a:schemeClr>
                </a:solidFill>
                <a:latin typeface="Verdana" panose="020B0604030504040204" pitchFamily="34" charset="0"/>
                <a:ea typeface="Verdana" panose="020B0604030504040204" pitchFamily="34" charset="0"/>
              </a:rPr>
              <a:t> in all </a:t>
            </a:r>
            <a:r>
              <a:rPr lang="fr-FR" sz="2400" dirty="0" err="1">
                <a:solidFill>
                  <a:schemeClr val="bg1">
                    <a:lumMod val="50000"/>
                  </a:schemeClr>
                </a:solidFill>
                <a:latin typeface="Verdana" panose="020B0604030504040204" pitchFamily="34" charset="0"/>
                <a:ea typeface="Verdana" panose="020B0604030504040204" pitchFamily="34" charset="0"/>
              </a:rPr>
              <a:t>tested</a:t>
            </a:r>
            <a:r>
              <a:rPr lang="fr-FR" sz="2400" dirty="0">
                <a:solidFill>
                  <a:schemeClr val="bg1">
                    <a:lumMod val="50000"/>
                  </a:schemeClr>
                </a:solidFill>
                <a:latin typeface="Verdana" panose="020B0604030504040204" pitchFamily="34" charset="0"/>
                <a:ea typeface="Verdana" panose="020B0604030504040204" pitchFamily="34" charset="0"/>
              </a:rPr>
              <a:t> areas.</a:t>
            </a:r>
            <a:r>
              <a:rPr lang="fr-FR" sz="2400" dirty="0">
                <a:latin typeface="Verdana" panose="020B0604030504040204" pitchFamily="34" charset="0"/>
                <a:ea typeface="Verdana" panose="020B0604030504040204" pitchFamily="34" charset="0"/>
              </a:rPr>
              <a:t/>
            </a:r>
            <a:br>
              <a:rPr lang="fr-FR" sz="2400" dirty="0">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19</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8" name="Chart 7"/>
          <p:cNvGraphicFramePr>
            <a:graphicFrameLocks/>
          </p:cNvGraphicFramePr>
          <p:nvPr>
            <p:extLst>
              <p:ext uri="{D42A27DB-BD31-4B8C-83A1-F6EECF244321}">
                <p14:modId xmlns:p14="http://schemas.microsoft.com/office/powerpoint/2010/main" val="1551473298"/>
              </p:ext>
            </p:extLst>
          </p:nvPr>
        </p:nvGraphicFramePr>
        <p:xfrm>
          <a:off x="495300" y="1382737"/>
          <a:ext cx="5600700" cy="4602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417679660"/>
              </p:ext>
            </p:extLst>
          </p:nvPr>
        </p:nvGraphicFramePr>
        <p:xfrm>
          <a:off x="5970168" y="2205794"/>
          <a:ext cx="4454013" cy="295636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p:cNvPicPr>
            <a:picLocks noChangeAspect="1"/>
          </p:cNvPicPr>
          <p:nvPr/>
        </p:nvPicPr>
        <p:blipFill>
          <a:blip r:embed="rId5"/>
          <a:stretch>
            <a:fillRect/>
          </a:stretch>
        </p:blipFill>
        <p:spPr>
          <a:xfrm>
            <a:off x="7224648" y="3817672"/>
            <a:ext cx="768819" cy="152400"/>
          </a:xfrm>
          <a:prstGeom prst="rect">
            <a:avLst/>
          </a:prstGeom>
        </p:spPr>
      </p:pic>
      <p:pic>
        <p:nvPicPr>
          <p:cNvPr id="11" name="Picture 10"/>
          <p:cNvPicPr>
            <a:picLocks noChangeAspect="1"/>
          </p:cNvPicPr>
          <p:nvPr/>
        </p:nvPicPr>
        <p:blipFill>
          <a:blip r:embed="rId6"/>
          <a:stretch>
            <a:fillRect/>
          </a:stretch>
        </p:blipFill>
        <p:spPr>
          <a:xfrm>
            <a:off x="8642350" y="4531864"/>
            <a:ext cx="487680" cy="232410"/>
          </a:xfrm>
          <a:prstGeom prst="rect">
            <a:avLst/>
          </a:prstGeom>
        </p:spPr>
      </p:pic>
    </p:spTree>
    <p:extLst>
      <p:ext uri="{BB962C8B-B14F-4D97-AF65-F5344CB8AC3E}">
        <p14:creationId xmlns:p14="http://schemas.microsoft.com/office/powerpoint/2010/main" val="41607699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solidFill>
                  <a:srgbClr val="414141"/>
                </a:solidFill>
              </a:rPr>
              <a:t>Summary</a:t>
            </a:r>
          </a:p>
        </p:txBody>
      </p:sp>
      <p:sp>
        <p:nvSpPr>
          <p:cNvPr id="6" name="Slide Number Placeholder 5"/>
          <p:cNvSpPr>
            <a:spLocks noGrp="1"/>
          </p:cNvSpPr>
          <p:nvPr>
            <p:ph type="sldNum" sz="quarter" idx="4"/>
          </p:nvPr>
        </p:nvSpPr>
        <p:spPr>
          <a:xfrm>
            <a:off x="11568112" y="6666515"/>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7" name="Table 6"/>
          <p:cNvGraphicFramePr>
            <a:graphicFrameLocks noGrp="1"/>
          </p:cNvGraphicFramePr>
          <p:nvPr>
            <p:custDataLst>
              <p:tags r:id="rId1"/>
            </p:custDataLst>
            <p:extLst>
              <p:ext uri="{D42A27DB-BD31-4B8C-83A1-F6EECF244321}">
                <p14:modId xmlns:p14="http://schemas.microsoft.com/office/powerpoint/2010/main" val="1022797914"/>
              </p:ext>
            </p:extLst>
          </p:nvPr>
        </p:nvGraphicFramePr>
        <p:xfrm>
          <a:off x="921482" y="1430005"/>
          <a:ext cx="10996168" cy="2960390"/>
        </p:xfrm>
        <a:graphic>
          <a:graphicData uri="http://schemas.openxmlformats.org/drawingml/2006/table">
            <a:tbl>
              <a:tblPr firstRow="1" bandRow="1"/>
              <a:tblGrid>
                <a:gridCol w="10136160">
                  <a:extLst>
                    <a:ext uri="{9D8B030D-6E8A-4147-A177-3AD203B41FA5}">
                      <a16:colId xmlns:a16="http://schemas.microsoft.com/office/drawing/2014/main" val="20000"/>
                    </a:ext>
                  </a:extLst>
                </a:gridCol>
                <a:gridCol w="860008">
                  <a:extLst>
                    <a:ext uri="{9D8B030D-6E8A-4147-A177-3AD203B41FA5}">
                      <a16:colId xmlns:a16="http://schemas.microsoft.com/office/drawing/2014/main" val="3814091080"/>
                    </a:ext>
                  </a:extLst>
                </a:gridCol>
              </a:tblGrid>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0" i="0" u="none" strike="noStrike" kern="1200" cap="none" normalizeH="0" baseline="0" dirty="0">
                          <a:ln>
                            <a:noFill/>
                          </a:ln>
                          <a:solidFill>
                            <a:srgbClr val="414141"/>
                          </a:solidFill>
                          <a:effectLst/>
                          <a:latin typeface="Verdana" pitchFamily="34" charset="0"/>
                          <a:ea typeface="Verdana" pitchFamily="34" charset="0"/>
                          <a:cs typeface="Verdana" pitchFamily="34" charset="0"/>
                        </a:rPr>
                        <a:t>Scope of Work</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1" i="0" u="none" strike="noStrike" kern="1200" cap="none" normalizeH="0" baseline="0" dirty="0">
                          <a:ln>
                            <a:noFill/>
                          </a:ln>
                          <a:solidFill>
                            <a:srgbClr val="414141"/>
                          </a:solidFill>
                          <a:effectLst/>
                          <a:latin typeface="Verdana" pitchFamily="34" charset="0"/>
                          <a:ea typeface="Verdana" pitchFamily="34" charset="0"/>
                          <a:cs typeface="Verdana" pitchFamily="34" charset="0"/>
                        </a:rPr>
                        <a:t>03</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5561636"/>
                  </a:ext>
                </a:extLst>
              </a:tr>
              <a:tr h="592078">
                <a:tc>
                  <a:txBody>
                    <a:bodyPr/>
                    <a:lstStyle>
                      <a:lvl1pPr marL="0" algn="l" defTabSz="859512" rtl="0" eaLnBrk="1" latinLnBrk="0" hangingPunct="1">
                        <a:defRPr sz="1700" kern="1200">
                          <a:solidFill>
                            <a:schemeClr val="dk1"/>
                          </a:solidFill>
                          <a:latin typeface="Arial"/>
                        </a:defRPr>
                      </a:lvl1pPr>
                      <a:lvl2pPr marL="429756" algn="l" defTabSz="859512" rtl="0" eaLnBrk="1" latinLnBrk="0" hangingPunct="1">
                        <a:defRPr sz="1700" kern="1200">
                          <a:solidFill>
                            <a:schemeClr val="dk1"/>
                          </a:solidFill>
                          <a:latin typeface="Arial"/>
                        </a:defRPr>
                      </a:lvl2pPr>
                      <a:lvl3pPr marL="859512" algn="l" defTabSz="859512" rtl="0" eaLnBrk="1" latinLnBrk="0" hangingPunct="1">
                        <a:defRPr sz="1700" kern="1200">
                          <a:solidFill>
                            <a:schemeClr val="dk1"/>
                          </a:solidFill>
                          <a:latin typeface="Arial"/>
                        </a:defRPr>
                      </a:lvl3pPr>
                      <a:lvl4pPr marL="1289268" algn="l" defTabSz="859512" rtl="0" eaLnBrk="1" latinLnBrk="0" hangingPunct="1">
                        <a:defRPr sz="1700" kern="1200">
                          <a:solidFill>
                            <a:schemeClr val="dk1"/>
                          </a:solidFill>
                          <a:latin typeface="Arial"/>
                        </a:defRPr>
                      </a:lvl4pPr>
                      <a:lvl5pPr marL="1719024" algn="l" defTabSz="859512" rtl="0" eaLnBrk="1" latinLnBrk="0" hangingPunct="1">
                        <a:defRPr sz="1700" kern="1200">
                          <a:solidFill>
                            <a:schemeClr val="dk1"/>
                          </a:solidFill>
                          <a:latin typeface="Arial"/>
                        </a:defRPr>
                      </a:lvl5pPr>
                      <a:lvl6pPr marL="2148780" algn="l" defTabSz="859512" rtl="0" eaLnBrk="1" latinLnBrk="0" hangingPunct="1">
                        <a:defRPr sz="1700" kern="1200">
                          <a:solidFill>
                            <a:schemeClr val="dk1"/>
                          </a:solidFill>
                          <a:latin typeface="Arial"/>
                        </a:defRPr>
                      </a:lvl6pPr>
                      <a:lvl7pPr marL="2578536" algn="l" defTabSz="859512" rtl="0" eaLnBrk="1" latinLnBrk="0" hangingPunct="1">
                        <a:defRPr sz="1700" kern="1200">
                          <a:solidFill>
                            <a:schemeClr val="dk1"/>
                          </a:solidFill>
                          <a:latin typeface="Arial"/>
                        </a:defRPr>
                      </a:lvl7pPr>
                      <a:lvl8pPr marL="3008291" algn="l" defTabSz="859512" rtl="0" eaLnBrk="1" latinLnBrk="0" hangingPunct="1">
                        <a:defRPr sz="1700" kern="1200">
                          <a:solidFill>
                            <a:schemeClr val="dk1"/>
                          </a:solidFill>
                          <a:latin typeface="Arial"/>
                        </a:defRPr>
                      </a:lvl8pPr>
                      <a:lvl9pPr marL="3438048" algn="l" defTabSz="859512" rtl="0" eaLnBrk="1" latinLnBrk="0" hangingPunct="1">
                        <a:defRPr sz="1700" kern="1200">
                          <a:solidFill>
                            <a:schemeClr val="dk1"/>
                          </a:solidFill>
                          <a:latin typeface="Arial"/>
                        </a:defRPr>
                      </a:lvl9p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Executive</a:t>
                      </a:r>
                      <a:r>
                        <a:rPr kumimoji="0" lang="fr-FR"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 </a:t>
                      </a:r>
                      <a:r>
                        <a:rPr kumimoji="0" lang="fr-FR"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Summary</a:t>
                      </a:r>
                      <a:endParaRPr kumimoji="0" lang="fr-FR"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endParaRP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1" i="0" u="none" strike="noStrike" kern="1200" cap="none" normalizeH="0" baseline="0" dirty="0">
                          <a:ln>
                            <a:noFill/>
                          </a:ln>
                          <a:solidFill>
                            <a:srgbClr val="414141"/>
                          </a:solidFill>
                          <a:effectLst/>
                          <a:latin typeface="Verdana" pitchFamily="34" charset="0"/>
                          <a:ea typeface="Verdana" pitchFamily="34" charset="0"/>
                          <a:cs typeface="Verdana" pitchFamily="34" charset="0"/>
                        </a:rPr>
                        <a:t>06</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781711"/>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Benchmarking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10</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0667226"/>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QoS Ranking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33</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4355"/>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QoE</a:t>
                      </a: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 Global Scoring and Ranking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a:ln>
                            <a:noFill/>
                          </a:ln>
                          <a:solidFill>
                            <a:srgbClr val="414141"/>
                          </a:solidFill>
                          <a:effectLst/>
                          <a:latin typeface="Verdana" pitchFamily="34" charset="0"/>
                          <a:ea typeface="Verdana" pitchFamily="34" charset="0"/>
                          <a:cs typeface="Verdana" pitchFamily="34" charset="0"/>
                        </a:rPr>
                        <a:t>56</a:t>
                      </a:r>
                      <a:endPar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endParaRP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756612"/>
                  </a:ext>
                </a:extLst>
              </a:tr>
            </a:tbl>
          </a:graphicData>
        </a:graphic>
      </p:graphicFrame>
      <p:sp>
        <p:nvSpPr>
          <p:cNvPr id="15" name="Footer Placeholder 9"/>
          <p:cNvSpPr>
            <a:spLocks noGrp="1"/>
          </p:cNvSpPr>
          <p:nvPr>
            <p:ph type="ftr" sz="quarter" idx="3"/>
          </p:nvPr>
        </p:nvSpPr>
        <p:spPr>
          <a:xfrm>
            <a:off x="469122" y="6584426"/>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AU" sz="651" b="0" i="0" u="none" strike="noStrike" kern="1200" cap="none" spc="0" normalizeH="0" baseline="0" dirty="0">
                <a:ln>
                  <a:noFill/>
                </a:ln>
                <a:solidFill>
                  <a:prstClr val="black"/>
                </a:solidFill>
                <a:effectLst/>
                <a:uLnTx/>
                <a:uFillTx/>
                <a:latin typeface="Verdana"/>
                <a:ea typeface="+mn-ea"/>
                <a:cs typeface="+mn-cs"/>
              </a:rPr>
              <a:t>© 2019 Deloitte  - Confidential</a:t>
            </a:r>
          </a:p>
        </p:txBody>
      </p:sp>
      <p:sp>
        <p:nvSpPr>
          <p:cNvPr id="16" name="Freeform 984">
            <a:extLst>
              <a:ext uri="{FF2B5EF4-FFF2-40B4-BE49-F238E27FC236}">
                <a16:creationId xmlns:a16="http://schemas.microsoft.com/office/drawing/2014/main" id="{2982AC8E-3A19-4A2F-9807-2CA01A2023C7}"/>
              </a:ext>
            </a:extLst>
          </p:cNvPr>
          <p:cNvSpPr>
            <a:spLocks noChangeAspect="1" noEditPoints="1"/>
          </p:cNvSpPr>
          <p:nvPr/>
        </p:nvSpPr>
        <p:spPr bwMode="auto">
          <a:xfrm>
            <a:off x="469900" y="1536251"/>
            <a:ext cx="368120" cy="3670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3 w 512"/>
              <a:gd name="T11" fmla="*/ 132 h 512"/>
              <a:gd name="T12" fmla="*/ 255 w 512"/>
              <a:gd name="T13" fmla="*/ 410 h 512"/>
              <a:gd name="T14" fmla="*/ 245 w 512"/>
              <a:gd name="T15" fmla="*/ 416 h 512"/>
              <a:gd name="T16" fmla="*/ 244 w 512"/>
              <a:gd name="T17" fmla="*/ 416 h 512"/>
              <a:gd name="T18" fmla="*/ 235 w 512"/>
              <a:gd name="T19" fmla="*/ 409 h 512"/>
              <a:gd name="T20" fmla="*/ 200 w 512"/>
              <a:gd name="T21" fmla="*/ 312 h 512"/>
              <a:gd name="T22" fmla="*/ 103 w 512"/>
              <a:gd name="T23" fmla="*/ 276 h 512"/>
              <a:gd name="T24" fmla="*/ 96 w 512"/>
              <a:gd name="T25" fmla="*/ 267 h 512"/>
              <a:gd name="T26" fmla="*/ 102 w 512"/>
              <a:gd name="T27" fmla="*/ 257 h 512"/>
              <a:gd name="T28" fmla="*/ 379 w 512"/>
              <a:gd name="T29" fmla="*/ 118 h 512"/>
              <a:gd name="T30" fmla="*/ 391 w 512"/>
              <a:gd name="T31" fmla="*/ 120 h 512"/>
              <a:gd name="T32" fmla="*/ 393 w 512"/>
              <a:gd name="T33" fmla="*/ 132 h 512"/>
              <a:gd name="T34" fmla="*/ 133 w 512"/>
              <a:gd name="T35" fmla="*/ 265 h 512"/>
              <a:gd name="T36" fmla="*/ 360 w 512"/>
              <a:gd name="T37" fmla="*/ 152 h 512"/>
              <a:gd name="T38" fmla="*/ 247 w 512"/>
              <a:gd name="T39" fmla="*/ 378 h 512"/>
              <a:gd name="T40" fmla="*/ 218 w 512"/>
              <a:gd name="T41" fmla="*/ 300 h 512"/>
              <a:gd name="T42" fmla="*/ 212 w 512"/>
              <a:gd name="T43" fmla="*/ 294 h 512"/>
              <a:gd name="T44" fmla="*/ 133 w 512"/>
              <a:gd name="T45" fmla="*/ 26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26" name="Freeform 59">
            <a:extLst>
              <a:ext uri="{FF2B5EF4-FFF2-40B4-BE49-F238E27FC236}">
                <a16:creationId xmlns:a16="http://schemas.microsoft.com/office/drawing/2014/main" id="{54F671B8-F7A9-4A6C-A26B-0BEDBAE3F2BA}"/>
              </a:ext>
            </a:extLst>
          </p:cNvPr>
          <p:cNvSpPr>
            <a:spLocks noChangeAspect="1" noEditPoints="1"/>
          </p:cNvSpPr>
          <p:nvPr/>
        </p:nvSpPr>
        <p:spPr bwMode="auto">
          <a:xfrm>
            <a:off x="470440" y="2702778"/>
            <a:ext cx="367041" cy="368120"/>
          </a:xfrm>
          <a:custGeom>
            <a:avLst/>
            <a:gdLst>
              <a:gd name="T0" fmla="*/ 147 w 512"/>
              <a:gd name="T1" fmla="*/ 170 h 512"/>
              <a:gd name="T2" fmla="*/ 201 w 512"/>
              <a:gd name="T3" fmla="*/ 170 h 512"/>
              <a:gd name="T4" fmla="*/ 223 w 512"/>
              <a:gd name="T5" fmla="*/ 170 h 512"/>
              <a:gd name="T6" fmla="*/ 256 w 512"/>
              <a:gd name="T7" fmla="*/ 117 h 512"/>
              <a:gd name="T8" fmla="*/ 133 w 512"/>
              <a:gd name="T9" fmla="*/ 192 h 512"/>
              <a:gd name="T10" fmla="*/ 192 w 512"/>
              <a:gd name="T11" fmla="*/ 245 h 512"/>
              <a:gd name="T12" fmla="*/ 218 w 512"/>
              <a:gd name="T13" fmla="*/ 320 h 512"/>
              <a:gd name="T14" fmla="*/ 298 w 512"/>
              <a:gd name="T15" fmla="*/ 266 h 512"/>
              <a:gd name="T16" fmla="*/ 218 w 512"/>
              <a:gd name="T17" fmla="*/ 320 h 512"/>
              <a:gd name="T18" fmla="*/ 292 w 512"/>
              <a:gd name="T19" fmla="*/ 122 h 512"/>
              <a:gd name="T20" fmla="*/ 365 w 512"/>
              <a:gd name="T21" fmla="*/ 170 h 512"/>
              <a:gd name="T22" fmla="*/ 218 w 512"/>
              <a:gd name="T23" fmla="*/ 192 h 512"/>
              <a:gd name="T24" fmla="*/ 298 w 512"/>
              <a:gd name="T25" fmla="*/ 245 h 512"/>
              <a:gd name="T26" fmla="*/ 192 w 512"/>
              <a:gd name="T27" fmla="*/ 266 h 512"/>
              <a:gd name="T28" fmla="*/ 133 w 512"/>
              <a:gd name="T29" fmla="*/ 320 h 512"/>
              <a:gd name="T30" fmla="*/ 192 w 512"/>
              <a:gd name="T31" fmla="*/ 266 h 512"/>
              <a:gd name="T32" fmla="*/ 394 w 512"/>
              <a:gd name="T33" fmla="*/ 245 h 512"/>
              <a:gd name="T34" fmla="*/ 314 w 512"/>
              <a:gd name="T35" fmla="*/ 192 h 512"/>
              <a:gd name="T36" fmla="*/ 512 w 512"/>
              <a:gd name="T37" fmla="*/ 256 h 512"/>
              <a:gd name="T38" fmla="*/ 0 w 512"/>
              <a:gd name="T39" fmla="*/ 256 h 512"/>
              <a:gd name="T40" fmla="*/ 512 w 512"/>
              <a:gd name="T41" fmla="*/ 256 h 512"/>
              <a:gd name="T42" fmla="*/ 256 w 512"/>
              <a:gd name="T43" fmla="*/ 96 h 512"/>
              <a:gd name="T44" fmla="*/ 256 w 512"/>
              <a:gd name="T45" fmla="*/ 416 h 512"/>
              <a:gd name="T46" fmla="*/ 314 w 512"/>
              <a:gd name="T47" fmla="*/ 320 h 512"/>
              <a:gd name="T48" fmla="*/ 394 w 512"/>
              <a:gd name="T49" fmla="*/ 266 h 512"/>
              <a:gd name="T50" fmla="*/ 314 w 512"/>
              <a:gd name="T51" fmla="*/ 320 h 512"/>
              <a:gd name="T52" fmla="*/ 220 w 512"/>
              <a:gd name="T53" fmla="*/ 389 h 512"/>
              <a:gd name="T54" fmla="*/ 147 w 512"/>
              <a:gd name="T55" fmla="*/ 341 h 512"/>
              <a:gd name="T56" fmla="*/ 365 w 512"/>
              <a:gd name="T57" fmla="*/ 341 h 512"/>
              <a:gd name="T58" fmla="*/ 292 w 512"/>
              <a:gd name="T59" fmla="*/ 389 h 512"/>
              <a:gd name="T60" fmla="*/ 288 w 512"/>
              <a:gd name="T61" fmla="*/ 341 h 512"/>
              <a:gd name="T62" fmla="*/ 256 w 512"/>
              <a:gd name="T63" fmla="*/ 39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27" name="Freeform 393">
            <a:extLst>
              <a:ext uri="{FF2B5EF4-FFF2-40B4-BE49-F238E27FC236}">
                <a16:creationId xmlns:a16="http://schemas.microsoft.com/office/drawing/2014/main" id="{DEEDAF0B-EC1D-45B6-9B23-7155AB90A58A}"/>
              </a:ext>
            </a:extLst>
          </p:cNvPr>
          <p:cNvSpPr>
            <a:spLocks noChangeAspect="1" noEditPoints="1"/>
          </p:cNvSpPr>
          <p:nvPr/>
        </p:nvSpPr>
        <p:spPr bwMode="auto">
          <a:xfrm>
            <a:off x="469450" y="3309285"/>
            <a:ext cx="369021" cy="370106"/>
          </a:xfrm>
          <a:custGeom>
            <a:avLst/>
            <a:gdLst>
              <a:gd name="T0" fmla="*/ 0 w 512"/>
              <a:gd name="T1" fmla="*/ 256 h 512"/>
              <a:gd name="T2" fmla="*/ 512 w 512"/>
              <a:gd name="T3" fmla="*/ 256 h 512"/>
              <a:gd name="T4" fmla="*/ 231 w 512"/>
              <a:gd name="T5" fmla="*/ 381 h 512"/>
              <a:gd name="T6" fmla="*/ 216 w 512"/>
              <a:gd name="T7" fmla="*/ 382 h 512"/>
              <a:gd name="T8" fmla="*/ 177 w 512"/>
              <a:gd name="T9" fmla="*/ 372 h 512"/>
              <a:gd name="T10" fmla="*/ 161 w 512"/>
              <a:gd name="T11" fmla="*/ 324 h 512"/>
              <a:gd name="T12" fmla="*/ 172 w 512"/>
              <a:gd name="T13" fmla="*/ 250 h 512"/>
              <a:gd name="T14" fmla="*/ 149 w 512"/>
              <a:gd name="T15" fmla="*/ 240 h 512"/>
              <a:gd name="T16" fmla="*/ 125 w 512"/>
              <a:gd name="T17" fmla="*/ 250 h 512"/>
              <a:gd name="T18" fmla="*/ 136 w 512"/>
              <a:gd name="T19" fmla="*/ 324 h 512"/>
              <a:gd name="T20" fmla="*/ 121 w 512"/>
              <a:gd name="T21" fmla="*/ 372 h 512"/>
              <a:gd name="T22" fmla="*/ 107 w 512"/>
              <a:gd name="T23" fmla="*/ 366 h 512"/>
              <a:gd name="T24" fmla="*/ 118 w 512"/>
              <a:gd name="T25" fmla="*/ 336 h 512"/>
              <a:gd name="T26" fmla="*/ 109 w 512"/>
              <a:gd name="T27" fmla="*/ 237 h 512"/>
              <a:gd name="T28" fmla="*/ 149 w 512"/>
              <a:gd name="T29" fmla="*/ 218 h 512"/>
              <a:gd name="T30" fmla="*/ 149 w 512"/>
              <a:gd name="T31" fmla="*/ 218 h 512"/>
              <a:gd name="T32" fmla="*/ 189 w 512"/>
              <a:gd name="T33" fmla="*/ 237 h 512"/>
              <a:gd name="T34" fmla="*/ 180 w 512"/>
              <a:gd name="T35" fmla="*/ 336 h 512"/>
              <a:gd name="T36" fmla="*/ 198 w 512"/>
              <a:gd name="T37" fmla="*/ 355 h 512"/>
              <a:gd name="T38" fmla="*/ 231 w 512"/>
              <a:gd name="T39" fmla="*/ 381 h 512"/>
              <a:gd name="T40" fmla="*/ 405 w 512"/>
              <a:gd name="T41" fmla="*/ 330 h 512"/>
              <a:gd name="T42" fmla="*/ 213 w 512"/>
              <a:gd name="T43" fmla="*/ 320 h 512"/>
              <a:gd name="T44" fmla="*/ 394 w 512"/>
              <a:gd name="T45" fmla="*/ 309 h 512"/>
              <a:gd name="T46" fmla="*/ 170 w 512"/>
              <a:gd name="T47" fmla="*/ 181 h 512"/>
              <a:gd name="T48" fmla="*/ 160 w 512"/>
              <a:gd name="T49" fmla="*/ 202 h 512"/>
              <a:gd name="T50" fmla="*/ 149 w 512"/>
              <a:gd name="T51" fmla="*/ 170 h 512"/>
              <a:gd name="T52" fmla="*/ 405 w 512"/>
              <a:gd name="T53" fmla="*/ 160 h 512"/>
              <a:gd name="T54" fmla="*/ 416 w 512"/>
              <a:gd name="T55" fmla="*/ 320 h 512"/>
              <a:gd name="T56" fmla="*/ 362 w 512"/>
              <a:gd name="T57" fmla="*/ 256 h 512"/>
              <a:gd name="T58" fmla="*/ 362 w 512"/>
              <a:gd name="T59" fmla="*/ 277 h 512"/>
              <a:gd name="T60" fmla="*/ 224 w 512"/>
              <a:gd name="T61" fmla="*/ 266 h 512"/>
              <a:gd name="T62" fmla="*/ 224 w 512"/>
              <a:gd name="T63" fmla="*/ 224 h 512"/>
              <a:gd name="T64" fmla="*/ 362 w 512"/>
              <a:gd name="T65" fmla="*/ 213 h 512"/>
              <a:gd name="T66" fmla="*/ 362 w 512"/>
              <a:gd name="T67" fmla="*/ 234 h 512"/>
              <a:gd name="T68" fmla="*/ 224 w 512"/>
              <a:gd name="T69"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grpSp>
        <p:nvGrpSpPr>
          <p:cNvPr id="28" name="Group 319">
            <a:extLst>
              <a:ext uri="{FF2B5EF4-FFF2-40B4-BE49-F238E27FC236}">
                <a16:creationId xmlns:a16="http://schemas.microsoft.com/office/drawing/2014/main" id="{07D44886-FE36-4105-B049-80FF54874335}"/>
              </a:ext>
            </a:extLst>
          </p:cNvPr>
          <p:cNvGrpSpPr>
            <a:grpSpLocks noChangeAspect="1"/>
          </p:cNvGrpSpPr>
          <p:nvPr/>
        </p:nvGrpSpPr>
        <p:grpSpPr bwMode="auto">
          <a:xfrm>
            <a:off x="469122" y="3902805"/>
            <a:ext cx="369676" cy="369676"/>
            <a:chOff x="5426" y="1148"/>
            <a:chExt cx="340" cy="340"/>
          </a:xfrm>
          <a:solidFill>
            <a:schemeClr val="accent1"/>
          </a:solidFill>
        </p:grpSpPr>
        <p:sp>
          <p:nvSpPr>
            <p:cNvPr id="29" name="Freeform 320">
              <a:extLst>
                <a:ext uri="{FF2B5EF4-FFF2-40B4-BE49-F238E27FC236}">
                  <a16:creationId xmlns:a16="http://schemas.microsoft.com/office/drawing/2014/main" id="{8C0D0171-2199-4DF4-8B0B-BC6D20734020}"/>
                </a:ext>
              </a:extLst>
            </p:cNvPr>
            <p:cNvSpPr>
              <a:spLocks noEditPoints="1"/>
            </p:cNvSpPr>
            <p:nvPr/>
          </p:nvSpPr>
          <p:spPr bwMode="auto">
            <a:xfrm>
              <a:off x="5518" y="1254"/>
              <a:ext cx="156" cy="142"/>
            </a:xfrm>
            <a:custGeom>
              <a:avLst/>
              <a:gdLst>
                <a:gd name="T0" fmla="*/ 203 w 235"/>
                <a:gd name="T1" fmla="*/ 53 h 213"/>
                <a:gd name="T2" fmla="*/ 202 w 235"/>
                <a:gd name="T3" fmla="*/ 57 h 213"/>
                <a:gd name="T4" fmla="*/ 117 w 235"/>
                <a:gd name="T5" fmla="*/ 106 h 213"/>
                <a:gd name="T6" fmla="*/ 33 w 235"/>
                <a:gd name="T7" fmla="*/ 57 h 213"/>
                <a:gd name="T8" fmla="*/ 32 w 235"/>
                <a:gd name="T9" fmla="*/ 53 h 213"/>
                <a:gd name="T10" fmla="*/ 32 w 235"/>
                <a:gd name="T11" fmla="*/ 0 h 213"/>
                <a:gd name="T12" fmla="*/ 0 w 235"/>
                <a:gd name="T13" fmla="*/ 0 h 213"/>
                <a:gd name="T14" fmla="*/ 0 w 235"/>
                <a:gd name="T15" fmla="*/ 213 h 213"/>
                <a:gd name="T16" fmla="*/ 235 w 235"/>
                <a:gd name="T17" fmla="*/ 213 h 213"/>
                <a:gd name="T18" fmla="*/ 235 w 235"/>
                <a:gd name="T19" fmla="*/ 0 h 213"/>
                <a:gd name="T20" fmla="*/ 203 w 235"/>
                <a:gd name="T21" fmla="*/ 0 h 213"/>
                <a:gd name="T22" fmla="*/ 203 w 235"/>
                <a:gd name="T23" fmla="*/ 53 h 213"/>
                <a:gd name="T24" fmla="*/ 203 w 235"/>
                <a:gd name="T25" fmla="*/ 192 h 213"/>
                <a:gd name="T26" fmla="*/ 32 w 235"/>
                <a:gd name="T27" fmla="*/ 192 h 213"/>
                <a:gd name="T28" fmla="*/ 22 w 235"/>
                <a:gd name="T29" fmla="*/ 181 h 213"/>
                <a:gd name="T30" fmla="*/ 32 w 235"/>
                <a:gd name="T31" fmla="*/ 170 h 213"/>
                <a:gd name="T32" fmla="*/ 203 w 235"/>
                <a:gd name="T33" fmla="*/ 170 h 213"/>
                <a:gd name="T34" fmla="*/ 214 w 235"/>
                <a:gd name="T35" fmla="*/ 181 h 213"/>
                <a:gd name="T36" fmla="*/ 203 w 235"/>
                <a:gd name="T37" fmla="*/ 192 h 213"/>
                <a:gd name="T38" fmla="*/ 214 w 235"/>
                <a:gd name="T39" fmla="*/ 138 h 213"/>
                <a:gd name="T40" fmla="*/ 203 w 235"/>
                <a:gd name="T41" fmla="*/ 149 h 213"/>
                <a:gd name="T42" fmla="*/ 32 w 235"/>
                <a:gd name="T43" fmla="*/ 149 h 213"/>
                <a:gd name="T44" fmla="*/ 22 w 235"/>
                <a:gd name="T45" fmla="*/ 138 h 213"/>
                <a:gd name="T46" fmla="*/ 32 w 235"/>
                <a:gd name="T47" fmla="*/ 128 h 213"/>
                <a:gd name="T48" fmla="*/ 203 w 235"/>
                <a:gd name="T49" fmla="*/ 128 h 213"/>
                <a:gd name="T50" fmla="*/ 214 w 235"/>
                <a:gd name="T51" fmla="*/ 13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 h="213">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30" name="Freeform 321">
              <a:extLst>
                <a:ext uri="{FF2B5EF4-FFF2-40B4-BE49-F238E27FC236}">
                  <a16:creationId xmlns:a16="http://schemas.microsoft.com/office/drawing/2014/main" id="{DFC6D9AB-9E6B-445D-AEC2-DC91DB967C55}"/>
                </a:ext>
              </a:extLst>
            </p:cNvPr>
            <p:cNvSpPr>
              <a:spLocks noEditPoints="1"/>
            </p:cNvSpPr>
            <p:nvPr/>
          </p:nvSpPr>
          <p:spPr bwMode="auto">
            <a:xfrm>
              <a:off x="5553" y="1233"/>
              <a:ext cx="85" cy="78"/>
            </a:xfrm>
            <a:custGeom>
              <a:avLst/>
              <a:gdLst>
                <a:gd name="T0" fmla="*/ 63 w 128"/>
                <a:gd name="T1" fmla="*/ 117 h 117"/>
                <a:gd name="T2" fmla="*/ 128 w 128"/>
                <a:gd name="T3" fmla="*/ 83 h 117"/>
                <a:gd name="T4" fmla="*/ 128 w 128"/>
                <a:gd name="T5" fmla="*/ 0 h 117"/>
                <a:gd name="T6" fmla="*/ 0 w 128"/>
                <a:gd name="T7" fmla="*/ 0 h 117"/>
                <a:gd name="T8" fmla="*/ 0 w 128"/>
                <a:gd name="T9" fmla="*/ 83 h 117"/>
                <a:gd name="T10" fmla="*/ 63 w 128"/>
                <a:gd name="T11" fmla="*/ 117 h 117"/>
                <a:gd name="T12" fmla="*/ 24 w 128"/>
                <a:gd name="T13" fmla="*/ 45 h 117"/>
                <a:gd name="T14" fmla="*/ 39 w 128"/>
                <a:gd name="T15" fmla="*/ 45 h 117"/>
                <a:gd name="T16" fmla="*/ 53 w 128"/>
                <a:gd name="T17" fmla="*/ 59 h 117"/>
                <a:gd name="T18" fmla="*/ 53 w 128"/>
                <a:gd name="T19" fmla="*/ 32 h 117"/>
                <a:gd name="T20" fmla="*/ 64 w 128"/>
                <a:gd name="T21" fmla="*/ 21 h 117"/>
                <a:gd name="T22" fmla="*/ 74 w 128"/>
                <a:gd name="T23" fmla="*/ 32 h 117"/>
                <a:gd name="T24" fmla="*/ 74 w 128"/>
                <a:gd name="T25" fmla="*/ 59 h 117"/>
                <a:gd name="T26" fmla="*/ 88 w 128"/>
                <a:gd name="T27" fmla="*/ 45 h 117"/>
                <a:gd name="T28" fmla="*/ 103 w 128"/>
                <a:gd name="T29" fmla="*/ 45 h 117"/>
                <a:gd name="T30" fmla="*/ 103 w 128"/>
                <a:gd name="T31" fmla="*/ 61 h 117"/>
                <a:gd name="T32" fmla="*/ 71 w 128"/>
                <a:gd name="T33" fmla="*/ 93 h 117"/>
                <a:gd name="T34" fmla="*/ 64 w 128"/>
                <a:gd name="T35" fmla="*/ 96 h 117"/>
                <a:gd name="T36" fmla="*/ 56 w 128"/>
                <a:gd name="T37" fmla="*/ 93 h 117"/>
                <a:gd name="T38" fmla="*/ 24 w 128"/>
                <a:gd name="T39" fmla="*/ 61 h 117"/>
                <a:gd name="T40" fmla="*/ 24 w 128"/>
                <a:gd name="T41" fmla="*/ 4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17">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31" name="Freeform 322">
              <a:extLst>
                <a:ext uri="{FF2B5EF4-FFF2-40B4-BE49-F238E27FC236}">
                  <a16:creationId xmlns:a16="http://schemas.microsoft.com/office/drawing/2014/main" id="{EA594284-6DD4-443C-B186-62FE65D3F1F4}"/>
                </a:ext>
              </a:extLst>
            </p:cNvPr>
            <p:cNvSpPr>
              <a:spLocks noEditPoints="1"/>
            </p:cNvSpPr>
            <p:nvPr/>
          </p:nvSpPr>
          <p:spPr bwMode="auto">
            <a:xfrm>
              <a:off x="5426" y="114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84 h 512"/>
                <a:gd name="T12" fmla="*/ 384 w 512"/>
                <a:gd name="T13" fmla="*/ 394 h 512"/>
                <a:gd name="T14" fmla="*/ 128 w 512"/>
                <a:gd name="T15" fmla="*/ 394 h 512"/>
                <a:gd name="T16" fmla="*/ 117 w 512"/>
                <a:gd name="T17" fmla="*/ 384 h 512"/>
                <a:gd name="T18" fmla="*/ 117 w 512"/>
                <a:gd name="T19" fmla="*/ 149 h 512"/>
                <a:gd name="T20" fmla="*/ 128 w 512"/>
                <a:gd name="T21" fmla="*/ 138 h 512"/>
                <a:gd name="T22" fmla="*/ 170 w 512"/>
                <a:gd name="T23" fmla="*/ 138 h 512"/>
                <a:gd name="T24" fmla="*/ 170 w 512"/>
                <a:gd name="T25" fmla="*/ 117 h 512"/>
                <a:gd name="T26" fmla="*/ 181 w 512"/>
                <a:gd name="T27" fmla="*/ 106 h 512"/>
                <a:gd name="T28" fmla="*/ 330 w 512"/>
                <a:gd name="T29" fmla="*/ 106 h 512"/>
                <a:gd name="T30" fmla="*/ 341 w 512"/>
                <a:gd name="T31" fmla="*/ 117 h 512"/>
                <a:gd name="T32" fmla="*/ 341 w 512"/>
                <a:gd name="T33" fmla="*/ 138 h 512"/>
                <a:gd name="T34" fmla="*/ 384 w 512"/>
                <a:gd name="T35" fmla="*/ 138 h 512"/>
                <a:gd name="T36" fmla="*/ 394 w 512"/>
                <a:gd name="T37" fmla="*/ 149 h 512"/>
                <a:gd name="T38" fmla="*/ 394 w 512"/>
                <a:gd name="T39"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grpSp>
      <p:sp>
        <p:nvSpPr>
          <p:cNvPr id="32" name="Freeform 26">
            <a:extLst>
              <a:ext uri="{FF2B5EF4-FFF2-40B4-BE49-F238E27FC236}">
                <a16:creationId xmlns:a16="http://schemas.microsoft.com/office/drawing/2014/main" id="{EF57699E-BB84-41A3-BD26-4314D83C22F2}"/>
              </a:ext>
            </a:extLst>
          </p:cNvPr>
          <p:cNvSpPr>
            <a:spLocks noChangeAspect="1" noEditPoints="1"/>
          </p:cNvSpPr>
          <p:nvPr/>
        </p:nvSpPr>
        <p:spPr bwMode="auto">
          <a:xfrm>
            <a:off x="470145" y="2151312"/>
            <a:ext cx="367631" cy="367631"/>
          </a:xfrm>
          <a:custGeom>
            <a:avLst/>
            <a:gdLst>
              <a:gd name="T0" fmla="*/ 358 w 512"/>
              <a:gd name="T1" fmla="*/ 227 h 512"/>
              <a:gd name="T2" fmla="*/ 367 w 512"/>
              <a:gd name="T3" fmla="*/ 174 h 512"/>
              <a:gd name="T4" fmla="*/ 366 w 512"/>
              <a:gd name="T5" fmla="*/ 172 h 512"/>
              <a:gd name="T6" fmla="*/ 338 w 512"/>
              <a:gd name="T7" fmla="*/ 145 h 512"/>
              <a:gd name="T8" fmla="*/ 308 w 512"/>
              <a:gd name="T9" fmla="*/ 163 h 512"/>
              <a:gd name="T10" fmla="*/ 277 w 512"/>
              <a:gd name="T11" fmla="*/ 119 h 512"/>
              <a:gd name="T12" fmla="*/ 234 w 512"/>
              <a:gd name="T13" fmla="*/ 119 h 512"/>
              <a:gd name="T14" fmla="*/ 204 w 512"/>
              <a:gd name="T15" fmla="*/ 163 h 512"/>
              <a:gd name="T16" fmla="*/ 173 w 512"/>
              <a:gd name="T17" fmla="*/ 145 h 512"/>
              <a:gd name="T18" fmla="*/ 161 w 512"/>
              <a:gd name="T19" fmla="*/ 191 h 512"/>
              <a:gd name="T20" fmla="*/ 143 w 512"/>
              <a:gd name="T21" fmla="*/ 234 h 512"/>
              <a:gd name="T22" fmla="*/ 117 w 512"/>
              <a:gd name="T23" fmla="*/ 256 h 512"/>
              <a:gd name="T24" fmla="*/ 143 w 512"/>
              <a:gd name="T25" fmla="*/ 277 h 512"/>
              <a:gd name="T26" fmla="*/ 161 w 512"/>
              <a:gd name="T27" fmla="*/ 320 h 512"/>
              <a:gd name="T28" fmla="*/ 145 w 512"/>
              <a:gd name="T29" fmla="*/ 339 h 512"/>
              <a:gd name="T30" fmla="*/ 172 w 512"/>
              <a:gd name="T31" fmla="*/ 366 h 512"/>
              <a:gd name="T32" fmla="*/ 191 w 512"/>
              <a:gd name="T33" fmla="*/ 351 h 512"/>
              <a:gd name="T34" fmla="*/ 234 w 512"/>
              <a:gd name="T35" fmla="*/ 368 h 512"/>
              <a:gd name="T36" fmla="*/ 245 w 512"/>
              <a:gd name="T37" fmla="*/ 394 h 512"/>
              <a:gd name="T38" fmla="*/ 267 w 512"/>
              <a:gd name="T39" fmla="*/ 394 h 512"/>
              <a:gd name="T40" fmla="*/ 285 w 512"/>
              <a:gd name="T41" fmla="*/ 358 h 512"/>
              <a:gd name="T42" fmla="*/ 337 w 512"/>
              <a:gd name="T43" fmla="*/ 368 h 512"/>
              <a:gd name="T44" fmla="*/ 368 w 512"/>
              <a:gd name="T45" fmla="*/ 337 h 512"/>
              <a:gd name="T46" fmla="*/ 358 w 512"/>
              <a:gd name="T47" fmla="*/ 285 h 512"/>
              <a:gd name="T48" fmla="*/ 394 w 512"/>
              <a:gd name="T49" fmla="*/ 267 h 512"/>
              <a:gd name="T50" fmla="*/ 393 w 512"/>
              <a:gd name="T51" fmla="*/ 234 h 512"/>
              <a:gd name="T52" fmla="*/ 256 w 512"/>
              <a:gd name="T53" fmla="*/ 192 h 512"/>
              <a:gd name="T54" fmla="*/ 298 w 512"/>
              <a:gd name="T55" fmla="*/ 256 h 512"/>
              <a:gd name="T56" fmla="*/ 256 w 512"/>
              <a:gd name="T57" fmla="*/ 213 h 512"/>
              <a:gd name="T58" fmla="*/ 0 w 512"/>
              <a:gd name="T59" fmla="*/ 256 h 512"/>
              <a:gd name="T60" fmla="*/ 256 w 512"/>
              <a:gd name="T61" fmla="*/ 0 h 512"/>
              <a:gd name="T62" fmla="*/ 401 w 512"/>
              <a:gd name="T63" fmla="*/ 298 h 512"/>
              <a:gd name="T64" fmla="*/ 389 w 512"/>
              <a:gd name="T65" fmla="*/ 329 h 512"/>
              <a:gd name="T66" fmla="*/ 351 w 512"/>
              <a:gd name="T67" fmla="*/ 384 h 512"/>
              <a:gd name="T68" fmla="*/ 311 w 512"/>
              <a:gd name="T69" fmla="*/ 371 h 512"/>
              <a:gd name="T70" fmla="*/ 290 w 512"/>
              <a:gd name="T71" fmla="*/ 412 h 512"/>
              <a:gd name="T72" fmla="*/ 268 w 512"/>
              <a:gd name="T73" fmla="*/ 416 h 512"/>
              <a:gd name="T74" fmla="*/ 256 w 512"/>
              <a:gd name="T75" fmla="*/ 416 h 512"/>
              <a:gd name="T76" fmla="*/ 249 w 512"/>
              <a:gd name="T77" fmla="*/ 416 h 512"/>
              <a:gd name="T78" fmla="*/ 243 w 512"/>
              <a:gd name="T79" fmla="*/ 416 h 512"/>
              <a:gd name="T80" fmla="*/ 213 w 512"/>
              <a:gd name="T81" fmla="*/ 401 h 512"/>
              <a:gd name="T82" fmla="*/ 183 w 512"/>
              <a:gd name="T83" fmla="*/ 389 h 512"/>
              <a:gd name="T84" fmla="*/ 160 w 512"/>
              <a:gd name="T85" fmla="*/ 384 h 512"/>
              <a:gd name="T86" fmla="*/ 128 w 512"/>
              <a:gd name="T87" fmla="*/ 351 h 512"/>
              <a:gd name="T88" fmla="*/ 121 w 512"/>
              <a:gd name="T89" fmla="*/ 342 h 512"/>
              <a:gd name="T90" fmla="*/ 135 w 512"/>
              <a:gd name="T91" fmla="*/ 298 h 512"/>
              <a:gd name="T92" fmla="*/ 96 w 512"/>
              <a:gd name="T93" fmla="*/ 268 h 512"/>
              <a:gd name="T94" fmla="*/ 96 w 512"/>
              <a:gd name="T95" fmla="*/ 256 h 512"/>
              <a:gd name="T96" fmla="*/ 96 w 512"/>
              <a:gd name="T97" fmla="*/ 243 h 512"/>
              <a:gd name="T98" fmla="*/ 96 w 512"/>
              <a:gd name="T99" fmla="*/ 243 h 512"/>
              <a:gd name="T100" fmla="*/ 135 w 512"/>
              <a:gd name="T101" fmla="*/ 213 h 512"/>
              <a:gd name="T102" fmla="*/ 121 w 512"/>
              <a:gd name="T103" fmla="*/ 169 h 512"/>
              <a:gd name="T104" fmla="*/ 169 w 512"/>
              <a:gd name="T105" fmla="*/ 121 h 512"/>
              <a:gd name="T106" fmla="*/ 213 w 512"/>
              <a:gd name="T107" fmla="*/ 135 h 512"/>
              <a:gd name="T108" fmla="*/ 243 w 512"/>
              <a:gd name="T109" fmla="*/ 96 h 512"/>
              <a:gd name="T110" fmla="*/ 298 w 512"/>
              <a:gd name="T111" fmla="*/ 110 h 512"/>
              <a:gd name="T112" fmla="*/ 329 w 512"/>
              <a:gd name="T113" fmla="*/ 122 h 512"/>
              <a:gd name="T114" fmla="*/ 351 w 512"/>
              <a:gd name="T115" fmla="*/ 128 h 512"/>
              <a:gd name="T116" fmla="*/ 384 w 512"/>
              <a:gd name="T117" fmla="*/ 160 h 512"/>
              <a:gd name="T118" fmla="*/ 390 w 512"/>
              <a:gd name="T119" fmla="*/ 169 h 512"/>
              <a:gd name="T120" fmla="*/ 376 w 512"/>
              <a:gd name="T121" fmla="*/ 213 h 512"/>
              <a:gd name="T122" fmla="*/ 416 w 512"/>
              <a:gd name="T123" fmla="*/ 243 h 512"/>
              <a:gd name="T124" fmla="*/ 415 w 512"/>
              <a:gd name="T125"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21938138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3G </a:t>
            </a:r>
            <a:r>
              <a:rPr lang="fr-FR" sz="2400" dirty="0">
                <a:latin typeface="Verdana" panose="020B0604030504040204" pitchFamily="34" charset="0"/>
                <a:ea typeface="Verdana" panose="020B0604030504040204" pitchFamily="34" charset="0"/>
              </a:rPr>
              <a:t>Internet </a:t>
            </a:r>
            <a:r>
              <a:rPr lang="fr-FR" sz="2400" dirty="0" smtClean="0">
                <a:latin typeface="Verdana" panose="020B0604030504040204" pitchFamily="34" charset="0"/>
                <a:ea typeface="Verdana" panose="020B0604030504040204" pitchFamily="34" charset="0"/>
              </a:rPr>
              <a:t>Connexion/Web Service </a:t>
            </a:r>
            <a:r>
              <a:rPr lang="fr-FR" sz="2400" dirty="0" err="1" smtClean="0">
                <a:latin typeface="Verdana" panose="020B0604030504040204" pitchFamily="34" charset="0"/>
                <a:ea typeface="Verdana" panose="020B0604030504040204" pitchFamily="34" charset="0"/>
              </a:rPr>
              <a:t>Success</a:t>
            </a:r>
            <a:r>
              <a:rPr lang="fr-FR" sz="2400" dirty="0" smtClean="0">
                <a:latin typeface="Verdana" panose="020B0604030504040204" pitchFamily="34" charset="0"/>
                <a:ea typeface="Verdana" panose="020B0604030504040204" pitchFamily="34" charset="0"/>
              </a:rPr>
              <a:t> </a:t>
            </a:r>
            <a:r>
              <a:rPr lang="en-US" sz="2400" dirty="0" smtClean="0">
                <a:latin typeface="Verdana" panose="020B0604030504040204" pitchFamily="34" charset="0"/>
                <a:ea typeface="Verdana" panose="020B0604030504040204" pitchFamily="34" charset="0"/>
              </a:rPr>
              <a:t>Rate</a:t>
            </a:r>
            <a:r>
              <a:rPr lang="en-US" sz="2400" dirty="0">
                <a:solidFill>
                  <a:srgbClr val="414141"/>
                </a:solidFill>
              </a:rPr>
              <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meet</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a:t>
            </a:r>
            <a:r>
              <a:rPr lang="fr-FR" sz="2400" dirty="0">
                <a:solidFill>
                  <a:schemeClr val="bg1">
                    <a:lumMod val="50000"/>
                  </a:schemeClr>
                </a:solidFill>
                <a:latin typeface="Verdana" panose="020B0604030504040204" pitchFamily="34" charset="0"/>
                <a:ea typeface="Verdana" panose="020B0604030504040204" pitchFamily="34" charset="0"/>
                <a:cs typeface="+mn-cs"/>
              </a:rPr>
              <a:t>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a:t>
            </a:r>
            <a:r>
              <a:rPr lang="fr-FR" sz="2400" dirty="0">
                <a:latin typeface="Verdana" panose="020B0604030504040204" pitchFamily="34" charset="0"/>
                <a:ea typeface="Verdana" panose="020B0604030504040204" pitchFamily="34" charset="0"/>
              </a:rPr>
              <a:t/>
            </a:r>
            <a:br>
              <a:rPr lang="fr-FR" sz="2400" dirty="0">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20</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12" name="Chart 11"/>
          <p:cNvGraphicFramePr>
            <a:graphicFrameLocks/>
          </p:cNvGraphicFramePr>
          <p:nvPr>
            <p:extLst>
              <p:ext uri="{D42A27DB-BD31-4B8C-83A1-F6EECF244321}">
                <p14:modId xmlns:p14="http://schemas.microsoft.com/office/powerpoint/2010/main" val="1634913008"/>
              </p:ext>
            </p:extLst>
          </p:nvPr>
        </p:nvGraphicFramePr>
        <p:xfrm>
          <a:off x="346952" y="1187174"/>
          <a:ext cx="5437762" cy="2661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106571512"/>
              </p:ext>
            </p:extLst>
          </p:nvPr>
        </p:nvGraphicFramePr>
        <p:xfrm>
          <a:off x="856347" y="3857036"/>
          <a:ext cx="4418973" cy="28112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262529640"/>
              </p:ext>
            </p:extLst>
          </p:nvPr>
        </p:nvGraphicFramePr>
        <p:xfrm>
          <a:off x="6206873" y="1194260"/>
          <a:ext cx="5437762" cy="25796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229653323"/>
              </p:ext>
            </p:extLst>
          </p:nvPr>
        </p:nvGraphicFramePr>
        <p:xfrm>
          <a:off x="6730859" y="3732714"/>
          <a:ext cx="4389791" cy="2816244"/>
        </p:xfrm>
        <a:graphic>
          <a:graphicData uri="http://schemas.openxmlformats.org/drawingml/2006/chart">
            <c:chart xmlns:c="http://schemas.openxmlformats.org/drawingml/2006/chart" xmlns:r="http://schemas.openxmlformats.org/officeDocument/2006/relationships" r:id="rId6"/>
          </a:graphicData>
        </a:graphic>
      </p:graphicFrame>
      <p:pic>
        <p:nvPicPr>
          <p:cNvPr id="21" name="Picture 20"/>
          <p:cNvPicPr>
            <a:picLocks noChangeAspect="1"/>
          </p:cNvPicPr>
          <p:nvPr/>
        </p:nvPicPr>
        <p:blipFill>
          <a:blip r:embed="rId7"/>
          <a:stretch>
            <a:fillRect/>
          </a:stretch>
        </p:blipFill>
        <p:spPr>
          <a:xfrm>
            <a:off x="2059261" y="5913642"/>
            <a:ext cx="768819" cy="152400"/>
          </a:xfrm>
          <a:prstGeom prst="rect">
            <a:avLst/>
          </a:prstGeom>
        </p:spPr>
      </p:pic>
      <p:pic>
        <p:nvPicPr>
          <p:cNvPr id="22" name="Picture 21"/>
          <p:cNvPicPr>
            <a:picLocks noChangeAspect="1"/>
          </p:cNvPicPr>
          <p:nvPr/>
        </p:nvPicPr>
        <p:blipFill>
          <a:blip r:embed="rId8"/>
          <a:stretch>
            <a:fillRect/>
          </a:stretch>
        </p:blipFill>
        <p:spPr>
          <a:xfrm>
            <a:off x="3531287" y="5538336"/>
            <a:ext cx="487680" cy="232410"/>
          </a:xfrm>
          <a:prstGeom prst="rect">
            <a:avLst/>
          </a:prstGeom>
        </p:spPr>
      </p:pic>
      <p:pic>
        <p:nvPicPr>
          <p:cNvPr id="23" name="Picture 22"/>
          <p:cNvPicPr>
            <a:picLocks noChangeAspect="1"/>
          </p:cNvPicPr>
          <p:nvPr/>
        </p:nvPicPr>
        <p:blipFill>
          <a:blip r:embed="rId8"/>
          <a:stretch>
            <a:fillRect/>
          </a:stretch>
        </p:blipFill>
        <p:spPr>
          <a:xfrm>
            <a:off x="9461916" y="5570290"/>
            <a:ext cx="487680" cy="232410"/>
          </a:xfrm>
          <a:prstGeom prst="rect">
            <a:avLst/>
          </a:prstGeom>
        </p:spPr>
      </p:pic>
      <p:pic>
        <p:nvPicPr>
          <p:cNvPr id="24" name="Picture 23"/>
          <p:cNvPicPr>
            <a:picLocks noChangeAspect="1"/>
          </p:cNvPicPr>
          <p:nvPr/>
        </p:nvPicPr>
        <p:blipFill>
          <a:blip r:embed="rId7"/>
          <a:stretch>
            <a:fillRect/>
          </a:stretch>
        </p:blipFill>
        <p:spPr>
          <a:xfrm>
            <a:off x="8000800" y="5262657"/>
            <a:ext cx="768819" cy="152400"/>
          </a:xfrm>
          <a:prstGeom prst="rect">
            <a:avLst/>
          </a:prstGeom>
        </p:spPr>
      </p:pic>
    </p:spTree>
    <p:extLst>
      <p:ext uri="{BB962C8B-B14F-4D97-AF65-F5344CB8AC3E}">
        <p14:creationId xmlns:p14="http://schemas.microsoft.com/office/powerpoint/2010/main" val="4735625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ext uri="{D42A27DB-BD31-4B8C-83A1-F6EECF244321}">
                <p14:modId xmlns:p14="http://schemas.microsoft.com/office/powerpoint/2010/main" val="269006195"/>
              </p:ext>
            </p:extLst>
          </p:nvPr>
        </p:nvGraphicFramePr>
        <p:xfrm>
          <a:off x="6480386" y="3949430"/>
          <a:ext cx="4454013" cy="25995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2828801452"/>
              </p:ext>
            </p:extLst>
          </p:nvPr>
        </p:nvGraphicFramePr>
        <p:xfrm>
          <a:off x="602125" y="3857037"/>
          <a:ext cx="4368709" cy="2691922"/>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lstStyle/>
          <a:p>
            <a:r>
              <a:rPr lang="en-US" sz="2400" dirty="0"/>
              <a:t>Benchmarking – 3G </a:t>
            </a:r>
            <a:r>
              <a:rPr lang="fr-FR" sz="2400" dirty="0" smtClean="0">
                <a:latin typeface="Verdana" panose="020B0604030504040204" pitchFamily="34" charset="0"/>
                <a:ea typeface="Verdana" panose="020B0604030504040204" pitchFamily="34" charset="0"/>
              </a:rPr>
              <a:t>FTP UL/DL Service </a:t>
            </a:r>
            <a:r>
              <a:rPr lang="fr-FR" sz="2400" dirty="0" err="1" smtClean="0">
                <a:latin typeface="Verdana" panose="020B0604030504040204" pitchFamily="34" charset="0"/>
                <a:ea typeface="Verdana" panose="020B0604030504040204" pitchFamily="34" charset="0"/>
              </a:rPr>
              <a:t>Success</a:t>
            </a:r>
            <a:r>
              <a:rPr lang="fr-FR" sz="2400" dirty="0" smtClean="0">
                <a:latin typeface="Verdana" panose="020B0604030504040204" pitchFamily="34" charset="0"/>
                <a:ea typeface="Verdana" panose="020B0604030504040204" pitchFamily="34" charset="0"/>
              </a:rPr>
              <a:t> </a:t>
            </a:r>
            <a:r>
              <a:rPr lang="en-US" sz="2400" dirty="0" smtClean="0">
                <a:latin typeface="Verdana" panose="020B0604030504040204" pitchFamily="34" charset="0"/>
                <a:ea typeface="Verdana" panose="020B0604030504040204" pitchFamily="34" charset="0"/>
              </a:rPr>
              <a:t>Rate</a:t>
            </a:r>
            <a:r>
              <a:rPr lang="en-US" sz="2400" dirty="0">
                <a:solidFill>
                  <a:srgbClr val="414141"/>
                </a:solidFill>
              </a:rPr>
              <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meet</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a:t>
            </a:r>
            <a:r>
              <a:rPr lang="fr-FR" sz="2400" dirty="0">
                <a:solidFill>
                  <a:schemeClr val="bg1">
                    <a:lumMod val="50000"/>
                  </a:schemeClr>
                </a:solidFill>
                <a:latin typeface="Verdana" panose="020B0604030504040204" pitchFamily="34" charset="0"/>
                <a:ea typeface="Verdana" panose="020B0604030504040204" pitchFamily="34" charset="0"/>
                <a:cs typeface="+mn-cs"/>
              </a:rPr>
              <a:t>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a:t>
            </a:r>
            <a:r>
              <a:rPr lang="fr-FR" sz="2400" dirty="0">
                <a:latin typeface="Verdana" panose="020B0604030504040204" pitchFamily="34" charset="0"/>
                <a:ea typeface="Verdana" panose="020B0604030504040204" pitchFamily="34" charset="0"/>
              </a:rPr>
              <a:t/>
            </a:r>
            <a:br>
              <a:rPr lang="fr-FR" sz="2400" dirty="0">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21</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2" name="Picture 21"/>
          <p:cNvPicPr>
            <a:picLocks noChangeAspect="1"/>
          </p:cNvPicPr>
          <p:nvPr/>
        </p:nvPicPr>
        <p:blipFill>
          <a:blip r:embed="rId5"/>
          <a:stretch>
            <a:fillRect/>
          </a:stretch>
        </p:blipFill>
        <p:spPr>
          <a:xfrm>
            <a:off x="3268641" y="5846641"/>
            <a:ext cx="487680" cy="232410"/>
          </a:xfrm>
          <a:prstGeom prst="rect">
            <a:avLst/>
          </a:prstGeom>
        </p:spPr>
      </p:pic>
      <p:pic>
        <p:nvPicPr>
          <p:cNvPr id="23" name="Picture 22"/>
          <p:cNvPicPr>
            <a:picLocks noChangeAspect="1"/>
          </p:cNvPicPr>
          <p:nvPr/>
        </p:nvPicPr>
        <p:blipFill>
          <a:blip r:embed="rId5"/>
          <a:stretch>
            <a:fillRect/>
          </a:stretch>
        </p:blipFill>
        <p:spPr>
          <a:xfrm>
            <a:off x="9203823" y="5301842"/>
            <a:ext cx="487680" cy="232410"/>
          </a:xfrm>
          <a:prstGeom prst="rect">
            <a:avLst/>
          </a:prstGeom>
        </p:spPr>
      </p:pic>
      <p:pic>
        <p:nvPicPr>
          <p:cNvPr id="24" name="Picture 23"/>
          <p:cNvPicPr>
            <a:picLocks noChangeAspect="1"/>
          </p:cNvPicPr>
          <p:nvPr/>
        </p:nvPicPr>
        <p:blipFill>
          <a:blip r:embed="rId6"/>
          <a:stretch>
            <a:fillRect/>
          </a:stretch>
        </p:blipFill>
        <p:spPr>
          <a:xfrm>
            <a:off x="7738154" y="5886646"/>
            <a:ext cx="768819" cy="152400"/>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926226525"/>
              </p:ext>
            </p:extLst>
          </p:nvPr>
        </p:nvGraphicFramePr>
        <p:xfrm>
          <a:off x="279898" y="1190629"/>
          <a:ext cx="5760979" cy="266640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a:graphicFrameLocks/>
          </p:cNvGraphicFramePr>
          <p:nvPr>
            <p:extLst>
              <p:ext uri="{D42A27DB-BD31-4B8C-83A1-F6EECF244321}">
                <p14:modId xmlns:p14="http://schemas.microsoft.com/office/powerpoint/2010/main" val="252200221"/>
              </p:ext>
            </p:extLst>
          </p:nvPr>
        </p:nvGraphicFramePr>
        <p:xfrm>
          <a:off x="6096000" y="1190629"/>
          <a:ext cx="5722374" cy="2595957"/>
        </p:xfrm>
        <a:graphic>
          <a:graphicData uri="http://schemas.openxmlformats.org/drawingml/2006/chart">
            <c:chart xmlns:c="http://schemas.openxmlformats.org/drawingml/2006/chart" xmlns:r="http://schemas.openxmlformats.org/officeDocument/2006/relationships" r:id="rId8"/>
          </a:graphicData>
        </a:graphic>
      </p:graphicFrame>
      <p:pic>
        <p:nvPicPr>
          <p:cNvPr id="21" name="Picture 20"/>
          <p:cNvPicPr>
            <a:picLocks noChangeAspect="1"/>
          </p:cNvPicPr>
          <p:nvPr/>
        </p:nvPicPr>
        <p:blipFill>
          <a:blip r:embed="rId6"/>
          <a:stretch>
            <a:fillRect/>
          </a:stretch>
        </p:blipFill>
        <p:spPr>
          <a:xfrm>
            <a:off x="1849532" y="5301842"/>
            <a:ext cx="768819" cy="152400"/>
          </a:xfrm>
          <a:prstGeom prst="rect">
            <a:avLst/>
          </a:prstGeom>
        </p:spPr>
      </p:pic>
    </p:spTree>
    <p:extLst>
      <p:ext uri="{BB962C8B-B14F-4D97-AF65-F5344CB8AC3E}">
        <p14:creationId xmlns:p14="http://schemas.microsoft.com/office/powerpoint/2010/main" val="72198788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386419100"/>
              </p:ext>
            </p:extLst>
          </p:nvPr>
        </p:nvGraphicFramePr>
        <p:xfrm>
          <a:off x="881075" y="4414684"/>
          <a:ext cx="4448009" cy="221657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3G </a:t>
            </a:r>
            <a:r>
              <a:rPr lang="fr-FR" sz="2400" dirty="0" smtClean="0">
                <a:latin typeface="Verdana" panose="020B0604030504040204" pitchFamily="34" charset="0"/>
                <a:ea typeface="Verdana" panose="020B0604030504040204" pitchFamily="34" charset="0"/>
              </a:rPr>
              <a:t>FTP UL/DL </a:t>
            </a:r>
            <a:r>
              <a:rPr lang="fr-FR" sz="2400" dirty="0" err="1" smtClean="0">
                <a:latin typeface="Verdana" panose="020B0604030504040204" pitchFamily="34" charset="0"/>
                <a:ea typeface="Verdana" panose="020B0604030504040204" pitchFamily="34" charset="0"/>
              </a:rPr>
              <a:t>throughput</a:t>
            </a:r>
            <a:r>
              <a:rPr lang="en-US" sz="2400" dirty="0">
                <a:solidFill>
                  <a:srgbClr val="414141"/>
                </a:solidFill>
              </a:rPr>
              <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meet</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a:t>
            </a:r>
            <a:r>
              <a:rPr lang="fr-FR" sz="2400" dirty="0">
                <a:solidFill>
                  <a:schemeClr val="bg1">
                    <a:lumMod val="50000"/>
                  </a:schemeClr>
                </a:solidFill>
                <a:latin typeface="Verdana" panose="020B0604030504040204" pitchFamily="34" charset="0"/>
                <a:ea typeface="Verdana" panose="020B0604030504040204" pitchFamily="34" charset="0"/>
                <a:cs typeface="+mn-cs"/>
              </a:rPr>
              <a:t>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MTN </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is</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offering</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best 3G </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throughput</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a:t>
            </a:r>
            <a:r>
              <a:rPr lang="fr-FR" sz="2400" dirty="0">
                <a:latin typeface="Verdana" panose="020B0604030504040204" pitchFamily="34" charset="0"/>
                <a:ea typeface="Verdana" panose="020B0604030504040204" pitchFamily="34" charset="0"/>
              </a:rPr>
              <a:t/>
            </a:r>
            <a:br>
              <a:rPr lang="fr-FR" sz="2400" dirty="0">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4" name="Picture 23"/>
          <p:cNvPicPr>
            <a:picLocks noChangeAspect="1"/>
          </p:cNvPicPr>
          <p:nvPr/>
        </p:nvPicPr>
        <p:blipFill>
          <a:blip r:embed="rId4"/>
          <a:stretch>
            <a:fillRect/>
          </a:stretch>
        </p:blipFill>
        <p:spPr>
          <a:xfrm>
            <a:off x="2161371" y="5645395"/>
            <a:ext cx="768819" cy="152400"/>
          </a:xfrm>
          <a:prstGeom prst="rect">
            <a:avLst/>
          </a:prstGeom>
        </p:spPr>
      </p:pic>
      <p:pic>
        <p:nvPicPr>
          <p:cNvPr id="18" name="Picture 17"/>
          <p:cNvPicPr>
            <a:picLocks noChangeAspect="1"/>
          </p:cNvPicPr>
          <p:nvPr/>
        </p:nvPicPr>
        <p:blipFill>
          <a:blip r:embed="rId5"/>
          <a:stretch>
            <a:fillRect/>
          </a:stretch>
        </p:blipFill>
        <p:spPr>
          <a:xfrm>
            <a:off x="3676487" y="5797795"/>
            <a:ext cx="487680" cy="232410"/>
          </a:xfrm>
          <a:prstGeom prst="rect">
            <a:avLst/>
          </a:prstGeom>
        </p:spPr>
      </p:pic>
      <p:graphicFrame>
        <p:nvGraphicFramePr>
          <p:cNvPr id="20" name="Chart 19"/>
          <p:cNvGraphicFramePr>
            <a:graphicFrameLocks/>
          </p:cNvGraphicFramePr>
          <p:nvPr>
            <p:extLst>
              <p:ext uri="{D42A27DB-BD31-4B8C-83A1-F6EECF244321}">
                <p14:modId xmlns:p14="http://schemas.microsoft.com/office/powerpoint/2010/main" val="3381996464"/>
              </p:ext>
            </p:extLst>
          </p:nvPr>
        </p:nvGraphicFramePr>
        <p:xfrm>
          <a:off x="6498168" y="4414684"/>
          <a:ext cx="4333042" cy="2216579"/>
        </p:xfrm>
        <a:graphic>
          <a:graphicData uri="http://schemas.openxmlformats.org/drawingml/2006/chart">
            <c:chart xmlns:c="http://schemas.openxmlformats.org/drawingml/2006/chart" xmlns:r="http://schemas.openxmlformats.org/officeDocument/2006/relationships" r:id="rId6"/>
          </a:graphicData>
        </a:graphic>
      </p:graphicFrame>
      <p:pic>
        <p:nvPicPr>
          <p:cNvPr id="27" name="Picture 26"/>
          <p:cNvPicPr>
            <a:picLocks noChangeAspect="1"/>
          </p:cNvPicPr>
          <p:nvPr/>
        </p:nvPicPr>
        <p:blipFill>
          <a:blip r:embed="rId4"/>
          <a:stretch>
            <a:fillRect/>
          </a:stretch>
        </p:blipFill>
        <p:spPr>
          <a:xfrm>
            <a:off x="7659759" y="5645395"/>
            <a:ext cx="768819" cy="152400"/>
          </a:xfrm>
          <a:prstGeom prst="rect">
            <a:avLst/>
          </a:prstGeom>
        </p:spPr>
      </p:pic>
      <p:pic>
        <p:nvPicPr>
          <p:cNvPr id="28" name="Picture 27"/>
          <p:cNvPicPr>
            <a:picLocks noChangeAspect="1"/>
          </p:cNvPicPr>
          <p:nvPr/>
        </p:nvPicPr>
        <p:blipFill>
          <a:blip r:embed="rId5"/>
          <a:stretch>
            <a:fillRect/>
          </a:stretch>
        </p:blipFill>
        <p:spPr>
          <a:xfrm>
            <a:off x="9116972" y="5917031"/>
            <a:ext cx="487680" cy="232410"/>
          </a:xfrm>
          <a:prstGeom prst="rect">
            <a:avLst/>
          </a:prstGeom>
        </p:spPr>
      </p:pic>
      <p:graphicFrame>
        <p:nvGraphicFramePr>
          <p:cNvPr id="30" name="Chart 29"/>
          <p:cNvGraphicFramePr>
            <a:graphicFrameLocks/>
          </p:cNvGraphicFramePr>
          <p:nvPr>
            <p:extLst>
              <p:ext uri="{D42A27DB-BD31-4B8C-83A1-F6EECF244321}">
                <p14:modId xmlns:p14="http://schemas.microsoft.com/office/powerpoint/2010/main" val="4958938"/>
              </p:ext>
            </p:extLst>
          </p:nvPr>
        </p:nvGraphicFramePr>
        <p:xfrm>
          <a:off x="6046839" y="1498702"/>
          <a:ext cx="5675261" cy="29159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a:graphicFrameLocks/>
          </p:cNvGraphicFramePr>
          <p:nvPr>
            <p:extLst>
              <p:ext uri="{D42A27DB-BD31-4B8C-83A1-F6EECF244321}">
                <p14:modId xmlns:p14="http://schemas.microsoft.com/office/powerpoint/2010/main" val="1601821757"/>
              </p:ext>
            </p:extLst>
          </p:nvPr>
        </p:nvGraphicFramePr>
        <p:xfrm>
          <a:off x="469900" y="1556804"/>
          <a:ext cx="5281971" cy="285788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3113526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302896979"/>
              </p:ext>
            </p:extLst>
          </p:nvPr>
        </p:nvGraphicFramePr>
        <p:xfrm>
          <a:off x="1003733" y="4289898"/>
          <a:ext cx="4434030" cy="23413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4144381887"/>
              </p:ext>
            </p:extLst>
          </p:nvPr>
        </p:nvGraphicFramePr>
        <p:xfrm>
          <a:off x="6692242" y="4375328"/>
          <a:ext cx="4241647" cy="2253625"/>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lstStyle/>
          <a:p>
            <a:r>
              <a:rPr lang="en-US" sz="2400" dirty="0"/>
              <a:t>Benchmarking – </a:t>
            </a:r>
            <a:r>
              <a:rPr lang="en-US" sz="2400" dirty="0" smtClean="0"/>
              <a:t>4G </a:t>
            </a:r>
            <a:r>
              <a:rPr lang="fr-FR" sz="2400" dirty="0" smtClean="0">
                <a:latin typeface="Verdana" panose="020B0604030504040204" pitchFamily="34" charset="0"/>
                <a:ea typeface="Verdana" panose="020B0604030504040204" pitchFamily="34" charset="0"/>
              </a:rPr>
              <a:t>Connexion </a:t>
            </a:r>
            <a:r>
              <a:rPr lang="fr-FR" sz="2400" dirty="0">
                <a:latin typeface="Verdana" panose="020B0604030504040204" pitchFamily="34" charset="0"/>
                <a:ea typeface="Verdana" panose="020B0604030504040204" pitchFamily="34" charset="0"/>
              </a:rPr>
              <a:t>S</a:t>
            </a:r>
            <a:r>
              <a:rPr lang="fr-FR" sz="2400" dirty="0" smtClean="0">
                <a:latin typeface="Verdana" panose="020B0604030504040204" pitchFamily="34" charset="0"/>
                <a:ea typeface="Verdana" panose="020B0604030504040204" pitchFamily="34" charset="0"/>
              </a:rPr>
              <a:t>ervice </a:t>
            </a:r>
            <a:r>
              <a:rPr lang="fr-FR" sz="2400" dirty="0">
                <a:latin typeface="Verdana" panose="020B0604030504040204" pitchFamily="34" charset="0"/>
                <a:ea typeface="Verdana" panose="020B0604030504040204" pitchFamily="34" charset="0"/>
              </a:rPr>
              <a:t>S</a:t>
            </a:r>
            <a:r>
              <a:rPr lang="fr-FR" sz="2400" dirty="0" smtClean="0">
                <a:latin typeface="Verdana" panose="020B0604030504040204" pitchFamily="34" charset="0"/>
                <a:ea typeface="Verdana" panose="020B0604030504040204" pitchFamily="34" charset="0"/>
              </a:rPr>
              <a:t>etup</a:t>
            </a:r>
            <a:r>
              <a:rPr lang="en-US" sz="2400" dirty="0">
                <a:solidFill>
                  <a:srgbClr val="414141"/>
                </a:solidFill>
              </a:rPr>
              <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meet</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a:t>
            </a:r>
            <a:r>
              <a:rPr lang="fr-FR" sz="2400" dirty="0">
                <a:solidFill>
                  <a:schemeClr val="bg1">
                    <a:lumMod val="50000"/>
                  </a:schemeClr>
                </a:solidFill>
                <a:latin typeface="Verdana" panose="020B0604030504040204" pitchFamily="34" charset="0"/>
                <a:ea typeface="Verdana" panose="020B0604030504040204" pitchFamily="34" charset="0"/>
                <a:cs typeface="+mn-cs"/>
              </a:rPr>
              <a:t>the </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proposed</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a:t>
            </a:r>
            <a:r>
              <a:rPr lang="fr-FR" sz="2400" dirty="0">
                <a:solidFill>
                  <a:schemeClr val="bg1">
                    <a:lumMod val="50000"/>
                  </a:schemeClr>
                </a:solidFill>
                <a:latin typeface="Verdana" panose="020B0604030504040204" pitchFamily="34" charset="0"/>
                <a:ea typeface="Verdana" panose="020B0604030504040204" pitchFamily="34" charset="0"/>
              </a:rPr>
              <a:t>4G HTTP connexion setup </a:t>
            </a:r>
            <a:r>
              <a:rPr lang="fr-FR" sz="2400" dirty="0" err="1" smtClean="0">
                <a:solidFill>
                  <a:schemeClr val="bg1">
                    <a:lumMod val="50000"/>
                  </a:schemeClr>
                </a:solidFill>
                <a:latin typeface="Verdana" panose="020B0604030504040204" pitchFamily="34" charset="0"/>
                <a:ea typeface="Verdana" panose="020B0604030504040204" pitchFamily="34" charset="0"/>
              </a:rPr>
              <a:t>is</a:t>
            </a:r>
            <a:r>
              <a:rPr lang="fr-FR" sz="2400" dirty="0" smtClean="0">
                <a:solidFill>
                  <a:schemeClr val="bg1">
                    <a:lumMod val="50000"/>
                  </a:schemeClr>
                </a:solidFill>
                <a:latin typeface="Verdana" panose="020B0604030504040204" pitchFamily="34" charset="0"/>
                <a:ea typeface="Verdana" panose="020B0604030504040204" pitchFamily="34" charset="0"/>
              </a:rPr>
              <a:t> </a:t>
            </a:r>
            <a:r>
              <a:rPr lang="fr-FR" sz="2400" dirty="0" err="1" smtClean="0">
                <a:solidFill>
                  <a:schemeClr val="bg1">
                    <a:lumMod val="50000"/>
                  </a:schemeClr>
                </a:solidFill>
                <a:latin typeface="Verdana" panose="020B0604030504040204" pitchFamily="34" charset="0"/>
                <a:ea typeface="Verdana" panose="020B0604030504040204" pitchFamily="34" charset="0"/>
              </a:rPr>
              <a:t>faster</a:t>
            </a:r>
            <a:r>
              <a:rPr lang="fr-FR" sz="2400" dirty="0" smtClean="0">
                <a:solidFill>
                  <a:schemeClr val="bg1">
                    <a:lumMod val="50000"/>
                  </a:schemeClr>
                </a:solidFill>
                <a:latin typeface="Verdana" panose="020B0604030504040204" pitchFamily="34" charset="0"/>
                <a:ea typeface="Verdana" panose="020B0604030504040204" pitchFamily="34" charset="0"/>
              </a:rPr>
              <a:t> in MTN network.</a:t>
            </a:r>
            <a:r>
              <a:rPr lang="fr-FR" sz="2400" dirty="0">
                <a:latin typeface="Verdana" panose="020B0604030504040204" pitchFamily="34" charset="0"/>
                <a:ea typeface="Verdana" panose="020B0604030504040204" pitchFamily="34" charset="0"/>
              </a:rPr>
              <a:t/>
            </a:r>
            <a:br>
              <a:rPr lang="fr-FR" sz="2400" dirty="0">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23</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1" name="Picture 20"/>
          <p:cNvPicPr>
            <a:picLocks noChangeAspect="1"/>
          </p:cNvPicPr>
          <p:nvPr/>
        </p:nvPicPr>
        <p:blipFill>
          <a:blip r:embed="rId5"/>
          <a:stretch>
            <a:fillRect/>
          </a:stretch>
        </p:blipFill>
        <p:spPr>
          <a:xfrm>
            <a:off x="2165848" y="5915318"/>
            <a:ext cx="768819" cy="152400"/>
          </a:xfrm>
          <a:prstGeom prst="rect">
            <a:avLst/>
          </a:prstGeom>
        </p:spPr>
      </p:pic>
      <p:pic>
        <p:nvPicPr>
          <p:cNvPr id="22" name="Picture 21"/>
          <p:cNvPicPr>
            <a:picLocks noChangeAspect="1"/>
          </p:cNvPicPr>
          <p:nvPr/>
        </p:nvPicPr>
        <p:blipFill>
          <a:blip r:embed="rId6"/>
          <a:stretch>
            <a:fillRect/>
          </a:stretch>
        </p:blipFill>
        <p:spPr>
          <a:xfrm>
            <a:off x="3735568" y="5538336"/>
            <a:ext cx="487680" cy="232410"/>
          </a:xfrm>
          <a:prstGeom prst="rect">
            <a:avLst/>
          </a:prstGeom>
        </p:spPr>
      </p:pic>
      <p:pic>
        <p:nvPicPr>
          <p:cNvPr id="23" name="Picture 22"/>
          <p:cNvPicPr>
            <a:picLocks noChangeAspect="1"/>
          </p:cNvPicPr>
          <p:nvPr/>
        </p:nvPicPr>
        <p:blipFill>
          <a:blip r:embed="rId6"/>
          <a:stretch>
            <a:fillRect/>
          </a:stretch>
        </p:blipFill>
        <p:spPr>
          <a:xfrm>
            <a:off x="9296546" y="5991518"/>
            <a:ext cx="487680" cy="232410"/>
          </a:xfrm>
          <a:prstGeom prst="rect">
            <a:avLst/>
          </a:prstGeom>
        </p:spPr>
      </p:pic>
      <p:pic>
        <p:nvPicPr>
          <p:cNvPr id="24" name="Picture 23"/>
          <p:cNvPicPr>
            <a:picLocks noChangeAspect="1"/>
          </p:cNvPicPr>
          <p:nvPr/>
        </p:nvPicPr>
        <p:blipFill>
          <a:blip r:embed="rId5"/>
          <a:stretch>
            <a:fillRect/>
          </a:stretch>
        </p:blipFill>
        <p:spPr>
          <a:xfrm>
            <a:off x="7850441" y="5502141"/>
            <a:ext cx="768819" cy="152400"/>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1940426026"/>
              </p:ext>
            </p:extLst>
          </p:nvPr>
        </p:nvGraphicFramePr>
        <p:xfrm>
          <a:off x="518540" y="1566153"/>
          <a:ext cx="5677979" cy="246422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p:cNvGraphicFramePr>
            <a:graphicFrameLocks/>
          </p:cNvGraphicFramePr>
          <p:nvPr>
            <p:extLst>
              <p:ext uri="{D42A27DB-BD31-4B8C-83A1-F6EECF244321}">
                <p14:modId xmlns:p14="http://schemas.microsoft.com/office/powerpoint/2010/main" val="180284908"/>
              </p:ext>
            </p:extLst>
          </p:nvPr>
        </p:nvGraphicFramePr>
        <p:xfrm>
          <a:off x="6488619" y="1566153"/>
          <a:ext cx="5233481" cy="290815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9906751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3596361671"/>
              </p:ext>
            </p:extLst>
          </p:nvPr>
        </p:nvGraphicFramePr>
        <p:xfrm>
          <a:off x="6670560" y="3769944"/>
          <a:ext cx="4428700" cy="2760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2835264530"/>
              </p:ext>
            </p:extLst>
          </p:nvPr>
        </p:nvGraphicFramePr>
        <p:xfrm>
          <a:off x="1025965" y="3767697"/>
          <a:ext cx="4383203" cy="2762373"/>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lstStyle/>
          <a:p>
            <a:r>
              <a:rPr lang="en-US" sz="2400" dirty="0"/>
              <a:t>Benchmarking – </a:t>
            </a:r>
            <a:r>
              <a:rPr lang="en-US" sz="2400" dirty="0" smtClean="0"/>
              <a:t>4G </a:t>
            </a:r>
            <a:r>
              <a:rPr lang="fr-FR" sz="2400" dirty="0" smtClean="0">
                <a:latin typeface="Verdana" panose="020B0604030504040204" pitchFamily="34" charset="0"/>
                <a:ea typeface="Verdana" panose="020B0604030504040204" pitchFamily="34" charset="0"/>
              </a:rPr>
              <a:t>FTP UL/DL Service </a:t>
            </a:r>
            <a:r>
              <a:rPr lang="fr-FR" sz="2400" dirty="0" err="1" smtClean="0">
                <a:latin typeface="Verdana" panose="020B0604030504040204" pitchFamily="34" charset="0"/>
                <a:ea typeface="Verdana" panose="020B0604030504040204" pitchFamily="34" charset="0"/>
              </a:rPr>
              <a:t>Success</a:t>
            </a:r>
            <a:r>
              <a:rPr lang="fr-FR" sz="2400" dirty="0" smtClean="0">
                <a:latin typeface="Verdana" panose="020B0604030504040204" pitchFamily="34" charset="0"/>
                <a:ea typeface="Verdana" panose="020B0604030504040204" pitchFamily="34" charset="0"/>
              </a:rPr>
              <a:t> </a:t>
            </a:r>
            <a:r>
              <a:rPr lang="en-US" sz="2400" dirty="0" smtClean="0">
                <a:latin typeface="Verdana" panose="020B0604030504040204" pitchFamily="34" charset="0"/>
                <a:ea typeface="Verdana" panose="020B0604030504040204" pitchFamily="34" charset="0"/>
              </a:rPr>
              <a:t>Rate</a:t>
            </a:r>
            <a:r>
              <a:rPr lang="en-US" sz="2400" dirty="0">
                <a:solidFill>
                  <a:srgbClr val="414141"/>
                </a:solidFill>
              </a:rPr>
              <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didn’t</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meet</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a:t>
            </a:r>
            <a:r>
              <a:rPr lang="fr-FR" sz="2400" dirty="0">
                <a:solidFill>
                  <a:schemeClr val="bg1">
                    <a:lumMod val="50000"/>
                  </a:schemeClr>
                </a:solidFill>
                <a:latin typeface="Verdana" panose="020B0604030504040204" pitchFamily="34" charset="0"/>
                <a:ea typeface="Verdana" panose="020B0604030504040204" pitchFamily="34" charset="0"/>
                <a:cs typeface="+mn-cs"/>
              </a:rPr>
              <a:t>the ARCEP </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target</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for 4G FTP UL </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success</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rate.</a:t>
            </a:r>
            <a:r>
              <a:rPr lang="fr-FR" sz="2400" dirty="0">
                <a:latin typeface="Verdana" panose="020B0604030504040204" pitchFamily="34" charset="0"/>
                <a:ea typeface="Verdana" panose="020B0604030504040204" pitchFamily="34" charset="0"/>
              </a:rPr>
              <a:t/>
            </a:r>
            <a:br>
              <a:rPr lang="fr-FR" sz="2400" dirty="0">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2" name="Picture 21"/>
          <p:cNvPicPr>
            <a:picLocks noChangeAspect="1"/>
          </p:cNvPicPr>
          <p:nvPr/>
        </p:nvPicPr>
        <p:blipFill>
          <a:blip r:embed="rId5"/>
          <a:stretch>
            <a:fillRect/>
          </a:stretch>
        </p:blipFill>
        <p:spPr>
          <a:xfrm>
            <a:off x="3648019" y="5806636"/>
            <a:ext cx="487680" cy="232410"/>
          </a:xfrm>
          <a:prstGeom prst="rect">
            <a:avLst/>
          </a:prstGeom>
        </p:spPr>
      </p:pic>
      <p:pic>
        <p:nvPicPr>
          <p:cNvPr id="23" name="Picture 22"/>
          <p:cNvPicPr>
            <a:picLocks noChangeAspect="1"/>
          </p:cNvPicPr>
          <p:nvPr/>
        </p:nvPicPr>
        <p:blipFill>
          <a:blip r:embed="rId5"/>
          <a:stretch>
            <a:fillRect/>
          </a:stretch>
        </p:blipFill>
        <p:spPr>
          <a:xfrm>
            <a:off x="9398376" y="5301842"/>
            <a:ext cx="487680" cy="232410"/>
          </a:xfrm>
          <a:prstGeom prst="rect">
            <a:avLst/>
          </a:prstGeom>
        </p:spPr>
      </p:pic>
      <p:pic>
        <p:nvPicPr>
          <p:cNvPr id="24" name="Picture 23"/>
          <p:cNvPicPr>
            <a:picLocks noChangeAspect="1"/>
          </p:cNvPicPr>
          <p:nvPr/>
        </p:nvPicPr>
        <p:blipFill>
          <a:blip r:embed="rId6"/>
          <a:stretch>
            <a:fillRect/>
          </a:stretch>
        </p:blipFill>
        <p:spPr>
          <a:xfrm>
            <a:off x="7992279" y="6029109"/>
            <a:ext cx="768819" cy="152400"/>
          </a:xfrm>
          <a:prstGeom prst="rect">
            <a:avLst/>
          </a:prstGeom>
        </p:spPr>
      </p:pic>
      <p:pic>
        <p:nvPicPr>
          <p:cNvPr id="21" name="Picture 20"/>
          <p:cNvPicPr>
            <a:picLocks noChangeAspect="1"/>
          </p:cNvPicPr>
          <p:nvPr/>
        </p:nvPicPr>
        <p:blipFill>
          <a:blip r:embed="rId6"/>
          <a:stretch>
            <a:fillRect/>
          </a:stretch>
        </p:blipFill>
        <p:spPr>
          <a:xfrm>
            <a:off x="2082996" y="5534252"/>
            <a:ext cx="768819" cy="152400"/>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2718165610"/>
              </p:ext>
            </p:extLst>
          </p:nvPr>
        </p:nvGraphicFramePr>
        <p:xfrm>
          <a:off x="339134" y="1228560"/>
          <a:ext cx="5756866" cy="250120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p:cNvGraphicFramePr>
            <a:graphicFrameLocks/>
          </p:cNvGraphicFramePr>
          <p:nvPr>
            <p:extLst>
              <p:ext uri="{D42A27DB-BD31-4B8C-83A1-F6EECF244321}">
                <p14:modId xmlns:p14="http://schemas.microsoft.com/office/powerpoint/2010/main" val="2321968109"/>
              </p:ext>
            </p:extLst>
          </p:nvPr>
        </p:nvGraphicFramePr>
        <p:xfrm>
          <a:off x="6180549" y="1201373"/>
          <a:ext cx="5849526" cy="260811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1961431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578762513"/>
              </p:ext>
            </p:extLst>
          </p:nvPr>
        </p:nvGraphicFramePr>
        <p:xfrm>
          <a:off x="7155212" y="4149213"/>
          <a:ext cx="4411200" cy="2432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3894681053"/>
              </p:ext>
            </p:extLst>
          </p:nvPr>
        </p:nvGraphicFramePr>
        <p:xfrm>
          <a:off x="803115" y="4264144"/>
          <a:ext cx="4311024" cy="2467276"/>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469900" y="402589"/>
            <a:ext cx="11252200" cy="803641"/>
          </a:xfrm>
        </p:spPr>
        <p:txBody>
          <a:bodyPr/>
          <a:lstStyle/>
          <a:p>
            <a:r>
              <a:rPr lang="en-US" sz="2400" dirty="0"/>
              <a:t>Benchmarking – </a:t>
            </a:r>
            <a:r>
              <a:rPr lang="en-US" sz="2400" dirty="0" smtClean="0"/>
              <a:t>4G </a:t>
            </a:r>
            <a:r>
              <a:rPr lang="fr-FR" sz="2400" dirty="0" smtClean="0">
                <a:latin typeface="Verdana" panose="020B0604030504040204" pitchFamily="34" charset="0"/>
                <a:ea typeface="Verdana" panose="020B0604030504040204" pitchFamily="34" charset="0"/>
              </a:rPr>
              <a:t>FTP UL/DL </a:t>
            </a:r>
            <a:r>
              <a:rPr lang="fr-FR" sz="2400" dirty="0" err="1" smtClean="0">
                <a:latin typeface="Verdana" panose="020B0604030504040204" pitchFamily="34" charset="0"/>
                <a:ea typeface="Verdana" panose="020B0604030504040204" pitchFamily="34" charset="0"/>
              </a:rPr>
              <a:t>throughput</a:t>
            </a:r>
            <a:r>
              <a:rPr lang="en-US" sz="2400" dirty="0">
                <a:solidFill>
                  <a:srgbClr val="414141"/>
                </a:solidFill>
              </a:rPr>
              <a:t/>
            </a:r>
            <a:br>
              <a:rPr lang="en-US" sz="2400" dirty="0">
                <a:solidFill>
                  <a:srgbClr val="414141"/>
                </a:solidFill>
              </a:rPr>
            </a:br>
            <a:r>
              <a:rPr lang="en-US" sz="2400" dirty="0" smtClean="0">
                <a:solidFill>
                  <a:schemeClr val="bg1">
                    <a:lumMod val="50000"/>
                  </a:schemeClr>
                </a:solidFill>
                <a:latin typeface="Verdana" panose="020B0604030504040204" pitchFamily="34" charset="0"/>
                <a:ea typeface="Verdana" panose="020B0604030504040204" pitchFamily="34" charset="0"/>
                <a:cs typeface="+mn-cs"/>
              </a:rPr>
              <a:t>The </a:t>
            </a:r>
            <a:r>
              <a:rPr lang="en-US" sz="2400" dirty="0">
                <a:solidFill>
                  <a:schemeClr val="bg1">
                    <a:lumMod val="50000"/>
                  </a:schemeClr>
                </a:solidFill>
                <a:latin typeface="Verdana" panose="020B0604030504040204" pitchFamily="34" charset="0"/>
                <a:ea typeface="Verdana" panose="020B0604030504040204" pitchFamily="34" charset="0"/>
                <a:cs typeface="+mn-cs"/>
              </a:rPr>
              <a:t>4G throughput of the </a:t>
            </a:r>
            <a:r>
              <a:rPr lang="en-US" sz="2400" dirty="0" smtClean="0">
                <a:solidFill>
                  <a:schemeClr val="bg1">
                    <a:lumMod val="50000"/>
                  </a:schemeClr>
                </a:solidFill>
                <a:latin typeface="Verdana" panose="020B0604030504040204" pitchFamily="34" charset="0"/>
                <a:ea typeface="Verdana" panose="020B0604030504040204" pitchFamily="34" charset="0"/>
                <a:cs typeface="+mn-cs"/>
              </a:rPr>
              <a:t>both operators </a:t>
            </a:r>
            <a:r>
              <a:rPr lang="fr-FR" sz="2400" dirty="0" err="1" smtClean="0">
                <a:solidFill>
                  <a:schemeClr val="bg1">
                    <a:lumMod val="50000"/>
                  </a:schemeClr>
                </a:solidFill>
                <a:latin typeface="Verdana" panose="020B0604030504040204" pitchFamily="34" charset="0"/>
                <a:ea typeface="Verdana" panose="020B0604030504040204" pitchFamily="34" charset="0"/>
                <a:cs typeface="+mn-cs"/>
              </a:rPr>
              <a:t>is</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almost</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smtClean="0">
                <a:solidFill>
                  <a:schemeClr val="bg1">
                    <a:lumMod val="50000"/>
                  </a:schemeClr>
                </a:solidFill>
                <a:latin typeface="Verdana" panose="020B0604030504040204" pitchFamily="34" charset="0"/>
                <a:ea typeface="Verdana" panose="020B0604030504040204" pitchFamily="34" charset="0"/>
                <a:cs typeface="+mn-cs"/>
              </a:rPr>
              <a:t>comparable.</a:t>
            </a:r>
            <a:r>
              <a:rPr lang="fr-FR" sz="2400" dirty="0">
                <a:latin typeface="Verdana" panose="020B0604030504040204" pitchFamily="34" charset="0"/>
                <a:ea typeface="Verdana" panose="020B0604030504040204" pitchFamily="34" charset="0"/>
              </a:rPr>
              <a:t/>
            </a:r>
            <a:br>
              <a:rPr lang="fr-FR" sz="2400" dirty="0">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4" name="Picture 23"/>
          <p:cNvPicPr>
            <a:picLocks noChangeAspect="1"/>
          </p:cNvPicPr>
          <p:nvPr/>
        </p:nvPicPr>
        <p:blipFill>
          <a:blip r:embed="rId5"/>
          <a:stretch>
            <a:fillRect/>
          </a:stretch>
        </p:blipFill>
        <p:spPr>
          <a:xfrm>
            <a:off x="1996001" y="6073241"/>
            <a:ext cx="768819" cy="152400"/>
          </a:xfrm>
          <a:prstGeom prst="rect">
            <a:avLst/>
          </a:prstGeom>
        </p:spPr>
      </p:pic>
      <p:pic>
        <p:nvPicPr>
          <p:cNvPr id="18" name="Picture 17"/>
          <p:cNvPicPr>
            <a:picLocks noChangeAspect="1"/>
          </p:cNvPicPr>
          <p:nvPr/>
        </p:nvPicPr>
        <p:blipFill>
          <a:blip r:embed="rId6"/>
          <a:stretch>
            <a:fillRect/>
          </a:stretch>
        </p:blipFill>
        <p:spPr>
          <a:xfrm>
            <a:off x="3443024" y="5797795"/>
            <a:ext cx="487680" cy="232410"/>
          </a:xfrm>
          <a:prstGeom prst="rect">
            <a:avLst/>
          </a:prstGeom>
        </p:spPr>
      </p:pic>
      <p:pic>
        <p:nvPicPr>
          <p:cNvPr id="27" name="Picture 26"/>
          <p:cNvPicPr>
            <a:picLocks noChangeAspect="1"/>
          </p:cNvPicPr>
          <p:nvPr/>
        </p:nvPicPr>
        <p:blipFill>
          <a:blip r:embed="rId5"/>
          <a:stretch>
            <a:fillRect/>
          </a:stretch>
        </p:blipFill>
        <p:spPr>
          <a:xfrm>
            <a:off x="8348153" y="5645395"/>
            <a:ext cx="768819" cy="152400"/>
          </a:xfrm>
          <a:prstGeom prst="rect">
            <a:avLst/>
          </a:prstGeom>
        </p:spPr>
      </p:pic>
      <p:pic>
        <p:nvPicPr>
          <p:cNvPr id="28" name="Picture 27"/>
          <p:cNvPicPr>
            <a:picLocks noChangeAspect="1"/>
          </p:cNvPicPr>
          <p:nvPr/>
        </p:nvPicPr>
        <p:blipFill>
          <a:blip r:embed="rId6"/>
          <a:stretch>
            <a:fillRect/>
          </a:stretch>
        </p:blipFill>
        <p:spPr>
          <a:xfrm>
            <a:off x="9778453" y="5893601"/>
            <a:ext cx="487680" cy="232410"/>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1637297736"/>
              </p:ext>
            </p:extLst>
          </p:nvPr>
        </p:nvGraphicFramePr>
        <p:xfrm>
          <a:off x="343954" y="1498702"/>
          <a:ext cx="5580191" cy="276544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a:graphicFrameLocks/>
          </p:cNvGraphicFramePr>
          <p:nvPr>
            <p:extLst>
              <p:ext uri="{D42A27DB-BD31-4B8C-83A1-F6EECF244321}">
                <p14:modId xmlns:p14="http://schemas.microsoft.com/office/powerpoint/2010/main" val="3524919576"/>
              </p:ext>
            </p:extLst>
          </p:nvPr>
        </p:nvGraphicFramePr>
        <p:xfrm>
          <a:off x="6498168" y="1498702"/>
          <a:ext cx="5531907" cy="265051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9149287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lvl="0"/>
            <a:r>
              <a:rPr lang="en-US" sz="2600" dirty="0" err="1">
                <a:solidFill>
                  <a:srgbClr val="FFFFFF"/>
                </a:solidFill>
                <a:latin typeface="Segoe UI Light" panose="020B0502040204020203" pitchFamily="34" charset="0"/>
              </a:rPr>
              <a:t>QoE</a:t>
            </a:r>
            <a:r>
              <a:rPr lang="en-US" sz="2600" dirty="0">
                <a:solidFill>
                  <a:srgbClr val="FFFFFF"/>
                </a:solidFill>
                <a:latin typeface="Segoe UI Light" panose="020B0502040204020203" pitchFamily="34" charset="0"/>
              </a:rPr>
              <a:t> Global Scoring and Ranking</a:t>
            </a:r>
          </a:p>
        </p:txBody>
      </p:sp>
      <p:sp>
        <p:nvSpPr>
          <p:cNvPr id="27" name="Text Placeholder 5"/>
          <p:cNvSpPr txBox="1">
            <a:spLocks/>
          </p:cNvSpPr>
          <p:nvPr/>
        </p:nvSpPr>
        <p:spPr>
          <a:xfrm>
            <a:off x="631597" y="2090740"/>
            <a:ext cx="1559154"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Semilight" panose="020B0402040204020203" pitchFamily="34" charset="0"/>
              </a:rPr>
              <a:t>04</a:t>
            </a:r>
            <a:endPar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endParaRP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785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err="1"/>
              <a:t>QoE</a:t>
            </a:r>
            <a:r>
              <a:rPr lang="en-US" sz="2400" dirty="0"/>
              <a:t> </a:t>
            </a:r>
            <a:r>
              <a:rPr lang="fr-FR" sz="2400" dirty="0" err="1"/>
              <a:t>Scoring</a:t>
            </a:r>
            <a:r>
              <a:rPr lang="fr-FR" sz="2400" dirty="0"/>
              <a:t> and </a:t>
            </a:r>
            <a:r>
              <a:rPr lang="fr-FR" sz="2400" dirty="0" err="1"/>
              <a:t>Ranking</a:t>
            </a:r>
            <a:r>
              <a:rPr lang="fr-FR" sz="2400" dirty="0"/>
              <a:t> </a:t>
            </a:r>
            <a:r>
              <a:rPr lang="fr-FR" sz="2400" dirty="0" err="1"/>
              <a:t>based</a:t>
            </a:r>
            <a:r>
              <a:rPr lang="fr-FR" sz="2400" dirty="0"/>
              <a:t> on </a:t>
            </a:r>
            <a:r>
              <a:rPr lang="fr-FR" sz="2400" dirty="0" err="1"/>
              <a:t>Deloitte</a:t>
            </a:r>
            <a:r>
              <a:rPr lang="fr-FR" sz="2400" dirty="0"/>
              <a:t> </a:t>
            </a:r>
            <a:r>
              <a:rPr lang="fr-FR" sz="2400" dirty="0" err="1"/>
              <a:t>proposed</a:t>
            </a:r>
            <a:r>
              <a:rPr lang="fr-FR" sz="2400" dirty="0"/>
              <a:t> </a:t>
            </a:r>
            <a:r>
              <a:rPr lang="fr-FR" sz="2400" dirty="0" err="1"/>
              <a:t>weights</a:t>
            </a:r>
            <a:r>
              <a:rPr lang="en-US" sz="2400" dirty="0">
                <a:solidFill>
                  <a:srgbClr val="414141"/>
                </a:solidFill>
              </a:rPr>
              <a:t/>
            </a:r>
            <a:br>
              <a:rPr lang="en-US" sz="2400" dirty="0">
                <a:solidFill>
                  <a:srgbClr val="414141"/>
                </a:solidFill>
              </a:rPr>
            </a:br>
            <a:r>
              <a:rPr lang="fr-FR" sz="2400" dirty="0">
                <a:latin typeface="Verdana" panose="020B0604030504040204" pitchFamily="34" charset="0"/>
                <a:ea typeface="Verdana" panose="020B0604030504040204" pitchFamily="34" charset="0"/>
              </a:rPr>
              <a:t/>
            </a:r>
            <a:br>
              <a:rPr lang="fr-FR" sz="2400" dirty="0">
                <a:latin typeface="Verdana" panose="020B0604030504040204" pitchFamily="34" charset="0"/>
                <a:ea typeface="Verdana" panose="020B0604030504040204" pitchFamily="34" charset="0"/>
              </a:rPr>
            </a:br>
            <a:r>
              <a:rPr lang="fr-FR" sz="2400" dirty="0">
                <a:latin typeface="Verdana" panose="020B0604030504040204" pitchFamily="34" charset="0"/>
                <a:ea typeface="Verdana" panose="020B0604030504040204" pitchFamily="34" charset="0"/>
              </a:rPr>
              <a:t/>
            </a:r>
            <a:br>
              <a:rPr lang="fr-FR" sz="2400" dirty="0">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133606179"/>
              </p:ext>
            </p:extLst>
          </p:nvPr>
        </p:nvGraphicFramePr>
        <p:xfrm>
          <a:off x="322457" y="951312"/>
          <a:ext cx="11513024" cy="5030288"/>
        </p:xfrm>
        <a:graphic>
          <a:graphicData uri="http://schemas.openxmlformats.org/drawingml/2006/table">
            <a:tbl>
              <a:tblPr/>
              <a:tblGrid>
                <a:gridCol w="1356093">
                  <a:extLst>
                    <a:ext uri="{9D8B030D-6E8A-4147-A177-3AD203B41FA5}">
                      <a16:colId xmlns:a16="http://schemas.microsoft.com/office/drawing/2014/main" val="1581883645"/>
                    </a:ext>
                  </a:extLst>
                </a:gridCol>
                <a:gridCol w="1216977">
                  <a:extLst>
                    <a:ext uri="{9D8B030D-6E8A-4147-A177-3AD203B41FA5}">
                      <a16:colId xmlns:a16="http://schemas.microsoft.com/office/drawing/2014/main" val="2180637118"/>
                    </a:ext>
                  </a:extLst>
                </a:gridCol>
                <a:gridCol w="845503">
                  <a:extLst>
                    <a:ext uri="{9D8B030D-6E8A-4147-A177-3AD203B41FA5}">
                      <a16:colId xmlns:a16="http://schemas.microsoft.com/office/drawing/2014/main" val="1401813579"/>
                    </a:ext>
                  </a:extLst>
                </a:gridCol>
                <a:gridCol w="3303967">
                  <a:extLst>
                    <a:ext uri="{9D8B030D-6E8A-4147-A177-3AD203B41FA5}">
                      <a16:colId xmlns:a16="http://schemas.microsoft.com/office/drawing/2014/main" val="3736577104"/>
                    </a:ext>
                  </a:extLst>
                </a:gridCol>
                <a:gridCol w="691515">
                  <a:extLst>
                    <a:ext uri="{9D8B030D-6E8A-4147-A177-3AD203B41FA5}">
                      <a16:colId xmlns:a16="http://schemas.microsoft.com/office/drawing/2014/main" val="2657365757"/>
                    </a:ext>
                  </a:extLst>
                </a:gridCol>
                <a:gridCol w="711332">
                  <a:extLst>
                    <a:ext uri="{9D8B030D-6E8A-4147-A177-3AD203B41FA5}">
                      <a16:colId xmlns:a16="http://schemas.microsoft.com/office/drawing/2014/main" val="3728488952"/>
                    </a:ext>
                  </a:extLst>
                </a:gridCol>
                <a:gridCol w="873432">
                  <a:extLst>
                    <a:ext uri="{9D8B030D-6E8A-4147-A177-3AD203B41FA5}">
                      <a16:colId xmlns:a16="http://schemas.microsoft.com/office/drawing/2014/main" val="4146103421"/>
                    </a:ext>
                  </a:extLst>
                </a:gridCol>
                <a:gridCol w="873432">
                  <a:extLst>
                    <a:ext uri="{9D8B030D-6E8A-4147-A177-3AD203B41FA5}">
                      <a16:colId xmlns:a16="http://schemas.microsoft.com/office/drawing/2014/main" val="204117538"/>
                    </a:ext>
                  </a:extLst>
                </a:gridCol>
                <a:gridCol w="851981">
                  <a:extLst>
                    <a:ext uri="{9D8B030D-6E8A-4147-A177-3AD203B41FA5}">
                      <a16:colId xmlns:a16="http://schemas.microsoft.com/office/drawing/2014/main" val="3839228100"/>
                    </a:ext>
                  </a:extLst>
                </a:gridCol>
                <a:gridCol w="788792">
                  <a:extLst>
                    <a:ext uri="{9D8B030D-6E8A-4147-A177-3AD203B41FA5}">
                      <a16:colId xmlns:a16="http://schemas.microsoft.com/office/drawing/2014/main" val="1100620880"/>
                    </a:ext>
                  </a:extLst>
                </a:gridCol>
              </a:tblGrid>
              <a:tr h="346603">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Category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Technology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Weight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KPI Item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Lower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Upper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622113532"/>
                  </a:ext>
                </a:extLst>
              </a:tr>
              <a:tr h="32167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1219140" rtl="0" eaLnBrk="1" fontAlgn="ctr" latinLnBrk="0" hangingPunct="1"/>
                      <a:r>
                        <a:rPr lang="en-US" sz="1050" b="1" i="0" u="none" strike="noStrike" kern="1200" dirty="0" smtClean="0">
                          <a:solidFill>
                            <a:srgbClr val="FFFFFF"/>
                          </a:solidFill>
                          <a:effectLst/>
                          <a:latin typeface="Verdana" panose="020B0604030504040204" pitchFamily="34" charset="0"/>
                          <a:ea typeface="+mn-ea"/>
                          <a:cs typeface="+mn-cs"/>
                        </a:rPr>
                        <a:t>KPI Value</a:t>
                      </a:r>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050" b="1" i="0" u="none" strike="noStrike" kern="1200" dirty="0" smtClean="0">
                          <a:solidFill>
                            <a:srgbClr val="FFFFFF"/>
                          </a:solidFill>
                          <a:effectLst/>
                          <a:latin typeface="Verdana" panose="020B0604030504040204" pitchFamily="34" charset="0"/>
                          <a:ea typeface="+mn-ea"/>
                          <a:cs typeface="+mn-cs"/>
                        </a:rPr>
                        <a:t>KPI Value</a:t>
                      </a:r>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162161064"/>
                  </a:ext>
                </a:extLst>
              </a:tr>
              <a:tr h="521267">
                <a:tc rowSpan="11">
                  <a:txBody>
                    <a:bodyPr/>
                    <a:lstStyle/>
                    <a:p>
                      <a:pPr algn="ctr" rtl="0" fontAlgn="ctr"/>
                      <a:r>
                        <a:rPr lang="en-US" sz="1400" b="1" i="0" u="none" strike="noStrike" dirty="0">
                          <a:solidFill>
                            <a:srgbClr val="FFFFFF"/>
                          </a:solidFill>
                          <a:effectLst/>
                          <a:latin typeface="Verdana" panose="020B0604030504040204" pitchFamily="34" charset="0"/>
                        </a:rPr>
                        <a:t>PS Experience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6BC25"/>
                    </a:solidFill>
                  </a:tcPr>
                </a:tc>
                <a:tc>
                  <a:txBody>
                    <a:bodyPr/>
                    <a:lstStyle/>
                    <a:p>
                      <a:pPr algn="ctr" rtl="0" fontAlgn="ctr"/>
                      <a:r>
                        <a:rPr lang="en-US" sz="1400" b="1" i="0" u="none" strike="noStrike" dirty="0">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Coverage (RSCP&gt;=-105 </a:t>
                      </a:r>
                      <a:r>
                        <a:rPr lang="en-US" sz="1400" b="1" i="0" u="none" strike="noStrike" dirty="0" err="1">
                          <a:solidFill>
                            <a:srgbClr val="000000"/>
                          </a:solidFill>
                          <a:effectLst/>
                          <a:latin typeface="Verdana" panose="020B0604030504040204" pitchFamily="34" charset="0"/>
                        </a:rPr>
                        <a:t>dbm</a:t>
                      </a:r>
                      <a:r>
                        <a:rPr lang="en-US" sz="1400" b="1" i="0" u="none" strike="noStrike" dirty="0">
                          <a:solidFill>
                            <a:srgbClr val="000000"/>
                          </a:solidFill>
                          <a:effectLst/>
                          <a:latin typeface="Verdana" panose="020B0604030504040204" pitchFamily="34" charset="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smtClean="0">
                          <a:solidFill>
                            <a:srgbClr val="000000"/>
                          </a:solidFill>
                          <a:effectLst/>
                          <a:latin typeface="Verdana" panose="020B0604030504040204" pitchFamily="34" charset="0"/>
                        </a:rPr>
                        <a:t>80%</a:t>
                      </a:r>
                      <a:endParaRPr lang="en-US" sz="1400" b="0" i="0" u="none" strike="noStrike" dirty="0">
                        <a:solidFill>
                          <a:srgbClr val="000000"/>
                        </a:solidFill>
                        <a:effectLst/>
                        <a:latin typeface="Verdana" panose="020B060403050404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smtClean="0">
                          <a:solidFill>
                            <a:srgbClr val="000000"/>
                          </a:solidFill>
                          <a:effectLst/>
                          <a:latin typeface="Verdana" panose="020B0604030504040204" pitchFamily="34" charset="0"/>
                        </a:rPr>
                        <a:t>100%</a:t>
                      </a:r>
                      <a:endParaRPr lang="en-US" sz="1400" b="0" i="0" u="none" strike="noStrike" dirty="0">
                        <a:solidFill>
                          <a:srgbClr val="000000"/>
                        </a:solidFill>
                        <a:effectLst/>
                        <a:latin typeface="Verdana" panose="020B060403050404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74.6%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83.7%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Verdana" panose="020B0604030504040204" pitchFamily="34" charset="0"/>
                        </a:rPr>
                        <a:t>1.85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045563342"/>
                  </a:ext>
                </a:extLst>
              </a:tr>
              <a:tr h="421563">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Coverage (RSCP&gt;=-94 </a:t>
                      </a:r>
                      <a:r>
                        <a:rPr lang="en-US" sz="1400" b="1" i="0" u="none" strike="noStrike" dirty="0" err="1">
                          <a:solidFill>
                            <a:srgbClr val="000000"/>
                          </a:solidFill>
                          <a:effectLst/>
                          <a:latin typeface="Verdana" panose="020B0604030504040204" pitchFamily="34" charset="0"/>
                        </a:rPr>
                        <a:t>dbm</a:t>
                      </a:r>
                      <a:r>
                        <a:rPr lang="en-US" sz="1400" b="1" i="0" u="none" strike="noStrike" dirty="0">
                          <a:solidFill>
                            <a:srgbClr val="000000"/>
                          </a:solidFill>
                          <a:effectLst/>
                          <a:latin typeface="Verdana" panose="020B0604030504040204" pitchFamily="34" charset="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smtClean="0">
                          <a:solidFill>
                            <a:srgbClr val="000000"/>
                          </a:solidFill>
                          <a:effectLst/>
                          <a:latin typeface="Verdana" panose="020B0604030504040204" pitchFamily="34" charset="0"/>
                        </a:rPr>
                        <a:t>85%</a:t>
                      </a:r>
                      <a:endParaRPr lang="en-US" sz="1400" b="0" i="0" u="none" strike="noStrike" dirty="0">
                        <a:solidFill>
                          <a:srgbClr val="000000"/>
                        </a:solidFill>
                        <a:effectLst/>
                        <a:latin typeface="Verdana" panose="020B060403050404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smtClean="0">
                          <a:solidFill>
                            <a:srgbClr val="000000"/>
                          </a:solidFill>
                          <a:effectLst/>
                          <a:latin typeface="Verdana" panose="020B0604030504040204" pitchFamily="34" charset="0"/>
                        </a:rPr>
                        <a:t>100%</a:t>
                      </a:r>
                      <a:endParaRPr lang="en-US" sz="1400" b="0" i="0" u="none" strike="noStrike" dirty="0">
                        <a:solidFill>
                          <a:srgbClr val="000000"/>
                        </a:solidFill>
                        <a:effectLst/>
                        <a:latin typeface="Verdana" panose="020B060403050404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smtClean="0">
                          <a:solidFill>
                            <a:srgbClr val="000000"/>
                          </a:solidFill>
                          <a:effectLst/>
                          <a:latin typeface="Verdana" panose="020B0604030504040204" pitchFamily="34" charset="0"/>
                        </a:rPr>
                        <a:t>73.9%</a:t>
                      </a:r>
                      <a:endParaRPr lang="en-US" sz="1400" b="0" i="0" u="none" strike="noStrike" dirty="0">
                        <a:solidFill>
                          <a:srgbClr val="000000"/>
                        </a:solidFill>
                        <a:effectLst/>
                        <a:latin typeface="Verdana" panose="020B060403050404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smtClean="0">
                          <a:solidFill>
                            <a:srgbClr val="000000"/>
                          </a:solidFill>
                          <a:effectLst/>
                          <a:latin typeface="Verdana" panose="020B0604030504040204" pitchFamily="34" charset="0"/>
                        </a:rPr>
                        <a:t>70.52%</a:t>
                      </a:r>
                      <a:endParaRPr lang="en-US" sz="1400" b="0" i="0" u="none" strike="noStrike" dirty="0">
                        <a:solidFill>
                          <a:srgbClr val="000000"/>
                        </a:solidFill>
                        <a:effectLst/>
                        <a:latin typeface="Verdana" panose="020B060403050404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826427163"/>
                  </a:ext>
                </a:extLst>
              </a:tr>
              <a:tr h="252242">
                <a:tc vMerge="1">
                  <a:txBody>
                    <a:bodyPr/>
                    <a:lstStyle/>
                    <a:p>
                      <a:endParaRPr lang="en-US"/>
                    </a:p>
                  </a:txBody>
                  <a:tcPr/>
                </a:tc>
                <a:tc>
                  <a:txBody>
                    <a:bodyPr/>
                    <a:lstStyle/>
                    <a:p>
                      <a:pPr algn="ctr" rtl="0" fontAlgn="ctr"/>
                      <a:r>
                        <a:rPr lang="en-US" sz="1400" b="1" i="0" u="none" strike="noStrike" dirty="0">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DL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Verdana" panose="020B0604030504040204" pitchFamily="34" charset="0"/>
                        </a:rPr>
                        <a:t>5000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40000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14588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10915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7.85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6.17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1642013292"/>
                  </a:ext>
                </a:extLst>
              </a:tr>
              <a:tr h="235723">
                <a:tc vMerge="1">
                  <a:txBody>
                    <a:bodyPr/>
                    <a:lstStyle/>
                    <a:p>
                      <a:endParaRPr lang="en-US"/>
                    </a:p>
                  </a:txBody>
                  <a:tcPr/>
                </a:tc>
                <a:tc>
                  <a:txBody>
                    <a:bodyPr/>
                    <a:lstStyle/>
                    <a:p>
                      <a:pPr algn="ctr" rtl="0" fontAlgn="ctr"/>
                      <a:r>
                        <a:rPr lang="en-US" sz="1400" b="1" i="0" u="none" strike="noStrike" dirty="0">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a:solidFill>
                            <a:srgbClr val="000000"/>
                          </a:solidFill>
                          <a:effectLst/>
                          <a:latin typeface="Verdana" panose="020B0604030504040204" pitchFamily="34" charset="0"/>
                        </a:rPr>
                        <a:t>Average FTP DL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smtClean="0">
                          <a:solidFill>
                            <a:srgbClr val="000000"/>
                          </a:solidFill>
                          <a:effectLst/>
                          <a:latin typeface="Verdana" panose="020B0604030504040204" pitchFamily="34" charset="0"/>
                        </a:rPr>
                        <a:t>3167</a:t>
                      </a:r>
                      <a:endParaRPr lang="en-US" sz="1400" b="0" i="0" u="none" strike="noStrike" dirty="0">
                        <a:solidFill>
                          <a:srgbClr val="000000"/>
                        </a:solidFill>
                        <a:effectLst/>
                        <a:latin typeface="Verdana" panose="020B060403050404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smtClean="0">
                          <a:solidFill>
                            <a:srgbClr val="000000"/>
                          </a:solidFill>
                          <a:effectLst/>
                          <a:latin typeface="Verdana" panose="020B0604030504040204" pitchFamily="34" charset="0"/>
                        </a:rPr>
                        <a:t>2615</a:t>
                      </a:r>
                      <a:endParaRPr lang="en-US" sz="1400" b="0" i="0" u="none" strike="noStrike" dirty="0">
                        <a:solidFill>
                          <a:srgbClr val="000000"/>
                        </a:solidFill>
                        <a:effectLst/>
                        <a:latin typeface="Verdana" panose="020B060403050404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9.55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6.93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1013441571"/>
                  </a:ext>
                </a:extLst>
              </a:tr>
              <a:tr h="41524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UL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2000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6313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6895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3.67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3.91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68932820"/>
                  </a:ext>
                </a:extLst>
              </a:tr>
              <a:tr h="41524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UL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1000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smtClean="0">
                          <a:solidFill>
                            <a:srgbClr val="000000"/>
                          </a:solidFill>
                          <a:effectLst/>
                          <a:latin typeface="Verdana" panose="020B0604030504040204" pitchFamily="34" charset="0"/>
                        </a:rPr>
                        <a:t>1233</a:t>
                      </a:r>
                      <a:endParaRPr lang="en-US" sz="1400" b="0" i="0" u="none" strike="noStrike" dirty="0">
                        <a:solidFill>
                          <a:srgbClr val="000000"/>
                        </a:solidFill>
                        <a:effectLst/>
                        <a:latin typeface="Verdana" panose="020B060403050404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smtClean="0">
                          <a:solidFill>
                            <a:srgbClr val="000000"/>
                          </a:solidFill>
                          <a:effectLst/>
                          <a:latin typeface="Verdana" panose="020B0604030504040204" pitchFamily="34" charset="0"/>
                        </a:rPr>
                        <a:t>1068</a:t>
                      </a:r>
                      <a:endParaRPr lang="en-US" sz="1400" b="0" i="0" u="none" strike="noStrike" dirty="0">
                        <a:solidFill>
                          <a:srgbClr val="000000"/>
                        </a:solidFill>
                        <a:effectLst/>
                        <a:latin typeface="Verdana" panose="020B060403050404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1.21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0.65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023208317"/>
                  </a:ext>
                </a:extLst>
              </a:tr>
              <a:tr h="36223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Accessibility Rate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Verdana" panose="020B0604030504040204" pitchFamily="34"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98.57%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99.65%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4.29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4.83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456528725"/>
                  </a:ext>
                </a:extLst>
              </a:tr>
              <a:tr h="36223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a:solidFill>
                            <a:srgbClr val="000000"/>
                          </a:solidFill>
                          <a:effectLst/>
                          <a:latin typeface="Verdana" panose="020B0604030504040204" pitchFamily="34" charset="0"/>
                        </a:rPr>
                        <a:t>Accessibility Rate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99.17%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95.58%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4.59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2.79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715228101"/>
                  </a:ext>
                </a:extLst>
              </a:tr>
              <a:tr h="463320">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HTTP </a:t>
                      </a:r>
                      <a:r>
                        <a:rPr lang="en-US" sz="1400" b="1" i="0" u="none" strike="noStrike" dirty="0" err="1">
                          <a:solidFill>
                            <a:srgbClr val="000000"/>
                          </a:solidFill>
                          <a:effectLst/>
                          <a:latin typeface="Verdana" panose="020B0604030504040204" pitchFamily="34" charset="0"/>
                        </a:rPr>
                        <a:t>Connexion</a:t>
                      </a:r>
                      <a:r>
                        <a:rPr lang="en-US" sz="1400" b="1" i="0" u="none" strike="noStrike" dirty="0">
                          <a:solidFill>
                            <a:srgbClr val="000000"/>
                          </a:solidFill>
                          <a:effectLst/>
                          <a:latin typeface="Verdana" panose="020B0604030504040204" pitchFamily="34" charset="0"/>
                        </a:rPr>
                        <a:t> Setup Time (s)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3.47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2.60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Verdana" panose="020B0604030504040204" pitchFamily="34" charset="0"/>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2.24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965933941"/>
                  </a:ext>
                </a:extLst>
              </a:tr>
              <a:tr h="463320">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HTTP </a:t>
                      </a:r>
                      <a:r>
                        <a:rPr lang="en-US" sz="1400" b="1" i="0" u="none" strike="noStrike" dirty="0" err="1">
                          <a:solidFill>
                            <a:srgbClr val="000000"/>
                          </a:solidFill>
                          <a:effectLst/>
                          <a:latin typeface="Verdana" panose="020B0604030504040204" pitchFamily="34" charset="0"/>
                        </a:rPr>
                        <a:t>Connexion</a:t>
                      </a:r>
                      <a:r>
                        <a:rPr lang="en-US" sz="1400" b="1" i="0" u="none" strike="noStrike" dirty="0">
                          <a:solidFill>
                            <a:srgbClr val="000000"/>
                          </a:solidFill>
                          <a:effectLst/>
                          <a:latin typeface="Verdana" panose="020B0604030504040204" pitchFamily="34" charset="0"/>
                        </a:rPr>
                        <a:t> Setup Time (s)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2.96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4.00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Verdana" panose="020B0604030504040204" pitchFamily="34" charset="0"/>
                        </a:rPr>
                        <a:t>4.12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Verdana" panose="020B0604030504040204" pitchFamily="34" charset="0"/>
                        </a:rPr>
                        <a:t>2.89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977416628"/>
                  </a:ext>
                </a:extLst>
              </a:tr>
              <a:tr h="449605">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gridSpan="5">
                  <a:txBody>
                    <a:bodyPr/>
                    <a:lstStyle/>
                    <a:p>
                      <a:pPr algn="ctr" rtl="0" fontAlgn="ctr"/>
                      <a:r>
                        <a:rPr lang="en-US" sz="1400" b="1" i="0" u="none" strike="noStrike" dirty="0">
                          <a:solidFill>
                            <a:srgbClr val="000000"/>
                          </a:solidFill>
                          <a:effectLst/>
                          <a:latin typeface="Verdana" panose="020B0604030504040204" pitchFamily="34" charset="0"/>
                        </a:rPr>
                        <a:t>Total </a:t>
                      </a:r>
                      <a:r>
                        <a:rPr lang="en-US" sz="1400" b="1" i="0" u="none" strike="noStrike" dirty="0" smtClean="0">
                          <a:solidFill>
                            <a:srgbClr val="000000"/>
                          </a:solidFill>
                          <a:effectLst/>
                          <a:latin typeface="Verdana" panose="020B0604030504040204" pitchFamily="34" charset="0"/>
                        </a:rPr>
                        <a:t>Score</a:t>
                      </a:r>
                      <a:endParaRPr lang="en-US" sz="1400" b="1" i="0" u="none" strike="noStrike" dirty="0">
                        <a:solidFill>
                          <a:srgbClr val="000000"/>
                        </a:solidFill>
                        <a:effectLst/>
                        <a:latin typeface="Verdana" panose="020B060403050404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400" b="1" i="0" u="sng" strike="noStrike" dirty="0">
                          <a:solidFill>
                            <a:srgbClr val="C00000"/>
                          </a:solidFill>
                          <a:effectLst/>
                          <a:latin typeface="Verdana" panose="020B0604030504040204" pitchFamily="34" charset="0"/>
                        </a:rPr>
                        <a:t>35.27</a:t>
                      </a:r>
                      <a:r>
                        <a:rPr lang="en-US" sz="1400" b="1" i="0" u="none" strike="noStrike" dirty="0">
                          <a:solidFill>
                            <a:srgbClr val="C00000"/>
                          </a:solidFill>
                          <a:effectLst/>
                          <a:latin typeface="Verdana" panose="020B0604030504040204" pitchFamily="34" charset="0"/>
                        </a:rPr>
                        <a: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C00000"/>
                          </a:solidFill>
                          <a:effectLst/>
                          <a:latin typeface="Verdana" panose="020B0604030504040204" pitchFamily="34" charset="0"/>
                        </a:rPr>
                        <a:t>30.40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581074506"/>
                  </a:ext>
                </a:extLst>
              </a:tr>
            </a:tbl>
          </a:graphicData>
        </a:graphic>
      </p:graphicFrame>
      <p:pic>
        <p:nvPicPr>
          <p:cNvPr id="7" name="Picture 6"/>
          <p:cNvPicPr>
            <a:picLocks noChangeAspect="1"/>
          </p:cNvPicPr>
          <p:nvPr/>
        </p:nvPicPr>
        <p:blipFill>
          <a:blip r:embed="rId3"/>
          <a:stretch>
            <a:fillRect/>
          </a:stretch>
        </p:blipFill>
        <p:spPr>
          <a:xfrm>
            <a:off x="8520223" y="1073333"/>
            <a:ext cx="774259" cy="152413"/>
          </a:xfrm>
          <a:prstGeom prst="rect">
            <a:avLst/>
          </a:prstGeom>
        </p:spPr>
      </p:pic>
      <p:pic>
        <p:nvPicPr>
          <p:cNvPr id="13" name="Picture 12"/>
          <p:cNvPicPr>
            <a:picLocks noChangeAspect="1"/>
          </p:cNvPicPr>
          <p:nvPr/>
        </p:nvPicPr>
        <p:blipFill>
          <a:blip r:embed="rId4"/>
          <a:stretch>
            <a:fillRect/>
          </a:stretch>
        </p:blipFill>
        <p:spPr>
          <a:xfrm>
            <a:off x="9508468" y="1033334"/>
            <a:ext cx="487680" cy="232410"/>
          </a:xfrm>
          <a:prstGeom prst="rect">
            <a:avLst/>
          </a:prstGeom>
        </p:spPr>
      </p:pic>
      <p:pic>
        <p:nvPicPr>
          <p:cNvPr id="16" name="Picture 15"/>
          <p:cNvPicPr>
            <a:picLocks noChangeAspect="1"/>
          </p:cNvPicPr>
          <p:nvPr/>
        </p:nvPicPr>
        <p:blipFill>
          <a:blip r:embed="rId3"/>
          <a:stretch>
            <a:fillRect/>
          </a:stretch>
        </p:blipFill>
        <p:spPr>
          <a:xfrm>
            <a:off x="10248928" y="1073333"/>
            <a:ext cx="774259" cy="152413"/>
          </a:xfrm>
          <a:prstGeom prst="rect">
            <a:avLst/>
          </a:prstGeom>
        </p:spPr>
      </p:pic>
      <p:pic>
        <p:nvPicPr>
          <p:cNvPr id="18" name="Picture 17"/>
          <p:cNvPicPr>
            <a:picLocks noChangeAspect="1"/>
          </p:cNvPicPr>
          <p:nvPr/>
        </p:nvPicPr>
        <p:blipFill>
          <a:blip r:embed="rId4"/>
          <a:stretch>
            <a:fillRect/>
          </a:stretch>
        </p:blipFill>
        <p:spPr>
          <a:xfrm>
            <a:off x="11200513" y="1033334"/>
            <a:ext cx="487680" cy="232410"/>
          </a:xfrm>
          <a:prstGeom prst="rect">
            <a:avLst/>
          </a:prstGeom>
        </p:spPr>
      </p:pic>
      <p:sp>
        <p:nvSpPr>
          <p:cNvPr id="9" name="Rectangle 8"/>
          <p:cNvSpPr/>
          <p:nvPr/>
        </p:nvSpPr>
        <p:spPr>
          <a:xfrm>
            <a:off x="1592750" y="6196220"/>
            <a:ext cx="9778639" cy="369332"/>
          </a:xfrm>
          <a:prstGeom prst="rect">
            <a:avLst/>
          </a:prstGeom>
        </p:spPr>
        <p:txBody>
          <a:bodyPr wrap="none">
            <a:spAutoFit/>
          </a:bodyPr>
          <a:lstStyle/>
          <a:p>
            <a:r>
              <a:rPr lang="en-US" b="1" dirty="0" smtClean="0">
                <a:solidFill>
                  <a:srgbClr val="FFC000"/>
                </a:solidFill>
              </a:rPr>
              <a:t>MTN is </a:t>
            </a:r>
            <a:r>
              <a:rPr lang="en-US" b="1" dirty="0">
                <a:solidFill>
                  <a:srgbClr val="FFC000"/>
                </a:solidFill>
              </a:rPr>
              <a:t>number 1 for mobile internet capacity through its </a:t>
            </a:r>
            <a:r>
              <a:rPr lang="en-US" b="1" dirty="0" smtClean="0">
                <a:solidFill>
                  <a:srgbClr val="FFC000"/>
                </a:solidFill>
              </a:rPr>
              <a:t>3G/4G Network</a:t>
            </a:r>
            <a:r>
              <a:rPr lang="en-US" b="1" dirty="0">
                <a:solidFill>
                  <a:srgbClr val="FFC000"/>
                </a:solidFill>
              </a:rPr>
              <a:t> </a:t>
            </a:r>
            <a:endParaRPr lang="en-US" dirty="0">
              <a:solidFill>
                <a:srgbClr val="FFC000"/>
              </a:solidFill>
            </a:endParaRPr>
          </a:p>
        </p:txBody>
      </p:sp>
    </p:spTree>
    <p:extLst>
      <p:ext uri="{BB962C8B-B14F-4D97-AF65-F5344CB8AC3E}">
        <p14:creationId xmlns:p14="http://schemas.microsoft.com/office/powerpoint/2010/main" val="208072461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err="1"/>
              <a:t>QoE</a:t>
            </a:r>
            <a:r>
              <a:rPr lang="en-US" sz="2400" dirty="0"/>
              <a:t> </a:t>
            </a:r>
            <a:r>
              <a:rPr lang="fr-FR" sz="2400" dirty="0" err="1"/>
              <a:t>Scoring</a:t>
            </a:r>
            <a:r>
              <a:rPr lang="fr-FR" sz="2400" dirty="0"/>
              <a:t> and </a:t>
            </a:r>
            <a:r>
              <a:rPr lang="fr-FR" sz="2400" dirty="0" err="1"/>
              <a:t>Ranking</a:t>
            </a:r>
            <a:r>
              <a:rPr lang="fr-FR" sz="2400" dirty="0"/>
              <a:t> </a:t>
            </a:r>
            <a:r>
              <a:rPr lang="fr-FR" sz="2400" dirty="0" err="1"/>
              <a:t>based</a:t>
            </a:r>
            <a:r>
              <a:rPr lang="fr-FR" sz="2400" dirty="0"/>
              <a:t> on </a:t>
            </a:r>
            <a:r>
              <a:rPr lang="fr-FR" sz="2400" dirty="0" err="1"/>
              <a:t>Deloitte</a:t>
            </a:r>
            <a:r>
              <a:rPr lang="fr-FR" sz="2400" dirty="0"/>
              <a:t> </a:t>
            </a:r>
            <a:r>
              <a:rPr lang="fr-FR" sz="2400" dirty="0" err="1"/>
              <a:t>proposed</a:t>
            </a:r>
            <a:r>
              <a:rPr lang="fr-FR" sz="2400" dirty="0"/>
              <a:t> </a:t>
            </a:r>
            <a:r>
              <a:rPr lang="fr-FR" sz="2400" dirty="0" err="1"/>
              <a:t>weights</a:t>
            </a:r>
            <a:r>
              <a:rPr lang="en-US" sz="2400" dirty="0">
                <a:solidFill>
                  <a:srgbClr val="414141"/>
                </a:solidFill>
              </a:rPr>
              <a:t/>
            </a:r>
            <a:br>
              <a:rPr lang="en-US" sz="2400" dirty="0">
                <a:solidFill>
                  <a:srgbClr val="414141"/>
                </a:solidFill>
              </a:rPr>
            </a:br>
            <a:r>
              <a:rPr lang="fr-FR" sz="2400" dirty="0">
                <a:latin typeface="Verdana" panose="020B0604030504040204" pitchFamily="34" charset="0"/>
                <a:ea typeface="Verdana" panose="020B0604030504040204" pitchFamily="34" charset="0"/>
              </a:rPr>
              <a:t/>
            </a:r>
            <a:br>
              <a:rPr lang="fr-FR" sz="2400" dirty="0">
                <a:latin typeface="Verdana" panose="020B0604030504040204" pitchFamily="34" charset="0"/>
                <a:ea typeface="Verdana" panose="020B0604030504040204" pitchFamily="34" charset="0"/>
              </a:rPr>
            </a:br>
            <a:r>
              <a:rPr lang="fr-FR" sz="2400" dirty="0">
                <a:latin typeface="Verdana" panose="020B0604030504040204" pitchFamily="34" charset="0"/>
                <a:ea typeface="Verdana" panose="020B0604030504040204" pitchFamily="34" charset="0"/>
              </a:rPr>
              <a:t/>
            </a:r>
            <a:br>
              <a:rPr lang="fr-FR" sz="2400" dirty="0">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bg1">
                    <a:lumMod val="50000"/>
                  </a:schemeClr>
                </a:solidFill>
                <a:latin typeface="Verdana" panose="020B0604030504040204" pitchFamily="34" charset="0"/>
                <a:ea typeface="Verdana" panose="020B0604030504040204" pitchFamily="34" charset="0"/>
              </a:rPr>
              <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28</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802884232"/>
              </p:ext>
            </p:extLst>
          </p:nvPr>
        </p:nvGraphicFramePr>
        <p:xfrm>
          <a:off x="456767" y="1105042"/>
          <a:ext cx="11265333" cy="3997901"/>
        </p:xfrm>
        <a:graphic>
          <a:graphicData uri="http://schemas.openxmlformats.org/drawingml/2006/table">
            <a:tbl>
              <a:tblPr/>
              <a:tblGrid>
                <a:gridCol w="1366991">
                  <a:extLst>
                    <a:ext uri="{9D8B030D-6E8A-4147-A177-3AD203B41FA5}">
                      <a16:colId xmlns:a16="http://schemas.microsoft.com/office/drawing/2014/main" val="1581883645"/>
                    </a:ext>
                  </a:extLst>
                </a:gridCol>
                <a:gridCol w="1216977">
                  <a:extLst>
                    <a:ext uri="{9D8B030D-6E8A-4147-A177-3AD203B41FA5}">
                      <a16:colId xmlns:a16="http://schemas.microsoft.com/office/drawing/2014/main" val="2180637118"/>
                    </a:ext>
                  </a:extLst>
                </a:gridCol>
                <a:gridCol w="845503">
                  <a:extLst>
                    <a:ext uri="{9D8B030D-6E8A-4147-A177-3AD203B41FA5}">
                      <a16:colId xmlns:a16="http://schemas.microsoft.com/office/drawing/2014/main" val="1401813579"/>
                    </a:ext>
                  </a:extLst>
                </a:gridCol>
                <a:gridCol w="3012440">
                  <a:extLst>
                    <a:ext uri="{9D8B030D-6E8A-4147-A177-3AD203B41FA5}">
                      <a16:colId xmlns:a16="http://schemas.microsoft.com/office/drawing/2014/main" val="3736577104"/>
                    </a:ext>
                  </a:extLst>
                </a:gridCol>
                <a:gridCol w="691515">
                  <a:extLst>
                    <a:ext uri="{9D8B030D-6E8A-4147-A177-3AD203B41FA5}">
                      <a16:colId xmlns:a16="http://schemas.microsoft.com/office/drawing/2014/main" val="2657365757"/>
                    </a:ext>
                  </a:extLst>
                </a:gridCol>
                <a:gridCol w="717048">
                  <a:extLst>
                    <a:ext uri="{9D8B030D-6E8A-4147-A177-3AD203B41FA5}">
                      <a16:colId xmlns:a16="http://schemas.microsoft.com/office/drawing/2014/main" val="3728488952"/>
                    </a:ext>
                  </a:extLst>
                </a:gridCol>
                <a:gridCol w="880451">
                  <a:extLst>
                    <a:ext uri="{9D8B030D-6E8A-4147-A177-3AD203B41FA5}">
                      <a16:colId xmlns:a16="http://schemas.microsoft.com/office/drawing/2014/main" val="4146103421"/>
                    </a:ext>
                  </a:extLst>
                </a:gridCol>
                <a:gridCol w="880451">
                  <a:extLst>
                    <a:ext uri="{9D8B030D-6E8A-4147-A177-3AD203B41FA5}">
                      <a16:colId xmlns:a16="http://schemas.microsoft.com/office/drawing/2014/main" val="204117538"/>
                    </a:ext>
                  </a:extLst>
                </a:gridCol>
                <a:gridCol w="858827">
                  <a:extLst>
                    <a:ext uri="{9D8B030D-6E8A-4147-A177-3AD203B41FA5}">
                      <a16:colId xmlns:a16="http://schemas.microsoft.com/office/drawing/2014/main" val="3839228100"/>
                    </a:ext>
                  </a:extLst>
                </a:gridCol>
                <a:gridCol w="795130">
                  <a:extLst>
                    <a:ext uri="{9D8B030D-6E8A-4147-A177-3AD203B41FA5}">
                      <a16:colId xmlns:a16="http://schemas.microsoft.com/office/drawing/2014/main" val="1100620880"/>
                    </a:ext>
                  </a:extLst>
                </a:gridCol>
              </a:tblGrid>
              <a:tr h="479196">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Category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Technology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Weight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Item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Lower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Upper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622113532"/>
                  </a:ext>
                </a:extLst>
              </a:tr>
              <a:tr h="6405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1219140" rtl="0" eaLnBrk="1" fontAlgn="ctr" latinLnBrk="0" hangingPunct="1"/>
                      <a:r>
                        <a:rPr lang="en-US" sz="1400" b="1" i="0" u="none" strike="noStrike" kern="1200" dirty="0" smtClean="0">
                          <a:solidFill>
                            <a:srgbClr val="FFFFFF"/>
                          </a:solidFill>
                          <a:effectLst/>
                          <a:latin typeface="+mn-lt"/>
                          <a:ea typeface="+mn-ea"/>
                          <a:cs typeface="+mn-cs"/>
                        </a:rPr>
                        <a:t>KPI Value</a:t>
                      </a:r>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400" b="1" i="0" u="none" strike="noStrike" kern="1200" dirty="0" smtClean="0">
                          <a:solidFill>
                            <a:srgbClr val="FFFFFF"/>
                          </a:solidFill>
                          <a:effectLst/>
                          <a:latin typeface="+mn-lt"/>
                          <a:ea typeface="+mn-ea"/>
                          <a:cs typeface="+mn-cs"/>
                        </a:rPr>
                        <a:t>KPI Value</a:t>
                      </a:r>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162161064"/>
                  </a:ext>
                </a:extLst>
              </a:tr>
              <a:tr h="720678">
                <a:tc rowSpan="6">
                  <a:txBody>
                    <a:bodyPr/>
                    <a:lstStyle/>
                    <a:p>
                      <a:pPr algn="ctr" rtl="0" fontAlgn="ctr"/>
                      <a:r>
                        <a:rPr lang="en-US" sz="1400" b="1" i="0" u="none" strike="noStrike" dirty="0" smtClean="0">
                          <a:solidFill>
                            <a:srgbClr val="FFFFFF"/>
                          </a:solidFill>
                          <a:effectLst/>
                          <a:latin typeface="+mn-lt"/>
                        </a:rPr>
                        <a:t>CS </a:t>
                      </a:r>
                      <a:r>
                        <a:rPr lang="en-US" sz="1400" b="1" i="0" u="none" strike="noStrike" dirty="0">
                          <a:solidFill>
                            <a:srgbClr val="FFFFFF"/>
                          </a:solidFill>
                          <a:effectLst/>
                          <a:latin typeface="+mn-lt"/>
                        </a:rPr>
                        <a:t>Experience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6BC25"/>
                    </a:solidFill>
                  </a:tcPr>
                </a:tc>
                <a:tc>
                  <a:txBody>
                    <a:bodyPr/>
                    <a:lstStyle/>
                    <a:p>
                      <a:pPr algn="ctr" rtl="0" fontAlgn="ctr"/>
                      <a:r>
                        <a:rPr lang="en-US" sz="1400" b="0" i="0" u="none" strike="noStrike">
                          <a:solidFill>
                            <a:srgbClr val="000000"/>
                          </a:solidFill>
                          <a:effectLst/>
                          <a:latin typeface="+mn-lt"/>
                        </a:rPr>
                        <a:t>2G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Coverage (</a:t>
                      </a:r>
                      <a:r>
                        <a:rPr lang="en-US" sz="1400" b="1" i="0" u="none" strike="noStrike" dirty="0" err="1">
                          <a:solidFill>
                            <a:srgbClr val="000000"/>
                          </a:solidFill>
                          <a:effectLst/>
                          <a:latin typeface="+mn-lt"/>
                        </a:rPr>
                        <a:t>RxLev</a:t>
                      </a:r>
                      <a:r>
                        <a:rPr lang="en-US" sz="1400" b="1" i="0" u="none" strike="noStrike" dirty="0">
                          <a:solidFill>
                            <a:srgbClr val="000000"/>
                          </a:solidFill>
                          <a:effectLst/>
                          <a:latin typeface="+mn-lt"/>
                        </a:rPr>
                        <a:t>&gt;=-87 </a:t>
                      </a:r>
                      <a:r>
                        <a:rPr lang="en-US" sz="1400" b="1" i="0" u="none" strike="noStrike" dirty="0" err="1">
                          <a:solidFill>
                            <a:srgbClr val="000000"/>
                          </a:solidFill>
                          <a:effectLst/>
                          <a:latin typeface="+mn-lt"/>
                        </a:rPr>
                        <a:t>dbm</a:t>
                      </a:r>
                      <a:r>
                        <a:rPr lang="en-US" sz="1400" b="1" i="0" u="none" strike="noStrike" dirty="0">
                          <a:solidFill>
                            <a:srgbClr val="000000"/>
                          </a:solidFill>
                          <a:effectLst/>
                          <a:latin typeface="+mn-lt"/>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91.22%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94.87%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3.05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12.18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045563342"/>
                  </a:ext>
                </a:extLst>
              </a:tr>
              <a:tr h="582833">
                <a:tc vMerge="1">
                  <a:txBody>
                    <a:bodyPr/>
                    <a:lstStyle/>
                    <a:p>
                      <a:endParaRPr lang="en-US"/>
                    </a:p>
                  </a:txBody>
                  <a:tcPr/>
                </a:tc>
                <a:tc>
                  <a:txBody>
                    <a:bodyPr/>
                    <a:lstStyle/>
                    <a:p>
                      <a:pPr algn="ctr" rtl="0" fontAlgn="ctr"/>
                      <a:r>
                        <a:rPr lang="en-US" sz="1400" b="0" i="0" u="none" strike="noStrike">
                          <a:solidFill>
                            <a:srgbClr val="000000"/>
                          </a:solidFill>
                          <a:effectLst/>
                          <a:latin typeface="+mn-lt"/>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mn-lt"/>
                        </a:rPr>
                        <a:t>Coverage (RSCP&gt;=-94 </a:t>
                      </a:r>
                      <a:r>
                        <a:rPr lang="en-US" sz="1400" b="1" i="0" u="none" strike="noStrike" dirty="0" err="1">
                          <a:solidFill>
                            <a:srgbClr val="000000"/>
                          </a:solidFill>
                          <a:effectLst/>
                          <a:latin typeface="+mn-lt"/>
                        </a:rPr>
                        <a:t>dbm</a:t>
                      </a:r>
                      <a:r>
                        <a:rPr lang="en-US" sz="1400" b="1" i="0" u="none" strike="noStrike" dirty="0">
                          <a:solidFill>
                            <a:srgbClr val="000000"/>
                          </a:solidFill>
                          <a:effectLst/>
                          <a:latin typeface="+mn-lt"/>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mn-lt"/>
                        </a:rPr>
                        <a:t>85%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a:solidFill>
                            <a:srgbClr val="000000"/>
                          </a:solidFill>
                          <a:effectLst/>
                          <a:latin typeface="+mn-lt"/>
                        </a:rPr>
                        <a:t>73.91%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a:solidFill>
                            <a:srgbClr val="000000"/>
                          </a:solidFill>
                          <a:effectLst/>
                          <a:latin typeface="+mn-lt"/>
                        </a:rPr>
                        <a:t>70.52%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826427163"/>
                  </a:ext>
                </a:extLst>
              </a:tr>
              <a:tr h="348737">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Call blocking rate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98.57%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99.65%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12.86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14.48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1642013292"/>
                  </a:ext>
                </a:extLst>
              </a:tr>
              <a:tr h="325899">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mn-lt"/>
                        </a:rPr>
                        <a:t>Call drop rate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2.60%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3.50%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9.00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5.63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1013441571"/>
                  </a:ext>
                </a:extLst>
              </a:tr>
              <a:tr h="574098">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Rate of MOS &gt; 2.8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95.09%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91.03%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14.54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2.94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68932820"/>
                  </a:ext>
                </a:extLst>
              </a:tr>
              <a:tr h="325899">
                <a:tc vMerge="1">
                  <a:txBody>
                    <a:bodyPr/>
                    <a:lstStyle/>
                    <a:p>
                      <a:endParaRPr lang="en-US"/>
                    </a:p>
                  </a:txBody>
                  <a:tcPr/>
                </a:tc>
                <a:tc>
                  <a:txBody>
                    <a:bodyPr/>
                    <a:lstStyle/>
                    <a:p>
                      <a:pPr algn="ctr" rtl="0" fontAlgn="ctr"/>
                      <a:r>
                        <a:rPr lang="en-US" sz="1400" b="0" i="0" u="none" strike="noStrike" dirty="0">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smtClean="0">
                          <a:solidFill>
                            <a:srgbClr val="000000"/>
                          </a:solidFill>
                          <a:effectLst/>
                          <a:latin typeface="+mn-lt"/>
                        </a:rPr>
                        <a:t>100</a:t>
                      </a:r>
                      <a:endParaRPr lang="en-US" sz="1400" b="1"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gridSpan="5">
                  <a:txBody>
                    <a:bodyPr/>
                    <a:lstStyle/>
                    <a:p>
                      <a:pPr algn="ctr" rtl="0" fontAlgn="ctr"/>
                      <a:r>
                        <a:rPr lang="fr-FR" sz="1400" b="1" i="0" u="none" strike="noStrike" smtClean="0">
                          <a:solidFill>
                            <a:srgbClr val="000000"/>
                          </a:solidFill>
                          <a:effectLst/>
                          <a:latin typeface="+mn-lt"/>
                        </a:rPr>
                        <a:t>Total</a:t>
                      </a:r>
                      <a:r>
                        <a:rPr lang="fr-FR" sz="1400" b="1" i="0" u="none" strike="noStrike" baseline="0" smtClean="0">
                          <a:solidFill>
                            <a:srgbClr val="000000"/>
                          </a:solidFill>
                          <a:effectLst/>
                          <a:latin typeface="+mn-lt"/>
                        </a:rPr>
                        <a:t> Score</a:t>
                      </a:r>
                      <a:endParaRPr lang="en-US" sz="1400" b="1"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ctr" rtl="0" fontAlgn="ctr"/>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ctr" rtl="0" fontAlgn="ctr"/>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r" fontAlgn="b"/>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r" fontAlgn="b"/>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sng" strike="noStrike" dirty="0">
                          <a:solidFill>
                            <a:srgbClr val="C00000"/>
                          </a:solidFill>
                          <a:effectLst/>
                          <a:latin typeface="+mn-lt"/>
                        </a:rPr>
                        <a:t>39.45</a:t>
                      </a:r>
                      <a:r>
                        <a:rPr lang="en-US" sz="1400" b="1" i="0" u="none" strike="noStrike" dirty="0">
                          <a:solidFill>
                            <a:srgbClr val="C00000"/>
                          </a:solidFill>
                          <a:effectLst/>
                          <a:latin typeface="+mn-lt"/>
                        </a:rPr>
                        <a: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C00000"/>
                          </a:solidFill>
                          <a:effectLst/>
                          <a:latin typeface="+mn-lt"/>
                        </a:rPr>
                        <a:t>35.22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023208317"/>
                  </a:ext>
                </a:extLst>
              </a:tr>
            </a:tbl>
          </a:graphicData>
        </a:graphic>
      </p:graphicFrame>
      <p:pic>
        <p:nvPicPr>
          <p:cNvPr id="7" name="Picture 6"/>
          <p:cNvPicPr>
            <a:picLocks noChangeAspect="1"/>
          </p:cNvPicPr>
          <p:nvPr/>
        </p:nvPicPr>
        <p:blipFill>
          <a:blip r:embed="rId3"/>
          <a:stretch>
            <a:fillRect/>
          </a:stretch>
        </p:blipFill>
        <p:spPr>
          <a:xfrm>
            <a:off x="8327112" y="1258598"/>
            <a:ext cx="774259" cy="152413"/>
          </a:xfrm>
          <a:prstGeom prst="rect">
            <a:avLst/>
          </a:prstGeom>
        </p:spPr>
      </p:pic>
      <p:pic>
        <p:nvPicPr>
          <p:cNvPr id="13" name="Picture 12"/>
          <p:cNvPicPr>
            <a:picLocks noChangeAspect="1"/>
          </p:cNvPicPr>
          <p:nvPr/>
        </p:nvPicPr>
        <p:blipFill>
          <a:blip r:embed="rId4"/>
          <a:stretch>
            <a:fillRect/>
          </a:stretch>
        </p:blipFill>
        <p:spPr>
          <a:xfrm>
            <a:off x="9387950" y="1218600"/>
            <a:ext cx="487680" cy="232410"/>
          </a:xfrm>
          <a:prstGeom prst="rect">
            <a:avLst/>
          </a:prstGeom>
        </p:spPr>
      </p:pic>
      <p:pic>
        <p:nvPicPr>
          <p:cNvPr id="16" name="Picture 15"/>
          <p:cNvPicPr>
            <a:picLocks noChangeAspect="1"/>
          </p:cNvPicPr>
          <p:nvPr/>
        </p:nvPicPr>
        <p:blipFill>
          <a:blip r:embed="rId3"/>
          <a:stretch>
            <a:fillRect/>
          </a:stretch>
        </p:blipFill>
        <p:spPr>
          <a:xfrm>
            <a:off x="10100546" y="1258598"/>
            <a:ext cx="774259" cy="152413"/>
          </a:xfrm>
          <a:prstGeom prst="rect">
            <a:avLst/>
          </a:prstGeom>
        </p:spPr>
      </p:pic>
      <p:pic>
        <p:nvPicPr>
          <p:cNvPr id="18" name="Picture 17"/>
          <p:cNvPicPr>
            <a:picLocks noChangeAspect="1"/>
          </p:cNvPicPr>
          <p:nvPr/>
        </p:nvPicPr>
        <p:blipFill>
          <a:blip r:embed="rId4"/>
          <a:stretch>
            <a:fillRect/>
          </a:stretch>
        </p:blipFill>
        <p:spPr>
          <a:xfrm>
            <a:off x="11099721" y="1215549"/>
            <a:ext cx="487680" cy="232410"/>
          </a:xfrm>
          <a:prstGeom prst="rect">
            <a:avLst/>
          </a:prstGeom>
        </p:spPr>
      </p:pic>
      <p:sp>
        <p:nvSpPr>
          <p:cNvPr id="10" name="Rectangle 9"/>
          <p:cNvSpPr/>
          <p:nvPr/>
        </p:nvSpPr>
        <p:spPr>
          <a:xfrm>
            <a:off x="2745563" y="5456186"/>
            <a:ext cx="6700873" cy="369332"/>
          </a:xfrm>
          <a:prstGeom prst="rect">
            <a:avLst/>
          </a:prstGeom>
        </p:spPr>
        <p:txBody>
          <a:bodyPr wrap="none">
            <a:spAutoFit/>
          </a:bodyPr>
          <a:lstStyle/>
          <a:p>
            <a:r>
              <a:rPr lang="en-US" b="1" dirty="0" smtClean="0">
                <a:solidFill>
                  <a:srgbClr val="FFC000"/>
                </a:solidFill>
              </a:rPr>
              <a:t>MTN is </a:t>
            </a:r>
            <a:r>
              <a:rPr lang="en-US" b="1" dirty="0">
                <a:solidFill>
                  <a:srgbClr val="FFC000"/>
                </a:solidFill>
              </a:rPr>
              <a:t>number 1 for </a:t>
            </a:r>
            <a:r>
              <a:rPr lang="en-US" b="1" dirty="0" smtClean="0">
                <a:solidFill>
                  <a:srgbClr val="FFC000"/>
                </a:solidFill>
              </a:rPr>
              <a:t>voice </a:t>
            </a:r>
            <a:r>
              <a:rPr lang="en-US" b="1" dirty="0">
                <a:solidFill>
                  <a:srgbClr val="FFC000"/>
                </a:solidFill>
              </a:rPr>
              <a:t>communication quality </a:t>
            </a:r>
            <a:endParaRPr lang="en-US" dirty="0">
              <a:solidFill>
                <a:srgbClr val="FFC000"/>
              </a:solidFill>
            </a:endParaRPr>
          </a:p>
        </p:txBody>
      </p:sp>
    </p:spTree>
    <p:extLst>
      <p:ext uri="{BB962C8B-B14F-4D97-AF65-F5344CB8AC3E}">
        <p14:creationId xmlns:p14="http://schemas.microsoft.com/office/powerpoint/2010/main" val="234454899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1\AppData\Local\Temp\Rar$DI00.305\DEL_PRI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02" y="3641900"/>
            <a:ext cx="2786939" cy="95549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E0D2FEA1-02BB-4B5D-A293-B16A0FB6128E}"/>
              </a:ext>
            </a:extLst>
          </p:cNvPr>
          <p:cNvSpPr txBox="1">
            <a:spLocks/>
          </p:cNvSpPr>
          <p:nvPr/>
        </p:nvSpPr>
        <p:spPr>
          <a:xfrm>
            <a:off x="459045" y="4457232"/>
            <a:ext cx="11384263" cy="2096960"/>
          </a:xfrm>
          <a:prstGeom prst="rect">
            <a:avLst/>
          </a:prstGeom>
        </p:spPr>
        <p:txBody>
          <a:bodyPr vert="horz" lIns="0" tIns="0" rIns="0" bIns="0" rtlCol="0">
            <a:norm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800" dirty="0">
                <a:solidFill>
                  <a:prstClr val="black"/>
                </a:solidFill>
              </a:rPr>
              <a:t>Deloitte fait référence à un ou plusieurs cabinets membres de Deloitte Touche </a:t>
            </a:r>
            <a:r>
              <a:rPr lang="fr-FR" sz="800" dirty="0" err="1">
                <a:solidFill>
                  <a:prstClr val="black"/>
                </a:solidFill>
              </a:rPr>
              <a:t>Tohmatsu</a:t>
            </a:r>
            <a:r>
              <a:rPr lang="fr-FR" sz="800" dirty="0">
                <a:solidFill>
                  <a:prstClr val="black"/>
                </a:solidFill>
              </a:rPr>
              <a:t> Limited, société de droit anglais (« </a:t>
            </a:r>
            <a:r>
              <a:rPr lang="fr-FR" sz="800" dirty="0" err="1">
                <a:solidFill>
                  <a:prstClr val="black"/>
                </a:solidFill>
              </a:rPr>
              <a:t>private</a:t>
            </a:r>
            <a:r>
              <a:rPr lang="fr-FR" sz="800" dirty="0">
                <a:solidFill>
                  <a:prstClr val="black"/>
                </a:solidFill>
              </a:rPr>
              <a:t> </a:t>
            </a:r>
            <a:r>
              <a:rPr lang="fr-FR" sz="800" dirty="0" err="1">
                <a:solidFill>
                  <a:prstClr val="black"/>
                </a:solidFill>
              </a:rPr>
              <a:t>company</a:t>
            </a:r>
            <a:r>
              <a:rPr lang="fr-FR" sz="800" dirty="0">
                <a:solidFill>
                  <a:prstClr val="black"/>
                </a:solidFill>
              </a:rPr>
              <a:t> </a:t>
            </a:r>
            <a:r>
              <a:rPr lang="fr-FR" sz="800" dirty="0" err="1">
                <a:solidFill>
                  <a:prstClr val="black"/>
                </a:solidFill>
              </a:rPr>
              <a:t>limited</a:t>
            </a:r>
            <a:r>
              <a:rPr lang="fr-FR" sz="800" dirty="0">
                <a:solidFill>
                  <a:prstClr val="black"/>
                </a:solidFill>
              </a:rPr>
              <a:t> by </a:t>
            </a:r>
            <a:r>
              <a:rPr lang="fr-FR" sz="800" dirty="0" err="1">
                <a:solidFill>
                  <a:prstClr val="black"/>
                </a:solidFill>
              </a:rPr>
              <a:t>guarantee</a:t>
            </a:r>
            <a:r>
              <a:rPr lang="fr-FR" sz="800" dirty="0">
                <a:solidFill>
                  <a:prstClr val="black"/>
                </a:solidFill>
              </a:rPr>
              <a:t> »), et à son réseau de cabinets membres constitués en entités indépendantes et juridiquement distinctes. Pour en savoir plus sur la structure légale de Deloitte Touche </a:t>
            </a:r>
            <a:r>
              <a:rPr lang="fr-FR" sz="800" dirty="0" err="1">
                <a:solidFill>
                  <a:prstClr val="black"/>
                </a:solidFill>
              </a:rPr>
              <a:t>Tohmatsu</a:t>
            </a:r>
            <a:r>
              <a:rPr lang="fr-FR" sz="800" dirty="0">
                <a:solidFill>
                  <a:prstClr val="black"/>
                </a:solidFill>
              </a:rPr>
              <a:t> Limited et de ses cabinets membres, consulter www.deloitte.com/about. </a:t>
            </a:r>
          </a:p>
          <a:p>
            <a:pPr lvl="0"/>
            <a:r>
              <a:rPr lang="fr-FR" sz="800" dirty="0">
                <a:solidFill>
                  <a:prstClr val="black"/>
                </a:solidFill>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p>
          <a:p>
            <a:pPr lvl="0"/>
            <a:r>
              <a:rPr lang="fr-FR" sz="800" dirty="0">
                <a:solidFill>
                  <a:prstClr val="black"/>
                </a:solidFill>
              </a:rPr>
              <a:t>Au Bénin, Deloitte mobilise un ensemble de compétences diversifiées pour répondre aux enjeux de ses clients, de toutes tailles et de tous secteurs – des grandes entreprises multinationales aux microentreprises locales, en passant par les entreprises moyennes. </a:t>
            </a:r>
          </a:p>
          <a:p>
            <a:pPr lvl="0"/>
            <a:r>
              <a:rPr lang="fr-FR" sz="800" dirty="0">
                <a:solidFill>
                  <a:prstClr val="black"/>
                </a:solidFill>
              </a:rPr>
              <a:t>Le présent document et ses annexes sont confidentiels et réservés à l’usage interne exclusif du destinataire. Toute reproduction ou toute divulgation partielle ou totale à des tiers en est interdite, sauf accord écrit préalable de Deloitte Bénin. </a:t>
            </a:r>
          </a:p>
          <a:p>
            <a:pPr lvl="0"/>
            <a:r>
              <a:rPr lang="fr-FR" sz="800" dirty="0">
                <a:solidFill>
                  <a:prstClr val="black"/>
                </a:solidFill>
              </a:rPr>
              <a:t>© 2019 Deloitte Bénin SARL. Société du réseau Deloitte </a:t>
            </a:r>
          </a:p>
        </p:txBody>
      </p:sp>
    </p:spTree>
    <p:extLst>
      <p:ext uri="{BB962C8B-B14F-4D97-AF65-F5344CB8AC3E}">
        <p14:creationId xmlns:p14="http://schemas.microsoft.com/office/powerpoint/2010/main" val="4023870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l" defTabSz="478851" rtl="0" eaLnBrk="1" fontAlgn="auto" latinLnBrk="0" hangingPunct="1">
              <a:lnSpc>
                <a:spcPct val="100000"/>
              </a:lnSpc>
              <a:spcBef>
                <a:spcPts val="0"/>
              </a:spcBef>
              <a:spcAft>
                <a:spcPts val="390"/>
              </a:spcAft>
              <a:buClrTx/>
              <a:buSzTx/>
              <a:buFont typeface="Arial"/>
              <a:buNone/>
              <a:tabLst/>
              <a:defRPr/>
            </a:pPr>
            <a:r>
              <a:rPr kumimoji="0" lang="en-AU" sz="2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Scope of Work</a:t>
            </a:r>
          </a:p>
        </p:txBody>
      </p:sp>
      <p:sp>
        <p:nvSpPr>
          <p:cNvPr id="27" name="Text Placeholder 5"/>
          <p:cNvSpPr txBox="1">
            <a:spLocks/>
          </p:cNvSpPr>
          <p:nvPr/>
        </p:nvSpPr>
        <p:spPr>
          <a:xfrm>
            <a:off x="733425" y="2090740"/>
            <a:ext cx="145732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01</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21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900" y="402589"/>
            <a:ext cx="11252200" cy="334103"/>
          </a:xfrm>
        </p:spPr>
        <p:txBody>
          <a:bodyPr/>
          <a:lstStyle/>
          <a:p>
            <a:r>
              <a:rPr lang="en-AU" sz="2400" dirty="0">
                <a:solidFill>
                  <a:srgbClr val="414141"/>
                </a:solidFill>
              </a:rPr>
              <a:t>Scope of Work (i/ii): a high level of analysed samples giving a good accuracy</a:t>
            </a: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AC993690-A55C-4D86-B3D7-7D1D43EDA639}"/>
              </a:ext>
            </a:extLst>
          </p:cNvPr>
          <p:cNvSpPr txBox="1"/>
          <p:nvPr/>
        </p:nvSpPr>
        <p:spPr>
          <a:xfrm>
            <a:off x="5049205" y="1123661"/>
            <a:ext cx="378309"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Cost</a:t>
            </a:r>
          </a:p>
        </p:txBody>
      </p:sp>
      <p:cxnSp>
        <p:nvCxnSpPr>
          <p:cNvPr id="49" name="Straight Connector 48">
            <a:extLst>
              <a:ext uri="{FF2B5EF4-FFF2-40B4-BE49-F238E27FC236}">
                <a16:creationId xmlns:a16="http://schemas.microsoft.com/office/drawing/2014/main" id="{3895F7BF-1783-4AD1-AF92-4E31180EAEA8}"/>
              </a:ext>
            </a:extLst>
          </p:cNvPr>
          <p:cNvCxnSpPr/>
          <p:nvPr/>
        </p:nvCxnSpPr>
        <p:spPr>
          <a:xfrm>
            <a:off x="6979333" y="1850568"/>
            <a:ext cx="56297" cy="5373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6" name="Freeform 3">
            <a:extLst>
              <a:ext uri="{FF2B5EF4-FFF2-40B4-BE49-F238E27FC236}">
                <a16:creationId xmlns:a16="http://schemas.microsoft.com/office/drawing/2014/main" id="{894E4100-C80F-44A6-9CAB-6016A25272B4}"/>
              </a:ext>
            </a:extLst>
          </p:cNvPr>
          <p:cNvSpPr/>
          <p:nvPr/>
        </p:nvSpPr>
        <p:spPr bwMode="gray">
          <a:xfrm>
            <a:off x="4970066" y="1506726"/>
            <a:ext cx="1720457" cy="162421"/>
          </a:xfrm>
          <a:custGeom>
            <a:avLst/>
            <a:gdLst>
              <a:gd name="connsiteX0" fmla="*/ 0 w 2011680"/>
              <a:gd name="connsiteY0" fmla="*/ 0 h 189914"/>
              <a:gd name="connsiteX1" fmla="*/ 2011680 w 2011680"/>
              <a:gd name="connsiteY1" fmla="*/ 0 h 189914"/>
              <a:gd name="connsiteX2" fmla="*/ 1976511 w 2011680"/>
              <a:gd name="connsiteY2" fmla="*/ 189914 h 189914"/>
              <a:gd name="connsiteX3" fmla="*/ 0 w 2011680"/>
              <a:gd name="connsiteY3" fmla="*/ 0 h 189914"/>
            </a:gdLst>
            <a:ahLst/>
            <a:cxnLst>
              <a:cxn ang="0">
                <a:pos x="connsiteX0" y="connsiteY0"/>
              </a:cxn>
              <a:cxn ang="0">
                <a:pos x="connsiteX1" y="connsiteY1"/>
              </a:cxn>
              <a:cxn ang="0">
                <a:pos x="connsiteX2" y="connsiteY2"/>
              </a:cxn>
              <a:cxn ang="0">
                <a:pos x="connsiteX3" y="connsiteY3"/>
              </a:cxn>
            </a:cxnLst>
            <a:rect l="l" t="t" r="r" b="b"/>
            <a:pathLst>
              <a:path w="2011680" h="189914">
                <a:moveTo>
                  <a:pt x="0" y="0"/>
                </a:moveTo>
                <a:lnTo>
                  <a:pt x="2011680" y="0"/>
                </a:lnTo>
                <a:lnTo>
                  <a:pt x="1976511" y="189914"/>
                </a:lnTo>
                <a:lnTo>
                  <a:pt x="0" y="0"/>
                </a:lnTo>
                <a:close/>
              </a:path>
            </a:pathLst>
          </a:custGeom>
          <a:gradFill>
            <a:gsLst>
              <a:gs pos="0">
                <a:schemeClr val="tx1">
                  <a:alpha val="20000"/>
                </a:schemeClr>
              </a:gs>
              <a:gs pos="100000">
                <a:schemeClr val="bg1">
                  <a:alpha val="0"/>
                </a:schemeClr>
              </a:gs>
            </a:gsLst>
            <a:lin ang="2700000" scaled="0"/>
          </a:gradFill>
          <a:ln w="19050" algn="ctr">
            <a:noFill/>
            <a:miter lim="800000"/>
            <a:headEnd/>
            <a:tailEnd/>
          </a:ln>
        </p:spPr>
        <p:txBody>
          <a:bodyPr wrap="square" lIns="76030" tIns="76030" rIns="76030" bIns="76030" rtlCol="0" anchor="ctr"/>
          <a:lstStyle/>
          <a:p>
            <a:pPr algn="ctr">
              <a:lnSpc>
                <a:spcPct val="106000"/>
              </a:lnSpc>
              <a:buFont typeface="Wingdings 2" pitchFamily="18" charset="2"/>
              <a:buNone/>
            </a:pPr>
            <a:endParaRPr lang="en-US" sz="1368" b="1" dirty="0">
              <a:solidFill>
                <a:prstClr val="white"/>
              </a:solidFill>
            </a:endParaRPr>
          </a:p>
        </p:txBody>
      </p:sp>
      <p:pic>
        <p:nvPicPr>
          <p:cNvPr id="57" name="Picture 56">
            <a:extLst>
              <a:ext uri="{FF2B5EF4-FFF2-40B4-BE49-F238E27FC236}">
                <a16:creationId xmlns:a16="http://schemas.microsoft.com/office/drawing/2014/main" id="{A7C5FA61-BC1A-49FA-8F91-3B0E95EDF9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260771" y="950010"/>
            <a:ext cx="3219347" cy="753353"/>
          </a:xfrm>
          <a:prstGeom prst="rect">
            <a:avLst/>
          </a:prstGeom>
        </p:spPr>
      </p:pic>
      <p:sp>
        <p:nvSpPr>
          <p:cNvPr id="58" name="TextBox 57">
            <a:extLst>
              <a:ext uri="{FF2B5EF4-FFF2-40B4-BE49-F238E27FC236}">
                <a16:creationId xmlns:a16="http://schemas.microsoft.com/office/drawing/2014/main" id="{0BE2D903-B646-4BC7-8D01-F637889A4F5F}"/>
              </a:ext>
            </a:extLst>
          </p:cNvPr>
          <p:cNvSpPr txBox="1"/>
          <p:nvPr/>
        </p:nvSpPr>
        <p:spPr>
          <a:xfrm>
            <a:off x="5102408" y="1210068"/>
            <a:ext cx="1710405"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Cities to be covered</a:t>
            </a:r>
          </a:p>
        </p:txBody>
      </p:sp>
      <p:graphicFrame>
        <p:nvGraphicFramePr>
          <p:cNvPr id="59" name="Tableau 3">
            <a:extLst>
              <a:ext uri="{FF2B5EF4-FFF2-40B4-BE49-F238E27FC236}">
                <a16:creationId xmlns:a16="http://schemas.microsoft.com/office/drawing/2014/main" id="{CE059D15-F111-4BF9-B2CA-0CABF800AC61}"/>
              </a:ext>
            </a:extLst>
          </p:cNvPr>
          <p:cNvGraphicFramePr>
            <a:graphicFrameLocks noGrp="1"/>
          </p:cNvGraphicFramePr>
          <p:nvPr>
            <p:extLst>
              <p:ext uri="{D42A27DB-BD31-4B8C-83A1-F6EECF244321}">
                <p14:modId xmlns:p14="http://schemas.microsoft.com/office/powerpoint/2010/main" val="1314532374"/>
              </p:ext>
            </p:extLst>
          </p:nvPr>
        </p:nvGraphicFramePr>
        <p:xfrm>
          <a:off x="1612670" y="1904306"/>
          <a:ext cx="4892260" cy="4556749"/>
        </p:xfrm>
        <a:graphic>
          <a:graphicData uri="http://schemas.openxmlformats.org/drawingml/2006/table">
            <a:tbl>
              <a:tblPr firstRow="1" firstCol="1" bandRow="1">
                <a:tableStyleId>{93296810-A885-4BE3-A3E7-6D5BEEA58F35}</a:tableStyleId>
              </a:tblPr>
              <a:tblGrid>
                <a:gridCol w="1400004">
                  <a:extLst>
                    <a:ext uri="{9D8B030D-6E8A-4147-A177-3AD203B41FA5}">
                      <a16:colId xmlns:a16="http://schemas.microsoft.com/office/drawing/2014/main" val="2571753691"/>
                    </a:ext>
                  </a:extLst>
                </a:gridCol>
                <a:gridCol w="873411">
                  <a:extLst>
                    <a:ext uri="{9D8B030D-6E8A-4147-A177-3AD203B41FA5}">
                      <a16:colId xmlns:a16="http://schemas.microsoft.com/office/drawing/2014/main" val="1618540401"/>
                    </a:ext>
                  </a:extLst>
                </a:gridCol>
                <a:gridCol w="991003">
                  <a:extLst>
                    <a:ext uri="{9D8B030D-6E8A-4147-A177-3AD203B41FA5}">
                      <a16:colId xmlns:a16="http://schemas.microsoft.com/office/drawing/2014/main" val="20003"/>
                    </a:ext>
                  </a:extLst>
                </a:gridCol>
                <a:gridCol w="835385">
                  <a:extLst>
                    <a:ext uri="{9D8B030D-6E8A-4147-A177-3AD203B41FA5}">
                      <a16:colId xmlns:a16="http://schemas.microsoft.com/office/drawing/2014/main" val="20004"/>
                    </a:ext>
                  </a:extLst>
                </a:gridCol>
                <a:gridCol w="792457">
                  <a:extLst>
                    <a:ext uri="{9D8B030D-6E8A-4147-A177-3AD203B41FA5}">
                      <a16:colId xmlns:a16="http://schemas.microsoft.com/office/drawing/2014/main" val="20005"/>
                    </a:ext>
                  </a:extLst>
                </a:gridCol>
              </a:tblGrid>
              <a:tr h="363869">
                <a:tc rowSpan="2">
                  <a:txBody>
                    <a:bodyPr/>
                    <a:lstStyle/>
                    <a:p>
                      <a:pPr algn="l"/>
                      <a:r>
                        <a:rPr lang="en-US" sz="1050" dirty="0">
                          <a:latin typeface="Verdana" panose="020B0604030504040204" pitchFamily="34" charset="0"/>
                          <a:ea typeface="Verdana" panose="020B0604030504040204" pitchFamily="34" charset="0"/>
                        </a:rPr>
                        <a:t>Cities</a:t>
                      </a:r>
                      <a:endParaRPr lang="en-US" sz="1050" b="1" dirty="0">
                        <a:solidFill>
                          <a:schemeClr val="tx1"/>
                        </a:solidFill>
                        <a:latin typeface="Verdana" panose="020B0604030504040204" pitchFamily="34" charset="0"/>
                        <a:ea typeface="Verdana" panose="020B0604030504040204" pitchFamily="34" charset="0"/>
                      </a:endParaRPr>
                    </a:p>
                  </a:txBody>
                  <a:tcPr marL="72000" marT="91440" marB="0">
                    <a:solidFill>
                      <a:schemeClr val="tx1"/>
                    </a:solidFill>
                  </a:tcPr>
                </a:tc>
                <a:tc gridSpan="4">
                  <a:txBody>
                    <a:bodyPr/>
                    <a:lstStyle/>
                    <a:p>
                      <a:pPr algn="ctr"/>
                      <a:r>
                        <a:rPr lang="en-US" sz="1000" dirty="0">
                          <a:latin typeface="Verdana" panose="020B0604030504040204" pitchFamily="34" charset="0"/>
                          <a:ea typeface="Verdana" panose="020B0604030504040204" pitchFamily="34" charset="0"/>
                        </a:rPr>
                        <a:t>Proposed Samples </a:t>
                      </a:r>
                      <a:endParaRPr lang="en-US" sz="1000" b="1" dirty="0">
                        <a:solidFill>
                          <a:schemeClr val="tx1"/>
                        </a:solidFill>
                        <a:latin typeface="Verdana" panose="020B0604030504040204" pitchFamily="34" charset="0"/>
                        <a:ea typeface="Verdana" panose="020B0604030504040204" pitchFamily="34" charset="0"/>
                      </a:endParaRPr>
                    </a:p>
                  </a:txBody>
                  <a:tcPr marL="72000" marT="91440" marB="0" anchor="ctr"/>
                </a:tc>
                <a:tc hMerge="1">
                  <a:txBody>
                    <a:bodyPr/>
                    <a:lstStyle/>
                    <a:p>
                      <a:endParaRPr lang="en-US" sz="1400" dirty="0"/>
                    </a:p>
                  </a:txBody>
                  <a:tcPr/>
                </a:tc>
                <a:tc hMerge="1">
                  <a:txBody>
                    <a:bodyPr/>
                    <a:lstStyle/>
                    <a:p>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3407381514"/>
                  </a:ext>
                </a:extLst>
              </a:tr>
              <a:tr h="394223">
                <a:tc vMerge="1">
                  <a:txBody>
                    <a:bodyPr/>
                    <a:lstStyle/>
                    <a:p>
                      <a:pPr algn="ctr" fontAlgn="ctr"/>
                      <a:endParaRPr lang="fr-FR" sz="1000" b="1" i="0" u="none" strike="noStrike" dirty="0">
                        <a:solidFill>
                          <a:srgbClr val="000000"/>
                        </a:solidFill>
                        <a:effectLst/>
                        <a:latin typeface="Calibri" panose="020F0502020204030204" pitchFamily="34" charset="0"/>
                      </a:endParaRPr>
                    </a:p>
                  </a:txBody>
                  <a:tcPr marL="11047" marR="11047" marT="11047" marB="0" anchor="ctr"/>
                </a:tc>
                <a:tc>
                  <a:txBody>
                    <a:bodyPr/>
                    <a:lstStyle/>
                    <a:p>
                      <a:pPr algn="ctr" fontAlgn="b"/>
                      <a:r>
                        <a:rPr lang="fr-FR" sz="1100" u="none" strike="noStrike" dirty="0">
                          <a:effectLst/>
                          <a:latin typeface="Verdana" panose="020B0604030504040204" pitchFamily="34" charset="0"/>
                          <a:ea typeface="Verdana" panose="020B0604030504040204" pitchFamily="34" charset="0"/>
                        </a:rPr>
                        <a:t>Voice 2G/3G </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algn="ctr" fontAlgn="b"/>
                      <a:r>
                        <a:rPr lang="fr-FR" sz="1100" u="none" strike="noStrike" dirty="0">
                          <a:effectLst/>
                          <a:latin typeface="Verdana" panose="020B0604030504040204" pitchFamily="34" charset="0"/>
                          <a:ea typeface="Verdana" panose="020B0604030504040204" pitchFamily="34" charset="0"/>
                        </a:rPr>
                        <a:t>SMS</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3G </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4G</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extLst>
                  <a:ext uri="{0D108BD9-81ED-4DB2-BD59-A6C34878D82A}">
                    <a16:rowId xmlns:a16="http://schemas.microsoft.com/office/drawing/2014/main" val="10001"/>
                  </a:ext>
                </a:extLst>
              </a:tr>
              <a:tr h="309414">
                <a:tc>
                  <a:txBody>
                    <a:bodyPr/>
                    <a:lstStyle/>
                    <a:p>
                      <a:pPr algn="l" fontAlgn="ctr"/>
                      <a:r>
                        <a:rPr lang="fr-FR" sz="1050" kern="1200" dirty="0">
                          <a:latin typeface="Verdana" panose="020B0604030504040204" pitchFamily="34" charset="0"/>
                          <a:ea typeface="Verdana" panose="020B0604030504040204" pitchFamily="34" charset="0"/>
                        </a:rPr>
                        <a:t>Cotonou</a:t>
                      </a:r>
                      <a:endParaRPr lang="fr-FR" sz="1050" b="1" kern="1200" dirty="0">
                        <a:solidFill>
                          <a:schemeClr val="tx1"/>
                        </a:solidFill>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1000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500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500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635045332"/>
                  </a:ext>
                </a:extLst>
              </a:tr>
              <a:tr h="332150">
                <a:tc>
                  <a:txBody>
                    <a:bodyPr/>
                    <a:lstStyle/>
                    <a:p>
                      <a:pPr algn="l" fontAlgn="ctr"/>
                      <a:r>
                        <a:rPr lang="fr-FR" sz="1050" kern="1200" dirty="0" err="1">
                          <a:effectLst/>
                          <a:latin typeface="Verdana" panose="020B0604030504040204" pitchFamily="34" charset="0"/>
                          <a:ea typeface="Verdana" panose="020B0604030504040204" pitchFamily="34" charset="0"/>
                        </a:rPr>
                        <a:t>Sèmè-Kpodji</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962714208"/>
                  </a:ext>
                </a:extLst>
              </a:tr>
              <a:tr h="332150">
                <a:tc>
                  <a:txBody>
                    <a:bodyPr/>
                    <a:lstStyle/>
                    <a:p>
                      <a:pPr algn="l" fontAlgn="ctr"/>
                      <a:r>
                        <a:rPr lang="fr-FR" sz="1050" kern="1200" dirty="0">
                          <a:effectLst/>
                          <a:latin typeface="Verdana" panose="020B0604030504040204" pitchFamily="34" charset="0"/>
                          <a:ea typeface="Verdana" panose="020B0604030504040204" pitchFamily="34" charset="0"/>
                        </a:rPr>
                        <a:t>Porto-Novo</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937501948"/>
                  </a:ext>
                </a:extLst>
              </a:tr>
              <a:tr h="309414">
                <a:tc>
                  <a:txBody>
                    <a:bodyPr/>
                    <a:lstStyle/>
                    <a:p>
                      <a:pPr algn="l" fontAlgn="ctr"/>
                      <a:r>
                        <a:rPr lang="fr-FR" sz="1050" kern="1200" dirty="0" err="1">
                          <a:effectLst/>
                          <a:latin typeface="Verdana" panose="020B0604030504040204" pitchFamily="34" charset="0"/>
                          <a:ea typeface="Verdana" panose="020B0604030504040204" pitchFamily="34" charset="0"/>
                        </a:rPr>
                        <a:t>Calavi</a:t>
                      </a:r>
                      <a:r>
                        <a:rPr lang="fr-FR" sz="1050" kern="1200" dirty="0">
                          <a:effectLst/>
                          <a:latin typeface="Verdana" panose="020B0604030504040204" pitchFamily="34" charset="0"/>
                          <a:ea typeface="Verdana" panose="020B0604030504040204" pitchFamily="34" charset="0"/>
                        </a:rPr>
                        <a:t> </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800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492047462"/>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Ouidah</a:t>
                      </a:r>
                      <a:r>
                        <a:rPr lang="fr-FR" sz="1050" u="none" strike="noStrike" kern="1200" dirty="0">
                          <a:effectLst/>
                          <a:latin typeface="Verdana" panose="020B0604030504040204" pitchFamily="34" charset="0"/>
                          <a:ea typeface="Verdana" panose="020B0604030504040204" pitchFamily="34" charset="0"/>
                        </a:rPr>
                        <a:t> </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080584774"/>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Lokossa</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189380106"/>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Bohicon</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383101713"/>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Parakou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858981295"/>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Djougou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526811760"/>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Natitingou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3191414122"/>
                  </a:ext>
                </a:extLst>
              </a:tr>
              <a:tr h="313274">
                <a:tc>
                  <a:txBody>
                    <a:bodyPr/>
                    <a:lstStyle/>
                    <a:p>
                      <a:pPr algn="l" fontAlgn="ctr"/>
                      <a:r>
                        <a:rPr lang="fr-FR" sz="1050" b="1" u="none" strike="noStrike" kern="1200" dirty="0" err="1">
                          <a:solidFill>
                            <a:schemeClr val="bg1"/>
                          </a:solidFill>
                          <a:effectLst/>
                          <a:latin typeface="Verdana" panose="020B0604030504040204" pitchFamily="34" charset="0"/>
                          <a:ea typeface="Verdana" panose="020B0604030504040204" pitchFamily="34" charset="0"/>
                          <a:cs typeface="+mn-cs"/>
                        </a:rPr>
                        <a:t>Allada</a:t>
                      </a:r>
                      <a:endParaRPr lang="fr-FR" sz="1050" b="1"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419531027"/>
                  </a:ext>
                </a:extLst>
              </a:tr>
              <a:tr h="313274">
                <a:tc>
                  <a:txBody>
                    <a:bodyPr/>
                    <a:lstStyle/>
                    <a:p>
                      <a:pPr algn="l" fontAlgn="ctr"/>
                      <a:r>
                        <a:rPr lang="fr-FR" sz="1050" b="1" u="none" strike="noStrike" kern="1200" dirty="0">
                          <a:solidFill>
                            <a:schemeClr val="bg1"/>
                          </a:solidFill>
                          <a:effectLst/>
                          <a:latin typeface="Verdana" panose="020B0604030504040204" pitchFamily="34" charset="0"/>
                          <a:ea typeface="Verdana" panose="020B0604030504040204" pitchFamily="34" charset="0"/>
                          <a:cs typeface="+mn-cs"/>
                        </a:rPr>
                        <a:t>Highways</a:t>
                      </a:r>
                    </a:p>
                  </a:txBody>
                  <a:tcPr marL="72000" marR="11047" marT="91440" marB="0" anchor="ctr">
                    <a:solidFill>
                      <a:schemeClr val="tx1"/>
                    </a:solidFill>
                  </a:tcP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extLst>
                  <a:ext uri="{0D108BD9-81ED-4DB2-BD59-A6C34878D82A}">
                    <a16:rowId xmlns:a16="http://schemas.microsoft.com/office/drawing/2014/main" val="2862050314"/>
                  </a:ext>
                </a:extLst>
              </a:tr>
            </a:tbl>
          </a:graphicData>
        </a:graphic>
      </p:graphicFrame>
      <p:graphicFrame>
        <p:nvGraphicFramePr>
          <p:cNvPr id="4" name="Tableau 3">
            <a:extLst>
              <a:ext uri="{FF2B5EF4-FFF2-40B4-BE49-F238E27FC236}">
                <a16:creationId xmlns:a16="http://schemas.microsoft.com/office/drawing/2014/main" id="{6CD0153B-855F-494F-A134-0E720F4BADE6}"/>
              </a:ext>
            </a:extLst>
          </p:cNvPr>
          <p:cNvGraphicFramePr>
            <a:graphicFrameLocks noGrp="1"/>
          </p:cNvGraphicFramePr>
          <p:nvPr>
            <p:extLst>
              <p:ext uri="{D42A27DB-BD31-4B8C-83A1-F6EECF244321}">
                <p14:modId xmlns:p14="http://schemas.microsoft.com/office/powerpoint/2010/main" val="2180412386"/>
              </p:ext>
            </p:extLst>
          </p:nvPr>
        </p:nvGraphicFramePr>
        <p:xfrm>
          <a:off x="6504930" y="1905909"/>
          <a:ext cx="3492256" cy="4556749"/>
        </p:xfrm>
        <a:graphic>
          <a:graphicData uri="http://schemas.openxmlformats.org/drawingml/2006/table">
            <a:tbl>
              <a:tblPr firstRow="1" bandRow="1">
                <a:tableStyleId>{93296810-A885-4BE3-A3E7-6D5BEEA58F35}</a:tableStyleId>
              </a:tblPr>
              <a:tblGrid>
                <a:gridCol w="873411">
                  <a:extLst>
                    <a:ext uri="{9D8B030D-6E8A-4147-A177-3AD203B41FA5}">
                      <a16:colId xmlns:a16="http://schemas.microsoft.com/office/drawing/2014/main" val="3562737623"/>
                    </a:ext>
                  </a:extLst>
                </a:gridCol>
                <a:gridCol w="991003">
                  <a:extLst>
                    <a:ext uri="{9D8B030D-6E8A-4147-A177-3AD203B41FA5}">
                      <a16:colId xmlns:a16="http://schemas.microsoft.com/office/drawing/2014/main" val="4219861153"/>
                    </a:ext>
                  </a:extLst>
                </a:gridCol>
                <a:gridCol w="835385">
                  <a:extLst>
                    <a:ext uri="{9D8B030D-6E8A-4147-A177-3AD203B41FA5}">
                      <a16:colId xmlns:a16="http://schemas.microsoft.com/office/drawing/2014/main" val="3426321397"/>
                    </a:ext>
                  </a:extLst>
                </a:gridCol>
                <a:gridCol w="792457">
                  <a:extLst>
                    <a:ext uri="{9D8B030D-6E8A-4147-A177-3AD203B41FA5}">
                      <a16:colId xmlns:a16="http://schemas.microsoft.com/office/drawing/2014/main" val="4011940294"/>
                    </a:ext>
                  </a:extLst>
                </a:gridCol>
              </a:tblGrid>
              <a:tr h="363869">
                <a:tc gridSpan="4">
                  <a:txBody>
                    <a:bodyPr/>
                    <a:lstStyle/>
                    <a:p>
                      <a:pPr algn="ctr"/>
                      <a:r>
                        <a:rPr lang="en-US" sz="1000" dirty="0">
                          <a:latin typeface="Verdana" panose="020B0604030504040204" pitchFamily="34" charset="0"/>
                          <a:ea typeface="Verdana" panose="020B0604030504040204" pitchFamily="34" charset="0"/>
                        </a:rPr>
                        <a:t>Realized Samples </a:t>
                      </a:r>
                      <a:endParaRPr lang="en-US" sz="1000" b="1" dirty="0">
                        <a:solidFill>
                          <a:schemeClr val="tx1"/>
                        </a:solidFill>
                        <a:latin typeface="Verdana" panose="020B0604030504040204" pitchFamily="34" charset="0"/>
                        <a:ea typeface="Verdana" panose="020B0604030504040204" pitchFamily="34" charset="0"/>
                      </a:endParaRPr>
                    </a:p>
                  </a:txBody>
                  <a:tcPr marL="72000" marT="91440" marB="0" anchor="ctr"/>
                </a:tc>
                <a:tc hMerge="1">
                  <a:txBody>
                    <a:bodyPr/>
                    <a:lstStyle/>
                    <a:p>
                      <a:endParaRPr lang="en-US" sz="1400" dirty="0"/>
                    </a:p>
                  </a:txBody>
                  <a:tcPr/>
                </a:tc>
                <a:tc hMerge="1">
                  <a:txBody>
                    <a:bodyPr/>
                    <a:lstStyle/>
                    <a:p>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2268267079"/>
                  </a:ext>
                </a:extLst>
              </a:tr>
              <a:tr h="394223">
                <a:tc>
                  <a:txBody>
                    <a:bodyPr/>
                    <a:lstStyle/>
                    <a:p>
                      <a:pPr algn="ctr" fontAlgn="b"/>
                      <a:r>
                        <a:rPr lang="fr-FR" sz="1100" u="none" strike="noStrike" dirty="0">
                          <a:effectLst/>
                          <a:latin typeface="Verdana" panose="020B0604030504040204" pitchFamily="34" charset="0"/>
                          <a:ea typeface="Verdana" panose="020B0604030504040204" pitchFamily="34" charset="0"/>
                        </a:rPr>
                        <a:t>Voice 2G/3G </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algn="ctr" fontAlgn="b"/>
                      <a:r>
                        <a:rPr lang="fr-FR" sz="1100" u="none" strike="noStrike" dirty="0">
                          <a:effectLst/>
                          <a:latin typeface="Verdana" panose="020B0604030504040204" pitchFamily="34" charset="0"/>
                          <a:ea typeface="Verdana" panose="020B0604030504040204" pitchFamily="34" charset="0"/>
                        </a:rPr>
                        <a:t>SMS</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3G (FT DL) </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4G</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extLst>
                  <a:ext uri="{0D108BD9-81ED-4DB2-BD59-A6C34878D82A}">
                    <a16:rowId xmlns:a16="http://schemas.microsoft.com/office/drawing/2014/main" val="1973450452"/>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1006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3525</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1910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840</a:t>
                      </a:r>
                    </a:p>
                  </a:txBody>
                  <a:tcPr marL="9525" marR="9525" marT="9525" marB="0" anchor="b"/>
                </a:tc>
                <a:extLst>
                  <a:ext uri="{0D108BD9-81ED-4DB2-BD59-A6C34878D82A}">
                    <a16:rowId xmlns:a16="http://schemas.microsoft.com/office/drawing/2014/main" val="2969163275"/>
                  </a:ext>
                </a:extLst>
              </a:tr>
              <a:tr h="332150">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401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1356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697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160768664"/>
                  </a:ext>
                </a:extLst>
              </a:tr>
              <a:tr h="332150">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604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1973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1073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288</a:t>
                      </a:r>
                    </a:p>
                  </a:txBody>
                  <a:tcPr marL="9525" marR="9525" marT="9525" marB="0" anchor="b"/>
                </a:tc>
                <a:extLst>
                  <a:ext uri="{0D108BD9-81ED-4DB2-BD59-A6C34878D82A}">
                    <a16:rowId xmlns:a16="http://schemas.microsoft.com/office/drawing/2014/main" val="2678906556"/>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814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2263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1104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532</a:t>
                      </a:r>
                    </a:p>
                  </a:txBody>
                  <a:tcPr marL="9525" marR="9525" marT="9525" marB="0" anchor="b"/>
                </a:tc>
                <a:extLst>
                  <a:ext uri="{0D108BD9-81ED-4DB2-BD59-A6C34878D82A}">
                    <a16:rowId xmlns:a16="http://schemas.microsoft.com/office/drawing/2014/main" val="133544810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429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283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379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29899465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451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270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88376801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413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1210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532</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688439396"/>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622</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1484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687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186034452"/>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600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997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466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01460303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421</a:t>
                      </a:r>
                    </a:p>
                  </a:txBody>
                  <a:tcPr marL="9525" marR="9525" marT="9525" marB="0" anchor="ctr"/>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593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270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708746118"/>
                  </a:ext>
                </a:extLst>
              </a:tr>
              <a:tr h="31327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415</a:t>
                      </a:r>
                    </a:p>
                  </a:txBody>
                  <a:tcPr marL="9525" marR="9525" marT="9525" marB="0" anchor="ctr"/>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666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263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222790370"/>
                  </a:ext>
                </a:extLst>
              </a:tr>
              <a:tr h="31327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688</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2389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1236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038972700"/>
                  </a:ext>
                </a:extLst>
              </a:tr>
            </a:tbl>
          </a:graphicData>
        </a:graphic>
      </p:graphicFrame>
    </p:spTree>
    <p:extLst>
      <p:ext uri="{BB962C8B-B14F-4D97-AF65-F5344CB8AC3E}">
        <p14:creationId xmlns:p14="http://schemas.microsoft.com/office/powerpoint/2010/main" val="29138751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solidFill>
                  <a:srgbClr val="414141"/>
                </a:solidFill>
              </a:rPr>
              <a:t>Scope of Work (ii/ii)</a:t>
            </a: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26" name="TextBox 59">
            <a:extLst>
              <a:ext uri="{FF2B5EF4-FFF2-40B4-BE49-F238E27FC236}">
                <a16:creationId xmlns:a16="http://schemas.microsoft.com/office/drawing/2014/main" id="{5E8741E6-0B98-4A3B-AA6A-F788F403CC42}"/>
              </a:ext>
            </a:extLst>
          </p:cNvPr>
          <p:cNvSpPr txBox="1"/>
          <p:nvPr/>
        </p:nvSpPr>
        <p:spPr>
          <a:xfrm>
            <a:off x="4871965" y="1412085"/>
            <a:ext cx="378309"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Cost</a:t>
            </a:r>
          </a:p>
        </p:txBody>
      </p:sp>
      <p:sp>
        <p:nvSpPr>
          <p:cNvPr id="27" name="Freeform 3">
            <a:extLst>
              <a:ext uri="{FF2B5EF4-FFF2-40B4-BE49-F238E27FC236}">
                <a16:creationId xmlns:a16="http://schemas.microsoft.com/office/drawing/2014/main" id="{1DE42E61-C054-4F84-9F24-E25CF47A6E5B}"/>
              </a:ext>
            </a:extLst>
          </p:cNvPr>
          <p:cNvSpPr/>
          <p:nvPr/>
        </p:nvSpPr>
        <p:spPr bwMode="gray">
          <a:xfrm>
            <a:off x="4792826" y="1795150"/>
            <a:ext cx="1720457" cy="162421"/>
          </a:xfrm>
          <a:custGeom>
            <a:avLst/>
            <a:gdLst>
              <a:gd name="connsiteX0" fmla="*/ 0 w 2011680"/>
              <a:gd name="connsiteY0" fmla="*/ 0 h 189914"/>
              <a:gd name="connsiteX1" fmla="*/ 2011680 w 2011680"/>
              <a:gd name="connsiteY1" fmla="*/ 0 h 189914"/>
              <a:gd name="connsiteX2" fmla="*/ 1976511 w 2011680"/>
              <a:gd name="connsiteY2" fmla="*/ 189914 h 189914"/>
              <a:gd name="connsiteX3" fmla="*/ 0 w 2011680"/>
              <a:gd name="connsiteY3" fmla="*/ 0 h 189914"/>
            </a:gdLst>
            <a:ahLst/>
            <a:cxnLst>
              <a:cxn ang="0">
                <a:pos x="connsiteX0" y="connsiteY0"/>
              </a:cxn>
              <a:cxn ang="0">
                <a:pos x="connsiteX1" y="connsiteY1"/>
              </a:cxn>
              <a:cxn ang="0">
                <a:pos x="connsiteX2" y="connsiteY2"/>
              </a:cxn>
              <a:cxn ang="0">
                <a:pos x="connsiteX3" y="connsiteY3"/>
              </a:cxn>
            </a:cxnLst>
            <a:rect l="l" t="t" r="r" b="b"/>
            <a:pathLst>
              <a:path w="2011680" h="189914">
                <a:moveTo>
                  <a:pt x="0" y="0"/>
                </a:moveTo>
                <a:lnTo>
                  <a:pt x="2011680" y="0"/>
                </a:lnTo>
                <a:lnTo>
                  <a:pt x="1976511" y="189914"/>
                </a:lnTo>
                <a:lnTo>
                  <a:pt x="0" y="0"/>
                </a:lnTo>
                <a:close/>
              </a:path>
            </a:pathLst>
          </a:custGeom>
          <a:gradFill>
            <a:gsLst>
              <a:gs pos="0">
                <a:schemeClr val="tx1">
                  <a:alpha val="20000"/>
                </a:schemeClr>
              </a:gs>
              <a:gs pos="100000">
                <a:schemeClr val="bg1">
                  <a:alpha val="0"/>
                </a:schemeClr>
              </a:gs>
            </a:gsLst>
            <a:lin ang="2700000" scaled="0"/>
          </a:gradFill>
          <a:ln w="19050" algn="ctr">
            <a:noFill/>
            <a:miter lim="800000"/>
            <a:headEnd/>
            <a:tailEnd/>
          </a:ln>
        </p:spPr>
        <p:txBody>
          <a:bodyPr wrap="square" lIns="76030" tIns="76030" rIns="76030" bIns="76030" rtlCol="0" anchor="ctr"/>
          <a:lstStyle/>
          <a:p>
            <a:pPr algn="ctr">
              <a:lnSpc>
                <a:spcPct val="106000"/>
              </a:lnSpc>
              <a:buFont typeface="Wingdings 2" pitchFamily="18" charset="2"/>
              <a:buNone/>
            </a:pPr>
            <a:endParaRPr lang="en-US" sz="1368" b="1" dirty="0">
              <a:solidFill>
                <a:prstClr val="white"/>
              </a:solidFill>
            </a:endParaRPr>
          </a:p>
        </p:txBody>
      </p:sp>
      <p:pic>
        <p:nvPicPr>
          <p:cNvPr id="28" name="Picture 61">
            <a:extLst>
              <a:ext uri="{FF2B5EF4-FFF2-40B4-BE49-F238E27FC236}">
                <a16:creationId xmlns:a16="http://schemas.microsoft.com/office/drawing/2014/main" id="{3918D968-DB4D-4BE3-AF35-341F3831178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083530" y="1238434"/>
            <a:ext cx="3470819" cy="753353"/>
          </a:xfrm>
          <a:prstGeom prst="rect">
            <a:avLst/>
          </a:prstGeom>
        </p:spPr>
      </p:pic>
      <p:sp>
        <p:nvSpPr>
          <p:cNvPr id="29" name="TextBox 62">
            <a:extLst>
              <a:ext uri="{FF2B5EF4-FFF2-40B4-BE49-F238E27FC236}">
                <a16:creationId xmlns:a16="http://schemas.microsoft.com/office/drawing/2014/main" id="{9F1CCA6C-4AE6-4099-B28B-57D1FA7F3C57}"/>
              </a:ext>
            </a:extLst>
          </p:cNvPr>
          <p:cNvSpPr txBox="1"/>
          <p:nvPr/>
        </p:nvSpPr>
        <p:spPr>
          <a:xfrm>
            <a:off x="4925168" y="1498492"/>
            <a:ext cx="2491067"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Drive Test KPI (ARCEP KPIs)</a:t>
            </a:r>
          </a:p>
        </p:txBody>
      </p:sp>
      <p:sp>
        <p:nvSpPr>
          <p:cNvPr id="30" name="Rectangle 29">
            <a:extLst>
              <a:ext uri="{FF2B5EF4-FFF2-40B4-BE49-F238E27FC236}">
                <a16:creationId xmlns:a16="http://schemas.microsoft.com/office/drawing/2014/main" id="{F40AEC29-52CB-426B-9F82-9579655C25EF}"/>
              </a:ext>
            </a:extLst>
          </p:cNvPr>
          <p:cNvSpPr/>
          <p:nvPr/>
        </p:nvSpPr>
        <p:spPr>
          <a:xfrm>
            <a:off x="2917672" y="3219917"/>
            <a:ext cx="2416432" cy="246221"/>
          </a:xfrm>
          <a:prstGeom prst="rect">
            <a:avLst/>
          </a:prstGeom>
        </p:spPr>
        <p:txBody>
          <a:bodyPr wrap="square">
            <a:spAutoFit/>
          </a:bodyPr>
          <a:lstStyle/>
          <a:p>
            <a:pPr>
              <a:spcAft>
                <a:spcPts val="0"/>
              </a:spcAft>
            </a:pPr>
            <a:endParaRPr lang="en-IN" sz="1000" dirty="0">
              <a:effectLst/>
              <a:latin typeface="+mj-lt"/>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A53717F3-7961-4490-A56A-631877B014D3}"/>
              </a:ext>
            </a:extLst>
          </p:cNvPr>
          <p:cNvSpPr/>
          <p:nvPr/>
        </p:nvSpPr>
        <p:spPr bwMode="gray">
          <a:xfrm>
            <a:off x="2987781" y="2471712"/>
            <a:ext cx="2707603" cy="293756"/>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Data KPIs (3G/LTE)</a:t>
            </a:r>
            <a:endParaRPr lang="en-IN" sz="1200" b="1" dirty="0">
              <a:solidFill>
                <a:schemeClr val="bg1"/>
              </a:solidFill>
            </a:endParaRPr>
          </a:p>
        </p:txBody>
      </p:sp>
      <p:sp>
        <p:nvSpPr>
          <p:cNvPr id="32" name="Rectangle 31">
            <a:extLst>
              <a:ext uri="{FF2B5EF4-FFF2-40B4-BE49-F238E27FC236}">
                <a16:creationId xmlns:a16="http://schemas.microsoft.com/office/drawing/2014/main" id="{17427DED-3429-4068-A443-1F8667781582}"/>
              </a:ext>
            </a:extLst>
          </p:cNvPr>
          <p:cNvSpPr/>
          <p:nvPr/>
        </p:nvSpPr>
        <p:spPr>
          <a:xfrm>
            <a:off x="2949045" y="2865560"/>
            <a:ext cx="2859462" cy="1446550"/>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en-US" sz="1050" dirty="0">
                <a:solidFill>
                  <a:schemeClr val="accent6"/>
                </a:solidFill>
                <a:ea typeface="Calibri" panose="020F0502020204030204" pitchFamily="34" charset="0"/>
                <a:cs typeface="Times New Roman" panose="02020603050405020304" pitchFamily="18" charset="0"/>
              </a:rPr>
              <a:t>HTTP service Failure Ratio</a:t>
            </a: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HTTP Session Setup time</a:t>
            </a:r>
            <a:endParaRPr lang="en-US" sz="1050" dirty="0">
              <a:solidFill>
                <a:schemeClr val="accent6"/>
              </a:solidFill>
              <a:ea typeface="Calibri" panose="020F0502020204030204" pitchFamily="34" charset="0"/>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FTP UL/DL Session Failure Rate</a:t>
            </a:r>
            <a:endParaRPr lang="en-US" sz="1050" dirty="0">
              <a:solidFill>
                <a:schemeClr val="accent6"/>
              </a:solidFill>
              <a:ea typeface="Calibri" panose="020F0502020204030204" pitchFamily="34" charset="0"/>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FTP UL/DL </a:t>
            </a:r>
            <a:r>
              <a:rPr lang="en-AU" sz="1050" dirty="0">
                <a:solidFill>
                  <a:schemeClr val="accent6"/>
                </a:solidFill>
                <a:ea typeface="Calibri" panose="020F0502020204030204" pitchFamily="34" charset="0"/>
                <a:cs typeface="Times New Roman" panose="02020603050405020304" pitchFamily="18" charset="0"/>
              </a:rPr>
              <a:t>Throughput</a:t>
            </a:r>
          </a:p>
          <a:p>
            <a:pPr marL="171450" indent="-171450" fontAlgn="ctr">
              <a:spcBef>
                <a:spcPts val="600"/>
              </a:spcBef>
              <a:buFont typeface="Arial" panose="020B0604020202020204" pitchFamily="34" charset="0"/>
              <a:buChar char="•"/>
            </a:pPr>
            <a:r>
              <a:rPr lang="fr-FR" sz="1050" dirty="0">
                <a:solidFill>
                  <a:schemeClr val="bg1">
                    <a:lumMod val="50000"/>
                  </a:schemeClr>
                </a:solidFill>
                <a:latin typeface="Verdana" panose="020B0604030504040204" pitchFamily="34" charset="0"/>
                <a:ea typeface="Verdana" panose="020B0604030504040204" pitchFamily="34" charset="0"/>
              </a:rPr>
              <a:t>3G </a:t>
            </a:r>
            <a:r>
              <a:rPr lang="fr-FR" sz="1050" dirty="0" err="1">
                <a:solidFill>
                  <a:schemeClr val="bg1">
                    <a:lumMod val="50000"/>
                  </a:schemeClr>
                </a:solidFill>
                <a:latin typeface="Verdana" panose="020B0604030504040204" pitchFamily="34" charset="0"/>
                <a:ea typeface="Verdana" panose="020B0604030504040204" pitchFamily="34" charset="0"/>
              </a:rPr>
              <a:t>Availability</a:t>
            </a:r>
            <a:r>
              <a:rPr lang="fr-FR" sz="1050" dirty="0">
                <a:solidFill>
                  <a:schemeClr val="bg1">
                    <a:lumMod val="50000"/>
                  </a:schemeClr>
                </a:solidFill>
                <a:latin typeface="Verdana" panose="020B0604030504040204" pitchFamily="34" charset="0"/>
                <a:ea typeface="Verdana" panose="020B0604030504040204" pitchFamily="34" charset="0"/>
              </a:rPr>
              <a:t> Rate</a:t>
            </a:r>
          </a:p>
          <a:p>
            <a:pPr marL="171450" indent="-171450" fontAlgn="ctr">
              <a:spcBef>
                <a:spcPts val="600"/>
              </a:spcBef>
              <a:buFont typeface="Arial" panose="020B0604020202020204" pitchFamily="34" charset="0"/>
              <a:buChar char="•"/>
            </a:pPr>
            <a:r>
              <a:rPr lang="fr-FR" sz="1050" dirty="0" err="1">
                <a:solidFill>
                  <a:schemeClr val="bg1">
                    <a:lumMod val="50000"/>
                  </a:schemeClr>
                </a:solidFill>
                <a:latin typeface="Verdana" panose="020B0604030504040204" pitchFamily="34" charset="0"/>
                <a:ea typeface="Verdana" panose="020B0604030504040204" pitchFamily="34" charset="0"/>
              </a:rPr>
              <a:t>Successful</a:t>
            </a:r>
            <a:r>
              <a:rPr lang="fr-FR" sz="1050" dirty="0">
                <a:solidFill>
                  <a:schemeClr val="bg1">
                    <a:lumMod val="50000"/>
                  </a:schemeClr>
                </a:solidFill>
                <a:latin typeface="Verdana" panose="020B0604030504040204" pitchFamily="34" charset="0"/>
                <a:ea typeface="Verdana" panose="020B0604030504040204" pitchFamily="34" charset="0"/>
              </a:rPr>
              <a:t> Internet Connexion Rate</a:t>
            </a:r>
            <a:endParaRPr lang="en-AU" sz="1050" dirty="0">
              <a:solidFill>
                <a:schemeClr val="accent6"/>
              </a:solidFill>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3F070771-9EBA-425C-B26E-17594D19E437}"/>
              </a:ext>
            </a:extLst>
          </p:cNvPr>
          <p:cNvSpPr/>
          <p:nvPr/>
        </p:nvSpPr>
        <p:spPr bwMode="gray">
          <a:xfrm>
            <a:off x="2953147" y="4617435"/>
            <a:ext cx="2742238" cy="325155"/>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Coverage rate (2G/3G/LTE)</a:t>
            </a:r>
            <a:endParaRPr lang="en-IN" sz="1200" b="1" dirty="0">
              <a:solidFill>
                <a:schemeClr val="bg1"/>
              </a:solidFill>
            </a:endParaRPr>
          </a:p>
        </p:txBody>
      </p:sp>
      <p:sp>
        <p:nvSpPr>
          <p:cNvPr id="34" name="Rectangle 33">
            <a:extLst>
              <a:ext uri="{FF2B5EF4-FFF2-40B4-BE49-F238E27FC236}">
                <a16:creationId xmlns:a16="http://schemas.microsoft.com/office/drawing/2014/main" id="{BEFBB49C-08C1-4118-8D7A-BD29A9FFF2EB}"/>
              </a:ext>
            </a:extLst>
          </p:cNvPr>
          <p:cNvSpPr/>
          <p:nvPr/>
        </p:nvSpPr>
        <p:spPr>
          <a:xfrm>
            <a:off x="2987781" y="4994592"/>
            <a:ext cx="2820725" cy="253916"/>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fr-FR" sz="1050" dirty="0" err="1">
                <a:solidFill>
                  <a:schemeClr val="accent6"/>
                </a:solidFill>
                <a:cs typeface="Times New Roman" panose="02020603050405020304" pitchFamily="18" charset="0"/>
              </a:rPr>
              <a:t>Incar</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coverage</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p:txBody>
      </p:sp>
      <p:sp>
        <p:nvSpPr>
          <p:cNvPr id="35" name="Rectangle 34">
            <a:extLst>
              <a:ext uri="{FF2B5EF4-FFF2-40B4-BE49-F238E27FC236}">
                <a16:creationId xmlns:a16="http://schemas.microsoft.com/office/drawing/2014/main" id="{A45ABE68-D5B2-4C8A-AFCF-7DC450E3E7AA}"/>
              </a:ext>
            </a:extLst>
          </p:cNvPr>
          <p:cNvSpPr/>
          <p:nvPr/>
        </p:nvSpPr>
        <p:spPr bwMode="gray">
          <a:xfrm>
            <a:off x="6051397" y="2470500"/>
            <a:ext cx="2772000" cy="294968"/>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Voice KPIs </a:t>
            </a:r>
            <a:endParaRPr lang="en-IN" sz="1200" b="1" dirty="0">
              <a:solidFill>
                <a:schemeClr val="bg1"/>
              </a:solidFill>
            </a:endParaRPr>
          </a:p>
        </p:txBody>
      </p:sp>
      <p:sp>
        <p:nvSpPr>
          <p:cNvPr id="36" name="Rectangle 35">
            <a:extLst>
              <a:ext uri="{FF2B5EF4-FFF2-40B4-BE49-F238E27FC236}">
                <a16:creationId xmlns:a16="http://schemas.microsoft.com/office/drawing/2014/main" id="{CF68A446-7BEF-4837-8B7B-13E92277C2BF}"/>
              </a:ext>
            </a:extLst>
          </p:cNvPr>
          <p:cNvSpPr/>
          <p:nvPr/>
        </p:nvSpPr>
        <p:spPr>
          <a:xfrm>
            <a:off x="5919963" y="2898785"/>
            <a:ext cx="3219347" cy="892552"/>
          </a:xfrm>
          <a:prstGeom prst="rect">
            <a:avLst/>
          </a:prstGeom>
        </p:spPr>
        <p:txBody>
          <a:bodyPr wrap="square">
            <a:spAutoFit/>
          </a:bodyPr>
          <a:lstStyle/>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a:t>
            </a:r>
            <a:r>
              <a:rPr lang="en-US" sz="1050" dirty="0">
                <a:solidFill>
                  <a:schemeClr val="accent6"/>
                </a:solidFill>
                <a:cs typeface="Times New Roman" panose="02020603050405020304" pitchFamily="18" charset="0"/>
              </a:rPr>
              <a:t>blocking</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drop rate</a:t>
            </a:r>
            <a:endParaRPr lang="en-US" sz="1050" dirty="0">
              <a:solidFill>
                <a:schemeClr val="accent6"/>
              </a:solidFill>
              <a:cs typeface="Times New Roman" panose="02020603050405020304" pitchFamily="18" charset="0"/>
            </a:endParaRPr>
          </a:p>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a:t>
            </a:r>
            <a:r>
              <a:rPr lang="fr-FR" sz="1050" dirty="0" err="1">
                <a:solidFill>
                  <a:schemeClr val="accent6"/>
                </a:solidFill>
                <a:cs typeface="Times New Roman" panose="02020603050405020304" pitchFamily="18" charset="0"/>
              </a:rPr>
              <a:t>completetion</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with</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perfect</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quality</a:t>
            </a:r>
            <a:r>
              <a:rPr lang="fr-FR" sz="1050" dirty="0">
                <a:solidFill>
                  <a:schemeClr val="accent6"/>
                </a:solidFill>
                <a:cs typeface="Times New Roman" panose="02020603050405020304" pitchFamily="18" charset="0"/>
              </a:rPr>
              <a:t>, rate (MOS)</a:t>
            </a:r>
            <a:endParaRPr lang="en-US" sz="1050" dirty="0">
              <a:solidFill>
                <a:schemeClr val="accent6"/>
              </a:solidFill>
              <a:cs typeface="Times New Roman" panose="02020603050405020304" pitchFamily="18" charset="0"/>
            </a:endParaRPr>
          </a:p>
        </p:txBody>
      </p:sp>
      <p:sp>
        <p:nvSpPr>
          <p:cNvPr id="37" name="Rectangle 36">
            <a:extLst>
              <a:ext uri="{FF2B5EF4-FFF2-40B4-BE49-F238E27FC236}">
                <a16:creationId xmlns:a16="http://schemas.microsoft.com/office/drawing/2014/main" id="{205E21E7-5662-409B-80F0-CCE3CF329091}"/>
              </a:ext>
            </a:extLst>
          </p:cNvPr>
          <p:cNvSpPr/>
          <p:nvPr/>
        </p:nvSpPr>
        <p:spPr bwMode="gray">
          <a:xfrm>
            <a:off x="6051398" y="4617435"/>
            <a:ext cx="2771999" cy="325155"/>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SMS</a:t>
            </a:r>
            <a:endParaRPr lang="en-IN" sz="1200" b="1" dirty="0">
              <a:solidFill>
                <a:schemeClr val="bg1"/>
              </a:solidFill>
            </a:endParaRPr>
          </a:p>
        </p:txBody>
      </p:sp>
      <p:sp>
        <p:nvSpPr>
          <p:cNvPr id="38" name="Rectangle 37">
            <a:extLst>
              <a:ext uri="{FF2B5EF4-FFF2-40B4-BE49-F238E27FC236}">
                <a16:creationId xmlns:a16="http://schemas.microsoft.com/office/drawing/2014/main" id="{236D0C50-3A5F-4250-A6ED-9F785EA7512B}"/>
              </a:ext>
            </a:extLst>
          </p:cNvPr>
          <p:cNvSpPr/>
          <p:nvPr/>
        </p:nvSpPr>
        <p:spPr>
          <a:xfrm>
            <a:off x="6059764" y="5127408"/>
            <a:ext cx="2917621" cy="492443"/>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MO SMS </a:t>
            </a:r>
            <a:r>
              <a:rPr lang="fr-FR" sz="1050" dirty="0" err="1">
                <a:solidFill>
                  <a:schemeClr val="accent6"/>
                </a:solidFill>
                <a:cs typeface="Times New Roman" panose="02020603050405020304" pitchFamily="18" charset="0"/>
              </a:rPr>
              <a:t>delivery</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success</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MT SMS </a:t>
            </a:r>
            <a:r>
              <a:rPr lang="fr-FR" sz="1050" dirty="0" err="1">
                <a:solidFill>
                  <a:schemeClr val="accent6"/>
                </a:solidFill>
                <a:cs typeface="Times New Roman" panose="02020603050405020304" pitchFamily="18" charset="0"/>
              </a:rPr>
              <a:t>delivery</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success</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p:txBody>
      </p:sp>
    </p:spTree>
    <p:extLst>
      <p:ext uri="{BB962C8B-B14F-4D97-AF65-F5344CB8AC3E}">
        <p14:creationId xmlns:p14="http://schemas.microsoft.com/office/powerpoint/2010/main" val="20075103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l" defTabSz="478851" rtl="0" eaLnBrk="1" fontAlgn="auto" latinLnBrk="0" hangingPunct="1">
              <a:lnSpc>
                <a:spcPct val="100000"/>
              </a:lnSpc>
              <a:spcBef>
                <a:spcPts val="0"/>
              </a:spcBef>
              <a:spcAft>
                <a:spcPts val="390"/>
              </a:spcAft>
              <a:buClrTx/>
              <a:buSzTx/>
              <a:buFont typeface="Arial"/>
              <a:buNone/>
              <a:tabLst/>
              <a:defRPr/>
            </a:pPr>
            <a:r>
              <a:rPr kumimoji="0" lang="en-AU" sz="2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Executive Summary</a:t>
            </a:r>
          </a:p>
        </p:txBody>
      </p:sp>
      <p:sp>
        <p:nvSpPr>
          <p:cNvPr id="27" name="Text Placeholder 5"/>
          <p:cNvSpPr txBox="1">
            <a:spLocks/>
          </p:cNvSpPr>
          <p:nvPr/>
        </p:nvSpPr>
        <p:spPr>
          <a:xfrm>
            <a:off x="678731" y="2090740"/>
            <a:ext cx="1512020"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02</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01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414141"/>
                </a:solidFill>
              </a:rPr>
              <a:t>Executive Summary – Benchmarking (</a:t>
            </a:r>
            <a:r>
              <a:rPr lang="en-US" sz="2400" dirty="0" err="1">
                <a:solidFill>
                  <a:srgbClr val="414141"/>
                </a:solidFill>
              </a:rPr>
              <a:t>i</a:t>
            </a:r>
            <a:r>
              <a:rPr lang="en-US" sz="2400" dirty="0">
                <a:solidFill>
                  <a:srgbClr val="414141"/>
                </a:solidFill>
              </a:rPr>
              <a:t>/iii)</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MTN and MOOV Networks QoS are comparable. A resource optimization enables to meet ARCEP requirements and to outperform competition’s NW QoS</a:t>
            </a:r>
            <a:r>
              <a:rPr lang="en-US" sz="2400" dirty="0">
                <a:solidFill>
                  <a:schemeClr val="accent1"/>
                </a:solidFill>
              </a:rPr>
              <a:t/>
            </a:r>
            <a:br>
              <a:rPr lang="en-US" sz="2400" dirty="0">
                <a:solidFill>
                  <a:schemeClr val="accent1"/>
                </a:solidFill>
              </a:rPr>
            </a:br>
            <a:r>
              <a:rPr lang="en-US" sz="2400" dirty="0">
                <a:solidFill>
                  <a:srgbClr val="414141"/>
                </a:solidFill>
              </a:rPr>
              <a:t/>
            </a:r>
            <a:br>
              <a:rPr lang="en-US" sz="2400" dirty="0">
                <a:solidFill>
                  <a:srgbClr val="414141"/>
                </a:solidFill>
              </a:rPr>
            </a:br>
            <a:r>
              <a:rPr lang="en-US" sz="2400" dirty="0">
                <a:solidFill>
                  <a:srgbClr val="414141"/>
                </a:solidFill>
              </a:rPr>
              <a:t/>
            </a:r>
            <a:br>
              <a:rPr lang="en-US" sz="2400" dirty="0">
                <a:solidFill>
                  <a:srgbClr val="414141"/>
                </a:solidFill>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9F2094E-428B-4001-B3E6-C77D41306091}"/>
              </a:ext>
            </a:extLst>
          </p:cNvPr>
          <p:cNvSpPr/>
          <p:nvPr/>
        </p:nvSpPr>
        <p:spPr>
          <a:xfrm>
            <a:off x="469900" y="2378217"/>
            <a:ext cx="1669392" cy="4149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55088" marR="0" lvl="0" indent="0" algn="ctr" defTabSz="558431" rtl="0" eaLnBrk="1" fontAlgn="auto" latinLnBrk="0" hangingPunct="1">
              <a:lnSpc>
                <a:spcPct val="100000"/>
              </a:lnSpc>
              <a:spcBef>
                <a:spcPts val="0"/>
              </a:spcBef>
              <a:spcAft>
                <a:spcPts val="0"/>
              </a:spcAft>
              <a:buClr>
                <a:srgbClr val="003399"/>
              </a:buClr>
              <a:buSzPct val="90000"/>
              <a:buFontTx/>
              <a:buNone/>
              <a:tabLst/>
              <a:defRPr/>
            </a:pPr>
            <a:r>
              <a:rPr kumimoji="0" lang="en-US" sz="1400" b="1" i="0" u="none" strike="noStrike" kern="0" cap="none" spc="0" normalizeH="0" baseline="0" noProof="0" dirty="0">
                <a:ln>
                  <a:noFill/>
                </a:ln>
                <a:solidFill>
                  <a:srgbClr val="86BC25"/>
                </a:solidFill>
                <a:effectLst/>
                <a:uLnTx/>
                <a:uFillTx/>
                <a:latin typeface="Verdana"/>
                <a:ea typeface="+mn-ea"/>
                <a:cs typeface="+mn-cs"/>
              </a:rPr>
              <a:t>2G</a:t>
            </a:r>
          </a:p>
        </p:txBody>
      </p:sp>
      <p:sp>
        <p:nvSpPr>
          <p:cNvPr id="7" name="Isosceles Triangle 6">
            <a:extLst>
              <a:ext uri="{FF2B5EF4-FFF2-40B4-BE49-F238E27FC236}">
                <a16:creationId xmlns:a16="http://schemas.microsoft.com/office/drawing/2014/main" id="{3689CAEF-4A64-45BE-98B8-201784E57758}"/>
              </a:ext>
            </a:extLst>
          </p:cNvPr>
          <p:cNvSpPr/>
          <p:nvPr/>
        </p:nvSpPr>
        <p:spPr>
          <a:xfrm rot="5400000">
            <a:off x="1959216" y="3921904"/>
            <a:ext cx="681060" cy="180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ListLeanHorizontalTextTopic0">
            <a:extLst>
              <a:ext uri="{FF2B5EF4-FFF2-40B4-BE49-F238E27FC236}">
                <a16:creationId xmlns:a16="http://schemas.microsoft.com/office/drawing/2014/main" id="{6C7A1C73-AEEB-44D7-8D01-9BCEF33BCAFF}"/>
              </a:ext>
            </a:extLst>
          </p:cNvPr>
          <p:cNvSpPr txBox="1"/>
          <p:nvPr/>
        </p:nvSpPr>
        <p:spPr>
          <a:xfrm>
            <a:off x="469900" y="1994038"/>
            <a:ext cx="4140746" cy="193899"/>
          </a:xfrm>
          <a:prstGeom prst="rect">
            <a:avLst/>
          </a:prstGeom>
          <a:noFill/>
          <a:ln w="38100">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TECHNOLOGY</a:t>
            </a:r>
          </a:p>
        </p:txBody>
      </p:sp>
      <p:cxnSp>
        <p:nvCxnSpPr>
          <p:cNvPr id="9" name="Horizontal Line">
            <a:extLst>
              <a:ext uri="{FF2B5EF4-FFF2-40B4-BE49-F238E27FC236}">
                <a16:creationId xmlns:a16="http://schemas.microsoft.com/office/drawing/2014/main" id="{C6FF5F03-2BB3-44CA-A3F5-DEBC445B2375}"/>
              </a:ext>
            </a:extLst>
          </p:cNvPr>
          <p:cNvCxnSpPr/>
          <p:nvPr/>
        </p:nvCxnSpPr>
        <p:spPr>
          <a:xfrm>
            <a:off x="469900" y="2243628"/>
            <a:ext cx="1669392" cy="1502"/>
          </a:xfrm>
          <a:prstGeom prst="line">
            <a:avLst/>
          </a:prstGeom>
          <a:noFill/>
          <a:ln w="38100" cap="flat" cmpd="sng" algn="ctr">
            <a:solidFill>
              <a:schemeClr val="accent1"/>
            </a:solidFill>
            <a:prstDash val="solid"/>
          </a:ln>
          <a:effectLst/>
        </p:spPr>
      </p:cxnSp>
      <p:sp>
        <p:nvSpPr>
          <p:cNvPr id="10" name="ListLeanHorizontalTextTopic0">
            <a:extLst>
              <a:ext uri="{FF2B5EF4-FFF2-40B4-BE49-F238E27FC236}">
                <a16:creationId xmlns:a16="http://schemas.microsoft.com/office/drawing/2014/main" id="{3B22D7CB-DE66-48D7-BC57-A6D9D6872754}"/>
              </a:ext>
            </a:extLst>
          </p:cNvPr>
          <p:cNvSpPr txBox="1"/>
          <p:nvPr/>
        </p:nvSpPr>
        <p:spPr>
          <a:xfrm>
            <a:off x="2435602" y="1994039"/>
            <a:ext cx="3041243"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FINDINGS</a:t>
            </a:r>
          </a:p>
        </p:txBody>
      </p:sp>
      <p:cxnSp>
        <p:nvCxnSpPr>
          <p:cNvPr id="11" name="Horizontal Line">
            <a:extLst>
              <a:ext uri="{FF2B5EF4-FFF2-40B4-BE49-F238E27FC236}">
                <a16:creationId xmlns:a16="http://schemas.microsoft.com/office/drawing/2014/main" id="{FA9724AF-FFF3-432B-9F14-5DF8106521EB}"/>
              </a:ext>
            </a:extLst>
          </p:cNvPr>
          <p:cNvCxnSpPr/>
          <p:nvPr/>
        </p:nvCxnSpPr>
        <p:spPr>
          <a:xfrm>
            <a:off x="2435602" y="2243628"/>
            <a:ext cx="3719426" cy="1502"/>
          </a:xfrm>
          <a:prstGeom prst="line">
            <a:avLst/>
          </a:prstGeom>
          <a:noFill/>
          <a:ln w="38100" cap="flat" cmpd="sng" algn="ctr">
            <a:solidFill>
              <a:schemeClr val="accent1"/>
            </a:solidFill>
            <a:prstDash val="solid"/>
          </a:ln>
          <a:effectLst/>
        </p:spPr>
      </p:cxnSp>
      <p:sp>
        <p:nvSpPr>
          <p:cNvPr id="12" name="ListLeanHorizontalTextTopic0">
            <a:extLst>
              <a:ext uri="{FF2B5EF4-FFF2-40B4-BE49-F238E27FC236}">
                <a16:creationId xmlns:a16="http://schemas.microsoft.com/office/drawing/2014/main" id="{B81E63D7-7118-4274-B4E4-C8C8CEA28E8C}"/>
              </a:ext>
            </a:extLst>
          </p:cNvPr>
          <p:cNvSpPr txBox="1"/>
          <p:nvPr/>
        </p:nvSpPr>
        <p:spPr>
          <a:xfrm>
            <a:off x="7733253" y="1994038"/>
            <a:ext cx="3719426"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RECOMMENDATIONS</a:t>
            </a:r>
          </a:p>
        </p:txBody>
      </p:sp>
      <p:cxnSp>
        <p:nvCxnSpPr>
          <p:cNvPr id="13" name="Horizontal Line">
            <a:extLst>
              <a:ext uri="{FF2B5EF4-FFF2-40B4-BE49-F238E27FC236}">
                <a16:creationId xmlns:a16="http://schemas.microsoft.com/office/drawing/2014/main" id="{B15905DF-0AD6-4D56-BF00-7392C9B45AA6}"/>
              </a:ext>
            </a:extLst>
          </p:cNvPr>
          <p:cNvCxnSpPr/>
          <p:nvPr/>
        </p:nvCxnSpPr>
        <p:spPr>
          <a:xfrm>
            <a:off x="7692520" y="2255709"/>
            <a:ext cx="4284000" cy="1502"/>
          </a:xfrm>
          <a:prstGeom prst="line">
            <a:avLst/>
          </a:prstGeom>
          <a:noFill/>
          <a:ln w="38100" cap="flat" cmpd="sng" algn="ctr">
            <a:solidFill>
              <a:schemeClr val="accent1"/>
            </a:solidFill>
            <a:prstDash val="solid"/>
          </a:ln>
          <a:effectLst/>
        </p:spPr>
      </p:cxnSp>
      <p:sp>
        <p:nvSpPr>
          <p:cNvPr id="14" name="Rectangle 13">
            <a:extLst>
              <a:ext uri="{FF2B5EF4-FFF2-40B4-BE49-F238E27FC236}">
                <a16:creationId xmlns:a16="http://schemas.microsoft.com/office/drawing/2014/main" id="{71B8219D-8881-426E-8423-7484A2A6DCB5}"/>
              </a:ext>
            </a:extLst>
          </p:cNvPr>
          <p:cNvSpPr/>
          <p:nvPr/>
        </p:nvSpPr>
        <p:spPr>
          <a:xfrm>
            <a:off x="2390161" y="2239517"/>
            <a:ext cx="5343091" cy="3788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228600" lvl="0" indent="-22860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Coverage</a:t>
            </a:r>
            <a:r>
              <a:rPr lang="fr-FR" sz="1200" b="1" dirty="0">
                <a:solidFill>
                  <a:srgbClr val="C00000"/>
                </a:solidFill>
                <a:latin typeface="Verdana" panose="020B0604030504040204" pitchFamily="34" charset="0"/>
                <a:ea typeface="Verdana" panose="020B0604030504040204" pitchFamily="34" charset="0"/>
              </a:rPr>
              <a:t> : </a:t>
            </a:r>
          </a:p>
          <a:p>
            <a:pPr marL="171450" indent="-171450">
              <a:lnSpc>
                <a:spcPct val="110000"/>
              </a:lnSpc>
              <a:buClr>
                <a:schemeClr val="accent6"/>
              </a:buClr>
              <a:buFont typeface="Arial" panose="020B0604020202020204"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MTN coverage rate (91,22%) is </a:t>
            </a:r>
            <a:r>
              <a:rPr lang="en-US" sz="1200" b="1" dirty="0">
                <a:solidFill>
                  <a:srgbClr val="FF0000"/>
                </a:solidFill>
                <a:latin typeface="Verdana" panose="020B0604030504040204" pitchFamily="34" charset="0"/>
                <a:ea typeface="Verdana" panose="020B0604030504040204" pitchFamily="34" charset="0"/>
              </a:rPr>
              <a:t>slightly lower </a:t>
            </a:r>
            <a:r>
              <a:rPr lang="en-US" sz="1200" b="1" dirty="0">
                <a:solidFill>
                  <a:schemeClr val="bg1">
                    <a:lumMod val="50000"/>
                  </a:schemeClr>
                </a:solidFill>
                <a:latin typeface="Verdana" panose="020B0604030504040204" pitchFamily="34" charset="0"/>
                <a:ea typeface="Verdana" panose="020B0604030504040204" pitchFamily="34" charset="0"/>
              </a:rPr>
              <a:t>than MOOV (94,87%)</a:t>
            </a:r>
          </a:p>
          <a:p>
            <a:pPr>
              <a:lnSpc>
                <a:spcPct val="110000"/>
              </a:lnSpc>
              <a:buClr>
                <a:schemeClr val="accent6"/>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meets ARCEP 2G coverage obligation (90%).</a:t>
            </a:r>
            <a:endParaRPr lang="en-US"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Voice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err="1">
                <a:solidFill>
                  <a:schemeClr val="bg1">
                    <a:lumMod val="50000"/>
                  </a:schemeClr>
                </a:solidFill>
                <a:latin typeface="Verdana" panose="020B0604030504040204" pitchFamily="34" charset="0"/>
                <a:ea typeface="Verdana" panose="020B0604030504040204" pitchFamily="34" charset="0"/>
              </a:rPr>
              <a:t>Accessibility</a:t>
            </a:r>
            <a:r>
              <a:rPr lang="fr-FR" sz="1200" b="1" dirty="0">
                <a:solidFill>
                  <a:schemeClr val="bg1">
                    <a:lumMod val="50000"/>
                  </a:schemeClr>
                </a:solidFill>
                <a:latin typeface="Verdana" panose="020B0604030504040204" pitchFamily="34" charset="0"/>
                <a:ea typeface="Verdana" panose="020B0604030504040204" pitchFamily="34" charset="0"/>
              </a:rPr>
              <a:t> (CSSR): 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92D05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(95,1% vs 91%).</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failed to meet  ARCEP requirement (98%).</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fr-FR" sz="1200" b="1" dirty="0" err="1">
                <a:solidFill>
                  <a:schemeClr val="bg1">
                    <a:lumMod val="50000"/>
                  </a:schemeClr>
                </a:solidFill>
                <a:latin typeface="Verdana" panose="020B0604030504040204" pitchFamily="34" charset="0"/>
                <a:ea typeface="Verdana" panose="020B0604030504040204" pitchFamily="34" charset="0"/>
              </a:rPr>
              <a:t>Retainability</a:t>
            </a:r>
            <a:r>
              <a:rPr lang="fr-FR" sz="1200" b="1" dirty="0">
                <a:solidFill>
                  <a:schemeClr val="bg1">
                    <a:lumMod val="50000"/>
                  </a:schemeClr>
                </a:solidFill>
                <a:latin typeface="Verdana" panose="020B0604030504040204" pitchFamily="34" charset="0"/>
                <a:ea typeface="Verdana" panose="020B0604030504040204" pitchFamily="34" charset="0"/>
              </a:rPr>
              <a:t> (Call Drop): 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(2,6% vs 3,5%).</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failed to meet  ARCEP </a:t>
            </a:r>
            <a:r>
              <a:rPr lang="en-US" sz="1200" dirty="0" err="1">
                <a:solidFill>
                  <a:schemeClr val="bg1">
                    <a:lumMod val="50000"/>
                  </a:schemeClr>
                </a:solidFill>
                <a:latin typeface="Verdana" panose="020B0604030504040204" pitchFamily="34" charset="0"/>
                <a:ea typeface="Verdana" panose="020B0604030504040204" pitchFamily="34" charset="0"/>
              </a:rPr>
              <a:t>oblogation</a:t>
            </a:r>
            <a:r>
              <a:rPr lang="en-US" sz="1200" dirty="0">
                <a:solidFill>
                  <a:schemeClr val="bg1">
                    <a:lumMod val="50000"/>
                  </a:schemeClr>
                </a:solidFill>
                <a:latin typeface="Verdana" panose="020B0604030504040204" pitchFamily="34" charset="0"/>
                <a:ea typeface="Verdana" panose="020B0604030504040204" pitchFamily="34" charset="0"/>
              </a:rPr>
              <a:t> (2%).</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fr-FR" sz="1200" b="1" dirty="0" err="1">
                <a:solidFill>
                  <a:schemeClr val="bg1">
                    <a:lumMod val="50000"/>
                  </a:schemeClr>
                </a:solidFill>
                <a:latin typeface="Verdana" panose="020B0604030504040204" pitchFamily="34" charset="0"/>
                <a:ea typeface="Verdana" panose="020B0604030504040204" pitchFamily="34" charset="0"/>
              </a:rPr>
              <a:t>Integrity</a:t>
            </a:r>
            <a:r>
              <a:rPr lang="fr-FR" sz="1200" b="1" dirty="0">
                <a:solidFill>
                  <a:schemeClr val="bg1">
                    <a:lumMod val="50000"/>
                  </a:schemeClr>
                </a:solidFill>
                <a:latin typeface="Verdana" panose="020B0604030504040204" pitchFamily="34" charset="0"/>
                <a:ea typeface="Verdana" panose="020B0604030504040204" pitchFamily="34" charset="0"/>
              </a:rPr>
              <a:t> (Voice </a:t>
            </a:r>
            <a:r>
              <a:rPr lang="fr-FR" sz="1200" b="1" dirty="0" err="1">
                <a:solidFill>
                  <a:schemeClr val="bg1">
                    <a:lumMod val="50000"/>
                  </a:schemeClr>
                </a:solidFill>
                <a:latin typeface="Verdana" panose="020B0604030504040204" pitchFamily="34" charset="0"/>
                <a:ea typeface="Verdana" panose="020B0604030504040204" pitchFamily="34" charset="0"/>
              </a:rPr>
              <a:t>Quality</a:t>
            </a:r>
            <a:r>
              <a:rPr lang="fr-FR" sz="1200" b="1" dirty="0">
                <a:solidFill>
                  <a:schemeClr val="bg1">
                    <a:lumMod val="50000"/>
                  </a:schemeClr>
                </a:solidFill>
                <a:latin typeface="Verdana" panose="020B0604030504040204" pitchFamily="34" charset="0"/>
                <a:ea typeface="Verdana" panose="020B0604030504040204" pitchFamily="34" charset="0"/>
              </a:rPr>
              <a:t>): 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much</a:t>
            </a:r>
            <a:r>
              <a:rPr lang="fr-FR" sz="1200" b="1" dirty="0">
                <a:solidFill>
                  <a:srgbClr val="92D050"/>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(MOS 95,1% vs 91%).</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MTN reach ARCEP requirement (95%), whereas it’s not the case for MOOV.</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SMS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MTN reach SMS ARCEP obligation.</a:t>
            </a:r>
          </a:p>
          <a:p>
            <a:pPr>
              <a:lnSpc>
                <a:spcPct val="110000"/>
              </a:lnSpc>
              <a:buClr>
                <a:srgbClr val="81BC00"/>
              </a:buClr>
              <a:defRPr/>
            </a:pPr>
            <a:endParaRPr lang="en-US" sz="1200" b="1" dirty="0">
              <a:solidFill>
                <a:schemeClr val="bg1">
                  <a:lumMod val="50000"/>
                </a:schemeClr>
              </a:solidFill>
              <a:latin typeface="Verdana" panose="020B0604030504040204" pitchFamily="34" charset="0"/>
              <a:ea typeface="Verdana" panose="020B0604030504040204" pitchFamily="34" charset="0"/>
            </a:endParaRPr>
          </a:p>
          <a:p>
            <a:pPr marL="177800" indent="-177800" algn="just">
              <a:lnSpc>
                <a:spcPct val="110000"/>
              </a:lnSpc>
              <a:buClr>
                <a:srgbClr val="81BC00"/>
              </a:buClr>
              <a:buFont typeface="Arial" pitchFamily="34" charset="0"/>
              <a:buChar char="•"/>
              <a:defRPr/>
            </a:pPr>
            <a:endParaRPr lang="fr-FR" sz="1200" b="1" dirty="0">
              <a:solidFill>
                <a:schemeClr val="bg1">
                  <a:lumMod val="50000"/>
                </a:schemeClr>
              </a:solidFill>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AAAA71E9-7251-45DE-BEFB-74C3E09D60CE}"/>
              </a:ext>
            </a:extLst>
          </p:cNvPr>
          <p:cNvSpPr/>
          <p:nvPr/>
        </p:nvSpPr>
        <p:spPr>
          <a:xfrm>
            <a:off x="7716584" y="2378217"/>
            <a:ext cx="4337555" cy="2879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200000"/>
              </a:lnSpc>
              <a:buClr>
                <a:srgbClr val="81BC00"/>
              </a:buClr>
              <a:buFont typeface="Arial" pitchFamily="34" charset="0"/>
              <a:buChar char="•"/>
              <a:defRPr/>
            </a:pPr>
            <a:r>
              <a:rPr lang="en-US" sz="1200" dirty="0">
                <a:solidFill>
                  <a:schemeClr val="tx1"/>
                </a:solidFill>
              </a:rPr>
              <a:t>Design optimization is needed to improve 2G MTN coverage. Especially for the highways (Sites expansion, Repeaters, Swap to feeder less, power increase...)</a:t>
            </a:r>
          </a:p>
          <a:p>
            <a:pPr marL="177800" lvl="0" indent="-177800">
              <a:lnSpc>
                <a:spcPct val="200000"/>
              </a:lnSpc>
              <a:buClr>
                <a:srgbClr val="81BC00"/>
              </a:buClr>
              <a:buFont typeface="Arial" pitchFamily="34" charset="0"/>
              <a:buChar char="•"/>
              <a:defRPr/>
            </a:pPr>
            <a:endParaRPr lang="fr-FR" sz="1200" dirty="0">
              <a:solidFill>
                <a:schemeClr val="tx1"/>
              </a:solidFill>
            </a:endParaRPr>
          </a:p>
          <a:p>
            <a:pPr marL="177800" lvl="0" indent="-177800">
              <a:lnSpc>
                <a:spcPct val="200000"/>
              </a:lnSpc>
              <a:buClr>
                <a:srgbClr val="81BC00"/>
              </a:buClr>
              <a:buFont typeface="Arial" pitchFamily="34" charset="0"/>
              <a:buChar char="•"/>
              <a:defRPr/>
            </a:pPr>
            <a:r>
              <a:rPr lang="fr-FR" sz="1200" dirty="0">
                <a:solidFill>
                  <a:schemeClr val="tx1"/>
                </a:solidFill>
              </a:rPr>
              <a:t>Actions to </a:t>
            </a:r>
            <a:r>
              <a:rPr lang="fr-FR" sz="1200" dirty="0" err="1">
                <a:solidFill>
                  <a:schemeClr val="tx1"/>
                </a:solidFill>
              </a:rPr>
              <a:t>improve</a:t>
            </a:r>
            <a:r>
              <a:rPr lang="fr-FR" sz="1200" dirty="0">
                <a:solidFill>
                  <a:schemeClr val="tx1"/>
                </a:solidFill>
              </a:rPr>
              <a:t> </a:t>
            </a:r>
            <a:r>
              <a:rPr lang="fr-FR" sz="1200" dirty="0" err="1">
                <a:solidFill>
                  <a:schemeClr val="tx1"/>
                </a:solidFill>
              </a:rPr>
              <a:t>accessibility</a:t>
            </a:r>
            <a:r>
              <a:rPr lang="fr-FR" sz="1200" dirty="0">
                <a:solidFill>
                  <a:schemeClr val="tx1"/>
                </a:solidFill>
              </a:rPr>
              <a:t> are </a:t>
            </a:r>
            <a:r>
              <a:rPr lang="fr-FR" sz="1200" dirty="0" err="1">
                <a:solidFill>
                  <a:schemeClr val="tx1"/>
                </a:solidFill>
              </a:rPr>
              <a:t>proposed</a:t>
            </a:r>
            <a:r>
              <a:rPr lang="fr-FR" sz="1200" dirty="0">
                <a:solidFill>
                  <a:schemeClr val="tx1"/>
                </a:solidFill>
              </a:rPr>
              <a:t> in OSS </a:t>
            </a:r>
            <a:r>
              <a:rPr lang="fr-FR" sz="1200" dirty="0" err="1">
                <a:solidFill>
                  <a:schemeClr val="tx1"/>
                </a:solidFill>
              </a:rPr>
              <a:t>analysis</a:t>
            </a:r>
            <a:r>
              <a:rPr lang="fr-FR" sz="1200" dirty="0">
                <a:solidFill>
                  <a:schemeClr val="tx1"/>
                </a:solidFill>
              </a:rPr>
              <a:t> </a:t>
            </a:r>
            <a:r>
              <a:rPr lang="fr-FR" sz="1200" dirty="0" err="1">
                <a:solidFill>
                  <a:schemeClr val="tx1"/>
                </a:solidFill>
              </a:rPr>
              <a:t>Chapter</a:t>
            </a:r>
            <a:r>
              <a:rPr lang="fr-FR" sz="1200" dirty="0">
                <a:solidFill>
                  <a:schemeClr val="tx1"/>
                </a:solidFill>
              </a:rPr>
              <a:t>.</a:t>
            </a:r>
            <a:endParaRPr lang="en-US" sz="1200" dirty="0">
              <a:solidFill>
                <a:schemeClr val="tx1"/>
              </a:solidFill>
            </a:endParaRPr>
          </a:p>
        </p:txBody>
      </p:sp>
    </p:spTree>
    <p:extLst>
      <p:ext uri="{BB962C8B-B14F-4D97-AF65-F5344CB8AC3E}">
        <p14:creationId xmlns:p14="http://schemas.microsoft.com/office/powerpoint/2010/main" val="29275440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414141"/>
                </a:solidFill>
              </a:rPr>
              <a:t>Executive Summary - Benchmarking (ii/iii)</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MTN network QoS is globally better than the MOOV’s. A design optimization can enable a better network QoS on all KPIs</a:t>
            </a:r>
            <a:r>
              <a:rPr lang="en-US" sz="2400" dirty="0">
                <a:solidFill>
                  <a:schemeClr val="accent1"/>
                </a:solidFill>
              </a:rPr>
              <a:t/>
            </a:r>
            <a:br>
              <a:rPr lang="en-US" sz="2400" dirty="0">
                <a:solidFill>
                  <a:schemeClr val="accent1"/>
                </a:solidFill>
              </a:rPr>
            </a:br>
            <a:r>
              <a:rPr lang="en-US" sz="2400" dirty="0">
                <a:solidFill>
                  <a:srgbClr val="414141"/>
                </a:solidFill>
              </a:rPr>
              <a:t/>
            </a:r>
            <a:br>
              <a:rPr lang="en-US" sz="2400" dirty="0">
                <a:solidFill>
                  <a:srgbClr val="414141"/>
                </a:solidFill>
              </a:rPr>
            </a:br>
            <a:r>
              <a:rPr lang="en-US" sz="2400" dirty="0">
                <a:solidFill>
                  <a:srgbClr val="414141"/>
                </a:solidFill>
              </a:rPr>
              <a:t/>
            </a:r>
            <a:br>
              <a:rPr lang="en-US" sz="2400" dirty="0">
                <a:solidFill>
                  <a:srgbClr val="414141"/>
                </a:solidFill>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8</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9F2094E-428B-4001-B3E6-C77D41306091}"/>
              </a:ext>
            </a:extLst>
          </p:cNvPr>
          <p:cNvSpPr/>
          <p:nvPr/>
        </p:nvSpPr>
        <p:spPr>
          <a:xfrm>
            <a:off x="469900" y="2378217"/>
            <a:ext cx="1669392" cy="407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55088" marR="0" lvl="0" indent="0" algn="ctr" defTabSz="558431" rtl="0" eaLnBrk="1" fontAlgn="auto" latinLnBrk="0" hangingPunct="1">
              <a:lnSpc>
                <a:spcPct val="100000"/>
              </a:lnSpc>
              <a:spcBef>
                <a:spcPts val="0"/>
              </a:spcBef>
              <a:spcAft>
                <a:spcPts val="0"/>
              </a:spcAft>
              <a:buClr>
                <a:srgbClr val="003399"/>
              </a:buClr>
              <a:buSzPct val="90000"/>
              <a:buFontTx/>
              <a:buNone/>
              <a:tabLst/>
              <a:defRPr/>
            </a:pPr>
            <a:r>
              <a:rPr lang="en-US" sz="1400" b="1" kern="0" dirty="0">
                <a:solidFill>
                  <a:srgbClr val="86BC25"/>
                </a:solidFill>
                <a:latin typeface="Verdana"/>
              </a:rPr>
              <a:t>3</a:t>
            </a:r>
            <a:r>
              <a:rPr kumimoji="0" lang="en-US" sz="1400" b="1" i="0" u="none" strike="noStrike" kern="0" cap="none" spc="0" normalizeH="0" baseline="0" noProof="0" dirty="0">
                <a:ln>
                  <a:noFill/>
                </a:ln>
                <a:solidFill>
                  <a:srgbClr val="86BC25"/>
                </a:solidFill>
                <a:effectLst/>
                <a:uLnTx/>
                <a:uFillTx/>
                <a:latin typeface="Verdana"/>
                <a:ea typeface="+mn-ea"/>
                <a:cs typeface="+mn-cs"/>
              </a:rPr>
              <a:t>G</a:t>
            </a:r>
          </a:p>
        </p:txBody>
      </p:sp>
      <p:sp>
        <p:nvSpPr>
          <p:cNvPr id="7" name="Isosceles Triangle 6">
            <a:extLst>
              <a:ext uri="{FF2B5EF4-FFF2-40B4-BE49-F238E27FC236}">
                <a16:creationId xmlns:a16="http://schemas.microsoft.com/office/drawing/2014/main" id="{3689CAEF-4A64-45BE-98B8-201784E57758}"/>
              </a:ext>
            </a:extLst>
          </p:cNvPr>
          <p:cNvSpPr/>
          <p:nvPr/>
        </p:nvSpPr>
        <p:spPr>
          <a:xfrm rot="5400000">
            <a:off x="1959216" y="4291359"/>
            <a:ext cx="681060" cy="180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ListLeanHorizontalTextTopic0">
            <a:extLst>
              <a:ext uri="{FF2B5EF4-FFF2-40B4-BE49-F238E27FC236}">
                <a16:creationId xmlns:a16="http://schemas.microsoft.com/office/drawing/2014/main" id="{6C7A1C73-AEEB-44D7-8D01-9BCEF33BCAFF}"/>
              </a:ext>
            </a:extLst>
          </p:cNvPr>
          <p:cNvSpPr txBox="1"/>
          <p:nvPr/>
        </p:nvSpPr>
        <p:spPr>
          <a:xfrm>
            <a:off x="469900" y="1994038"/>
            <a:ext cx="4140746" cy="193899"/>
          </a:xfrm>
          <a:prstGeom prst="rect">
            <a:avLst/>
          </a:prstGeom>
          <a:noFill/>
          <a:ln w="38100">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TECHNOLOGY</a:t>
            </a:r>
          </a:p>
        </p:txBody>
      </p:sp>
      <p:cxnSp>
        <p:nvCxnSpPr>
          <p:cNvPr id="9" name="Horizontal Line">
            <a:extLst>
              <a:ext uri="{FF2B5EF4-FFF2-40B4-BE49-F238E27FC236}">
                <a16:creationId xmlns:a16="http://schemas.microsoft.com/office/drawing/2014/main" id="{C6FF5F03-2BB3-44CA-A3F5-DEBC445B2375}"/>
              </a:ext>
            </a:extLst>
          </p:cNvPr>
          <p:cNvCxnSpPr/>
          <p:nvPr/>
        </p:nvCxnSpPr>
        <p:spPr>
          <a:xfrm>
            <a:off x="469900" y="2243628"/>
            <a:ext cx="1669392" cy="1502"/>
          </a:xfrm>
          <a:prstGeom prst="line">
            <a:avLst/>
          </a:prstGeom>
          <a:noFill/>
          <a:ln w="38100" cap="flat" cmpd="sng" algn="ctr">
            <a:solidFill>
              <a:schemeClr val="accent1"/>
            </a:solidFill>
            <a:prstDash val="solid"/>
          </a:ln>
          <a:effectLst/>
        </p:spPr>
      </p:cxnSp>
      <p:sp>
        <p:nvSpPr>
          <p:cNvPr id="10" name="ListLeanHorizontalTextTopic0">
            <a:extLst>
              <a:ext uri="{FF2B5EF4-FFF2-40B4-BE49-F238E27FC236}">
                <a16:creationId xmlns:a16="http://schemas.microsoft.com/office/drawing/2014/main" id="{3B22D7CB-DE66-48D7-BC57-A6D9D6872754}"/>
              </a:ext>
            </a:extLst>
          </p:cNvPr>
          <p:cNvSpPr txBox="1"/>
          <p:nvPr/>
        </p:nvSpPr>
        <p:spPr>
          <a:xfrm>
            <a:off x="2435602" y="1994039"/>
            <a:ext cx="3041243"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FINDINGS</a:t>
            </a:r>
          </a:p>
        </p:txBody>
      </p:sp>
      <p:cxnSp>
        <p:nvCxnSpPr>
          <p:cNvPr id="11" name="Horizontal Line">
            <a:extLst>
              <a:ext uri="{FF2B5EF4-FFF2-40B4-BE49-F238E27FC236}">
                <a16:creationId xmlns:a16="http://schemas.microsoft.com/office/drawing/2014/main" id="{FA9724AF-FFF3-432B-9F14-5DF8106521EB}"/>
              </a:ext>
            </a:extLst>
          </p:cNvPr>
          <p:cNvCxnSpPr/>
          <p:nvPr/>
        </p:nvCxnSpPr>
        <p:spPr>
          <a:xfrm>
            <a:off x="2435602" y="2243628"/>
            <a:ext cx="3719426" cy="1502"/>
          </a:xfrm>
          <a:prstGeom prst="line">
            <a:avLst/>
          </a:prstGeom>
          <a:noFill/>
          <a:ln w="38100" cap="flat" cmpd="sng" algn="ctr">
            <a:solidFill>
              <a:schemeClr val="accent1"/>
            </a:solidFill>
            <a:prstDash val="solid"/>
          </a:ln>
          <a:effectLst/>
        </p:spPr>
      </p:cxnSp>
      <p:sp>
        <p:nvSpPr>
          <p:cNvPr id="12" name="ListLeanHorizontalTextTopic0">
            <a:extLst>
              <a:ext uri="{FF2B5EF4-FFF2-40B4-BE49-F238E27FC236}">
                <a16:creationId xmlns:a16="http://schemas.microsoft.com/office/drawing/2014/main" id="{B81E63D7-7118-4274-B4E4-C8C8CEA28E8C}"/>
              </a:ext>
            </a:extLst>
          </p:cNvPr>
          <p:cNvSpPr txBox="1"/>
          <p:nvPr/>
        </p:nvSpPr>
        <p:spPr>
          <a:xfrm>
            <a:off x="7733253" y="1994038"/>
            <a:ext cx="3719426"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RECOMMENDATIONS</a:t>
            </a:r>
          </a:p>
        </p:txBody>
      </p:sp>
      <p:cxnSp>
        <p:nvCxnSpPr>
          <p:cNvPr id="13" name="Horizontal Line">
            <a:extLst>
              <a:ext uri="{FF2B5EF4-FFF2-40B4-BE49-F238E27FC236}">
                <a16:creationId xmlns:a16="http://schemas.microsoft.com/office/drawing/2014/main" id="{B15905DF-0AD6-4D56-BF00-7392C9B45AA6}"/>
              </a:ext>
            </a:extLst>
          </p:cNvPr>
          <p:cNvCxnSpPr/>
          <p:nvPr/>
        </p:nvCxnSpPr>
        <p:spPr>
          <a:xfrm>
            <a:off x="7692520" y="2255709"/>
            <a:ext cx="4284000" cy="1502"/>
          </a:xfrm>
          <a:prstGeom prst="line">
            <a:avLst/>
          </a:prstGeom>
          <a:noFill/>
          <a:ln w="38100" cap="flat" cmpd="sng" algn="ctr">
            <a:solidFill>
              <a:schemeClr val="accent1"/>
            </a:solidFill>
            <a:prstDash val="solid"/>
          </a:ln>
          <a:effectLst/>
        </p:spPr>
      </p:cxnSp>
      <p:sp>
        <p:nvSpPr>
          <p:cNvPr id="14" name="Rectangle 13">
            <a:extLst>
              <a:ext uri="{FF2B5EF4-FFF2-40B4-BE49-F238E27FC236}">
                <a16:creationId xmlns:a16="http://schemas.microsoft.com/office/drawing/2014/main" id="{71B8219D-8881-426E-8423-7484A2A6DCB5}"/>
              </a:ext>
            </a:extLst>
          </p:cNvPr>
          <p:cNvSpPr/>
          <p:nvPr/>
        </p:nvSpPr>
        <p:spPr>
          <a:xfrm>
            <a:off x="2390162" y="2239517"/>
            <a:ext cx="5302358" cy="4211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Coverage</a:t>
            </a:r>
            <a:r>
              <a:rPr lang="fr-FR" sz="1200" b="1" dirty="0">
                <a:solidFill>
                  <a:srgbClr val="C00000"/>
                </a:solidFill>
                <a:latin typeface="Verdana" panose="020B0604030504040204" pitchFamily="34" charset="0"/>
                <a:ea typeface="Verdana" panose="020B0604030504040204" pitchFamily="34" charset="0"/>
              </a:rPr>
              <a:t> : </a:t>
            </a:r>
          </a:p>
          <a:p>
            <a:pPr marL="171450" indent="-171450">
              <a:lnSpc>
                <a:spcPct val="110000"/>
              </a:lnSpc>
              <a:buClr>
                <a:schemeClr val="accent6"/>
              </a:buClr>
              <a:buFont typeface="Arial" panose="020B0604020202020204"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3G MTN coverage rate (73,91%) is </a:t>
            </a:r>
            <a:r>
              <a:rPr lang="fr-FR" sz="1200" b="1" dirty="0" err="1">
                <a:solidFill>
                  <a:srgbClr val="92D050"/>
                </a:solidFill>
                <a:latin typeface="Verdana" panose="020B0604030504040204" pitchFamily="34" charset="0"/>
                <a:ea typeface="Verdana" panose="020B0604030504040204" pitchFamily="34" charset="0"/>
              </a:rPr>
              <a:t>better</a:t>
            </a:r>
            <a:r>
              <a:rPr lang="en-US" sz="1200" b="1" dirty="0">
                <a:solidFill>
                  <a:srgbClr val="FF0000"/>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than MOOV (70,52%)</a:t>
            </a:r>
          </a:p>
          <a:p>
            <a:pPr>
              <a:lnSpc>
                <a:spcPct val="110000"/>
              </a:lnSpc>
              <a:buClr>
                <a:schemeClr val="accent6"/>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fail to reach ARCEP 3G coverage obligation (90%).</a:t>
            </a:r>
            <a:endParaRPr lang="en-US"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3G </a:t>
            </a:r>
            <a:r>
              <a:rPr lang="en-US" sz="1200" b="1" dirty="0" err="1">
                <a:solidFill>
                  <a:srgbClr val="C00000"/>
                </a:solidFill>
                <a:latin typeface="Verdana" panose="020B0604030504040204" pitchFamily="34" charset="0"/>
                <a:ea typeface="Verdana" panose="020B0604030504040204" pitchFamily="34" charset="0"/>
              </a:rPr>
              <a:t>connexion</a:t>
            </a:r>
            <a:r>
              <a:rPr lang="en-US" sz="1200" b="1" dirty="0">
                <a:solidFill>
                  <a:srgbClr val="C00000"/>
                </a:solidFill>
                <a:latin typeface="Verdana" panose="020B0604030504040204" pitchFamily="34" charset="0"/>
                <a:ea typeface="Verdana" panose="020B0604030504040204" pitchFamily="34" charset="0"/>
              </a:rPr>
              <a:t> service</a:t>
            </a:r>
            <a:r>
              <a:rPr lang="fr-FR" sz="1200" b="1" dirty="0">
                <a:solidFill>
                  <a:srgbClr val="C00000"/>
                </a:solidFill>
                <a:latin typeface="Verdana" panose="020B0604030504040204" pitchFamily="34" charset="0"/>
                <a:ea typeface="Verdana" panose="020B0604030504040204" pitchFamily="34" charset="0"/>
              </a:rPr>
              <a:t> : </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Accessibility: </a:t>
            </a:r>
            <a:r>
              <a:rPr lang="en-US" sz="1200" dirty="0">
                <a:solidFill>
                  <a:schemeClr val="bg1">
                    <a:lumMod val="50000"/>
                  </a:schemeClr>
                </a:solidFill>
                <a:latin typeface="Verdana" panose="020B0604030504040204" pitchFamily="34" charset="0"/>
                <a:ea typeface="Verdana" panose="020B0604030504040204" pitchFamily="34" charset="0"/>
              </a:rPr>
              <a:t>Both operators reach the ARCEP obligation</a:t>
            </a:r>
            <a:endParaRPr lang="fr-FR" sz="1200"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3G connexion time </a:t>
            </a:r>
            <a:r>
              <a:rPr lang="fr-FR" sz="1200" dirty="0" err="1">
                <a:solidFill>
                  <a:schemeClr val="bg1">
                    <a:lumMod val="50000"/>
                  </a:schemeClr>
                </a:solidFill>
                <a:latin typeface="Verdana" panose="020B0604030504040204" pitchFamily="34" charset="0"/>
                <a:ea typeface="Verdana" panose="020B0604030504040204" pitchFamily="34" charset="0"/>
              </a:rPr>
              <a:t>is</a:t>
            </a:r>
            <a:r>
              <a:rPr lang="fr-FR" sz="1200"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dirty="0" err="1">
                <a:solidFill>
                  <a:schemeClr val="bg1">
                    <a:lumMod val="50000"/>
                  </a:schemeClr>
                </a:solidFill>
                <a:latin typeface="Verdana" panose="020B0604030504040204" pitchFamily="34" charset="0"/>
                <a:ea typeface="Verdana" panose="020B0604030504040204" pitchFamily="34" charset="0"/>
              </a:rPr>
              <a:t>than</a:t>
            </a:r>
            <a:r>
              <a:rPr lang="fr-FR" sz="1200" dirty="0">
                <a:solidFill>
                  <a:schemeClr val="bg1">
                    <a:lumMod val="50000"/>
                  </a:schemeClr>
                </a:solidFill>
                <a:latin typeface="Verdana" panose="020B0604030504040204" pitchFamily="34" charset="0"/>
                <a:ea typeface="Verdana" panose="020B0604030504040204" pitchFamily="34" charset="0"/>
              </a:rPr>
              <a:t> MOOV (2,96s vs 4s).</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reach the ARCEP integrity obligation</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SMS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a:t>
            </a:r>
            <a:r>
              <a:rPr lang="fr-FR" sz="1200" dirty="0">
                <a:solidFill>
                  <a:schemeClr val="bg1">
                    <a:lumMod val="50000"/>
                  </a:schemeClr>
                </a:solidFill>
                <a:latin typeface="Verdana" panose="020B0604030504040204" pitchFamily="34" charset="0"/>
                <a:ea typeface="Verdana" panose="020B0604030504040204" pitchFamily="34" charset="0"/>
              </a:rPr>
              <a:t>(</a:t>
            </a:r>
            <a:r>
              <a:rPr lang="fr-FR" sz="1200" dirty="0" err="1">
                <a:solidFill>
                  <a:schemeClr val="bg1">
                    <a:lumMod val="50000"/>
                  </a:schemeClr>
                </a:solidFill>
                <a:latin typeface="Verdana" panose="020B0604030504040204" pitchFamily="34" charset="0"/>
                <a:ea typeface="Verdana" panose="020B0604030504040204" pitchFamily="34" charset="0"/>
              </a:rPr>
              <a:t>Better</a:t>
            </a:r>
            <a:r>
              <a:rPr lang="fr-FR" sz="1200" dirty="0">
                <a:solidFill>
                  <a:schemeClr val="bg1">
                    <a:lumMod val="50000"/>
                  </a:schemeClr>
                </a:solidFill>
                <a:latin typeface="Verdana" panose="020B0604030504040204" pitchFamily="34" charset="0"/>
                <a:ea typeface="Verdana" panose="020B0604030504040204" pitchFamily="34" charset="0"/>
              </a:rPr>
              <a:t> SMS </a:t>
            </a:r>
            <a:r>
              <a:rPr lang="fr-FR" sz="1200" dirty="0" err="1">
                <a:solidFill>
                  <a:schemeClr val="bg1">
                    <a:lumMod val="50000"/>
                  </a:schemeClr>
                </a:solidFill>
                <a:latin typeface="Verdana" panose="020B0604030504040204" pitchFamily="34" charset="0"/>
                <a:ea typeface="Verdana" panose="020B0604030504040204" pitchFamily="34" charset="0"/>
              </a:rPr>
              <a:t>sending</a:t>
            </a:r>
            <a:r>
              <a:rPr lang="fr-FR" sz="1200" dirty="0">
                <a:solidFill>
                  <a:schemeClr val="bg1">
                    <a:lumMod val="50000"/>
                  </a:schemeClr>
                </a:solidFill>
                <a:latin typeface="Verdana" panose="020B0604030504040204" pitchFamily="34" charset="0"/>
                <a:ea typeface="Verdana" panose="020B0604030504040204" pitchFamily="34" charset="0"/>
              </a:rPr>
              <a:t> </a:t>
            </a:r>
            <a:r>
              <a:rPr lang="fr-FR" sz="1200" dirty="0" err="1">
                <a:solidFill>
                  <a:schemeClr val="bg1">
                    <a:lumMod val="50000"/>
                  </a:schemeClr>
                </a:solidFill>
                <a:latin typeface="Verdana" panose="020B0604030504040204" pitchFamily="34" charset="0"/>
                <a:ea typeface="Verdana" panose="020B0604030504040204" pitchFamily="34" charset="0"/>
              </a:rPr>
              <a:t>Succes</a:t>
            </a:r>
            <a:r>
              <a:rPr lang="fr-FR" sz="1200" dirty="0">
                <a:solidFill>
                  <a:schemeClr val="bg1">
                    <a:lumMod val="50000"/>
                  </a:schemeClr>
                </a:solidFill>
                <a:latin typeface="Verdana" panose="020B0604030504040204" pitchFamily="34" charset="0"/>
                <a:ea typeface="Verdana" panose="020B0604030504040204" pitchFamily="34" charset="0"/>
              </a:rPr>
              <a:t> rate)</a:t>
            </a:r>
            <a:r>
              <a:rPr lang="fr-FR" sz="1200" b="1" dirty="0">
                <a:solidFill>
                  <a:schemeClr val="bg1">
                    <a:lumMod val="50000"/>
                  </a:schemeClr>
                </a:solidFill>
                <a:latin typeface="Verdana" panose="020B0604030504040204" pitchFamily="34" charset="0"/>
                <a:ea typeface="Verdana" panose="020B0604030504040204" pitchFamily="34" charset="0"/>
              </a:rPr>
              <a:t>.</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meets ARCEP 3G coverage obligation.</a:t>
            </a: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Data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providing</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throughput</a:t>
            </a:r>
            <a:r>
              <a:rPr lang="fr-FR" sz="1200" b="1" dirty="0">
                <a:solidFill>
                  <a:schemeClr val="bg1">
                    <a:lumMod val="50000"/>
                  </a:schemeClr>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DL:2,98M/UL:1,23M)</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a:t>
            </a:r>
            <a:r>
              <a:rPr lang="en-US" sz="1200" b="1" dirty="0">
                <a:solidFill>
                  <a:schemeClr val="bg1">
                    <a:lumMod val="50000"/>
                  </a:schemeClr>
                </a:solidFill>
                <a:latin typeface="Verdana" panose="020B0604030504040204" pitchFamily="34" charset="0"/>
                <a:ea typeface="Verdana" panose="020B0604030504040204" pitchFamily="34" charset="0"/>
              </a:rPr>
              <a:t>(DL:2,62M/UL:1,06M)</a:t>
            </a:r>
            <a:r>
              <a:rPr lang="fr-FR" sz="1200" b="1" dirty="0">
                <a:solidFill>
                  <a:schemeClr val="bg1">
                    <a:lumMod val="50000"/>
                  </a:schemeClr>
                </a:solidFill>
                <a:latin typeface="Verdana" panose="020B0604030504040204" pitchFamily="34" charset="0"/>
                <a:ea typeface="Verdana" panose="020B0604030504040204" pitchFamily="34" charset="0"/>
              </a:rPr>
              <a:t>.</a:t>
            </a:r>
          </a:p>
          <a:p>
            <a:pPr>
              <a:lnSpc>
                <a:spcPct val="110000"/>
              </a:lnSpc>
              <a:buClr>
                <a:srgbClr val="81BC00"/>
              </a:buClr>
              <a:defRPr/>
            </a:pPr>
            <a:endParaRPr lang="en-US" sz="1200" dirty="0">
              <a:solidFill>
                <a:schemeClr val="bg1">
                  <a:lumMod val="50000"/>
                </a:schemeClr>
              </a:solidFill>
              <a:latin typeface="Verdana" panose="020B0604030504040204" pitchFamily="34" charset="0"/>
              <a:ea typeface="Verdana" panose="020B0604030504040204" pitchFamily="34" charset="0"/>
            </a:endParaRP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meets ARCEP 3G throughput obligations.</a:t>
            </a:r>
            <a:endParaRPr lang="fr-FR" sz="1200" b="1" dirty="0">
              <a:solidFill>
                <a:srgbClr val="C00000"/>
              </a:solidFill>
              <a:latin typeface="Verdana" panose="020B0604030504040204" pitchFamily="34" charset="0"/>
              <a:ea typeface="Verdana" panose="020B0604030504040204" pitchFamily="34" charset="0"/>
            </a:endParaRPr>
          </a:p>
          <a:p>
            <a:pPr marL="177800" indent="-177800" algn="just">
              <a:buClr>
                <a:srgbClr val="81BC00"/>
              </a:buClr>
              <a:buFont typeface="Arial" pitchFamily="34" charset="0"/>
              <a:buChar char="•"/>
              <a:defRPr/>
            </a:pPr>
            <a:endParaRPr lang="en-US" sz="1200" b="1" dirty="0">
              <a:solidFill>
                <a:schemeClr val="bg1">
                  <a:lumMod val="50000"/>
                </a:schemeClr>
              </a:solidFill>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AAAA71E9-7251-45DE-BEFB-74C3E09D60CE}"/>
              </a:ext>
            </a:extLst>
          </p:cNvPr>
          <p:cNvSpPr/>
          <p:nvPr/>
        </p:nvSpPr>
        <p:spPr>
          <a:xfrm>
            <a:off x="7692520" y="2378217"/>
            <a:ext cx="4337555" cy="3044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lvl="0" indent="-177800">
              <a:lnSpc>
                <a:spcPct val="200000"/>
              </a:lnSpc>
              <a:buClr>
                <a:srgbClr val="81BC00"/>
              </a:buClr>
              <a:buFont typeface="Arial" pitchFamily="34" charset="0"/>
              <a:buChar char="•"/>
              <a:defRPr/>
            </a:pPr>
            <a:r>
              <a:rPr lang="en-US" sz="1200" dirty="0">
                <a:solidFill>
                  <a:schemeClr val="tx1"/>
                </a:solidFill>
              </a:rPr>
              <a:t>RF optimization (Physical and logical) is needed to improve 3G MTN coverage.</a:t>
            </a:r>
          </a:p>
          <a:p>
            <a:pPr marL="177800" lvl="0" indent="-177800">
              <a:lnSpc>
                <a:spcPct val="200000"/>
              </a:lnSpc>
              <a:buClr>
                <a:srgbClr val="81BC00"/>
              </a:buClr>
              <a:buFont typeface="Arial" pitchFamily="34" charset="0"/>
              <a:buChar char="•"/>
              <a:defRPr/>
            </a:pPr>
            <a:r>
              <a:rPr lang="en-US" sz="1200" dirty="0">
                <a:solidFill>
                  <a:schemeClr val="tx1"/>
                </a:solidFill>
              </a:rPr>
              <a:t>An </a:t>
            </a:r>
            <a:r>
              <a:rPr lang="en-US" sz="1200" b="1" dirty="0">
                <a:solidFill>
                  <a:schemeClr val="tx1"/>
                </a:solidFill>
              </a:rPr>
              <a:t>Optimization session is needed </a:t>
            </a:r>
            <a:r>
              <a:rPr lang="en-US" sz="1200" dirty="0">
                <a:solidFill>
                  <a:schemeClr val="tx1"/>
                </a:solidFill>
              </a:rPr>
              <a:t>for MTN, in order to </a:t>
            </a:r>
            <a:r>
              <a:rPr lang="en-US" sz="1200" b="1" dirty="0">
                <a:solidFill>
                  <a:srgbClr val="92D050"/>
                </a:solidFill>
              </a:rPr>
              <a:t>improve the </a:t>
            </a:r>
            <a:r>
              <a:rPr lang="en-US" sz="1200" b="1" dirty="0" err="1">
                <a:solidFill>
                  <a:srgbClr val="92D050"/>
                </a:solidFill>
              </a:rPr>
              <a:t>Ec</a:t>
            </a:r>
            <a:r>
              <a:rPr lang="en-US" sz="1200" b="1" dirty="0">
                <a:solidFill>
                  <a:srgbClr val="92D050"/>
                </a:solidFill>
              </a:rPr>
              <a:t>/No </a:t>
            </a:r>
            <a:r>
              <a:rPr lang="en-US" sz="1200" dirty="0">
                <a:solidFill>
                  <a:schemeClr val="tx1"/>
                </a:solidFill>
              </a:rPr>
              <a:t>(very important key for 3G </a:t>
            </a:r>
            <a:r>
              <a:rPr lang="en-US" sz="1200" dirty="0" err="1">
                <a:solidFill>
                  <a:schemeClr val="tx1"/>
                </a:solidFill>
              </a:rPr>
              <a:t>QoS</a:t>
            </a:r>
            <a:r>
              <a:rPr lang="en-US" sz="1200" dirty="0">
                <a:solidFill>
                  <a:schemeClr val="tx1"/>
                </a:solidFill>
              </a:rPr>
              <a:t> ) </a:t>
            </a:r>
          </a:p>
          <a:p>
            <a:pPr marL="177800" lvl="0" indent="-177800">
              <a:lnSpc>
                <a:spcPct val="200000"/>
              </a:lnSpc>
              <a:buClr>
                <a:srgbClr val="81BC00"/>
              </a:buClr>
              <a:buFont typeface="Arial" pitchFamily="34" charset="0"/>
              <a:buChar char="•"/>
              <a:defRPr/>
            </a:pPr>
            <a:r>
              <a:rPr lang="en-US" sz="1200" dirty="0">
                <a:solidFill>
                  <a:schemeClr val="tx1"/>
                </a:solidFill>
              </a:rPr>
              <a:t>Actions to improve accessibility are presented in OSS analysis chapter</a:t>
            </a:r>
          </a:p>
          <a:p>
            <a:pPr marL="177800" lvl="0" indent="-177800" algn="just">
              <a:lnSpc>
                <a:spcPct val="200000"/>
              </a:lnSpc>
              <a:buClr>
                <a:srgbClr val="81BC00"/>
              </a:buClr>
              <a:buFont typeface="Arial" pitchFamily="34" charset="0"/>
              <a:buChar char="•"/>
              <a:defRPr/>
            </a:pPr>
            <a:endParaRPr lang="en-US" sz="1200" dirty="0">
              <a:solidFill>
                <a:schemeClr val="tx1"/>
              </a:solidFill>
            </a:endParaRPr>
          </a:p>
          <a:p>
            <a:pPr marL="177800" lvl="0" indent="-177800" algn="just">
              <a:lnSpc>
                <a:spcPct val="200000"/>
              </a:lnSpc>
              <a:buClr>
                <a:srgbClr val="81BC00"/>
              </a:buClr>
              <a:buFont typeface="Arial" pitchFamily="34" charset="0"/>
              <a:buChar char="•"/>
              <a:defRPr/>
            </a:pPr>
            <a:endParaRPr lang="en-US" sz="1200" dirty="0">
              <a:solidFill>
                <a:schemeClr val="tx1"/>
              </a:solidFill>
            </a:endParaRPr>
          </a:p>
        </p:txBody>
      </p:sp>
    </p:spTree>
    <p:extLst>
      <p:ext uri="{BB962C8B-B14F-4D97-AF65-F5344CB8AC3E}">
        <p14:creationId xmlns:p14="http://schemas.microsoft.com/office/powerpoint/2010/main" val="12543052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414141"/>
                </a:solidFill>
              </a:rPr>
              <a:t>Executive Summary - Benchmarking (iii/iii)</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MOOV 4G network coverage rate is better than that the one of MTN. MTN network mean throughput is better than MOOV's. A Radio extension of the MTN network will enable outperforming competition’s 4G coverage and capacity</a:t>
            </a:r>
            <a:br>
              <a:rPr lang="en-US" sz="2400" dirty="0">
                <a:solidFill>
                  <a:schemeClr val="bg1">
                    <a:lumMod val="50000"/>
                  </a:schemeClr>
                </a:solidFill>
                <a:latin typeface="Verdana" panose="020B0604030504040204" pitchFamily="34" charset="0"/>
                <a:ea typeface="Verdana" panose="020B0604030504040204" pitchFamily="34" charset="0"/>
              </a:rPr>
            </a:br>
            <a:r>
              <a:rPr lang="en-US" sz="2400" dirty="0">
                <a:solidFill>
                  <a:schemeClr val="accent1"/>
                </a:solidFill>
              </a:rPr>
              <a:t/>
            </a:r>
            <a:br>
              <a:rPr lang="en-US" sz="2400" dirty="0">
                <a:solidFill>
                  <a:schemeClr val="accent1"/>
                </a:solidFill>
              </a:rPr>
            </a:br>
            <a:r>
              <a:rPr lang="en-US" sz="2400" dirty="0">
                <a:solidFill>
                  <a:srgbClr val="414141"/>
                </a:solidFill>
              </a:rPr>
              <a:t/>
            </a:r>
            <a:br>
              <a:rPr lang="en-US" sz="2400" dirty="0">
                <a:solidFill>
                  <a:srgbClr val="414141"/>
                </a:solidFill>
              </a:rPr>
            </a:br>
            <a:r>
              <a:rPr lang="en-US" sz="2400" dirty="0">
                <a:solidFill>
                  <a:srgbClr val="414141"/>
                </a:solidFill>
              </a:rPr>
              <a:t/>
            </a:r>
            <a:br>
              <a:rPr lang="en-US" sz="2400" dirty="0">
                <a:solidFill>
                  <a:srgbClr val="414141"/>
                </a:solidFill>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9</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9F2094E-428B-4001-B3E6-C77D41306091}"/>
              </a:ext>
            </a:extLst>
          </p:cNvPr>
          <p:cNvSpPr/>
          <p:nvPr/>
        </p:nvSpPr>
        <p:spPr>
          <a:xfrm>
            <a:off x="469900" y="3019239"/>
            <a:ext cx="1669392" cy="26426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55088" marR="0" lvl="0" indent="0" algn="ctr" defTabSz="558431" rtl="0" eaLnBrk="1" fontAlgn="auto" latinLnBrk="0" hangingPunct="1">
              <a:lnSpc>
                <a:spcPct val="100000"/>
              </a:lnSpc>
              <a:spcBef>
                <a:spcPts val="0"/>
              </a:spcBef>
              <a:spcAft>
                <a:spcPts val="0"/>
              </a:spcAft>
              <a:buClr>
                <a:srgbClr val="003399"/>
              </a:buClr>
              <a:buSzPct val="90000"/>
              <a:buFontTx/>
              <a:buNone/>
              <a:tabLst/>
              <a:defRPr/>
            </a:pPr>
            <a:r>
              <a:rPr kumimoji="0" lang="en-US" sz="1400" b="1" i="0" u="none" strike="noStrike" kern="0" cap="none" spc="0" normalizeH="0" baseline="0" noProof="0" dirty="0">
                <a:ln>
                  <a:noFill/>
                </a:ln>
                <a:solidFill>
                  <a:srgbClr val="86BC25"/>
                </a:solidFill>
                <a:effectLst/>
                <a:uLnTx/>
                <a:uFillTx/>
                <a:latin typeface="Verdana"/>
                <a:ea typeface="+mn-ea"/>
                <a:cs typeface="+mn-cs"/>
              </a:rPr>
              <a:t>4G</a:t>
            </a:r>
          </a:p>
        </p:txBody>
      </p:sp>
      <p:sp>
        <p:nvSpPr>
          <p:cNvPr id="7" name="Isosceles Triangle 6">
            <a:extLst>
              <a:ext uri="{FF2B5EF4-FFF2-40B4-BE49-F238E27FC236}">
                <a16:creationId xmlns:a16="http://schemas.microsoft.com/office/drawing/2014/main" id="{3689CAEF-4A64-45BE-98B8-201784E57758}"/>
              </a:ext>
            </a:extLst>
          </p:cNvPr>
          <p:cNvSpPr/>
          <p:nvPr/>
        </p:nvSpPr>
        <p:spPr>
          <a:xfrm rot="5400000">
            <a:off x="2004655" y="4212912"/>
            <a:ext cx="681060" cy="180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ListLeanHorizontalTextTopic0">
            <a:extLst>
              <a:ext uri="{FF2B5EF4-FFF2-40B4-BE49-F238E27FC236}">
                <a16:creationId xmlns:a16="http://schemas.microsoft.com/office/drawing/2014/main" id="{6C7A1C73-AEEB-44D7-8D01-9BCEF33BCAFF}"/>
              </a:ext>
            </a:extLst>
          </p:cNvPr>
          <p:cNvSpPr txBox="1"/>
          <p:nvPr/>
        </p:nvSpPr>
        <p:spPr>
          <a:xfrm>
            <a:off x="469900" y="2635060"/>
            <a:ext cx="4140746" cy="193899"/>
          </a:xfrm>
          <a:prstGeom prst="rect">
            <a:avLst/>
          </a:prstGeom>
          <a:noFill/>
          <a:ln w="38100">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TECHNOLOGY</a:t>
            </a:r>
          </a:p>
        </p:txBody>
      </p:sp>
      <p:cxnSp>
        <p:nvCxnSpPr>
          <p:cNvPr id="9" name="Horizontal Line">
            <a:extLst>
              <a:ext uri="{FF2B5EF4-FFF2-40B4-BE49-F238E27FC236}">
                <a16:creationId xmlns:a16="http://schemas.microsoft.com/office/drawing/2014/main" id="{C6FF5F03-2BB3-44CA-A3F5-DEBC445B2375}"/>
              </a:ext>
            </a:extLst>
          </p:cNvPr>
          <p:cNvCxnSpPr/>
          <p:nvPr/>
        </p:nvCxnSpPr>
        <p:spPr>
          <a:xfrm>
            <a:off x="469900" y="2884650"/>
            <a:ext cx="1669392" cy="1502"/>
          </a:xfrm>
          <a:prstGeom prst="line">
            <a:avLst/>
          </a:prstGeom>
          <a:noFill/>
          <a:ln w="38100" cap="flat" cmpd="sng" algn="ctr">
            <a:solidFill>
              <a:schemeClr val="accent1"/>
            </a:solidFill>
            <a:prstDash val="solid"/>
          </a:ln>
          <a:effectLst/>
        </p:spPr>
      </p:cxnSp>
      <p:sp>
        <p:nvSpPr>
          <p:cNvPr id="10" name="ListLeanHorizontalTextTopic0">
            <a:extLst>
              <a:ext uri="{FF2B5EF4-FFF2-40B4-BE49-F238E27FC236}">
                <a16:creationId xmlns:a16="http://schemas.microsoft.com/office/drawing/2014/main" id="{3B22D7CB-DE66-48D7-BC57-A6D9D6872754}"/>
              </a:ext>
            </a:extLst>
          </p:cNvPr>
          <p:cNvSpPr txBox="1"/>
          <p:nvPr/>
        </p:nvSpPr>
        <p:spPr>
          <a:xfrm>
            <a:off x="2435602" y="2635061"/>
            <a:ext cx="3041243"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FINDINGS</a:t>
            </a:r>
          </a:p>
        </p:txBody>
      </p:sp>
      <p:cxnSp>
        <p:nvCxnSpPr>
          <p:cNvPr id="11" name="Horizontal Line">
            <a:extLst>
              <a:ext uri="{FF2B5EF4-FFF2-40B4-BE49-F238E27FC236}">
                <a16:creationId xmlns:a16="http://schemas.microsoft.com/office/drawing/2014/main" id="{FA9724AF-FFF3-432B-9F14-5DF8106521EB}"/>
              </a:ext>
            </a:extLst>
          </p:cNvPr>
          <p:cNvCxnSpPr/>
          <p:nvPr/>
        </p:nvCxnSpPr>
        <p:spPr>
          <a:xfrm>
            <a:off x="2435602" y="2884650"/>
            <a:ext cx="3719426" cy="1502"/>
          </a:xfrm>
          <a:prstGeom prst="line">
            <a:avLst/>
          </a:prstGeom>
          <a:noFill/>
          <a:ln w="38100" cap="flat" cmpd="sng" algn="ctr">
            <a:solidFill>
              <a:schemeClr val="accent1"/>
            </a:solidFill>
            <a:prstDash val="solid"/>
          </a:ln>
          <a:effectLst/>
        </p:spPr>
      </p:cxnSp>
      <p:sp>
        <p:nvSpPr>
          <p:cNvPr id="12" name="ListLeanHorizontalTextTopic0">
            <a:extLst>
              <a:ext uri="{FF2B5EF4-FFF2-40B4-BE49-F238E27FC236}">
                <a16:creationId xmlns:a16="http://schemas.microsoft.com/office/drawing/2014/main" id="{B81E63D7-7118-4274-B4E4-C8C8CEA28E8C}"/>
              </a:ext>
            </a:extLst>
          </p:cNvPr>
          <p:cNvSpPr txBox="1"/>
          <p:nvPr/>
        </p:nvSpPr>
        <p:spPr>
          <a:xfrm>
            <a:off x="7733253" y="2635060"/>
            <a:ext cx="3719426"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RECOMMENDATIONS</a:t>
            </a:r>
          </a:p>
        </p:txBody>
      </p:sp>
      <p:cxnSp>
        <p:nvCxnSpPr>
          <p:cNvPr id="13" name="Horizontal Line">
            <a:extLst>
              <a:ext uri="{FF2B5EF4-FFF2-40B4-BE49-F238E27FC236}">
                <a16:creationId xmlns:a16="http://schemas.microsoft.com/office/drawing/2014/main" id="{B15905DF-0AD6-4D56-BF00-7392C9B45AA6}"/>
              </a:ext>
            </a:extLst>
          </p:cNvPr>
          <p:cNvCxnSpPr/>
          <p:nvPr/>
        </p:nvCxnSpPr>
        <p:spPr>
          <a:xfrm>
            <a:off x="7692520" y="2896731"/>
            <a:ext cx="4284000" cy="1502"/>
          </a:xfrm>
          <a:prstGeom prst="line">
            <a:avLst/>
          </a:prstGeom>
          <a:noFill/>
          <a:ln w="38100" cap="flat" cmpd="sng" algn="ctr">
            <a:solidFill>
              <a:schemeClr val="accent1"/>
            </a:solidFill>
            <a:prstDash val="solid"/>
          </a:ln>
          <a:effectLst/>
        </p:spPr>
      </p:cxnSp>
      <p:sp>
        <p:nvSpPr>
          <p:cNvPr id="14" name="Rectangle 13">
            <a:extLst>
              <a:ext uri="{FF2B5EF4-FFF2-40B4-BE49-F238E27FC236}">
                <a16:creationId xmlns:a16="http://schemas.microsoft.com/office/drawing/2014/main" id="{71B8219D-8881-426E-8423-7484A2A6DCB5}"/>
              </a:ext>
            </a:extLst>
          </p:cNvPr>
          <p:cNvSpPr/>
          <p:nvPr/>
        </p:nvSpPr>
        <p:spPr>
          <a:xfrm>
            <a:off x="2390163" y="2880540"/>
            <a:ext cx="3909037" cy="2999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a:lnSpc>
                <a:spcPct val="15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Coverage</a:t>
            </a:r>
            <a:r>
              <a:rPr lang="fr-FR" sz="1200" b="1" dirty="0">
                <a:solidFill>
                  <a:srgbClr val="C00000"/>
                </a:solidFill>
                <a:latin typeface="Verdana" panose="020B0604030504040204" pitchFamily="34" charset="0"/>
                <a:ea typeface="Verdana" panose="020B0604030504040204" pitchFamily="34" charset="0"/>
              </a:rPr>
              <a:t> : </a:t>
            </a:r>
          </a:p>
          <a:p>
            <a:pPr marL="171450" indent="-171450">
              <a:lnSpc>
                <a:spcPct val="150000"/>
              </a:lnSpc>
              <a:buClr>
                <a:schemeClr val="accent6"/>
              </a:buClr>
              <a:buFont typeface="Arial" panose="020B0604020202020204"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4G MTN coverage rate (74,59%) is </a:t>
            </a:r>
            <a:r>
              <a:rPr lang="fr-FR" sz="1200" b="1" dirty="0" err="1">
                <a:solidFill>
                  <a:srgbClr val="FF0000"/>
                </a:solidFill>
                <a:latin typeface="Verdana" panose="020B0604030504040204" pitchFamily="34" charset="0"/>
                <a:ea typeface="Verdana" panose="020B0604030504040204" pitchFamily="34" charset="0"/>
              </a:rPr>
              <a:t>lower</a:t>
            </a:r>
            <a:r>
              <a:rPr lang="en-US" sz="1200" b="1" dirty="0">
                <a:solidFill>
                  <a:srgbClr val="FF0000"/>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than MOOV (83,72%)</a:t>
            </a:r>
          </a:p>
          <a:p>
            <a:pPr lvl="0">
              <a:lnSpc>
                <a:spcPct val="15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ARCEP obligations are not available</a:t>
            </a:r>
          </a:p>
          <a:p>
            <a:pPr marL="177800" lvl="0" indent="-177800">
              <a:lnSpc>
                <a:spcPct val="150000"/>
              </a:lnSpc>
              <a:buClr>
                <a:srgbClr val="81BC00"/>
              </a:buClr>
              <a:buFont typeface="Arial" pitchFamily="34" charset="0"/>
              <a:buChar char="•"/>
              <a:defRPr/>
            </a:pPr>
            <a:endParaRPr lang="en-US" sz="1200"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5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Data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5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providing</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a:solidFill>
                  <a:schemeClr val="bg1">
                    <a:lumMod val="50000"/>
                  </a:schemeClr>
                </a:solidFill>
                <a:latin typeface="Verdana" panose="020B0604030504040204" pitchFamily="34" charset="0"/>
                <a:ea typeface="Verdana" panose="020B0604030504040204" pitchFamily="34" charset="0"/>
              </a:rPr>
              <a:t>4G </a:t>
            </a:r>
            <a:r>
              <a:rPr lang="fr-FR" sz="1200" b="1" dirty="0" err="1">
                <a:solidFill>
                  <a:schemeClr val="bg1">
                    <a:lumMod val="50000"/>
                  </a:schemeClr>
                </a:solidFill>
                <a:latin typeface="Verdana" panose="020B0604030504040204" pitchFamily="34" charset="0"/>
                <a:ea typeface="Verdana" panose="020B0604030504040204" pitchFamily="34" charset="0"/>
              </a:rPr>
              <a:t>throughput</a:t>
            </a:r>
            <a:r>
              <a:rPr lang="fr-FR" sz="1200" b="1" dirty="0">
                <a:solidFill>
                  <a:schemeClr val="bg1">
                    <a:lumMod val="50000"/>
                  </a:schemeClr>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(DL: 14.59M / UL: 6.31M)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a:t>
            </a:r>
            <a:r>
              <a:rPr lang="en-US" sz="1200" b="1" dirty="0">
                <a:solidFill>
                  <a:schemeClr val="bg1">
                    <a:lumMod val="50000"/>
                  </a:schemeClr>
                </a:solidFill>
                <a:latin typeface="Verdana" panose="020B0604030504040204" pitchFamily="34" charset="0"/>
                <a:ea typeface="Verdana" panose="020B0604030504040204" pitchFamily="34" charset="0"/>
              </a:rPr>
              <a:t>(DL: 10.91M / UL: 6,89M)</a:t>
            </a:r>
            <a:r>
              <a:rPr lang="fr-FR" sz="1200" b="1" dirty="0">
                <a:solidFill>
                  <a:schemeClr val="bg1">
                    <a:lumMod val="50000"/>
                  </a:schemeClr>
                </a:solidFill>
                <a:latin typeface="Verdana" panose="020B0604030504040204" pitchFamily="34" charset="0"/>
                <a:ea typeface="Verdana" panose="020B0604030504040204" pitchFamily="34" charset="0"/>
              </a:rPr>
              <a:t>.</a:t>
            </a:r>
          </a:p>
          <a:p>
            <a:pPr lvl="0">
              <a:lnSpc>
                <a:spcPct val="15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ARCEP obligations are not available</a:t>
            </a:r>
          </a:p>
        </p:txBody>
      </p:sp>
      <p:sp>
        <p:nvSpPr>
          <p:cNvPr id="16" name="Rectangle 15">
            <a:extLst>
              <a:ext uri="{FF2B5EF4-FFF2-40B4-BE49-F238E27FC236}">
                <a16:creationId xmlns:a16="http://schemas.microsoft.com/office/drawing/2014/main" id="{AAAA71E9-7251-45DE-BEFB-74C3E09D60CE}"/>
              </a:ext>
            </a:extLst>
          </p:cNvPr>
          <p:cNvSpPr/>
          <p:nvPr/>
        </p:nvSpPr>
        <p:spPr>
          <a:xfrm>
            <a:off x="7692520" y="3019239"/>
            <a:ext cx="4337555" cy="2113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lvl="0" indent="-177800">
              <a:lnSpc>
                <a:spcPct val="200000"/>
              </a:lnSpc>
              <a:buClr>
                <a:srgbClr val="81BC00"/>
              </a:buClr>
              <a:buFont typeface="Arial" pitchFamily="34" charset="0"/>
              <a:buChar char="•"/>
              <a:defRPr/>
            </a:pPr>
            <a:r>
              <a:rPr lang="en-US" sz="1200" dirty="0">
                <a:solidFill>
                  <a:schemeClr val="tx1"/>
                </a:solidFill>
              </a:rPr>
              <a:t>It is highly recommended to extend 4G sites in order to have a continuous 4G coverage, and improve customer experience and consolidate MTN position</a:t>
            </a:r>
            <a:endParaRPr lang="en-US" sz="1200" b="1" dirty="0">
              <a:solidFill>
                <a:schemeClr val="tx1"/>
              </a:solidFill>
            </a:endParaRPr>
          </a:p>
        </p:txBody>
      </p:sp>
    </p:spTree>
    <p:extLst>
      <p:ext uri="{BB962C8B-B14F-4D97-AF65-F5344CB8AC3E}">
        <p14:creationId xmlns:p14="http://schemas.microsoft.com/office/powerpoint/2010/main" val="5101987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z1QVzqBJ0qeNGqSHMTw6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XUPHL.pWEqZ_VP_epIwSQ"/>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2018Masque Deloitte 16_9.potx" id="{EEEB63B8-DAFF-4982-9C77-DCE093864388}" vid="{CDAC76B6-485B-447A-86BF-11EA19EB2E8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19252</TotalTime>
  <Words>1908</Words>
  <Application>Microsoft Office PowerPoint</Application>
  <PresentationFormat>Widescreen</PresentationFormat>
  <Paragraphs>573</Paragraphs>
  <Slides>29</Slides>
  <Notes>24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Arial</vt:lpstr>
      <vt:lpstr>Calibri</vt:lpstr>
      <vt:lpstr>Open Sans</vt:lpstr>
      <vt:lpstr>Segoe UI Light</vt:lpstr>
      <vt:lpstr>Segoe UI Semilight</vt:lpstr>
      <vt:lpstr>Times New Roman</vt:lpstr>
      <vt:lpstr>Verdana</vt:lpstr>
      <vt:lpstr>Wingdings</vt:lpstr>
      <vt:lpstr>Wingdings 2</vt:lpstr>
      <vt:lpstr>Deloitte_US_Onscreen</vt:lpstr>
      <vt:lpstr>think-cell Slide</vt:lpstr>
      <vt:lpstr>PowerPoint Presentation</vt:lpstr>
      <vt:lpstr>Summary</vt:lpstr>
      <vt:lpstr>PowerPoint Presentation</vt:lpstr>
      <vt:lpstr>Scope of Work (i/ii): a high level of analysed samples giving a good accuracy</vt:lpstr>
      <vt:lpstr>Scope of Work (ii/ii)</vt:lpstr>
      <vt:lpstr>PowerPoint Presentation</vt:lpstr>
      <vt:lpstr>Executive Summary – Benchmarking (i/iii) MTN and MOOV Networks QoS are comparable. A resource optimization enables to meet ARCEP requirements and to outperform competition’s NW QoS   </vt:lpstr>
      <vt:lpstr>Executive Summary - Benchmarking (ii/iii) MTN network QoS is globally better than the MOOV’s. A design optimization can enable a better network QoS on all KPIs   </vt:lpstr>
      <vt:lpstr>Executive Summary - Benchmarking (iii/iii) MOOV 4G network coverage rate is better than that the one of MTN. MTN network mean throughput is better than MOOV's. A Radio extension of the MTN network will enable outperforming competition’s 4G coverage and capacity    </vt:lpstr>
      <vt:lpstr>PowerPoint Presentation</vt:lpstr>
      <vt:lpstr>Benchmarking – 2G MTN 2G Coverage is globaly good except Ouidah, Allada and some portions of the major raods. MOOV 2G coverage is better than MTN in the majority of tested areas    </vt:lpstr>
      <vt:lpstr>Benchmarking – 3G COVERAGE The MTN 3G coverage is better than Moov for almost all tested areas. However, improvements are highly needed in 6 cities and the major roads     </vt:lpstr>
      <vt:lpstr>Benchmarking – 4G COVERAGE MOOV 4G coverage is better than MTN in all the tested cities    </vt:lpstr>
      <vt:lpstr>Benchmarking – Accessibilty The accessibility in MTN network is better than in MOOV but it is lower than the ARCEP requirement    </vt:lpstr>
      <vt:lpstr>Benchmarking – Retainability The call retainability in MTN network is globally better than in MOOV but this KPI is lower than the ARCEP requirement    </vt:lpstr>
      <vt:lpstr>Benchmarking – Voice Quality MTN is offering voice quality much better than Moov and it reached the ARCEP target in all areas except Porto-novo and major roads.   </vt:lpstr>
      <vt:lpstr>Benchmarking – SMS Sending/Receiving Success Rate MTN meet the ARCEP target in all tested areas and outperform Moov in sending/receiving SMS.    </vt:lpstr>
      <vt:lpstr>Benchmarking – 3G Availability Rate Both operators meet the ARCEP requirements for 3G availability   </vt:lpstr>
      <vt:lpstr>Benchmarking – 3G/4G HTTP Connexion Setup Time Both operators meet the ARCEP target in all tested areas.    </vt:lpstr>
      <vt:lpstr>Benchmarking – 3G Internet Connexion/Web Service Success Rate Both operators meet the ARCEP target in all tested areas.    </vt:lpstr>
      <vt:lpstr>Benchmarking – 3G FTP UL/DL Service Success Rate Both operators meet the ARCEP target in all tested areas.    </vt:lpstr>
      <vt:lpstr>Benchmarking – 3G FTP UL/DL throughput Both operators meet the ARCEP target in all tested areas. MTN is offering best 3G throughput.    </vt:lpstr>
      <vt:lpstr>Benchmarking – 4G Connexion Service Setup Both operators meet the proposed ARCEP target in all tested areas. 4G HTTP connexion setup is faster in MTN network.    </vt:lpstr>
      <vt:lpstr>Benchmarking – 4G FTP UL/DL Service Success Rate Both operators didn’t meet the ARCEP target for 4G FTP UL success rate.    </vt:lpstr>
      <vt:lpstr>Benchmarking – 4G FTP UL/DL throughput The 4G throughput of the both operators is almost comparable.    </vt:lpstr>
      <vt:lpstr>PowerPoint Presentation</vt:lpstr>
      <vt:lpstr>QoE Scoring and Ranking based on Deloitte proposed weights      </vt:lpstr>
      <vt:lpstr>QoE Scoring and Ranking based on Deloitte proposed weights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office 2016</dc:creator>
  <cp:lastModifiedBy>Abidia</cp:lastModifiedBy>
  <cp:revision>682</cp:revision>
  <dcterms:created xsi:type="dcterms:W3CDTF">2019-01-15T17:14:35Z</dcterms:created>
  <dcterms:modified xsi:type="dcterms:W3CDTF">2019-02-10T22:02:44Z</dcterms:modified>
</cp:coreProperties>
</file>