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1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2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1.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2.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3.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4.xml" ContentType="application/vnd.openxmlformats-officedocument.themeOverride+xml"/>
  <Override PartName="/ppt/notesSlides/notesSlide22.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5.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6.xml" ContentType="application/vnd.openxmlformats-officedocument.themeOverride+xml"/>
  <Override PartName="/ppt/notesSlides/notesSlide23.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7.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8.xml" ContentType="application/vnd.openxmlformats-officedocument.themeOverride+xml"/>
  <Override PartName="/ppt/notesSlides/notesSlide24.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9.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0.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1.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2.xml" ContentType="application/vnd.openxmlformats-officedocument.themeOverride+xml"/>
  <Override PartName="/ppt/notesSlides/notesSlide25.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3.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4.xml" ContentType="application/vnd.openxmlformats-officedocument.themeOverride+xml"/>
  <Override PartName="/ppt/notesSlides/notesSlide26.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5.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6.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7.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8.xml" ContentType="application/vnd.openxmlformats-officedocument.themeOverride+xml"/>
  <Override PartName="/ppt/notesSlides/notesSlide27.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9.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0.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1.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49.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50.xml" ContentType="application/vnd.openxmlformats-officedocument.drawingml.chart+xml"/>
  <Override PartName="/ppt/charts/style49.xml" ContentType="application/vnd.ms-office.chartstyle+xml"/>
  <Override PartName="/ppt/charts/colors49.xml" ContentType="application/vnd.ms-office.chartcolorstyle+xml"/>
  <Override PartName="/ppt/drawings/drawing1.xml" ContentType="application/vnd.openxmlformats-officedocument.drawingml.chartshapes+xml"/>
  <Override PartName="/ppt/notesSlides/notesSlide33.xml" ContentType="application/vnd.openxmlformats-officedocument.presentationml.notesSlide+xml"/>
  <Override PartName="/ppt/charts/chart51.xml" ContentType="application/vnd.openxmlformats-officedocument.drawingml.chart+xml"/>
  <Override PartName="/ppt/charts/style50.xml" ContentType="application/vnd.ms-office.chartstyle+xml"/>
  <Override PartName="/ppt/charts/colors5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1" r:id="rId1"/>
  </p:sldMasterIdLst>
  <p:notesMasterIdLst>
    <p:notesMasterId r:id="rId41"/>
  </p:notesMasterIdLst>
  <p:handoutMasterIdLst>
    <p:handoutMasterId r:id="rId42"/>
  </p:handoutMasterIdLst>
  <p:sldIdLst>
    <p:sldId id="1618" r:id="rId2"/>
    <p:sldId id="260" r:id="rId3"/>
    <p:sldId id="1642" r:id="rId4"/>
    <p:sldId id="1630" r:id="rId5"/>
    <p:sldId id="1815" r:id="rId6"/>
    <p:sldId id="1738" r:id="rId7"/>
    <p:sldId id="364" r:id="rId8"/>
    <p:sldId id="365" r:id="rId9"/>
    <p:sldId id="366" r:id="rId10"/>
    <p:sldId id="367" r:id="rId11"/>
    <p:sldId id="368" r:id="rId12"/>
    <p:sldId id="1621" r:id="rId13"/>
    <p:sldId id="1786" r:id="rId14"/>
    <p:sldId id="1866" r:id="rId15"/>
    <p:sldId id="1853" r:id="rId16"/>
    <p:sldId id="1740" r:id="rId17"/>
    <p:sldId id="1742" r:id="rId18"/>
    <p:sldId id="1867" r:id="rId19"/>
    <p:sldId id="1854" r:id="rId20"/>
    <p:sldId id="1839" r:id="rId21"/>
    <p:sldId id="1744" r:id="rId22"/>
    <p:sldId id="1748" r:id="rId23"/>
    <p:sldId id="1840" r:id="rId24"/>
    <p:sldId id="1841" r:id="rId25"/>
    <p:sldId id="1850" r:id="rId26"/>
    <p:sldId id="1842" r:id="rId27"/>
    <p:sldId id="1843" r:id="rId28"/>
    <p:sldId id="1851" r:id="rId29"/>
    <p:sldId id="1846" r:id="rId30"/>
    <p:sldId id="1847" r:id="rId31"/>
    <p:sldId id="1813" r:id="rId32"/>
    <p:sldId id="1809" r:id="rId33"/>
    <p:sldId id="1849" r:id="rId34"/>
    <p:sldId id="1852" r:id="rId35"/>
    <p:sldId id="1861" r:id="rId36"/>
    <p:sldId id="1858" r:id="rId37"/>
    <p:sldId id="1862" r:id="rId38"/>
    <p:sldId id="1855" r:id="rId39"/>
    <p:sldId id="300"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C25"/>
    <a:srgbClr val="53AEB9"/>
    <a:srgbClr val="6CB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9" autoAdjust="0"/>
    <p:restoredTop sz="86267" autoAdjust="0"/>
  </p:normalViewPr>
  <p:slideViewPr>
    <p:cSldViewPr snapToGrid="0">
      <p:cViewPr varScale="1">
        <p:scale>
          <a:sx n="74" d="100"/>
          <a:sy n="74" d="100"/>
        </p:scale>
        <p:origin x="104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Project\MTN\Global%20Report\Old%20Report\KPIs_charts_2023.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D:\Project\MTN\Global%20Report\Old%20Report\KPIs_charts_2023.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D:\Project\MTN\Global%20Report\Old%20Report\KPIs_charts_2023.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D:\Project\MTN\Global%20Report\Old%20Report\KPIs_charts_2023.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D:\Project\MTN\Global%20Report\Old%20Report\KPIs_charts_2023.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D:\Project\MTN\Global%20Report\Old%20Report\KPIs_charts_2023.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D:\Project\MTN\Global%20Report\Old%20Report\KPIs_charts_2023.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D:\Project\MTN\Global%20Report\Old%20Report\KPIs_charts_2023.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D:\Project\MTN\Global%20Report\Old%20Report\KPIs_charts_2023.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D:\Project\MTN\Global%20Report\Old%20Report\KPIs_charts_2023.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D:\Project\MTN\Global%20Report\Old%20Report\KPIs_charts_202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Project\MTN\Global%20Report\Old%20Report\KPIs_charts_2023.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D:\Project\MTN\Global%20Report\Old%20Report\KPIs_charts_2023.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D:\Project\MTN\Global%20Report\Old%20Report\KPIs_charts_2023.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D:\Project\MTN\Global%20Report\Old%20Report\KPIs_charts_2023.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D:\Project\MTN\Global%20Report\Old%20Report\KPIs_charts_2023.xlsx" TargetMode="External"/></Relationships>
</file>

<file path=ppt/charts/_rels/chart27.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file:///D:\Project\MTN\Global%20Report\Old%20Report\KPIs_charts_2023.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Project\MTN\Global%20Report\Old%20Report\KPIs_charts_2023.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D:\Project\MTN\Global%20Report\Old%20Report\KPIs_charts_2023.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file:///D:\Project\MTN\Global%20Report\Old%20Report\KPIs_charts_2023.xlsx" TargetMode="External"/></Relationships>
</file>

<file path=ppt/charts/_rels/chart32.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file:///D:\Project\MTN\Global%20Report\Old%20Report\KPIs_charts_2023.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file:///D:\Project\MTN\Global%20Report\Old%20Report\KPIs_charts_2023.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file:///D:\Project\MTN\Global%20Report\Old%20Report\KPIs_charts_2023.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D:\Project\MTN\Global%20Report\Old%20Report\KPIs_charts_2023.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file:///D:\Project\MTN\Global%20Report\Old%20Report\KPIs_charts_2023.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file:///D:\Project\MTN\Global%20Report\Old%20Report\KPIs_charts_202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Project\MTN\Global%20Report\Old%20Report\KPIs_charts_2023.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D:\Project\MTN\Global%20Report\Old%20Report\KPIs_charts_2023.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D:\Project\MTN\Global%20Report\Old%20Report\KPIs_charts_2023.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file:///D:\Project\MTN\Global%20Report\Old%20Report\KPIs_charts_2023.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file:///D:\Project\MTN\Global%20Report\Old%20Report\KPIs_charts_2023.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D:\Project\MTN\Global%20Report\Old%20Report\KPIs_charts_2023.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file:///D:\Project\MTN\Global%20Report\Old%20Report\KPIs_charts_2023.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file:///D:\Project\MTN\Global%20Report\Old%20Report\KPIs_charts_2023.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file:///D:\Project\MTN\Global%20Report\Old%20Report\KPIs_charts_2023.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file:///D:\Project\MTN\Global%20Report\Old%20Report\KPIs_charts_2023.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C:\Users\HP\Desktop\Benin\Nouveau%20dossier%20(2)\DL_THP_By_Arrondissement_vf.xls"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D:\Project\MTN\Global%20Report\Old%20Report\KPIs_charts_2023.xlsx" TargetMode="External"/></Relationships>
</file>

<file path=ppt/charts/_rels/chart50.xml.rels><?xml version="1.0" encoding="UTF-8" standalone="yes"?>
<Relationships xmlns="http://schemas.openxmlformats.org/package/2006/relationships"><Relationship Id="rId3" Type="http://schemas.openxmlformats.org/officeDocument/2006/relationships/oleObject" Target="file:///C:\Users\HP\Desktop\Benin\Nouveau%20dossier%20(2)\RxLev_All_Vf.xls" TargetMode="Externa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chartUserShapes" Target="../drawings/drawing1.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HP\Desktop\Benin\Nouveau%20dossier%20(2)\RSCP_By_Arrondissement_2.txt" TargetMode="External"/><Relationship Id="rId2" Type="http://schemas.microsoft.com/office/2011/relationships/chartColorStyle" Target="colors50.xml"/><Relationship Id="rId1" Type="http://schemas.microsoft.com/office/2011/relationships/chartStyle" Target="style50.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Project\MTN\Global%20Report\Old%20Report\KPIs_charts_2023.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Project\MTN\Global%20Report\Old%20Report\KPIs_charts_2023.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Project\MTN\Global%20Report\Old%20Report\KPIs_charts_2023.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D:\Project\MTN\Global%20Report\Old%20Report\KPIs_charts_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fr-FR" sz="1800" b="1" i="0" cap="all" baseline="0" dirty="0">
                <a:effectLst/>
              </a:rPr>
              <a:t>2G outdoor COVERAGE  </a:t>
            </a:r>
            <a:endParaRPr lang="en-US" dirty="0">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'Couverture 2G Out'!$B$1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B770-45E3-AF66-4B118243EA3C}"/>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B770-45E3-AF66-4B118243EA3C}"/>
              </c:ext>
            </c:extLst>
          </c:dPt>
          <c:cat>
            <c:strRef>
              <c:f>'Couverture 2G Out'!$A$2:$A$14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Out'!$B$2:$B$14</c:f>
              <c:numCache>
                <c:formatCode>General</c:formatCode>
                <c:ptCount val="13"/>
                <c:pt idx="0">
                  <c:v>99.98</c:v>
                </c:pt>
                <c:pt idx="1">
                  <c:v>99.99</c:v>
                </c:pt>
                <c:pt idx="2">
                  <c:v>100</c:v>
                </c:pt>
                <c:pt idx="3">
                  <c:v>100</c:v>
                </c:pt>
                <c:pt idx="4">
                  <c:v>99.4</c:v>
                </c:pt>
                <c:pt idx="5">
                  <c:v>99.97</c:v>
                </c:pt>
                <c:pt idx="6">
                  <c:v>99.87</c:v>
                </c:pt>
                <c:pt idx="7">
                  <c:v>100</c:v>
                </c:pt>
                <c:pt idx="8">
                  <c:v>99.58</c:v>
                </c:pt>
                <c:pt idx="9">
                  <c:v>99.97</c:v>
                </c:pt>
                <c:pt idx="10">
                  <c:v>99.839999999999989</c:v>
                </c:pt>
                <c:pt idx="11">
                  <c:v>87.7</c:v>
                </c:pt>
                <c:pt idx="12">
                  <c:v>99.64</c:v>
                </c:pt>
              </c:numCache>
            </c:numRef>
          </c:val>
          <c:extLst>
            <c:ext xmlns:c16="http://schemas.microsoft.com/office/drawing/2014/chart" uri="{C3380CC4-5D6E-409C-BE32-E72D297353CC}">
              <c16:uniqueId val="{00000004-B770-45E3-AF66-4B118243EA3C}"/>
            </c:ext>
          </c:extLst>
        </c:ser>
        <c:ser>
          <c:idx val="1"/>
          <c:order val="1"/>
          <c:tx>
            <c:strRef>
              <c:f>'Couverture 2G Out'!$C$1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B770-45E3-AF66-4B118243EA3C}"/>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B770-45E3-AF66-4B118243EA3C}"/>
              </c:ext>
            </c:extLst>
          </c:dPt>
          <c:cat>
            <c:strRef>
              <c:f>'Couverture 2G Out'!$A$2:$A$14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Out'!$C$2:$C$14</c:f>
              <c:numCache>
                <c:formatCode>General</c:formatCode>
                <c:ptCount val="13"/>
                <c:pt idx="0">
                  <c:v>99.99</c:v>
                </c:pt>
                <c:pt idx="1">
                  <c:v>99.97</c:v>
                </c:pt>
                <c:pt idx="2">
                  <c:v>100</c:v>
                </c:pt>
                <c:pt idx="3">
                  <c:v>100</c:v>
                </c:pt>
                <c:pt idx="4">
                  <c:v>99.63</c:v>
                </c:pt>
                <c:pt idx="5">
                  <c:v>99.72999999999999</c:v>
                </c:pt>
                <c:pt idx="6">
                  <c:v>100</c:v>
                </c:pt>
                <c:pt idx="7">
                  <c:v>100</c:v>
                </c:pt>
                <c:pt idx="8">
                  <c:v>99.98</c:v>
                </c:pt>
                <c:pt idx="9">
                  <c:v>99.59</c:v>
                </c:pt>
                <c:pt idx="10">
                  <c:v>100</c:v>
                </c:pt>
                <c:pt idx="11">
                  <c:v>91.34</c:v>
                </c:pt>
                <c:pt idx="12">
                  <c:v>99.75</c:v>
                </c:pt>
              </c:numCache>
            </c:numRef>
          </c:val>
          <c:extLst>
            <c:ext xmlns:c16="http://schemas.microsoft.com/office/drawing/2014/chart" uri="{C3380CC4-5D6E-409C-BE32-E72D297353CC}">
              <c16:uniqueId val="{00000009-B770-45E3-AF66-4B118243EA3C}"/>
            </c:ext>
          </c:extLst>
        </c:ser>
        <c:ser>
          <c:idx val="2"/>
          <c:order val="2"/>
          <c:tx>
            <c:strRef>
              <c:f>'Couverture 2G Out'!$D$1</c:f>
              <c:strCache>
                <c:ptCount val="1"/>
                <c:pt idx="0">
                  <c:v>CELTISS</c:v>
                </c:pt>
              </c:strCache>
            </c:strRef>
          </c:tx>
          <c:spPr>
            <a:solidFill>
              <a:srgbClr val="0070C0"/>
            </a:solidFill>
            <a:ln>
              <a:solidFill>
                <a:schemeClr val="accent3"/>
              </a:solidFill>
            </a:ln>
            <a:effectLst/>
          </c:spPr>
          <c:invertIfNegative val="0"/>
          <c:dPt>
            <c:idx val="12"/>
            <c:invertIfNegative val="0"/>
            <c:bubble3D val="0"/>
            <c:spPr>
              <a:solidFill>
                <a:srgbClr val="0070C0"/>
              </a:solidFill>
              <a:ln w="19050">
                <a:solidFill>
                  <a:srgbClr val="FF0000"/>
                </a:solidFill>
              </a:ln>
              <a:effectLst/>
            </c:spPr>
            <c:extLst>
              <c:ext xmlns:c16="http://schemas.microsoft.com/office/drawing/2014/chart" uri="{C3380CC4-5D6E-409C-BE32-E72D297353CC}">
                <c16:uniqueId val="{00000008-A175-41D4-9542-7BD96D1F0E54}"/>
              </c:ext>
            </c:extLst>
          </c:dPt>
          <c:cat>
            <c:strRef>
              <c:f>'Couverture 2G Out'!$A$2:$A$14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Out'!$D$2:$D$14</c:f>
              <c:numCache>
                <c:formatCode>General</c:formatCode>
                <c:ptCount val="13"/>
                <c:pt idx="0">
                  <c:v>99.98</c:v>
                </c:pt>
                <c:pt idx="1">
                  <c:v>99.92</c:v>
                </c:pt>
                <c:pt idx="2">
                  <c:v>100</c:v>
                </c:pt>
                <c:pt idx="3">
                  <c:v>100</c:v>
                </c:pt>
                <c:pt idx="4">
                  <c:v>99.97</c:v>
                </c:pt>
                <c:pt idx="5">
                  <c:v>99.62</c:v>
                </c:pt>
                <c:pt idx="6">
                  <c:v>99.99</c:v>
                </c:pt>
                <c:pt idx="7">
                  <c:v>99.99</c:v>
                </c:pt>
                <c:pt idx="8">
                  <c:v>99.91</c:v>
                </c:pt>
                <c:pt idx="9">
                  <c:v>98.22999999999999</c:v>
                </c:pt>
                <c:pt idx="10">
                  <c:v>100</c:v>
                </c:pt>
                <c:pt idx="11">
                  <c:v>87.6</c:v>
                </c:pt>
                <c:pt idx="12">
                  <c:v>99.68</c:v>
                </c:pt>
              </c:numCache>
            </c:numRef>
          </c:val>
          <c:extLst>
            <c:ext xmlns:c16="http://schemas.microsoft.com/office/drawing/2014/chart" uri="{C3380CC4-5D6E-409C-BE32-E72D297353CC}">
              <c16:uniqueId val="{0000000A-B770-45E3-AF66-4B118243EA3C}"/>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'Couverture 2G Out'!$E$1</c:f>
              <c:strCache>
                <c:ptCount val="1"/>
                <c:pt idx="0">
                  <c:v>ARCEP Target</c:v>
                </c:pt>
              </c:strCache>
            </c:strRef>
          </c:tx>
          <c:spPr>
            <a:ln w="19050" cap="rnd">
              <a:solidFill>
                <a:srgbClr val="FF0000"/>
              </a:solidFill>
              <a:prstDash val="sysDash"/>
              <a:round/>
            </a:ln>
            <a:effectLst/>
          </c:spPr>
          <c:marker>
            <c:symbol val="none"/>
          </c:marker>
          <c:cat>
            <c:strRef>
              <c:f>'Couverture 2G Out'!$A$2:$A$14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Out'!$E$2:$E$14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B-B770-45E3-AF66-4B118243EA3C}"/>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4"/>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fr-FR" sz="1800" b="1" i="0" cap="all" baseline="0" dirty="0">
                <a:effectLst/>
              </a:rPr>
              <a:t>4G outdoor COVERAGE  </a:t>
            </a:r>
            <a:endParaRPr lang="en-US" dirty="0">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'Couverture 4G Out'!$B$1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8DC0-437B-AB1C-A15CE2F5C1C9}"/>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8DC0-437B-AB1C-A15CE2F5C1C9}"/>
              </c:ext>
            </c:extLst>
          </c:dPt>
          <c:cat>
            <c:strRef>
              <c:f>'Couverture 4G Out'!$A$2:$A$14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Out'!$B$2:$B$14</c:f>
              <c:numCache>
                <c:formatCode>General</c:formatCode>
                <c:ptCount val="13"/>
                <c:pt idx="0">
                  <c:v>98.29</c:v>
                </c:pt>
                <c:pt idx="1">
                  <c:v>96.1</c:v>
                </c:pt>
                <c:pt idx="2">
                  <c:v>96.899999999999991</c:v>
                </c:pt>
                <c:pt idx="3">
                  <c:v>97.27</c:v>
                </c:pt>
                <c:pt idx="4">
                  <c:v>96.419999999999987</c:v>
                </c:pt>
                <c:pt idx="5">
                  <c:v>97.32</c:v>
                </c:pt>
                <c:pt idx="6">
                  <c:v>97.25</c:v>
                </c:pt>
                <c:pt idx="7">
                  <c:v>99.21</c:v>
                </c:pt>
                <c:pt idx="8">
                  <c:v>98.92</c:v>
                </c:pt>
                <c:pt idx="9">
                  <c:v>99.539999999999992</c:v>
                </c:pt>
                <c:pt idx="10">
                  <c:v>96.679999999999993</c:v>
                </c:pt>
                <c:pt idx="11">
                  <c:v>81.2</c:v>
                </c:pt>
                <c:pt idx="12">
                  <c:v>94.34</c:v>
                </c:pt>
              </c:numCache>
            </c:numRef>
          </c:val>
          <c:extLst>
            <c:ext xmlns:c16="http://schemas.microsoft.com/office/drawing/2014/chart" uri="{C3380CC4-5D6E-409C-BE32-E72D297353CC}">
              <c16:uniqueId val="{00000004-8DC0-437B-AB1C-A15CE2F5C1C9}"/>
            </c:ext>
          </c:extLst>
        </c:ser>
        <c:ser>
          <c:idx val="1"/>
          <c:order val="1"/>
          <c:tx>
            <c:strRef>
              <c:f>'Couverture 4G Out'!$C$1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8DC0-437B-AB1C-A15CE2F5C1C9}"/>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8DC0-437B-AB1C-A15CE2F5C1C9}"/>
              </c:ext>
            </c:extLst>
          </c:dPt>
          <c:cat>
            <c:strRef>
              <c:f>'Couverture 4G Out'!$A$2:$A$14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Out'!$C$2:$C$14</c:f>
              <c:numCache>
                <c:formatCode>General</c:formatCode>
                <c:ptCount val="13"/>
                <c:pt idx="0">
                  <c:v>99.59</c:v>
                </c:pt>
                <c:pt idx="1">
                  <c:v>95.73</c:v>
                </c:pt>
                <c:pt idx="2">
                  <c:v>95.73</c:v>
                </c:pt>
                <c:pt idx="3">
                  <c:v>99.18</c:v>
                </c:pt>
                <c:pt idx="4">
                  <c:v>95.99</c:v>
                </c:pt>
                <c:pt idx="5">
                  <c:v>99.36</c:v>
                </c:pt>
                <c:pt idx="6">
                  <c:v>99.13</c:v>
                </c:pt>
                <c:pt idx="7">
                  <c:v>99.61</c:v>
                </c:pt>
                <c:pt idx="8">
                  <c:v>98.72999999999999</c:v>
                </c:pt>
                <c:pt idx="9">
                  <c:v>98.83</c:v>
                </c:pt>
                <c:pt idx="10">
                  <c:v>99.92</c:v>
                </c:pt>
                <c:pt idx="11">
                  <c:v>73.78</c:v>
                </c:pt>
                <c:pt idx="12">
                  <c:v>96.32</c:v>
                </c:pt>
              </c:numCache>
            </c:numRef>
          </c:val>
          <c:extLst>
            <c:ext xmlns:c16="http://schemas.microsoft.com/office/drawing/2014/chart" uri="{C3380CC4-5D6E-409C-BE32-E72D297353CC}">
              <c16:uniqueId val="{00000009-8DC0-437B-AB1C-A15CE2F5C1C9}"/>
            </c:ext>
          </c:extLst>
        </c:ser>
        <c:ser>
          <c:idx val="2"/>
          <c:order val="2"/>
          <c:tx>
            <c:strRef>
              <c:f>'Couverture 4G Out'!$D$1</c:f>
              <c:strCache>
                <c:ptCount val="1"/>
                <c:pt idx="0">
                  <c:v>CELTISS</c:v>
                </c:pt>
              </c:strCache>
            </c:strRef>
          </c:tx>
          <c:spPr>
            <a:solidFill>
              <a:srgbClr val="0070C0"/>
            </a:solidFill>
            <a:ln w="19050">
              <a:solidFill>
                <a:srgbClr val="FF0000"/>
              </a:solidFill>
            </a:ln>
            <a:effectLst/>
          </c:spPr>
          <c:invertIfNegative val="0"/>
          <c:cat>
            <c:strRef>
              <c:f>'Couverture 4G Out'!$A$2:$A$14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Out'!$D$2:$D$14</c:f>
              <c:numCache>
                <c:formatCode>General</c:formatCode>
                <c:ptCount val="13"/>
                <c:pt idx="0">
                  <c:v>99.070000000000007</c:v>
                </c:pt>
                <c:pt idx="1">
                  <c:v>92.24</c:v>
                </c:pt>
                <c:pt idx="2">
                  <c:v>96.47</c:v>
                </c:pt>
                <c:pt idx="3">
                  <c:v>98.72999999999999</c:v>
                </c:pt>
                <c:pt idx="4">
                  <c:v>97.94</c:v>
                </c:pt>
                <c:pt idx="5">
                  <c:v>93.38</c:v>
                </c:pt>
                <c:pt idx="6">
                  <c:v>93.26</c:v>
                </c:pt>
                <c:pt idx="7">
                  <c:v>98.11999999999999</c:v>
                </c:pt>
                <c:pt idx="8">
                  <c:v>97.98</c:v>
                </c:pt>
                <c:pt idx="9">
                  <c:v>98.4</c:v>
                </c:pt>
                <c:pt idx="10">
                  <c:v>92.55</c:v>
                </c:pt>
                <c:pt idx="11">
                  <c:v>67.63</c:v>
                </c:pt>
                <c:pt idx="12">
                  <c:v>92.51</c:v>
                </c:pt>
              </c:numCache>
            </c:numRef>
          </c:val>
          <c:extLst>
            <c:ext xmlns:c16="http://schemas.microsoft.com/office/drawing/2014/chart" uri="{C3380CC4-5D6E-409C-BE32-E72D297353CC}">
              <c16:uniqueId val="{0000000A-8DC0-437B-AB1C-A15CE2F5C1C9}"/>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'Couverture 4G Out'!$E$1</c:f>
              <c:strCache>
                <c:ptCount val="1"/>
                <c:pt idx="0">
                  <c:v>ARCEP Target</c:v>
                </c:pt>
              </c:strCache>
            </c:strRef>
          </c:tx>
          <c:spPr>
            <a:ln w="19050" cap="rnd">
              <a:solidFill>
                <a:srgbClr val="FF0000"/>
              </a:solidFill>
              <a:prstDash val="sysDash"/>
              <a:round/>
            </a:ln>
            <a:effectLst/>
          </c:spPr>
          <c:marker>
            <c:symbol val="none"/>
          </c:marker>
          <c:cat>
            <c:strRef>
              <c:f>'Couverture 4G Out'!$A$2:$A$14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Out'!$E$2:$E$14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B-8DC0-437B-AB1C-A15CE2F5C1C9}"/>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5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5"/>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'Couverture 4G Incar'!$M$2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4G Incar'!$L$3</c:f>
              <c:strCache>
                <c:ptCount val="1"/>
                <c:pt idx="0">
                  <c:v>#Regions</c:v>
                </c:pt>
              </c:strCache>
            </c:strRef>
          </c:cat>
          <c:val>
            <c:numRef>
              <c:f>'Couverture 4G Incar'!$M$3</c:f>
              <c:numCache>
                <c:formatCode>General</c:formatCode>
                <c:ptCount val="1"/>
                <c:pt idx="0">
                  <c:v>4</c:v>
                </c:pt>
              </c:numCache>
            </c:numRef>
          </c:val>
          <c:extLst>
            <c:ext xmlns:c16="http://schemas.microsoft.com/office/drawing/2014/chart" uri="{C3380CC4-5D6E-409C-BE32-E72D297353CC}">
              <c16:uniqueId val="{00000000-330C-46F5-87E8-E9FC577D8037}"/>
            </c:ext>
          </c:extLst>
        </c:ser>
        <c:ser>
          <c:idx val="1"/>
          <c:order val="1"/>
          <c:tx>
            <c:strRef>
              <c:f>'Couverture 4G Incar'!$N$2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4G Incar'!$L$3</c:f>
              <c:strCache>
                <c:ptCount val="1"/>
                <c:pt idx="0">
                  <c:v>#Regions</c:v>
                </c:pt>
              </c:strCache>
            </c:strRef>
          </c:cat>
          <c:val>
            <c:numRef>
              <c:f>'Couverture 4G Incar'!$N$3</c:f>
              <c:numCache>
                <c:formatCode>General</c:formatCode>
                <c:ptCount val="1"/>
                <c:pt idx="0">
                  <c:v>8</c:v>
                </c:pt>
              </c:numCache>
            </c:numRef>
          </c:val>
          <c:extLst>
            <c:ext xmlns:c16="http://schemas.microsoft.com/office/drawing/2014/chart" uri="{C3380CC4-5D6E-409C-BE32-E72D297353CC}">
              <c16:uniqueId val="{00000001-330C-46F5-87E8-E9FC577D8037}"/>
            </c:ext>
          </c:extLst>
        </c:ser>
        <c:ser>
          <c:idx val="2"/>
          <c:order val="2"/>
          <c:tx>
            <c:strRef>
              <c:f>'Couverture 4G Incar'!$O$2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4G Incar'!$L$3</c:f>
              <c:strCache>
                <c:ptCount val="1"/>
                <c:pt idx="0">
                  <c:v>#Regions</c:v>
                </c:pt>
              </c:strCache>
            </c:strRef>
          </c:cat>
          <c:val>
            <c:numRef>
              <c:f>'Couverture 4G Incar'!$O$3</c:f>
              <c:numCache>
                <c:formatCode>General</c:formatCode>
                <c:ptCount val="1"/>
                <c:pt idx="0">
                  <c:v>0</c:v>
                </c:pt>
              </c:numCache>
            </c:numRef>
          </c:val>
          <c:extLst>
            <c:ext xmlns:c16="http://schemas.microsoft.com/office/drawing/2014/chart" uri="{C3380CC4-5D6E-409C-BE32-E72D297353CC}">
              <c16:uniqueId val="{00000002-330C-46F5-87E8-E9FC577D803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fr-FR" sz="1800" b="1" i="0" cap="all" baseline="0" dirty="0">
                <a:effectLst/>
              </a:rPr>
              <a:t>4G </a:t>
            </a:r>
            <a:r>
              <a:rPr lang="fr-FR" sz="1800" b="1" i="0" cap="all" baseline="0" dirty="0" err="1">
                <a:effectLst/>
              </a:rPr>
              <a:t>incar</a:t>
            </a:r>
            <a:r>
              <a:rPr lang="fr-FR" sz="1800" b="1" i="0" cap="all" baseline="0" dirty="0">
                <a:effectLst/>
              </a:rPr>
              <a:t> COVERAGE </a:t>
            </a:r>
            <a:endParaRPr lang="en-US" dirty="0">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'Couverture 4G Incar'!$B$1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BB7E-428B-872E-CEF20BE92522}"/>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BB7E-428B-872E-CEF20BE92522}"/>
              </c:ext>
            </c:extLst>
          </c:dPt>
          <c:cat>
            <c:strRef>
              <c:f>'Couverture 4G Incar'!$A$2:$A$14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Incar'!$B$2:$B$14</c:f>
              <c:numCache>
                <c:formatCode>General</c:formatCode>
                <c:ptCount val="13"/>
                <c:pt idx="0">
                  <c:v>91.19</c:v>
                </c:pt>
                <c:pt idx="1">
                  <c:v>91.63</c:v>
                </c:pt>
                <c:pt idx="2">
                  <c:v>91.5</c:v>
                </c:pt>
                <c:pt idx="3">
                  <c:v>91.95</c:v>
                </c:pt>
                <c:pt idx="4">
                  <c:v>88.02</c:v>
                </c:pt>
                <c:pt idx="5">
                  <c:v>90.75</c:v>
                </c:pt>
                <c:pt idx="6">
                  <c:v>90.42</c:v>
                </c:pt>
                <c:pt idx="7">
                  <c:v>89.19</c:v>
                </c:pt>
                <c:pt idx="8">
                  <c:v>91.5</c:v>
                </c:pt>
                <c:pt idx="9">
                  <c:v>94.63000000000001</c:v>
                </c:pt>
                <c:pt idx="10">
                  <c:v>84.48</c:v>
                </c:pt>
                <c:pt idx="11">
                  <c:v>57.4</c:v>
                </c:pt>
                <c:pt idx="12">
                  <c:v>84.63000000000001</c:v>
                </c:pt>
              </c:numCache>
            </c:numRef>
          </c:val>
          <c:extLst>
            <c:ext xmlns:c16="http://schemas.microsoft.com/office/drawing/2014/chart" uri="{C3380CC4-5D6E-409C-BE32-E72D297353CC}">
              <c16:uniqueId val="{00000004-BB7E-428B-872E-CEF20BE92522}"/>
            </c:ext>
          </c:extLst>
        </c:ser>
        <c:ser>
          <c:idx val="1"/>
          <c:order val="1"/>
          <c:tx>
            <c:strRef>
              <c:f>'Couverture 4G Incar'!$C$1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BB7E-428B-872E-CEF20BE92522}"/>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BB7E-428B-872E-CEF20BE92522}"/>
              </c:ext>
            </c:extLst>
          </c:dPt>
          <c:cat>
            <c:strRef>
              <c:f>'Couverture 4G Incar'!$A$2:$A$14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Incar'!$C$2:$C$14</c:f>
              <c:numCache>
                <c:formatCode>General</c:formatCode>
                <c:ptCount val="13"/>
                <c:pt idx="0">
                  <c:v>93.36</c:v>
                </c:pt>
                <c:pt idx="1">
                  <c:v>89.24</c:v>
                </c:pt>
                <c:pt idx="2">
                  <c:v>89.429999999999993</c:v>
                </c:pt>
                <c:pt idx="3">
                  <c:v>97.91</c:v>
                </c:pt>
                <c:pt idx="4">
                  <c:v>88.33</c:v>
                </c:pt>
                <c:pt idx="5">
                  <c:v>91.91</c:v>
                </c:pt>
                <c:pt idx="6">
                  <c:v>92.55</c:v>
                </c:pt>
                <c:pt idx="7">
                  <c:v>93.22</c:v>
                </c:pt>
                <c:pt idx="8">
                  <c:v>93.39</c:v>
                </c:pt>
                <c:pt idx="9">
                  <c:v>94.12</c:v>
                </c:pt>
                <c:pt idx="10">
                  <c:v>97.399999999999991</c:v>
                </c:pt>
                <c:pt idx="11">
                  <c:v>55.43</c:v>
                </c:pt>
                <c:pt idx="12">
                  <c:v>91.55</c:v>
                </c:pt>
              </c:numCache>
            </c:numRef>
          </c:val>
          <c:extLst>
            <c:ext xmlns:c16="http://schemas.microsoft.com/office/drawing/2014/chart" uri="{C3380CC4-5D6E-409C-BE32-E72D297353CC}">
              <c16:uniqueId val="{00000009-BB7E-428B-872E-CEF20BE92522}"/>
            </c:ext>
          </c:extLst>
        </c:ser>
        <c:ser>
          <c:idx val="2"/>
          <c:order val="2"/>
          <c:tx>
            <c:strRef>
              <c:f>'Couverture 4G Incar'!$D$1</c:f>
              <c:strCache>
                <c:ptCount val="1"/>
                <c:pt idx="0">
                  <c:v>CELTISS</c:v>
                </c:pt>
              </c:strCache>
            </c:strRef>
          </c:tx>
          <c:spPr>
            <a:solidFill>
              <a:srgbClr val="0070C0"/>
            </a:solidFill>
            <a:ln>
              <a:solidFill>
                <a:schemeClr val="accent3"/>
              </a:solidFill>
            </a:ln>
            <a:effectLst/>
          </c:spPr>
          <c:invertIfNegative val="0"/>
          <c:dPt>
            <c:idx val="12"/>
            <c:invertIfNegative val="0"/>
            <c:bubble3D val="0"/>
            <c:spPr>
              <a:solidFill>
                <a:srgbClr val="0070C0"/>
              </a:solidFill>
              <a:ln w="19050">
                <a:solidFill>
                  <a:srgbClr val="FF0000"/>
                </a:solidFill>
              </a:ln>
              <a:effectLst/>
            </c:spPr>
            <c:extLst>
              <c:ext xmlns:c16="http://schemas.microsoft.com/office/drawing/2014/chart" uri="{C3380CC4-5D6E-409C-BE32-E72D297353CC}">
                <c16:uniqueId val="{00000000-7AF6-4745-B1DF-701B83B4C92C}"/>
              </c:ext>
            </c:extLst>
          </c:dPt>
          <c:cat>
            <c:strRef>
              <c:f>'Couverture 4G Incar'!$A$2:$A$14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Incar'!$D$2:$D$14</c:f>
              <c:numCache>
                <c:formatCode>General</c:formatCode>
                <c:ptCount val="13"/>
                <c:pt idx="0">
                  <c:v>93.22</c:v>
                </c:pt>
                <c:pt idx="1">
                  <c:v>77.64</c:v>
                </c:pt>
                <c:pt idx="2">
                  <c:v>90.66</c:v>
                </c:pt>
                <c:pt idx="3">
                  <c:v>95.91</c:v>
                </c:pt>
                <c:pt idx="4">
                  <c:v>60.95</c:v>
                </c:pt>
                <c:pt idx="5">
                  <c:v>78.56</c:v>
                </c:pt>
                <c:pt idx="6">
                  <c:v>76.75</c:v>
                </c:pt>
                <c:pt idx="7">
                  <c:v>87.62</c:v>
                </c:pt>
                <c:pt idx="8">
                  <c:v>89.5</c:v>
                </c:pt>
                <c:pt idx="9">
                  <c:v>82.820000000000007</c:v>
                </c:pt>
                <c:pt idx="10">
                  <c:v>77.22</c:v>
                </c:pt>
                <c:pt idx="11">
                  <c:v>49.51</c:v>
                </c:pt>
                <c:pt idx="12">
                  <c:v>83.73</c:v>
                </c:pt>
              </c:numCache>
            </c:numRef>
          </c:val>
          <c:extLst>
            <c:ext xmlns:c16="http://schemas.microsoft.com/office/drawing/2014/chart" uri="{C3380CC4-5D6E-409C-BE32-E72D297353CC}">
              <c16:uniqueId val="{0000000A-BB7E-428B-872E-CEF20BE92522}"/>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'Couverture 4G Incar'!$E$1</c:f>
              <c:strCache>
                <c:ptCount val="1"/>
                <c:pt idx="0">
                  <c:v>ARCEP Target</c:v>
                </c:pt>
              </c:strCache>
            </c:strRef>
          </c:tx>
          <c:spPr>
            <a:ln w="19050" cap="rnd">
              <a:solidFill>
                <a:srgbClr val="FF0000"/>
              </a:solidFill>
              <a:prstDash val="sysDash"/>
              <a:round/>
            </a:ln>
            <a:effectLst/>
          </c:spPr>
          <c:marker>
            <c:symbol val="none"/>
          </c:marker>
          <c:cat>
            <c:strRef>
              <c:f>'Couverture 4G Incar'!$A$2:$A$14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Incar'!$E$2:$E$14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B-BB7E-428B-872E-CEF20BE92522}"/>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5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5"/>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fr-FR" sz="1800" b="1" i="0" cap="all" baseline="0" dirty="0">
                <a:effectLst/>
              </a:rPr>
              <a:t>4G indoor COVERAGE </a:t>
            </a:r>
            <a:endParaRPr lang="en-US" dirty="0">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'Couverture 4G Indoor)'!$B$1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2C74-4A47-AC6F-5881346026A5}"/>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2C74-4A47-AC6F-5881346026A5}"/>
              </c:ext>
            </c:extLst>
          </c:dPt>
          <c:cat>
            <c:strRef>
              <c:f>'Couverture 4G Indoor)'!$A$2:$A$14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Indoor)'!$B$2:$B$14</c:f>
              <c:numCache>
                <c:formatCode>General</c:formatCode>
                <c:ptCount val="13"/>
                <c:pt idx="0">
                  <c:v>65.05</c:v>
                </c:pt>
                <c:pt idx="1">
                  <c:v>52.55</c:v>
                </c:pt>
                <c:pt idx="2">
                  <c:v>54.31</c:v>
                </c:pt>
                <c:pt idx="3">
                  <c:v>50.29</c:v>
                </c:pt>
                <c:pt idx="4">
                  <c:v>24.060000000000002</c:v>
                </c:pt>
                <c:pt idx="5">
                  <c:v>58.040000000000006</c:v>
                </c:pt>
                <c:pt idx="6">
                  <c:v>54.169999999999995</c:v>
                </c:pt>
                <c:pt idx="7">
                  <c:v>51.11</c:v>
                </c:pt>
                <c:pt idx="8">
                  <c:v>46.25</c:v>
                </c:pt>
                <c:pt idx="9">
                  <c:v>64.38000000000001</c:v>
                </c:pt>
                <c:pt idx="10">
                  <c:v>24.54</c:v>
                </c:pt>
                <c:pt idx="11">
                  <c:v>28.99</c:v>
                </c:pt>
                <c:pt idx="12">
                  <c:v>46.48</c:v>
                </c:pt>
              </c:numCache>
            </c:numRef>
          </c:val>
          <c:extLst>
            <c:ext xmlns:c16="http://schemas.microsoft.com/office/drawing/2014/chart" uri="{C3380CC4-5D6E-409C-BE32-E72D297353CC}">
              <c16:uniqueId val="{00000004-2C74-4A47-AC6F-5881346026A5}"/>
            </c:ext>
          </c:extLst>
        </c:ser>
        <c:ser>
          <c:idx val="1"/>
          <c:order val="1"/>
          <c:tx>
            <c:strRef>
              <c:f>'Couverture 4G Indoor)'!$C$1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2C74-4A47-AC6F-5881346026A5}"/>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2C74-4A47-AC6F-5881346026A5}"/>
              </c:ext>
            </c:extLst>
          </c:dPt>
          <c:cat>
            <c:strRef>
              <c:f>'Couverture 4G Indoor)'!$A$2:$A$14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Indoor)'!$C$2:$C$14</c:f>
              <c:numCache>
                <c:formatCode>General</c:formatCode>
                <c:ptCount val="13"/>
                <c:pt idx="0">
                  <c:v>63.639999999999993</c:v>
                </c:pt>
                <c:pt idx="1">
                  <c:v>50.09</c:v>
                </c:pt>
                <c:pt idx="2">
                  <c:v>46.27</c:v>
                </c:pt>
                <c:pt idx="3">
                  <c:v>57.29</c:v>
                </c:pt>
                <c:pt idx="4">
                  <c:v>26.88</c:v>
                </c:pt>
                <c:pt idx="5">
                  <c:v>59.69</c:v>
                </c:pt>
                <c:pt idx="6">
                  <c:v>71.040000000000006</c:v>
                </c:pt>
                <c:pt idx="7">
                  <c:v>67.36999999999999</c:v>
                </c:pt>
                <c:pt idx="8">
                  <c:v>37.39</c:v>
                </c:pt>
                <c:pt idx="9">
                  <c:v>60.86</c:v>
                </c:pt>
                <c:pt idx="10">
                  <c:v>81.399999999999991</c:v>
                </c:pt>
                <c:pt idx="11">
                  <c:v>28.349999999999998</c:v>
                </c:pt>
                <c:pt idx="12">
                  <c:v>56.720000000000006</c:v>
                </c:pt>
              </c:numCache>
            </c:numRef>
          </c:val>
          <c:extLst>
            <c:ext xmlns:c16="http://schemas.microsoft.com/office/drawing/2014/chart" uri="{C3380CC4-5D6E-409C-BE32-E72D297353CC}">
              <c16:uniqueId val="{00000009-2C74-4A47-AC6F-5881346026A5}"/>
            </c:ext>
          </c:extLst>
        </c:ser>
        <c:ser>
          <c:idx val="2"/>
          <c:order val="2"/>
          <c:tx>
            <c:strRef>
              <c:f>'Couverture 4G Indoor)'!$D$1</c:f>
              <c:strCache>
                <c:ptCount val="1"/>
                <c:pt idx="0">
                  <c:v>CELTISS</c:v>
                </c:pt>
              </c:strCache>
            </c:strRef>
          </c:tx>
          <c:spPr>
            <a:solidFill>
              <a:srgbClr val="0070C0"/>
            </a:solidFill>
            <a:ln>
              <a:solidFill>
                <a:schemeClr val="accent3"/>
              </a:solidFill>
            </a:ln>
            <a:effectLst/>
          </c:spPr>
          <c:invertIfNegative val="0"/>
          <c:dPt>
            <c:idx val="12"/>
            <c:invertIfNegative val="0"/>
            <c:bubble3D val="0"/>
            <c:spPr>
              <a:solidFill>
                <a:srgbClr val="0070C0"/>
              </a:solidFill>
              <a:ln w="19050">
                <a:solidFill>
                  <a:srgbClr val="FF0000"/>
                </a:solidFill>
              </a:ln>
              <a:effectLst/>
            </c:spPr>
            <c:extLst>
              <c:ext xmlns:c16="http://schemas.microsoft.com/office/drawing/2014/chart" uri="{C3380CC4-5D6E-409C-BE32-E72D297353CC}">
                <c16:uniqueId val="{00000000-5045-49C2-9FDF-250E2CE045E1}"/>
              </c:ext>
            </c:extLst>
          </c:dPt>
          <c:cat>
            <c:strRef>
              <c:f>'Couverture 4G Indoor)'!$A$2:$A$14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Indoor)'!$D$2:$D$14</c:f>
              <c:numCache>
                <c:formatCode>General</c:formatCode>
                <c:ptCount val="13"/>
                <c:pt idx="0">
                  <c:v>79.56</c:v>
                </c:pt>
                <c:pt idx="1">
                  <c:v>46.93</c:v>
                </c:pt>
                <c:pt idx="2">
                  <c:v>59.91</c:v>
                </c:pt>
                <c:pt idx="3">
                  <c:v>57.379999999999995</c:v>
                </c:pt>
                <c:pt idx="4">
                  <c:v>23.03</c:v>
                </c:pt>
                <c:pt idx="5">
                  <c:v>64.8</c:v>
                </c:pt>
                <c:pt idx="6">
                  <c:v>24.529999999999998</c:v>
                </c:pt>
                <c:pt idx="7">
                  <c:v>60.83</c:v>
                </c:pt>
                <c:pt idx="8">
                  <c:v>20.630000000000003</c:v>
                </c:pt>
                <c:pt idx="9">
                  <c:v>44.47</c:v>
                </c:pt>
                <c:pt idx="10">
                  <c:v>44.230000000000004</c:v>
                </c:pt>
                <c:pt idx="11">
                  <c:v>25.319999999999997</c:v>
                </c:pt>
                <c:pt idx="12">
                  <c:v>45.879999999999995</c:v>
                </c:pt>
              </c:numCache>
            </c:numRef>
          </c:val>
          <c:extLst>
            <c:ext xmlns:c16="http://schemas.microsoft.com/office/drawing/2014/chart" uri="{C3380CC4-5D6E-409C-BE32-E72D297353CC}">
              <c16:uniqueId val="{0000000A-2C74-4A47-AC6F-5881346026A5}"/>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'Couverture 4G Indoor)'!$E$1</c:f>
              <c:strCache>
                <c:ptCount val="1"/>
                <c:pt idx="0">
                  <c:v>ARCEP Target</c:v>
                </c:pt>
              </c:strCache>
            </c:strRef>
          </c:tx>
          <c:spPr>
            <a:ln w="19050" cap="rnd">
              <a:solidFill>
                <a:srgbClr val="FF0000"/>
              </a:solidFill>
              <a:prstDash val="sysDash"/>
              <a:round/>
            </a:ln>
            <a:effectLst/>
          </c:spPr>
          <c:marker>
            <c:symbol val="none"/>
          </c:marker>
          <c:cat>
            <c:strRef>
              <c:f>'Couverture 4G Indoor)'!$A$2:$A$14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Indoor)'!$E$2:$E$14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B-2C74-4A47-AC6F-5881346026A5}"/>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10"/>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'Couverture 4G Indoor)'!$M$2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4G Indoor)'!$L$3</c:f>
              <c:strCache>
                <c:ptCount val="1"/>
                <c:pt idx="0">
                  <c:v>#Regions</c:v>
                </c:pt>
              </c:strCache>
            </c:strRef>
          </c:cat>
          <c:val>
            <c:numRef>
              <c:f>'Couverture 4G Indoor)'!$M$3</c:f>
              <c:numCache>
                <c:formatCode>General</c:formatCode>
                <c:ptCount val="1"/>
                <c:pt idx="0">
                  <c:v>4</c:v>
                </c:pt>
              </c:numCache>
            </c:numRef>
          </c:val>
          <c:extLst>
            <c:ext xmlns:c16="http://schemas.microsoft.com/office/drawing/2014/chart" uri="{C3380CC4-5D6E-409C-BE32-E72D297353CC}">
              <c16:uniqueId val="{00000000-240F-441B-8546-AB2105DDDF2F}"/>
            </c:ext>
          </c:extLst>
        </c:ser>
        <c:ser>
          <c:idx val="1"/>
          <c:order val="1"/>
          <c:tx>
            <c:strRef>
              <c:f>'Couverture 4G Indoor)'!$N$2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4G Indoor)'!$L$3</c:f>
              <c:strCache>
                <c:ptCount val="1"/>
                <c:pt idx="0">
                  <c:v>#Regions</c:v>
                </c:pt>
              </c:strCache>
            </c:strRef>
          </c:cat>
          <c:val>
            <c:numRef>
              <c:f>'Couverture 4G Indoor)'!$N$3</c:f>
              <c:numCache>
                <c:formatCode>General</c:formatCode>
                <c:ptCount val="1"/>
                <c:pt idx="0">
                  <c:v>4</c:v>
                </c:pt>
              </c:numCache>
            </c:numRef>
          </c:val>
          <c:extLst>
            <c:ext xmlns:c16="http://schemas.microsoft.com/office/drawing/2014/chart" uri="{C3380CC4-5D6E-409C-BE32-E72D297353CC}">
              <c16:uniqueId val="{00000001-240F-441B-8546-AB2105DDDF2F}"/>
            </c:ext>
          </c:extLst>
        </c:ser>
        <c:ser>
          <c:idx val="2"/>
          <c:order val="2"/>
          <c:tx>
            <c:strRef>
              <c:f>'Couverture 4G Indoor)'!$O$2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4G Indoor)'!$L$3</c:f>
              <c:strCache>
                <c:ptCount val="1"/>
                <c:pt idx="0">
                  <c:v>#Regions</c:v>
                </c:pt>
              </c:strCache>
            </c:strRef>
          </c:cat>
          <c:val>
            <c:numRef>
              <c:f>'Couverture 4G Indoor)'!$O$3</c:f>
              <c:numCache>
                <c:formatCode>General</c:formatCode>
                <c:ptCount val="1"/>
                <c:pt idx="0">
                  <c:v>4</c:v>
                </c:pt>
              </c:numCache>
            </c:numRef>
          </c:val>
          <c:extLst>
            <c:ext xmlns:c16="http://schemas.microsoft.com/office/drawing/2014/chart" uri="{C3380CC4-5D6E-409C-BE32-E72D297353CC}">
              <c16:uniqueId val="{00000002-240F-441B-8546-AB2105DDDF2F}"/>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u="none" strike="noStrike" kern="1200" cap="all" spc="150" baseline="0" dirty="0">
                <a:solidFill>
                  <a:prstClr val="black">
                    <a:lumMod val="50000"/>
                    <a:lumOff val="50000"/>
                  </a:prstClr>
                </a:solidFill>
                <a:latin typeface="+mn-lt"/>
                <a:ea typeface="+mn-ea"/>
                <a:cs typeface="+mn-cs"/>
              </a:rPr>
              <a:t>Best </a:t>
            </a:r>
            <a:r>
              <a:rPr lang="en-US" sz="1400" b="1" i="0" u="none" strike="noStrike" cap="all" baseline="0" dirty="0">
                <a:effectLst/>
              </a:rPr>
              <a:t>Network</a:t>
            </a:r>
            <a:endParaRPr lang="en-US" sz="1400" b="1" i="0" u="none" strike="noStrike" kern="1200" cap="all" spc="150" baseline="0" dirty="0">
              <a:solidFill>
                <a:prstClr val="black">
                  <a:lumMod val="50000"/>
                  <a:lumOff val="50000"/>
                </a:prstClr>
              </a:solidFill>
              <a:latin typeface="+mn-lt"/>
              <a:ea typeface="+mn-ea"/>
              <a:cs typeface="+mn-cs"/>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'Call Blocking'!$L$2</c:f>
              <c:strCache>
                <c:ptCount val="1"/>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numRef>
              <c:f>'Call Blocking'!$K$3</c:f>
              <c:numCache>
                <c:formatCode>General</c:formatCode>
                <c:ptCount val="1"/>
              </c:numCache>
            </c:numRef>
          </c:cat>
          <c:val>
            <c:numRef>
              <c:f>'Call Blocking'!$L$3</c:f>
              <c:numCache>
                <c:formatCode>General</c:formatCode>
                <c:ptCount val="1"/>
                <c:pt idx="0">
                  <c:v>0</c:v>
                </c:pt>
              </c:numCache>
            </c:numRef>
          </c:val>
          <c:extLst>
            <c:ext xmlns:c16="http://schemas.microsoft.com/office/drawing/2014/chart" uri="{C3380CC4-5D6E-409C-BE32-E72D297353CC}">
              <c16:uniqueId val="{00000000-EE46-42FD-BB6B-B89F69D54F37}"/>
            </c:ext>
          </c:extLst>
        </c:ser>
        <c:ser>
          <c:idx val="1"/>
          <c:order val="1"/>
          <c:tx>
            <c:strRef>
              <c:f>'Call Blocking'!$M$2</c:f>
              <c:strCache>
                <c:ptCount val="1"/>
                <c:pt idx="0">
                  <c:v>MTN</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FFC00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2-EE46-42FD-BB6B-B89F69D54F37}"/>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numRef>
              <c:f>'Call Blocking'!$K$3</c:f>
              <c:numCache>
                <c:formatCode>General</c:formatCode>
                <c:ptCount val="1"/>
              </c:numCache>
            </c:numRef>
          </c:cat>
          <c:val>
            <c:numRef>
              <c:f>'Call Blocking'!$M$3</c:f>
              <c:numCache>
                <c:formatCode>General</c:formatCode>
                <c:ptCount val="1"/>
                <c:pt idx="0">
                  <c:v>11</c:v>
                </c:pt>
              </c:numCache>
            </c:numRef>
          </c:val>
          <c:extLst>
            <c:ext xmlns:c16="http://schemas.microsoft.com/office/drawing/2014/chart" uri="{C3380CC4-5D6E-409C-BE32-E72D297353CC}">
              <c16:uniqueId val="{00000003-EE46-42FD-BB6B-B89F69D54F37}"/>
            </c:ext>
          </c:extLst>
        </c:ser>
        <c:ser>
          <c:idx val="2"/>
          <c:order val="2"/>
          <c:tx>
            <c:strRef>
              <c:f>'Call Blocking'!$N$2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numRef>
              <c:f>'Call Blocking'!$K$3</c:f>
              <c:numCache>
                <c:formatCode>General</c:formatCode>
                <c:ptCount val="1"/>
              </c:numCache>
            </c:numRef>
          </c:cat>
          <c:val>
            <c:numRef>
              <c:f>'Call Blocking'!$N$3</c:f>
              <c:numCache>
                <c:formatCode>General</c:formatCode>
                <c:ptCount val="1"/>
                <c:pt idx="0">
                  <c:v>0</c:v>
                </c:pt>
              </c:numCache>
            </c:numRef>
          </c:val>
          <c:extLst>
            <c:ext xmlns:c16="http://schemas.microsoft.com/office/drawing/2014/chart" uri="{C3380CC4-5D6E-409C-BE32-E72D297353CC}">
              <c16:uniqueId val="{00000004-EE46-42FD-BB6B-B89F69D54F37}"/>
            </c:ext>
          </c:extLst>
        </c:ser>
        <c:ser>
          <c:idx val="3"/>
          <c:order val="3"/>
          <c:tx>
            <c:strRef>
              <c:f>'Call Blocking'!$O$2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numRef>
              <c:f>'Call Blocking'!$K$3</c:f>
              <c:numCache>
                <c:formatCode>General</c:formatCode>
                <c:ptCount val="1"/>
              </c:numCache>
            </c:numRef>
          </c:cat>
          <c:val>
            <c:numRef>
              <c:f>'Call Blocking'!$O$3</c:f>
              <c:numCache>
                <c:formatCode>General</c:formatCode>
                <c:ptCount val="1"/>
                <c:pt idx="0">
                  <c:v>1</c:v>
                </c:pt>
              </c:numCache>
            </c:numRef>
          </c:val>
          <c:extLst>
            <c:ext xmlns:c16="http://schemas.microsoft.com/office/drawing/2014/chart" uri="{C3380CC4-5D6E-409C-BE32-E72D297353CC}">
              <c16:uniqueId val="{00000005-EE46-42FD-BB6B-B89F69D54F3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w="9525" cap="flat" cmpd="sng" algn="ctr">
      <a:solidFill>
        <a:sysClr val="window" lastClr="FFFFFF">
          <a:lumMod val="65000"/>
        </a:sysClr>
      </a:solid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Call Blocking</a:t>
            </a:r>
          </a:p>
        </c:rich>
      </c:tx>
      <c:layout>
        <c:manualLayout>
          <c:xMode val="edge"/>
          <c:yMode val="edge"/>
          <c:x val="0.36283125572107089"/>
          <c:y val="3.3090989799589882E-2"/>
        </c:manualLayout>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0846532200203589"/>
          <c:h val="0.62607710326531762"/>
        </c:manualLayout>
      </c:layout>
      <c:barChart>
        <c:barDir val="col"/>
        <c:grouping val="clustered"/>
        <c:varyColors val="0"/>
        <c:ser>
          <c:idx val="0"/>
          <c:order val="0"/>
          <c:tx>
            <c:strRef>
              <c:f>'Call Blocking'!$B$1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0-EF9D-4179-9C0B-B014956BACD2}"/>
              </c:ext>
            </c:extLst>
          </c:dPt>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Blocking'!$B$2:$B$14</c:f>
              <c:numCache>
                <c:formatCode>General</c:formatCode>
                <c:ptCount val="13"/>
                <c:pt idx="0">
                  <c:v>1.03</c:v>
                </c:pt>
                <c:pt idx="1">
                  <c:v>1.63</c:v>
                </c:pt>
                <c:pt idx="2">
                  <c:v>0.64</c:v>
                </c:pt>
                <c:pt idx="3">
                  <c:v>0.82000000000000006</c:v>
                </c:pt>
                <c:pt idx="4">
                  <c:v>0.24</c:v>
                </c:pt>
                <c:pt idx="5">
                  <c:v>0.57999999999999996</c:v>
                </c:pt>
                <c:pt idx="6">
                  <c:v>0.53</c:v>
                </c:pt>
                <c:pt idx="7">
                  <c:v>0.28999999999999998</c:v>
                </c:pt>
                <c:pt idx="8">
                  <c:v>2.7</c:v>
                </c:pt>
                <c:pt idx="9">
                  <c:v>1.06</c:v>
                </c:pt>
                <c:pt idx="10">
                  <c:v>0.61</c:v>
                </c:pt>
                <c:pt idx="11">
                  <c:v>5.88</c:v>
                </c:pt>
                <c:pt idx="12">
                  <c:v>1.35</c:v>
                </c:pt>
              </c:numCache>
            </c:numRef>
          </c:val>
          <c:extLst>
            <c:ext xmlns:c16="http://schemas.microsoft.com/office/drawing/2014/chart" uri="{C3380CC4-5D6E-409C-BE32-E72D297353CC}">
              <c16:uniqueId val="{00000000-3FD2-46DF-8924-5235F0430B72}"/>
            </c:ext>
          </c:extLst>
        </c:ser>
        <c:ser>
          <c:idx val="1"/>
          <c:order val="1"/>
          <c:tx>
            <c:strRef>
              <c:f>'Call Blocking'!$C$1</c:f>
              <c:strCache>
                <c:ptCount val="1"/>
                <c:pt idx="0">
                  <c:v>MOOV</c:v>
                </c:pt>
              </c:strCache>
            </c:strRef>
          </c:tx>
          <c:spPr>
            <a:solidFill>
              <a:srgbClr val="92D050"/>
            </a:solidFill>
            <a:ln>
              <a:solidFill>
                <a:srgbClr val="92D050"/>
              </a:solid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1-EF9D-4179-9C0B-B014956BACD2}"/>
              </c:ext>
            </c:extLst>
          </c:dPt>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Blocking'!$C$2:$C$14</c:f>
              <c:numCache>
                <c:formatCode>General</c:formatCode>
                <c:ptCount val="13"/>
                <c:pt idx="0">
                  <c:v>1.6199999999999999</c:v>
                </c:pt>
                <c:pt idx="1">
                  <c:v>2.0500000000000003</c:v>
                </c:pt>
                <c:pt idx="2">
                  <c:v>1.9900000000000002</c:v>
                </c:pt>
                <c:pt idx="3">
                  <c:v>0.94000000000000006</c:v>
                </c:pt>
                <c:pt idx="4">
                  <c:v>0.27</c:v>
                </c:pt>
                <c:pt idx="5">
                  <c:v>0.86</c:v>
                </c:pt>
                <c:pt idx="6">
                  <c:v>2.11</c:v>
                </c:pt>
                <c:pt idx="7">
                  <c:v>0.63</c:v>
                </c:pt>
                <c:pt idx="8">
                  <c:v>2.02</c:v>
                </c:pt>
                <c:pt idx="9">
                  <c:v>2.97</c:v>
                </c:pt>
                <c:pt idx="10">
                  <c:v>1.29</c:v>
                </c:pt>
                <c:pt idx="11">
                  <c:v>7.64</c:v>
                </c:pt>
                <c:pt idx="12">
                  <c:v>1.94</c:v>
                </c:pt>
              </c:numCache>
            </c:numRef>
          </c:val>
          <c:extLst>
            <c:ext xmlns:c16="http://schemas.microsoft.com/office/drawing/2014/chart" uri="{C3380CC4-5D6E-409C-BE32-E72D297353CC}">
              <c16:uniqueId val="{00000001-3FD2-46DF-8924-5235F0430B72}"/>
            </c:ext>
          </c:extLst>
        </c:ser>
        <c:ser>
          <c:idx val="2"/>
          <c:order val="2"/>
          <c:tx>
            <c:strRef>
              <c:f>'Call Blocking'!$D$1</c:f>
              <c:strCache>
                <c:ptCount val="1"/>
                <c:pt idx="0">
                  <c:v>CELTISS</c:v>
                </c:pt>
              </c:strCache>
            </c:strRef>
          </c:tx>
          <c:spPr>
            <a:solidFill>
              <a:srgbClr val="0070C0"/>
            </a:solidFill>
            <a:ln>
              <a:solidFill>
                <a:srgbClr val="0070C0"/>
              </a:solidFill>
            </a:ln>
            <a:effectLst/>
          </c:spPr>
          <c:invertIfNegative val="0"/>
          <c:dPt>
            <c:idx val="12"/>
            <c:invertIfNegative val="0"/>
            <c:bubble3D val="0"/>
            <c:spPr>
              <a:solidFill>
                <a:srgbClr val="0070C0"/>
              </a:solidFill>
              <a:ln w="19050">
                <a:solidFill>
                  <a:srgbClr val="FF0000"/>
                </a:solidFill>
              </a:ln>
              <a:effectLst/>
            </c:spPr>
            <c:extLst>
              <c:ext xmlns:c16="http://schemas.microsoft.com/office/drawing/2014/chart" uri="{C3380CC4-5D6E-409C-BE32-E72D297353CC}">
                <c16:uniqueId val="{00000002-EF9D-4179-9C0B-B014956BACD2}"/>
              </c:ext>
            </c:extLst>
          </c:dPt>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Blocking'!$D$2:$D$14</c:f>
              <c:numCache>
                <c:formatCode>General</c:formatCode>
                <c:ptCount val="13"/>
                <c:pt idx="0">
                  <c:v>1.77</c:v>
                </c:pt>
                <c:pt idx="1">
                  <c:v>1.72</c:v>
                </c:pt>
                <c:pt idx="2">
                  <c:v>0.8</c:v>
                </c:pt>
                <c:pt idx="3">
                  <c:v>0.91</c:v>
                </c:pt>
                <c:pt idx="4">
                  <c:v>0.32</c:v>
                </c:pt>
                <c:pt idx="5">
                  <c:v>0.84</c:v>
                </c:pt>
                <c:pt idx="6">
                  <c:v>0.36</c:v>
                </c:pt>
                <c:pt idx="7">
                  <c:v>0.31</c:v>
                </c:pt>
                <c:pt idx="8">
                  <c:v>0.97</c:v>
                </c:pt>
                <c:pt idx="9">
                  <c:v>4.25</c:v>
                </c:pt>
                <c:pt idx="10">
                  <c:v>1.17</c:v>
                </c:pt>
                <c:pt idx="11">
                  <c:v>9.58</c:v>
                </c:pt>
                <c:pt idx="12">
                  <c:v>1.8900000000000001</c:v>
                </c:pt>
              </c:numCache>
            </c:numRef>
          </c:val>
          <c:extLst>
            <c:ext xmlns:c16="http://schemas.microsoft.com/office/drawing/2014/chart" uri="{C3380CC4-5D6E-409C-BE32-E72D297353CC}">
              <c16:uniqueId val="{00000002-3FD2-46DF-8924-5235F0430B72}"/>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'Call Blocking'!$E$1</c:f>
              <c:strCache>
                <c:ptCount val="1"/>
                <c:pt idx="0">
                  <c:v>ARCEP Target</c:v>
                </c:pt>
              </c:strCache>
            </c:strRef>
          </c:tx>
          <c:spPr>
            <a:ln w="25400" cap="rnd">
              <a:solidFill>
                <a:srgbClr val="FF0000"/>
              </a:solidFill>
              <a:prstDash val="sysDash"/>
              <a:round/>
            </a:ln>
            <a:effectLst/>
          </c:spPr>
          <c:marker>
            <c:symbol val="none"/>
          </c:marker>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Blocking'!$E$2:$E$14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3-3FD2-46DF-8924-5235F0430B72}"/>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
          <c:min val="0"/>
        </c:scaling>
        <c:delete val="0"/>
        <c:axPos val="l"/>
        <c:majorGridlines>
          <c:spPr>
            <a:ln>
              <a:solidFill>
                <a:schemeClr val="bg2">
                  <a:lumMod val="75000"/>
                </a:schemeClr>
              </a:solidFill>
              <a:prstDash val="sysDash"/>
            </a:ln>
            <a:effectLst/>
          </c:spPr>
        </c:majorGridlines>
        <c:numFmt formatCode="0.0%" sourceLinked="0"/>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1"/>
        <c:dispUnits>
          <c:builtInUnit val="hundreds"/>
          <c:dispUnitsLbl>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'Call Drop'!$T$1</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'Call Drop'!$S$2</c:f>
              <c:strCache>
                <c:ptCount val="1"/>
                <c:pt idx="0">
                  <c:v>Ranked 1</c:v>
                </c:pt>
              </c:strCache>
            </c:strRef>
          </c:cat>
          <c:val>
            <c:numRef>
              <c:f>'Call Drop'!$T$2</c:f>
              <c:numCache>
                <c:formatCode>General</c:formatCode>
                <c:ptCount val="1"/>
                <c:pt idx="0">
                  <c:v>7</c:v>
                </c:pt>
              </c:numCache>
            </c:numRef>
          </c:val>
          <c:extLst>
            <c:ext xmlns:c16="http://schemas.microsoft.com/office/drawing/2014/chart" uri="{C3380CC4-5D6E-409C-BE32-E72D297353CC}">
              <c16:uniqueId val="{00000000-94C9-44A3-8F0A-43F9F1CB511B}"/>
            </c:ext>
          </c:extLst>
        </c:ser>
        <c:ser>
          <c:idx val="1"/>
          <c:order val="1"/>
          <c:tx>
            <c:strRef>
              <c:f>'Call Drop'!$U$1</c:f>
              <c:strCache>
                <c:ptCount val="1"/>
                <c:pt idx="0">
                  <c:v>MOOV</c:v>
                </c:pt>
              </c:strCache>
            </c:strRef>
          </c:tx>
          <c:spPr>
            <a:solidFill>
              <a:srgbClr val="92D050"/>
            </a:solidFill>
            <a:ln w="9525">
              <a:solidFill>
                <a:schemeClr val="lt1"/>
              </a:solidFill>
            </a:ln>
            <a:effectLst/>
            <a:scene3d>
              <a:camera prst="orthographicFront"/>
              <a:lightRig rig="threePt" dir="t"/>
            </a:scene3d>
            <a:sp3d>
              <a:bevelT/>
            </a:sp3d>
          </c:spPr>
          <c:invertIfNegative val="0"/>
          <c:dPt>
            <c:idx val="0"/>
            <c:invertIfNegative val="0"/>
            <c:bubble3D val="0"/>
            <c:spPr>
              <a:solidFill>
                <a:srgbClr val="92D05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2-94C9-44A3-8F0A-43F9F1CB511B}"/>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'Call Drop'!$S$2</c:f>
              <c:strCache>
                <c:ptCount val="1"/>
                <c:pt idx="0">
                  <c:v>Ranked 1</c:v>
                </c:pt>
              </c:strCache>
            </c:strRef>
          </c:cat>
          <c:val>
            <c:numRef>
              <c:f>'Call Drop'!$U$2</c:f>
              <c:numCache>
                <c:formatCode>General</c:formatCode>
                <c:ptCount val="1"/>
                <c:pt idx="0">
                  <c:v>4</c:v>
                </c:pt>
              </c:numCache>
            </c:numRef>
          </c:val>
          <c:extLst>
            <c:ext xmlns:c16="http://schemas.microsoft.com/office/drawing/2014/chart" uri="{C3380CC4-5D6E-409C-BE32-E72D297353CC}">
              <c16:uniqueId val="{00000003-94C9-44A3-8F0A-43F9F1CB511B}"/>
            </c:ext>
          </c:extLst>
        </c:ser>
        <c:ser>
          <c:idx val="2"/>
          <c:order val="2"/>
          <c:tx>
            <c:strRef>
              <c:f>'Call Drop'!$V$1</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'Call Drop'!$S$2</c:f>
              <c:strCache>
                <c:ptCount val="1"/>
                <c:pt idx="0">
                  <c:v>Ranked 1</c:v>
                </c:pt>
              </c:strCache>
            </c:strRef>
          </c:cat>
          <c:val>
            <c:numRef>
              <c:f>'Call Drop'!$V$2</c:f>
              <c:numCache>
                <c:formatCode>General</c:formatCode>
                <c:ptCount val="1"/>
                <c:pt idx="0">
                  <c:v>1</c:v>
                </c:pt>
              </c:numCache>
            </c:numRef>
          </c:val>
          <c:extLst>
            <c:ext xmlns:c16="http://schemas.microsoft.com/office/drawing/2014/chart" uri="{C3380CC4-5D6E-409C-BE32-E72D297353CC}">
              <c16:uniqueId val="{00000004-94C9-44A3-8F0A-43F9F1CB511B}"/>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Call DROP</a:t>
            </a:r>
          </a:p>
        </c:rich>
      </c:tx>
      <c:layout>
        <c:manualLayout>
          <c:xMode val="edge"/>
          <c:yMode val="edge"/>
          <c:x val="0.36749837676090125"/>
          <c:y val="4.2233982916377664E-2"/>
        </c:manualLayout>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88234028438980139"/>
          <c:h val="0.62607710326531762"/>
        </c:manualLayout>
      </c:layout>
      <c:barChart>
        <c:barDir val="col"/>
        <c:grouping val="clustered"/>
        <c:varyColors val="0"/>
        <c:ser>
          <c:idx val="0"/>
          <c:order val="0"/>
          <c:tx>
            <c:strRef>
              <c:f>'Call Drop'!$B$1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A2EE-424D-B40E-625D641B0F09}"/>
              </c:ext>
            </c:extLst>
          </c:dPt>
          <c:dLbls>
            <c:dLbl>
              <c:idx val="12"/>
              <c:layout>
                <c:manualLayout>
                  <c:x val="-5.3615439670529506E-3"/>
                  <c:y val="3.01671306545543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EE-424D-B40E-625D641B0F09}"/>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baseline="0">
                    <a:solidFill>
                      <a:schemeClr val="tx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a:effectLst/>
                  </c:spPr>
                </c15:leaderLines>
              </c:ext>
            </c:extLst>
          </c:dLbls>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Drop'!$B$2:$B$14</c:f>
              <c:numCache>
                <c:formatCode>0.00</c:formatCode>
                <c:ptCount val="13"/>
                <c:pt idx="0">
                  <c:v>0.45999999999999996</c:v>
                </c:pt>
                <c:pt idx="1">
                  <c:v>0.22999999999999998</c:v>
                </c:pt>
                <c:pt idx="2">
                  <c:v>0.6</c:v>
                </c:pt>
                <c:pt idx="3">
                  <c:v>0.31</c:v>
                </c:pt>
                <c:pt idx="4">
                  <c:v>1.1499999999999999</c:v>
                </c:pt>
                <c:pt idx="5">
                  <c:v>0.38</c:v>
                </c:pt>
                <c:pt idx="6">
                  <c:v>1.37</c:v>
                </c:pt>
                <c:pt idx="7">
                  <c:v>0.45999999999999996</c:v>
                </c:pt>
                <c:pt idx="8">
                  <c:v>0.44</c:v>
                </c:pt>
                <c:pt idx="9">
                  <c:v>0.4</c:v>
                </c:pt>
                <c:pt idx="10">
                  <c:v>0.71000000000000008</c:v>
                </c:pt>
                <c:pt idx="11">
                  <c:v>6</c:v>
                </c:pt>
                <c:pt idx="12">
                  <c:v>0.92999999999999994</c:v>
                </c:pt>
              </c:numCache>
            </c:numRef>
          </c:val>
          <c:extLst>
            <c:ext xmlns:c16="http://schemas.microsoft.com/office/drawing/2014/chart" uri="{C3380CC4-5D6E-409C-BE32-E72D297353CC}">
              <c16:uniqueId val="{00000002-A2EE-424D-B40E-625D641B0F09}"/>
            </c:ext>
          </c:extLst>
        </c:ser>
        <c:ser>
          <c:idx val="1"/>
          <c:order val="1"/>
          <c:tx>
            <c:strRef>
              <c:f>'Call Drop'!$C$1</c:f>
              <c:strCache>
                <c:ptCount val="1"/>
                <c:pt idx="0">
                  <c:v>MOOV</c:v>
                </c:pt>
              </c:strCache>
            </c:strRef>
          </c:tx>
          <c:spPr>
            <a:solidFill>
              <a:srgbClr val="92D050"/>
            </a:solidFill>
            <a:ln>
              <a:solidFill>
                <a:srgbClr val="92D050"/>
              </a:solid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A2EE-424D-B40E-625D641B0F09}"/>
              </c:ext>
            </c:extLst>
          </c:dPt>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EE-424D-B40E-625D641B0F09}"/>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baseline="0">
                    <a:solidFill>
                      <a:schemeClr val="tx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a:effectLst/>
                  </c:spPr>
                </c15:leaderLines>
              </c:ext>
            </c:extLst>
          </c:dLbls>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Drop'!$C$2:$C$14</c:f>
              <c:numCache>
                <c:formatCode>0.00</c:formatCode>
                <c:ptCount val="13"/>
                <c:pt idx="0">
                  <c:v>1.6199999999999999</c:v>
                </c:pt>
                <c:pt idx="1">
                  <c:v>1.66</c:v>
                </c:pt>
                <c:pt idx="2">
                  <c:v>2.48</c:v>
                </c:pt>
                <c:pt idx="3">
                  <c:v>1.03</c:v>
                </c:pt>
                <c:pt idx="4">
                  <c:v>2.44</c:v>
                </c:pt>
                <c:pt idx="5">
                  <c:v>0.54999999999999993</c:v>
                </c:pt>
                <c:pt idx="6">
                  <c:v>1.5699999999999998</c:v>
                </c:pt>
                <c:pt idx="7">
                  <c:v>0.22999999999999998</c:v>
                </c:pt>
                <c:pt idx="8">
                  <c:v>2.96</c:v>
                </c:pt>
                <c:pt idx="9">
                  <c:v>1.71</c:v>
                </c:pt>
                <c:pt idx="10">
                  <c:v>0.84</c:v>
                </c:pt>
                <c:pt idx="11">
                  <c:v>10.32</c:v>
                </c:pt>
                <c:pt idx="12">
                  <c:v>2.19</c:v>
                </c:pt>
              </c:numCache>
            </c:numRef>
          </c:val>
          <c:extLst>
            <c:ext xmlns:c16="http://schemas.microsoft.com/office/drawing/2014/chart" uri="{C3380CC4-5D6E-409C-BE32-E72D297353CC}">
              <c16:uniqueId val="{00000005-A2EE-424D-B40E-625D641B0F09}"/>
            </c:ext>
          </c:extLst>
        </c:ser>
        <c:ser>
          <c:idx val="2"/>
          <c:order val="2"/>
          <c:tx>
            <c:strRef>
              <c:f>'Call Drop'!$D$1</c:f>
              <c:strCache>
                <c:ptCount val="1"/>
                <c:pt idx="0">
                  <c:v>CELTISS</c:v>
                </c:pt>
              </c:strCache>
            </c:strRef>
          </c:tx>
          <c:spPr>
            <a:solidFill>
              <a:srgbClr val="0070C0"/>
            </a:solidFill>
            <a:ln>
              <a:solidFill>
                <a:srgbClr val="0070C0"/>
              </a:solidFill>
            </a:ln>
            <a:effectLst/>
          </c:spPr>
          <c:invertIfNegative val="0"/>
          <c:dPt>
            <c:idx val="12"/>
            <c:invertIfNegative val="0"/>
            <c:bubble3D val="0"/>
            <c:spPr>
              <a:solidFill>
                <a:srgbClr val="0070C0"/>
              </a:solidFill>
              <a:ln w="19050">
                <a:solidFill>
                  <a:srgbClr val="FF0000"/>
                </a:solidFill>
              </a:ln>
              <a:effectLst/>
            </c:spPr>
            <c:extLst>
              <c:ext xmlns:c16="http://schemas.microsoft.com/office/drawing/2014/chart" uri="{C3380CC4-5D6E-409C-BE32-E72D297353CC}">
                <c16:uniqueId val="{00000004-EEF5-463F-9508-DFD8473C2325}"/>
              </c:ext>
            </c:extLst>
          </c:dPt>
          <c:dLbls>
            <c:dLbl>
              <c:idx val="12"/>
              <c:layout>
                <c:manualLayout>
                  <c:x val="2.502053851291329E-2"/>
                  <c:y val="3.01671306545554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F5-463F-9508-DFD8473C2325}"/>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baseline="0">
                    <a:solidFill>
                      <a:schemeClr val="tx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a:effectLst/>
                  </c:spPr>
                </c15:leaderLines>
              </c:ext>
            </c:extLst>
          </c:dLbls>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Drop'!$D$2:$D$14</c:f>
              <c:numCache>
                <c:formatCode>0.00</c:formatCode>
                <c:ptCount val="13"/>
                <c:pt idx="0">
                  <c:v>1.77</c:v>
                </c:pt>
                <c:pt idx="1">
                  <c:v>0.24</c:v>
                </c:pt>
                <c:pt idx="2">
                  <c:v>1.1100000000000001</c:v>
                </c:pt>
                <c:pt idx="3">
                  <c:v>0.15</c:v>
                </c:pt>
                <c:pt idx="4">
                  <c:v>0</c:v>
                </c:pt>
                <c:pt idx="5">
                  <c:v>0.77999999999999992</c:v>
                </c:pt>
                <c:pt idx="6">
                  <c:v>0</c:v>
                </c:pt>
                <c:pt idx="7">
                  <c:v>0.37</c:v>
                </c:pt>
                <c:pt idx="8">
                  <c:v>0.95</c:v>
                </c:pt>
                <c:pt idx="9">
                  <c:v>1.28</c:v>
                </c:pt>
                <c:pt idx="10">
                  <c:v>0.41000000000000003</c:v>
                </c:pt>
                <c:pt idx="11">
                  <c:v>9.56</c:v>
                </c:pt>
                <c:pt idx="12">
                  <c:v>1.34</c:v>
                </c:pt>
              </c:numCache>
            </c:numRef>
          </c:val>
          <c:extLst>
            <c:ext xmlns:c16="http://schemas.microsoft.com/office/drawing/2014/chart" uri="{C3380CC4-5D6E-409C-BE32-E72D297353CC}">
              <c16:uniqueId val="{00000006-A2EE-424D-B40E-625D641B0F09}"/>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'Call Drop'!$E$1</c:f>
              <c:strCache>
                <c:ptCount val="1"/>
                <c:pt idx="0">
                  <c:v>ARCEP Target</c:v>
                </c:pt>
              </c:strCache>
            </c:strRef>
          </c:tx>
          <c:spPr>
            <a:ln w="25400" cap="rnd">
              <a:solidFill>
                <a:srgbClr val="FF0000"/>
              </a:solidFill>
              <a:prstDash val="sysDash"/>
              <a:round/>
            </a:ln>
            <a:effectLst/>
          </c:spPr>
          <c:marker>
            <c:symbol val="none"/>
          </c:marker>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Drop'!$E$2:$E$14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7-A2EE-424D-B40E-625D641B0F09}"/>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
          <c:min val="0"/>
        </c:scaling>
        <c:delete val="0"/>
        <c:axPos val="l"/>
        <c:majorGridlines>
          <c:spPr>
            <a:ln>
              <a:solidFill>
                <a:schemeClr val="bg2">
                  <a:lumMod val="75000"/>
                </a:schemeClr>
              </a:solidFill>
              <a:prstDash val="sysDash"/>
            </a:ln>
            <a:effectLst/>
          </c:spPr>
        </c:majorGridlines>
        <c:numFmt formatCode="0.0%" sourceLinked="0"/>
        <c:majorTickMark val="cross"/>
        <c:minorTickMark val="none"/>
        <c:tickLblPos val="nextTo"/>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1"/>
        <c:dispUnits>
          <c:builtInUnit val="hundreds"/>
          <c:dispUnitsLbl>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 lastClr="FFFFFF">
          <a:lumMod val="65000"/>
        </a:sysClr>
      </a:solid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'Voice Quality'!$R$1</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'Voice Quality'!$Q$2</c:f>
              <c:strCache>
                <c:ptCount val="1"/>
                <c:pt idx="0">
                  <c:v>#Regions</c:v>
                </c:pt>
              </c:strCache>
            </c:strRef>
          </c:cat>
          <c:val>
            <c:numRef>
              <c:f>'Voice Quality'!$R$2</c:f>
              <c:numCache>
                <c:formatCode>General</c:formatCode>
                <c:ptCount val="1"/>
                <c:pt idx="0">
                  <c:v>2</c:v>
                </c:pt>
              </c:numCache>
            </c:numRef>
          </c:val>
          <c:extLst>
            <c:ext xmlns:c16="http://schemas.microsoft.com/office/drawing/2014/chart" uri="{C3380CC4-5D6E-409C-BE32-E72D297353CC}">
              <c16:uniqueId val="{00000000-91CA-4E0B-8BC3-BCED4C18D49B}"/>
            </c:ext>
          </c:extLst>
        </c:ser>
        <c:ser>
          <c:idx val="1"/>
          <c:order val="1"/>
          <c:tx>
            <c:strRef>
              <c:f>'Voice Quality'!$S$1</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'Voice Quality'!$Q$2</c:f>
              <c:strCache>
                <c:ptCount val="1"/>
                <c:pt idx="0">
                  <c:v>#Regions</c:v>
                </c:pt>
              </c:strCache>
            </c:strRef>
          </c:cat>
          <c:val>
            <c:numRef>
              <c:f>'Voice Quality'!$S$2</c:f>
              <c:numCache>
                <c:formatCode>General</c:formatCode>
                <c:ptCount val="1"/>
                <c:pt idx="0">
                  <c:v>9</c:v>
                </c:pt>
              </c:numCache>
            </c:numRef>
          </c:val>
          <c:extLst>
            <c:ext xmlns:c16="http://schemas.microsoft.com/office/drawing/2014/chart" uri="{C3380CC4-5D6E-409C-BE32-E72D297353CC}">
              <c16:uniqueId val="{00000001-91CA-4E0B-8BC3-BCED4C18D49B}"/>
            </c:ext>
          </c:extLst>
        </c:ser>
        <c:ser>
          <c:idx val="2"/>
          <c:order val="2"/>
          <c:tx>
            <c:strRef>
              <c:f>'Voice Quality'!$T$1</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'Voice Quality'!$Q$2</c:f>
              <c:strCache>
                <c:ptCount val="1"/>
                <c:pt idx="0">
                  <c:v>#Regions</c:v>
                </c:pt>
              </c:strCache>
            </c:strRef>
          </c:cat>
          <c:val>
            <c:numRef>
              <c:f>'Voice Quality'!$T$2</c:f>
              <c:numCache>
                <c:formatCode>General</c:formatCode>
                <c:ptCount val="1"/>
                <c:pt idx="0">
                  <c:v>1</c:v>
                </c:pt>
              </c:numCache>
            </c:numRef>
          </c:val>
          <c:extLst>
            <c:ext xmlns:c16="http://schemas.microsoft.com/office/drawing/2014/chart" uri="{C3380CC4-5D6E-409C-BE32-E72D297353CC}">
              <c16:uniqueId val="{00000002-91CA-4E0B-8BC3-BCED4C18D49B}"/>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'Couverture 2G Out'!$M$2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2G Out'!$L$3</c:f>
              <c:strCache>
                <c:ptCount val="1"/>
                <c:pt idx="0">
                  <c:v>#Regions</c:v>
                </c:pt>
              </c:strCache>
            </c:strRef>
          </c:cat>
          <c:val>
            <c:numRef>
              <c:f>'Couverture 2G Out'!$M$3</c:f>
              <c:numCache>
                <c:formatCode>General</c:formatCode>
                <c:ptCount val="1"/>
                <c:pt idx="0">
                  <c:v>6</c:v>
                </c:pt>
              </c:numCache>
            </c:numRef>
          </c:val>
          <c:extLst>
            <c:ext xmlns:c16="http://schemas.microsoft.com/office/drawing/2014/chart" uri="{C3380CC4-5D6E-409C-BE32-E72D297353CC}">
              <c16:uniqueId val="{00000000-8151-4EE0-8D93-715BC0BCA72D}"/>
            </c:ext>
          </c:extLst>
        </c:ser>
        <c:ser>
          <c:idx val="1"/>
          <c:order val="1"/>
          <c:tx>
            <c:strRef>
              <c:f>'Couverture 2G Out'!$N$2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2G Out'!$L$3</c:f>
              <c:strCache>
                <c:ptCount val="1"/>
                <c:pt idx="0">
                  <c:v>#Regions</c:v>
                </c:pt>
              </c:strCache>
            </c:strRef>
          </c:cat>
          <c:val>
            <c:numRef>
              <c:f>'Couverture 2G Out'!$N$3</c:f>
              <c:numCache>
                <c:formatCode>General</c:formatCode>
                <c:ptCount val="1"/>
                <c:pt idx="0">
                  <c:v>8</c:v>
                </c:pt>
              </c:numCache>
            </c:numRef>
          </c:val>
          <c:extLst>
            <c:ext xmlns:c16="http://schemas.microsoft.com/office/drawing/2014/chart" uri="{C3380CC4-5D6E-409C-BE32-E72D297353CC}">
              <c16:uniqueId val="{00000001-8151-4EE0-8D93-715BC0BCA72D}"/>
            </c:ext>
          </c:extLst>
        </c:ser>
        <c:ser>
          <c:idx val="2"/>
          <c:order val="2"/>
          <c:tx>
            <c:strRef>
              <c:f>'Couverture 2G Out'!$O$2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2G Out'!$L$3</c:f>
              <c:strCache>
                <c:ptCount val="1"/>
                <c:pt idx="0">
                  <c:v>#Regions</c:v>
                </c:pt>
              </c:strCache>
            </c:strRef>
          </c:cat>
          <c:val>
            <c:numRef>
              <c:f>'Couverture 2G Out'!$O$3</c:f>
              <c:numCache>
                <c:formatCode>General</c:formatCode>
                <c:ptCount val="1"/>
                <c:pt idx="0">
                  <c:v>4</c:v>
                </c:pt>
              </c:numCache>
            </c:numRef>
          </c:val>
          <c:extLst>
            <c:ext xmlns:c16="http://schemas.microsoft.com/office/drawing/2014/chart" uri="{C3380CC4-5D6E-409C-BE32-E72D297353CC}">
              <c16:uniqueId val="{00000002-8151-4EE0-8D93-715BC0BCA72D}"/>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dirty="0"/>
              <a:t>VOICE</a:t>
            </a:r>
            <a:r>
              <a:rPr lang="en-US" baseline="0" dirty="0"/>
              <a:t> QUALITY MOS</a:t>
            </a:r>
            <a:endParaRPr lang="en-US" dirty="0"/>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2251320327473042"/>
          <c:w val="0.91667804879952408"/>
          <c:h val="0.66938704521737946"/>
        </c:manualLayout>
      </c:layout>
      <c:barChart>
        <c:barDir val="col"/>
        <c:grouping val="clustered"/>
        <c:varyColors val="0"/>
        <c:ser>
          <c:idx val="0"/>
          <c:order val="0"/>
          <c:tx>
            <c:strRef>
              <c:f>'Voice Quality'!$B$1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BFC4-4A73-A218-7C1B52E2E6B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baseline="0">
                    <a:solidFill>
                      <a:schemeClr val="bg1">
                        <a:lumMod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a:effectLst/>
                  </c:spPr>
                </c15:leaderLines>
              </c:ext>
            </c:extLst>
          </c:dLbls>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Quality'!$B$2:$B$14</c:f>
              <c:numCache>
                <c:formatCode>General</c:formatCode>
                <c:ptCount val="13"/>
                <c:pt idx="0">
                  <c:v>3.66</c:v>
                </c:pt>
                <c:pt idx="1">
                  <c:v>3.7</c:v>
                </c:pt>
                <c:pt idx="2">
                  <c:v>3.8</c:v>
                </c:pt>
                <c:pt idx="3">
                  <c:v>3.73</c:v>
                </c:pt>
                <c:pt idx="4">
                  <c:v>3.85</c:v>
                </c:pt>
                <c:pt idx="5">
                  <c:v>4.0199999999999996</c:v>
                </c:pt>
                <c:pt idx="6">
                  <c:v>3.78</c:v>
                </c:pt>
                <c:pt idx="7">
                  <c:v>3.98</c:v>
                </c:pt>
                <c:pt idx="8">
                  <c:v>3.87</c:v>
                </c:pt>
                <c:pt idx="9">
                  <c:v>4.03</c:v>
                </c:pt>
                <c:pt idx="10">
                  <c:v>3.79</c:v>
                </c:pt>
                <c:pt idx="11">
                  <c:v>3.79</c:v>
                </c:pt>
                <c:pt idx="12">
                  <c:v>3.81</c:v>
                </c:pt>
              </c:numCache>
            </c:numRef>
          </c:val>
          <c:extLst>
            <c:ext xmlns:c16="http://schemas.microsoft.com/office/drawing/2014/chart" uri="{C3380CC4-5D6E-409C-BE32-E72D297353CC}">
              <c16:uniqueId val="{00000002-BFC4-4A73-A218-7C1B52E2E6B0}"/>
            </c:ext>
          </c:extLst>
        </c:ser>
        <c:ser>
          <c:idx val="1"/>
          <c:order val="1"/>
          <c:tx>
            <c:strRef>
              <c:f>'Voice Quality'!$C$1</c:f>
              <c:strCache>
                <c:ptCount val="1"/>
                <c:pt idx="0">
                  <c:v>MOOV</c:v>
                </c:pt>
              </c:strCache>
            </c:strRef>
          </c:tx>
          <c:spPr>
            <a:solidFill>
              <a:srgbClr val="92D050"/>
            </a:solidFill>
            <a:ln>
              <a:solidFill>
                <a:srgbClr val="92D050"/>
              </a:solid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BFC4-4A73-A218-7C1B52E2E6B0}"/>
              </c:ext>
            </c:extLst>
          </c:dPt>
          <c:dLbls>
            <c:dLbl>
              <c:idx val="0"/>
              <c:layout>
                <c:manualLayout>
                  <c:x val="-5.1568543188654998E-3"/>
                  <c:y val="2.59859543984012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72C-4A50-A82D-04F4AD63A4B4}"/>
                </c:ext>
              </c:extLst>
            </c:dLbl>
            <c:dLbl>
              <c:idx val="2"/>
              <c:layout>
                <c:manualLayout>
                  <c:x val="-1.2032660077352814E-2"/>
                  <c:y val="-5.293374005721675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2C-4A50-A82D-04F4AD63A4B4}"/>
                </c:ext>
              </c:extLst>
            </c:dLbl>
            <c:dLbl>
              <c:idx val="3"/>
              <c:layout>
                <c:manualLayout>
                  <c:x val="-1.2032660077352847E-2"/>
                  <c:y val="8.66198479946709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72C-4A50-A82D-04F4AD63A4B4}"/>
                </c:ext>
              </c:extLst>
            </c:dLbl>
            <c:dLbl>
              <c:idx val="7"/>
              <c:layout>
                <c:manualLayout>
                  <c:x val="1.7189514396217676E-3"/>
                  <c:y val="4.9084694204654736E-2"/>
                </c:manualLayout>
              </c:layout>
              <c:showLegendKey val="0"/>
              <c:showVal val="1"/>
              <c:showCatName val="0"/>
              <c:showSerName val="0"/>
              <c:showPercent val="0"/>
              <c:showBubbleSize val="0"/>
              <c:extLst>
                <c:ext xmlns:c15="http://schemas.microsoft.com/office/drawing/2012/chart" uri="{CE6537A1-D6FC-4f65-9D91-7224C49458BB}">
                  <c15:layout>
                    <c:manualLayout>
                      <c:w val="3.7816931671680272E-2"/>
                      <c:h val="4.0379399481190299E-2"/>
                    </c:manualLayout>
                  </c15:layout>
                </c:ext>
                <c:ext xmlns:c16="http://schemas.microsoft.com/office/drawing/2014/chart" uri="{C3380CC4-5D6E-409C-BE32-E72D297353CC}">
                  <c16:uniqueId val="{00000009-172C-4A50-A82D-04F4AD63A4B4}"/>
                </c:ext>
              </c:extLst>
            </c:dLbl>
            <c:dLbl>
              <c:idx val="11"/>
              <c:layout>
                <c:manualLayout>
                  <c:x val="1.7189514396218308E-2"/>
                  <c:y val="-2.64668700286083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72C-4A50-A82D-04F4AD63A4B4}"/>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a:effectLst/>
                  </c:spPr>
                </c15:leaderLines>
              </c:ext>
            </c:extLst>
          </c:dLbls>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Quality'!$C$2:$C$14</c:f>
              <c:numCache>
                <c:formatCode>General</c:formatCode>
                <c:ptCount val="13"/>
                <c:pt idx="0">
                  <c:v>3.85</c:v>
                </c:pt>
                <c:pt idx="1">
                  <c:v>3.92</c:v>
                </c:pt>
                <c:pt idx="2">
                  <c:v>3.83</c:v>
                </c:pt>
                <c:pt idx="3">
                  <c:v>3.87</c:v>
                </c:pt>
                <c:pt idx="4">
                  <c:v>4.01</c:v>
                </c:pt>
                <c:pt idx="5">
                  <c:v>4.21</c:v>
                </c:pt>
                <c:pt idx="6">
                  <c:v>4.0199999999999996</c:v>
                </c:pt>
                <c:pt idx="7">
                  <c:v>3.63</c:v>
                </c:pt>
                <c:pt idx="8">
                  <c:v>4.09</c:v>
                </c:pt>
                <c:pt idx="9">
                  <c:v>3.73</c:v>
                </c:pt>
                <c:pt idx="10">
                  <c:v>3.95</c:v>
                </c:pt>
                <c:pt idx="11">
                  <c:v>3.95</c:v>
                </c:pt>
                <c:pt idx="12">
                  <c:v>4.03</c:v>
                </c:pt>
              </c:numCache>
            </c:numRef>
          </c:val>
          <c:extLst>
            <c:ext xmlns:c16="http://schemas.microsoft.com/office/drawing/2014/chart" uri="{C3380CC4-5D6E-409C-BE32-E72D297353CC}">
              <c16:uniqueId val="{00000005-BFC4-4A73-A218-7C1B52E2E6B0}"/>
            </c:ext>
          </c:extLst>
        </c:ser>
        <c:ser>
          <c:idx val="2"/>
          <c:order val="2"/>
          <c:tx>
            <c:strRef>
              <c:f>'Voice Quality'!$D$1</c:f>
              <c:strCache>
                <c:ptCount val="1"/>
                <c:pt idx="0">
                  <c:v>CELTISS</c:v>
                </c:pt>
              </c:strCache>
            </c:strRef>
          </c:tx>
          <c:spPr>
            <a:solidFill>
              <a:srgbClr val="0070C0"/>
            </a:solidFill>
            <a:ln>
              <a:solidFill>
                <a:schemeClr val="accent3"/>
              </a:solidFill>
            </a:ln>
            <a:effectLst/>
          </c:spPr>
          <c:invertIfNegative val="0"/>
          <c:dPt>
            <c:idx val="12"/>
            <c:invertIfNegative val="0"/>
            <c:bubble3D val="0"/>
            <c:spPr>
              <a:solidFill>
                <a:srgbClr val="0070C0"/>
              </a:solidFill>
              <a:ln w="22225">
                <a:solidFill>
                  <a:srgbClr val="FF0000"/>
                </a:solidFill>
              </a:ln>
              <a:effectLst/>
            </c:spPr>
            <c:extLst>
              <c:ext xmlns:c16="http://schemas.microsoft.com/office/drawing/2014/chart" uri="{C3380CC4-5D6E-409C-BE32-E72D297353CC}">
                <c16:uniqueId val="{00000004-172C-4A50-A82D-04F4AD63A4B4}"/>
              </c:ext>
            </c:extLst>
          </c:dPt>
          <c:dLbls>
            <c:dLbl>
              <c:idx val="3"/>
              <c:layout>
                <c:manualLayout>
                  <c:x val="1.0313708637730984E-2"/>
                  <c:y val="-8.66198479946709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72C-4A50-A82D-04F4AD63A4B4}"/>
                </c:ext>
              </c:extLst>
            </c:dLbl>
            <c:dLbl>
              <c:idx val="11"/>
              <c:layout>
                <c:manualLayout>
                  <c:x val="-1.7189514396218308E-2"/>
                  <c:y val="1.4436641332445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72C-4A50-A82D-04F4AD63A4B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a:effectLst/>
                  </c:spPr>
                </c15:leaderLines>
              </c:ext>
            </c:extLst>
          </c:dLbls>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Quality'!$D$2:$D$14</c:f>
              <c:numCache>
                <c:formatCode>General</c:formatCode>
                <c:ptCount val="13"/>
                <c:pt idx="0">
                  <c:v>3.94</c:v>
                </c:pt>
                <c:pt idx="1">
                  <c:v>3.85</c:v>
                </c:pt>
                <c:pt idx="2">
                  <c:v>3.79</c:v>
                </c:pt>
                <c:pt idx="3">
                  <c:v>3.85</c:v>
                </c:pt>
                <c:pt idx="4">
                  <c:v>3.94</c:v>
                </c:pt>
                <c:pt idx="5">
                  <c:v>3.94</c:v>
                </c:pt>
                <c:pt idx="6">
                  <c:v>3.86</c:v>
                </c:pt>
                <c:pt idx="7">
                  <c:v>3.85</c:v>
                </c:pt>
                <c:pt idx="8">
                  <c:v>3.91</c:v>
                </c:pt>
                <c:pt idx="9">
                  <c:v>3.93</c:v>
                </c:pt>
                <c:pt idx="10">
                  <c:v>3.91</c:v>
                </c:pt>
                <c:pt idx="11">
                  <c:v>3.91</c:v>
                </c:pt>
                <c:pt idx="12">
                  <c:v>3.9</c:v>
                </c:pt>
              </c:numCache>
            </c:numRef>
          </c:val>
          <c:extLst>
            <c:ext xmlns:c16="http://schemas.microsoft.com/office/drawing/2014/chart" uri="{C3380CC4-5D6E-409C-BE32-E72D297353CC}">
              <c16:uniqueId val="{00000006-BFC4-4A73-A218-7C1B52E2E6B0}"/>
            </c:ext>
          </c:extLst>
        </c:ser>
        <c:dLbls>
          <c:showLegendKey val="0"/>
          <c:showVal val="1"/>
          <c:showCatName val="0"/>
          <c:showSerName val="0"/>
          <c:showPercent val="0"/>
          <c:showBubbleSize val="0"/>
        </c:dLbls>
        <c:gapWidth val="150"/>
        <c:axId val="507434831"/>
        <c:axId val="507436079"/>
      </c:barChart>
      <c:lineChart>
        <c:grouping val="standard"/>
        <c:varyColors val="0"/>
        <c:ser>
          <c:idx val="3"/>
          <c:order val="3"/>
          <c:tx>
            <c:strRef>
              <c:f>'Voice Quality'!$E$1</c:f>
              <c:strCache>
                <c:ptCount val="1"/>
                <c:pt idx="0">
                  <c:v>ARCEP Target</c:v>
                </c:pt>
              </c:strCache>
            </c:strRef>
          </c:tx>
          <c:spPr>
            <a:ln w="12700" cap="rnd">
              <a:solidFill>
                <a:srgbClr val="FF0000"/>
              </a:solidFill>
              <a:prstDash val="sysDash"/>
              <a:round/>
            </a:ln>
            <a:effectLst/>
          </c:spPr>
          <c:marker>
            <c:symbol val="none"/>
          </c:marker>
          <c:dLbls>
            <c:delete val="1"/>
          </c:dLbls>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Quality'!$E$2:$E$14</c:f>
              <c:numCache>
                <c:formatCode>General</c:formatCode>
                <c:ptCount val="13"/>
                <c:pt idx="0">
                  <c:v>2.8</c:v>
                </c:pt>
                <c:pt idx="1">
                  <c:v>2.8</c:v>
                </c:pt>
                <c:pt idx="2">
                  <c:v>2.8</c:v>
                </c:pt>
                <c:pt idx="3">
                  <c:v>2.8</c:v>
                </c:pt>
                <c:pt idx="4">
                  <c:v>2.8</c:v>
                </c:pt>
                <c:pt idx="5">
                  <c:v>2.8</c:v>
                </c:pt>
                <c:pt idx="6">
                  <c:v>2.8</c:v>
                </c:pt>
                <c:pt idx="7">
                  <c:v>2.8</c:v>
                </c:pt>
                <c:pt idx="8">
                  <c:v>2.8</c:v>
                </c:pt>
                <c:pt idx="9">
                  <c:v>2.8</c:v>
                </c:pt>
                <c:pt idx="10">
                  <c:v>2.8</c:v>
                </c:pt>
                <c:pt idx="11">
                  <c:v>2.8</c:v>
                </c:pt>
                <c:pt idx="12">
                  <c:v>2.8</c:v>
                </c:pt>
              </c:numCache>
            </c:numRef>
          </c:val>
          <c:smooth val="0"/>
          <c:extLst>
            <c:ext xmlns:c16="http://schemas.microsoft.com/office/drawing/2014/chart" uri="{C3380CC4-5D6E-409C-BE32-E72D297353CC}">
              <c16:uniqueId val="{00000007-BFC4-4A73-A218-7C1B52E2E6B0}"/>
            </c:ext>
          </c:extLst>
        </c:ser>
        <c:dLbls>
          <c:showLegendKey val="0"/>
          <c:showVal val="1"/>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5"/>
          <c:min val="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SMS_Send!$M$2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SMS_Send!$L$3</c:f>
              <c:strCache>
                <c:ptCount val="1"/>
                <c:pt idx="0">
                  <c:v>#Regions</c:v>
                </c:pt>
              </c:strCache>
            </c:strRef>
          </c:cat>
          <c:val>
            <c:numRef>
              <c:f>SMS_Send!$M$3</c:f>
              <c:numCache>
                <c:formatCode>General</c:formatCode>
                <c:ptCount val="1"/>
                <c:pt idx="0">
                  <c:v>7</c:v>
                </c:pt>
              </c:numCache>
            </c:numRef>
          </c:val>
          <c:extLst>
            <c:ext xmlns:c16="http://schemas.microsoft.com/office/drawing/2014/chart" uri="{C3380CC4-5D6E-409C-BE32-E72D297353CC}">
              <c16:uniqueId val="{00000000-6861-49FB-8A3F-E1D0BA9B7420}"/>
            </c:ext>
          </c:extLst>
        </c:ser>
        <c:ser>
          <c:idx val="1"/>
          <c:order val="1"/>
          <c:tx>
            <c:strRef>
              <c:f>SMS_Send!$N$2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SMS_Send!$L$3</c:f>
              <c:strCache>
                <c:ptCount val="1"/>
                <c:pt idx="0">
                  <c:v>#Regions</c:v>
                </c:pt>
              </c:strCache>
            </c:strRef>
          </c:cat>
          <c:val>
            <c:numRef>
              <c:f>SMS_Send!$N$3</c:f>
              <c:numCache>
                <c:formatCode>General</c:formatCode>
                <c:ptCount val="1"/>
                <c:pt idx="0">
                  <c:v>0</c:v>
                </c:pt>
              </c:numCache>
            </c:numRef>
          </c:val>
          <c:extLst>
            <c:ext xmlns:c16="http://schemas.microsoft.com/office/drawing/2014/chart" uri="{C3380CC4-5D6E-409C-BE32-E72D297353CC}">
              <c16:uniqueId val="{00000001-6861-49FB-8A3F-E1D0BA9B7420}"/>
            </c:ext>
          </c:extLst>
        </c:ser>
        <c:ser>
          <c:idx val="2"/>
          <c:order val="2"/>
          <c:tx>
            <c:strRef>
              <c:f>SMS_Send!$O$2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SMS_Send!$L$3</c:f>
              <c:strCache>
                <c:ptCount val="1"/>
                <c:pt idx="0">
                  <c:v>#Regions</c:v>
                </c:pt>
              </c:strCache>
            </c:strRef>
          </c:cat>
          <c:val>
            <c:numRef>
              <c:f>SMS_Send!$O$3</c:f>
              <c:numCache>
                <c:formatCode>General</c:formatCode>
                <c:ptCount val="1"/>
                <c:pt idx="0">
                  <c:v>5</c:v>
                </c:pt>
              </c:numCache>
            </c:numRef>
          </c:val>
          <c:extLst>
            <c:ext xmlns:c16="http://schemas.microsoft.com/office/drawing/2014/chart" uri="{C3380CC4-5D6E-409C-BE32-E72D297353CC}">
              <c16:uniqueId val="{00000002-6861-49FB-8A3F-E1D0BA9B7420}"/>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u="none" strike="noStrike" cap="all" baseline="0">
                <a:effectLst/>
              </a:rPr>
              <a:t>SMS Sending Success</a:t>
            </a:r>
            <a:endParaRPr lang="en-US" sz="1800"/>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SMS_Send!$B$1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313D-444E-A6F4-CF004C2F4CAE}"/>
              </c:ext>
            </c:extLst>
          </c:dPt>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SMS_Send!$B$2:$B$14</c:f>
              <c:numCache>
                <c:formatCode>General</c:formatCode>
                <c:ptCount val="13"/>
                <c:pt idx="0">
                  <c:v>92.5</c:v>
                </c:pt>
                <c:pt idx="1">
                  <c:v>90.22</c:v>
                </c:pt>
                <c:pt idx="2">
                  <c:v>93.16</c:v>
                </c:pt>
                <c:pt idx="3">
                  <c:v>90.59</c:v>
                </c:pt>
                <c:pt idx="4">
                  <c:v>98.71</c:v>
                </c:pt>
                <c:pt idx="5">
                  <c:v>97.509999999999991</c:v>
                </c:pt>
                <c:pt idx="6">
                  <c:v>95.89</c:v>
                </c:pt>
                <c:pt idx="7">
                  <c:v>99.77000000000001</c:v>
                </c:pt>
                <c:pt idx="8">
                  <c:v>99.45</c:v>
                </c:pt>
                <c:pt idx="9">
                  <c:v>99.36</c:v>
                </c:pt>
                <c:pt idx="10">
                  <c:v>96.34</c:v>
                </c:pt>
                <c:pt idx="11">
                  <c:v>92.2</c:v>
                </c:pt>
                <c:pt idx="12">
                  <c:v>95.33</c:v>
                </c:pt>
              </c:numCache>
            </c:numRef>
          </c:val>
          <c:extLst>
            <c:ext xmlns:c16="http://schemas.microsoft.com/office/drawing/2014/chart" uri="{C3380CC4-5D6E-409C-BE32-E72D297353CC}">
              <c16:uniqueId val="{00000002-313D-444E-A6F4-CF004C2F4CAE}"/>
            </c:ext>
          </c:extLst>
        </c:ser>
        <c:ser>
          <c:idx val="1"/>
          <c:order val="1"/>
          <c:tx>
            <c:strRef>
              <c:f>SMS_Send!$C$1</c:f>
              <c:strCache>
                <c:ptCount val="1"/>
                <c:pt idx="0">
                  <c:v>MOOV</c:v>
                </c:pt>
              </c:strCache>
            </c:strRef>
          </c:tx>
          <c:spPr>
            <a:solidFill>
              <a:srgbClr val="92D050"/>
            </a:solidFill>
            <a:ln>
              <a:no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313D-444E-A6F4-CF004C2F4CAE}"/>
              </c:ext>
            </c:extLst>
          </c:dPt>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SMS_Send!$C$2:$C$14</c:f>
              <c:numCache>
                <c:formatCode>General</c:formatCode>
                <c:ptCount val="13"/>
                <c:pt idx="0">
                  <c:v>80.589999999999989</c:v>
                </c:pt>
                <c:pt idx="1">
                  <c:v>84.43</c:v>
                </c:pt>
                <c:pt idx="2">
                  <c:v>92.7</c:v>
                </c:pt>
                <c:pt idx="3">
                  <c:v>89.35</c:v>
                </c:pt>
                <c:pt idx="4">
                  <c:v>96.57</c:v>
                </c:pt>
                <c:pt idx="5">
                  <c:v>91.8</c:v>
                </c:pt>
                <c:pt idx="6">
                  <c:v>85.5</c:v>
                </c:pt>
                <c:pt idx="7">
                  <c:v>96.34</c:v>
                </c:pt>
                <c:pt idx="8">
                  <c:v>92.43</c:v>
                </c:pt>
                <c:pt idx="9">
                  <c:v>93.589999999999989</c:v>
                </c:pt>
                <c:pt idx="10">
                  <c:v>93.73</c:v>
                </c:pt>
                <c:pt idx="11">
                  <c:v>89.5</c:v>
                </c:pt>
                <c:pt idx="12">
                  <c:v>91.18</c:v>
                </c:pt>
              </c:numCache>
            </c:numRef>
          </c:val>
          <c:extLst>
            <c:ext xmlns:c16="http://schemas.microsoft.com/office/drawing/2014/chart" uri="{C3380CC4-5D6E-409C-BE32-E72D297353CC}">
              <c16:uniqueId val="{00000005-313D-444E-A6F4-CF004C2F4CAE}"/>
            </c:ext>
          </c:extLst>
        </c:ser>
        <c:ser>
          <c:idx val="2"/>
          <c:order val="2"/>
          <c:tx>
            <c:strRef>
              <c:f>SMS_Send!$D$1</c:f>
              <c:strCache>
                <c:ptCount val="1"/>
                <c:pt idx="0">
                  <c:v>CELTISS</c:v>
                </c:pt>
              </c:strCache>
            </c:strRef>
          </c:tx>
          <c:spPr>
            <a:solidFill>
              <a:srgbClr val="0070C0"/>
            </a:solidFill>
            <a:ln>
              <a:solidFill>
                <a:schemeClr val="accent3"/>
              </a:solidFill>
            </a:ln>
            <a:effectLst/>
          </c:spPr>
          <c:invertIfNegative val="0"/>
          <c:dPt>
            <c:idx val="12"/>
            <c:invertIfNegative val="0"/>
            <c:bubble3D val="0"/>
            <c:spPr>
              <a:solidFill>
                <a:srgbClr val="0070C0"/>
              </a:solidFill>
              <a:ln w="19050">
                <a:solidFill>
                  <a:srgbClr val="FF0000"/>
                </a:solidFill>
              </a:ln>
              <a:effectLst/>
            </c:spPr>
            <c:extLst>
              <c:ext xmlns:c16="http://schemas.microsoft.com/office/drawing/2014/chart" uri="{C3380CC4-5D6E-409C-BE32-E72D297353CC}">
                <c16:uniqueId val="{00000004-E74B-41F7-B832-0B5007EF7121}"/>
              </c:ext>
            </c:extLst>
          </c:dPt>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SMS_Send!$D$2:$D$14</c:f>
              <c:numCache>
                <c:formatCode>General</c:formatCode>
                <c:ptCount val="13"/>
                <c:pt idx="0">
                  <c:v>95.009999999999991</c:v>
                </c:pt>
                <c:pt idx="1">
                  <c:v>95.63000000000001</c:v>
                </c:pt>
                <c:pt idx="2">
                  <c:v>93.74</c:v>
                </c:pt>
                <c:pt idx="3">
                  <c:v>83.67</c:v>
                </c:pt>
                <c:pt idx="4">
                  <c:v>93.81</c:v>
                </c:pt>
                <c:pt idx="5">
                  <c:v>98.89</c:v>
                </c:pt>
                <c:pt idx="6">
                  <c:v>89.600000000000009</c:v>
                </c:pt>
                <c:pt idx="7">
                  <c:v>89.08</c:v>
                </c:pt>
                <c:pt idx="8">
                  <c:v>90.84</c:v>
                </c:pt>
                <c:pt idx="9">
                  <c:v>85.21</c:v>
                </c:pt>
                <c:pt idx="10">
                  <c:v>99.67</c:v>
                </c:pt>
                <c:pt idx="11">
                  <c:v>91.12</c:v>
                </c:pt>
                <c:pt idx="12">
                  <c:v>92.07</c:v>
                </c:pt>
              </c:numCache>
            </c:numRef>
          </c:val>
          <c:extLst>
            <c:ext xmlns:c16="http://schemas.microsoft.com/office/drawing/2014/chart" uri="{C3380CC4-5D6E-409C-BE32-E72D297353CC}">
              <c16:uniqueId val="{00000006-313D-444E-A6F4-CF004C2F4CAE}"/>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SMS_Send!$E$1</c:f>
              <c:strCache>
                <c:ptCount val="1"/>
                <c:pt idx="0">
                  <c:v>ARCEP Target</c:v>
                </c:pt>
              </c:strCache>
            </c:strRef>
          </c:tx>
          <c:spPr>
            <a:ln w="19050" cap="rnd">
              <a:solidFill>
                <a:srgbClr val="FF0000"/>
              </a:solidFill>
              <a:prstDash val="sysDash"/>
              <a:round/>
            </a:ln>
            <a:effectLst/>
          </c:spPr>
          <c:marker>
            <c:symbol val="none"/>
          </c:marker>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SMS_Send!$E$2:$E$14</c:f>
              <c:numCache>
                <c:formatCode>General</c:formatCode>
                <c:ptCount val="13"/>
                <c:pt idx="0">
                  <c:v>99</c:v>
                </c:pt>
                <c:pt idx="1">
                  <c:v>99</c:v>
                </c:pt>
                <c:pt idx="2">
                  <c:v>99</c:v>
                </c:pt>
                <c:pt idx="3">
                  <c:v>99</c:v>
                </c:pt>
                <c:pt idx="4">
                  <c:v>99</c:v>
                </c:pt>
                <c:pt idx="5">
                  <c:v>99</c:v>
                </c:pt>
                <c:pt idx="6">
                  <c:v>99</c:v>
                </c:pt>
                <c:pt idx="7">
                  <c:v>99</c:v>
                </c:pt>
                <c:pt idx="8">
                  <c:v>99</c:v>
                </c:pt>
                <c:pt idx="9">
                  <c:v>99</c:v>
                </c:pt>
                <c:pt idx="10">
                  <c:v>99</c:v>
                </c:pt>
                <c:pt idx="11">
                  <c:v>99</c:v>
                </c:pt>
                <c:pt idx="12">
                  <c:v>99</c:v>
                </c:pt>
              </c:numCache>
            </c:numRef>
          </c:val>
          <c:smooth val="0"/>
          <c:extLst>
            <c:ext xmlns:c16="http://schemas.microsoft.com/office/drawing/2014/chart" uri="{C3380CC4-5D6E-409C-BE32-E72D297353CC}">
              <c16:uniqueId val="{00000007-313D-444E-A6F4-CF004C2F4CAE}"/>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0.0%" sourceLinked="0"/>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5"/>
        <c:dispUnits>
          <c:builtInUnit val="hundreds"/>
          <c:dispUnitsLbl>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26972211954462288"/>
          <c:y val="0.93951570569807807"/>
          <c:w val="0.50680860438274256"/>
          <c:h val="6.048417924834943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u="none" strike="noStrike" cap="all" baseline="0">
                <a:effectLst/>
              </a:rPr>
              <a:t>SMS Receiving Success</a:t>
            </a:r>
            <a:endParaRPr lang="en-US" sz="1800"/>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SMS_Receive!$B$1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87FA-457B-9070-9CB99888605F}"/>
              </c:ext>
            </c:extLst>
          </c:dPt>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SMS_Receive!$B$2:$B$14</c:f>
              <c:numCache>
                <c:formatCode>General</c:formatCode>
                <c:ptCount val="13"/>
                <c:pt idx="0">
                  <c:v>96.87</c:v>
                </c:pt>
                <c:pt idx="1">
                  <c:v>88.51</c:v>
                </c:pt>
                <c:pt idx="2">
                  <c:v>90.83</c:v>
                </c:pt>
                <c:pt idx="3">
                  <c:v>88.88000000000001</c:v>
                </c:pt>
                <c:pt idx="4">
                  <c:v>97.330000000000013</c:v>
                </c:pt>
                <c:pt idx="5">
                  <c:v>96.33</c:v>
                </c:pt>
                <c:pt idx="6">
                  <c:v>94.12</c:v>
                </c:pt>
                <c:pt idx="7">
                  <c:v>99.11</c:v>
                </c:pt>
                <c:pt idx="8">
                  <c:v>99.17</c:v>
                </c:pt>
                <c:pt idx="9">
                  <c:v>98.87</c:v>
                </c:pt>
                <c:pt idx="10">
                  <c:v>95.14</c:v>
                </c:pt>
                <c:pt idx="11">
                  <c:v>90.09</c:v>
                </c:pt>
                <c:pt idx="12">
                  <c:v>94.1</c:v>
                </c:pt>
              </c:numCache>
            </c:numRef>
          </c:val>
          <c:extLst>
            <c:ext xmlns:c16="http://schemas.microsoft.com/office/drawing/2014/chart" uri="{C3380CC4-5D6E-409C-BE32-E72D297353CC}">
              <c16:uniqueId val="{00000002-87FA-457B-9070-9CB99888605F}"/>
            </c:ext>
          </c:extLst>
        </c:ser>
        <c:ser>
          <c:idx val="1"/>
          <c:order val="1"/>
          <c:tx>
            <c:strRef>
              <c:f>SMS_Receive!$C$1</c:f>
              <c:strCache>
                <c:ptCount val="1"/>
                <c:pt idx="0">
                  <c:v>MOOV</c:v>
                </c:pt>
              </c:strCache>
            </c:strRef>
          </c:tx>
          <c:spPr>
            <a:solidFill>
              <a:srgbClr val="92D050"/>
            </a:solidFill>
            <a:ln>
              <a:no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87FA-457B-9070-9CB99888605F}"/>
              </c:ext>
            </c:extLst>
          </c:dPt>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SMS_Receive!$C$2:$C$14</c:f>
              <c:numCache>
                <c:formatCode>General</c:formatCode>
                <c:ptCount val="13"/>
                <c:pt idx="0">
                  <c:v>96.3</c:v>
                </c:pt>
                <c:pt idx="1">
                  <c:v>82.1</c:v>
                </c:pt>
                <c:pt idx="2">
                  <c:v>89.78</c:v>
                </c:pt>
                <c:pt idx="3">
                  <c:v>88.1</c:v>
                </c:pt>
                <c:pt idx="4">
                  <c:v>94.51</c:v>
                </c:pt>
                <c:pt idx="5">
                  <c:v>89.01</c:v>
                </c:pt>
                <c:pt idx="6">
                  <c:v>83.98</c:v>
                </c:pt>
                <c:pt idx="7">
                  <c:v>95.33</c:v>
                </c:pt>
                <c:pt idx="8">
                  <c:v>91.33</c:v>
                </c:pt>
                <c:pt idx="9">
                  <c:v>90.38000000000001</c:v>
                </c:pt>
                <c:pt idx="10">
                  <c:v>91.100000000000009</c:v>
                </c:pt>
                <c:pt idx="11">
                  <c:v>88.14</c:v>
                </c:pt>
                <c:pt idx="12">
                  <c:v>89.929999999999993</c:v>
                </c:pt>
              </c:numCache>
            </c:numRef>
          </c:val>
          <c:extLst>
            <c:ext xmlns:c16="http://schemas.microsoft.com/office/drawing/2014/chart" uri="{C3380CC4-5D6E-409C-BE32-E72D297353CC}">
              <c16:uniqueId val="{00000005-87FA-457B-9070-9CB99888605F}"/>
            </c:ext>
          </c:extLst>
        </c:ser>
        <c:ser>
          <c:idx val="2"/>
          <c:order val="2"/>
          <c:tx>
            <c:strRef>
              <c:f>SMS_Receive!$D$1</c:f>
              <c:strCache>
                <c:ptCount val="1"/>
                <c:pt idx="0">
                  <c:v>CELTISS</c:v>
                </c:pt>
              </c:strCache>
            </c:strRef>
          </c:tx>
          <c:spPr>
            <a:solidFill>
              <a:srgbClr val="0070C0"/>
            </a:solidFill>
            <a:ln>
              <a:solidFill>
                <a:schemeClr val="accent3"/>
              </a:solidFill>
            </a:ln>
            <a:effectLst/>
          </c:spPr>
          <c:invertIfNegative val="0"/>
          <c:dPt>
            <c:idx val="12"/>
            <c:invertIfNegative val="0"/>
            <c:bubble3D val="0"/>
            <c:spPr>
              <a:solidFill>
                <a:srgbClr val="0070C0"/>
              </a:solidFill>
              <a:ln w="22225">
                <a:solidFill>
                  <a:srgbClr val="C00000"/>
                </a:solidFill>
              </a:ln>
              <a:effectLst/>
            </c:spPr>
            <c:extLst>
              <c:ext xmlns:c16="http://schemas.microsoft.com/office/drawing/2014/chart" uri="{C3380CC4-5D6E-409C-BE32-E72D297353CC}">
                <c16:uniqueId val="{00000004-A2F4-4474-A13B-F37044028CD8}"/>
              </c:ext>
            </c:extLst>
          </c:dPt>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SMS_Receive!$D$2:$D$14</c:f>
              <c:numCache>
                <c:formatCode>General</c:formatCode>
                <c:ptCount val="13"/>
                <c:pt idx="0">
                  <c:v>97.66</c:v>
                </c:pt>
                <c:pt idx="1">
                  <c:v>92.86</c:v>
                </c:pt>
                <c:pt idx="2">
                  <c:v>91.88</c:v>
                </c:pt>
                <c:pt idx="3">
                  <c:v>82.44</c:v>
                </c:pt>
                <c:pt idx="4">
                  <c:v>91.89</c:v>
                </c:pt>
                <c:pt idx="5">
                  <c:v>96.460000000000008</c:v>
                </c:pt>
                <c:pt idx="6">
                  <c:v>87.649999999999991</c:v>
                </c:pt>
                <c:pt idx="7">
                  <c:v>88.91</c:v>
                </c:pt>
                <c:pt idx="8">
                  <c:v>88.97</c:v>
                </c:pt>
                <c:pt idx="9">
                  <c:v>84.44</c:v>
                </c:pt>
                <c:pt idx="10">
                  <c:v>99.36</c:v>
                </c:pt>
                <c:pt idx="11">
                  <c:v>90.67</c:v>
                </c:pt>
                <c:pt idx="12">
                  <c:v>91.01</c:v>
                </c:pt>
              </c:numCache>
            </c:numRef>
          </c:val>
          <c:extLst>
            <c:ext xmlns:c16="http://schemas.microsoft.com/office/drawing/2014/chart" uri="{C3380CC4-5D6E-409C-BE32-E72D297353CC}">
              <c16:uniqueId val="{00000006-87FA-457B-9070-9CB99888605F}"/>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SMS_Receive!$E$1</c:f>
              <c:strCache>
                <c:ptCount val="1"/>
                <c:pt idx="0">
                  <c:v>ARCEP Target</c:v>
                </c:pt>
              </c:strCache>
            </c:strRef>
          </c:tx>
          <c:spPr>
            <a:ln w="19050" cap="rnd">
              <a:solidFill>
                <a:srgbClr val="FF0000"/>
              </a:solidFill>
              <a:prstDash val="sysDash"/>
              <a:round/>
            </a:ln>
            <a:effectLst/>
          </c:spPr>
          <c:marker>
            <c:symbol val="none"/>
          </c:marker>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SMS_Receive!$E$2:$E$14</c:f>
              <c:numCache>
                <c:formatCode>General</c:formatCode>
                <c:ptCount val="13"/>
                <c:pt idx="0">
                  <c:v>99</c:v>
                </c:pt>
                <c:pt idx="1">
                  <c:v>99</c:v>
                </c:pt>
                <c:pt idx="2">
                  <c:v>99</c:v>
                </c:pt>
                <c:pt idx="3">
                  <c:v>99</c:v>
                </c:pt>
                <c:pt idx="4">
                  <c:v>99</c:v>
                </c:pt>
                <c:pt idx="5">
                  <c:v>99</c:v>
                </c:pt>
                <c:pt idx="6">
                  <c:v>99</c:v>
                </c:pt>
                <c:pt idx="7">
                  <c:v>99</c:v>
                </c:pt>
                <c:pt idx="8">
                  <c:v>99</c:v>
                </c:pt>
                <c:pt idx="9">
                  <c:v>99</c:v>
                </c:pt>
                <c:pt idx="10">
                  <c:v>99</c:v>
                </c:pt>
                <c:pt idx="11">
                  <c:v>99</c:v>
                </c:pt>
                <c:pt idx="12">
                  <c:v>99</c:v>
                </c:pt>
              </c:numCache>
            </c:numRef>
          </c:val>
          <c:smooth val="0"/>
          <c:extLst>
            <c:ext xmlns:c16="http://schemas.microsoft.com/office/drawing/2014/chart" uri="{C3380CC4-5D6E-409C-BE32-E72D297353CC}">
              <c16:uniqueId val="{00000007-87FA-457B-9070-9CB99888605F}"/>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0.0%" sourceLinked="0"/>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5"/>
        <c:dispUnits>
          <c:builtInUnit val="hundreds"/>
          <c:dispUnitsLbl>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nertwork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SMS_Receive!$M$2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SMS_Receive!$L$3</c:f>
              <c:strCache>
                <c:ptCount val="1"/>
                <c:pt idx="0">
                  <c:v>#Regions</c:v>
                </c:pt>
              </c:strCache>
            </c:strRef>
          </c:cat>
          <c:val>
            <c:numRef>
              <c:f>SMS_Receive!$M$3</c:f>
              <c:numCache>
                <c:formatCode>General</c:formatCode>
                <c:ptCount val="1"/>
                <c:pt idx="0">
                  <c:v>6</c:v>
                </c:pt>
              </c:numCache>
            </c:numRef>
          </c:val>
          <c:extLst>
            <c:ext xmlns:c16="http://schemas.microsoft.com/office/drawing/2014/chart" uri="{C3380CC4-5D6E-409C-BE32-E72D297353CC}">
              <c16:uniqueId val="{00000000-6F04-45C7-B0E0-039F70034FDC}"/>
            </c:ext>
          </c:extLst>
        </c:ser>
        <c:ser>
          <c:idx val="1"/>
          <c:order val="1"/>
          <c:tx>
            <c:strRef>
              <c:f>SMS_Receive!$N$2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SMS_Receive!$L$3</c:f>
              <c:strCache>
                <c:ptCount val="1"/>
                <c:pt idx="0">
                  <c:v>#Regions</c:v>
                </c:pt>
              </c:strCache>
            </c:strRef>
          </c:cat>
          <c:val>
            <c:numRef>
              <c:f>SMS_Receive!$N$3</c:f>
              <c:numCache>
                <c:formatCode>General</c:formatCode>
                <c:ptCount val="1"/>
                <c:pt idx="0">
                  <c:v>0</c:v>
                </c:pt>
              </c:numCache>
            </c:numRef>
          </c:val>
          <c:extLst>
            <c:ext xmlns:c16="http://schemas.microsoft.com/office/drawing/2014/chart" uri="{C3380CC4-5D6E-409C-BE32-E72D297353CC}">
              <c16:uniqueId val="{00000001-6F04-45C7-B0E0-039F70034FDC}"/>
            </c:ext>
          </c:extLst>
        </c:ser>
        <c:ser>
          <c:idx val="2"/>
          <c:order val="2"/>
          <c:tx>
            <c:strRef>
              <c:f>SMS_Receive!$O$2</c:f>
              <c:strCache>
                <c:ptCount val="1"/>
                <c:pt idx="0">
                  <c:v>CELTISS</c:v>
                </c:pt>
              </c:strCache>
            </c:strRef>
          </c:tx>
          <c:spPr>
            <a:solidFill>
              <a:schemeClr val="accent3"/>
            </a:solidFill>
            <a:ln w="9525">
              <a:solidFill>
                <a:schemeClr val="lt1"/>
              </a:solidFill>
            </a:ln>
            <a:effectLst/>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6F04-45C7-B0E0-039F70034FDC}"/>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SMS_Receive!$L$3</c:f>
              <c:strCache>
                <c:ptCount val="1"/>
                <c:pt idx="0">
                  <c:v>#Regions</c:v>
                </c:pt>
              </c:strCache>
            </c:strRef>
          </c:cat>
          <c:val>
            <c:numRef>
              <c:f>SMS_Receive!$O$3</c:f>
              <c:numCache>
                <c:formatCode>General</c:formatCode>
                <c:ptCount val="1"/>
                <c:pt idx="0">
                  <c:v>6</c:v>
                </c:pt>
              </c:numCache>
            </c:numRef>
          </c:val>
          <c:extLst>
            <c:ext xmlns:c16="http://schemas.microsoft.com/office/drawing/2014/chart" uri="{C3380CC4-5D6E-409C-BE32-E72D297353CC}">
              <c16:uniqueId val="{00000004-6F04-45C7-B0E0-039F70034FDC}"/>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'3G_Int_Connexion (2)'!$M$2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'3G_Int_Connexion (2)'!$L$3</c:f>
              <c:strCache>
                <c:ptCount val="1"/>
                <c:pt idx="0">
                  <c:v>#Regions</c:v>
                </c:pt>
              </c:strCache>
            </c:strRef>
          </c:cat>
          <c:val>
            <c:numRef>
              <c:f>'3G_Int_Connexion (2)'!$M$3</c:f>
              <c:numCache>
                <c:formatCode>General</c:formatCode>
                <c:ptCount val="1"/>
                <c:pt idx="0">
                  <c:v>9</c:v>
                </c:pt>
              </c:numCache>
            </c:numRef>
          </c:val>
          <c:extLst>
            <c:ext xmlns:c16="http://schemas.microsoft.com/office/drawing/2014/chart" uri="{C3380CC4-5D6E-409C-BE32-E72D297353CC}">
              <c16:uniqueId val="{00000000-7E11-4812-95F8-807B6DD2C237}"/>
            </c:ext>
          </c:extLst>
        </c:ser>
        <c:ser>
          <c:idx val="1"/>
          <c:order val="1"/>
          <c:tx>
            <c:strRef>
              <c:f>'3G_Int_Connexion (2)'!$N$2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'3G_Int_Connexion (2)'!$L$3</c:f>
              <c:strCache>
                <c:ptCount val="1"/>
                <c:pt idx="0">
                  <c:v>#Regions</c:v>
                </c:pt>
              </c:strCache>
            </c:strRef>
          </c:cat>
          <c:val>
            <c:numRef>
              <c:f>'3G_Int_Connexion (2)'!$N$3</c:f>
              <c:numCache>
                <c:formatCode>General</c:formatCode>
                <c:ptCount val="1"/>
                <c:pt idx="0">
                  <c:v>6</c:v>
                </c:pt>
              </c:numCache>
            </c:numRef>
          </c:val>
          <c:extLst>
            <c:ext xmlns:c16="http://schemas.microsoft.com/office/drawing/2014/chart" uri="{C3380CC4-5D6E-409C-BE32-E72D297353CC}">
              <c16:uniqueId val="{00000001-7E11-4812-95F8-807B6DD2C237}"/>
            </c:ext>
          </c:extLst>
        </c:ser>
        <c:ser>
          <c:idx val="2"/>
          <c:order val="2"/>
          <c:tx>
            <c:strRef>
              <c:f>'3G_Int_Connexion (2)'!$O$2</c:f>
              <c:strCache>
                <c:ptCount val="1"/>
                <c:pt idx="0">
                  <c:v>CELTISS</c:v>
                </c:pt>
              </c:strCache>
            </c:strRef>
          </c:tx>
          <c:spPr>
            <a:solidFill>
              <a:srgbClr val="0070C0"/>
            </a:solidFill>
            <a:ln w="9525">
              <a:solidFill>
                <a:schemeClr val="lt1"/>
              </a:solidFill>
            </a:ln>
            <a:effectLst/>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7E11-4812-95F8-807B6DD2C237}"/>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'3G_Int_Connexion (2)'!$L$3</c:f>
              <c:strCache>
                <c:ptCount val="1"/>
                <c:pt idx="0">
                  <c:v>#Regions</c:v>
                </c:pt>
              </c:strCache>
            </c:strRef>
          </c:cat>
          <c:val>
            <c:numRef>
              <c:f>'3G_Int_Connexion (2)'!$O$3</c:f>
              <c:numCache>
                <c:formatCode>General</c:formatCode>
                <c:ptCount val="1"/>
                <c:pt idx="0">
                  <c:v>6</c:v>
                </c:pt>
              </c:numCache>
            </c:numRef>
          </c:val>
          <c:extLst>
            <c:ext xmlns:c16="http://schemas.microsoft.com/office/drawing/2014/chart" uri="{C3380CC4-5D6E-409C-BE32-E72D297353CC}">
              <c16:uniqueId val="{00000004-7E11-4812-95F8-807B6DD2C23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u="none" strike="noStrike" cap="all" baseline="0" dirty="0">
                <a:effectLst/>
              </a:rPr>
              <a:t>3G</a:t>
            </a:r>
            <a:r>
              <a:rPr lang="fr-FR" sz="1800" b="1" i="0" u="none" strike="noStrike" cap="all" baseline="0" dirty="0">
                <a:effectLst/>
              </a:rPr>
              <a:t> Internet Connexion </a:t>
            </a:r>
            <a:r>
              <a:rPr lang="fr-FR" sz="1800" b="1" i="0" u="none" strike="noStrike" cap="all" baseline="0" dirty="0" err="1">
                <a:effectLst/>
              </a:rPr>
              <a:t>SuccesS</a:t>
            </a:r>
            <a:r>
              <a:rPr lang="fr-FR" sz="1800" b="1" i="0" u="none" strike="noStrike" cap="all" baseline="0" dirty="0">
                <a:effectLst/>
              </a:rPr>
              <a:t> </a:t>
            </a:r>
            <a:endParaRPr lang="en-US" b="1" dirty="0">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'3G_Int_Connexion (2)'!$B$1</c:f>
              <c:strCache>
                <c:ptCount val="1"/>
                <c:pt idx="0">
                  <c:v>MTN</c:v>
                </c:pt>
              </c:strCache>
            </c:strRef>
          </c:tx>
          <c:spPr>
            <a:solidFill>
              <a:srgbClr val="FFC000"/>
            </a:solidFill>
            <a:ln>
              <a:solidFill>
                <a:schemeClr val="bg1"/>
              </a:solidFill>
            </a:ln>
            <a:effectLst/>
          </c:spPr>
          <c:invertIfNegative val="0"/>
          <c:dPt>
            <c:idx val="0"/>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1-9AFB-428C-A113-6BE3150A47EA}"/>
              </c:ext>
            </c:extLst>
          </c:dPt>
          <c:dPt>
            <c:idx val="12"/>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3-9AFB-428C-A113-6BE3150A47EA}"/>
              </c:ext>
            </c:extLst>
          </c:dPt>
          <c:cat>
            <c:strRef>
              <c:f>'3G_Int_Connexion (2)'!$A$2:$A$14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 (2)'!$B$2:$B$14</c:f>
              <c:numCache>
                <c:formatCode>General</c:formatCode>
                <c:ptCount val="13"/>
                <c:pt idx="0">
                  <c:v>100</c:v>
                </c:pt>
                <c:pt idx="1">
                  <c:v>100</c:v>
                </c:pt>
                <c:pt idx="2">
                  <c:v>100</c:v>
                </c:pt>
                <c:pt idx="3">
                  <c:v>100</c:v>
                </c:pt>
                <c:pt idx="4">
                  <c:v>99.86</c:v>
                </c:pt>
                <c:pt idx="5">
                  <c:v>100</c:v>
                </c:pt>
                <c:pt idx="6">
                  <c:v>100</c:v>
                </c:pt>
                <c:pt idx="7">
                  <c:v>98.81</c:v>
                </c:pt>
                <c:pt idx="8">
                  <c:v>98.440000000000012</c:v>
                </c:pt>
                <c:pt idx="9">
                  <c:v>100</c:v>
                </c:pt>
                <c:pt idx="10">
                  <c:v>97.44</c:v>
                </c:pt>
                <c:pt idx="11">
                  <c:v>95.25</c:v>
                </c:pt>
                <c:pt idx="12">
                  <c:v>98.960000000000008</c:v>
                </c:pt>
              </c:numCache>
            </c:numRef>
          </c:val>
          <c:extLst>
            <c:ext xmlns:c16="http://schemas.microsoft.com/office/drawing/2014/chart" uri="{C3380CC4-5D6E-409C-BE32-E72D297353CC}">
              <c16:uniqueId val="{00000004-9AFB-428C-A113-6BE3150A47EA}"/>
            </c:ext>
          </c:extLst>
        </c:ser>
        <c:ser>
          <c:idx val="1"/>
          <c:order val="1"/>
          <c:tx>
            <c:strRef>
              <c:f>'3G_Int_Connexion (2)'!$C$1</c:f>
              <c:strCache>
                <c:ptCount val="1"/>
                <c:pt idx="0">
                  <c:v>MOOV</c:v>
                </c:pt>
              </c:strCache>
            </c:strRef>
          </c:tx>
          <c:spPr>
            <a:solidFill>
              <a:srgbClr val="92D050"/>
            </a:solidFill>
            <a:ln>
              <a:solidFill>
                <a:schemeClr val="bg1"/>
              </a:solidFill>
            </a:ln>
            <a:effectLst/>
          </c:spPr>
          <c:invertIfNegative val="0"/>
          <c:dPt>
            <c:idx val="0"/>
            <c:invertIfNegative val="0"/>
            <c:bubble3D val="0"/>
            <c:spPr>
              <a:solidFill>
                <a:srgbClr val="92D050"/>
              </a:solidFill>
              <a:ln w="19050">
                <a:solidFill>
                  <a:schemeClr val="bg1"/>
                </a:solidFill>
              </a:ln>
              <a:effectLst/>
            </c:spPr>
            <c:extLst>
              <c:ext xmlns:c16="http://schemas.microsoft.com/office/drawing/2014/chart" uri="{C3380CC4-5D6E-409C-BE32-E72D297353CC}">
                <c16:uniqueId val="{00000006-9AFB-428C-A113-6BE3150A47EA}"/>
              </c:ext>
            </c:extLst>
          </c:dPt>
          <c:dPt>
            <c:idx val="12"/>
            <c:invertIfNegative val="0"/>
            <c:bubble3D val="0"/>
            <c:spPr>
              <a:solidFill>
                <a:srgbClr val="92D050"/>
              </a:solidFill>
              <a:ln w="19050">
                <a:solidFill>
                  <a:schemeClr val="bg1"/>
                </a:solidFill>
              </a:ln>
              <a:effectLst/>
            </c:spPr>
            <c:extLst>
              <c:ext xmlns:c16="http://schemas.microsoft.com/office/drawing/2014/chart" uri="{C3380CC4-5D6E-409C-BE32-E72D297353CC}">
                <c16:uniqueId val="{00000008-9AFB-428C-A113-6BE3150A47EA}"/>
              </c:ext>
            </c:extLst>
          </c:dPt>
          <c:cat>
            <c:strRef>
              <c:f>'3G_Int_Connexion (2)'!$A$2:$A$14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 (2)'!$C$2:$C$14</c:f>
              <c:numCache>
                <c:formatCode>General</c:formatCode>
                <c:ptCount val="13"/>
                <c:pt idx="0">
                  <c:v>100</c:v>
                </c:pt>
                <c:pt idx="1">
                  <c:v>100</c:v>
                </c:pt>
                <c:pt idx="2">
                  <c:v>100</c:v>
                </c:pt>
                <c:pt idx="3">
                  <c:v>99.27</c:v>
                </c:pt>
                <c:pt idx="4">
                  <c:v>98</c:v>
                </c:pt>
                <c:pt idx="5">
                  <c:v>99.92</c:v>
                </c:pt>
                <c:pt idx="6">
                  <c:v>99.550000000000011</c:v>
                </c:pt>
                <c:pt idx="7">
                  <c:v>99.070000000000007</c:v>
                </c:pt>
                <c:pt idx="8">
                  <c:v>98.1</c:v>
                </c:pt>
                <c:pt idx="9">
                  <c:v>100</c:v>
                </c:pt>
                <c:pt idx="10">
                  <c:v>98.59</c:v>
                </c:pt>
                <c:pt idx="11">
                  <c:v>91.22</c:v>
                </c:pt>
                <c:pt idx="12">
                  <c:v>98.11</c:v>
                </c:pt>
              </c:numCache>
            </c:numRef>
          </c:val>
          <c:extLst>
            <c:ext xmlns:c16="http://schemas.microsoft.com/office/drawing/2014/chart" uri="{C3380CC4-5D6E-409C-BE32-E72D297353CC}">
              <c16:uniqueId val="{00000009-9AFB-428C-A113-6BE3150A47EA}"/>
            </c:ext>
          </c:extLst>
        </c:ser>
        <c:ser>
          <c:idx val="2"/>
          <c:order val="2"/>
          <c:tx>
            <c:strRef>
              <c:f>'3G_Int_Connexion (2)'!$D$1</c:f>
              <c:strCache>
                <c:ptCount val="1"/>
                <c:pt idx="0">
                  <c:v>CELTISS</c:v>
                </c:pt>
              </c:strCache>
            </c:strRef>
          </c:tx>
          <c:spPr>
            <a:solidFill>
              <a:srgbClr val="0070C0"/>
            </a:solidFill>
            <a:ln>
              <a:solidFill>
                <a:schemeClr val="bg1"/>
              </a:solidFill>
            </a:ln>
            <a:effectLst/>
          </c:spPr>
          <c:invertIfNegative val="0"/>
          <c:cat>
            <c:strRef>
              <c:f>'3G_Int_Connexion (2)'!$A$2:$A$14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 (2)'!$D$2:$D$14</c:f>
              <c:numCache>
                <c:formatCode>General</c:formatCode>
                <c:ptCount val="13"/>
                <c:pt idx="0">
                  <c:v>100</c:v>
                </c:pt>
                <c:pt idx="1">
                  <c:v>100</c:v>
                </c:pt>
                <c:pt idx="2">
                  <c:v>100</c:v>
                </c:pt>
                <c:pt idx="3">
                  <c:v>100</c:v>
                </c:pt>
                <c:pt idx="4">
                  <c:v>98.350000000000009</c:v>
                </c:pt>
                <c:pt idx="5">
                  <c:v>100</c:v>
                </c:pt>
                <c:pt idx="6">
                  <c:v>98.9</c:v>
                </c:pt>
                <c:pt idx="7">
                  <c:v>98.27</c:v>
                </c:pt>
                <c:pt idx="8">
                  <c:v>98.56</c:v>
                </c:pt>
                <c:pt idx="9">
                  <c:v>100</c:v>
                </c:pt>
                <c:pt idx="10">
                  <c:v>97.1</c:v>
                </c:pt>
                <c:pt idx="11">
                  <c:v>93.47</c:v>
                </c:pt>
                <c:pt idx="12">
                  <c:v>98.509999999999991</c:v>
                </c:pt>
              </c:numCache>
            </c:numRef>
          </c:val>
          <c:extLst>
            <c:ext xmlns:c16="http://schemas.microsoft.com/office/drawing/2014/chart" uri="{C3380CC4-5D6E-409C-BE32-E72D297353CC}">
              <c16:uniqueId val="{0000000A-9AFB-428C-A113-6BE3150A47EA}"/>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'3G_Int_Connexion (2)'!$E$1</c:f>
              <c:strCache>
                <c:ptCount val="1"/>
                <c:pt idx="0">
                  <c:v>ARCEP Target</c:v>
                </c:pt>
              </c:strCache>
            </c:strRef>
          </c:tx>
          <c:spPr>
            <a:ln w="19050" cap="rnd">
              <a:solidFill>
                <a:srgbClr val="FF0000"/>
              </a:solidFill>
              <a:prstDash val="sysDash"/>
              <a:round/>
            </a:ln>
            <a:effectLst/>
          </c:spPr>
          <c:marker>
            <c:symbol val="none"/>
          </c:marker>
          <c:cat>
            <c:strRef>
              <c:f>'3G_Int_Connexion (2)'!$A$2:$A$14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 (2)'!$E$2:$E$14</c:f>
              <c:numCache>
                <c:formatCode>General</c:formatCode>
                <c:ptCount val="13"/>
                <c:pt idx="0">
                  <c:v>96</c:v>
                </c:pt>
                <c:pt idx="1">
                  <c:v>96</c:v>
                </c:pt>
                <c:pt idx="2">
                  <c:v>96</c:v>
                </c:pt>
                <c:pt idx="3">
                  <c:v>96</c:v>
                </c:pt>
                <c:pt idx="4">
                  <c:v>96</c:v>
                </c:pt>
                <c:pt idx="5">
                  <c:v>96</c:v>
                </c:pt>
                <c:pt idx="6">
                  <c:v>96</c:v>
                </c:pt>
                <c:pt idx="7">
                  <c:v>96</c:v>
                </c:pt>
                <c:pt idx="8">
                  <c:v>96</c:v>
                </c:pt>
                <c:pt idx="9">
                  <c:v>96</c:v>
                </c:pt>
                <c:pt idx="10">
                  <c:v>96</c:v>
                </c:pt>
                <c:pt idx="11">
                  <c:v>96</c:v>
                </c:pt>
                <c:pt idx="12">
                  <c:v>96</c:v>
                </c:pt>
              </c:numCache>
            </c:numRef>
          </c:val>
          <c:smooth val="0"/>
          <c:extLst>
            <c:ext xmlns:c16="http://schemas.microsoft.com/office/drawing/2014/chart" uri="{C3380CC4-5D6E-409C-BE32-E72D297353CC}">
              <c16:uniqueId val="{0000000B-9AFB-428C-A113-6BE3150A47EA}"/>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0%" sourceLinked="0"/>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4"/>
        <c:dispUnits>
          <c:builtInUnit val="hundreds"/>
          <c:dispUnitsLbl>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26972211954462288"/>
          <c:y val="0.93951570569807807"/>
          <c:w val="0.4886903225974607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3G Web Service SUCCESS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'3G_Web_Ser'!$B$1</c:f>
              <c:strCache>
                <c:ptCount val="1"/>
                <c:pt idx="0">
                  <c:v>MTN</c:v>
                </c:pt>
              </c:strCache>
            </c:strRef>
          </c:tx>
          <c:spPr>
            <a:solidFill>
              <a:srgbClr val="FFC000"/>
            </a:solidFill>
            <a:ln>
              <a:solidFill>
                <a:schemeClr val="bg1"/>
              </a:solidFill>
            </a:ln>
            <a:effectLst/>
          </c:spPr>
          <c:invertIfNegative val="0"/>
          <c:dPt>
            <c:idx val="0"/>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1-15AE-4288-9303-1D480E4D4DAF}"/>
              </c:ext>
            </c:extLst>
          </c:dPt>
          <c:dPt>
            <c:idx val="12"/>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3-15AE-4288-9303-1D480E4D4DAF}"/>
              </c:ext>
            </c:extLst>
          </c:dPt>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'3G_Web_Ser'!$B$2:$B$14</c:f>
              <c:numCache>
                <c:formatCode>General</c:formatCode>
                <c:ptCount val="13"/>
                <c:pt idx="0">
                  <c:v>100</c:v>
                </c:pt>
                <c:pt idx="1">
                  <c:v>98.2</c:v>
                </c:pt>
                <c:pt idx="2">
                  <c:v>97.99</c:v>
                </c:pt>
                <c:pt idx="3">
                  <c:v>99.76</c:v>
                </c:pt>
                <c:pt idx="4">
                  <c:v>99.039999999999992</c:v>
                </c:pt>
                <c:pt idx="5">
                  <c:v>97.56</c:v>
                </c:pt>
                <c:pt idx="6">
                  <c:v>98.88</c:v>
                </c:pt>
                <c:pt idx="7">
                  <c:v>97.98</c:v>
                </c:pt>
                <c:pt idx="8">
                  <c:v>99.65</c:v>
                </c:pt>
                <c:pt idx="9">
                  <c:v>99.78</c:v>
                </c:pt>
                <c:pt idx="10">
                  <c:v>99.31</c:v>
                </c:pt>
                <c:pt idx="11">
                  <c:v>93.33</c:v>
                </c:pt>
                <c:pt idx="12">
                  <c:v>98.17</c:v>
                </c:pt>
              </c:numCache>
            </c:numRef>
          </c:val>
          <c:extLst>
            <c:ext xmlns:c16="http://schemas.microsoft.com/office/drawing/2014/chart" uri="{C3380CC4-5D6E-409C-BE32-E72D297353CC}">
              <c16:uniqueId val="{00000004-15AE-4288-9303-1D480E4D4DAF}"/>
            </c:ext>
          </c:extLst>
        </c:ser>
        <c:ser>
          <c:idx val="1"/>
          <c:order val="1"/>
          <c:tx>
            <c:strRef>
              <c:f>'3G_Web_Ser'!$C$1</c:f>
              <c:strCache>
                <c:ptCount val="1"/>
                <c:pt idx="0">
                  <c:v>MOOV</c:v>
                </c:pt>
              </c:strCache>
            </c:strRef>
          </c:tx>
          <c:spPr>
            <a:solidFill>
              <a:srgbClr val="92D050"/>
            </a:solidFill>
            <a:ln>
              <a:solidFill>
                <a:schemeClr val="bg1"/>
              </a:solidFill>
            </a:ln>
            <a:effectLst/>
          </c:spPr>
          <c:invertIfNegative val="0"/>
          <c:dPt>
            <c:idx val="0"/>
            <c:invertIfNegative val="0"/>
            <c:bubble3D val="0"/>
            <c:spPr>
              <a:solidFill>
                <a:srgbClr val="92D050"/>
              </a:solidFill>
              <a:ln w="19050">
                <a:solidFill>
                  <a:schemeClr val="bg1"/>
                </a:solidFill>
              </a:ln>
              <a:effectLst/>
            </c:spPr>
            <c:extLst>
              <c:ext xmlns:c16="http://schemas.microsoft.com/office/drawing/2014/chart" uri="{C3380CC4-5D6E-409C-BE32-E72D297353CC}">
                <c16:uniqueId val="{00000006-15AE-4288-9303-1D480E4D4DAF}"/>
              </c:ext>
            </c:extLst>
          </c:dPt>
          <c:dPt>
            <c:idx val="12"/>
            <c:invertIfNegative val="0"/>
            <c:bubble3D val="0"/>
            <c:spPr>
              <a:solidFill>
                <a:srgbClr val="92D050"/>
              </a:solidFill>
              <a:ln w="19050">
                <a:solidFill>
                  <a:schemeClr val="bg1"/>
                </a:solidFill>
              </a:ln>
              <a:effectLst/>
            </c:spPr>
            <c:extLst>
              <c:ext xmlns:c16="http://schemas.microsoft.com/office/drawing/2014/chart" uri="{C3380CC4-5D6E-409C-BE32-E72D297353CC}">
                <c16:uniqueId val="{00000008-15AE-4288-9303-1D480E4D4DAF}"/>
              </c:ext>
            </c:extLst>
          </c:dPt>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'3G_Web_Ser'!$C$2:$C$14</c:f>
              <c:numCache>
                <c:formatCode>General</c:formatCode>
                <c:ptCount val="13"/>
                <c:pt idx="0">
                  <c:v>100</c:v>
                </c:pt>
                <c:pt idx="1">
                  <c:v>95.22</c:v>
                </c:pt>
                <c:pt idx="2">
                  <c:v>98.39</c:v>
                </c:pt>
                <c:pt idx="3">
                  <c:v>97.94</c:v>
                </c:pt>
                <c:pt idx="4">
                  <c:v>99.72</c:v>
                </c:pt>
                <c:pt idx="5">
                  <c:v>99.550000000000011</c:v>
                </c:pt>
                <c:pt idx="6">
                  <c:v>99.77000000000001</c:v>
                </c:pt>
                <c:pt idx="7">
                  <c:v>96.87</c:v>
                </c:pt>
                <c:pt idx="8">
                  <c:v>98.78</c:v>
                </c:pt>
                <c:pt idx="9">
                  <c:v>95.33</c:v>
                </c:pt>
                <c:pt idx="10">
                  <c:v>96.44</c:v>
                </c:pt>
                <c:pt idx="11">
                  <c:v>87.89</c:v>
                </c:pt>
                <c:pt idx="12">
                  <c:v>97.22</c:v>
                </c:pt>
              </c:numCache>
            </c:numRef>
          </c:val>
          <c:extLst>
            <c:ext xmlns:c16="http://schemas.microsoft.com/office/drawing/2014/chart" uri="{C3380CC4-5D6E-409C-BE32-E72D297353CC}">
              <c16:uniqueId val="{00000009-15AE-4288-9303-1D480E4D4DAF}"/>
            </c:ext>
          </c:extLst>
        </c:ser>
        <c:ser>
          <c:idx val="2"/>
          <c:order val="2"/>
          <c:tx>
            <c:strRef>
              <c:f>'3G_Web_Ser'!$D$1</c:f>
              <c:strCache>
                <c:ptCount val="1"/>
                <c:pt idx="0">
                  <c:v>CELTISS</c:v>
                </c:pt>
              </c:strCache>
            </c:strRef>
          </c:tx>
          <c:spPr>
            <a:solidFill>
              <a:srgbClr val="0070C0"/>
            </a:solidFill>
            <a:ln>
              <a:solidFill>
                <a:schemeClr val="accent3"/>
              </a:solidFill>
            </a:ln>
            <a:effectLst/>
          </c:spPr>
          <c:invertIfNegative val="0"/>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'3G_Web_Ser'!$D$2:$D$14</c:f>
              <c:numCache>
                <c:formatCode>General</c:formatCode>
                <c:ptCount val="13"/>
                <c:pt idx="0">
                  <c:v>100</c:v>
                </c:pt>
                <c:pt idx="1">
                  <c:v>84.7</c:v>
                </c:pt>
                <c:pt idx="2">
                  <c:v>98.440000000000012</c:v>
                </c:pt>
                <c:pt idx="3">
                  <c:v>99.88</c:v>
                </c:pt>
                <c:pt idx="4">
                  <c:v>98.78</c:v>
                </c:pt>
                <c:pt idx="5">
                  <c:v>98.11</c:v>
                </c:pt>
                <c:pt idx="6">
                  <c:v>98.26</c:v>
                </c:pt>
                <c:pt idx="7">
                  <c:v>95.08</c:v>
                </c:pt>
                <c:pt idx="8">
                  <c:v>99.81</c:v>
                </c:pt>
                <c:pt idx="9">
                  <c:v>99.06</c:v>
                </c:pt>
                <c:pt idx="10">
                  <c:v>100</c:v>
                </c:pt>
                <c:pt idx="11">
                  <c:v>88.3</c:v>
                </c:pt>
                <c:pt idx="12">
                  <c:v>96.94</c:v>
                </c:pt>
              </c:numCache>
            </c:numRef>
          </c:val>
          <c:extLst>
            <c:ext xmlns:c16="http://schemas.microsoft.com/office/drawing/2014/chart" uri="{C3380CC4-5D6E-409C-BE32-E72D297353CC}">
              <c16:uniqueId val="{0000000A-15AE-4288-9303-1D480E4D4DAF}"/>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'3G_Web_Ser'!$E$1</c:f>
              <c:strCache>
                <c:ptCount val="1"/>
                <c:pt idx="0">
                  <c:v>ARCEP Target</c:v>
                </c:pt>
              </c:strCache>
            </c:strRef>
          </c:tx>
          <c:spPr>
            <a:ln w="19050" cap="rnd">
              <a:solidFill>
                <a:srgbClr val="FF0000"/>
              </a:solidFill>
              <a:prstDash val="sysDash"/>
              <a:round/>
            </a:ln>
            <a:effectLst/>
          </c:spPr>
          <c:marker>
            <c:symbol val="none"/>
          </c:marker>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'3G_Web_Ser'!$E$2:$E$14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B-15AE-4288-9303-1D480E4D4DAF}"/>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0%" sourceLinked="0"/>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4"/>
        <c:dispUnits>
          <c:builtInUnit val="hundreds"/>
          <c:dispUnitsLbl>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alpha val="99000"/>
        </a:schemeClr>
      </a:solidFill>
      <a:round/>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'3G_Web_Ser'!$M$2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'3G_Web_Ser'!$L$3</c:f>
              <c:strCache>
                <c:ptCount val="1"/>
                <c:pt idx="0">
                  <c:v>#Regions</c:v>
                </c:pt>
              </c:strCache>
            </c:strRef>
          </c:cat>
          <c:val>
            <c:numRef>
              <c:f>'3G_Web_Ser'!$M$3</c:f>
              <c:numCache>
                <c:formatCode>General</c:formatCode>
                <c:ptCount val="1"/>
                <c:pt idx="0">
                  <c:v>5</c:v>
                </c:pt>
              </c:numCache>
            </c:numRef>
          </c:val>
          <c:extLst>
            <c:ext xmlns:c16="http://schemas.microsoft.com/office/drawing/2014/chart" uri="{C3380CC4-5D6E-409C-BE32-E72D297353CC}">
              <c16:uniqueId val="{00000000-DBA3-452C-BC95-B0E436B716D7}"/>
            </c:ext>
          </c:extLst>
        </c:ser>
        <c:ser>
          <c:idx val="1"/>
          <c:order val="1"/>
          <c:tx>
            <c:strRef>
              <c:f>'3G_Web_Ser'!$N$2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delete val="1"/>
          </c:dLbls>
          <c:cat>
            <c:strRef>
              <c:f>'3G_Web_Ser'!$L$3</c:f>
              <c:strCache>
                <c:ptCount val="1"/>
                <c:pt idx="0">
                  <c:v>#Regions</c:v>
                </c:pt>
              </c:strCache>
            </c:strRef>
          </c:cat>
          <c:val>
            <c:numRef>
              <c:f>'3G_Web_Ser'!$N$3</c:f>
              <c:numCache>
                <c:formatCode>General</c:formatCode>
                <c:ptCount val="1"/>
                <c:pt idx="0">
                  <c:v>4</c:v>
                </c:pt>
              </c:numCache>
            </c:numRef>
          </c:val>
          <c:extLst>
            <c:ext xmlns:c16="http://schemas.microsoft.com/office/drawing/2014/chart" uri="{C3380CC4-5D6E-409C-BE32-E72D297353CC}">
              <c16:uniqueId val="{00000001-DBA3-452C-BC95-B0E436B716D7}"/>
            </c:ext>
          </c:extLst>
        </c:ser>
        <c:ser>
          <c:idx val="2"/>
          <c:order val="2"/>
          <c:tx>
            <c:strRef>
              <c:f>'3G_Web_Ser'!$O$2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DBA3-452C-BC95-B0E436B716D7}"/>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'3G_Web_Ser'!$L$3</c:f>
              <c:strCache>
                <c:ptCount val="1"/>
                <c:pt idx="0">
                  <c:v>#Regions</c:v>
                </c:pt>
              </c:strCache>
            </c:strRef>
          </c:cat>
          <c:val>
            <c:numRef>
              <c:f>'3G_Web_Ser'!$O$3</c:f>
              <c:numCache>
                <c:formatCode>General</c:formatCode>
                <c:ptCount val="1"/>
                <c:pt idx="0">
                  <c:v>5</c:v>
                </c:pt>
              </c:numCache>
            </c:numRef>
          </c:val>
          <c:extLst>
            <c:ext xmlns:c16="http://schemas.microsoft.com/office/drawing/2014/chart" uri="{C3380CC4-5D6E-409C-BE32-E72D297353CC}">
              <c16:uniqueId val="{00000004-DBA3-452C-BC95-B0E436B716D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'3G_setup_time'!$M$2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'3G_setup_time'!$L$3</c:f>
              <c:strCache>
                <c:ptCount val="1"/>
                <c:pt idx="0">
                  <c:v>#Regions</c:v>
                </c:pt>
              </c:strCache>
            </c:strRef>
          </c:cat>
          <c:val>
            <c:numRef>
              <c:f>'3G_setup_time'!$M$3</c:f>
              <c:numCache>
                <c:formatCode>General</c:formatCode>
                <c:ptCount val="1"/>
                <c:pt idx="0">
                  <c:v>9</c:v>
                </c:pt>
              </c:numCache>
            </c:numRef>
          </c:val>
          <c:extLst>
            <c:ext xmlns:c16="http://schemas.microsoft.com/office/drawing/2014/chart" uri="{C3380CC4-5D6E-409C-BE32-E72D297353CC}">
              <c16:uniqueId val="{00000000-0FF3-4C03-B256-B834CF40D024}"/>
            </c:ext>
          </c:extLst>
        </c:ser>
        <c:ser>
          <c:idx val="1"/>
          <c:order val="1"/>
          <c:tx>
            <c:strRef>
              <c:f>'3G_setup_time'!$N$2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'3G_setup_time'!$L$3</c:f>
              <c:strCache>
                <c:ptCount val="1"/>
                <c:pt idx="0">
                  <c:v>#Regions</c:v>
                </c:pt>
              </c:strCache>
            </c:strRef>
          </c:cat>
          <c:val>
            <c:numRef>
              <c:f>'3G_setup_time'!$N$3</c:f>
              <c:numCache>
                <c:formatCode>General</c:formatCode>
                <c:ptCount val="1"/>
                <c:pt idx="0">
                  <c:v>0</c:v>
                </c:pt>
              </c:numCache>
            </c:numRef>
          </c:val>
          <c:extLst>
            <c:ext xmlns:c16="http://schemas.microsoft.com/office/drawing/2014/chart" uri="{C3380CC4-5D6E-409C-BE32-E72D297353CC}">
              <c16:uniqueId val="{00000001-0FF3-4C03-B256-B834CF40D024}"/>
            </c:ext>
          </c:extLst>
        </c:ser>
        <c:ser>
          <c:idx val="2"/>
          <c:order val="2"/>
          <c:tx>
            <c:strRef>
              <c:f>'3G_setup_time'!$O$2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0FF3-4C03-B256-B834CF40D024}"/>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'3G_setup_time'!$L$3</c:f>
              <c:strCache>
                <c:ptCount val="1"/>
                <c:pt idx="0">
                  <c:v>#Regions</c:v>
                </c:pt>
              </c:strCache>
            </c:strRef>
          </c:cat>
          <c:val>
            <c:numRef>
              <c:f>'3G_setup_time'!$O$3</c:f>
              <c:numCache>
                <c:formatCode>General</c:formatCode>
                <c:ptCount val="1"/>
                <c:pt idx="0">
                  <c:v>3</c:v>
                </c:pt>
              </c:numCache>
            </c:numRef>
          </c:val>
          <c:extLst>
            <c:ext xmlns:c16="http://schemas.microsoft.com/office/drawing/2014/chart" uri="{C3380CC4-5D6E-409C-BE32-E72D297353CC}">
              <c16:uniqueId val="{00000004-0FF3-4C03-B256-B834CF40D024}"/>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'Couverture 2G Incar)'!$M$2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2G Incar)'!$L$3</c:f>
              <c:strCache>
                <c:ptCount val="1"/>
                <c:pt idx="0">
                  <c:v>#Regions</c:v>
                </c:pt>
              </c:strCache>
            </c:strRef>
          </c:cat>
          <c:val>
            <c:numRef>
              <c:f>'Couverture 2G Incar)'!$M$3</c:f>
              <c:numCache>
                <c:formatCode>General</c:formatCode>
                <c:ptCount val="1"/>
                <c:pt idx="0">
                  <c:v>4</c:v>
                </c:pt>
              </c:numCache>
            </c:numRef>
          </c:val>
          <c:extLst>
            <c:ext xmlns:c16="http://schemas.microsoft.com/office/drawing/2014/chart" uri="{C3380CC4-5D6E-409C-BE32-E72D297353CC}">
              <c16:uniqueId val="{00000000-E752-434F-89D2-48D58E58B127}"/>
            </c:ext>
          </c:extLst>
        </c:ser>
        <c:ser>
          <c:idx val="1"/>
          <c:order val="1"/>
          <c:tx>
            <c:strRef>
              <c:f>'Couverture 2G Incar)'!$N$2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2G Incar)'!$L$3</c:f>
              <c:strCache>
                <c:ptCount val="1"/>
                <c:pt idx="0">
                  <c:v>#Regions</c:v>
                </c:pt>
              </c:strCache>
            </c:strRef>
          </c:cat>
          <c:val>
            <c:numRef>
              <c:f>'Couverture 2G Incar)'!$N$3</c:f>
              <c:numCache>
                <c:formatCode>General</c:formatCode>
                <c:ptCount val="1"/>
                <c:pt idx="0">
                  <c:v>5</c:v>
                </c:pt>
              </c:numCache>
            </c:numRef>
          </c:val>
          <c:extLst>
            <c:ext xmlns:c16="http://schemas.microsoft.com/office/drawing/2014/chart" uri="{C3380CC4-5D6E-409C-BE32-E72D297353CC}">
              <c16:uniqueId val="{00000001-E752-434F-89D2-48D58E58B127}"/>
            </c:ext>
          </c:extLst>
        </c:ser>
        <c:ser>
          <c:idx val="2"/>
          <c:order val="2"/>
          <c:tx>
            <c:strRef>
              <c:f>'Couverture 2G Incar)'!$O$2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2G Incar)'!$L$3</c:f>
              <c:strCache>
                <c:ptCount val="1"/>
                <c:pt idx="0">
                  <c:v>#Regions</c:v>
                </c:pt>
              </c:strCache>
            </c:strRef>
          </c:cat>
          <c:val>
            <c:numRef>
              <c:f>'Couverture 2G Incar)'!$O$3</c:f>
              <c:numCache>
                <c:formatCode>General</c:formatCode>
                <c:ptCount val="1"/>
                <c:pt idx="0">
                  <c:v>6</c:v>
                </c:pt>
              </c:numCache>
            </c:numRef>
          </c:val>
          <c:extLst>
            <c:ext xmlns:c16="http://schemas.microsoft.com/office/drawing/2014/chart" uri="{C3380CC4-5D6E-409C-BE32-E72D297353CC}">
              <c16:uniqueId val="{00000002-E752-434F-89D2-48D58E58B12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3G</a:t>
            </a:r>
            <a:r>
              <a:rPr lang="fr-FR" sz="1800" b="1" i="0" cap="all" baseline="0">
                <a:effectLst/>
              </a:rPr>
              <a:t> HTTP </a:t>
            </a:r>
            <a:r>
              <a:rPr lang="fr-FR" sz="1800" b="1" i="0" u="none" strike="noStrike" cap="all" baseline="0">
                <a:effectLst/>
              </a:rPr>
              <a:t>Connexion Setup Time</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19264895459496134"/>
          <c:y val="0.17060584728233477"/>
          <c:w val="0.55554698519827883"/>
          <c:h val="0.67603813596148166"/>
        </c:manualLayout>
      </c:layout>
      <c:radarChart>
        <c:radarStyle val="marker"/>
        <c:varyColors val="0"/>
        <c:ser>
          <c:idx val="0"/>
          <c:order val="0"/>
          <c:tx>
            <c:strRef>
              <c:f>'3G_setup_time'!$B$1</c:f>
              <c:strCache>
                <c:ptCount val="1"/>
                <c:pt idx="0">
                  <c:v>MTN</c:v>
                </c:pt>
              </c:strCache>
            </c:strRef>
          </c:tx>
          <c:spPr>
            <a:ln w="28575" cap="rnd">
              <a:solidFill>
                <a:srgbClr val="FFC000"/>
              </a:solidFill>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'3G_setup_time'!$B$2:$B$14</c:f>
              <c:numCache>
                <c:formatCode>General</c:formatCode>
                <c:ptCount val="13"/>
                <c:pt idx="0">
                  <c:v>6.23</c:v>
                </c:pt>
                <c:pt idx="1">
                  <c:v>5.98</c:v>
                </c:pt>
                <c:pt idx="2">
                  <c:v>6.22</c:v>
                </c:pt>
                <c:pt idx="3">
                  <c:v>5.33</c:v>
                </c:pt>
                <c:pt idx="4">
                  <c:v>5.09</c:v>
                </c:pt>
                <c:pt idx="5">
                  <c:v>6.09</c:v>
                </c:pt>
                <c:pt idx="6">
                  <c:v>5.91</c:v>
                </c:pt>
                <c:pt idx="7">
                  <c:v>5.77</c:v>
                </c:pt>
                <c:pt idx="8">
                  <c:v>5.78</c:v>
                </c:pt>
                <c:pt idx="9">
                  <c:v>6.66</c:v>
                </c:pt>
                <c:pt idx="10">
                  <c:v>5.35</c:v>
                </c:pt>
                <c:pt idx="11">
                  <c:v>7.29</c:v>
                </c:pt>
                <c:pt idx="12">
                  <c:v>5.84</c:v>
                </c:pt>
              </c:numCache>
            </c:numRef>
          </c:val>
          <c:extLst>
            <c:ext xmlns:c16="http://schemas.microsoft.com/office/drawing/2014/chart" uri="{C3380CC4-5D6E-409C-BE32-E72D297353CC}">
              <c16:uniqueId val="{00000000-E6D0-42DB-B07D-EB6306667008}"/>
            </c:ext>
          </c:extLst>
        </c:ser>
        <c:ser>
          <c:idx val="1"/>
          <c:order val="1"/>
          <c:tx>
            <c:strRef>
              <c:f>'3G_setup_time'!$C$1</c:f>
              <c:strCache>
                <c:ptCount val="1"/>
                <c:pt idx="0">
                  <c:v>MOOV</c:v>
                </c:pt>
              </c:strCache>
            </c:strRef>
          </c:tx>
          <c:spPr>
            <a:ln w="28575" cap="rnd">
              <a:solidFill>
                <a:srgbClr val="92D050"/>
              </a:solidFill>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'3G_setup_time'!$C$2:$C$14</c:f>
              <c:numCache>
                <c:formatCode>General</c:formatCode>
                <c:ptCount val="13"/>
                <c:pt idx="0">
                  <c:v>5.55</c:v>
                </c:pt>
                <c:pt idx="1">
                  <c:v>6.01</c:v>
                </c:pt>
                <c:pt idx="2">
                  <c:v>6.33</c:v>
                </c:pt>
                <c:pt idx="3">
                  <c:v>6.49</c:v>
                </c:pt>
                <c:pt idx="4">
                  <c:v>6.31</c:v>
                </c:pt>
                <c:pt idx="5">
                  <c:v>6.12</c:v>
                </c:pt>
                <c:pt idx="6">
                  <c:v>6.07</c:v>
                </c:pt>
                <c:pt idx="7">
                  <c:v>7.35</c:v>
                </c:pt>
                <c:pt idx="8">
                  <c:v>6.29</c:v>
                </c:pt>
                <c:pt idx="9">
                  <c:v>6.98</c:v>
                </c:pt>
                <c:pt idx="10">
                  <c:v>7.01</c:v>
                </c:pt>
                <c:pt idx="11">
                  <c:v>8.3000000000000007</c:v>
                </c:pt>
                <c:pt idx="12">
                  <c:v>6.34</c:v>
                </c:pt>
              </c:numCache>
            </c:numRef>
          </c:val>
          <c:extLst>
            <c:ext xmlns:c16="http://schemas.microsoft.com/office/drawing/2014/chart" uri="{C3380CC4-5D6E-409C-BE32-E72D297353CC}">
              <c16:uniqueId val="{00000001-E6D0-42DB-B07D-EB6306667008}"/>
            </c:ext>
          </c:extLst>
        </c:ser>
        <c:ser>
          <c:idx val="2"/>
          <c:order val="2"/>
          <c:tx>
            <c:strRef>
              <c:f>'3G_setup_time'!$D$1</c:f>
              <c:strCache>
                <c:ptCount val="1"/>
                <c:pt idx="0">
                  <c:v>CELTISS</c:v>
                </c:pt>
              </c:strCache>
            </c:strRef>
          </c:tx>
          <c:spPr>
            <a:ln w="28575" cap="rnd">
              <a:solidFill>
                <a:srgbClr val="0070C0"/>
              </a:solidFill>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'3G_setup_time'!$D$2:$D$14</c:f>
              <c:numCache>
                <c:formatCode>General</c:formatCode>
                <c:ptCount val="13"/>
                <c:pt idx="0">
                  <c:v>4.8899999999999997</c:v>
                </c:pt>
                <c:pt idx="1">
                  <c:v>5.89</c:v>
                </c:pt>
                <c:pt idx="2">
                  <c:v>5.74</c:v>
                </c:pt>
                <c:pt idx="3">
                  <c:v>6.02</c:v>
                </c:pt>
                <c:pt idx="4">
                  <c:v>5.98</c:v>
                </c:pt>
                <c:pt idx="5">
                  <c:v>5.87</c:v>
                </c:pt>
                <c:pt idx="6">
                  <c:v>6.1</c:v>
                </c:pt>
                <c:pt idx="7">
                  <c:v>7.32</c:v>
                </c:pt>
                <c:pt idx="8">
                  <c:v>6.19</c:v>
                </c:pt>
                <c:pt idx="9">
                  <c:v>7.01</c:v>
                </c:pt>
                <c:pt idx="10">
                  <c:v>6.49</c:v>
                </c:pt>
                <c:pt idx="11">
                  <c:v>8.77</c:v>
                </c:pt>
                <c:pt idx="12">
                  <c:v>6.41</c:v>
                </c:pt>
              </c:numCache>
            </c:numRef>
          </c:val>
          <c:extLst>
            <c:ext xmlns:c16="http://schemas.microsoft.com/office/drawing/2014/chart" uri="{C3380CC4-5D6E-409C-BE32-E72D297353CC}">
              <c16:uniqueId val="{00000002-E6D0-42DB-B07D-EB6306667008}"/>
            </c:ext>
          </c:extLst>
        </c:ser>
        <c:ser>
          <c:idx val="3"/>
          <c:order val="3"/>
          <c:tx>
            <c:strRef>
              <c:f>'3G_setup_time'!$E$1</c:f>
              <c:strCache>
                <c:ptCount val="1"/>
                <c:pt idx="0">
                  <c:v>ARCEP Target</c:v>
                </c:pt>
              </c:strCache>
            </c:strRef>
          </c:tx>
          <c:spPr>
            <a:ln w="12700" cap="rnd">
              <a:solidFill>
                <a:srgbClr val="FF0000"/>
              </a:solidFill>
              <a:prstDash val="sysDash"/>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'3G_setup_time'!$E$2:$E$14</c:f>
              <c:numCache>
                <c:formatCode>General</c:formatCode>
                <c:ptCount val="13"/>
                <c:pt idx="0">
                  <c:v>10</c:v>
                </c:pt>
                <c:pt idx="1">
                  <c:v>10</c:v>
                </c:pt>
                <c:pt idx="2">
                  <c:v>10</c:v>
                </c:pt>
                <c:pt idx="3">
                  <c:v>10</c:v>
                </c:pt>
                <c:pt idx="4">
                  <c:v>10</c:v>
                </c:pt>
                <c:pt idx="5">
                  <c:v>10</c:v>
                </c:pt>
                <c:pt idx="6">
                  <c:v>10</c:v>
                </c:pt>
                <c:pt idx="7">
                  <c:v>10</c:v>
                </c:pt>
                <c:pt idx="8">
                  <c:v>10</c:v>
                </c:pt>
                <c:pt idx="9">
                  <c:v>10</c:v>
                </c:pt>
                <c:pt idx="10">
                  <c:v>10</c:v>
                </c:pt>
                <c:pt idx="11">
                  <c:v>10</c:v>
                </c:pt>
                <c:pt idx="12">
                  <c:v>10</c:v>
                </c:pt>
              </c:numCache>
            </c:numRef>
          </c:val>
          <c:extLst>
            <c:ext xmlns:c16="http://schemas.microsoft.com/office/drawing/2014/chart" uri="{C3380CC4-5D6E-409C-BE32-E72D297353CC}">
              <c16:uniqueId val="{00000003-E6D0-42DB-B07D-EB6306667008}"/>
            </c:ext>
          </c:extLst>
        </c:ser>
        <c:dLbls>
          <c:showLegendKey val="0"/>
          <c:showVal val="0"/>
          <c:showCatName val="0"/>
          <c:showSerName val="0"/>
          <c:showPercent val="0"/>
          <c:showBubbleSize val="0"/>
        </c:dLbls>
        <c:axId val="507434831"/>
        <c:axId val="507436079"/>
      </c:radar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valAx>
      <c:spPr>
        <a:noFill/>
        <a:ln>
          <a:noFill/>
        </a:ln>
        <a:effectLst/>
      </c:spPr>
    </c:plotArea>
    <c:legend>
      <c:legendPos val="b"/>
      <c:layout>
        <c:manualLayout>
          <c:xMode val="edge"/>
          <c:yMode val="edge"/>
          <c:x val="0.23725556264926348"/>
          <c:y val="0.90166635170603671"/>
          <c:w val="0.5810049053785632"/>
          <c:h val="4.6564895447671693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dirty="0">
                <a:effectLst/>
              </a:rPr>
              <a:t>3G </a:t>
            </a:r>
            <a:r>
              <a:rPr lang="fr-FR" sz="1800" b="1" i="0" u="none" strike="noStrike" cap="all" baseline="0" dirty="0">
                <a:effectLst/>
              </a:rPr>
              <a:t>FTP DL </a:t>
            </a:r>
            <a:r>
              <a:rPr lang="en-US" sz="1800" b="1" i="0" cap="all" baseline="0" dirty="0">
                <a:effectLst/>
              </a:rPr>
              <a:t>SUCCESS </a:t>
            </a:r>
            <a:endParaRPr lang="en-US" dirty="0">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 FTP DL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B44D-4305-8BDC-726F5C930A31}"/>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B44D-4305-8BDC-726F5C930A31}"/>
              </c:ext>
            </c:extLst>
          </c:dPt>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'!$B$2:$B$14</c:f>
              <c:numCache>
                <c:formatCode>General</c:formatCode>
                <c:ptCount val="13"/>
                <c:pt idx="0">
                  <c:v>99.6</c:v>
                </c:pt>
                <c:pt idx="1">
                  <c:v>100</c:v>
                </c:pt>
                <c:pt idx="2">
                  <c:v>99.15</c:v>
                </c:pt>
                <c:pt idx="3">
                  <c:v>100</c:v>
                </c:pt>
                <c:pt idx="4">
                  <c:v>98.66</c:v>
                </c:pt>
                <c:pt idx="5">
                  <c:v>99.15</c:v>
                </c:pt>
                <c:pt idx="6">
                  <c:v>98.58</c:v>
                </c:pt>
                <c:pt idx="7">
                  <c:v>99.69</c:v>
                </c:pt>
                <c:pt idx="8">
                  <c:v>100</c:v>
                </c:pt>
                <c:pt idx="9">
                  <c:v>99.56</c:v>
                </c:pt>
                <c:pt idx="10">
                  <c:v>100</c:v>
                </c:pt>
                <c:pt idx="11">
                  <c:v>95.42</c:v>
                </c:pt>
                <c:pt idx="12">
                  <c:v>99.070000000000007</c:v>
                </c:pt>
              </c:numCache>
            </c:numRef>
          </c:val>
          <c:extLst>
            <c:ext xmlns:c16="http://schemas.microsoft.com/office/drawing/2014/chart" uri="{C3380CC4-5D6E-409C-BE32-E72D297353CC}">
              <c16:uniqueId val="{00000004-B44D-4305-8BDC-726F5C930A31}"/>
            </c:ext>
          </c:extLst>
        </c:ser>
        <c:ser>
          <c:idx val="1"/>
          <c:order val="1"/>
          <c:tx>
            <c:strRef>
              <c:f>'3G FTP DL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B44D-4305-8BDC-726F5C930A31}"/>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B44D-4305-8BDC-726F5C930A31}"/>
              </c:ext>
            </c:extLst>
          </c:dPt>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'!$C$2:$C$14</c:f>
              <c:numCache>
                <c:formatCode>General</c:formatCode>
                <c:ptCount val="13"/>
                <c:pt idx="0">
                  <c:v>99.83</c:v>
                </c:pt>
                <c:pt idx="1">
                  <c:v>99.36</c:v>
                </c:pt>
                <c:pt idx="2">
                  <c:v>98.72999999999999</c:v>
                </c:pt>
                <c:pt idx="3">
                  <c:v>98.65</c:v>
                </c:pt>
                <c:pt idx="4">
                  <c:v>99.88</c:v>
                </c:pt>
                <c:pt idx="5">
                  <c:v>99.570000000000007</c:v>
                </c:pt>
                <c:pt idx="6">
                  <c:v>98.69</c:v>
                </c:pt>
                <c:pt idx="7">
                  <c:v>100</c:v>
                </c:pt>
                <c:pt idx="8">
                  <c:v>97.94</c:v>
                </c:pt>
                <c:pt idx="9">
                  <c:v>98.7</c:v>
                </c:pt>
                <c:pt idx="10">
                  <c:v>99.53</c:v>
                </c:pt>
                <c:pt idx="11">
                  <c:v>93.66</c:v>
                </c:pt>
                <c:pt idx="12">
                  <c:v>98.42</c:v>
                </c:pt>
              </c:numCache>
            </c:numRef>
          </c:val>
          <c:extLst>
            <c:ext xmlns:c16="http://schemas.microsoft.com/office/drawing/2014/chart" uri="{C3380CC4-5D6E-409C-BE32-E72D297353CC}">
              <c16:uniqueId val="{00000009-B44D-4305-8BDC-726F5C930A31}"/>
            </c:ext>
          </c:extLst>
        </c:ser>
        <c:ser>
          <c:idx val="2"/>
          <c:order val="2"/>
          <c:tx>
            <c:strRef>
              <c:f>'3G FTP DL '!$D$1</c:f>
              <c:strCache>
                <c:ptCount val="1"/>
                <c:pt idx="0">
                  <c:v>CELTISS</c:v>
                </c:pt>
              </c:strCache>
            </c:strRef>
          </c:tx>
          <c:spPr>
            <a:solidFill>
              <a:srgbClr val="0070C0"/>
            </a:solidFill>
            <a:ln>
              <a:solidFill>
                <a:schemeClr val="accent3"/>
              </a:solidFill>
            </a:ln>
            <a:effectLst/>
          </c:spPr>
          <c:invertIfNegative val="0"/>
          <c:dPt>
            <c:idx val="12"/>
            <c:invertIfNegative val="0"/>
            <c:bubble3D val="0"/>
            <c:spPr>
              <a:solidFill>
                <a:srgbClr val="0070C0"/>
              </a:solidFill>
              <a:ln w="25400">
                <a:solidFill>
                  <a:srgbClr val="DA291C"/>
                </a:solidFill>
              </a:ln>
              <a:effectLst/>
            </c:spPr>
            <c:extLst>
              <c:ext xmlns:c16="http://schemas.microsoft.com/office/drawing/2014/chart" uri="{C3380CC4-5D6E-409C-BE32-E72D297353CC}">
                <c16:uniqueId val="{00000008-93E2-4713-8456-7F4B7120B751}"/>
              </c:ext>
            </c:extLst>
          </c:dPt>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'!$D$2:$D$14</c:f>
              <c:numCache>
                <c:formatCode>General</c:formatCode>
                <c:ptCount val="13"/>
                <c:pt idx="0">
                  <c:v>100</c:v>
                </c:pt>
                <c:pt idx="1">
                  <c:v>98.929999999999993</c:v>
                </c:pt>
                <c:pt idx="2">
                  <c:v>99.929999999999993</c:v>
                </c:pt>
                <c:pt idx="3">
                  <c:v>99.29</c:v>
                </c:pt>
                <c:pt idx="4">
                  <c:v>99.51</c:v>
                </c:pt>
                <c:pt idx="5">
                  <c:v>100</c:v>
                </c:pt>
                <c:pt idx="6">
                  <c:v>99.58</c:v>
                </c:pt>
                <c:pt idx="7">
                  <c:v>97.009999999999991</c:v>
                </c:pt>
                <c:pt idx="8">
                  <c:v>100</c:v>
                </c:pt>
                <c:pt idx="9">
                  <c:v>100</c:v>
                </c:pt>
                <c:pt idx="10">
                  <c:v>99.52</c:v>
                </c:pt>
                <c:pt idx="11">
                  <c:v>98.68</c:v>
                </c:pt>
                <c:pt idx="12">
                  <c:v>99.21</c:v>
                </c:pt>
              </c:numCache>
            </c:numRef>
          </c:val>
          <c:extLst>
            <c:ext xmlns:c16="http://schemas.microsoft.com/office/drawing/2014/chart" uri="{C3380CC4-5D6E-409C-BE32-E72D297353CC}">
              <c16:uniqueId val="{0000000A-B44D-4305-8BDC-726F5C930A31}"/>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'3G FTP DL '!$E$1</c:f>
              <c:strCache>
                <c:ptCount val="1"/>
                <c:pt idx="0">
                  <c:v>ARCEP Target</c:v>
                </c:pt>
              </c:strCache>
            </c:strRef>
          </c:tx>
          <c:spPr>
            <a:ln w="19050" cap="rnd">
              <a:solidFill>
                <a:srgbClr val="FF0000"/>
              </a:solidFill>
              <a:prstDash val="sysDash"/>
              <a:round/>
            </a:ln>
            <a:effectLst/>
          </c:spPr>
          <c:marker>
            <c:symbol val="none"/>
          </c:marker>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'!$E$2:$E$14</c:f>
              <c:numCache>
                <c:formatCode>General</c:formatCode>
                <c:ptCount val="13"/>
                <c:pt idx="0">
                  <c:v>97</c:v>
                </c:pt>
                <c:pt idx="1">
                  <c:v>97</c:v>
                </c:pt>
                <c:pt idx="2">
                  <c:v>97</c:v>
                </c:pt>
                <c:pt idx="3">
                  <c:v>97</c:v>
                </c:pt>
                <c:pt idx="4">
                  <c:v>97</c:v>
                </c:pt>
                <c:pt idx="5">
                  <c:v>97</c:v>
                </c:pt>
                <c:pt idx="6">
                  <c:v>97</c:v>
                </c:pt>
                <c:pt idx="7">
                  <c:v>97</c:v>
                </c:pt>
                <c:pt idx="8">
                  <c:v>97</c:v>
                </c:pt>
                <c:pt idx="9">
                  <c:v>97</c:v>
                </c:pt>
                <c:pt idx="10">
                  <c:v>97</c:v>
                </c:pt>
                <c:pt idx="11">
                  <c:v>97</c:v>
                </c:pt>
                <c:pt idx="12">
                  <c:v>97</c:v>
                </c:pt>
              </c:numCache>
            </c:numRef>
          </c:val>
          <c:smooth val="0"/>
          <c:extLst>
            <c:ext xmlns:c16="http://schemas.microsoft.com/office/drawing/2014/chart" uri="{C3380CC4-5D6E-409C-BE32-E72D297353CC}">
              <c16:uniqueId val="{0000000B-B44D-4305-8BDC-726F5C930A31}"/>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0%" sourceLinked="0"/>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4"/>
        <c:dispUnits>
          <c:builtInUnit val="hundreds"/>
          <c:dispUnitsLbl>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7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'3G FTP DL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'!$L$3</c:f>
              <c:strCache>
                <c:ptCount val="1"/>
                <c:pt idx="0">
                  <c:v>#Regions</c:v>
                </c:pt>
              </c:strCache>
            </c:strRef>
          </c:cat>
          <c:val>
            <c:numRef>
              <c:f>'3G FTP DL '!$M$3</c:f>
              <c:numCache>
                <c:formatCode>General</c:formatCode>
                <c:ptCount val="1"/>
                <c:pt idx="0">
                  <c:v>4</c:v>
                </c:pt>
              </c:numCache>
            </c:numRef>
          </c:val>
          <c:extLst>
            <c:ext xmlns:c16="http://schemas.microsoft.com/office/drawing/2014/chart" uri="{C3380CC4-5D6E-409C-BE32-E72D297353CC}">
              <c16:uniqueId val="{00000000-4CBC-43D4-8C94-2DF8B53E1E59}"/>
            </c:ext>
          </c:extLst>
        </c:ser>
        <c:ser>
          <c:idx val="1"/>
          <c:order val="1"/>
          <c:tx>
            <c:strRef>
              <c:f>'3G FTP DL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'!$L$3</c:f>
              <c:strCache>
                <c:ptCount val="1"/>
                <c:pt idx="0">
                  <c:v>#Regions</c:v>
                </c:pt>
              </c:strCache>
            </c:strRef>
          </c:cat>
          <c:val>
            <c:numRef>
              <c:f>'3G FTP DL '!$N$3</c:f>
              <c:numCache>
                <c:formatCode>General</c:formatCode>
                <c:ptCount val="1"/>
                <c:pt idx="0">
                  <c:v>2</c:v>
                </c:pt>
              </c:numCache>
            </c:numRef>
          </c:val>
          <c:extLst>
            <c:ext xmlns:c16="http://schemas.microsoft.com/office/drawing/2014/chart" uri="{C3380CC4-5D6E-409C-BE32-E72D297353CC}">
              <c16:uniqueId val="{00000001-4CBC-43D4-8C94-2DF8B53E1E59}"/>
            </c:ext>
          </c:extLst>
        </c:ser>
        <c:ser>
          <c:idx val="2"/>
          <c:order val="2"/>
          <c:tx>
            <c:strRef>
              <c:f>'3G FTP DL '!$O$2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4CBC-43D4-8C94-2DF8B53E1E59}"/>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'!$L$3</c:f>
              <c:strCache>
                <c:ptCount val="1"/>
                <c:pt idx="0">
                  <c:v>#Regions</c:v>
                </c:pt>
              </c:strCache>
            </c:strRef>
          </c:cat>
          <c:val>
            <c:numRef>
              <c:f>'3G FTP DL '!$O$3</c:f>
              <c:numCache>
                <c:formatCode>General</c:formatCode>
                <c:ptCount val="1"/>
                <c:pt idx="0">
                  <c:v>6</c:v>
                </c:pt>
              </c:numCache>
            </c:numRef>
          </c:val>
          <c:extLst>
            <c:ext xmlns:c16="http://schemas.microsoft.com/office/drawing/2014/chart" uri="{C3380CC4-5D6E-409C-BE32-E72D297353CC}">
              <c16:uniqueId val="{00000004-4CBC-43D4-8C94-2DF8B53E1E59}"/>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800" b="1" i="0" u="none" strike="noStrike" kern="1200" cap="all" spc="150" baseline="0">
                <a:solidFill>
                  <a:prstClr val="black">
                    <a:lumMod val="50000"/>
                    <a:lumOff val="50000"/>
                  </a:prstClr>
                </a:solidFill>
                <a:effectLst/>
                <a:latin typeface="+mn-lt"/>
                <a:ea typeface="+mn-ea"/>
                <a:cs typeface="+mn-cs"/>
              </a:defRPr>
            </a:pPr>
            <a:r>
              <a:rPr lang="en-US" sz="1800" b="0" i="0" u="none" strike="noStrike" kern="1200" cap="all" spc="150" baseline="0" dirty="0">
                <a:solidFill>
                  <a:prstClr val="black">
                    <a:lumMod val="50000"/>
                    <a:lumOff val="50000"/>
                  </a:prstClr>
                </a:solidFill>
                <a:effectLst/>
                <a:latin typeface="+mn-lt"/>
                <a:ea typeface="+mn-ea"/>
                <a:cs typeface="+mn-cs"/>
              </a:rPr>
              <a:t>3G FTP UL SUCCESS </a:t>
            </a:r>
          </a:p>
        </c:rich>
      </c:tx>
      <c:overlay val="0"/>
      <c:spPr>
        <a:noFill/>
        <a:ln>
          <a:noFill/>
        </a:ln>
        <a:effectLst/>
      </c:spPr>
      <c:txPr>
        <a:bodyPr rot="0" spcFirstLastPara="1" vertOverflow="ellipsis" vert="horz" wrap="square" anchor="ctr" anchorCtr="1"/>
        <a:lstStyle/>
        <a:p>
          <a:pPr algn="ctr" rtl="0">
            <a:defRPr lang="en-US" sz="1800" b="1" i="0" u="none" strike="noStrike" kern="1200" cap="all" spc="150" baseline="0">
              <a:solidFill>
                <a:prstClr val="black">
                  <a:lumMod val="50000"/>
                  <a:lumOff val="50000"/>
                </a:prstClr>
              </a:solidFill>
              <a:effectLst/>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 FTP UL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23A8-4402-B025-C340BA32C933}"/>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23A8-4402-B025-C340BA32C933}"/>
              </c:ext>
            </c:extLst>
          </c:dPt>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'!$B$2:$B$14</c:f>
              <c:numCache>
                <c:formatCode>General</c:formatCode>
                <c:ptCount val="13"/>
                <c:pt idx="0">
                  <c:v>99.64</c:v>
                </c:pt>
                <c:pt idx="1">
                  <c:v>98.53</c:v>
                </c:pt>
                <c:pt idx="2">
                  <c:v>99.41</c:v>
                </c:pt>
                <c:pt idx="3">
                  <c:v>99.29</c:v>
                </c:pt>
                <c:pt idx="4">
                  <c:v>100</c:v>
                </c:pt>
                <c:pt idx="5">
                  <c:v>98.22999999999999</c:v>
                </c:pt>
                <c:pt idx="6">
                  <c:v>97.13000000000001</c:v>
                </c:pt>
                <c:pt idx="7">
                  <c:v>98.86</c:v>
                </c:pt>
                <c:pt idx="8">
                  <c:v>100</c:v>
                </c:pt>
                <c:pt idx="9">
                  <c:v>99.16</c:v>
                </c:pt>
                <c:pt idx="10">
                  <c:v>99.550000000000011</c:v>
                </c:pt>
                <c:pt idx="11">
                  <c:v>93.92</c:v>
                </c:pt>
                <c:pt idx="12">
                  <c:v>98.509999999999991</c:v>
                </c:pt>
              </c:numCache>
            </c:numRef>
          </c:val>
          <c:extLst>
            <c:ext xmlns:c16="http://schemas.microsoft.com/office/drawing/2014/chart" uri="{C3380CC4-5D6E-409C-BE32-E72D297353CC}">
              <c16:uniqueId val="{00000004-23A8-4402-B025-C340BA32C933}"/>
            </c:ext>
          </c:extLst>
        </c:ser>
        <c:ser>
          <c:idx val="1"/>
          <c:order val="1"/>
          <c:tx>
            <c:strRef>
              <c:f>'3G FTP UL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23A8-4402-B025-C340BA32C933}"/>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23A8-4402-B025-C340BA32C933}"/>
              </c:ext>
            </c:extLst>
          </c:dPt>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'!$C$2:$C$14</c:f>
              <c:numCache>
                <c:formatCode>General</c:formatCode>
                <c:ptCount val="13"/>
                <c:pt idx="0">
                  <c:v>99.83</c:v>
                </c:pt>
                <c:pt idx="1">
                  <c:v>97.69</c:v>
                </c:pt>
                <c:pt idx="2">
                  <c:v>99.37</c:v>
                </c:pt>
                <c:pt idx="3">
                  <c:v>98.11</c:v>
                </c:pt>
                <c:pt idx="4">
                  <c:v>100</c:v>
                </c:pt>
                <c:pt idx="5">
                  <c:v>95.02000000000001</c:v>
                </c:pt>
                <c:pt idx="6">
                  <c:v>97.26</c:v>
                </c:pt>
                <c:pt idx="7">
                  <c:v>91.149999999999991</c:v>
                </c:pt>
                <c:pt idx="8">
                  <c:v>99.63</c:v>
                </c:pt>
                <c:pt idx="9">
                  <c:v>100</c:v>
                </c:pt>
                <c:pt idx="10">
                  <c:v>100</c:v>
                </c:pt>
                <c:pt idx="11">
                  <c:v>97.72999999999999</c:v>
                </c:pt>
                <c:pt idx="12">
                  <c:v>97.88</c:v>
                </c:pt>
              </c:numCache>
            </c:numRef>
          </c:val>
          <c:extLst>
            <c:ext xmlns:c16="http://schemas.microsoft.com/office/drawing/2014/chart" uri="{C3380CC4-5D6E-409C-BE32-E72D297353CC}">
              <c16:uniqueId val="{00000009-23A8-4402-B025-C340BA32C933}"/>
            </c:ext>
          </c:extLst>
        </c:ser>
        <c:ser>
          <c:idx val="2"/>
          <c:order val="2"/>
          <c:tx>
            <c:strRef>
              <c:f>'3G FTP UL '!$D$1</c:f>
              <c:strCache>
                <c:ptCount val="1"/>
                <c:pt idx="0">
                  <c:v>CELTISS</c:v>
                </c:pt>
              </c:strCache>
            </c:strRef>
          </c:tx>
          <c:spPr>
            <a:solidFill>
              <a:srgbClr val="0070C0"/>
            </a:solidFill>
            <a:ln>
              <a:solidFill>
                <a:schemeClr val="accent3"/>
              </a:solidFill>
            </a:ln>
            <a:effectLst/>
          </c:spPr>
          <c:invertIfNegative val="0"/>
          <c:dPt>
            <c:idx val="12"/>
            <c:invertIfNegative val="0"/>
            <c:bubble3D val="0"/>
            <c:spPr>
              <a:solidFill>
                <a:srgbClr val="0070C0"/>
              </a:solidFill>
              <a:ln w="25400">
                <a:solidFill>
                  <a:srgbClr val="DA291C"/>
                </a:solidFill>
              </a:ln>
              <a:effectLst/>
            </c:spPr>
            <c:extLst>
              <c:ext xmlns:c16="http://schemas.microsoft.com/office/drawing/2014/chart" uri="{C3380CC4-5D6E-409C-BE32-E72D297353CC}">
                <c16:uniqueId val="{00000008-0090-4D43-BC57-812576765B99}"/>
              </c:ext>
            </c:extLst>
          </c:dPt>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'!$D$2:$D$14</c:f>
              <c:numCache>
                <c:formatCode>General</c:formatCode>
                <c:ptCount val="13"/>
                <c:pt idx="0">
                  <c:v>99.69</c:v>
                </c:pt>
                <c:pt idx="1">
                  <c:v>100</c:v>
                </c:pt>
                <c:pt idx="2">
                  <c:v>99.71</c:v>
                </c:pt>
                <c:pt idx="3">
                  <c:v>99.74</c:v>
                </c:pt>
                <c:pt idx="4">
                  <c:v>99.49</c:v>
                </c:pt>
                <c:pt idx="5">
                  <c:v>98.77</c:v>
                </c:pt>
                <c:pt idx="6">
                  <c:v>99.13</c:v>
                </c:pt>
                <c:pt idx="7">
                  <c:v>96.509999999999991</c:v>
                </c:pt>
                <c:pt idx="8">
                  <c:v>99.81</c:v>
                </c:pt>
                <c:pt idx="9">
                  <c:v>99.38</c:v>
                </c:pt>
                <c:pt idx="10">
                  <c:v>99.5</c:v>
                </c:pt>
                <c:pt idx="11">
                  <c:v>92.96</c:v>
                </c:pt>
                <c:pt idx="12">
                  <c:v>98.71</c:v>
                </c:pt>
              </c:numCache>
            </c:numRef>
          </c:val>
          <c:extLst>
            <c:ext xmlns:c16="http://schemas.microsoft.com/office/drawing/2014/chart" uri="{C3380CC4-5D6E-409C-BE32-E72D297353CC}">
              <c16:uniqueId val="{0000000A-23A8-4402-B025-C340BA32C933}"/>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'3G FTP UL '!$E$1</c:f>
              <c:strCache>
                <c:ptCount val="1"/>
                <c:pt idx="0">
                  <c:v>ARCEP Target</c:v>
                </c:pt>
              </c:strCache>
            </c:strRef>
          </c:tx>
          <c:spPr>
            <a:ln w="19050" cap="rnd">
              <a:solidFill>
                <a:srgbClr val="FF0000"/>
              </a:solidFill>
              <a:prstDash val="sysDash"/>
              <a:round/>
            </a:ln>
            <a:effectLst/>
          </c:spPr>
          <c:marker>
            <c:symbol val="none"/>
          </c:marker>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'!$E$2:$E$14</c:f>
              <c:numCache>
                <c:formatCode>General</c:formatCode>
                <c:ptCount val="13"/>
                <c:pt idx="0">
                  <c:v>97</c:v>
                </c:pt>
                <c:pt idx="1">
                  <c:v>97</c:v>
                </c:pt>
                <c:pt idx="2">
                  <c:v>97</c:v>
                </c:pt>
                <c:pt idx="3">
                  <c:v>97</c:v>
                </c:pt>
                <c:pt idx="4">
                  <c:v>97</c:v>
                </c:pt>
                <c:pt idx="5">
                  <c:v>97</c:v>
                </c:pt>
                <c:pt idx="6">
                  <c:v>97</c:v>
                </c:pt>
                <c:pt idx="7">
                  <c:v>97</c:v>
                </c:pt>
                <c:pt idx="8">
                  <c:v>97</c:v>
                </c:pt>
                <c:pt idx="9">
                  <c:v>97</c:v>
                </c:pt>
                <c:pt idx="10">
                  <c:v>97</c:v>
                </c:pt>
                <c:pt idx="11">
                  <c:v>97</c:v>
                </c:pt>
                <c:pt idx="12">
                  <c:v>97</c:v>
                </c:pt>
              </c:numCache>
            </c:numRef>
          </c:val>
          <c:smooth val="0"/>
          <c:extLst>
            <c:ext xmlns:c16="http://schemas.microsoft.com/office/drawing/2014/chart" uri="{C3380CC4-5D6E-409C-BE32-E72D297353CC}">
              <c16:uniqueId val="{0000000B-23A8-4402-B025-C340BA32C933}"/>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0%" sourceLinked="0"/>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4"/>
        <c:dispUnits>
          <c:builtInUnit val="hundreds"/>
          <c:dispUnitsLbl>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6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'3G FTP UL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'!$L$3</c:f>
              <c:strCache>
                <c:ptCount val="1"/>
                <c:pt idx="0">
                  <c:v>#Regions</c:v>
                </c:pt>
              </c:strCache>
            </c:strRef>
          </c:cat>
          <c:val>
            <c:numRef>
              <c:f>'3G FTP UL '!$M$3</c:f>
              <c:numCache>
                <c:formatCode>General</c:formatCode>
                <c:ptCount val="1"/>
                <c:pt idx="0">
                  <c:v>3</c:v>
                </c:pt>
              </c:numCache>
            </c:numRef>
          </c:val>
          <c:extLst>
            <c:ext xmlns:c16="http://schemas.microsoft.com/office/drawing/2014/chart" uri="{C3380CC4-5D6E-409C-BE32-E72D297353CC}">
              <c16:uniqueId val="{00000000-283D-45E0-BC00-E2A14C5371D7}"/>
            </c:ext>
          </c:extLst>
        </c:ser>
        <c:ser>
          <c:idx val="1"/>
          <c:order val="1"/>
          <c:tx>
            <c:strRef>
              <c:f>'3G FTP UL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'!$L$3</c:f>
              <c:strCache>
                <c:ptCount val="1"/>
                <c:pt idx="0">
                  <c:v>#Regions</c:v>
                </c:pt>
              </c:strCache>
            </c:strRef>
          </c:cat>
          <c:val>
            <c:numRef>
              <c:f>'3G FTP UL '!$N$3</c:f>
              <c:numCache>
                <c:formatCode>General</c:formatCode>
                <c:ptCount val="1"/>
                <c:pt idx="0">
                  <c:v>4</c:v>
                </c:pt>
              </c:numCache>
            </c:numRef>
          </c:val>
          <c:extLst>
            <c:ext xmlns:c16="http://schemas.microsoft.com/office/drawing/2014/chart" uri="{C3380CC4-5D6E-409C-BE32-E72D297353CC}">
              <c16:uniqueId val="{00000001-283D-45E0-BC00-E2A14C5371D7}"/>
            </c:ext>
          </c:extLst>
        </c:ser>
        <c:ser>
          <c:idx val="2"/>
          <c:order val="2"/>
          <c:tx>
            <c:strRef>
              <c:f>'3G FTP UL '!$O$2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bevelB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'!$L$3</c:f>
              <c:strCache>
                <c:ptCount val="1"/>
                <c:pt idx="0">
                  <c:v>#Regions</c:v>
                </c:pt>
              </c:strCache>
            </c:strRef>
          </c:cat>
          <c:val>
            <c:numRef>
              <c:f>'3G FTP UL '!$O$3</c:f>
              <c:numCache>
                <c:formatCode>General</c:formatCode>
                <c:ptCount val="1"/>
                <c:pt idx="0">
                  <c:v>5</c:v>
                </c:pt>
              </c:numCache>
            </c:numRef>
          </c:val>
          <c:extLst>
            <c:ext xmlns:c16="http://schemas.microsoft.com/office/drawing/2014/chart" uri="{C3380CC4-5D6E-409C-BE32-E72D297353CC}">
              <c16:uniqueId val="{00000002-283D-45E0-BC00-E2A14C5371D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3G </a:t>
            </a:r>
            <a:r>
              <a:rPr lang="fr-FR" sz="1800" b="1" i="0" cap="all" baseline="0">
                <a:effectLst/>
              </a:rPr>
              <a:t>FTP DL </a:t>
            </a:r>
            <a:r>
              <a:rPr lang="en-US" sz="1800" b="1" i="0" cap="all" baseline="0">
                <a:effectLst/>
              </a:rPr>
              <a:t>THROUGHPUT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 FTP DL thr'!$B$1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85F0-4CF0-8EB2-259067CADA54}"/>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85F0-4CF0-8EB2-259067CADA54}"/>
              </c:ext>
            </c:extLst>
          </c:dPt>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thr'!$B$2:$B$14</c:f>
              <c:numCache>
                <c:formatCode>General</c:formatCode>
                <c:ptCount val="13"/>
                <c:pt idx="0">
                  <c:v>2200.6</c:v>
                </c:pt>
                <c:pt idx="1">
                  <c:v>2107.21</c:v>
                </c:pt>
                <c:pt idx="2">
                  <c:v>4256.87</c:v>
                </c:pt>
                <c:pt idx="3">
                  <c:v>2963.37</c:v>
                </c:pt>
                <c:pt idx="4">
                  <c:v>3259</c:v>
                </c:pt>
                <c:pt idx="5">
                  <c:v>3482.24</c:v>
                </c:pt>
                <c:pt idx="6">
                  <c:v>3506.88</c:v>
                </c:pt>
                <c:pt idx="7">
                  <c:v>4830.8599999999997</c:v>
                </c:pt>
                <c:pt idx="8">
                  <c:v>4622.4799999999996</c:v>
                </c:pt>
                <c:pt idx="9">
                  <c:v>6970.1</c:v>
                </c:pt>
                <c:pt idx="10">
                  <c:v>5344.28</c:v>
                </c:pt>
                <c:pt idx="11">
                  <c:v>4432.96</c:v>
                </c:pt>
                <c:pt idx="12">
                  <c:v>3654.24</c:v>
                </c:pt>
              </c:numCache>
            </c:numRef>
          </c:val>
          <c:extLst>
            <c:ext xmlns:c16="http://schemas.microsoft.com/office/drawing/2014/chart" uri="{C3380CC4-5D6E-409C-BE32-E72D297353CC}">
              <c16:uniqueId val="{00000004-85F0-4CF0-8EB2-259067CADA54}"/>
            </c:ext>
          </c:extLst>
        </c:ser>
        <c:ser>
          <c:idx val="1"/>
          <c:order val="1"/>
          <c:tx>
            <c:strRef>
              <c:f>'3G FTP DL thr'!$C$1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85F0-4CF0-8EB2-259067CADA54}"/>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85F0-4CF0-8EB2-259067CADA54}"/>
              </c:ext>
            </c:extLst>
          </c:dPt>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thr'!$C$2:$C$14</c:f>
              <c:numCache>
                <c:formatCode>General</c:formatCode>
                <c:ptCount val="13"/>
                <c:pt idx="0">
                  <c:v>3337.54</c:v>
                </c:pt>
                <c:pt idx="1">
                  <c:v>2007.25</c:v>
                </c:pt>
                <c:pt idx="2">
                  <c:v>4975.2</c:v>
                </c:pt>
                <c:pt idx="3">
                  <c:v>3762.44</c:v>
                </c:pt>
                <c:pt idx="4">
                  <c:v>5853.58</c:v>
                </c:pt>
                <c:pt idx="5">
                  <c:v>4651.8900000000003</c:v>
                </c:pt>
                <c:pt idx="6">
                  <c:v>3089.84</c:v>
                </c:pt>
                <c:pt idx="7">
                  <c:v>3008.55</c:v>
                </c:pt>
                <c:pt idx="8">
                  <c:v>4717.91</c:v>
                </c:pt>
                <c:pt idx="9">
                  <c:v>4493.7700000000004</c:v>
                </c:pt>
                <c:pt idx="10">
                  <c:v>4071.6</c:v>
                </c:pt>
                <c:pt idx="11">
                  <c:v>3134.27</c:v>
                </c:pt>
                <c:pt idx="12">
                  <c:v>4740.32</c:v>
                </c:pt>
              </c:numCache>
            </c:numRef>
          </c:val>
          <c:extLst>
            <c:ext xmlns:c16="http://schemas.microsoft.com/office/drawing/2014/chart" uri="{C3380CC4-5D6E-409C-BE32-E72D297353CC}">
              <c16:uniqueId val="{00000009-85F0-4CF0-8EB2-259067CADA54}"/>
            </c:ext>
          </c:extLst>
        </c:ser>
        <c:ser>
          <c:idx val="2"/>
          <c:order val="2"/>
          <c:tx>
            <c:strRef>
              <c:f>'3G FTP DL thr'!$D$1</c:f>
              <c:strCache>
                <c:ptCount val="1"/>
                <c:pt idx="0">
                  <c:v>CELTISS</c:v>
                </c:pt>
              </c:strCache>
            </c:strRef>
          </c:tx>
          <c:spPr>
            <a:solidFill>
              <a:srgbClr val="0070C0"/>
            </a:solidFill>
            <a:ln>
              <a:solidFill>
                <a:schemeClr val="accent3"/>
              </a:solidFill>
            </a:ln>
            <a:effectLst/>
          </c:spPr>
          <c:invertIfNegative val="0"/>
          <c:dPt>
            <c:idx val="12"/>
            <c:invertIfNegative val="0"/>
            <c:bubble3D val="0"/>
            <c:spPr>
              <a:solidFill>
                <a:srgbClr val="0070C0"/>
              </a:solidFill>
              <a:ln w="19050">
                <a:solidFill>
                  <a:srgbClr val="C00000"/>
                </a:solidFill>
              </a:ln>
              <a:effectLst/>
            </c:spPr>
            <c:extLst>
              <c:ext xmlns:c16="http://schemas.microsoft.com/office/drawing/2014/chart" uri="{C3380CC4-5D6E-409C-BE32-E72D297353CC}">
                <c16:uniqueId val="{00000008-D101-4C8E-9BFE-D96EA0AA1BCE}"/>
              </c:ext>
            </c:extLst>
          </c:dPt>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thr'!$D$2:$D$14</c:f>
              <c:numCache>
                <c:formatCode>General</c:formatCode>
                <c:ptCount val="13"/>
                <c:pt idx="0">
                  <c:v>4620.29</c:v>
                </c:pt>
                <c:pt idx="1">
                  <c:v>2083.2199999999998</c:v>
                </c:pt>
                <c:pt idx="2">
                  <c:v>6136.24</c:v>
                </c:pt>
                <c:pt idx="3">
                  <c:v>4201.33</c:v>
                </c:pt>
                <c:pt idx="4">
                  <c:v>7928.99</c:v>
                </c:pt>
                <c:pt idx="5">
                  <c:v>7631.54</c:v>
                </c:pt>
                <c:pt idx="6">
                  <c:v>6459.46</c:v>
                </c:pt>
                <c:pt idx="7">
                  <c:v>6810.93</c:v>
                </c:pt>
                <c:pt idx="8">
                  <c:v>6828.5</c:v>
                </c:pt>
                <c:pt idx="9">
                  <c:v>6544.37</c:v>
                </c:pt>
                <c:pt idx="10">
                  <c:v>9464.7099999999991</c:v>
                </c:pt>
                <c:pt idx="11">
                  <c:v>5867.9</c:v>
                </c:pt>
                <c:pt idx="12">
                  <c:v>7474.61</c:v>
                </c:pt>
              </c:numCache>
            </c:numRef>
          </c:val>
          <c:extLst>
            <c:ext xmlns:c16="http://schemas.microsoft.com/office/drawing/2014/chart" uri="{C3380CC4-5D6E-409C-BE32-E72D297353CC}">
              <c16:uniqueId val="{0000000A-85F0-4CF0-8EB2-259067CADA54}"/>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'3G FTP DL thr'!$E$1</c:f>
              <c:strCache>
                <c:ptCount val="1"/>
                <c:pt idx="0">
                  <c:v>ARCEP Target</c:v>
                </c:pt>
              </c:strCache>
            </c:strRef>
          </c:tx>
          <c:spPr>
            <a:ln w="19050" cap="rnd">
              <a:solidFill>
                <a:srgbClr val="FF0000"/>
              </a:solidFill>
              <a:prstDash val="sysDash"/>
              <a:round/>
            </a:ln>
            <a:effectLst/>
          </c:spPr>
          <c:marker>
            <c:symbol val="none"/>
          </c:marker>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thr'!$E$2:$E$14</c:f>
              <c:numCache>
                <c:formatCode>General</c:formatCode>
                <c:ptCount val="13"/>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2000</c:v>
                </c:pt>
              </c:numCache>
            </c:numRef>
          </c:val>
          <c:smooth val="0"/>
          <c:extLst>
            <c:ext xmlns:c16="http://schemas.microsoft.com/office/drawing/2014/chart" uri="{C3380CC4-5D6E-409C-BE32-E72D297353CC}">
              <c16:uniqueId val="{0000000B-85F0-4CF0-8EB2-259067CADA54}"/>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in val="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1000"/>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7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'3G FTP DL thr'!$M$2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thr'!$L$3</c:f>
              <c:strCache>
                <c:ptCount val="1"/>
                <c:pt idx="0">
                  <c:v>#Regions</c:v>
                </c:pt>
              </c:strCache>
            </c:strRef>
          </c:cat>
          <c:val>
            <c:numRef>
              <c:f>'3G FTP DL thr'!$M$3</c:f>
              <c:numCache>
                <c:formatCode>General</c:formatCode>
                <c:ptCount val="1"/>
                <c:pt idx="0">
                  <c:v>2</c:v>
                </c:pt>
              </c:numCache>
            </c:numRef>
          </c:val>
          <c:extLst>
            <c:ext xmlns:c16="http://schemas.microsoft.com/office/drawing/2014/chart" uri="{C3380CC4-5D6E-409C-BE32-E72D297353CC}">
              <c16:uniqueId val="{00000000-A23F-4E5C-ACBC-C234E3A15D5F}"/>
            </c:ext>
          </c:extLst>
        </c:ser>
        <c:ser>
          <c:idx val="1"/>
          <c:order val="1"/>
          <c:tx>
            <c:strRef>
              <c:f>'3G FTP DL thr'!$N$2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thr'!$L$3</c:f>
              <c:strCache>
                <c:ptCount val="1"/>
                <c:pt idx="0">
                  <c:v>#Regions</c:v>
                </c:pt>
              </c:strCache>
            </c:strRef>
          </c:cat>
          <c:val>
            <c:numRef>
              <c:f>'3G FTP DL thr'!$N$3</c:f>
              <c:numCache>
                <c:formatCode>General</c:formatCode>
                <c:ptCount val="1"/>
              </c:numCache>
            </c:numRef>
          </c:val>
          <c:extLst>
            <c:ext xmlns:c16="http://schemas.microsoft.com/office/drawing/2014/chart" uri="{C3380CC4-5D6E-409C-BE32-E72D297353CC}">
              <c16:uniqueId val="{00000001-A23F-4E5C-ACBC-C234E3A15D5F}"/>
            </c:ext>
          </c:extLst>
        </c:ser>
        <c:ser>
          <c:idx val="2"/>
          <c:order val="2"/>
          <c:tx>
            <c:strRef>
              <c:f>'3G FTP DL thr'!$O$2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A23F-4E5C-ACBC-C234E3A15D5F}"/>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thr'!$L$3</c:f>
              <c:strCache>
                <c:ptCount val="1"/>
                <c:pt idx="0">
                  <c:v>#Regions</c:v>
                </c:pt>
              </c:strCache>
            </c:strRef>
          </c:cat>
          <c:val>
            <c:numRef>
              <c:f>'3G FTP DL thr'!$O$3</c:f>
              <c:numCache>
                <c:formatCode>General</c:formatCode>
                <c:ptCount val="1"/>
                <c:pt idx="0">
                  <c:v>10</c:v>
                </c:pt>
              </c:numCache>
            </c:numRef>
          </c:val>
          <c:extLst>
            <c:ext xmlns:c16="http://schemas.microsoft.com/office/drawing/2014/chart" uri="{C3380CC4-5D6E-409C-BE32-E72D297353CC}">
              <c16:uniqueId val="{00000004-A23F-4E5C-ACBC-C234E3A15D5F}"/>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max val="10"/>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dirty="0">
                <a:effectLst/>
              </a:rPr>
              <a:t>3G </a:t>
            </a:r>
            <a:r>
              <a:rPr lang="fr-FR" sz="1800" b="1" i="0" u="none" strike="noStrike" cap="all" baseline="0" dirty="0">
                <a:effectLst/>
              </a:rPr>
              <a:t>FTP UL THROUGHPUT</a:t>
            </a:r>
            <a:endParaRPr lang="en-US" dirty="0">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 FTP UL  Thr'!$B$1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74CC-4B43-BBE2-6B7E931EAD38}"/>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74CC-4B43-BBE2-6B7E931EAD38}"/>
              </c:ext>
            </c:extLst>
          </c:dPt>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Thr'!$B$2:$B$14</c:f>
              <c:numCache>
                <c:formatCode>General</c:formatCode>
                <c:ptCount val="13"/>
                <c:pt idx="0">
                  <c:v>1045.72</c:v>
                </c:pt>
                <c:pt idx="1">
                  <c:v>1022.33</c:v>
                </c:pt>
                <c:pt idx="2">
                  <c:v>2197.08</c:v>
                </c:pt>
                <c:pt idx="3">
                  <c:v>1207</c:v>
                </c:pt>
                <c:pt idx="4">
                  <c:v>1147.8499999999999</c:v>
                </c:pt>
                <c:pt idx="5">
                  <c:v>1156.47</c:v>
                </c:pt>
                <c:pt idx="6">
                  <c:v>1982.95</c:v>
                </c:pt>
                <c:pt idx="7">
                  <c:v>2318.31</c:v>
                </c:pt>
                <c:pt idx="8">
                  <c:v>2355.19</c:v>
                </c:pt>
                <c:pt idx="9">
                  <c:v>2627.48</c:v>
                </c:pt>
                <c:pt idx="10">
                  <c:v>2002.72</c:v>
                </c:pt>
                <c:pt idx="11">
                  <c:v>1867.87</c:v>
                </c:pt>
                <c:pt idx="12">
                  <c:v>1682.37</c:v>
                </c:pt>
              </c:numCache>
            </c:numRef>
          </c:val>
          <c:extLst>
            <c:ext xmlns:c16="http://schemas.microsoft.com/office/drawing/2014/chart" uri="{C3380CC4-5D6E-409C-BE32-E72D297353CC}">
              <c16:uniqueId val="{00000004-74CC-4B43-BBE2-6B7E931EAD38}"/>
            </c:ext>
          </c:extLst>
        </c:ser>
        <c:ser>
          <c:idx val="1"/>
          <c:order val="1"/>
          <c:tx>
            <c:strRef>
              <c:f>'3G FTP UL  Thr'!$C$1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74CC-4B43-BBE2-6B7E931EAD38}"/>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74CC-4B43-BBE2-6B7E931EAD38}"/>
              </c:ext>
            </c:extLst>
          </c:dPt>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Thr'!$C$2:$C$14</c:f>
              <c:numCache>
                <c:formatCode>General</c:formatCode>
                <c:ptCount val="13"/>
                <c:pt idx="0">
                  <c:v>1014.22</c:v>
                </c:pt>
                <c:pt idx="1">
                  <c:v>1009.53</c:v>
                </c:pt>
                <c:pt idx="2">
                  <c:v>1183.54</c:v>
                </c:pt>
                <c:pt idx="3">
                  <c:v>1164.53</c:v>
                </c:pt>
                <c:pt idx="4">
                  <c:v>1458.95</c:v>
                </c:pt>
                <c:pt idx="5">
                  <c:v>1272.73</c:v>
                </c:pt>
                <c:pt idx="6">
                  <c:v>1168.93</c:v>
                </c:pt>
                <c:pt idx="7">
                  <c:v>908.33</c:v>
                </c:pt>
                <c:pt idx="8">
                  <c:v>1527.06</c:v>
                </c:pt>
                <c:pt idx="9">
                  <c:v>1391.74</c:v>
                </c:pt>
                <c:pt idx="10">
                  <c:v>1159.53</c:v>
                </c:pt>
                <c:pt idx="11">
                  <c:v>1352.87</c:v>
                </c:pt>
                <c:pt idx="12">
                  <c:v>1226.04</c:v>
                </c:pt>
              </c:numCache>
            </c:numRef>
          </c:val>
          <c:extLst>
            <c:ext xmlns:c16="http://schemas.microsoft.com/office/drawing/2014/chart" uri="{C3380CC4-5D6E-409C-BE32-E72D297353CC}">
              <c16:uniqueId val="{00000009-74CC-4B43-BBE2-6B7E931EAD38}"/>
            </c:ext>
          </c:extLst>
        </c:ser>
        <c:ser>
          <c:idx val="2"/>
          <c:order val="2"/>
          <c:tx>
            <c:strRef>
              <c:f>'3G FTP UL  Thr'!$D$1</c:f>
              <c:strCache>
                <c:ptCount val="1"/>
                <c:pt idx="0">
                  <c:v>CELTISS</c:v>
                </c:pt>
              </c:strCache>
            </c:strRef>
          </c:tx>
          <c:spPr>
            <a:solidFill>
              <a:srgbClr val="0070C0"/>
            </a:solidFill>
            <a:ln>
              <a:solidFill>
                <a:schemeClr val="accent3"/>
              </a:solidFill>
            </a:ln>
            <a:effectLst/>
          </c:spPr>
          <c:invertIfNegative val="0"/>
          <c:dPt>
            <c:idx val="12"/>
            <c:invertIfNegative val="0"/>
            <c:bubble3D val="0"/>
            <c:spPr>
              <a:solidFill>
                <a:srgbClr val="0070C0"/>
              </a:solidFill>
              <a:ln w="19050">
                <a:solidFill>
                  <a:srgbClr val="FF0000"/>
                </a:solidFill>
              </a:ln>
              <a:effectLst/>
            </c:spPr>
            <c:extLst>
              <c:ext xmlns:c16="http://schemas.microsoft.com/office/drawing/2014/chart" uri="{C3380CC4-5D6E-409C-BE32-E72D297353CC}">
                <c16:uniqueId val="{00000008-FA4F-4E5F-B16A-F932EBC90C51}"/>
              </c:ext>
            </c:extLst>
          </c:dPt>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Thr'!$D$2:$D$14</c:f>
              <c:numCache>
                <c:formatCode>General</c:formatCode>
                <c:ptCount val="13"/>
                <c:pt idx="0">
                  <c:v>2151.61</c:v>
                </c:pt>
                <c:pt idx="1">
                  <c:v>1002.47</c:v>
                </c:pt>
                <c:pt idx="2">
                  <c:v>2007.05</c:v>
                </c:pt>
                <c:pt idx="3">
                  <c:v>2078.29</c:v>
                </c:pt>
                <c:pt idx="4">
                  <c:v>2163.0300000000002</c:v>
                </c:pt>
                <c:pt idx="5">
                  <c:v>1986.65</c:v>
                </c:pt>
                <c:pt idx="6">
                  <c:v>1755.94</c:v>
                </c:pt>
                <c:pt idx="7">
                  <c:v>1919.2</c:v>
                </c:pt>
                <c:pt idx="8">
                  <c:v>1880.52</c:v>
                </c:pt>
                <c:pt idx="9">
                  <c:v>2015.55</c:v>
                </c:pt>
                <c:pt idx="10">
                  <c:v>2186.94</c:v>
                </c:pt>
                <c:pt idx="11">
                  <c:v>1793.38</c:v>
                </c:pt>
                <c:pt idx="12">
                  <c:v>2072.4899999999998</c:v>
                </c:pt>
              </c:numCache>
            </c:numRef>
          </c:val>
          <c:extLst>
            <c:ext xmlns:c16="http://schemas.microsoft.com/office/drawing/2014/chart" uri="{C3380CC4-5D6E-409C-BE32-E72D297353CC}">
              <c16:uniqueId val="{0000000A-74CC-4B43-BBE2-6B7E931EAD38}"/>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'3G FTP UL  Thr'!$E$1</c:f>
              <c:strCache>
                <c:ptCount val="1"/>
                <c:pt idx="0">
                  <c:v>ARCEP Target</c:v>
                </c:pt>
              </c:strCache>
            </c:strRef>
          </c:tx>
          <c:spPr>
            <a:ln w="19050" cap="rnd">
              <a:solidFill>
                <a:srgbClr val="FF0000"/>
              </a:solidFill>
              <a:prstDash val="sysDash"/>
              <a:round/>
            </a:ln>
            <a:effectLst/>
          </c:spPr>
          <c:marker>
            <c:symbol val="none"/>
          </c:marker>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Thr'!$E$2:$E$14</c:f>
              <c:numCache>
                <c:formatCode>General</c:formatCode>
                <c:ptCount val="13"/>
                <c:pt idx="0">
                  <c:v>1000</c:v>
                </c:pt>
                <c:pt idx="1">
                  <c:v>1000</c:v>
                </c:pt>
                <c:pt idx="2">
                  <c:v>1000</c:v>
                </c:pt>
                <c:pt idx="3">
                  <c:v>1000</c:v>
                </c:pt>
                <c:pt idx="4">
                  <c:v>1000</c:v>
                </c:pt>
                <c:pt idx="5">
                  <c:v>1000</c:v>
                </c:pt>
                <c:pt idx="6">
                  <c:v>1000</c:v>
                </c:pt>
                <c:pt idx="7">
                  <c:v>1000</c:v>
                </c:pt>
                <c:pt idx="8">
                  <c:v>1000</c:v>
                </c:pt>
                <c:pt idx="9">
                  <c:v>1000</c:v>
                </c:pt>
                <c:pt idx="10">
                  <c:v>1000</c:v>
                </c:pt>
                <c:pt idx="11">
                  <c:v>1000</c:v>
                </c:pt>
                <c:pt idx="12">
                  <c:v>1000</c:v>
                </c:pt>
              </c:numCache>
            </c:numRef>
          </c:val>
          <c:smooth val="0"/>
          <c:extLst>
            <c:ext xmlns:c16="http://schemas.microsoft.com/office/drawing/2014/chart" uri="{C3380CC4-5D6E-409C-BE32-E72D297353CC}">
              <c16:uniqueId val="{0000000B-74CC-4B43-BBE2-6B7E931EAD38}"/>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300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250"/>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7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'3G FTP UL  Thr'!$M$2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Thr'!$L$3</c:f>
              <c:strCache>
                <c:ptCount val="1"/>
                <c:pt idx="0">
                  <c:v>#Regions</c:v>
                </c:pt>
              </c:strCache>
            </c:strRef>
          </c:cat>
          <c:val>
            <c:numRef>
              <c:f>'3G FTP UL  Thr'!$M$3</c:f>
              <c:numCache>
                <c:formatCode>General</c:formatCode>
                <c:ptCount val="1"/>
                <c:pt idx="0">
                  <c:v>7</c:v>
                </c:pt>
              </c:numCache>
            </c:numRef>
          </c:val>
          <c:extLst>
            <c:ext xmlns:c16="http://schemas.microsoft.com/office/drawing/2014/chart" uri="{C3380CC4-5D6E-409C-BE32-E72D297353CC}">
              <c16:uniqueId val="{00000000-920A-43C8-BAAA-7A26BC63E0C7}"/>
            </c:ext>
          </c:extLst>
        </c:ser>
        <c:ser>
          <c:idx val="1"/>
          <c:order val="1"/>
          <c:tx>
            <c:strRef>
              <c:f>'3G FTP UL  Thr'!$N$2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Thr'!$L$3</c:f>
              <c:strCache>
                <c:ptCount val="1"/>
                <c:pt idx="0">
                  <c:v>#Regions</c:v>
                </c:pt>
              </c:strCache>
            </c:strRef>
          </c:cat>
          <c:val>
            <c:numRef>
              <c:f>'3G FTP UL  Thr'!$N$3</c:f>
              <c:numCache>
                <c:formatCode>General</c:formatCode>
                <c:ptCount val="1"/>
              </c:numCache>
            </c:numRef>
          </c:val>
          <c:extLst>
            <c:ext xmlns:c16="http://schemas.microsoft.com/office/drawing/2014/chart" uri="{C3380CC4-5D6E-409C-BE32-E72D297353CC}">
              <c16:uniqueId val="{00000001-920A-43C8-BAAA-7A26BC63E0C7}"/>
            </c:ext>
          </c:extLst>
        </c:ser>
        <c:ser>
          <c:idx val="2"/>
          <c:order val="2"/>
          <c:tx>
            <c:strRef>
              <c:f>'3G FTP UL  Thr'!$O$2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Thr'!$L$3</c:f>
              <c:strCache>
                <c:ptCount val="1"/>
                <c:pt idx="0">
                  <c:v>#Regions</c:v>
                </c:pt>
              </c:strCache>
            </c:strRef>
          </c:cat>
          <c:val>
            <c:numRef>
              <c:f>'3G FTP UL  Thr'!$O$3</c:f>
              <c:numCache>
                <c:formatCode>General</c:formatCode>
                <c:ptCount val="1"/>
                <c:pt idx="0">
                  <c:v>5</c:v>
                </c:pt>
              </c:numCache>
            </c:numRef>
          </c:val>
          <c:extLst>
            <c:ext xmlns:c16="http://schemas.microsoft.com/office/drawing/2014/chart" uri="{C3380CC4-5D6E-409C-BE32-E72D297353CC}">
              <c16:uniqueId val="{00000002-920A-43C8-BAAA-7A26BC63E0C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'4G_Web_Ser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'4G_Web_Ser '!$L$3</c:f>
              <c:strCache>
                <c:ptCount val="1"/>
                <c:pt idx="0">
                  <c:v>#Regions</c:v>
                </c:pt>
              </c:strCache>
            </c:strRef>
          </c:cat>
          <c:val>
            <c:numRef>
              <c:f>'4G_Web_Ser '!$M$3</c:f>
              <c:numCache>
                <c:formatCode>General</c:formatCode>
                <c:ptCount val="1"/>
                <c:pt idx="0">
                  <c:v>10</c:v>
                </c:pt>
              </c:numCache>
            </c:numRef>
          </c:val>
          <c:extLst>
            <c:ext xmlns:c16="http://schemas.microsoft.com/office/drawing/2014/chart" uri="{C3380CC4-5D6E-409C-BE32-E72D297353CC}">
              <c16:uniqueId val="{00000000-5E79-496B-A81F-C68D5B9A5F36}"/>
            </c:ext>
          </c:extLst>
        </c:ser>
        <c:ser>
          <c:idx val="1"/>
          <c:order val="1"/>
          <c:tx>
            <c:strRef>
              <c:f>'4G_Web_Ser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'4G_Web_Ser '!$L$3</c:f>
              <c:strCache>
                <c:ptCount val="1"/>
                <c:pt idx="0">
                  <c:v>#Regions</c:v>
                </c:pt>
              </c:strCache>
            </c:strRef>
          </c:cat>
          <c:val>
            <c:numRef>
              <c:f>'4G_Web_Ser '!$N$3</c:f>
              <c:numCache>
                <c:formatCode>General</c:formatCode>
                <c:ptCount val="1"/>
                <c:pt idx="0">
                  <c:v>1</c:v>
                </c:pt>
              </c:numCache>
            </c:numRef>
          </c:val>
          <c:extLst>
            <c:ext xmlns:c16="http://schemas.microsoft.com/office/drawing/2014/chart" uri="{C3380CC4-5D6E-409C-BE32-E72D297353CC}">
              <c16:uniqueId val="{00000001-5E79-496B-A81F-C68D5B9A5F36}"/>
            </c:ext>
          </c:extLst>
        </c:ser>
        <c:ser>
          <c:idx val="2"/>
          <c:order val="2"/>
          <c:tx>
            <c:strRef>
              <c:f>'4G_Web_Ser '!$O$2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5E79-496B-A81F-C68D5B9A5F36}"/>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'4G_Web_Ser '!$L$3</c:f>
              <c:strCache>
                <c:ptCount val="1"/>
                <c:pt idx="0">
                  <c:v>#Regions</c:v>
                </c:pt>
              </c:strCache>
            </c:strRef>
          </c:cat>
          <c:val>
            <c:numRef>
              <c:f>'4G_Web_Ser '!$O$3</c:f>
              <c:numCache>
                <c:formatCode>General</c:formatCode>
                <c:ptCount val="1"/>
                <c:pt idx="0">
                  <c:v>1</c:v>
                </c:pt>
              </c:numCache>
            </c:numRef>
          </c:val>
          <c:extLst>
            <c:ext xmlns:c16="http://schemas.microsoft.com/office/drawing/2014/chart" uri="{C3380CC4-5D6E-409C-BE32-E72D297353CC}">
              <c16:uniqueId val="{00000004-5E79-496B-A81F-C68D5B9A5F36}"/>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fr-FR" sz="1800" b="1" i="0" cap="all" baseline="0" dirty="0">
                <a:effectLst/>
              </a:rPr>
              <a:t>2G </a:t>
            </a:r>
            <a:r>
              <a:rPr lang="fr-FR" sz="1800" b="1" i="0" cap="all" baseline="0" dirty="0" err="1">
                <a:effectLst/>
              </a:rPr>
              <a:t>incar</a:t>
            </a:r>
            <a:r>
              <a:rPr lang="fr-FR" sz="1800" b="1" i="0" cap="all" baseline="0" dirty="0">
                <a:effectLst/>
              </a:rPr>
              <a:t> COVERAGE  </a:t>
            </a:r>
            <a:endParaRPr lang="en-US" dirty="0">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'Couverture 2G Incar)'!$B$1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2E29-4107-9051-2BE182ED60DB}"/>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2E29-4107-9051-2BE182ED60DB}"/>
              </c:ext>
            </c:extLst>
          </c:dPt>
          <c:cat>
            <c:strRef>
              <c:f>'Couverture 2G Incar)'!$A$2:$A$14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Incar)'!$B$2:$B$14</c:f>
              <c:numCache>
                <c:formatCode>General</c:formatCode>
                <c:ptCount val="13"/>
                <c:pt idx="0">
                  <c:v>99.58</c:v>
                </c:pt>
                <c:pt idx="1">
                  <c:v>99.87</c:v>
                </c:pt>
                <c:pt idx="2">
                  <c:v>100</c:v>
                </c:pt>
                <c:pt idx="3">
                  <c:v>99.99</c:v>
                </c:pt>
                <c:pt idx="4">
                  <c:v>96.41</c:v>
                </c:pt>
                <c:pt idx="5">
                  <c:v>98.11</c:v>
                </c:pt>
                <c:pt idx="6">
                  <c:v>99.06</c:v>
                </c:pt>
                <c:pt idx="7">
                  <c:v>99.79</c:v>
                </c:pt>
                <c:pt idx="8">
                  <c:v>97.87</c:v>
                </c:pt>
                <c:pt idx="9">
                  <c:v>99.7</c:v>
                </c:pt>
                <c:pt idx="10">
                  <c:v>99.16</c:v>
                </c:pt>
                <c:pt idx="11">
                  <c:v>79.36999999999999</c:v>
                </c:pt>
                <c:pt idx="12">
                  <c:v>99.44</c:v>
                </c:pt>
              </c:numCache>
            </c:numRef>
          </c:val>
          <c:extLst>
            <c:ext xmlns:c16="http://schemas.microsoft.com/office/drawing/2014/chart" uri="{C3380CC4-5D6E-409C-BE32-E72D297353CC}">
              <c16:uniqueId val="{00000004-2E29-4107-9051-2BE182ED60DB}"/>
            </c:ext>
          </c:extLst>
        </c:ser>
        <c:ser>
          <c:idx val="1"/>
          <c:order val="1"/>
          <c:tx>
            <c:strRef>
              <c:f>'Couverture 2G Incar)'!$C$1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2E29-4107-9051-2BE182ED60DB}"/>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2E29-4107-9051-2BE182ED60DB}"/>
              </c:ext>
            </c:extLst>
          </c:dPt>
          <c:cat>
            <c:strRef>
              <c:f>'Couverture 2G Incar)'!$A$2:$A$14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Incar)'!$C$2:$C$14</c:f>
              <c:numCache>
                <c:formatCode>General</c:formatCode>
                <c:ptCount val="13"/>
                <c:pt idx="0">
                  <c:v>99.99</c:v>
                </c:pt>
                <c:pt idx="1">
                  <c:v>99.31</c:v>
                </c:pt>
                <c:pt idx="2">
                  <c:v>99.929999999999993</c:v>
                </c:pt>
                <c:pt idx="3">
                  <c:v>99.97</c:v>
                </c:pt>
                <c:pt idx="4">
                  <c:v>92.22</c:v>
                </c:pt>
                <c:pt idx="5">
                  <c:v>98.48</c:v>
                </c:pt>
                <c:pt idx="6">
                  <c:v>99.97</c:v>
                </c:pt>
                <c:pt idx="7">
                  <c:v>99.99</c:v>
                </c:pt>
                <c:pt idx="8">
                  <c:v>99.36</c:v>
                </c:pt>
                <c:pt idx="9">
                  <c:v>98.53</c:v>
                </c:pt>
                <c:pt idx="10">
                  <c:v>99.77000000000001</c:v>
                </c:pt>
                <c:pt idx="11">
                  <c:v>82.94</c:v>
                </c:pt>
                <c:pt idx="12">
                  <c:v>99.51</c:v>
                </c:pt>
              </c:numCache>
            </c:numRef>
          </c:val>
          <c:extLst>
            <c:ext xmlns:c16="http://schemas.microsoft.com/office/drawing/2014/chart" uri="{C3380CC4-5D6E-409C-BE32-E72D297353CC}">
              <c16:uniqueId val="{00000009-2E29-4107-9051-2BE182ED60DB}"/>
            </c:ext>
          </c:extLst>
        </c:ser>
        <c:ser>
          <c:idx val="2"/>
          <c:order val="2"/>
          <c:tx>
            <c:strRef>
              <c:f>'Couverture 2G Incar)'!$D$1</c:f>
              <c:strCache>
                <c:ptCount val="1"/>
                <c:pt idx="0">
                  <c:v>CELTISS</c:v>
                </c:pt>
              </c:strCache>
            </c:strRef>
          </c:tx>
          <c:spPr>
            <a:solidFill>
              <a:srgbClr val="0070C0"/>
            </a:solidFill>
            <a:ln>
              <a:solidFill>
                <a:schemeClr val="accent3"/>
              </a:solidFill>
            </a:ln>
            <a:effectLst/>
          </c:spPr>
          <c:invertIfNegative val="0"/>
          <c:dPt>
            <c:idx val="12"/>
            <c:invertIfNegative val="0"/>
            <c:bubble3D val="0"/>
            <c:spPr>
              <a:solidFill>
                <a:srgbClr val="0070C0"/>
              </a:solidFill>
              <a:ln w="19050">
                <a:solidFill>
                  <a:srgbClr val="FF0000"/>
                </a:solidFill>
              </a:ln>
              <a:effectLst/>
            </c:spPr>
            <c:extLst>
              <c:ext xmlns:c16="http://schemas.microsoft.com/office/drawing/2014/chart" uri="{C3380CC4-5D6E-409C-BE32-E72D297353CC}">
                <c16:uniqueId val="{00000000-CE3E-423D-B6BD-76377878361E}"/>
              </c:ext>
            </c:extLst>
          </c:dPt>
          <c:cat>
            <c:strRef>
              <c:f>'Couverture 2G Incar)'!$A$2:$A$14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Incar)'!$D$2:$D$14</c:f>
              <c:numCache>
                <c:formatCode>General</c:formatCode>
                <c:ptCount val="13"/>
                <c:pt idx="0">
                  <c:v>98.59</c:v>
                </c:pt>
                <c:pt idx="1">
                  <c:v>98.68</c:v>
                </c:pt>
                <c:pt idx="2">
                  <c:v>99.98</c:v>
                </c:pt>
                <c:pt idx="3">
                  <c:v>99.97</c:v>
                </c:pt>
                <c:pt idx="4">
                  <c:v>99.91</c:v>
                </c:pt>
                <c:pt idx="5">
                  <c:v>98.06</c:v>
                </c:pt>
                <c:pt idx="6">
                  <c:v>99.99</c:v>
                </c:pt>
                <c:pt idx="7">
                  <c:v>99.94</c:v>
                </c:pt>
                <c:pt idx="8">
                  <c:v>99.36</c:v>
                </c:pt>
                <c:pt idx="9">
                  <c:v>96.39</c:v>
                </c:pt>
                <c:pt idx="10">
                  <c:v>99.95</c:v>
                </c:pt>
                <c:pt idx="11">
                  <c:v>75.36</c:v>
                </c:pt>
                <c:pt idx="12">
                  <c:v>99.37</c:v>
                </c:pt>
              </c:numCache>
            </c:numRef>
          </c:val>
          <c:extLst>
            <c:ext xmlns:c16="http://schemas.microsoft.com/office/drawing/2014/chart" uri="{C3380CC4-5D6E-409C-BE32-E72D297353CC}">
              <c16:uniqueId val="{0000000A-2E29-4107-9051-2BE182ED60DB}"/>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'Couverture 2G Incar)'!$E$1</c:f>
              <c:strCache>
                <c:ptCount val="1"/>
                <c:pt idx="0">
                  <c:v>ARCEP Target</c:v>
                </c:pt>
              </c:strCache>
            </c:strRef>
          </c:tx>
          <c:spPr>
            <a:ln w="19050" cap="rnd">
              <a:solidFill>
                <a:srgbClr val="FF0000"/>
              </a:solidFill>
              <a:prstDash val="sysDash"/>
              <a:round/>
            </a:ln>
            <a:effectLst/>
          </c:spPr>
          <c:marker>
            <c:symbol val="none"/>
          </c:marker>
          <c:cat>
            <c:strRef>
              <c:f>'Couverture 2G Incar)'!$A$2:$A$14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Incar)'!$E$2:$E$14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B-2E29-4107-9051-2BE182ED60DB}"/>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4"/>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4G Web Service SUCCESS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'4G_Web_Ser '!$B$1</c:f>
              <c:strCache>
                <c:ptCount val="1"/>
                <c:pt idx="0">
                  <c:v>MTN</c:v>
                </c:pt>
              </c:strCache>
            </c:strRef>
          </c:tx>
          <c:spPr>
            <a:solidFill>
              <a:srgbClr val="FFC000"/>
            </a:solidFill>
            <a:ln>
              <a:solidFill>
                <a:schemeClr val="bg1"/>
              </a:solidFill>
            </a:ln>
            <a:effectLst/>
          </c:spPr>
          <c:invertIfNegative val="0"/>
          <c:dPt>
            <c:idx val="0"/>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1-4EE3-4FF1-A73F-7028D2568F8F}"/>
              </c:ext>
            </c:extLst>
          </c:dPt>
          <c:dPt>
            <c:idx val="12"/>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3-4EE3-4FF1-A73F-7028D2568F8F}"/>
              </c:ext>
            </c:extLst>
          </c:dPt>
          <c:cat>
            <c:strRef>
              <c:f>'4G_Web_Ser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'4G_Web_Ser '!$B$2:$B$14</c:f>
              <c:numCache>
                <c:formatCode>General</c:formatCode>
                <c:ptCount val="13"/>
                <c:pt idx="0">
                  <c:v>100</c:v>
                </c:pt>
                <c:pt idx="1">
                  <c:v>98.33</c:v>
                </c:pt>
                <c:pt idx="2">
                  <c:v>98.509999999999991</c:v>
                </c:pt>
                <c:pt idx="3">
                  <c:v>99.91</c:v>
                </c:pt>
                <c:pt idx="4">
                  <c:v>100</c:v>
                </c:pt>
                <c:pt idx="5">
                  <c:v>100</c:v>
                </c:pt>
                <c:pt idx="6">
                  <c:v>98.960000000000008</c:v>
                </c:pt>
                <c:pt idx="7">
                  <c:v>100</c:v>
                </c:pt>
                <c:pt idx="8">
                  <c:v>100</c:v>
                </c:pt>
                <c:pt idx="9">
                  <c:v>98.11</c:v>
                </c:pt>
                <c:pt idx="10">
                  <c:v>100</c:v>
                </c:pt>
                <c:pt idx="11">
                  <c:v>97.08</c:v>
                </c:pt>
                <c:pt idx="12">
                  <c:v>99.050000000000011</c:v>
                </c:pt>
              </c:numCache>
            </c:numRef>
          </c:val>
          <c:extLst>
            <c:ext xmlns:c16="http://schemas.microsoft.com/office/drawing/2014/chart" uri="{C3380CC4-5D6E-409C-BE32-E72D297353CC}">
              <c16:uniqueId val="{00000004-4EE3-4FF1-A73F-7028D2568F8F}"/>
            </c:ext>
          </c:extLst>
        </c:ser>
        <c:ser>
          <c:idx val="1"/>
          <c:order val="1"/>
          <c:tx>
            <c:strRef>
              <c:f>'4G_Web_Ser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6-4EE3-4FF1-A73F-7028D2568F8F}"/>
              </c:ext>
            </c:extLst>
          </c:dPt>
          <c:dPt>
            <c:idx val="12"/>
            <c:invertIfNegative val="0"/>
            <c:bubble3D val="0"/>
            <c:spPr>
              <a:solidFill>
                <a:srgbClr val="92D050"/>
              </a:solidFill>
              <a:ln w="19050">
                <a:noFill/>
              </a:ln>
              <a:effectLst/>
            </c:spPr>
            <c:extLst>
              <c:ext xmlns:c16="http://schemas.microsoft.com/office/drawing/2014/chart" uri="{C3380CC4-5D6E-409C-BE32-E72D297353CC}">
                <c16:uniqueId val="{00000008-4EE3-4FF1-A73F-7028D2568F8F}"/>
              </c:ext>
            </c:extLst>
          </c:dPt>
          <c:cat>
            <c:strRef>
              <c:f>'4G_Web_Ser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'4G_Web_Ser '!$C$2:$C$14</c:f>
              <c:numCache>
                <c:formatCode>General</c:formatCode>
                <c:ptCount val="13"/>
                <c:pt idx="0">
                  <c:v>100</c:v>
                </c:pt>
                <c:pt idx="1">
                  <c:v>98.78</c:v>
                </c:pt>
                <c:pt idx="2">
                  <c:v>97.87</c:v>
                </c:pt>
                <c:pt idx="3">
                  <c:v>99.78</c:v>
                </c:pt>
                <c:pt idx="4">
                  <c:v>100</c:v>
                </c:pt>
                <c:pt idx="5">
                  <c:v>100</c:v>
                </c:pt>
                <c:pt idx="6">
                  <c:v>98.17</c:v>
                </c:pt>
                <c:pt idx="7">
                  <c:v>99.550000000000011</c:v>
                </c:pt>
                <c:pt idx="8">
                  <c:v>98.39</c:v>
                </c:pt>
                <c:pt idx="9">
                  <c:v>97.45</c:v>
                </c:pt>
                <c:pt idx="10">
                  <c:v>100</c:v>
                </c:pt>
                <c:pt idx="11">
                  <c:v>95.33</c:v>
                </c:pt>
                <c:pt idx="12">
                  <c:v>98.7</c:v>
                </c:pt>
              </c:numCache>
            </c:numRef>
          </c:val>
          <c:extLst>
            <c:ext xmlns:c16="http://schemas.microsoft.com/office/drawing/2014/chart" uri="{C3380CC4-5D6E-409C-BE32-E72D297353CC}">
              <c16:uniqueId val="{00000009-4EE3-4FF1-A73F-7028D2568F8F}"/>
            </c:ext>
          </c:extLst>
        </c:ser>
        <c:ser>
          <c:idx val="2"/>
          <c:order val="2"/>
          <c:tx>
            <c:strRef>
              <c:f>'4G_Web_Ser '!$D$1</c:f>
              <c:strCache>
                <c:ptCount val="1"/>
                <c:pt idx="0">
                  <c:v>CELTISS</c:v>
                </c:pt>
              </c:strCache>
            </c:strRef>
          </c:tx>
          <c:spPr>
            <a:solidFill>
              <a:srgbClr val="0070C0"/>
            </a:solidFill>
            <a:ln>
              <a:solidFill>
                <a:schemeClr val="accent3"/>
              </a:solidFill>
            </a:ln>
            <a:effectLst/>
          </c:spPr>
          <c:invertIfNegative val="0"/>
          <c:cat>
            <c:strRef>
              <c:f>'4G_Web_Ser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'4G_Web_Ser '!$D$2:$D$14</c:f>
              <c:numCache>
                <c:formatCode>General</c:formatCode>
                <c:ptCount val="13"/>
                <c:pt idx="0">
                  <c:v>100</c:v>
                </c:pt>
                <c:pt idx="1">
                  <c:v>97.71</c:v>
                </c:pt>
                <c:pt idx="2">
                  <c:v>98.11</c:v>
                </c:pt>
                <c:pt idx="3">
                  <c:v>99.89</c:v>
                </c:pt>
                <c:pt idx="4">
                  <c:v>100</c:v>
                </c:pt>
                <c:pt idx="5">
                  <c:v>100</c:v>
                </c:pt>
                <c:pt idx="6">
                  <c:v>97.88</c:v>
                </c:pt>
                <c:pt idx="7">
                  <c:v>98.77</c:v>
                </c:pt>
                <c:pt idx="8">
                  <c:v>99.08</c:v>
                </c:pt>
                <c:pt idx="9">
                  <c:v>97.88</c:v>
                </c:pt>
                <c:pt idx="10">
                  <c:v>100</c:v>
                </c:pt>
                <c:pt idx="11">
                  <c:v>95.26</c:v>
                </c:pt>
                <c:pt idx="12">
                  <c:v>98.52</c:v>
                </c:pt>
              </c:numCache>
            </c:numRef>
          </c:val>
          <c:extLst>
            <c:ext xmlns:c16="http://schemas.microsoft.com/office/drawing/2014/chart" uri="{C3380CC4-5D6E-409C-BE32-E72D297353CC}">
              <c16:uniqueId val="{0000000A-4EE3-4FF1-A73F-7028D2568F8F}"/>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'4G_Web_Ser '!$E$1</c:f>
              <c:strCache>
                <c:ptCount val="1"/>
                <c:pt idx="0">
                  <c:v>ARCEP Target</c:v>
                </c:pt>
              </c:strCache>
            </c:strRef>
          </c:tx>
          <c:spPr>
            <a:ln w="19050" cap="rnd">
              <a:solidFill>
                <a:srgbClr val="FF0000"/>
              </a:solidFill>
              <a:prstDash val="sysDash"/>
              <a:round/>
            </a:ln>
            <a:effectLst/>
          </c:spPr>
          <c:marker>
            <c:symbol val="none"/>
          </c:marker>
          <c:cat>
            <c:strRef>
              <c:f>'4G_Web_Ser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'4G_Web_Ser '!$E$2:$E$14</c:f>
              <c:numCache>
                <c:formatCode>General</c:formatCode>
                <c:ptCount val="13"/>
                <c:pt idx="0">
                  <c:v>97</c:v>
                </c:pt>
                <c:pt idx="1">
                  <c:v>97</c:v>
                </c:pt>
                <c:pt idx="2">
                  <c:v>97</c:v>
                </c:pt>
                <c:pt idx="3">
                  <c:v>97</c:v>
                </c:pt>
                <c:pt idx="4">
                  <c:v>97</c:v>
                </c:pt>
                <c:pt idx="5">
                  <c:v>97</c:v>
                </c:pt>
                <c:pt idx="6">
                  <c:v>97</c:v>
                </c:pt>
                <c:pt idx="7">
                  <c:v>97</c:v>
                </c:pt>
                <c:pt idx="8">
                  <c:v>97</c:v>
                </c:pt>
                <c:pt idx="9">
                  <c:v>97</c:v>
                </c:pt>
                <c:pt idx="10">
                  <c:v>97</c:v>
                </c:pt>
                <c:pt idx="11">
                  <c:v>97</c:v>
                </c:pt>
                <c:pt idx="12">
                  <c:v>97</c:v>
                </c:pt>
              </c:numCache>
            </c:numRef>
          </c:val>
          <c:smooth val="0"/>
          <c:extLst>
            <c:ext xmlns:c16="http://schemas.microsoft.com/office/drawing/2014/chart" uri="{C3380CC4-5D6E-409C-BE32-E72D297353CC}">
              <c16:uniqueId val="{0000000B-4EE3-4FF1-A73F-7028D2568F8F}"/>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6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4"/>
      </c:valAx>
      <c:spPr>
        <a:noFill/>
        <a:ln>
          <a:noFill/>
        </a:ln>
        <a:effectLst/>
      </c:spPr>
    </c:plotArea>
    <c:legend>
      <c:legendPos val="b"/>
      <c:layout>
        <c:manualLayout>
          <c:xMode val="edge"/>
          <c:yMode val="edge"/>
          <c:x val="0.26972211954462288"/>
          <c:y val="0.93951570569807807"/>
          <c:w val="0.49309734955475248"/>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alpha val="99000"/>
        </a:schemeClr>
      </a:solidFill>
      <a:round/>
    </a:ln>
    <a:effectLst/>
  </c:spPr>
  <c:txPr>
    <a:bodyPr/>
    <a:lstStyle/>
    <a:p>
      <a:pPr>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'4G FTP UL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'!$L$3</c:f>
              <c:strCache>
                <c:ptCount val="1"/>
                <c:pt idx="0">
                  <c:v>#Regions</c:v>
                </c:pt>
              </c:strCache>
            </c:strRef>
          </c:cat>
          <c:val>
            <c:numRef>
              <c:f>'4G FTP UL  '!$M$3</c:f>
              <c:numCache>
                <c:formatCode>General</c:formatCode>
                <c:ptCount val="1"/>
                <c:pt idx="0">
                  <c:v>6</c:v>
                </c:pt>
              </c:numCache>
            </c:numRef>
          </c:val>
          <c:extLst>
            <c:ext xmlns:c16="http://schemas.microsoft.com/office/drawing/2014/chart" uri="{C3380CC4-5D6E-409C-BE32-E72D297353CC}">
              <c16:uniqueId val="{00000000-850A-45DB-BA93-9B59A0E1F103}"/>
            </c:ext>
          </c:extLst>
        </c:ser>
        <c:ser>
          <c:idx val="1"/>
          <c:order val="1"/>
          <c:tx>
            <c:strRef>
              <c:f>'4G FTP UL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'!$L$3</c:f>
              <c:strCache>
                <c:ptCount val="1"/>
                <c:pt idx="0">
                  <c:v>#Regions</c:v>
                </c:pt>
              </c:strCache>
            </c:strRef>
          </c:cat>
          <c:val>
            <c:numRef>
              <c:f>'4G FTP UL  '!$N$3</c:f>
              <c:numCache>
                <c:formatCode>General</c:formatCode>
                <c:ptCount val="1"/>
                <c:pt idx="0">
                  <c:v>5</c:v>
                </c:pt>
              </c:numCache>
            </c:numRef>
          </c:val>
          <c:extLst>
            <c:ext xmlns:c16="http://schemas.microsoft.com/office/drawing/2014/chart" uri="{C3380CC4-5D6E-409C-BE32-E72D297353CC}">
              <c16:uniqueId val="{00000001-850A-45DB-BA93-9B59A0E1F103}"/>
            </c:ext>
          </c:extLst>
        </c:ser>
        <c:ser>
          <c:idx val="2"/>
          <c:order val="2"/>
          <c:tx>
            <c:strRef>
              <c:f>'4G FTP UL  '!$O$2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bevelB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'!$L$3</c:f>
              <c:strCache>
                <c:ptCount val="1"/>
                <c:pt idx="0">
                  <c:v>#Regions</c:v>
                </c:pt>
              </c:strCache>
            </c:strRef>
          </c:cat>
          <c:val>
            <c:numRef>
              <c:f>'4G FTP UL  '!$O$3</c:f>
              <c:numCache>
                <c:formatCode>General</c:formatCode>
                <c:ptCount val="1"/>
                <c:pt idx="0">
                  <c:v>8</c:v>
                </c:pt>
              </c:numCache>
            </c:numRef>
          </c:val>
          <c:extLst>
            <c:ext xmlns:c16="http://schemas.microsoft.com/office/drawing/2014/chart" uri="{C3380CC4-5D6E-409C-BE32-E72D297353CC}">
              <c16:uniqueId val="{00000002-850A-45DB-BA93-9B59A0E1F103}"/>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'4G FTP DL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'!$L$3</c:f>
              <c:strCache>
                <c:ptCount val="1"/>
                <c:pt idx="0">
                  <c:v>#Regions</c:v>
                </c:pt>
              </c:strCache>
            </c:strRef>
          </c:cat>
          <c:val>
            <c:numRef>
              <c:f>'4G FTP DL  '!$M$3</c:f>
              <c:numCache>
                <c:formatCode>General</c:formatCode>
                <c:ptCount val="1"/>
                <c:pt idx="0">
                  <c:v>7</c:v>
                </c:pt>
              </c:numCache>
            </c:numRef>
          </c:val>
          <c:extLst>
            <c:ext xmlns:c16="http://schemas.microsoft.com/office/drawing/2014/chart" uri="{C3380CC4-5D6E-409C-BE32-E72D297353CC}">
              <c16:uniqueId val="{00000000-7C9F-4797-AE50-408E066CD315}"/>
            </c:ext>
          </c:extLst>
        </c:ser>
        <c:ser>
          <c:idx val="1"/>
          <c:order val="1"/>
          <c:tx>
            <c:strRef>
              <c:f>'4G FTP DL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'!$L$3</c:f>
              <c:strCache>
                <c:ptCount val="1"/>
                <c:pt idx="0">
                  <c:v>#Regions</c:v>
                </c:pt>
              </c:strCache>
            </c:strRef>
          </c:cat>
          <c:val>
            <c:numRef>
              <c:f>'4G FTP DL  '!$N$3</c:f>
              <c:numCache>
                <c:formatCode>General</c:formatCode>
                <c:ptCount val="1"/>
                <c:pt idx="0">
                  <c:v>6</c:v>
                </c:pt>
              </c:numCache>
            </c:numRef>
          </c:val>
          <c:extLst>
            <c:ext xmlns:c16="http://schemas.microsoft.com/office/drawing/2014/chart" uri="{C3380CC4-5D6E-409C-BE32-E72D297353CC}">
              <c16:uniqueId val="{00000001-7C9F-4797-AE50-408E066CD315}"/>
            </c:ext>
          </c:extLst>
        </c:ser>
        <c:ser>
          <c:idx val="2"/>
          <c:order val="2"/>
          <c:tx>
            <c:strRef>
              <c:f>'4G FTP DL  '!$O$2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7C9F-4797-AE50-408E066CD315}"/>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'!$L$3</c:f>
              <c:strCache>
                <c:ptCount val="1"/>
                <c:pt idx="0">
                  <c:v>#Regions</c:v>
                </c:pt>
              </c:strCache>
            </c:strRef>
          </c:cat>
          <c:val>
            <c:numRef>
              <c:f>'4G FTP DL  '!$O$3</c:f>
              <c:numCache>
                <c:formatCode>General</c:formatCode>
                <c:ptCount val="1"/>
                <c:pt idx="0">
                  <c:v>7</c:v>
                </c:pt>
              </c:numCache>
            </c:numRef>
          </c:val>
          <c:extLst>
            <c:ext xmlns:c16="http://schemas.microsoft.com/office/drawing/2014/chart" uri="{C3380CC4-5D6E-409C-BE32-E72D297353CC}">
              <c16:uniqueId val="{00000004-7C9F-4797-AE50-408E066CD315}"/>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min val="0"/>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4G </a:t>
            </a:r>
            <a:r>
              <a:rPr lang="fr-FR" sz="1800" b="1" i="0" u="none" strike="noStrike" cap="all" baseline="0">
                <a:effectLst/>
              </a:rPr>
              <a:t>FTP DL </a:t>
            </a:r>
            <a:r>
              <a:rPr lang="en-US" sz="1800" b="1" i="0" cap="all" baseline="0">
                <a:effectLst/>
              </a:rPr>
              <a:t>SUCCESS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DL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1BC8-4B90-B69B-46EB23986236}"/>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1BC8-4B90-B69B-46EB23986236}"/>
              </c:ext>
            </c:extLst>
          </c:dPt>
          <c:cat>
            <c:strRef>
              <c:f>'4G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'!$B$2:$B$14</c:f>
              <c:numCache>
                <c:formatCode>General</c:formatCode>
                <c:ptCount val="13"/>
                <c:pt idx="0">
                  <c:v>99.67</c:v>
                </c:pt>
                <c:pt idx="1">
                  <c:v>99.68</c:v>
                </c:pt>
                <c:pt idx="2">
                  <c:v>99.87</c:v>
                </c:pt>
                <c:pt idx="3">
                  <c:v>99.570000000000007</c:v>
                </c:pt>
                <c:pt idx="4">
                  <c:v>100</c:v>
                </c:pt>
                <c:pt idx="5">
                  <c:v>100</c:v>
                </c:pt>
                <c:pt idx="6">
                  <c:v>100</c:v>
                </c:pt>
                <c:pt idx="7">
                  <c:v>99.67</c:v>
                </c:pt>
                <c:pt idx="8">
                  <c:v>100</c:v>
                </c:pt>
                <c:pt idx="9">
                  <c:v>99.570000000000007</c:v>
                </c:pt>
                <c:pt idx="10">
                  <c:v>100</c:v>
                </c:pt>
                <c:pt idx="11">
                  <c:v>99.41</c:v>
                </c:pt>
                <c:pt idx="12">
                  <c:v>99.68</c:v>
                </c:pt>
              </c:numCache>
            </c:numRef>
          </c:val>
          <c:extLst>
            <c:ext xmlns:c16="http://schemas.microsoft.com/office/drawing/2014/chart" uri="{C3380CC4-5D6E-409C-BE32-E72D297353CC}">
              <c16:uniqueId val="{00000004-1BC8-4B90-B69B-46EB23986236}"/>
            </c:ext>
          </c:extLst>
        </c:ser>
        <c:ser>
          <c:idx val="1"/>
          <c:order val="1"/>
          <c:tx>
            <c:strRef>
              <c:f>'4G FTP DL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1BC8-4B90-B69B-46EB23986236}"/>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1BC8-4B90-B69B-46EB23986236}"/>
              </c:ext>
            </c:extLst>
          </c:dPt>
          <c:cat>
            <c:strRef>
              <c:f>'4G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'!$C$2:$C$14</c:f>
              <c:numCache>
                <c:formatCode>General</c:formatCode>
                <c:ptCount val="13"/>
                <c:pt idx="0">
                  <c:v>99.839999999999989</c:v>
                </c:pt>
                <c:pt idx="1">
                  <c:v>99.86</c:v>
                </c:pt>
                <c:pt idx="2">
                  <c:v>99.21</c:v>
                </c:pt>
                <c:pt idx="3">
                  <c:v>100</c:v>
                </c:pt>
                <c:pt idx="4">
                  <c:v>99.1</c:v>
                </c:pt>
                <c:pt idx="5">
                  <c:v>100</c:v>
                </c:pt>
                <c:pt idx="6">
                  <c:v>100</c:v>
                </c:pt>
                <c:pt idx="7">
                  <c:v>100</c:v>
                </c:pt>
                <c:pt idx="8">
                  <c:v>99.67</c:v>
                </c:pt>
                <c:pt idx="9">
                  <c:v>99.78</c:v>
                </c:pt>
                <c:pt idx="10">
                  <c:v>100</c:v>
                </c:pt>
                <c:pt idx="11">
                  <c:v>93.26</c:v>
                </c:pt>
                <c:pt idx="12">
                  <c:v>99.11</c:v>
                </c:pt>
              </c:numCache>
            </c:numRef>
          </c:val>
          <c:extLst>
            <c:ext xmlns:c16="http://schemas.microsoft.com/office/drawing/2014/chart" uri="{C3380CC4-5D6E-409C-BE32-E72D297353CC}">
              <c16:uniqueId val="{00000009-1BC8-4B90-B69B-46EB23986236}"/>
            </c:ext>
          </c:extLst>
        </c:ser>
        <c:ser>
          <c:idx val="2"/>
          <c:order val="2"/>
          <c:tx>
            <c:strRef>
              <c:f>'4G FTP DL  '!$D$1</c:f>
              <c:strCache>
                <c:ptCount val="1"/>
                <c:pt idx="0">
                  <c:v>CELTISS</c:v>
                </c:pt>
              </c:strCache>
            </c:strRef>
          </c:tx>
          <c:spPr>
            <a:solidFill>
              <a:srgbClr val="0070C0"/>
            </a:solidFill>
            <a:ln>
              <a:solidFill>
                <a:schemeClr val="accent3"/>
              </a:solidFill>
            </a:ln>
            <a:effectLst/>
          </c:spPr>
          <c:invertIfNegative val="0"/>
          <c:dPt>
            <c:idx val="12"/>
            <c:invertIfNegative val="0"/>
            <c:bubble3D val="0"/>
            <c:spPr>
              <a:solidFill>
                <a:srgbClr val="0070C0"/>
              </a:solidFill>
              <a:ln w="19050">
                <a:solidFill>
                  <a:srgbClr val="FF0000"/>
                </a:solidFill>
              </a:ln>
              <a:effectLst/>
            </c:spPr>
            <c:extLst>
              <c:ext xmlns:c16="http://schemas.microsoft.com/office/drawing/2014/chart" uri="{C3380CC4-5D6E-409C-BE32-E72D297353CC}">
                <c16:uniqueId val="{00000008-E9EC-479C-A84A-C8CBB1EF9980}"/>
              </c:ext>
            </c:extLst>
          </c:dPt>
          <c:cat>
            <c:strRef>
              <c:f>'4G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'!$D$2:$D$14</c:f>
              <c:numCache>
                <c:formatCode>General</c:formatCode>
                <c:ptCount val="13"/>
                <c:pt idx="0">
                  <c:v>100</c:v>
                </c:pt>
                <c:pt idx="1">
                  <c:v>99.91</c:v>
                </c:pt>
                <c:pt idx="2">
                  <c:v>99.039999999999992</c:v>
                </c:pt>
                <c:pt idx="3">
                  <c:v>100</c:v>
                </c:pt>
                <c:pt idx="4">
                  <c:v>100</c:v>
                </c:pt>
                <c:pt idx="5">
                  <c:v>100</c:v>
                </c:pt>
                <c:pt idx="6">
                  <c:v>99.32</c:v>
                </c:pt>
                <c:pt idx="7">
                  <c:v>95.39</c:v>
                </c:pt>
                <c:pt idx="8">
                  <c:v>100</c:v>
                </c:pt>
                <c:pt idx="9">
                  <c:v>91.67</c:v>
                </c:pt>
                <c:pt idx="10">
                  <c:v>100</c:v>
                </c:pt>
                <c:pt idx="11">
                  <c:v>87.5</c:v>
                </c:pt>
                <c:pt idx="12">
                  <c:v>97.55</c:v>
                </c:pt>
              </c:numCache>
            </c:numRef>
          </c:val>
          <c:extLst>
            <c:ext xmlns:c16="http://schemas.microsoft.com/office/drawing/2014/chart" uri="{C3380CC4-5D6E-409C-BE32-E72D297353CC}">
              <c16:uniqueId val="{0000000A-1BC8-4B90-B69B-46EB23986236}"/>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'4G FTP DL  '!$E$1</c:f>
              <c:strCache>
                <c:ptCount val="1"/>
                <c:pt idx="0">
                  <c:v>ARCEP Target</c:v>
                </c:pt>
              </c:strCache>
            </c:strRef>
          </c:tx>
          <c:spPr>
            <a:ln w="19050" cap="rnd">
              <a:solidFill>
                <a:srgbClr val="FF0000"/>
              </a:solidFill>
              <a:prstDash val="sysDash"/>
              <a:round/>
            </a:ln>
            <a:effectLst/>
          </c:spPr>
          <c:marker>
            <c:symbol val="none"/>
          </c:marker>
          <c:cat>
            <c:strRef>
              <c:f>'4G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'!$E$2:$E$14</c:f>
              <c:numCache>
                <c:formatCode>General</c:formatCode>
                <c:ptCount val="13"/>
                <c:pt idx="0">
                  <c:v>97</c:v>
                </c:pt>
                <c:pt idx="1">
                  <c:v>97</c:v>
                </c:pt>
                <c:pt idx="2">
                  <c:v>97</c:v>
                </c:pt>
                <c:pt idx="3">
                  <c:v>97</c:v>
                </c:pt>
                <c:pt idx="4">
                  <c:v>97</c:v>
                </c:pt>
                <c:pt idx="5">
                  <c:v>97</c:v>
                </c:pt>
                <c:pt idx="6">
                  <c:v>97</c:v>
                </c:pt>
                <c:pt idx="7">
                  <c:v>97</c:v>
                </c:pt>
                <c:pt idx="8">
                  <c:v>97</c:v>
                </c:pt>
                <c:pt idx="9">
                  <c:v>97</c:v>
                </c:pt>
                <c:pt idx="10">
                  <c:v>97</c:v>
                </c:pt>
                <c:pt idx="11">
                  <c:v>97</c:v>
                </c:pt>
                <c:pt idx="12">
                  <c:v>97</c:v>
                </c:pt>
              </c:numCache>
            </c:numRef>
          </c:val>
          <c:smooth val="0"/>
          <c:extLst>
            <c:ext xmlns:c16="http://schemas.microsoft.com/office/drawing/2014/chart" uri="{C3380CC4-5D6E-409C-BE32-E72D297353CC}">
              <c16:uniqueId val="{0000000B-1BC8-4B90-B69B-46EB23986236}"/>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4"/>
      </c:valAx>
      <c:spPr>
        <a:noFill/>
        <a:ln>
          <a:noFill/>
        </a:ln>
        <a:effectLst/>
      </c:spPr>
    </c:plotArea>
    <c:legend>
      <c:legendPos val="b"/>
      <c:layout>
        <c:manualLayout>
          <c:xMode val="edge"/>
          <c:yMode val="edge"/>
          <c:x val="0.26972211954462288"/>
          <c:y val="0.92600831997368016"/>
          <c:w val="0.50062172416647299"/>
          <c:h val="7.3991680026319867E-2"/>
        </c:manualLayout>
      </c:layout>
      <c:overlay val="0"/>
      <c:spPr>
        <a:noFill/>
        <a:ln>
          <a:noFill/>
        </a:ln>
        <a:effectLst/>
      </c:spPr>
      <c:txPr>
        <a:bodyPr rot="0" spcFirstLastPara="1" vertOverflow="ellipsis" vert="horz" wrap="square" anchor="ctr" anchorCtr="1"/>
        <a:lstStyle/>
        <a:p>
          <a:pPr>
            <a:defRPr sz="7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4G </a:t>
            </a:r>
            <a:r>
              <a:rPr lang="fr-FR" sz="1800" b="1" i="0" cap="all" baseline="0">
                <a:effectLst/>
              </a:rPr>
              <a:t>FTP UL </a:t>
            </a:r>
            <a:r>
              <a:rPr lang="en-US" sz="1800" b="1" i="0" cap="all" baseline="0">
                <a:effectLst/>
              </a:rPr>
              <a:t>SUCCESS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UL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3AEA-4914-AD20-C171764BB319}"/>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3AEA-4914-AD20-C171764BB319}"/>
              </c:ext>
            </c:extLst>
          </c:dPt>
          <c:cat>
            <c:strRef>
              <c:f>'4G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'!$B$2:$B$14</c:f>
              <c:numCache>
                <c:formatCode>General</c:formatCode>
                <c:ptCount val="13"/>
                <c:pt idx="0">
                  <c:v>99.65</c:v>
                </c:pt>
                <c:pt idx="1">
                  <c:v>99.660000000000011</c:v>
                </c:pt>
                <c:pt idx="2">
                  <c:v>98.440000000000012</c:v>
                </c:pt>
                <c:pt idx="3">
                  <c:v>99.11999999999999</c:v>
                </c:pt>
                <c:pt idx="4">
                  <c:v>100</c:v>
                </c:pt>
                <c:pt idx="5">
                  <c:v>99.13</c:v>
                </c:pt>
                <c:pt idx="6">
                  <c:v>100</c:v>
                </c:pt>
                <c:pt idx="7">
                  <c:v>100</c:v>
                </c:pt>
                <c:pt idx="8">
                  <c:v>100</c:v>
                </c:pt>
                <c:pt idx="9">
                  <c:v>100</c:v>
                </c:pt>
                <c:pt idx="10">
                  <c:v>99.570000000000007</c:v>
                </c:pt>
                <c:pt idx="11">
                  <c:v>93.13</c:v>
                </c:pt>
                <c:pt idx="12">
                  <c:v>99.13</c:v>
                </c:pt>
              </c:numCache>
            </c:numRef>
          </c:val>
          <c:extLst>
            <c:ext xmlns:c16="http://schemas.microsoft.com/office/drawing/2014/chart" uri="{C3380CC4-5D6E-409C-BE32-E72D297353CC}">
              <c16:uniqueId val="{00000004-3AEA-4914-AD20-C171764BB319}"/>
            </c:ext>
          </c:extLst>
        </c:ser>
        <c:ser>
          <c:idx val="1"/>
          <c:order val="1"/>
          <c:tx>
            <c:strRef>
              <c:f>'4G FTP UL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3AEA-4914-AD20-C171764BB319}"/>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3AEA-4914-AD20-C171764BB319}"/>
              </c:ext>
            </c:extLst>
          </c:dPt>
          <c:cat>
            <c:strRef>
              <c:f>'4G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'!$C$2:$C$14</c:f>
              <c:numCache>
                <c:formatCode>General</c:formatCode>
                <c:ptCount val="13"/>
                <c:pt idx="0">
                  <c:v>100</c:v>
                </c:pt>
                <c:pt idx="1">
                  <c:v>100</c:v>
                </c:pt>
                <c:pt idx="2">
                  <c:v>98.88</c:v>
                </c:pt>
                <c:pt idx="3">
                  <c:v>99.539999999999992</c:v>
                </c:pt>
                <c:pt idx="4">
                  <c:v>99.539999999999992</c:v>
                </c:pt>
                <c:pt idx="5">
                  <c:v>99.53</c:v>
                </c:pt>
                <c:pt idx="6">
                  <c:v>99.77000000000001</c:v>
                </c:pt>
                <c:pt idx="7">
                  <c:v>100</c:v>
                </c:pt>
                <c:pt idx="8">
                  <c:v>99.660000000000011</c:v>
                </c:pt>
                <c:pt idx="9">
                  <c:v>99.550000000000011</c:v>
                </c:pt>
                <c:pt idx="10">
                  <c:v>100</c:v>
                </c:pt>
                <c:pt idx="11">
                  <c:v>90.79</c:v>
                </c:pt>
                <c:pt idx="12">
                  <c:v>98.83</c:v>
                </c:pt>
              </c:numCache>
            </c:numRef>
          </c:val>
          <c:extLst>
            <c:ext xmlns:c16="http://schemas.microsoft.com/office/drawing/2014/chart" uri="{C3380CC4-5D6E-409C-BE32-E72D297353CC}">
              <c16:uniqueId val="{00000009-3AEA-4914-AD20-C171764BB319}"/>
            </c:ext>
          </c:extLst>
        </c:ser>
        <c:ser>
          <c:idx val="2"/>
          <c:order val="2"/>
          <c:tx>
            <c:strRef>
              <c:f>'4G FTP UL  '!$D$1</c:f>
              <c:strCache>
                <c:ptCount val="1"/>
                <c:pt idx="0">
                  <c:v>CELTISS</c:v>
                </c:pt>
              </c:strCache>
            </c:strRef>
          </c:tx>
          <c:spPr>
            <a:solidFill>
              <a:srgbClr val="0070C0"/>
            </a:solidFill>
            <a:ln>
              <a:solidFill>
                <a:schemeClr val="accent3"/>
              </a:solidFill>
            </a:ln>
            <a:effectLst/>
          </c:spPr>
          <c:invertIfNegative val="0"/>
          <c:dPt>
            <c:idx val="12"/>
            <c:invertIfNegative val="0"/>
            <c:bubble3D val="0"/>
            <c:spPr>
              <a:solidFill>
                <a:srgbClr val="0070C0"/>
              </a:solidFill>
              <a:ln w="19050">
                <a:solidFill>
                  <a:srgbClr val="FF0000"/>
                </a:solidFill>
              </a:ln>
              <a:effectLst/>
            </c:spPr>
            <c:extLst>
              <c:ext xmlns:c16="http://schemas.microsoft.com/office/drawing/2014/chart" uri="{C3380CC4-5D6E-409C-BE32-E72D297353CC}">
                <c16:uniqueId val="{00000008-845B-46F5-8894-A244EFCADE91}"/>
              </c:ext>
            </c:extLst>
          </c:dPt>
          <c:cat>
            <c:strRef>
              <c:f>'4G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'!$D$2:$D$14</c:f>
              <c:numCache>
                <c:formatCode>General</c:formatCode>
                <c:ptCount val="13"/>
                <c:pt idx="0">
                  <c:v>99.839999999999989</c:v>
                </c:pt>
                <c:pt idx="1">
                  <c:v>100</c:v>
                </c:pt>
                <c:pt idx="2">
                  <c:v>98.240000000000009</c:v>
                </c:pt>
                <c:pt idx="3">
                  <c:v>99.78</c:v>
                </c:pt>
                <c:pt idx="4">
                  <c:v>100</c:v>
                </c:pt>
                <c:pt idx="5">
                  <c:v>100</c:v>
                </c:pt>
                <c:pt idx="6">
                  <c:v>100</c:v>
                </c:pt>
                <c:pt idx="7">
                  <c:v>97.14</c:v>
                </c:pt>
                <c:pt idx="8">
                  <c:v>100</c:v>
                </c:pt>
                <c:pt idx="9">
                  <c:v>100</c:v>
                </c:pt>
                <c:pt idx="10">
                  <c:v>100</c:v>
                </c:pt>
                <c:pt idx="11">
                  <c:v>91.03</c:v>
                </c:pt>
                <c:pt idx="12">
                  <c:v>98.71</c:v>
                </c:pt>
              </c:numCache>
            </c:numRef>
          </c:val>
          <c:extLst>
            <c:ext xmlns:c16="http://schemas.microsoft.com/office/drawing/2014/chart" uri="{C3380CC4-5D6E-409C-BE32-E72D297353CC}">
              <c16:uniqueId val="{0000000A-3AEA-4914-AD20-C171764BB319}"/>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'4G FTP UL  '!$E$1</c:f>
              <c:strCache>
                <c:ptCount val="1"/>
                <c:pt idx="0">
                  <c:v>ARCEP Target</c:v>
                </c:pt>
              </c:strCache>
            </c:strRef>
          </c:tx>
          <c:spPr>
            <a:ln w="19050" cap="rnd">
              <a:solidFill>
                <a:srgbClr val="FF0000"/>
              </a:solidFill>
              <a:prstDash val="sysDash"/>
              <a:round/>
            </a:ln>
            <a:effectLst/>
          </c:spPr>
          <c:marker>
            <c:symbol val="none"/>
          </c:marker>
          <c:cat>
            <c:strRef>
              <c:f>'4G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'!$E$2:$E$14</c:f>
              <c:numCache>
                <c:formatCode>General</c:formatCode>
                <c:ptCount val="13"/>
                <c:pt idx="0">
                  <c:v>97</c:v>
                </c:pt>
                <c:pt idx="1">
                  <c:v>97</c:v>
                </c:pt>
                <c:pt idx="2">
                  <c:v>97</c:v>
                </c:pt>
                <c:pt idx="3">
                  <c:v>97</c:v>
                </c:pt>
                <c:pt idx="4">
                  <c:v>97</c:v>
                </c:pt>
                <c:pt idx="5">
                  <c:v>97</c:v>
                </c:pt>
                <c:pt idx="6">
                  <c:v>97</c:v>
                </c:pt>
                <c:pt idx="7">
                  <c:v>97</c:v>
                </c:pt>
                <c:pt idx="8">
                  <c:v>97</c:v>
                </c:pt>
                <c:pt idx="9">
                  <c:v>97</c:v>
                </c:pt>
                <c:pt idx="10">
                  <c:v>97</c:v>
                </c:pt>
                <c:pt idx="11">
                  <c:v>97</c:v>
                </c:pt>
                <c:pt idx="12">
                  <c:v>97</c:v>
                </c:pt>
              </c:numCache>
            </c:numRef>
          </c:val>
          <c:smooth val="0"/>
          <c:extLst>
            <c:ext xmlns:c16="http://schemas.microsoft.com/office/drawing/2014/chart" uri="{C3380CC4-5D6E-409C-BE32-E72D297353CC}">
              <c16:uniqueId val="{0000000B-3AEA-4914-AD20-C171764BB319}"/>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4"/>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7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'4G FTP UL  Thr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Thr '!$L$3</c:f>
              <c:strCache>
                <c:ptCount val="1"/>
                <c:pt idx="0">
                  <c:v>#Regions</c:v>
                </c:pt>
              </c:strCache>
            </c:strRef>
          </c:cat>
          <c:val>
            <c:numRef>
              <c:f>'4G FTP UL  Thr '!$M$3</c:f>
              <c:numCache>
                <c:formatCode>General</c:formatCode>
                <c:ptCount val="1"/>
                <c:pt idx="0">
                  <c:v>12</c:v>
                </c:pt>
              </c:numCache>
            </c:numRef>
          </c:val>
          <c:extLst>
            <c:ext xmlns:c16="http://schemas.microsoft.com/office/drawing/2014/chart" uri="{C3380CC4-5D6E-409C-BE32-E72D297353CC}">
              <c16:uniqueId val="{00000000-B4A9-4A06-ADF1-D8EC527BC5DF}"/>
            </c:ext>
          </c:extLst>
        </c:ser>
        <c:ser>
          <c:idx val="1"/>
          <c:order val="1"/>
          <c:tx>
            <c:strRef>
              <c:f>'4G FTP UL  Thr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Thr '!$L$3</c:f>
              <c:strCache>
                <c:ptCount val="1"/>
                <c:pt idx="0">
                  <c:v>#Regions</c:v>
                </c:pt>
              </c:strCache>
            </c:strRef>
          </c:cat>
          <c:val>
            <c:numRef>
              <c:f>'4G FTP UL  Thr '!$N$3</c:f>
              <c:numCache>
                <c:formatCode>General</c:formatCode>
                <c:ptCount val="1"/>
              </c:numCache>
            </c:numRef>
          </c:val>
          <c:extLst>
            <c:ext xmlns:c16="http://schemas.microsoft.com/office/drawing/2014/chart" uri="{C3380CC4-5D6E-409C-BE32-E72D297353CC}">
              <c16:uniqueId val="{00000001-B4A9-4A06-ADF1-D8EC527BC5DF}"/>
            </c:ext>
          </c:extLst>
        </c:ser>
        <c:ser>
          <c:idx val="2"/>
          <c:order val="2"/>
          <c:tx>
            <c:strRef>
              <c:f>'4G FTP UL  Thr '!$O$2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Thr '!$L$3</c:f>
              <c:strCache>
                <c:ptCount val="1"/>
                <c:pt idx="0">
                  <c:v>#Regions</c:v>
                </c:pt>
              </c:strCache>
            </c:strRef>
          </c:cat>
          <c:val>
            <c:numRef>
              <c:f>'4G FTP UL  Thr '!$O$3</c:f>
              <c:numCache>
                <c:formatCode>General</c:formatCode>
                <c:ptCount val="1"/>
                <c:pt idx="0">
                  <c:v>0</c:v>
                </c:pt>
              </c:numCache>
            </c:numRef>
          </c:val>
          <c:extLst>
            <c:ext xmlns:c16="http://schemas.microsoft.com/office/drawing/2014/chart" uri="{C3380CC4-5D6E-409C-BE32-E72D297353CC}">
              <c16:uniqueId val="{00000002-B4A9-4A06-ADF1-D8EC527BC5DF}"/>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'4G FTP DL thr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thr '!$L$3</c:f>
              <c:strCache>
                <c:ptCount val="1"/>
                <c:pt idx="0">
                  <c:v>#Regions</c:v>
                </c:pt>
              </c:strCache>
            </c:strRef>
          </c:cat>
          <c:val>
            <c:numRef>
              <c:f>'4G FTP DL thr '!$M$3</c:f>
              <c:numCache>
                <c:formatCode>General</c:formatCode>
                <c:ptCount val="1"/>
                <c:pt idx="0">
                  <c:v>8</c:v>
                </c:pt>
              </c:numCache>
            </c:numRef>
          </c:val>
          <c:extLst>
            <c:ext xmlns:c16="http://schemas.microsoft.com/office/drawing/2014/chart" uri="{C3380CC4-5D6E-409C-BE32-E72D297353CC}">
              <c16:uniqueId val="{00000000-9E14-4548-BFAD-2A003386D3E0}"/>
            </c:ext>
          </c:extLst>
        </c:ser>
        <c:ser>
          <c:idx val="1"/>
          <c:order val="1"/>
          <c:tx>
            <c:strRef>
              <c:f>'4G FTP DL thr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thr '!$L$3</c:f>
              <c:strCache>
                <c:ptCount val="1"/>
                <c:pt idx="0">
                  <c:v>#Regions</c:v>
                </c:pt>
              </c:strCache>
            </c:strRef>
          </c:cat>
          <c:val>
            <c:numRef>
              <c:f>'4G FTP DL thr '!$N$3</c:f>
              <c:numCache>
                <c:formatCode>General</c:formatCode>
                <c:ptCount val="1"/>
                <c:pt idx="0">
                  <c:v>4</c:v>
                </c:pt>
              </c:numCache>
            </c:numRef>
          </c:val>
          <c:extLst>
            <c:ext xmlns:c16="http://schemas.microsoft.com/office/drawing/2014/chart" uri="{C3380CC4-5D6E-409C-BE32-E72D297353CC}">
              <c16:uniqueId val="{00000001-9E14-4548-BFAD-2A003386D3E0}"/>
            </c:ext>
          </c:extLst>
        </c:ser>
        <c:ser>
          <c:idx val="2"/>
          <c:order val="2"/>
          <c:tx>
            <c:strRef>
              <c:f>'4G FTP DL thr '!$O$2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9E14-4548-BFAD-2A003386D3E0}"/>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thr '!$L$3</c:f>
              <c:strCache>
                <c:ptCount val="1"/>
                <c:pt idx="0">
                  <c:v>#Regions</c:v>
                </c:pt>
              </c:strCache>
            </c:strRef>
          </c:cat>
          <c:val>
            <c:numRef>
              <c:f>'4G FTP DL thr '!$O$3</c:f>
              <c:numCache>
                <c:formatCode>General</c:formatCode>
                <c:ptCount val="1"/>
                <c:pt idx="0">
                  <c:v>0</c:v>
                </c:pt>
              </c:numCache>
            </c:numRef>
          </c:val>
          <c:extLst>
            <c:ext xmlns:c16="http://schemas.microsoft.com/office/drawing/2014/chart" uri="{C3380CC4-5D6E-409C-BE32-E72D297353CC}">
              <c16:uniqueId val="{00000004-9E14-4548-BFAD-2A003386D3E0}"/>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4G </a:t>
            </a:r>
            <a:r>
              <a:rPr lang="fr-FR" sz="1800" b="1" i="0" cap="all" baseline="0">
                <a:effectLst/>
              </a:rPr>
              <a:t>FTP DL </a:t>
            </a:r>
            <a:r>
              <a:rPr lang="en-US" sz="1800" b="1" i="0" cap="all" baseline="0">
                <a:effectLst/>
              </a:rPr>
              <a:t>THROUGHPUT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DL thr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C8F1-44E9-BAF3-48E6412AD8EA}"/>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C8F1-44E9-BAF3-48E6412AD8EA}"/>
              </c:ext>
            </c:extLst>
          </c:dPt>
          <c:cat>
            <c:strRef>
              <c:f>'4G FTP DL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thr '!$B$2:$B$14</c:f>
              <c:numCache>
                <c:formatCode>General</c:formatCode>
                <c:ptCount val="13"/>
                <c:pt idx="0">
                  <c:v>13142.8</c:v>
                </c:pt>
                <c:pt idx="1">
                  <c:v>16025.78</c:v>
                </c:pt>
                <c:pt idx="2">
                  <c:v>17358.509999999998</c:v>
                </c:pt>
                <c:pt idx="3">
                  <c:v>19467.82</c:v>
                </c:pt>
                <c:pt idx="4">
                  <c:v>53331.19</c:v>
                </c:pt>
                <c:pt idx="5">
                  <c:v>57419.807000000001</c:v>
                </c:pt>
                <c:pt idx="6">
                  <c:v>36956.67</c:v>
                </c:pt>
                <c:pt idx="7">
                  <c:v>29498.84</c:v>
                </c:pt>
                <c:pt idx="8">
                  <c:v>38987.910000000003</c:v>
                </c:pt>
                <c:pt idx="9">
                  <c:v>52666.45</c:v>
                </c:pt>
                <c:pt idx="10">
                  <c:v>46172.72</c:v>
                </c:pt>
                <c:pt idx="11">
                  <c:v>39881.870000000003</c:v>
                </c:pt>
                <c:pt idx="12">
                  <c:v>34940.53</c:v>
                </c:pt>
              </c:numCache>
            </c:numRef>
          </c:val>
          <c:extLst>
            <c:ext xmlns:c16="http://schemas.microsoft.com/office/drawing/2014/chart" uri="{C3380CC4-5D6E-409C-BE32-E72D297353CC}">
              <c16:uniqueId val="{00000004-C8F1-44E9-BAF3-48E6412AD8EA}"/>
            </c:ext>
          </c:extLst>
        </c:ser>
        <c:ser>
          <c:idx val="1"/>
          <c:order val="1"/>
          <c:tx>
            <c:strRef>
              <c:f>'4G FTP DL thr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C8F1-44E9-BAF3-48E6412AD8EA}"/>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C8F1-44E9-BAF3-48E6412AD8EA}"/>
              </c:ext>
            </c:extLst>
          </c:dPt>
          <c:cat>
            <c:strRef>
              <c:f>'4G FTP DL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thr '!$C$2:$C$14</c:f>
              <c:numCache>
                <c:formatCode>General</c:formatCode>
                <c:ptCount val="13"/>
                <c:pt idx="0">
                  <c:v>20806.22</c:v>
                </c:pt>
                <c:pt idx="1">
                  <c:v>19923.88</c:v>
                </c:pt>
                <c:pt idx="2">
                  <c:v>22727.79</c:v>
                </c:pt>
                <c:pt idx="3">
                  <c:v>22708.55</c:v>
                </c:pt>
                <c:pt idx="4">
                  <c:v>36338.559999999998</c:v>
                </c:pt>
                <c:pt idx="5">
                  <c:v>27516.67</c:v>
                </c:pt>
                <c:pt idx="6">
                  <c:v>15662.65</c:v>
                </c:pt>
                <c:pt idx="7">
                  <c:v>12899.09</c:v>
                </c:pt>
                <c:pt idx="8">
                  <c:v>17045.28</c:v>
                </c:pt>
                <c:pt idx="9">
                  <c:v>15471.21</c:v>
                </c:pt>
                <c:pt idx="10">
                  <c:v>24826.97</c:v>
                </c:pt>
                <c:pt idx="11">
                  <c:v>10525.87</c:v>
                </c:pt>
                <c:pt idx="12">
                  <c:v>21238.29</c:v>
                </c:pt>
              </c:numCache>
            </c:numRef>
          </c:val>
          <c:extLst>
            <c:ext xmlns:c16="http://schemas.microsoft.com/office/drawing/2014/chart" uri="{C3380CC4-5D6E-409C-BE32-E72D297353CC}">
              <c16:uniqueId val="{00000009-C8F1-44E9-BAF3-48E6412AD8EA}"/>
            </c:ext>
          </c:extLst>
        </c:ser>
        <c:ser>
          <c:idx val="2"/>
          <c:order val="2"/>
          <c:tx>
            <c:strRef>
              <c:f>'4G FTP DL thr '!$D$1</c:f>
              <c:strCache>
                <c:ptCount val="1"/>
                <c:pt idx="0">
                  <c:v>CELTISS</c:v>
                </c:pt>
              </c:strCache>
            </c:strRef>
          </c:tx>
          <c:spPr>
            <a:solidFill>
              <a:srgbClr val="0070C0"/>
            </a:solidFill>
            <a:ln>
              <a:solidFill>
                <a:schemeClr val="accent3"/>
              </a:solidFill>
            </a:ln>
            <a:effectLst/>
          </c:spPr>
          <c:invertIfNegative val="0"/>
          <c:dPt>
            <c:idx val="12"/>
            <c:invertIfNegative val="0"/>
            <c:bubble3D val="0"/>
            <c:spPr>
              <a:solidFill>
                <a:srgbClr val="0070C0"/>
              </a:solidFill>
              <a:ln w="19050">
                <a:solidFill>
                  <a:srgbClr val="FF0000"/>
                </a:solidFill>
              </a:ln>
              <a:effectLst/>
            </c:spPr>
            <c:extLst>
              <c:ext xmlns:c16="http://schemas.microsoft.com/office/drawing/2014/chart" uri="{C3380CC4-5D6E-409C-BE32-E72D297353CC}">
                <c16:uniqueId val="{00000008-2511-45A6-90FC-0A2E94A809B4}"/>
              </c:ext>
            </c:extLst>
          </c:dPt>
          <c:cat>
            <c:strRef>
              <c:f>'4G FTP DL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thr '!$D$2:$D$14</c:f>
              <c:numCache>
                <c:formatCode>General</c:formatCode>
                <c:ptCount val="13"/>
                <c:pt idx="0">
                  <c:v>11794.11</c:v>
                </c:pt>
                <c:pt idx="1">
                  <c:v>12973.33</c:v>
                </c:pt>
                <c:pt idx="2">
                  <c:v>13012.4</c:v>
                </c:pt>
                <c:pt idx="3">
                  <c:v>12677.21</c:v>
                </c:pt>
                <c:pt idx="4">
                  <c:v>13943.75</c:v>
                </c:pt>
                <c:pt idx="5">
                  <c:v>12933.84</c:v>
                </c:pt>
                <c:pt idx="6">
                  <c:v>12999.143</c:v>
                </c:pt>
                <c:pt idx="7">
                  <c:v>12572.95</c:v>
                </c:pt>
                <c:pt idx="8">
                  <c:v>12899.65</c:v>
                </c:pt>
                <c:pt idx="9">
                  <c:v>14025.19</c:v>
                </c:pt>
                <c:pt idx="10">
                  <c:v>12997.57</c:v>
                </c:pt>
                <c:pt idx="11">
                  <c:v>10351.44</c:v>
                </c:pt>
                <c:pt idx="12">
                  <c:v>12580.27</c:v>
                </c:pt>
              </c:numCache>
            </c:numRef>
          </c:val>
          <c:extLst>
            <c:ext xmlns:c16="http://schemas.microsoft.com/office/drawing/2014/chart" uri="{C3380CC4-5D6E-409C-BE32-E72D297353CC}">
              <c16:uniqueId val="{0000000A-C8F1-44E9-BAF3-48E6412AD8EA}"/>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'4G FTP DL thr '!$E$1</c:f>
              <c:strCache>
                <c:ptCount val="1"/>
                <c:pt idx="0">
                  <c:v>ARCEP Target</c:v>
                </c:pt>
              </c:strCache>
            </c:strRef>
          </c:tx>
          <c:spPr>
            <a:ln w="19050" cap="rnd">
              <a:solidFill>
                <a:srgbClr val="FF0000"/>
              </a:solidFill>
              <a:prstDash val="sysDash"/>
              <a:round/>
            </a:ln>
            <a:effectLst/>
          </c:spPr>
          <c:marker>
            <c:symbol val="none"/>
          </c:marker>
          <c:cat>
            <c:strRef>
              <c:f>'4G FTP DL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thr '!$E$2:$E$14</c:f>
              <c:numCache>
                <c:formatCode>General</c:formatCode>
                <c:ptCount val="13"/>
                <c:pt idx="0">
                  <c:v>5000</c:v>
                </c:pt>
                <c:pt idx="1">
                  <c:v>5000</c:v>
                </c:pt>
                <c:pt idx="2">
                  <c:v>5000</c:v>
                </c:pt>
                <c:pt idx="3">
                  <c:v>5000</c:v>
                </c:pt>
                <c:pt idx="4">
                  <c:v>5000</c:v>
                </c:pt>
                <c:pt idx="5">
                  <c:v>5000</c:v>
                </c:pt>
                <c:pt idx="6">
                  <c:v>5000</c:v>
                </c:pt>
                <c:pt idx="7">
                  <c:v>5000</c:v>
                </c:pt>
                <c:pt idx="8">
                  <c:v>5000</c:v>
                </c:pt>
                <c:pt idx="9">
                  <c:v>5000</c:v>
                </c:pt>
                <c:pt idx="10">
                  <c:v>5000</c:v>
                </c:pt>
                <c:pt idx="11">
                  <c:v>5000</c:v>
                </c:pt>
                <c:pt idx="12">
                  <c:v>5000</c:v>
                </c:pt>
              </c:numCache>
            </c:numRef>
          </c:val>
          <c:smooth val="0"/>
          <c:extLst>
            <c:ext xmlns:c16="http://schemas.microsoft.com/office/drawing/2014/chart" uri="{C3380CC4-5D6E-409C-BE32-E72D297353CC}">
              <c16:uniqueId val="{0000000B-C8F1-44E9-BAF3-48E6412AD8EA}"/>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60000"/>
          <c:min val="200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5000"/>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7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dirty="0">
                <a:effectLst/>
              </a:rPr>
              <a:t>4G </a:t>
            </a:r>
            <a:r>
              <a:rPr lang="fr-FR" sz="1800" b="1" i="0" u="none" strike="noStrike" cap="all" baseline="0" dirty="0">
                <a:effectLst/>
              </a:rPr>
              <a:t>FTP UL THROUGHPUT</a:t>
            </a:r>
            <a:endParaRPr lang="en-US" dirty="0">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UL  Thr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711F-4B90-9002-FF000A4E589E}"/>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711F-4B90-9002-FF000A4E589E}"/>
              </c:ext>
            </c:extLst>
          </c:dPt>
          <c:cat>
            <c:strRef>
              <c:f>'4G FTP UL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Thr '!$B$2:$B$14</c:f>
              <c:numCache>
                <c:formatCode>General</c:formatCode>
                <c:ptCount val="13"/>
                <c:pt idx="0">
                  <c:v>15180.9</c:v>
                </c:pt>
                <c:pt idx="1">
                  <c:v>14533.67</c:v>
                </c:pt>
                <c:pt idx="2">
                  <c:v>16738.8</c:v>
                </c:pt>
                <c:pt idx="3">
                  <c:v>16192.44</c:v>
                </c:pt>
                <c:pt idx="4">
                  <c:v>17146.62</c:v>
                </c:pt>
                <c:pt idx="5">
                  <c:v>18741.88</c:v>
                </c:pt>
                <c:pt idx="6">
                  <c:v>15436.67</c:v>
                </c:pt>
                <c:pt idx="7">
                  <c:v>15470.95</c:v>
                </c:pt>
                <c:pt idx="8">
                  <c:v>18164.79</c:v>
                </c:pt>
                <c:pt idx="9">
                  <c:v>21183.75</c:v>
                </c:pt>
                <c:pt idx="10">
                  <c:v>16624.740000000002</c:v>
                </c:pt>
                <c:pt idx="11">
                  <c:v>13135.49</c:v>
                </c:pt>
                <c:pt idx="12">
                  <c:v>16435.88</c:v>
                </c:pt>
              </c:numCache>
            </c:numRef>
          </c:val>
          <c:extLst>
            <c:ext xmlns:c16="http://schemas.microsoft.com/office/drawing/2014/chart" uri="{C3380CC4-5D6E-409C-BE32-E72D297353CC}">
              <c16:uniqueId val="{00000004-711F-4B90-9002-FF000A4E589E}"/>
            </c:ext>
          </c:extLst>
        </c:ser>
        <c:ser>
          <c:idx val="1"/>
          <c:order val="1"/>
          <c:tx>
            <c:strRef>
              <c:f>'4G FTP UL  Thr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711F-4B90-9002-FF000A4E589E}"/>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711F-4B90-9002-FF000A4E589E}"/>
              </c:ext>
            </c:extLst>
          </c:dPt>
          <c:cat>
            <c:strRef>
              <c:f>'4G FTP UL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Thr '!$C$2:$C$14</c:f>
              <c:numCache>
                <c:formatCode>General</c:formatCode>
                <c:ptCount val="13"/>
                <c:pt idx="0">
                  <c:v>9449.7000000000007</c:v>
                </c:pt>
                <c:pt idx="1">
                  <c:v>9630.57</c:v>
                </c:pt>
                <c:pt idx="2">
                  <c:v>10633.13</c:v>
                </c:pt>
                <c:pt idx="3">
                  <c:v>14256.16</c:v>
                </c:pt>
                <c:pt idx="4">
                  <c:v>13019.58</c:v>
                </c:pt>
                <c:pt idx="5">
                  <c:v>13537.6</c:v>
                </c:pt>
                <c:pt idx="6">
                  <c:v>9549.01</c:v>
                </c:pt>
                <c:pt idx="7">
                  <c:v>11821.62</c:v>
                </c:pt>
                <c:pt idx="8">
                  <c:v>11628.13</c:v>
                </c:pt>
                <c:pt idx="9">
                  <c:v>8075.06</c:v>
                </c:pt>
                <c:pt idx="10">
                  <c:v>13955.81</c:v>
                </c:pt>
                <c:pt idx="11">
                  <c:v>7045.87</c:v>
                </c:pt>
                <c:pt idx="12">
                  <c:v>10855.57</c:v>
                </c:pt>
              </c:numCache>
            </c:numRef>
          </c:val>
          <c:extLst>
            <c:ext xmlns:c16="http://schemas.microsoft.com/office/drawing/2014/chart" uri="{C3380CC4-5D6E-409C-BE32-E72D297353CC}">
              <c16:uniqueId val="{00000009-711F-4B90-9002-FF000A4E589E}"/>
            </c:ext>
          </c:extLst>
        </c:ser>
        <c:ser>
          <c:idx val="2"/>
          <c:order val="2"/>
          <c:tx>
            <c:strRef>
              <c:f>'4G FTP UL  Thr '!$D$1</c:f>
              <c:strCache>
                <c:ptCount val="1"/>
                <c:pt idx="0">
                  <c:v>CELTISS</c:v>
                </c:pt>
              </c:strCache>
            </c:strRef>
          </c:tx>
          <c:spPr>
            <a:solidFill>
              <a:srgbClr val="0070C0"/>
            </a:solidFill>
            <a:ln>
              <a:solidFill>
                <a:schemeClr val="accent3"/>
              </a:solidFill>
            </a:ln>
            <a:effectLst/>
          </c:spPr>
          <c:invertIfNegative val="0"/>
          <c:dPt>
            <c:idx val="12"/>
            <c:invertIfNegative val="0"/>
            <c:bubble3D val="0"/>
            <c:spPr>
              <a:solidFill>
                <a:srgbClr val="0070C0"/>
              </a:solidFill>
              <a:ln w="19050">
                <a:solidFill>
                  <a:srgbClr val="FF0000"/>
                </a:solidFill>
              </a:ln>
              <a:effectLst/>
            </c:spPr>
            <c:extLst>
              <c:ext xmlns:c16="http://schemas.microsoft.com/office/drawing/2014/chart" uri="{C3380CC4-5D6E-409C-BE32-E72D297353CC}">
                <c16:uniqueId val="{00000008-801A-4838-9D84-E26A36E53215}"/>
              </c:ext>
            </c:extLst>
          </c:dPt>
          <c:cat>
            <c:strRef>
              <c:f>'4G FTP UL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Thr '!$D$2:$D$14</c:f>
              <c:numCache>
                <c:formatCode>General</c:formatCode>
                <c:ptCount val="13"/>
                <c:pt idx="0">
                  <c:v>12408.7</c:v>
                </c:pt>
                <c:pt idx="1">
                  <c:v>11336.33</c:v>
                </c:pt>
                <c:pt idx="2">
                  <c:v>12150.4</c:v>
                </c:pt>
                <c:pt idx="3">
                  <c:v>12265.83</c:v>
                </c:pt>
                <c:pt idx="4">
                  <c:v>11937.85</c:v>
                </c:pt>
                <c:pt idx="5">
                  <c:v>11474.41</c:v>
                </c:pt>
                <c:pt idx="6">
                  <c:v>14439.78</c:v>
                </c:pt>
                <c:pt idx="7">
                  <c:v>10259.33</c:v>
                </c:pt>
                <c:pt idx="8">
                  <c:v>11562.18</c:v>
                </c:pt>
                <c:pt idx="9">
                  <c:v>10441.17</c:v>
                </c:pt>
                <c:pt idx="10">
                  <c:v>11903.43</c:v>
                </c:pt>
                <c:pt idx="11">
                  <c:v>9103.26</c:v>
                </c:pt>
                <c:pt idx="12">
                  <c:v>11743.18</c:v>
                </c:pt>
              </c:numCache>
            </c:numRef>
          </c:val>
          <c:extLst>
            <c:ext xmlns:c16="http://schemas.microsoft.com/office/drawing/2014/chart" uri="{C3380CC4-5D6E-409C-BE32-E72D297353CC}">
              <c16:uniqueId val="{0000000A-711F-4B90-9002-FF000A4E589E}"/>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'4G FTP UL  Thr '!$E$1</c:f>
              <c:strCache>
                <c:ptCount val="1"/>
                <c:pt idx="0">
                  <c:v>ARCEP Target</c:v>
                </c:pt>
              </c:strCache>
            </c:strRef>
          </c:tx>
          <c:spPr>
            <a:ln w="19050" cap="rnd">
              <a:solidFill>
                <a:srgbClr val="FF0000"/>
              </a:solidFill>
              <a:prstDash val="sysDash"/>
              <a:round/>
            </a:ln>
            <a:effectLst/>
          </c:spPr>
          <c:marker>
            <c:symbol val="none"/>
          </c:marker>
          <c:cat>
            <c:strRef>
              <c:f>'4G FTP UL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Thr '!$E$2:$E$14</c:f>
              <c:numCache>
                <c:formatCode>General</c:formatCode>
                <c:ptCount val="13"/>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2000</c:v>
                </c:pt>
              </c:numCache>
            </c:numRef>
          </c:val>
          <c:smooth val="0"/>
          <c:extLst>
            <c:ext xmlns:c16="http://schemas.microsoft.com/office/drawing/2014/chart" uri="{C3380CC4-5D6E-409C-BE32-E72D297353CC}">
              <c16:uniqueId val="{0000000B-711F-4B90-9002-FF000A4E589E}"/>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2000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2000"/>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pivotSource>
    <c:name>[DL_THP_By_Arrondissement_vf.xls]Sheet1!PivotTable2</c:name>
    <c:fmtId val="30"/>
  </c:pivotSource>
  <c:chart>
    <c:title>
      <c:tx>
        <c:rich>
          <a:bodyPr/>
          <a:lstStyle/>
          <a:p>
            <a:pPr>
              <a:defRPr sz="1200">
                <a:solidFill>
                  <a:schemeClr val="tx1"/>
                </a:solidFill>
                <a:latin typeface="+mj-lt"/>
              </a:defRPr>
            </a:pPr>
            <a:r>
              <a:rPr lang="fr-FR" sz="1200" dirty="0">
                <a:solidFill>
                  <a:schemeClr val="tx1"/>
                </a:solidFill>
                <a:latin typeface="+mj-lt"/>
              </a:rPr>
              <a:t>MTN</a:t>
            </a:r>
            <a:r>
              <a:rPr lang="fr-FR" sz="1200" baseline="0" dirty="0">
                <a:solidFill>
                  <a:schemeClr val="tx1"/>
                </a:solidFill>
                <a:latin typeface="+mj-lt"/>
              </a:rPr>
              <a:t> 4G FTP DL THP[Kbps] Per Districts</a:t>
            </a:r>
            <a:endParaRPr lang="en-US" sz="1200" dirty="0">
              <a:solidFill>
                <a:schemeClr val="tx1"/>
              </a:solidFill>
              <a:latin typeface="+mj-lt"/>
            </a:endParaRPr>
          </a:p>
        </c:rich>
      </c:tx>
      <c:overlay val="0"/>
    </c:title>
    <c:autoTitleDeleted val="0"/>
    <c:pivotFmts>
      <c:pivotFmt>
        <c:idx val="0"/>
        <c:spPr>
          <a:solidFill>
            <a:srgbClr val="4472C4"/>
          </a:solidFill>
          <a:ln w="25400">
            <a:noFill/>
          </a:ln>
        </c:spPr>
        <c:marker>
          <c:symbol val="none"/>
        </c:marker>
        <c:dLbl>
          <c:idx val="0"/>
          <c:delete val="1"/>
          <c:extLst>
            <c:ext xmlns:c15="http://schemas.microsoft.com/office/drawing/2012/chart" uri="{CE6537A1-D6FC-4f65-9D91-7224C49458BB}"/>
          </c:extLst>
        </c:dLbl>
      </c:pivotFmt>
      <c:pivotFmt>
        <c:idx val="1"/>
        <c:spPr>
          <a:solidFill>
            <a:srgbClr val="4472C4"/>
          </a:solidFill>
          <a:ln w="25400">
            <a:noFill/>
          </a:ln>
        </c:spPr>
        <c:marker>
          <c:symbol val="none"/>
        </c:marker>
        <c:dLbl>
          <c:idx val="0"/>
          <c:delete val="1"/>
          <c:extLst>
            <c:ext xmlns:c15="http://schemas.microsoft.com/office/drawing/2012/chart" uri="{CE6537A1-D6FC-4f65-9D91-7224C49458BB}"/>
          </c:extLst>
        </c:dLbl>
      </c:pivotFmt>
      <c:pivotFmt>
        <c:idx val="2"/>
        <c:spPr>
          <a:solidFill>
            <a:srgbClr val="4472C4"/>
          </a:solidFill>
          <a:ln w="25400">
            <a:noFill/>
          </a:ln>
        </c:spPr>
        <c:marker>
          <c:symbol val="none"/>
        </c:marker>
        <c:dLbl>
          <c:idx val="0"/>
          <c:delete val="1"/>
          <c:extLst>
            <c:ext xmlns:c15="http://schemas.microsoft.com/office/drawing/2012/chart" uri="{CE6537A1-D6FC-4f65-9D91-7224C49458BB}"/>
          </c:extLst>
        </c:dLbl>
      </c:pivotFmt>
      <c:pivotFmt>
        <c:idx val="3"/>
        <c:spPr>
          <a:solidFill>
            <a:srgbClr val="4472C4"/>
          </a:solidFill>
          <a:ln w="25400">
            <a:noFill/>
          </a:ln>
        </c:spPr>
        <c:marker>
          <c:symbol val="none"/>
        </c:marker>
        <c:dLbl>
          <c:idx val="0"/>
          <c:delete val="1"/>
          <c:extLst>
            <c:ext xmlns:c15="http://schemas.microsoft.com/office/drawing/2012/chart" uri="{CE6537A1-D6FC-4f65-9D91-7224C49458BB}"/>
          </c:extLst>
        </c:dLbl>
      </c:pivotFmt>
      <c:pivotFmt>
        <c:idx val="4"/>
        <c:spPr>
          <a:solidFill>
            <a:srgbClr val="4472C4"/>
          </a:solidFill>
          <a:ln w="25400">
            <a:noFill/>
          </a:ln>
        </c:spPr>
        <c:marker>
          <c:symbol val="none"/>
        </c:marker>
        <c:dLbl>
          <c:idx val="0"/>
          <c:delete val="1"/>
          <c:extLst>
            <c:ext xmlns:c15="http://schemas.microsoft.com/office/drawing/2012/chart" uri="{CE6537A1-D6FC-4f65-9D91-7224C49458BB}"/>
          </c:extLst>
        </c:dLbl>
      </c:pivotFmt>
      <c:pivotFmt>
        <c:idx val="5"/>
        <c:spPr>
          <a:solidFill>
            <a:srgbClr val="4472C4"/>
          </a:solidFill>
          <a:ln w="25400">
            <a:noFill/>
          </a:ln>
        </c:spPr>
        <c:marker>
          <c:symbol val="none"/>
        </c:marker>
        <c:dLbl>
          <c:idx val="0"/>
          <c:delete val="1"/>
          <c:extLst>
            <c:ext xmlns:c15="http://schemas.microsoft.com/office/drawing/2012/chart" uri="{CE6537A1-D6FC-4f65-9D91-7224C49458BB}"/>
          </c:extLst>
        </c:dLbl>
      </c:pivotFmt>
    </c:pivotFmts>
    <c:plotArea>
      <c:layout>
        <c:manualLayout>
          <c:layoutTarget val="inner"/>
          <c:xMode val="edge"/>
          <c:yMode val="edge"/>
          <c:x val="2.768270056333182E-2"/>
          <c:y val="3.1318293573640299E-2"/>
          <c:w val="0.95912673407323334"/>
          <c:h val="0.71254431174068245"/>
        </c:manualLayout>
      </c:layout>
      <c:barChart>
        <c:barDir val="col"/>
        <c:grouping val="clustered"/>
        <c:varyColors val="0"/>
        <c:ser>
          <c:idx val="0"/>
          <c:order val="0"/>
          <c:tx>
            <c:strRef>
              <c:f>Sheet1!$B$3</c:f>
              <c:strCache>
                <c:ptCount val="1"/>
                <c:pt idx="0">
                  <c:v>Total</c:v>
                </c:pt>
              </c:strCache>
            </c:strRef>
          </c:tx>
          <c:spPr>
            <a:solidFill>
              <a:srgbClr val="00B0F0"/>
            </a:solidFill>
            <a:ln w="25400">
              <a:solidFill>
                <a:srgbClr val="0070C0"/>
              </a:solidFill>
            </a:ln>
          </c:spPr>
          <c:invertIfNegative val="0"/>
          <c:dLbls>
            <c:dLbl>
              <c:idx val="8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49-434B-9378-D4F5294F8B8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Sheet1!$A$4:$A$132</c:f>
              <c:multiLvlStrCache>
                <c:ptCount val="101"/>
                <c:lvl>
                  <c:pt idx="0">
                    <c:v>Djègbé</c:v>
                  </c:pt>
                  <c:pt idx="1">
                    <c:v>Hounli</c:v>
                  </c:pt>
                  <c:pt idx="2">
                    <c:v>Vidolé</c:v>
                  </c:pt>
                  <c:pt idx="3">
                    <c:v>Zounzounmè</c:v>
                  </c:pt>
                  <c:pt idx="4">
                    <c:v>Abomey-Calavi</c:v>
                  </c:pt>
                  <c:pt idx="5">
                    <c:v>Akassato</c:v>
                  </c:pt>
                  <c:pt idx="6">
                    <c:v>Godomey</c:v>
                  </c:pt>
                  <c:pt idx="7">
                    <c:v>Golo-Djigbé</c:v>
                  </c:pt>
                  <c:pt idx="8">
                    <c:v>Ouèdo</c:v>
                  </c:pt>
                  <c:pt idx="9">
                    <c:v>Togba</c:v>
                  </c:pt>
                  <c:pt idx="10">
                    <c:v>Honvié</c:v>
                  </c:pt>
                  <c:pt idx="11">
                    <c:v>Malanhoui</c:v>
                  </c:pt>
                  <c:pt idx="12">
                    <c:v>Houédomè</c:v>
                  </c:pt>
                  <c:pt idx="13">
                    <c:v>Akpro-Missérété</c:v>
                  </c:pt>
                  <c:pt idx="14">
                    <c:v>Vakon</c:v>
                  </c:pt>
                  <c:pt idx="15">
                    <c:v>Agbanou</c:v>
                  </c:pt>
                  <c:pt idx="16">
                    <c:v>Allada</c:v>
                  </c:pt>
                  <c:pt idx="17">
                    <c:v>Attogon</c:v>
                  </c:pt>
                  <c:pt idx="18">
                    <c:v>Hinvi</c:v>
                  </c:pt>
                  <c:pt idx="19">
                    <c:v>Sékou</c:v>
                  </c:pt>
                  <c:pt idx="20">
                    <c:v>Togoudo</c:v>
                  </c:pt>
                  <c:pt idx="21">
                    <c:v>Ouanho</c:v>
                  </c:pt>
                  <c:pt idx="22">
                    <c:v>Alédjo</c:v>
                  </c:pt>
                  <c:pt idx="23">
                    <c:v>Bassila</c:v>
                  </c:pt>
                  <c:pt idx="24">
                    <c:v>Pénessoulou</c:v>
                  </c:pt>
                  <c:pt idx="25">
                    <c:v>Agongointo</c:v>
                  </c:pt>
                  <c:pt idx="26">
                    <c:v>Avogbanna</c:v>
                  </c:pt>
                  <c:pt idx="27">
                    <c:v>Bohicon 1</c:v>
                  </c:pt>
                  <c:pt idx="28">
                    <c:v>Bohicon 2</c:v>
                  </c:pt>
                  <c:pt idx="29">
                    <c:v>Lissèzoun</c:v>
                  </c:pt>
                  <c:pt idx="30">
                    <c:v>Ouassaho</c:v>
                  </c:pt>
                  <c:pt idx="31">
                    <c:v>Passagon</c:v>
                  </c:pt>
                  <c:pt idx="32">
                    <c:v>Saclo</c:v>
                  </c:pt>
                  <c:pt idx="33">
                    <c:v>Sodohomè</c:v>
                  </c:pt>
                  <c:pt idx="34">
                    <c:v>Copargo</c:v>
                  </c:pt>
                  <c:pt idx="35">
                    <c:v>Pabégou</c:v>
                  </c:pt>
                  <c:pt idx="36">
                    <c:v>Singré</c:v>
                  </c:pt>
                  <c:pt idx="37">
                    <c:v>10ème Arrondissement</c:v>
                  </c:pt>
                  <c:pt idx="38">
                    <c:v>11ème Arrondissement</c:v>
                  </c:pt>
                  <c:pt idx="39">
                    <c:v>12ème Arrondissement</c:v>
                  </c:pt>
                  <c:pt idx="40">
                    <c:v>13ème Arrondissement</c:v>
                  </c:pt>
                  <c:pt idx="41">
                    <c:v>2ème Arrondissemen</c:v>
                  </c:pt>
                  <c:pt idx="42">
                    <c:v>3ème Arrondissement</c:v>
                  </c:pt>
                  <c:pt idx="43">
                    <c:v>6ème Arrondissement</c:v>
                  </c:pt>
                  <c:pt idx="44">
                    <c:v>7ème Arrondissement</c:v>
                  </c:pt>
                  <c:pt idx="45">
                    <c:v>8ème Arrondissement</c:v>
                  </c:pt>
                  <c:pt idx="46">
                    <c:v>9ème Arrondissement</c:v>
                  </c:pt>
                  <c:pt idx="47">
                    <c:v>Dassa 1</c:v>
                  </c:pt>
                  <c:pt idx="48">
                    <c:v>Kpingni</c:v>
                  </c:pt>
                  <c:pt idx="49">
                    <c:v>Paouingnan</c:v>
                  </c:pt>
                  <c:pt idx="50">
                    <c:v>Tré</c:v>
                  </c:pt>
                  <c:pt idx="51">
                    <c:v>Dan</c:v>
                  </c:pt>
                  <c:pt idx="52">
                    <c:v>Setto</c:v>
                  </c:pt>
                  <c:pt idx="53">
                    <c:v>2eme Arrondissemen</c:v>
                  </c:pt>
                  <c:pt idx="54">
                    <c:v>3eme Arrondissemen</c:v>
                  </c:pt>
                  <c:pt idx="55">
                    <c:v>Barèi</c:v>
                  </c:pt>
                  <c:pt idx="56">
                    <c:v>Bougou</c:v>
                  </c:pt>
                  <c:pt idx="57">
                    <c:v>Onklou</c:v>
                  </c:pt>
                  <c:pt idx="58">
                    <c:v>Partago</c:v>
                  </c:pt>
                  <c:pt idx="59">
                    <c:v>Pélébina</c:v>
                  </c:pt>
                  <c:pt idx="60">
                    <c:v>Séro</c:v>
                  </c:pt>
                  <c:pt idx="61">
                    <c:v>Birni</c:v>
                  </c:pt>
                  <c:pt idx="62">
                    <c:v>Chabi-Couma</c:v>
                  </c:pt>
                  <c:pt idx="63">
                    <c:v>Agonkanmè</c:v>
                  </c:pt>
                  <c:pt idx="64">
                    <c:v>Lokossa</c:v>
                  </c:pt>
                  <c:pt idx="65">
                    <c:v>Kouandata</c:v>
                  </c:pt>
                  <c:pt idx="66">
                    <c:v>Pèporiyakou</c:v>
                  </c:pt>
                  <c:pt idx="67">
                    <c:v>Perma</c:v>
                  </c:pt>
                  <c:pt idx="68">
                    <c:v>Djègbadji</c:v>
                  </c:pt>
                  <c:pt idx="69">
                    <c:v>Ouidah 1 (Abatta)</c:v>
                  </c:pt>
                  <c:pt idx="70">
                    <c:v>Ouidah 2 (Gbéto-nord)</c:v>
                  </c:pt>
                  <c:pt idx="71">
                    <c:v>Ouidah 3 (Kpassè)</c:v>
                  </c:pt>
                  <c:pt idx="72">
                    <c:v>Ouidah 4 (Docomey)</c:v>
                  </c:pt>
                  <c:pt idx="73">
                    <c:v>Pahou</c:v>
                  </c:pt>
                  <c:pt idx="74">
                    <c:v>Savi</c:v>
                  </c:pt>
                  <c:pt idx="75">
                    <c:v>3eme Arrondissement</c:v>
                  </c:pt>
                  <c:pt idx="76">
                    <c:v>1er Arrondissement</c:v>
                  </c:pt>
                  <c:pt idx="77">
                    <c:v>2ème Arrondissement</c:v>
                  </c:pt>
                  <c:pt idx="78">
                    <c:v>4ème Arrondissement</c:v>
                  </c:pt>
                  <c:pt idx="79">
                    <c:v>5ème Arrondissement</c:v>
                  </c:pt>
                  <c:pt idx="80">
                    <c:v>Logozohè</c:v>
                  </c:pt>
                  <c:pt idx="81">
                    <c:v>Ouèssè</c:v>
                  </c:pt>
                  <c:pt idx="82">
                    <c:v>Savalou-Agbado</c:v>
                  </c:pt>
                  <c:pt idx="83">
                    <c:v>Savalou-Attakè</c:v>
                  </c:pt>
                  <c:pt idx="84">
                    <c:v>Agblangandan</c:v>
                  </c:pt>
                  <c:pt idx="85">
                    <c:v>Djèrègbé</c:v>
                  </c:pt>
                  <c:pt idx="86">
                    <c:v>Èkpè</c:v>
                  </c:pt>
                  <c:pt idx="87">
                    <c:v>Sèmè-Podji</c:v>
                  </c:pt>
                  <c:pt idx="88">
                    <c:v>Tohouè</c:v>
                  </c:pt>
                  <c:pt idx="89">
                    <c:v>Bétérou</c:v>
                  </c:pt>
                  <c:pt idx="90">
                    <c:v>Sanson</c:v>
                  </c:pt>
                  <c:pt idx="91">
                    <c:v>Colli</c:v>
                  </c:pt>
                  <c:pt idx="92">
                    <c:v>Coussi</c:v>
                  </c:pt>
                  <c:pt idx="93">
                    <c:v>Damè</c:v>
                  </c:pt>
                  <c:pt idx="94">
                    <c:v>Houègbo</c:v>
                  </c:pt>
                  <c:pt idx="95">
                    <c:v>Sèhouè</c:v>
                  </c:pt>
                  <c:pt idx="96">
                    <c:v>Tangbo</c:v>
                  </c:pt>
                  <c:pt idx="97">
                    <c:v>Cana 1</c:v>
                  </c:pt>
                  <c:pt idx="98">
                    <c:v>Massi</c:v>
                  </c:pt>
                  <c:pt idx="99">
                    <c:v>Zogbodomey</c:v>
                  </c:pt>
                  <c:pt idx="100">
                    <c:v>Zoukou</c:v>
                  </c:pt>
                </c:lvl>
                <c:lvl>
                  <c:pt idx="0">
                    <c:v>ABOMEY</c:v>
                  </c:pt>
                  <c:pt idx="4">
                    <c:v>ABOMEY-CALAVI</c:v>
                  </c:pt>
                  <c:pt idx="10">
                    <c:v>ADJARA</c:v>
                  </c:pt>
                  <c:pt idx="12">
                    <c:v>AGUEGUES</c:v>
                  </c:pt>
                  <c:pt idx="13">
                    <c:v>AKPRO-MISSERETE</c:v>
                  </c:pt>
                  <c:pt idx="15">
                    <c:v>ALLADA</c:v>
                  </c:pt>
                  <c:pt idx="21">
                    <c:v>AVRANKOU</c:v>
                  </c:pt>
                  <c:pt idx="22">
                    <c:v>BASSILA</c:v>
                  </c:pt>
                  <c:pt idx="25">
                    <c:v>BOHICON</c:v>
                  </c:pt>
                  <c:pt idx="34">
                    <c:v>COPARGO</c:v>
                  </c:pt>
                  <c:pt idx="37">
                    <c:v>COTONOU</c:v>
                  </c:pt>
                  <c:pt idx="47">
                    <c:v>DASSA-ZOUME</c:v>
                  </c:pt>
                  <c:pt idx="51">
                    <c:v>DJIDJA</c:v>
                  </c:pt>
                  <c:pt idx="53">
                    <c:v>DJOUGOU</c:v>
                  </c:pt>
                  <c:pt idx="61">
                    <c:v>KOUANDE</c:v>
                  </c:pt>
                  <c:pt idx="63">
                    <c:v>KPOMASSE</c:v>
                  </c:pt>
                  <c:pt idx="64">
                    <c:v>LOKOSSA</c:v>
                  </c:pt>
                  <c:pt idx="65">
                    <c:v>NATITINGOU</c:v>
                  </c:pt>
                  <c:pt idx="68">
                    <c:v>OUIDAH</c:v>
                  </c:pt>
                  <c:pt idx="75">
                    <c:v>PARAKOU</c:v>
                  </c:pt>
                  <c:pt idx="76">
                    <c:v>PORTO-NOVO</c:v>
                  </c:pt>
                  <c:pt idx="80">
                    <c:v>SAVALOU</c:v>
                  </c:pt>
                  <c:pt idx="84">
                    <c:v>SEME PODJI</c:v>
                  </c:pt>
                  <c:pt idx="89">
                    <c:v>TCHAOUROU</c:v>
                  </c:pt>
                  <c:pt idx="91">
                    <c:v>TOFFO</c:v>
                  </c:pt>
                  <c:pt idx="96">
                    <c:v>ZE</c:v>
                  </c:pt>
                  <c:pt idx="97">
                    <c:v>ZOGBODOME</c:v>
                  </c:pt>
                </c:lvl>
              </c:multiLvlStrCache>
            </c:multiLvlStrRef>
          </c:cat>
          <c:val>
            <c:numRef>
              <c:f>Sheet1!$B$4:$B$132</c:f>
              <c:numCache>
                <c:formatCode>General</c:formatCode>
                <c:ptCount val="101"/>
                <c:pt idx="0">
                  <c:v>33348.230000000003</c:v>
                </c:pt>
                <c:pt idx="1">
                  <c:v>43797.14</c:v>
                </c:pt>
                <c:pt idx="2">
                  <c:v>33321.9</c:v>
                </c:pt>
                <c:pt idx="3">
                  <c:v>29069.11</c:v>
                </c:pt>
                <c:pt idx="4">
                  <c:v>13004.38</c:v>
                </c:pt>
                <c:pt idx="5">
                  <c:v>27476.85</c:v>
                </c:pt>
                <c:pt idx="6">
                  <c:v>16237.09</c:v>
                </c:pt>
                <c:pt idx="7">
                  <c:v>24727.759999999998</c:v>
                </c:pt>
                <c:pt idx="8">
                  <c:v>15733.41</c:v>
                </c:pt>
                <c:pt idx="9">
                  <c:v>16257.32</c:v>
                </c:pt>
                <c:pt idx="10">
                  <c:v>14942.5</c:v>
                </c:pt>
                <c:pt idx="11">
                  <c:v>17421.47</c:v>
                </c:pt>
                <c:pt idx="12">
                  <c:v>2005.67</c:v>
                </c:pt>
                <c:pt idx="13">
                  <c:v>16673.32</c:v>
                </c:pt>
                <c:pt idx="14">
                  <c:v>17741.3</c:v>
                </c:pt>
                <c:pt idx="15">
                  <c:v>64985.46</c:v>
                </c:pt>
                <c:pt idx="16">
                  <c:v>39255.67</c:v>
                </c:pt>
                <c:pt idx="17">
                  <c:v>54444.97</c:v>
                </c:pt>
                <c:pt idx="18">
                  <c:v>72877.55</c:v>
                </c:pt>
                <c:pt idx="19">
                  <c:v>30503.45</c:v>
                </c:pt>
                <c:pt idx="20">
                  <c:v>35717.589999999997</c:v>
                </c:pt>
                <c:pt idx="21">
                  <c:v>1101.48</c:v>
                </c:pt>
                <c:pt idx="22">
                  <c:v>40892</c:v>
                </c:pt>
                <c:pt idx="23">
                  <c:v>18911.759999999998</c:v>
                </c:pt>
                <c:pt idx="24">
                  <c:v>38726.199999999997</c:v>
                </c:pt>
                <c:pt idx="25">
                  <c:v>20679.259999999998</c:v>
                </c:pt>
                <c:pt idx="26">
                  <c:v>17401.240000000002</c:v>
                </c:pt>
                <c:pt idx="27">
                  <c:v>30782.71</c:v>
                </c:pt>
                <c:pt idx="28">
                  <c:v>36326.89</c:v>
                </c:pt>
                <c:pt idx="29">
                  <c:v>32786.620000000003</c:v>
                </c:pt>
                <c:pt idx="30">
                  <c:v>24688.13</c:v>
                </c:pt>
                <c:pt idx="31">
                  <c:v>14564.34</c:v>
                </c:pt>
                <c:pt idx="32">
                  <c:v>30129.08</c:v>
                </c:pt>
                <c:pt idx="33">
                  <c:v>75744.06</c:v>
                </c:pt>
                <c:pt idx="34">
                  <c:v>42756.31</c:v>
                </c:pt>
                <c:pt idx="35">
                  <c:v>29565.96</c:v>
                </c:pt>
                <c:pt idx="36">
                  <c:v>8535.66</c:v>
                </c:pt>
                <c:pt idx="37">
                  <c:v>13605.29</c:v>
                </c:pt>
                <c:pt idx="38">
                  <c:v>12142.51</c:v>
                </c:pt>
                <c:pt idx="39">
                  <c:v>12823.03</c:v>
                </c:pt>
                <c:pt idx="40">
                  <c:v>10835.76</c:v>
                </c:pt>
                <c:pt idx="41">
                  <c:v>11769.24</c:v>
                </c:pt>
                <c:pt idx="42">
                  <c:v>24475.51</c:v>
                </c:pt>
                <c:pt idx="43">
                  <c:v>7319.17</c:v>
                </c:pt>
                <c:pt idx="44">
                  <c:v>10943.53</c:v>
                </c:pt>
                <c:pt idx="45">
                  <c:v>11944.5</c:v>
                </c:pt>
                <c:pt idx="46">
                  <c:v>8760.7199999999993</c:v>
                </c:pt>
                <c:pt idx="47">
                  <c:v>20818.509999999998</c:v>
                </c:pt>
                <c:pt idx="48">
                  <c:v>27446.93</c:v>
                </c:pt>
                <c:pt idx="49">
                  <c:v>30311.46</c:v>
                </c:pt>
                <c:pt idx="50">
                  <c:v>43525.95</c:v>
                </c:pt>
                <c:pt idx="51">
                  <c:v>35760.78</c:v>
                </c:pt>
                <c:pt idx="52">
                  <c:v>22808.85</c:v>
                </c:pt>
                <c:pt idx="53">
                  <c:v>32463.29</c:v>
                </c:pt>
                <c:pt idx="54">
                  <c:v>39874.89</c:v>
                </c:pt>
                <c:pt idx="55">
                  <c:v>37876.49</c:v>
                </c:pt>
                <c:pt idx="56">
                  <c:v>54145.13</c:v>
                </c:pt>
                <c:pt idx="57">
                  <c:v>33721.360000000001</c:v>
                </c:pt>
                <c:pt idx="58">
                  <c:v>45663.95</c:v>
                </c:pt>
                <c:pt idx="59">
                  <c:v>24688.43</c:v>
                </c:pt>
                <c:pt idx="60">
                  <c:v>37059.620000000003</c:v>
                </c:pt>
                <c:pt idx="61">
                  <c:v>74462.179999999993</c:v>
                </c:pt>
                <c:pt idx="62">
                  <c:v>21195.64</c:v>
                </c:pt>
                <c:pt idx="63">
                  <c:v>4998.25</c:v>
                </c:pt>
                <c:pt idx="64">
                  <c:v>38395.230000000003</c:v>
                </c:pt>
                <c:pt idx="65">
                  <c:v>61122.14</c:v>
                </c:pt>
                <c:pt idx="66">
                  <c:v>82134.899999999994</c:v>
                </c:pt>
                <c:pt idx="67">
                  <c:v>18118.939999999999</c:v>
                </c:pt>
                <c:pt idx="68">
                  <c:v>46862.080000000002</c:v>
                </c:pt>
                <c:pt idx="69">
                  <c:v>47002.78</c:v>
                </c:pt>
                <c:pt idx="70">
                  <c:v>47650.39</c:v>
                </c:pt>
                <c:pt idx="71">
                  <c:v>47006.51</c:v>
                </c:pt>
                <c:pt idx="72">
                  <c:v>28586.2</c:v>
                </c:pt>
                <c:pt idx="73">
                  <c:v>17457.759999999998</c:v>
                </c:pt>
                <c:pt idx="74">
                  <c:v>21325.25</c:v>
                </c:pt>
                <c:pt idx="75">
                  <c:v>24478.5</c:v>
                </c:pt>
                <c:pt idx="76">
                  <c:v>19403.39</c:v>
                </c:pt>
                <c:pt idx="77">
                  <c:v>18305.12</c:v>
                </c:pt>
                <c:pt idx="78">
                  <c:v>10251.620000000001</c:v>
                </c:pt>
                <c:pt idx="79">
                  <c:v>12821.37</c:v>
                </c:pt>
                <c:pt idx="80">
                  <c:v>46401.32</c:v>
                </c:pt>
                <c:pt idx="81">
                  <c:v>85426.67</c:v>
                </c:pt>
                <c:pt idx="82">
                  <c:v>14843.98</c:v>
                </c:pt>
                <c:pt idx="83">
                  <c:v>41614.74</c:v>
                </c:pt>
                <c:pt idx="84">
                  <c:v>10675.15</c:v>
                </c:pt>
                <c:pt idx="85">
                  <c:v>11953.62</c:v>
                </c:pt>
                <c:pt idx="86">
                  <c:v>11821.26</c:v>
                </c:pt>
                <c:pt idx="87">
                  <c:v>16009.25</c:v>
                </c:pt>
                <c:pt idx="88">
                  <c:v>12672.03</c:v>
                </c:pt>
                <c:pt idx="89">
                  <c:v>38337.5</c:v>
                </c:pt>
                <c:pt idx="90">
                  <c:v>23593.360000000001</c:v>
                </c:pt>
                <c:pt idx="91">
                  <c:v>87487.33</c:v>
                </c:pt>
                <c:pt idx="92">
                  <c:v>74426</c:v>
                </c:pt>
                <c:pt idx="93">
                  <c:v>34989.15</c:v>
                </c:pt>
                <c:pt idx="94">
                  <c:v>34725.39</c:v>
                </c:pt>
                <c:pt idx="95">
                  <c:v>54354.5</c:v>
                </c:pt>
                <c:pt idx="96">
                  <c:v>44666.13</c:v>
                </c:pt>
                <c:pt idx="97">
                  <c:v>36383.83</c:v>
                </c:pt>
                <c:pt idx="98">
                  <c:v>76295.61</c:v>
                </c:pt>
                <c:pt idx="99">
                  <c:v>46833.38</c:v>
                </c:pt>
                <c:pt idx="100">
                  <c:v>18076.75</c:v>
                </c:pt>
              </c:numCache>
            </c:numRef>
          </c:val>
          <c:extLst>
            <c:ext xmlns:c16="http://schemas.microsoft.com/office/drawing/2014/chart" uri="{C3380CC4-5D6E-409C-BE32-E72D297353CC}">
              <c16:uniqueId val="{00000000-38D1-4727-97F6-54692E3E9764}"/>
            </c:ext>
          </c:extLst>
        </c:ser>
        <c:dLbls>
          <c:showLegendKey val="0"/>
          <c:showVal val="0"/>
          <c:showCatName val="0"/>
          <c:showSerName val="0"/>
          <c:showPercent val="0"/>
          <c:showBubbleSize val="0"/>
        </c:dLbls>
        <c:gapWidth val="182"/>
        <c:axId val="1982095680"/>
        <c:axId val="1"/>
      </c:barChart>
      <c:catAx>
        <c:axId val="19820956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
        <c:crosses val="autoZero"/>
        <c:auto val="0"/>
        <c:lblAlgn val="ctr"/>
        <c:lblOffset val="200"/>
        <c:noMultiLvlLbl val="0"/>
      </c:catAx>
      <c:valAx>
        <c:axId val="1"/>
        <c:scaling>
          <c:orientation val="minMax"/>
          <c:max val="80000"/>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982095680"/>
        <c:crosses val="autoZero"/>
        <c:crossBetween val="between"/>
        <c:majorUnit val="5000"/>
        <c:minorUnit val="2000"/>
      </c:valAx>
      <c:spPr>
        <a:noFill/>
        <a:ln w="25400">
          <a:noFill/>
        </a:ln>
      </c:spPr>
    </c:plotArea>
    <c:plotVisOnly val="1"/>
    <c:dispBlanksAs val="gap"/>
    <c:showDLblsOverMax val="0"/>
  </c:chart>
  <c:spPr>
    <a:solidFill>
      <a:schemeClr val="bg1"/>
    </a:solidFill>
    <a:ln w="9525" cap="rnd" cmpd="sng" algn="ctr">
      <a:solidFill>
        <a:schemeClr val="tx1">
          <a:lumMod val="15000"/>
          <a:lumOff val="85000"/>
        </a:schemeClr>
      </a:solidFill>
      <a:round/>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'Couverture 2G Indoor'!$M$2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2G Indoor'!$L$3</c:f>
              <c:strCache>
                <c:ptCount val="1"/>
                <c:pt idx="0">
                  <c:v>#Regions</c:v>
                </c:pt>
              </c:strCache>
            </c:strRef>
          </c:cat>
          <c:val>
            <c:numRef>
              <c:f>'Couverture 2G Indoor'!$M$3</c:f>
              <c:numCache>
                <c:formatCode>General</c:formatCode>
                <c:ptCount val="1"/>
                <c:pt idx="0">
                  <c:v>5</c:v>
                </c:pt>
              </c:numCache>
            </c:numRef>
          </c:val>
          <c:extLst>
            <c:ext xmlns:c16="http://schemas.microsoft.com/office/drawing/2014/chart" uri="{C3380CC4-5D6E-409C-BE32-E72D297353CC}">
              <c16:uniqueId val="{00000000-1FAE-4D8F-989F-8E0F52FF890F}"/>
            </c:ext>
          </c:extLst>
        </c:ser>
        <c:ser>
          <c:idx val="1"/>
          <c:order val="1"/>
          <c:tx>
            <c:strRef>
              <c:f>'Couverture 2G Indoor'!$N$2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2G Indoor'!$L$3</c:f>
              <c:strCache>
                <c:ptCount val="1"/>
                <c:pt idx="0">
                  <c:v>#Regions</c:v>
                </c:pt>
              </c:strCache>
            </c:strRef>
          </c:cat>
          <c:val>
            <c:numRef>
              <c:f>'Couverture 2G Indoor'!$N$3</c:f>
              <c:numCache>
                <c:formatCode>General</c:formatCode>
                <c:ptCount val="1"/>
                <c:pt idx="0">
                  <c:v>4</c:v>
                </c:pt>
              </c:numCache>
            </c:numRef>
          </c:val>
          <c:extLst>
            <c:ext xmlns:c16="http://schemas.microsoft.com/office/drawing/2014/chart" uri="{C3380CC4-5D6E-409C-BE32-E72D297353CC}">
              <c16:uniqueId val="{00000001-1FAE-4D8F-989F-8E0F52FF890F}"/>
            </c:ext>
          </c:extLst>
        </c:ser>
        <c:ser>
          <c:idx val="2"/>
          <c:order val="2"/>
          <c:tx>
            <c:strRef>
              <c:f>'Couverture 2G Indoor'!$O$2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2G Indoor'!$L$3</c:f>
              <c:strCache>
                <c:ptCount val="1"/>
                <c:pt idx="0">
                  <c:v>#Regions</c:v>
                </c:pt>
              </c:strCache>
            </c:strRef>
          </c:cat>
          <c:val>
            <c:numRef>
              <c:f>'Couverture 2G Indoor'!$O$3</c:f>
              <c:numCache>
                <c:formatCode>General</c:formatCode>
                <c:ptCount val="1"/>
                <c:pt idx="0">
                  <c:v>3</c:v>
                </c:pt>
              </c:numCache>
            </c:numRef>
          </c:val>
          <c:extLst>
            <c:ext xmlns:c16="http://schemas.microsoft.com/office/drawing/2014/chart" uri="{C3380CC4-5D6E-409C-BE32-E72D297353CC}">
              <c16:uniqueId val="{00000002-1FAE-4D8F-989F-8E0F52FF890F}"/>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pivotSource>
    <c:name>[RxLev_All_Vf.xls]Sheet1!PivotTable2</c:name>
    <c:fmtId val="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MTN</a:t>
            </a:r>
            <a:r>
              <a:rPr lang="fr-FR" baseline="0" dirty="0"/>
              <a:t> 2G coverage Per Districts</a:t>
            </a:r>
            <a:endParaRPr lang="en-US" dirty="0"/>
          </a:p>
        </c:rich>
      </c:tx>
      <c:layout>
        <c:manualLayout>
          <c:xMode val="edge"/>
          <c:yMode val="edge"/>
          <c:x val="0.64635527096063783"/>
          <c:y val="0.65249266862170086"/>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1390250737179653E-2"/>
          <c:y val="4.0147224722814137E-2"/>
          <c:w val="0.91480442085750413"/>
          <c:h val="0.91595922072693159"/>
        </c:manualLayout>
      </c:layout>
      <c:barChart>
        <c:barDir val="col"/>
        <c:grouping val="clustered"/>
        <c:varyColors val="0"/>
        <c:ser>
          <c:idx val="0"/>
          <c:order val="0"/>
          <c:tx>
            <c:strRef>
              <c:f>Sheet1!$B$3</c:f>
              <c:strCache>
                <c:ptCount val="1"/>
                <c:pt idx="0">
                  <c:v>Total</c:v>
                </c:pt>
              </c:strCache>
            </c:strRef>
          </c:tx>
          <c:spPr>
            <a:solidFill>
              <a:srgbClr val="00B0F0"/>
            </a:solidFill>
            <a:ln>
              <a:solidFill>
                <a:srgbClr val="0070C0"/>
              </a:solidFill>
            </a:ln>
            <a:effectLst/>
          </c:spPr>
          <c:invertIfNegative val="0"/>
          <c:dPt>
            <c:idx val="3"/>
            <c:invertIfNegative val="0"/>
            <c:bubble3D val="0"/>
            <c:spPr>
              <a:solidFill>
                <a:srgbClr val="00B0F0"/>
              </a:solidFill>
              <a:ln>
                <a:solidFill>
                  <a:srgbClr val="0070C0"/>
                </a:solidFill>
              </a:ln>
              <a:effectLst/>
            </c:spPr>
            <c:extLst>
              <c:ext xmlns:c16="http://schemas.microsoft.com/office/drawing/2014/chart" uri="{C3380CC4-5D6E-409C-BE32-E72D297353CC}">
                <c16:uniqueId val="{00000007-5353-429C-BAE8-FA88A74AC1A4}"/>
              </c:ext>
            </c:extLst>
          </c:dPt>
          <c:dPt>
            <c:idx val="5"/>
            <c:invertIfNegative val="0"/>
            <c:bubble3D val="0"/>
            <c:spPr>
              <a:solidFill>
                <a:srgbClr val="00B0F0"/>
              </a:solidFill>
              <a:ln>
                <a:solidFill>
                  <a:srgbClr val="0070C0"/>
                </a:solidFill>
              </a:ln>
              <a:effectLst/>
            </c:spPr>
            <c:extLst>
              <c:ext xmlns:c16="http://schemas.microsoft.com/office/drawing/2014/chart" uri="{C3380CC4-5D6E-409C-BE32-E72D297353CC}">
                <c16:uniqueId val="{00000008-5353-429C-BAE8-FA88A74AC1A4}"/>
              </c:ext>
            </c:extLst>
          </c:dPt>
          <c:dPt>
            <c:idx val="6"/>
            <c:invertIfNegative val="0"/>
            <c:bubble3D val="0"/>
            <c:spPr>
              <a:solidFill>
                <a:srgbClr val="00B0F0"/>
              </a:solidFill>
              <a:ln>
                <a:solidFill>
                  <a:srgbClr val="0070C0"/>
                </a:solidFill>
              </a:ln>
              <a:effectLst/>
            </c:spPr>
            <c:extLst>
              <c:ext xmlns:c16="http://schemas.microsoft.com/office/drawing/2014/chart" uri="{C3380CC4-5D6E-409C-BE32-E72D297353CC}">
                <c16:uniqueId val="{00000005-5353-429C-BAE8-FA88A74AC1A4}"/>
              </c:ext>
            </c:extLst>
          </c:dPt>
          <c:dPt>
            <c:idx val="12"/>
            <c:invertIfNegative val="0"/>
            <c:bubble3D val="0"/>
            <c:spPr>
              <a:solidFill>
                <a:srgbClr val="00B0F0"/>
              </a:solidFill>
              <a:ln>
                <a:solidFill>
                  <a:srgbClr val="0070C0"/>
                </a:solidFill>
              </a:ln>
              <a:effectLst/>
            </c:spPr>
            <c:extLst>
              <c:ext xmlns:c16="http://schemas.microsoft.com/office/drawing/2014/chart" uri="{C3380CC4-5D6E-409C-BE32-E72D297353CC}">
                <c16:uniqueId val="{00000006-5353-429C-BAE8-FA88A74AC1A4}"/>
              </c:ext>
            </c:extLst>
          </c:dPt>
          <c:dPt>
            <c:idx val="17"/>
            <c:invertIfNegative val="0"/>
            <c:bubble3D val="0"/>
            <c:spPr>
              <a:solidFill>
                <a:srgbClr val="00B0F0"/>
              </a:solidFill>
              <a:ln>
                <a:solidFill>
                  <a:srgbClr val="0070C0"/>
                </a:solidFill>
              </a:ln>
              <a:effectLst/>
            </c:spPr>
            <c:extLst>
              <c:ext xmlns:c16="http://schemas.microsoft.com/office/drawing/2014/chart" uri="{C3380CC4-5D6E-409C-BE32-E72D297353CC}">
                <c16:uniqueId val="{00000002-5353-429C-BAE8-FA88A74AC1A4}"/>
              </c:ext>
            </c:extLst>
          </c:dPt>
          <c:dPt>
            <c:idx val="26"/>
            <c:invertIfNegative val="0"/>
            <c:bubble3D val="0"/>
            <c:spPr>
              <a:solidFill>
                <a:srgbClr val="00B0F0"/>
              </a:solidFill>
              <a:ln>
                <a:solidFill>
                  <a:srgbClr val="0070C0"/>
                </a:solidFill>
              </a:ln>
              <a:effectLst/>
            </c:spPr>
            <c:extLst>
              <c:ext xmlns:c16="http://schemas.microsoft.com/office/drawing/2014/chart" uri="{C3380CC4-5D6E-409C-BE32-E72D297353CC}">
                <c16:uniqueId val="{00000004-5353-429C-BAE8-FA88A74AC1A4}"/>
              </c:ext>
            </c:extLst>
          </c:dPt>
          <c:dPt>
            <c:idx val="107"/>
            <c:invertIfNegative val="0"/>
            <c:bubble3D val="0"/>
            <c:spPr>
              <a:solidFill>
                <a:srgbClr val="00B0F0"/>
              </a:solidFill>
              <a:ln>
                <a:solidFill>
                  <a:srgbClr val="0070C0"/>
                </a:solidFill>
              </a:ln>
              <a:effectLst/>
            </c:spPr>
            <c:extLst>
              <c:ext xmlns:c16="http://schemas.microsoft.com/office/drawing/2014/chart" uri="{C3380CC4-5D6E-409C-BE32-E72D297353CC}">
                <c16:uniqueId val="{00000003-5353-429C-BAE8-FA88A74AC1A4}"/>
              </c:ext>
            </c:extLst>
          </c:dPt>
          <c:dPt>
            <c:idx val="109"/>
            <c:invertIfNegative val="0"/>
            <c:bubble3D val="0"/>
            <c:spPr>
              <a:solidFill>
                <a:srgbClr val="00B0F0"/>
              </a:solidFill>
              <a:ln>
                <a:solidFill>
                  <a:srgbClr val="0070C0"/>
                </a:solidFill>
              </a:ln>
              <a:effectLst/>
            </c:spPr>
            <c:extLst>
              <c:ext xmlns:c16="http://schemas.microsoft.com/office/drawing/2014/chart" uri="{C3380CC4-5D6E-409C-BE32-E72D297353CC}">
                <c16:uniqueId val="{00000001-5353-429C-BAE8-FA88A74AC1A4}"/>
              </c:ext>
            </c:extLst>
          </c:dPt>
          <c:cat>
            <c:multiLvlStrRef>
              <c:f>Sheet1!$A$4:$A$152</c:f>
              <c:multiLvlStrCache>
                <c:ptCount val="120"/>
                <c:lvl>
                  <c:pt idx="0">
                    <c:v>Agonkanmé</c:v>
                  </c:pt>
                  <c:pt idx="1">
                    <c:v>Agoua</c:v>
                  </c:pt>
                  <c:pt idx="2">
                    <c:v>Akpassi</c:v>
                  </c:pt>
                  <c:pt idx="3">
                    <c:v>Atokolibé</c:v>
                  </c:pt>
                  <c:pt idx="4">
                    <c:v>Banté</c:v>
                  </c:pt>
                  <c:pt idx="5">
                    <c:v>Gouka</c:v>
                  </c:pt>
                  <c:pt idx="6">
                    <c:v>Koko</c:v>
                  </c:pt>
                  <c:pt idx="7">
                    <c:v>Pira</c:v>
                  </c:pt>
                  <c:pt idx="8">
                    <c:v>Bétérou</c:v>
                  </c:pt>
                  <c:pt idx="9">
                    <c:v>Sanson</c:v>
                  </c:pt>
                  <c:pt idx="10">
                    <c:v>Copargo</c:v>
                  </c:pt>
                  <c:pt idx="11">
                    <c:v>Pabégou</c:v>
                  </c:pt>
                  <c:pt idx="12">
                    <c:v>Singré</c:v>
                  </c:pt>
                  <c:pt idx="13">
                    <c:v>Dassa 1</c:v>
                  </c:pt>
                  <c:pt idx="14">
                    <c:v>Kéré</c:v>
                  </c:pt>
                  <c:pt idx="15">
                    <c:v>Kpingni</c:v>
                  </c:pt>
                  <c:pt idx="16">
                    <c:v>Paouingnan</c:v>
                  </c:pt>
                  <c:pt idx="17">
                    <c:v>Tré</c:v>
                  </c:pt>
                  <c:pt idx="18">
                    <c:v>Bassila</c:v>
                  </c:pt>
                  <c:pt idx="19">
                    <c:v>Manigri</c:v>
                  </c:pt>
                  <c:pt idx="20">
                    <c:v>Pénessoulou</c:v>
                  </c:pt>
                  <c:pt idx="21">
                    <c:v>Dan</c:v>
                  </c:pt>
                  <c:pt idx="22">
                    <c:v>Setto</c:v>
                  </c:pt>
                  <c:pt idx="23">
                    <c:v>Cana 1</c:v>
                  </c:pt>
                  <c:pt idx="24">
                    <c:v>Massi</c:v>
                  </c:pt>
                  <c:pt idx="25">
                    <c:v>Zogbodomey</c:v>
                  </c:pt>
                  <c:pt idx="26">
                    <c:v>Zoukou</c:v>
                  </c:pt>
                  <c:pt idx="27">
                    <c:v>Kpataba</c:v>
                  </c:pt>
                  <c:pt idx="28">
                    <c:v>Logozohé</c:v>
                  </c:pt>
                  <c:pt idx="29">
                    <c:v>Ouéssé</c:v>
                  </c:pt>
                  <c:pt idx="30">
                    <c:v>Savalou-Agbado</c:v>
                  </c:pt>
                  <c:pt idx="31">
                    <c:v>Savalou-Attaké</c:v>
                  </c:pt>
                  <c:pt idx="32">
                    <c:v>Agongointo</c:v>
                  </c:pt>
                  <c:pt idx="33">
                    <c:v>Avogbanna</c:v>
                  </c:pt>
                  <c:pt idx="34">
                    <c:v>Bohicon 1</c:v>
                  </c:pt>
                  <c:pt idx="35">
                    <c:v>Bohicon 2</c:v>
                  </c:pt>
                  <c:pt idx="36">
                    <c:v>Lissézoun</c:v>
                  </c:pt>
                  <c:pt idx="37">
                    <c:v>Ouassaho</c:v>
                  </c:pt>
                  <c:pt idx="38">
                    <c:v>Passagon</c:v>
                  </c:pt>
                  <c:pt idx="39">
                    <c:v>Saclo</c:v>
                  </c:pt>
                  <c:pt idx="40">
                    <c:v>Sodohomé</c:v>
                  </c:pt>
                  <c:pt idx="41">
                    <c:v>Colli</c:v>
                  </c:pt>
                  <c:pt idx="42">
                    <c:v>Coussi</c:v>
                  </c:pt>
                  <c:pt idx="43">
                    <c:v>Damé</c:v>
                  </c:pt>
                  <c:pt idx="44">
                    <c:v>Houégbo</c:v>
                  </c:pt>
                  <c:pt idx="45">
                    <c:v>Séhoué</c:v>
                  </c:pt>
                  <c:pt idx="46">
                    <c:v>Djégbadji</c:v>
                  </c:pt>
                  <c:pt idx="47">
                    <c:v>Ouidah 1 (Abatta)</c:v>
                  </c:pt>
                  <c:pt idx="48">
                    <c:v>Ouidah 2 (Gbéto-nord)</c:v>
                  </c:pt>
                  <c:pt idx="49">
                    <c:v>Ouidah 3 (Kpassé)</c:v>
                  </c:pt>
                  <c:pt idx="50">
                    <c:v>Ouidah 4 (Docomey)</c:v>
                  </c:pt>
                  <c:pt idx="51">
                    <c:v>Pahou</c:v>
                  </c:pt>
                  <c:pt idx="52">
                    <c:v>Savi</c:v>
                  </c:pt>
                  <c:pt idx="53">
                    <c:v>1er Arrondissement</c:v>
                  </c:pt>
                  <c:pt idx="54">
                    <c:v>2eme Arrondissemen</c:v>
                  </c:pt>
                  <c:pt idx="55">
                    <c:v>3eme Arrondissemen</c:v>
                  </c:pt>
                  <c:pt idx="56">
                    <c:v>Baréi</c:v>
                  </c:pt>
                  <c:pt idx="57">
                    <c:v>Bougou</c:v>
                  </c:pt>
                  <c:pt idx="58">
                    <c:v>Onklou</c:v>
                  </c:pt>
                  <c:pt idx="59">
                    <c:v>Partago</c:v>
                  </c:pt>
                  <c:pt idx="60">
                    <c:v>Pélébina</c:v>
                  </c:pt>
                  <c:pt idx="61">
                    <c:v>Séro</c:v>
                  </c:pt>
                  <c:pt idx="62">
                    <c:v>Birni</c:v>
                  </c:pt>
                  <c:pt idx="63">
                    <c:v>1er Arrondissement</c:v>
                  </c:pt>
                  <c:pt idx="64">
                    <c:v>2éme Arrondissement</c:v>
                  </c:pt>
                  <c:pt idx="65">
                    <c:v>3eme Arrondissement</c:v>
                  </c:pt>
                  <c:pt idx="66">
                    <c:v>Tangbo</c:v>
                  </c:pt>
                  <c:pt idx="67">
                    <c:v>Djégbé</c:v>
                  </c:pt>
                  <c:pt idx="68">
                    <c:v>Hounli</c:v>
                  </c:pt>
                  <c:pt idx="69">
                    <c:v>Vidolé</c:v>
                  </c:pt>
                  <c:pt idx="70">
                    <c:v>Zounzounmé</c:v>
                  </c:pt>
                  <c:pt idx="71">
                    <c:v>Atchoukpa</c:v>
                  </c:pt>
                  <c:pt idx="72">
                    <c:v>Ouanho</c:v>
                  </c:pt>
                  <c:pt idx="73">
                    <c:v>Abomey-Calavi</c:v>
                  </c:pt>
                  <c:pt idx="74">
                    <c:v>Akassato</c:v>
                  </c:pt>
                  <c:pt idx="75">
                    <c:v>Godomey</c:v>
                  </c:pt>
                  <c:pt idx="76">
                    <c:v>Golo-Djigbé</c:v>
                  </c:pt>
                  <c:pt idx="77">
                    <c:v>Ouédo</c:v>
                  </c:pt>
                  <c:pt idx="78">
                    <c:v>Togba</c:v>
                  </c:pt>
                  <c:pt idx="79">
                    <c:v>Agbanou</c:v>
                  </c:pt>
                  <c:pt idx="80">
                    <c:v>Allada</c:v>
                  </c:pt>
                  <c:pt idx="81">
                    <c:v>Attogon</c:v>
                  </c:pt>
                  <c:pt idx="82">
                    <c:v>Hinvi</c:v>
                  </c:pt>
                  <c:pt idx="83">
                    <c:v>Sékou</c:v>
                  </c:pt>
                  <c:pt idx="84">
                    <c:v>Togoudo</c:v>
                  </c:pt>
                  <c:pt idx="85">
                    <c:v>Lokossa</c:v>
                  </c:pt>
                  <c:pt idx="86">
                    <c:v>10éme Arrondissement</c:v>
                  </c:pt>
                  <c:pt idx="87">
                    <c:v>11éme Arrondissement</c:v>
                  </c:pt>
                  <c:pt idx="88">
                    <c:v>12éme Arrondissement</c:v>
                  </c:pt>
                  <c:pt idx="89">
                    <c:v>13éme Arrondissement</c:v>
                  </c:pt>
                  <c:pt idx="90">
                    <c:v>1er Arrondissement</c:v>
                  </c:pt>
                  <c:pt idx="91">
                    <c:v>2éme Arrondissemen</c:v>
                  </c:pt>
                  <c:pt idx="92">
                    <c:v>3éme Arrondissement</c:v>
                  </c:pt>
                  <c:pt idx="93">
                    <c:v>4éme Arrondissement</c:v>
                  </c:pt>
                  <c:pt idx="94">
                    <c:v>5éme Arrondissement</c:v>
                  </c:pt>
                  <c:pt idx="95">
                    <c:v>6éme Arrondissement</c:v>
                  </c:pt>
                  <c:pt idx="96">
                    <c:v>7éme Arrondissement</c:v>
                  </c:pt>
                  <c:pt idx="97">
                    <c:v>8éme Arrondissement</c:v>
                  </c:pt>
                  <c:pt idx="98">
                    <c:v>9éme Arrondissement</c:v>
                  </c:pt>
                  <c:pt idx="99">
                    <c:v>Agblangandan</c:v>
                  </c:pt>
                  <c:pt idx="100">
                    <c:v>Djérégbé</c:v>
                  </c:pt>
                  <c:pt idx="101">
                    <c:v>Èkpé</c:v>
                  </c:pt>
                  <c:pt idx="102">
                    <c:v>Sémé-Podji</c:v>
                  </c:pt>
                  <c:pt idx="103">
                    <c:v>Tohoué</c:v>
                  </c:pt>
                  <c:pt idx="104">
                    <c:v>1er Arrondissement</c:v>
                  </c:pt>
                  <c:pt idx="105">
                    <c:v>2éme Arrondissement</c:v>
                  </c:pt>
                  <c:pt idx="106">
                    <c:v>3éme Arrondissement</c:v>
                  </c:pt>
                  <c:pt idx="107">
                    <c:v>Kouandata</c:v>
                  </c:pt>
                  <c:pt idx="108">
                    <c:v>Péporiyakou</c:v>
                  </c:pt>
                  <c:pt idx="109">
                    <c:v>Perma</c:v>
                  </c:pt>
                  <c:pt idx="110">
                    <c:v>1er Arrondissement</c:v>
                  </c:pt>
                  <c:pt idx="111">
                    <c:v>2éme Arrondissement</c:v>
                  </c:pt>
                  <c:pt idx="112">
                    <c:v>3éme Arrondissement</c:v>
                  </c:pt>
                  <c:pt idx="113">
                    <c:v>4éme Arrondissement</c:v>
                  </c:pt>
                  <c:pt idx="114">
                    <c:v>5éme Arrondissement</c:v>
                  </c:pt>
                  <c:pt idx="115">
                    <c:v>Akpro-Missérété</c:v>
                  </c:pt>
                  <c:pt idx="116">
                    <c:v>Vakon</c:v>
                  </c:pt>
                  <c:pt idx="117">
                    <c:v>Houédomé</c:v>
                  </c:pt>
                  <c:pt idx="118">
                    <c:v>Honvié</c:v>
                  </c:pt>
                  <c:pt idx="119">
                    <c:v>Malanhoui</c:v>
                  </c:pt>
                </c:lvl>
                <c:lvl>
                  <c:pt idx="0">
                    <c:v>KPOMASSE</c:v>
                  </c:pt>
                  <c:pt idx="1">
                    <c:v>BANTE</c:v>
                  </c:pt>
                  <c:pt idx="8">
                    <c:v>TCHAOUROU</c:v>
                  </c:pt>
                  <c:pt idx="10">
                    <c:v>COPARGO</c:v>
                  </c:pt>
                  <c:pt idx="13">
                    <c:v>DASSA-ZOUME</c:v>
                  </c:pt>
                  <c:pt idx="18">
                    <c:v>BASSILA</c:v>
                  </c:pt>
                  <c:pt idx="21">
                    <c:v>DJIDJA</c:v>
                  </c:pt>
                  <c:pt idx="23">
                    <c:v>ZOGBODOME</c:v>
                  </c:pt>
                  <c:pt idx="27">
                    <c:v>SAVALOU</c:v>
                  </c:pt>
                  <c:pt idx="32">
                    <c:v>BOHICON</c:v>
                  </c:pt>
                  <c:pt idx="41">
                    <c:v>TOFFO</c:v>
                  </c:pt>
                  <c:pt idx="46">
                    <c:v>OUIDAH</c:v>
                  </c:pt>
                  <c:pt idx="53">
                    <c:v>DJOUGOU</c:v>
                  </c:pt>
                  <c:pt idx="62">
                    <c:v>KOUANDE</c:v>
                  </c:pt>
                  <c:pt idx="63">
                    <c:v>PARAKOU</c:v>
                  </c:pt>
                  <c:pt idx="66">
                    <c:v>ZE</c:v>
                  </c:pt>
                  <c:pt idx="67">
                    <c:v>ABOMEY</c:v>
                  </c:pt>
                  <c:pt idx="71">
                    <c:v>AVRANKOU</c:v>
                  </c:pt>
                  <c:pt idx="73">
                    <c:v>ABOMEY-CALAVI</c:v>
                  </c:pt>
                  <c:pt idx="79">
                    <c:v>ALLADA</c:v>
                  </c:pt>
                  <c:pt idx="85">
                    <c:v>LOKOSSA</c:v>
                  </c:pt>
                  <c:pt idx="86">
                    <c:v>COTONOU</c:v>
                  </c:pt>
                  <c:pt idx="99">
                    <c:v>SEME PODJI</c:v>
                  </c:pt>
                  <c:pt idx="104">
                    <c:v>NATITINGOU</c:v>
                  </c:pt>
                  <c:pt idx="110">
                    <c:v>PORTO-NOVO</c:v>
                  </c:pt>
                  <c:pt idx="115">
                    <c:v>AKPRO-MISSERETE</c:v>
                  </c:pt>
                  <c:pt idx="117">
                    <c:v>AGUEGUES</c:v>
                  </c:pt>
                  <c:pt idx="118">
                    <c:v>ADJARA</c:v>
                  </c:pt>
                </c:lvl>
              </c:multiLvlStrCache>
            </c:multiLvlStrRef>
          </c:cat>
          <c:val>
            <c:numRef>
              <c:f>Sheet1!$B$4:$B$152</c:f>
              <c:numCache>
                <c:formatCode>General</c:formatCode>
                <c:ptCount val="120"/>
                <c:pt idx="0">
                  <c:v>-92.5</c:v>
                </c:pt>
                <c:pt idx="1">
                  <c:v>-78.585057314597691</c:v>
                </c:pt>
                <c:pt idx="2">
                  <c:v>-91.913043478260875</c:v>
                </c:pt>
                <c:pt idx="3">
                  <c:v>-97.300000463571436</c:v>
                </c:pt>
                <c:pt idx="4">
                  <c:v>-92.195000351000004</c:v>
                </c:pt>
                <c:pt idx="5">
                  <c:v>-95.875714434285726</c:v>
                </c:pt>
                <c:pt idx="6">
                  <c:v>-97.663157815789475</c:v>
                </c:pt>
                <c:pt idx="7">
                  <c:v>-91.801123544550506</c:v>
                </c:pt>
                <c:pt idx="8">
                  <c:v>-80.660538096053799</c:v>
                </c:pt>
                <c:pt idx="9">
                  <c:v>-86.605405446891879</c:v>
                </c:pt>
                <c:pt idx="10">
                  <c:v>-75.424870545673585</c:v>
                </c:pt>
                <c:pt idx="11">
                  <c:v>-75.800001144999996</c:v>
                </c:pt>
                <c:pt idx="12">
                  <c:v>-95.007291950416672</c:v>
                </c:pt>
                <c:pt idx="13">
                  <c:v>-74.071377116444665</c:v>
                </c:pt>
                <c:pt idx="14">
                  <c:v>-88.398496412481222</c:v>
                </c:pt>
                <c:pt idx="15">
                  <c:v>-81.336553049346037</c:v>
                </c:pt>
                <c:pt idx="16">
                  <c:v>-74.599999999999994</c:v>
                </c:pt>
                <c:pt idx="17">
                  <c:v>-95.666666666666671</c:v>
                </c:pt>
                <c:pt idx="18">
                  <c:v>-75.226327009235661</c:v>
                </c:pt>
                <c:pt idx="19">
                  <c:v>-92</c:v>
                </c:pt>
                <c:pt idx="20">
                  <c:v>-82.923698384757657</c:v>
                </c:pt>
                <c:pt idx="21">
                  <c:v>-71.428358220298506</c:v>
                </c:pt>
                <c:pt idx="22">
                  <c:v>-81.458333333333329</c:v>
                </c:pt>
                <c:pt idx="23">
                  <c:v>-68.250200815461852</c:v>
                </c:pt>
                <c:pt idx="24">
                  <c:v>-68.177548836757026</c:v>
                </c:pt>
                <c:pt idx="25">
                  <c:v>-66.442978015059211</c:v>
                </c:pt>
                <c:pt idx="26">
                  <c:v>-93.600000071740965</c:v>
                </c:pt>
                <c:pt idx="27">
                  <c:v>-75.916288678701036</c:v>
                </c:pt>
                <c:pt idx="28">
                  <c:v>-67.976455736708857</c:v>
                </c:pt>
                <c:pt idx="29">
                  <c:v>-90.101796407185631</c:v>
                </c:pt>
                <c:pt idx="30">
                  <c:v>-78.529143273485801</c:v>
                </c:pt>
                <c:pt idx="31">
                  <c:v>-66.680921027532918</c:v>
                </c:pt>
                <c:pt idx="32">
                  <c:v>-59.972727341818178</c:v>
                </c:pt>
                <c:pt idx="33">
                  <c:v>-84.529577550676066</c:v>
                </c:pt>
                <c:pt idx="34">
                  <c:v>-73.675023341990325</c:v>
                </c:pt>
                <c:pt idx="35">
                  <c:v>-65.439255606328246</c:v>
                </c:pt>
                <c:pt idx="36">
                  <c:v>-73.297685287638913</c:v>
                </c:pt>
                <c:pt idx="37">
                  <c:v>-76.591646646353396</c:v>
                </c:pt>
                <c:pt idx="38">
                  <c:v>-73.182080935867063</c:v>
                </c:pt>
                <c:pt idx="39">
                  <c:v>-75.72997668078456</c:v>
                </c:pt>
                <c:pt idx="40">
                  <c:v>-67.976000175899983</c:v>
                </c:pt>
                <c:pt idx="41">
                  <c:v>-75.231666692000005</c:v>
                </c:pt>
                <c:pt idx="42">
                  <c:v>-69.272692313538457</c:v>
                </c:pt>
                <c:pt idx="43">
                  <c:v>-70.950000039950964</c:v>
                </c:pt>
                <c:pt idx="44">
                  <c:v>-74.368937657575046</c:v>
                </c:pt>
                <c:pt idx="45">
                  <c:v>-75.281314481198422</c:v>
                </c:pt>
                <c:pt idx="46">
                  <c:v>-72.584738980240957</c:v>
                </c:pt>
                <c:pt idx="47">
                  <c:v>-64.019542024351139</c:v>
                </c:pt>
                <c:pt idx="48">
                  <c:v>-75.639693624157346</c:v>
                </c:pt>
                <c:pt idx="49">
                  <c:v>-67.356321839080465</c:v>
                </c:pt>
                <c:pt idx="50">
                  <c:v>-72.558682835808384</c:v>
                </c:pt>
                <c:pt idx="51">
                  <c:v>-63.833333333333336</c:v>
                </c:pt>
                <c:pt idx="52">
                  <c:v>-81</c:v>
                </c:pt>
                <c:pt idx="53">
                  <c:v>-69.481235941677184</c:v>
                </c:pt>
                <c:pt idx="54">
                  <c:v>-68.328844772565049</c:v>
                </c:pt>
                <c:pt idx="55">
                  <c:v>-66.904883671049305</c:v>
                </c:pt>
                <c:pt idx="56">
                  <c:v>-68.03055551305556</c:v>
                </c:pt>
                <c:pt idx="57">
                  <c:v>-86.872058868088246</c:v>
                </c:pt>
                <c:pt idx="58">
                  <c:v>-66.182089734477628</c:v>
                </c:pt>
                <c:pt idx="59">
                  <c:v>-71.41935483870968</c:v>
                </c:pt>
                <c:pt idx="60">
                  <c:v>-84.268765281573906</c:v>
                </c:pt>
                <c:pt idx="61">
                  <c:v>-79.27956989247312</c:v>
                </c:pt>
                <c:pt idx="62">
                  <c:v>-68.333333333333329</c:v>
                </c:pt>
                <c:pt idx="63">
                  <c:v>-69.896952862956454</c:v>
                </c:pt>
                <c:pt idx="64">
                  <c:v>-66.101066506608618</c:v>
                </c:pt>
                <c:pt idx="65">
                  <c:v>-70.358177280299628</c:v>
                </c:pt>
                <c:pt idx="66">
                  <c:v>-67.112160444605379</c:v>
                </c:pt>
                <c:pt idx="67">
                  <c:v>-69.440659323736256</c:v>
                </c:pt>
                <c:pt idx="68">
                  <c:v>-58.941009077399741</c:v>
                </c:pt>
                <c:pt idx="69">
                  <c:v>-70.526087007476107</c:v>
                </c:pt>
                <c:pt idx="70">
                  <c:v>-82.916666666666671</c:v>
                </c:pt>
                <c:pt idx="71">
                  <c:v>-64.442998640438518</c:v>
                </c:pt>
                <c:pt idx="72">
                  <c:v>-68.158947794315793</c:v>
                </c:pt>
                <c:pt idx="73">
                  <c:v>-64.717315911316604</c:v>
                </c:pt>
                <c:pt idx="74">
                  <c:v>-63.854681840179929</c:v>
                </c:pt>
                <c:pt idx="75">
                  <c:v>-65.203480595179073</c:v>
                </c:pt>
                <c:pt idx="76">
                  <c:v>-63.128297417026388</c:v>
                </c:pt>
                <c:pt idx="77">
                  <c:v>-57</c:v>
                </c:pt>
                <c:pt idx="78">
                  <c:v>-53.379470016953654</c:v>
                </c:pt>
                <c:pt idx="79">
                  <c:v>-63.403305784090918</c:v>
                </c:pt>
                <c:pt idx="80">
                  <c:v>-62.529195584456673</c:v>
                </c:pt>
                <c:pt idx="81">
                  <c:v>-68.336757990844745</c:v>
                </c:pt>
                <c:pt idx="82">
                  <c:v>-70.745518927311338</c:v>
                </c:pt>
                <c:pt idx="83">
                  <c:v>-62.862903276172986</c:v>
                </c:pt>
                <c:pt idx="84">
                  <c:v>-76.696197260611584</c:v>
                </c:pt>
                <c:pt idx="85">
                  <c:v>-63.571908185119078</c:v>
                </c:pt>
                <c:pt idx="86">
                  <c:v>-65.705886393299664</c:v>
                </c:pt>
                <c:pt idx="87">
                  <c:v>-58.238840397704344</c:v>
                </c:pt>
                <c:pt idx="88">
                  <c:v>-64.766874350649886</c:v>
                </c:pt>
                <c:pt idx="89">
                  <c:v>-67.984611417961588</c:v>
                </c:pt>
                <c:pt idx="90">
                  <c:v>-62.642936687324919</c:v>
                </c:pt>
                <c:pt idx="91">
                  <c:v>-59.473231514979901</c:v>
                </c:pt>
                <c:pt idx="92">
                  <c:v>-58.142809170564497</c:v>
                </c:pt>
                <c:pt idx="93">
                  <c:v>-60.416761395632193</c:v>
                </c:pt>
                <c:pt idx="94">
                  <c:v>-58.386416937976257</c:v>
                </c:pt>
                <c:pt idx="95">
                  <c:v>-62.937901856802029</c:v>
                </c:pt>
                <c:pt idx="96">
                  <c:v>-58.386041851332095</c:v>
                </c:pt>
                <c:pt idx="97">
                  <c:v>-59.110334473111607</c:v>
                </c:pt>
                <c:pt idx="98">
                  <c:v>-65.053794905902492</c:v>
                </c:pt>
                <c:pt idx="99">
                  <c:v>-55.48036768366299</c:v>
                </c:pt>
                <c:pt idx="100">
                  <c:v>-60.692796671123929</c:v>
                </c:pt>
                <c:pt idx="101">
                  <c:v>-54.383579818076967</c:v>
                </c:pt>
                <c:pt idx="102">
                  <c:v>-70.765464410945143</c:v>
                </c:pt>
                <c:pt idx="103">
                  <c:v>-64.620235779086443</c:v>
                </c:pt>
                <c:pt idx="104">
                  <c:v>-61.028041214340206</c:v>
                </c:pt>
                <c:pt idx="105">
                  <c:v>-57.161378559978111</c:v>
                </c:pt>
                <c:pt idx="106">
                  <c:v>-58.56136920811737</c:v>
                </c:pt>
                <c:pt idx="107">
                  <c:v>-93</c:v>
                </c:pt>
                <c:pt idx="108">
                  <c:v>-86</c:v>
                </c:pt>
                <c:pt idx="109">
                  <c:v>-93.419834800661164</c:v>
                </c:pt>
                <c:pt idx="110">
                  <c:v>-60.268761128417665</c:v>
                </c:pt>
                <c:pt idx="111">
                  <c:v>-60.777705119525223</c:v>
                </c:pt>
                <c:pt idx="112">
                  <c:v>-62.217414708928189</c:v>
                </c:pt>
                <c:pt idx="113">
                  <c:v>-53.246354100157703</c:v>
                </c:pt>
                <c:pt idx="114">
                  <c:v>-61.372306433910573</c:v>
                </c:pt>
                <c:pt idx="115">
                  <c:v>-57.170940728543812</c:v>
                </c:pt>
                <c:pt idx="116">
                  <c:v>-62.251937448708347</c:v>
                </c:pt>
                <c:pt idx="117">
                  <c:v>-54.521052611447374</c:v>
                </c:pt>
                <c:pt idx="118">
                  <c:v>-54.153320865678204</c:v>
                </c:pt>
                <c:pt idx="119">
                  <c:v>-55.686046600465119</c:v>
                </c:pt>
              </c:numCache>
            </c:numRef>
          </c:val>
          <c:extLst>
            <c:ext xmlns:c16="http://schemas.microsoft.com/office/drawing/2014/chart" uri="{C3380CC4-5D6E-409C-BE32-E72D297353CC}">
              <c16:uniqueId val="{00000000-5353-429C-BAE8-FA88A74AC1A4}"/>
            </c:ext>
          </c:extLst>
        </c:ser>
        <c:dLbls>
          <c:showLegendKey val="0"/>
          <c:showVal val="0"/>
          <c:showCatName val="0"/>
          <c:showSerName val="0"/>
          <c:showPercent val="0"/>
          <c:showBubbleSize val="0"/>
        </c:dLbls>
        <c:gapWidth val="182"/>
        <c:axId val="158886944"/>
        <c:axId val="775093152"/>
      </c:barChart>
      <c:catAx>
        <c:axId val="1588869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1" i="0" u="none" strike="noStrike" kern="1200" baseline="0">
                <a:solidFill>
                  <a:schemeClr val="tx1">
                    <a:lumMod val="65000"/>
                    <a:lumOff val="35000"/>
                  </a:schemeClr>
                </a:solidFill>
                <a:latin typeface="+mn-lt"/>
                <a:ea typeface="+mn-ea"/>
                <a:cs typeface="+mn-cs"/>
              </a:defRPr>
            </a:pPr>
            <a:endParaRPr lang="en-US"/>
          </a:p>
        </c:txPr>
        <c:crossAx val="775093152"/>
        <c:crosses val="autoZero"/>
        <c:auto val="1"/>
        <c:lblAlgn val="ctr"/>
        <c:lblOffset val="100"/>
        <c:noMultiLvlLbl val="0"/>
      </c:catAx>
      <c:valAx>
        <c:axId val="775093152"/>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886944"/>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cap="rnd">
      <a:solidFill>
        <a:schemeClr val="bg1">
          <a:lumMod val="65000"/>
        </a:schemeClr>
      </a:solid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pivotSource>
    <c:name>[RSCP_By_Arrondissement_2.txt]Sheet3!PivotTable6</c:name>
    <c:fmtId val="-1"/>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1.7679462250749529E-2"/>
          <c:y val="3.8052882278604067E-2"/>
          <c:w val="0.73456959607085681"/>
          <c:h val="0.89707494896471274"/>
        </c:manualLayout>
      </c:layout>
      <c:barChart>
        <c:barDir val="bar"/>
        <c:grouping val="clustered"/>
        <c:varyColors val="0"/>
        <c:ser>
          <c:idx val="0"/>
          <c:order val="0"/>
          <c:tx>
            <c:strRef>
              <c:f>Sheet3!$B$3</c:f>
              <c:strCache>
                <c:ptCount val="1"/>
                <c:pt idx="0">
                  <c:v>Total</c:v>
                </c:pt>
              </c:strCache>
            </c:strRef>
          </c:tx>
          <c:spPr>
            <a:solidFill>
              <a:srgbClr val="00B0F0"/>
            </a:solidFill>
            <a:ln>
              <a:solidFill>
                <a:srgbClr val="0070C0"/>
              </a:solidFill>
            </a:ln>
            <a:effectLst/>
          </c:spPr>
          <c:invertIfNegative val="0"/>
          <c:cat>
            <c:multiLvlStrRef>
              <c:f>Sheet3!$A$4:$A$156</c:f>
              <c:multiLvlStrCache>
                <c:ptCount val="123"/>
                <c:lvl>
                  <c:pt idx="0">
                    <c:v>Djégbè</c:v>
                  </c:pt>
                  <c:pt idx="1">
                    <c:v>Hounli</c:v>
                  </c:pt>
                  <c:pt idx="2">
                    <c:v>Vidolè</c:v>
                  </c:pt>
                  <c:pt idx="3">
                    <c:v>Zounzounmè</c:v>
                  </c:pt>
                  <c:pt idx="4">
                    <c:v>Abomey-Calavi</c:v>
                  </c:pt>
                  <c:pt idx="5">
                    <c:v>Akassato</c:v>
                  </c:pt>
                  <c:pt idx="6">
                    <c:v>Godomey</c:v>
                  </c:pt>
                  <c:pt idx="7">
                    <c:v>Golo-Djigbè</c:v>
                  </c:pt>
                  <c:pt idx="8">
                    <c:v>Ouédo</c:v>
                  </c:pt>
                  <c:pt idx="9">
                    <c:v>Togba</c:v>
                  </c:pt>
                  <c:pt idx="10">
                    <c:v>Honviè</c:v>
                  </c:pt>
                  <c:pt idx="11">
                    <c:v>Malanhoui</c:v>
                  </c:pt>
                  <c:pt idx="12">
                    <c:v>Houèdomé</c:v>
                  </c:pt>
                  <c:pt idx="13">
                    <c:v>Akpro-Missèrètè</c:v>
                  </c:pt>
                  <c:pt idx="14">
                    <c:v>Vakon</c:v>
                  </c:pt>
                  <c:pt idx="15">
                    <c:v>Agbanou</c:v>
                  </c:pt>
                  <c:pt idx="16">
                    <c:v>Allada</c:v>
                  </c:pt>
                  <c:pt idx="17">
                    <c:v>Attogon</c:v>
                  </c:pt>
                  <c:pt idx="18">
                    <c:v>Hinvi</c:v>
                  </c:pt>
                  <c:pt idx="19">
                    <c:v>Sèkou</c:v>
                  </c:pt>
                  <c:pt idx="20">
                    <c:v>Togoudo</c:v>
                  </c:pt>
                  <c:pt idx="21">
                    <c:v>Athièmè</c:v>
                  </c:pt>
                  <c:pt idx="22">
                    <c:v>Atchoukpa</c:v>
                  </c:pt>
                  <c:pt idx="23">
                    <c:v>Ouanho</c:v>
                  </c:pt>
                  <c:pt idx="24">
                    <c:v>Agoua</c:v>
                  </c:pt>
                  <c:pt idx="25">
                    <c:v>Akpassi</c:v>
                  </c:pt>
                  <c:pt idx="26">
                    <c:v>Atokolibè</c:v>
                  </c:pt>
                  <c:pt idx="27">
                    <c:v>Bantè</c:v>
                  </c:pt>
                  <c:pt idx="28">
                    <c:v>Gouka</c:v>
                  </c:pt>
                  <c:pt idx="29">
                    <c:v>Koko</c:v>
                  </c:pt>
                  <c:pt idx="30">
                    <c:v>Pira</c:v>
                  </c:pt>
                  <c:pt idx="31">
                    <c:v>Alèdjo</c:v>
                  </c:pt>
                  <c:pt idx="32">
                    <c:v>Bassila</c:v>
                  </c:pt>
                  <c:pt idx="33">
                    <c:v>Manigri</c:v>
                  </c:pt>
                  <c:pt idx="34">
                    <c:v>Pènessoulou</c:v>
                  </c:pt>
                  <c:pt idx="35">
                    <c:v>Agongointo</c:v>
                  </c:pt>
                  <c:pt idx="36">
                    <c:v>Avogbanna</c:v>
                  </c:pt>
                  <c:pt idx="37">
                    <c:v>Bohicon 1</c:v>
                  </c:pt>
                  <c:pt idx="38">
                    <c:v>Bohicon 2</c:v>
                  </c:pt>
                  <c:pt idx="39">
                    <c:v>Lissèzoun</c:v>
                  </c:pt>
                  <c:pt idx="40">
                    <c:v>Ouassaho</c:v>
                  </c:pt>
                  <c:pt idx="41">
                    <c:v>Passagon</c:v>
                  </c:pt>
                  <c:pt idx="42">
                    <c:v>Saclo</c:v>
                  </c:pt>
                  <c:pt idx="43">
                    <c:v>Sodohomè</c:v>
                  </c:pt>
                  <c:pt idx="44">
                    <c:v>Copargo</c:v>
                  </c:pt>
                  <c:pt idx="45">
                    <c:v>Pabègou</c:v>
                  </c:pt>
                  <c:pt idx="46">
                    <c:v>Singrè</c:v>
                  </c:pt>
                  <c:pt idx="47">
                    <c:v>10éme Arrondissement</c:v>
                  </c:pt>
                  <c:pt idx="48">
                    <c:v>11éme Arrondissement</c:v>
                  </c:pt>
                  <c:pt idx="49">
                    <c:v>12éme Arrondissement</c:v>
                  </c:pt>
                  <c:pt idx="50">
                    <c:v>13éme Arrondissement</c:v>
                  </c:pt>
                  <c:pt idx="51">
                    <c:v>1er Arrondissement</c:v>
                  </c:pt>
                  <c:pt idx="52">
                    <c:v>2éme Arrondissemen</c:v>
                  </c:pt>
                  <c:pt idx="53">
                    <c:v>3éme Arrondissement</c:v>
                  </c:pt>
                  <c:pt idx="54">
                    <c:v>4éme Arrondissement</c:v>
                  </c:pt>
                  <c:pt idx="55">
                    <c:v>5éme Arrondissement</c:v>
                  </c:pt>
                  <c:pt idx="56">
                    <c:v>6éme Arrondissement</c:v>
                  </c:pt>
                  <c:pt idx="57">
                    <c:v>7éme Arrondissement</c:v>
                  </c:pt>
                  <c:pt idx="58">
                    <c:v>8éme Arrondissement</c:v>
                  </c:pt>
                  <c:pt idx="59">
                    <c:v>9éme Arrondissement</c:v>
                  </c:pt>
                  <c:pt idx="60">
                    <c:v>Dassa 1</c:v>
                  </c:pt>
                  <c:pt idx="61">
                    <c:v>Kéré</c:v>
                  </c:pt>
                  <c:pt idx="62">
                    <c:v>Kpingni</c:v>
                  </c:pt>
                  <c:pt idx="63">
                    <c:v>Paouingnan</c:v>
                  </c:pt>
                  <c:pt idx="64">
                    <c:v>Trè</c:v>
                  </c:pt>
                  <c:pt idx="65">
                    <c:v>Dan</c:v>
                  </c:pt>
                  <c:pt idx="66">
                    <c:v>Setto</c:v>
                  </c:pt>
                  <c:pt idx="67">
                    <c:v>1er Arrondissement</c:v>
                  </c:pt>
                  <c:pt idx="68">
                    <c:v>2eme Arrondissemen</c:v>
                  </c:pt>
                  <c:pt idx="69">
                    <c:v>3eme Arrondissemen</c:v>
                  </c:pt>
                  <c:pt idx="70">
                    <c:v>Barèi</c:v>
                  </c:pt>
                  <c:pt idx="71">
                    <c:v>Bougou</c:v>
                  </c:pt>
                  <c:pt idx="72">
                    <c:v>Onklou</c:v>
                  </c:pt>
                  <c:pt idx="73">
                    <c:v>Partago</c:v>
                  </c:pt>
                  <c:pt idx="74">
                    <c:v>Pèlèbina</c:v>
                  </c:pt>
                  <c:pt idx="75">
                    <c:v>Sèro</c:v>
                  </c:pt>
                  <c:pt idx="76">
                    <c:v>Birni</c:v>
                  </c:pt>
                  <c:pt idx="77">
                    <c:v>Chabi-Couma</c:v>
                  </c:pt>
                  <c:pt idx="78">
                    <c:v>Agonkanmè</c:v>
                  </c:pt>
                  <c:pt idx="79">
                    <c:v>Lokossa</c:v>
                  </c:pt>
                  <c:pt idx="80">
                    <c:v>1er Arrondissement</c:v>
                  </c:pt>
                  <c:pt idx="81">
                    <c:v>2éme Arrondissement</c:v>
                  </c:pt>
                  <c:pt idx="82">
                    <c:v>3éme Arrondissement</c:v>
                  </c:pt>
                  <c:pt idx="83">
                    <c:v>Kouandata</c:v>
                  </c:pt>
                  <c:pt idx="84">
                    <c:v>Pèporiyakou</c:v>
                  </c:pt>
                  <c:pt idx="85">
                    <c:v>Perma</c:v>
                  </c:pt>
                  <c:pt idx="86">
                    <c:v>Djègbadji</c:v>
                  </c:pt>
                  <c:pt idx="87">
                    <c:v>Ouidah 1 (Abatta)</c:v>
                  </c:pt>
                  <c:pt idx="88">
                    <c:v>Ouidah 2 (Gbèto-nord)</c:v>
                  </c:pt>
                  <c:pt idx="89">
                    <c:v>Ouidah 3 (Kpassé)</c:v>
                  </c:pt>
                  <c:pt idx="90">
                    <c:v>Ouidah 4 (Docomey)</c:v>
                  </c:pt>
                  <c:pt idx="91">
                    <c:v>Pahou</c:v>
                  </c:pt>
                  <c:pt idx="92">
                    <c:v>Savi</c:v>
                  </c:pt>
                  <c:pt idx="93">
                    <c:v>1er Arrondissement</c:v>
                  </c:pt>
                  <c:pt idx="94">
                    <c:v>2éme Arrondissement</c:v>
                  </c:pt>
                  <c:pt idx="95">
                    <c:v>3eme Arrondissement</c:v>
                  </c:pt>
                  <c:pt idx="96">
                    <c:v>1er Arrondissement</c:v>
                  </c:pt>
                  <c:pt idx="97">
                    <c:v>2éme Arrondissement</c:v>
                  </c:pt>
                  <c:pt idx="98">
                    <c:v>3éme Arrondissement</c:v>
                  </c:pt>
                  <c:pt idx="99">
                    <c:v>4éme Arrondissement</c:v>
                  </c:pt>
                  <c:pt idx="100">
                    <c:v>5éme Arrondissement</c:v>
                  </c:pt>
                  <c:pt idx="101">
                    <c:v>Kpataba</c:v>
                  </c:pt>
                  <c:pt idx="102">
                    <c:v>Logozohè</c:v>
                  </c:pt>
                  <c:pt idx="103">
                    <c:v>Ouéssé</c:v>
                  </c:pt>
                  <c:pt idx="104">
                    <c:v>Savalou-Agbado</c:v>
                  </c:pt>
                  <c:pt idx="105">
                    <c:v>Savalou-Attakè</c:v>
                  </c:pt>
                  <c:pt idx="106">
                    <c:v>Agblangandan</c:v>
                  </c:pt>
                  <c:pt idx="107">
                    <c:v>Djérégbè</c:v>
                  </c:pt>
                  <c:pt idx="108">
                    <c:v>Èpé</c:v>
                  </c:pt>
                  <c:pt idx="109">
                    <c:v>Sèmè-Podji</c:v>
                  </c:pt>
                  <c:pt idx="110">
                    <c:v>Tohouè</c:v>
                  </c:pt>
                  <c:pt idx="111">
                    <c:v>Bètèrou</c:v>
                  </c:pt>
                  <c:pt idx="112">
                    <c:v>Sanson</c:v>
                  </c:pt>
                  <c:pt idx="113">
                    <c:v>Colli</c:v>
                  </c:pt>
                  <c:pt idx="114">
                    <c:v>Coussi</c:v>
                  </c:pt>
                  <c:pt idx="115">
                    <c:v>Damè</c:v>
                  </c:pt>
                  <c:pt idx="116">
                    <c:v>Houégbo</c:v>
                  </c:pt>
                  <c:pt idx="117">
                    <c:v>Sèhouè</c:v>
                  </c:pt>
                  <c:pt idx="118">
                    <c:v>Tangbo</c:v>
                  </c:pt>
                  <c:pt idx="119">
                    <c:v>Cana 1</c:v>
                  </c:pt>
                  <c:pt idx="120">
                    <c:v>Massi</c:v>
                  </c:pt>
                  <c:pt idx="121">
                    <c:v>Zogbodomey</c:v>
                  </c:pt>
                  <c:pt idx="122">
                    <c:v>Zoukou</c:v>
                  </c:pt>
                </c:lvl>
                <c:lvl>
                  <c:pt idx="0">
                    <c:v>ABOMEY</c:v>
                  </c:pt>
                  <c:pt idx="4">
                    <c:v>ABOMEY-CALAVI</c:v>
                  </c:pt>
                  <c:pt idx="10">
                    <c:v>ADJARA</c:v>
                  </c:pt>
                  <c:pt idx="12">
                    <c:v>AGUEGUES</c:v>
                  </c:pt>
                  <c:pt idx="13">
                    <c:v>AKPRO-MISSERETE</c:v>
                  </c:pt>
                  <c:pt idx="15">
                    <c:v>ALLADA</c:v>
                  </c:pt>
                  <c:pt idx="21">
                    <c:v>ATHIEME</c:v>
                  </c:pt>
                  <c:pt idx="22">
                    <c:v>AVRANKOU</c:v>
                  </c:pt>
                  <c:pt idx="24">
                    <c:v>BANTE</c:v>
                  </c:pt>
                  <c:pt idx="31">
                    <c:v>BASSILA</c:v>
                  </c:pt>
                  <c:pt idx="35">
                    <c:v>BOHICON</c:v>
                  </c:pt>
                  <c:pt idx="44">
                    <c:v>COPARGO</c:v>
                  </c:pt>
                  <c:pt idx="47">
                    <c:v>COTONOU</c:v>
                  </c:pt>
                  <c:pt idx="60">
                    <c:v>DASSA-ZOUME</c:v>
                  </c:pt>
                  <c:pt idx="65">
                    <c:v>DJIDJA</c:v>
                  </c:pt>
                  <c:pt idx="67">
                    <c:v>DJOUGOU</c:v>
                  </c:pt>
                  <c:pt idx="76">
                    <c:v>KOUANDE</c:v>
                  </c:pt>
                  <c:pt idx="78">
                    <c:v>KPOMASSE</c:v>
                  </c:pt>
                  <c:pt idx="79">
                    <c:v>LOKOSSA</c:v>
                  </c:pt>
                  <c:pt idx="80">
                    <c:v>NATITINGOU</c:v>
                  </c:pt>
                  <c:pt idx="86">
                    <c:v>OUIDAH</c:v>
                  </c:pt>
                  <c:pt idx="93">
                    <c:v>PARAKOU</c:v>
                  </c:pt>
                  <c:pt idx="96">
                    <c:v>PORTO-NOVO</c:v>
                  </c:pt>
                  <c:pt idx="101">
                    <c:v>SAVALOU</c:v>
                  </c:pt>
                  <c:pt idx="106">
                    <c:v>SEME PODJI</c:v>
                  </c:pt>
                  <c:pt idx="111">
                    <c:v>TCHAOUROU</c:v>
                  </c:pt>
                  <c:pt idx="113">
                    <c:v>TOFFO</c:v>
                  </c:pt>
                  <c:pt idx="118">
                    <c:v>ZE</c:v>
                  </c:pt>
                  <c:pt idx="119">
                    <c:v>ZOGBODOME</c:v>
                  </c:pt>
                </c:lvl>
              </c:multiLvlStrCache>
            </c:multiLvlStrRef>
          </c:cat>
          <c:val>
            <c:numRef>
              <c:f>Sheet3!$B$4:$B$156</c:f>
              <c:numCache>
                <c:formatCode>General</c:formatCode>
                <c:ptCount val="123"/>
                <c:pt idx="0">
                  <c:v>-81.086225026288119</c:v>
                </c:pt>
                <c:pt idx="1">
                  <c:v>-75.650755767700872</c:v>
                </c:pt>
                <c:pt idx="2">
                  <c:v>-78.7229916897507</c:v>
                </c:pt>
                <c:pt idx="3">
                  <c:v>-90.456967213114751</c:v>
                </c:pt>
                <c:pt idx="4">
                  <c:v>-73.151474863104767</c:v>
                </c:pt>
                <c:pt idx="5">
                  <c:v>-72.000843170320408</c:v>
                </c:pt>
                <c:pt idx="6">
                  <c:v>-75.40126591873863</c:v>
                </c:pt>
                <c:pt idx="7">
                  <c:v>-74.4375</c:v>
                </c:pt>
                <c:pt idx="8">
                  <c:v>-78.431818181818187</c:v>
                </c:pt>
                <c:pt idx="9">
                  <c:v>-73.358280254777071</c:v>
                </c:pt>
                <c:pt idx="10">
                  <c:v>-68.009501187648453</c:v>
                </c:pt>
                <c:pt idx="11">
                  <c:v>-72.391304347826093</c:v>
                </c:pt>
                <c:pt idx="12">
                  <c:v>-67.756097560975604</c:v>
                </c:pt>
                <c:pt idx="13">
                  <c:v>-73.518299881936244</c:v>
                </c:pt>
                <c:pt idx="14">
                  <c:v>-77.572127139364298</c:v>
                </c:pt>
                <c:pt idx="15">
                  <c:v>-75.274809160305338</c:v>
                </c:pt>
                <c:pt idx="16">
                  <c:v>-77.561159730108898</c:v>
                </c:pt>
                <c:pt idx="17">
                  <c:v>-79.094594594594597</c:v>
                </c:pt>
                <c:pt idx="18">
                  <c:v>-82.659388646288207</c:v>
                </c:pt>
                <c:pt idx="19">
                  <c:v>-77.593922651933696</c:v>
                </c:pt>
                <c:pt idx="20">
                  <c:v>-91.694592322779485</c:v>
                </c:pt>
                <c:pt idx="21">
                  <c:v>-90.703703703703709</c:v>
                </c:pt>
                <c:pt idx="22">
                  <c:v>-79.061052631578946</c:v>
                </c:pt>
                <c:pt idx="23">
                  <c:v>-82.019607843137251</c:v>
                </c:pt>
                <c:pt idx="24">
                  <c:v>-94.821515892420535</c:v>
                </c:pt>
                <c:pt idx="25">
                  <c:v>-89.114155251141554</c:v>
                </c:pt>
                <c:pt idx="26">
                  <c:v>-105.78947368421052</c:v>
                </c:pt>
                <c:pt idx="27">
                  <c:v>-83.958904109589042</c:v>
                </c:pt>
                <c:pt idx="28">
                  <c:v>-92.367346938775512</c:v>
                </c:pt>
                <c:pt idx="29">
                  <c:v>-103.3069306930693</c:v>
                </c:pt>
                <c:pt idx="30">
                  <c:v>-88.937735849056608</c:v>
                </c:pt>
                <c:pt idx="31">
                  <c:v>-88.793650793650798</c:v>
                </c:pt>
                <c:pt idx="32">
                  <c:v>-88.482758620689651</c:v>
                </c:pt>
                <c:pt idx="33">
                  <c:v>-103.61224489795919</c:v>
                </c:pt>
                <c:pt idx="34">
                  <c:v>-86.362279511533245</c:v>
                </c:pt>
                <c:pt idx="35">
                  <c:v>-78.326460481099659</c:v>
                </c:pt>
                <c:pt idx="36">
                  <c:v>-93.004484304932731</c:v>
                </c:pt>
                <c:pt idx="37">
                  <c:v>-79.934850746268651</c:v>
                </c:pt>
                <c:pt idx="38">
                  <c:v>-74.839704069050555</c:v>
                </c:pt>
                <c:pt idx="39">
                  <c:v>-76.543490951547</c:v>
                </c:pt>
                <c:pt idx="40">
                  <c:v>-86.901260504201687</c:v>
                </c:pt>
                <c:pt idx="41">
                  <c:v>-85.607629427792915</c:v>
                </c:pt>
                <c:pt idx="42">
                  <c:v>-84.478764478764475</c:v>
                </c:pt>
                <c:pt idx="43">
                  <c:v>-74.010869565217391</c:v>
                </c:pt>
                <c:pt idx="44">
                  <c:v>-86.337209302325576</c:v>
                </c:pt>
                <c:pt idx="45">
                  <c:v>-86.887640449438209</c:v>
                </c:pt>
                <c:pt idx="46">
                  <c:v>-100.97692307692307</c:v>
                </c:pt>
                <c:pt idx="47">
                  <c:v>-73.190587684383047</c:v>
                </c:pt>
                <c:pt idx="48">
                  <c:v>-65.459491850431448</c:v>
                </c:pt>
                <c:pt idx="49">
                  <c:v>-66.407315408762116</c:v>
                </c:pt>
                <c:pt idx="50">
                  <c:v>-77.063525371995425</c:v>
                </c:pt>
                <c:pt idx="51">
                  <c:v>-69.672886762360449</c:v>
                </c:pt>
                <c:pt idx="52">
                  <c:v>-68.681767955801106</c:v>
                </c:pt>
                <c:pt idx="53">
                  <c:v>-69.834605597964384</c:v>
                </c:pt>
                <c:pt idx="54">
                  <c:v>-71.07692307692308</c:v>
                </c:pt>
                <c:pt idx="55">
                  <c:v>-67.672573341208903</c:v>
                </c:pt>
                <c:pt idx="56">
                  <c:v>-72.915915915915917</c:v>
                </c:pt>
                <c:pt idx="57">
                  <c:v>-69.22026196204223</c:v>
                </c:pt>
                <c:pt idx="58">
                  <c:v>-68.610979929161743</c:v>
                </c:pt>
                <c:pt idx="59">
                  <c:v>-75.674626865671641</c:v>
                </c:pt>
                <c:pt idx="60">
                  <c:v>-86.535211267605632</c:v>
                </c:pt>
                <c:pt idx="61">
                  <c:v>-92.674999999999997</c:v>
                </c:pt>
                <c:pt idx="62">
                  <c:v>-83.140997830802604</c:v>
                </c:pt>
                <c:pt idx="63">
                  <c:v>-82.525652565256522</c:v>
                </c:pt>
                <c:pt idx="64">
                  <c:v>-95.538606403013176</c:v>
                </c:pt>
                <c:pt idx="65">
                  <c:v>-87.10189573459715</c:v>
                </c:pt>
                <c:pt idx="66">
                  <c:v>-94.882000000000005</c:v>
                </c:pt>
                <c:pt idx="67">
                  <c:v>-75.798349610905106</c:v>
                </c:pt>
                <c:pt idx="68">
                  <c:v>-73.61454760496747</c:v>
                </c:pt>
                <c:pt idx="69">
                  <c:v>-73.534607745779539</c:v>
                </c:pt>
                <c:pt idx="70">
                  <c:v>-78.282087447108609</c:v>
                </c:pt>
                <c:pt idx="71">
                  <c:v>-86.417355371900825</c:v>
                </c:pt>
                <c:pt idx="72">
                  <c:v>-83.528747433264883</c:v>
                </c:pt>
                <c:pt idx="73">
                  <c:v>-83.813060179257363</c:v>
                </c:pt>
                <c:pt idx="74">
                  <c:v>-84.762463343108507</c:v>
                </c:pt>
                <c:pt idx="75">
                  <c:v>-85.15320041972717</c:v>
                </c:pt>
                <c:pt idx="76">
                  <c:v>-86.152173913043484</c:v>
                </c:pt>
                <c:pt idx="77">
                  <c:v>-88.84615384615384</c:v>
                </c:pt>
                <c:pt idx="78">
                  <c:v>-104</c:v>
                </c:pt>
                <c:pt idx="79">
                  <c:v>-74.069323772636864</c:v>
                </c:pt>
                <c:pt idx="80">
                  <c:v>-69.757580153779202</c:v>
                </c:pt>
                <c:pt idx="81">
                  <c:v>-70.197860167917383</c:v>
                </c:pt>
                <c:pt idx="82">
                  <c:v>-74.773336727766463</c:v>
                </c:pt>
                <c:pt idx="83">
                  <c:v>-102.95833333333333</c:v>
                </c:pt>
                <c:pt idx="84">
                  <c:v>-97.906666666666666</c:v>
                </c:pt>
                <c:pt idx="85">
                  <c:v>-93.578244274809165</c:v>
                </c:pt>
                <c:pt idx="86">
                  <c:v>-81.060897435897431</c:v>
                </c:pt>
                <c:pt idx="87">
                  <c:v>-74.982346181970129</c:v>
                </c:pt>
                <c:pt idx="88">
                  <c:v>-80.538761528326745</c:v>
                </c:pt>
                <c:pt idx="89">
                  <c:v>-78.212500000000006</c:v>
                </c:pt>
                <c:pt idx="90">
                  <c:v>-86.912554653341658</c:v>
                </c:pt>
                <c:pt idx="91">
                  <c:v>-73.044444444444451</c:v>
                </c:pt>
                <c:pt idx="92">
                  <c:v>-93.68</c:v>
                </c:pt>
                <c:pt idx="93">
                  <c:v>-76.226269947231231</c:v>
                </c:pt>
                <c:pt idx="94">
                  <c:v>-76.192806000681898</c:v>
                </c:pt>
                <c:pt idx="95">
                  <c:v>-77.701203081710887</c:v>
                </c:pt>
                <c:pt idx="96">
                  <c:v>-78.884717659940563</c:v>
                </c:pt>
                <c:pt idx="97">
                  <c:v>-75.010804497006859</c:v>
                </c:pt>
                <c:pt idx="98">
                  <c:v>-77.853018372703417</c:v>
                </c:pt>
                <c:pt idx="99">
                  <c:v>-69.76636976408281</c:v>
                </c:pt>
                <c:pt idx="100">
                  <c:v>-71.266522129186598</c:v>
                </c:pt>
                <c:pt idx="101">
                  <c:v>-84.647999999999996</c:v>
                </c:pt>
                <c:pt idx="102">
                  <c:v>-82.890625</c:v>
                </c:pt>
                <c:pt idx="103">
                  <c:v>-97.908759124087595</c:v>
                </c:pt>
                <c:pt idx="104">
                  <c:v>-88.075268817204304</c:v>
                </c:pt>
                <c:pt idx="105">
                  <c:v>-80.855907780979834</c:v>
                </c:pt>
                <c:pt idx="106">
                  <c:v>-63.128973874724586</c:v>
                </c:pt>
                <c:pt idx="107">
                  <c:v>-73.03771967423917</c:v>
                </c:pt>
                <c:pt idx="108">
                  <c:v>-64.478169605373637</c:v>
                </c:pt>
                <c:pt idx="109">
                  <c:v>-78.499648513418521</c:v>
                </c:pt>
                <c:pt idx="110">
                  <c:v>-75.352258852258856</c:v>
                </c:pt>
                <c:pt idx="111">
                  <c:v>-88.594167078596143</c:v>
                </c:pt>
                <c:pt idx="112">
                  <c:v>-88.871165644171782</c:v>
                </c:pt>
                <c:pt idx="113">
                  <c:v>-77.142857142857139</c:v>
                </c:pt>
                <c:pt idx="114">
                  <c:v>-77.824817518248182</c:v>
                </c:pt>
                <c:pt idx="115">
                  <c:v>-81.532934131736525</c:v>
                </c:pt>
                <c:pt idx="116">
                  <c:v>-78.402197802197804</c:v>
                </c:pt>
                <c:pt idx="117">
                  <c:v>-85.671568627450981</c:v>
                </c:pt>
                <c:pt idx="118">
                  <c:v>-80.690355329949242</c:v>
                </c:pt>
                <c:pt idx="119">
                  <c:v>-77.068181818181813</c:v>
                </c:pt>
                <c:pt idx="120">
                  <c:v>-80.943204868154154</c:v>
                </c:pt>
                <c:pt idx="121">
                  <c:v>-79.493827160493822</c:v>
                </c:pt>
                <c:pt idx="122">
                  <c:v>-93.798408488063657</c:v>
                </c:pt>
              </c:numCache>
            </c:numRef>
          </c:val>
          <c:extLst>
            <c:ext xmlns:c16="http://schemas.microsoft.com/office/drawing/2014/chart" uri="{C3380CC4-5D6E-409C-BE32-E72D297353CC}">
              <c16:uniqueId val="{00000000-8393-4358-BEAD-BECB8D413701}"/>
            </c:ext>
          </c:extLst>
        </c:ser>
        <c:dLbls>
          <c:showLegendKey val="0"/>
          <c:showVal val="0"/>
          <c:showCatName val="0"/>
          <c:showSerName val="0"/>
          <c:showPercent val="0"/>
          <c:showBubbleSize val="0"/>
        </c:dLbls>
        <c:gapWidth val="182"/>
        <c:axId val="1154250095"/>
        <c:axId val="1169986543"/>
      </c:barChart>
      <c:catAx>
        <c:axId val="1154250095"/>
        <c:scaling>
          <c:orientation val="minMax"/>
        </c:scaling>
        <c:delete val="0"/>
        <c:axPos val="r"/>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fr-FR" b="1" dirty="0">
                    <a:latin typeface="Verdana" panose="020B0604030504040204" pitchFamily="34" charset="0"/>
                    <a:ea typeface="Verdana" panose="020B0604030504040204" pitchFamily="34" charset="0"/>
                  </a:rPr>
                  <a:t>MTN</a:t>
                </a:r>
                <a:r>
                  <a:rPr lang="fr-FR" b="1" baseline="0" dirty="0">
                    <a:latin typeface="Verdana" panose="020B0604030504040204" pitchFamily="34" charset="0"/>
                    <a:ea typeface="Verdana" panose="020B0604030504040204" pitchFamily="34" charset="0"/>
                  </a:rPr>
                  <a:t> 3G coverage By boroughs </a:t>
                </a:r>
                <a:endParaRPr lang="en-US" b="1" dirty="0">
                  <a:latin typeface="Verdana" panose="020B0604030504040204" pitchFamily="34" charset="0"/>
                  <a:ea typeface="Verdana" panose="020B0604030504040204" pitchFamily="34" charset="0"/>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cross"/>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169986543"/>
        <c:crosses val="max"/>
        <c:auto val="1"/>
        <c:lblAlgn val="ctr"/>
        <c:lblOffset val="100"/>
        <c:noMultiLvlLbl val="0"/>
      </c:catAx>
      <c:valAx>
        <c:axId val="1169986543"/>
        <c:scaling>
          <c:orientation val="minMax"/>
          <c:min val="-11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fr-FR" b="1" baseline="0" dirty="0">
                    <a:latin typeface="Verdana" panose="020B0604030504040204" pitchFamily="34" charset="0"/>
                    <a:ea typeface="Verdana" panose="020B0604030504040204" pitchFamily="34" charset="0"/>
                  </a:rPr>
                  <a:t>Average RSCP [dBm]</a:t>
                </a:r>
                <a:endParaRPr lang="en-US" b="1" dirty="0">
                  <a:latin typeface="Verdana" panose="020B0604030504040204" pitchFamily="34" charset="0"/>
                  <a:ea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4250095"/>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cap="rnd">
      <a:solidFill>
        <a:schemeClr val="bg1">
          <a:lumMod val="65000"/>
        </a:schemeClr>
      </a:solid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fr-FR" sz="1800" b="1" i="0" cap="all" baseline="0" dirty="0">
                <a:effectLst/>
              </a:rPr>
              <a:t>2G Indoor COVERAGE  </a:t>
            </a:r>
            <a:endParaRPr lang="en-US" dirty="0">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'Couverture 2G Indoor'!$B$1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C617-425C-AB85-BB71E3B003F1}"/>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C617-425C-AB85-BB71E3B003F1}"/>
              </c:ext>
            </c:extLst>
          </c:dPt>
          <c:cat>
            <c:strRef>
              <c:f>'Couverture 2G Indoor'!$A$2:$A$14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Indoor'!$B$2:$B$14</c:f>
              <c:numCache>
                <c:formatCode>General</c:formatCode>
                <c:ptCount val="13"/>
                <c:pt idx="0">
                  <c:v>94.98</c:v>
                </c:pt>
                <c:pt idx="1">
                  <c:v>81.62</c:v>
                </c:pt>
                <c:pt idx="2">
                  <c:v>96.66</c:v>
                </c:pt>
                <c:pt idx="3">
                  <c:v>92.73</c:v>
                </c:pt>
                <c:pt idx="4">
                  <c:v>90.22</c:v>
                </c:pt>
                <c:pt idx="5">
                  <c:v>91.02</c:v>
                </c:pt>
                <c:pt idx="6">
                  <c:v>95.62</c:v>
                </c:pt>
                <c:pt idx="7">
                  <c:v>95.63000000000001</c:v>
                </c:pt>
                <c:pt idx="8">
                  <c:v>91.05</c:v>
                </c:pt>
                <c:pt idx="9">
                  <c:v>96.92</c:v>
                </c:pt>
                <c:pt idx="10">
                  <c:v>90.8</c:v>
                </c:pt>
                <c:pt idx="11">
                  <c:v>64.56</c:v>
                </c:pt>
                <c:pt idx="12">
                  <c:v>96.64</c:v>
                </c:pt>
              </c:numCache>
            </c:numRef>
          </c:val>
          <c:extLst>
            <c:ext xmlns:c16="http://schemas.microsoft.com/office/drawing/2014/chart" uri="{C3380CC4-5D6E-409C-BE32-E72D297353CC}">
              <c16:uniqueId val="{00000004-C617-425C-AB85-BB71E3B003F1}"/>
            </c:ext>
          </c:extLst>
        </c:ser>
        <c:ser>
          <c:idx val="1"/>
          <c:order val="1"/>
          <c:tx>
            <c:strRef>
              <c:f>'Couverture 2G Indoor'!$C$1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C617-425C-AB85-BB71E3B003F1}"/>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C617-425C-AB85-BB71E3B003F1}"/>
              </c:ext>
            </c:extLst>
          </c:dPt>
          <c:cat>
            <c:strRef>
              <c:f>'Couverture 2G Indoor'!$A$2:$A$14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Indoor'!$C$2:$C$14</c:f>
              <c:numCache>
                <c:formatCode>General</c:formatCode>
                <c:ptCount val="13"/>
                <c:pt idx="0">
                  <c:v>95</c:v>
                </c:pt>
                <c:pt idx="1">
                  <c:v>77.48</c:v>
                </c:pt>
                <c:pt idx="2">
                  <c:v>83.899999999999991</c:v>
                </c:pt>
                <c:pt idx="3">
                  <c:v>92.83</c:v>
                </c:pt>
                <c:pt idx="4">
                  <c:v>90.46</c:v>
                </c:pt>
                <c:pt idx="5">
                  <c:v>88.82</c:v>
                </c:pt>
                <c:pt idx="6">
                  <c:v>94.35</c:v>
                </c:pt>
                <c:pt idx="7">
                  <c:v>94.59</c:v>
                </c:pt>
                <c:pt idx="8">
                  <c:v>96.28</c:v>
                </c:pt>
                <c:pt idx="9">
                  <c:v>74.819999999999993</c:v>
                </c:pt>
                <c:pt idx="10">
                  <c:v>90.02</c:v>
                </c:pt>
                <c:pt idx="11">
                  <c:v>65.42</c:v>
                </c:pt>
                <c:pt idx="12">
                  <c:v>95.21</c:v>
                </c:pt>
              </c:numCache>
            </c:numRef>
          </c:val>
          <c:extLst>
            <c:ext xmlns:c16="http://schemas.microsoft.com/office/drawing/2014/chart" uri="{C3380CC4-5D6E-409C-BE32-E72D297353CC}">
              <c16:uniqueId val="{00000009-C617-425C-AB85-BB71E3B003F1}"/>
            </c:ext>
          </c:extLst>
        </c:ser>
        <c:ser>
          <c:idx val="2"/>
          <c:order val="2"/>
          <c:tx>
            <c:strRef>
              <c:f>'Couverture 2G Indoor'!$D$1</c:f>
              <c:strCache>
                <c:ptCount val="1"/>
                <c:pt idx="0">
                  <c:v>CELTISS</c:v>
                </c:pt>
              </c:strCache>
            </c:strRef>
          </c:tx>
          <c:spPr>
            <a:solidFill>
              <a:srgbClr val="0070C0"/>
            </a:solidFill>
            <a:ln>
              <a:solidFill>
                <a:schemeClr val="accent3"/>
              </a:solidFill>
            </a:ln>
            <a:effectLst/>
          </c:spPr>
          <c:invertIfNegative val="0"/>
          <c:dPt>
            <c:idx val="12"/>
            <c:invertIfNegative val="0"/>
            <c:bubble3D val="0"/>
            <c:spPr>
              <a:solidFill>
                <a:srgbClr val="0070C0"/>
              </a:solidFill>
              <a:ln w="19050">
                <a:solidFill>
                  <a:srgbClr val="FF0000"/>
                </a:solidFill>
              </a:ln>
              <a:effectLst/>
            </c:spPr>
            <c:extLst>
              <c:ext xmlns:c16="http://schemas.microsoft.com/office/drawing/2014/chart" uri="{C3380CC4-5D6E-409C-BE32-E72D297353CC}">
                <c16:uniqueId val="{00000008-9EFD-417F-B710-3EFB07B2065E}"/>
              </c:ext>
            </c:extLst>
          </c:dPt>
          <c:cat>
            <c:strRef>
              <c:f>'Couverture 2G Indoor'!$A$2:$A$14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Indoor'!$D$2:$D$14</c:f>
              <c:numCache>
                <c:formatCode>General</c:formatCode>
                <c:ptCount val="13"/>
                <c:pt idx="0">
                  <c:v>98.59</c:v>
                </c:pt>
                <c:pt idx="1">
                  <c:v>81.47999999999999</c:v>
                </c:pt>
                <c:pt idx="2">
                  <c:v>88.58</c:v>
                </c:pt>
                <c:pt idx="3">
                  <c:v>96.73</c:v>
                </c:pt>
                <c:pt idx="4">
                  <c:v>89.28</c:v>
                </c:pt>
                <c:pt idx="5">
                  <c:v>86.16</c:v>
                </c:pt>
                <c:pt idx="6">
                  <c:v>93.7</c:v>
                </c:pt>
                <c:pt idx="7">
                  <c:v>93.089999999999989</c:v>
                </c:pt>
                <c:pt idx="8">
                  <c:v>85.66</c:v>
                </c:pt>
                <c:pt idx="9">
                  <c:v>69.17</c:v>
                </c:pt>
                <c:pt idx="10">
                  <c:v>91.41</c:v>
                </c:pt>
                <c:pt idx="11">
                  <c:v>57.95</c:v>
                </c:pt>
                <c:pt idx="12">
                  <c:v>95.46</c:v>
                </c:pt>
              </c:numCache>
            </c:numRef>
          </c:val>
          <c:extLst>
            <c:ext xmlns:c16="http://schemas.microsoft.com/office/drawing/2014/chart" uri="{C3380CC4-5D6E-409C-BE32-E72D297353CC}">
              <c16:uniqueId val="{0000000A-C617-425C-AB85-BB71E3B003F1}"/>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'Couverture 2G Indoor'!$E$1</c:f>
              <c:strCache>
                <c:ptCount val="1"/>
                <c:pt idx="0">
                  <c:v>ARCEP Target</c:v>
                </c:pt>
              </c:strCache>
            </c:strRef>
          </c:tx>
          <c:spPr>
            <a:ln w="19050" cap="rnd">
              <a:solidFill>
                <a:srgbClr val="FF0000"/>
              </a:solidFill>
              <a:prstDash val="sysDash"/>
              <a:round/>
            </a:ln>
            <a:effectLst/>
          </c:spPr>
          <c:marker>
            <c:symbol val="none"/>
          </c:marker>
          <c:cat>
            <c:strRef>
              <c:f>'Couverture 2G Indoor'!$A$2:$A$14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Indoor'!$E$2:$E$14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B-C617-425C-AB85-BB71E3B003F1}"/>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5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4"/>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'Couverture 3G'!$M$2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3G'!$L$3</c:f>
              <c:strCache>
                <c:ptCount val="1"/>
                <c:pt idx="0">
                  <c:v>#Regions</c:v>
                </c:pt>
              </c:strCache>
            </c:strRef>
          </c:cat>
          <c:val>
            <c:numRef>
              <c:f>'Couverture 3G'!$M$3</c:f>
              <c:numCache>
                <c:formatCode>General</c:formatCode>
                <c:ptCount val="1"/>
                <c:pt idx="0">
                  <c:v>6</c:v>
                </c:pt>
              </c:numCache>
            </c:numRef>
          </c:val>
          <c:extLst>
            <c:ext xmlns:c16="http://schemas.microsoft.com/office/drawing/2014/chart" uri="{C3380CC4-5D6E-409C-BE32-E72D297353CC}">
              <c16:uniqueId val="{00000000-2EB2-45DD-8A5B-C25535948C76}"/>
            </c:ext>
          </c:extLst>
        </c:ser>
        <c:ser>
          <c:idx val="1"/>
          <c:order val="1"/>
          <c:tx>
            <c:strRef>
              <c:f>'Couverture 3G'!$N$2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3G'!$L$3</c:f>
              <c:strCache>
                <c:ptCount val="1"/>
                <c:pt idx="0">
                  <c:v>#Regions</c:v>
                </c:pt>
              </c:strCache>
            </c:strRef>
          </c:cat>
          <c:val>
            <c:numRef>
              <c:f>'Couverture 3G'!$N$3</c:f>
              <c:numCache>
                <c:formatCode>General</c:formatCode>
                <c:ptCount val="1"/>
                <c:pt idx="0">
                  <c:v>1</c:v>
                </c:pt>
              </c:numCache>
            </c:numRef>
          </c:val>
          <c:extLst>
            <c:ext xmlns:c16="http://schemas.microsoft.com/office/drawing/2014/chart" uri="{C3380CC4-5D6E-409C-BE32-E72D297353CC}">
              <c16:uniqueId val="{00000001-2EB2-45DD-8A5B-C25535948C76}"/>
            </c:ext>
          </c:extLst>
        </c:ser>
        <c:ser>
          <c:idx val="2"/>
          <c:order val="2"/>
          <c:tx>
            <c:strRef>
              <c:f>'Couverture 3G'!$O$2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3G'!$L$3</c:f>
              <c:strCache>
                <c:ptCount val="1"/>
                <c:pt idx="0">
                  <c:v>#Regions</c:v>
                </c:pt>
              </c:strCache>
            </c:strRef>
          </c:cat>
          <c:val>
            <c:numRef>
              <c:f>'Couverture 3G'!$O$3</c:f>
              <c:numCache>
                <c:formatCode>General</c:formatCode>
                <c:ptCount val="1"/>
                <c:pt idx="0">
                  <c:v>5</c:v>
                </c:pt>
              </c:numCache>
            </c:numRef>
          </c:val>
          <c:extLst>
            <c:ext xmlns:c16="http://schemas.microsoft.com/office/drawing/2014/chart" uri="{C3380CC4-5D6E-409C-BE32-E72D297353CC}">
              <c16:uniqueId val="{00000002-2EB2-45DD-8A5B-C25535948C76}"/>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fr-FR" sz="1800" b="1" i="0" cap="all" baseline="0" dirty="0">
                <a:effectLst/>
              </a:rPr>
              <a:t>3G COVERAGE </a:t>
            </a:r>
            <a:r>
              <a:rPr lang="fr-FR" sz="1000" b="1" i="0" cap="all" baseline="0" dirty="0">
                <a:effectLst/>
              </a:rPr>
              <a:t>(</a:t>
            </a:r>
            <a:r>
              <a:rPr lang="fr-FR" sz="1000" b="1" i="0" cap="all" baseline="0" dirty="0" err="1">
                <a:effectLst/>
              </a:rPr>
              <a:t>Indoor,INCAR,OUTDOOR</a:t>
            </a:r>
            <a:r>
              <a:rPr lang="fr-FR" sz="1000" b="1" i="0" cap="all" baseline="0" dirty="0">
                <a:effectLst/>
              </a:rPr>
              <a:t>)</a:t>
            </a:r>
            <a:r>
              <a:rPr lang="fr-FR" sz="1800" b="1" i="0" cap="all" baseline="0" dirty="0">
                <a:effectLst/>
              </a:rPr>
              <a:t> </a:t>
            </a:r>
            <a:endParaRPr lang="en-US" dirty="0">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'Couverture 3G'!$B$1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CEA6-4B77-BEE1-DD79266CCE71}"/>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CEA6-4B77-BEE1-DD79266CCE71}"/>
              </c:ext>
            </c:extLst>
          </c:dPt>
          <c:cat>
            <c:strRef>
              <c:f>'Couverture 3G'!$A$2:$A$14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3G'!$B$2:$B$14</c:f>
              <c:numCache>
                <c:formatCode>General</c:formatCode>
                <c:ptCount val="13"/>
                <c:pt idx="0">
                  <c:v>96.81</c:v>
                </c:pt>
                <c:pt idx="1">
                  <c:v>91.679999999999993</c:v>
                </c:pt>
                <c:pt idx="2">
                  <c:v>91.03</c:v>
                </c:pt>
                <c:pt idx="3">
                  <c:v>90.02</c:v>
                </c:pt>
                <c:pt idx="4">
                  <c:v>92.15</c:v>
                </c:pt>
                <c:pt idx="5">
                  <c:v>94.089999999999989</c:v>
                </c:pt>
                <c:pt idx="6">
                  <c:v>94.35</c:v>
                </c:pt>
                <c:pt idx="7">
                  <c:v>97.95</c:v>
                </c:pt>
                <c:pt idx="8">
                  <c:v>91.33</c:v>
                </c:pt>
                <c:pt idx="9">
                  <c:v>92.45</c:v>
                </c:pt>
                <c:pt idx="10">
                  <c:v>86.47</c:v>
                </c:pt>
                <c:pt idx="11">
                  <c:v>62.649999999999991</c:v>
                </c:pt>
                <c:pt idx="12">
                  <c:v>94.6</c:v>
                </c:pt>
              </c:numCache>
            </c:numRef>
          </c:val>
          <c:extLst>
            <c:ext xmlns:c16="http://schemas.microsoft.com/office/drawing/2014/chart" uri="{C3380CC4-5D6E-409C-BE32-E72D297353CC}">
              <c16:uniqueId val="{00000004-CEA6-4B77-BEE1-DD79266CCE71}"/>
            </c:ext>
          </c:extLst>
        </c:ser>
        <c:ser>
          <c:idx val="1"/>
          <c:order val="1"/>
          <c:tx>
            <c:strRef>
              <c:f>'Couverture 3G'!$C$1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CEA6-4B77-BEE1-DD79266CCE71}"/>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CEA6-4B77-BEE1-DD79266CCE71}"/>
              </c:ext>
            </c:extLst>
          </c:dPt>
          <c:cat>
            <c:strRef>
              <c:f>'Couverture 3G'!$A$2:$A$14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3G'!$C$2:$C$14</c:f>
              <c:numCache>
                <c:formatCode>General</c:formatCode>
                <c:ptCount val="13"/>
                <c:pt idx="0">
                  <c:v>85.350000000000009</c:v>
                </c:pt>
                <c:pt idx="1">
                  <c:v>83.54</c:v>
                </c:pt>
                <c:pt idx="2">
                  <c:v>83.54</c:v>
                </c:pt>
                <c:pt idx="3">
                  <c:v>89.35</c:v>
                </c:pt>
                <c:pt idx="4">
                  <c:v>91.56</c:v>
                </c:pt>
                <c:pt idx="5">
                  <c:v>88.98</c:v>
                </c:pt>
                <c:pt idx="6">
                  <c:v>92.33</c:v>
                </c:pt>
                <c:pt idx="7">
                  <c:v>93.96</c:v>
                </c:pt>
                <c:pt idx="8">
                  <c:v>76.3</c:v>
                </c:pt>
                <c:pt idx="9">
                  <c:v>73.14</c:v>
                </c:pt>
                <c:pt idx="10">
                  <c:v>84.84</c:v>
                </c:pt>
                <c:pt idx="11">
                  <c:v>68.5</c:v>
                </c:pt>
                <c:pt idx="12">
                  <c:v>91.33</c:v>
                </c:pt>
              </c:numCache>
            </c:numRef>
          </c:val>
          <c:extLst>
            <c:ext xmlns:c16="http://schemas.microsoft.com/office/drawing/2014/chart" uri="{C3380CC4-5D6E-409C-BE32-E72D297353CC}">
              <c16:uniqueId val="{00000009-CEA6-4B77-BEE1-DD79266CCE71}"/>
            </c:ext>
          </c:extLst>
        </c:ser>
        <c:ser>
          <c:idx val="2"/>
          <c:order val="2"/>
          <c:tx>
            <c:strRef>
              <c:f>'Couverture 3G'!$D$1</c:f>
              <c:strCache>
                <c:ptCount val="1"/>
                <c:pt idx="0">
                  <c:v>CELTISS</c:v>
                </c:pt>
              </c:strCache>
            </c:strRef>
          </c:tx>
          <c:spPr>
            <a:solidFill>
              <a:srgbClr val="0070C0"/>
            </a:solidFill>
            <a:ln>
              <a:solidFill>
                <a:schemeClr val="accent3"/>
              </a:solidFill>
            </a:ln>
            <a:effectLst/>
          </c:spPr>
          <c:invertIfNegative val="0"/>
          <c:dPt>
            <c:idx val="12"/>
            <c:invertIfNegative val="0"/>
            <c:bubble3D val="0"/>
            <c:spPr>
              <a:solidFill>
                <a:srgbClr val="0070C0"/>
              </a:solidFill>
              <a:ln w="19050">
                <a:solidFill>
                  <a:srgbClr val="FF0000"/>
                </a:solidFill>
              </a:ln>
              <a:effectLst/>
            </c:spPr>
            <c:extLst>
              <c:ext xmlns:c16="http://schemas.microsoft.com/office/drawing/2014/chart" uri="{C3380CC4-5D6E-409C-BE32-E72D297353CC}">
                <c16:uniqueId val="{00000008-E60E-4967-997A-1390AA1DBE53}"/>
              </c:ext>
            </c:extLst>
          </c:dPt>
          <c:cat>
            <c:strRef>
              <c:f>'Couverture 3G'!$A$2:$A$14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3G'!$D$2:$D$14</c:f>
              <c:numCache>
                <c:formatCode>General</c:formatCode>
                <c:ptCount val="13"/>
                <c:pt idx="0">
                  <c:v>98.550000000000011</c:v>
                </c:pt>
                <c:pt idx="1">
                  <c:v>86.350000000000009</c:v>
                </c:pt>
                <c:pt idx="2">
                  <c:v>91.29</c:v>
                </c:pt>
                <c:pt idx="3">
                  <c:v>93.13</c:v>
                </c:pt>
                <c:pt idx="4">
                  <c:v>95.679999999999993</c:v>
                </c:pt>
                <c:pt idx="5">
                  <c:v>86.69</c:v>
                </c:pt>
                <c:pt idx="6">
                  <c:v>93.62</c:v>
                </c:pt>
                <c:pt idx="7">
                  <c:v>97.289999999999992</c:v>
                </c:pt>
                <c:pt idx="8">
                  <c:v>90.649999999999991</c:v>
                </c:pt>
                <c:pt idx="9">
                  <c:v>66.149999999999991</c:v>
                </c:pt>
                <c:pt idx="10">
                  <c:v>94.740000000000009</c:v>
                </c:pt>
                <c:pt idx="11">
                  <c:v>65.52</c:v>
                </c:pt>
                <c:pt idx="12">
                  <c:v>93.81</c:v>
                </c:pt>
              </c:numCache>
            </c:numRef>
          </c:val>
          <c:extLst>
            <c:ext xmlns:c16="http://schemas.microsoft.com/office/drawing/2014/chart" uri="{C3380CC4-5D6E-409C-BE32-E72D297353CC}">
              <c16:uniqueId val="{0000000A-CEA6-4B77-BEE1-DD79266CCE71}"/>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'Couverture 3G'!$E$1</c:f>
              <c:strCache>
                <c:ptCount val="1"/>
                <c:pt idx="0">
                  <c:v>ARCEP Target</c:v>
                </c:pt>
              </c:strCache>
            </c:strRef>
          </c:tx>
          <c:spPr>
            <a:ln w="19050" cap="rnd">
              <a:solidFill>
                <a:srgbClr val="FF0000"/>
              </a:solidFill>
              <a:prstDash val="sysDash"/>
              <a:round/>
            </a:ln>
            <a:effectLst/>
          </c:spPr>
          <c:marker>
            <c:symbol val="none"/>
          </c:marker>
          <c:cat>
            <c:strRef>
              <c:f>'Couverture 3G'!$A$2:$A$14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3G'!$E$2:$E$14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B-CEA6-4B77-BEE1-DD79266CCE71}"/>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34831"/>
        <c:crosses val="autoZero"/>
        <c:crossBetween val="between"/>
        <c:majorUnit val="4"/>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en-US"/>
        </a:p>
      </c:txPr>
    </c:title>
    <c:autoTitleDeleted val="0"/>
    <c:plotArea>
      <c:layout/>
      <c:barChart>
        <c:barDir val="col"/>
        <c:grouping val="clustered"/>
        <c:varyColors val="0"/>
        <c:ser>
          <c:idx val="0"/>
          <c:order val="0"/>
          <c:tx>
            <c:strRef>
              <c:f>'Couverture 4G Out'!$M$2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4G Out'!$L$3</c:f>
              <c:strCache>
                <c:ptCount val="1"/>
                <c:pt idx="0">
                  <c:v>#Regions</c:v>
                </c:pt>
              </c:strCache>
            </c:strRef>
          </c:cat>
          <c:val>
            <c:numRef>
              <c:f>'Couverture 4G Out'!$M$3</c:f>
              <c:numCache>
                <c:formatCode>General</c:formatCode>
                <c:ptCount val="1"/>
                <c:pt idx="0">
                  <c:v>5</c:v>
                </c:pt>
              </c:numCache>
            </c:numRef>
          </c:val>
          <c:extLst>
            <c:ext xmlns:c16="http://schemas.microsoft.com/office/drawing/2014/chart" uri="{C3380CC4-5D6E-409C-BE32-E72D297353CC}">
              <c16:uniqueId val="{00000000-E0DB-408E-BDF9-66E3183A573B}"/>
            </c:ext>
          </c:extLst>
        </c:ser>
        <c:ser>
          <c:idx val="1"/>
          <c:order val="1"/>
          <c:tx>
            <c:strRef>
              <c:f>'Couverture 4G Out'!$N$2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4G Out'!$L$3</c:f>
              <c:strCache>
                <c:ptCount val="1"/>
                <c:pt idx="0">
                  <c:v>#Regions</c:v>
                </c:pt>
              </c:strCache>
            </c:strRef>
          </c:cat>
          <c:val>
            <c:numRef>
              <c:f>'Couverture 4G Out'!$N$3</c:f>
              <c:numCache>
                <c:formatCode>General</c:formatCode>
                <c:ptCount val="1"/>
                <c:pt idx="0">
                  <c:v>6</c:v>
                </c:pt>
              </c:numCache>
            </c:numRef>
          </c:val>
          <c:extLst>
            <c:ext xmlns:c16="http://schemas.microsoft.com/office/drawing/2014/chart" uri="{C3380CC4-5D6E-409C-BE32-E72D297353CC}">
              <c16:uniqueId val="{00000001-E0DB-408E-BDF9-66E3183A573B}"/>
            </c:ext>
          </c:extLst>
        </c:ser>
        <c:ser>
          <c:idx val="2"/>
          <c:order val="2"/>
          <c:tx>
            <c:strRef>
              <c:f>'Couverture 4G Out'!$O$2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4G Out'!$L$3</c:f>
              <c:strCache>
                <c:ptCount val="1"/>
                <c:pt idx="0">
                  <c:v>#Regions</c:v>
                </c:pt>
              </c:strCache>
            </c:strRef>
          </c:cat>
          <c:val>
            <c:numRef>
              <c:f>'Couverture 4G Out'!$O$3</c:f>
              <c:numCache>
                <c:formatCode>General</c:formatCode>
                <c:ptCount val="1"/>
                <c:pt idx="0">
                  <c:v>1</c:v>
                </c:pt>
              </c:numCache>
            </c:numRef>
          </c:val>
          <c:extLst>
            <c:ext xmlns:c16="http://schemas.microsoft.com/office/drawing/2014/chart" uri="{C3380CC4-5D6E-409C-BE32-E72D297353CC}">
              <c16:uniqueId val="{00000002-E0DB-408E-BDF9-66E3183A573B}"/>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7.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9.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3.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44.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4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7.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48.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0.92674</cdr:x>
      <cdr:y>0.68878</cdr:y>
    </cdr:from>
    <cdr:to>
      <cdr:x>1</cdr:x>
      <cdr:y>0.7214</cdr:y>
    </cdr:to>
    <cdr:sp macro="" textlink="">
      <cdr:nvSpPr>
        <cdr:cNvPr id="2" name="TextBox 1">
          <a:extLst xmlns:a="http://schemas.openxmlformats.org/drawingml/2006/main">
            <a:ext uri="{FF2B5EF4-FFF2-40B4-BE49-F238E27FC236}">
              <a16:creationId xmlns:a16="http://schemas.microsoft.com/office/drawing/2014/main" id="{55742928-BB37-433D-D899-596BC653B0EC}"/>
            </a:ext>
          </a:extLst>
        </cdr:cNvPr>
        <cdr:cNvSpPr txBox="1"/>
      </cdr:nvSpPr>
      <cdr:spPr>
        <a:xfrm xmlns:a="http://schemas.openxmlformats.org/drawingml/2006/main">
          <a:off x="10559733" y="3579471"/>
          <a:ext cx="834707" cy="169542"/>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marL="203200" indent="-203200">
            <a:spcBef>
              <a:spcPts val="600"/>
            </a:spcBef>
            <a:buSzPct val="100000"/>
            <a:buFont typeface="Arial"/>
            <a:buChar char="•"/>
          </a:pPr>
          <a:r>
            <a:rPr lang="fr-FR" sz="1100" dirty="0">
              <a:solidFill>
                <a:srgbClr val="7030A0"/>
              </a:solidFill>
            </a:rPr>
            <a:t>-95dBm</a:t>
          </a:r>
          <a:endParaRPr lang="en-US" sz="1100" dirty="0">
            <a:solidFill>
              <a:srgbClr val="7030A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71CB13B-2DC6-4AB8-B738-159A9E128D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EBEC4D7-3D7C-4798-8B35-7CA7838930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17BD8-D964-4C60-9A73-2DCBAB07EE5E}" type="datetimeFigureOut">
              <a:rPr lang="fr-FR" smtClean="0"/>
              <a:t>26/11/2023</a:t>
            </a:fld>
            <a:endParaRPr lang="fr-FR"/>
          </a:p>
        </p:txBody>
      </p:sp>
      <p:sp>
        <p:nvSpPr>
          <p:cNvPr id="4" name="Espace réservé du pied de page 3">
            <a:extLst>
              <a:ext uri="{FF2B5EF4-FFF2-40B4-BE49-F238E27FC236}">
                <a16:creationId xmlns:a16="http://schemas.microsoft.com/office/drawing/2014/main" id="{5713761D-6C80-4C51-8454-4378BB76A2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 2017 Deloitte </a:t>
            </a:r>
          </a:p>
        </p:txBody>
      </p:sp>
      <p:sp>
        <p:nvSpPr>
          <p:cNvPr id="5" name="Espace réservé du numéro de diapositive 4">
            <a:extLst>
              <a:ext uri="{FF2B5EF4-FFF2-40B4-BE49-F238E27FC236}">
                <a16:creationId xmlns:a16="http://schemas.microsoft.com/office/drawing/2014/main" id="{D9E25C55-F761-470A-A37C-568C10D49F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1E9381-56CA-4B93-B28D-19D3833DA062}" type="slidenum">
              <a:rPr lang="fr-FR" smtClean="0"/>
              <a:t>‹#›</a:t>
            </a:fld>
            <a:endParaRPr lang="fr-FR"/>
          </a:p>
        </p:txBody>
      </p:sp>
    </p:spTree>
    <p:extLst>
      <p:ext uri="{BB962C8B-B14F-4D97-AF65-F5344CB8AC3E}">
        <p14:creationId xmlns:p14="http://schemas.microsoft.com/office/powerpoint/2010/main" val="18471950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EBE7FD-A07C-4C83-9E93-1E3D441CF117}" type="datetimeFigureOut">
              <a:rPr lang="fr-FR" smtClean="0"/>
              <a:t>26/11/2023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 2017 Deloitte </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0C685-6952-46BC-9842-6D6952573B24}" type="slidenum">
              <a:rPr lang="fr-FR" smtClean="0"/>
              <a:t>‹#›</a:t>
            </a:fld>
            <a:endParaRPr lang="fr-FR"/>
          </a:p>
        </p:txBody>
      </p:sp>
    </p:spTree>
    <p:extLst>
      <p:ext uri="{BB962C8B-B14F-4D97-AF65-F5344CB8AC3E}">
        <p14:creationId xmlns:p14="http://schemas.microsoft.com/office/powerpoint/2010/main" val="340964617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6065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7463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401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6349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017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2973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3528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3620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2454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7854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5912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2080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2357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705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7815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692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0183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106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3942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6887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5705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113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80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5117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7919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45495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71777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3324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p1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9" name="Google Shape;1699;p1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00" name="Google Shape;1700;p1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7</a:t>
            </a:fld>
            <a:endParaRPr>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p1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7" name="Google Shape;1717;p1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18" name="Google Shape;1718;p1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8</a:t>
            </a:fld>
            <a:endParaRPr>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Google Shape;1734;p1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5" name="Google Shape;1735;p1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1736" name="Google Shape;1736;p1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9</a:t>
            </a:fld>
            <a:endParaRPr>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p1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3" name="Google Shape;1753;p1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54" name="Google Shape;1754;p1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10</a:t>
            </a:fld>
            <a:endParaRPr>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2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1" name="Google Shape;1771;p2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72" name="Google Shape;1772;p2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11</a:t>
            </a:fld>
            <a:endParaRPr>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202" y="5386529"/>
            <a:ext cx="5592012" cy="324000"/>
          </a:xfrm>
        </p:spPr>
        <p:txBody>
          <a:bodyPr anchor="b"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39"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bg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40"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bg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grpSp>
        <p:nvGrpSpPr>
          <p:cNvPr id="19" name="Group 18"/>
          <p:cNvGrpSpPr>
            <a:grpSpLocks noChangeAspect="1"/>
          </p:cNvGrpSpPr>
          <p:nvPr userDrawn="1"/>
        </p:nvGrpSpPr>
        <p:grpSpPr>
          <a:xfrm>
            <a:off x="469900" y="457761"/>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8"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1"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2"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3"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6925462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4" y="1705671"/>
            <a:ext cx="10418233" cy="1592403"/>
          </a:xfrm>
        </p:spPr>
        <p:txBody>
          <a:bodyPr anchor="b"/>
          <a:lstStyle>
            <a:lvl1pPr>
              <a:lnSpc>
                <a:spcPct val="95000"/>
              </a:lnSpc>
              <a:defRPr sz="3851"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1"/>
            <a:ext cx="10541000" cy="1566532"/>
          </a:xfrm>
        </p:spPr>
        <p:txBody>
          <a:bodyPr lIns="0" tIns="0" rIns="0" bIns="0">
            <a:noAutofit/>
          </a:bodyPr>
          <a:lstStyle>
            <a:lvl1pPr marL="0" indent="0">
              <a:lnSpc>
                <a:spcPct val="95000"/>
              </a:lnSpc>
              <a:spcAft>
                <a:spcPts val="0"/>
              </a:spcAft>
              <a:buNone/>
              <a:defRPr sz="3851">
                <a:solidFill>
                  <a:schemeClr val="tx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4"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2678496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60886506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7330689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2675938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24659835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2" y="1590678"/>
            <a:ext cx="9029604" cy="4708525"/>
          </a:xfrm>
          <a:prstGeom prst="rect">
            <a:avLst/>
          </a:prstGeom>
        </p:spPr>
        <p:txBody>
          <a:bodyPr>
            <a:normAutofit/>
          </a:bodyPr>
          <a:lstStyle>
            <a:lvl1pPr>
              <a:spcBef>
                <a:spcPts val="4800"/>
              </a:spcBef>
              <a:defRPr sz="2800">
                <a:solidFill>
                  <a:schemeClr val="tx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4"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5"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9736158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1" y="1665293"/>
            <a:ext cx="9348787" cy="4633911"/>
          </a:xfrm>
          <a:prstGeom prst="rect">
            <a:avLst/>
          </a:prstGeom>
        </p:spPr>
        <p:txBody>
          <a:bodyPr/>
          <a:lstStyle>
            <a:lvl1pPr>
              <a:tabLst>
                <a:tab pos="8972102" algn="r"/>
              </a:tabLst>
              <a:defRPr/>
            </a:lvl1pPr>
            <a:lvl2pPr>
              <a:tabLst>
                <a:tab pos="8972102" algn="r"/>
              </a:tabLst>
              <a:defRPr/>
            </a:lvl2pPr>
            <a:lvl3pPr>
              <a:tabLst>
                <a:tab pos="8972102" algn="r"/>
              </a:tabLst>
              <a:defRPr/>
            </a:lvl3pPr>
            <a:lvl4pPr>
              <a:tabLst>
                <a:tab pos="8972102" algn="r"/>
              </a:tabLst>
              <a:defRPr/>
            </a:lvl4pPr>
            <a:lvl5pPr>
              <a:tabLst>
                <a:tab pos="6705264" algn="r"/>
              </a:tabLst>
              <a:defRPr baseline="0"/>
            </a:lvl5pPr>
            <a:lvl6pPr>
              <a:tabLst>
                <a:tab pos="8972102" algn="r"/>
              </a:tabLst>
              <a:defRPr/>
            </a:lvl6pPr>
            <a:lvl7pPr>
              <a:tabLst>
                <a:tab pos="8972102" algn="r"/>
              </a:tabLst>
              <a:defRPr/>
            </a:lvl7pPr>
            <a:lvl8pPr>
              <a:tabLst>
                <a:tab pos="8972102" algn="r"/>
              </a:tabLst>
              <a:defRPr/>
            </a:lvl8pPr>
            <a:lvl9pPr>
              <a:tabLst>
                <a:tab pos="8972102"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7891614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70" y="1700214"/>
            <a:ext cx="6117233" cy="4598988"/>
          </a:xfrm>
        </p:spPr>
        <p:txBody>
          <a:bodyPr/>
          <a:lstStyle/>
          <a:p>
            <a:r>
              <a:rPr lang="en-US" noProof="0" dirty="0"/>
              <a:t>Click icon to add picture</a:t>
            </a:r>
          </a:p>
        </p:txBody>
      </p:sp>
      <p:sp>
        <p:nvSpPr>
          <p:cNvPr id="6" name="Content Placeholder 3"/>
          <p:cNvSpPr>
            <a:spLocks noGrp="1"/>
          </p:cNvSpPr>
          <p:nvPr>
            <p:ph sz="quarter" idx="10"/>
          </p:nvPr>
        </p:nvSpPr>
        <p:spPr>
          <a:xfrm>
            <a:off x="469903" y="1665293"/>
            <a:ext cx="4333663" cy="4633911"/>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0086668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3"/>
            <a:ext cx="11252200" cy="4633911"/>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64474296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3"/>
            <a:ext cx="11252200" cy="4633911"/>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420701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17" name="Title 1"/>
          <p:cNvSpPr>
            <a:spLocks noGrp="1"/>
          </p:cNvSpPr>
          <p:nvPr>
            <p:ph type="ctrTitle"/>
          </p:nvPr>
        </p:nvSpPr>
        <p:spPr bwMode="gray">
          <a:xfrm>
            <a:off x="475202" y="5386529"/>
            <a:ext cx="5592012" cy="324000"/>
          </a:xfrm>
        </p:spPr>
        <p:txBody>
          <a:bodyPr anchor="b"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8"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31"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32"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tx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33"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tx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spTree>
    <p:extLst>
      <p:ext uri="{BB962C8B-B14F-4D97-AF65-F5344CB8AC3E}">
        <p14:creationId xmlns:p14="http://schemas.microsoft.com/office/powerpoint/2010/main" val="888505257"/>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9"/>
            <a:ext cx="11252200" cy="4633383"/>
          </a:xfrm>
          <a:prstGeom prst="rect">
            <a:avLst/>
          </a:prstGeom>
        </p:spPr>
        <p:txBody>
          <a:bodyPr vert="horz" lIns="0" tIns="0" rIns="0" bIns="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7"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
        <p:nvSpPr>
          <p:cNvPr id="10" name="Footer Placeholder 9">
            <a:extLst>
              <a:ext uri="{FF2B5EF4-FFF2-40B4-BE49-F238E27FC236}">
                <a16:creationId xmlns:a16="http://schemas.microsoft.com/office/drawing/2014/main" id="{D4B1AFA1-5C25-4A64-A156-178C6E278E78}"/>
              </a:ext>
            </a:extLst>
          </p:cNvPr>
          <p:cNvSpPr txBox="1">
            <a:spLocks/>
          </p:cNvSpPr>
          <p:nvPr userDrawn="1"/>
        </p:nvSpPr>
        <p:spPr>
          <a:xfrm>
            <a:off x="10631048" y="6654800"/>
            <a:ext cx="1559813" cy="100156"/>
          </a:xfrm>
          <a:prstGeom prst="rect">
            <a:avLst/>
          </a:prstGeom>
          <a:noFill/>
        </p:spPr>
        <p:txBody>
          <a:bodyPr wrap="square" lIns="0" tIns="0" rIns="0" bIns="0" rtlCol="0">
            <a:spAutoFit/>
          </a:bodyPr>
          <a:lstStyle>
            <a:defPPr>
              <a:defRPr lang="fr-FR"/>
            </a:defPPr>
            <a:lvl1pPr marL="0" algn="l" defTabSz="914400" rtl="0" eaLnBrk="1" latinLnBrk="0" hangingPunct="1">
              <a:defRPr lang="fr-FR" sz="65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SzPct val="100000"/>
              <a:defRPr/>
            </a:pPr>
            <a:r>
              <a:rPr lang="en-AU" dirty="0">
                <a:solidFill>
                  <a:prstClr val="black"/>
                </a:solidFill>
                <a:latin typeface="+mn-lt"/>
              </a:rPr>
              <a:t>Final Report</a:t>
            </a:r>
            <a:endParaRPr lang="en-AU" dirty="0">
              <a:solidFill>
                <a:prstClr val="black"/>
              </a:solidFill>
              <a:latin typeface="Verdana"/>
            </a:endParaRPr>
          </a:p>
        </p:txBody>
      </p:sp>
    </p:spTree>
    <p:extLst>
      <p:ext uri="{BB962C8B-B14F-4D97-AF65-F5344CB8AC3E}">
        <p14:creationId xmlns:p14="http://schemas.microsoft.com/office/powerpoint/2010/main" val="195574582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36658"/>
            <a:ext cx="11252200" cy="3946135"/>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65291"/>
            <a:ext cx="11252200" cy="357187"/>
          </a:xfrm>
        </p:spPr>
        <p:txBody>
          <a:bodyPr/>
          <a:lstStyle/>
          <a:p>
            <a:pPr lvl="0"/>
            <a:r>
              <a:rPr lang="en-US" noProof="0"/>
              <a:t>Edit Master text styles</a:t>
            </a:r>
          </a:p>
        </p:txBody>
      </p:sp>
      <p:sp>
        <p:nvSpPr>
          <p:cNvPr id="19" name="Text Placeholder 7"/>
          <p:cNvSpPr>
            <a:spLocks noGrp="1"/>
          </p:cNvSpPr>
          <p:nvPr>
            <p:ph type="body" sz="quarter" idx="23"/>
          </p:nvPr>
        </p:nvSpPr>
        <p:spPr>
          <a:xfrm>
            <a:off x="468002" y="5982793"/>
            <a:ext cx="11252201" cy="316411"/>
          </a:xfrm>
        </p:spPr>
        <p:txBody>
          <a:bodyPr>
            <a:normAutofit/>
          </a:bodyPr>
          <a:lstStyle>
            <a:lvl1pPr>
              <a:spcAft>
                <a:spcPts val="0"/>
              </a:spcAft>
              <a:defRPr sz="900"/>
            </a:lvl1pPr>
          </a:lstStyle>
          <a:p>
            <a:pPr lvl="0"/>
            <a:r>
              <a:rPr lang="en-US" noProof="0"/>
              <a:t>Edit Master text styles</a:t>
            </a:r>
          </a:p>
        </p:txBody>
      </p:sp>
      <p:sp>
        <p:nvSpPr>
          <p:cNvPr id="7"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9"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43799172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2003"/>
            <a:ext cx="3600000" cy="3930791"/>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4296000" y="2052001"/>
            <a:ext cx="3600000" cy="3930791"/>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8086960" y="2052003"/>
            <a:ext cx="3600000" cy="3930791"/>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Edit Master text styles</a:t>
            </a:r>
          </a:p>
        </p:txBody>
      </p:sp>
      <p:sp>
        <p:nvSpPr>
          <p:cNvPr id="11" name="Text Placeholder 7"/>
          <p:cNvSpPr>
            <a:spLocks noGrp="1"/>
          </p:cNvSpPr>
          <p:nvPr>
            <p:ph type="body" sz="quarter" idx="23"/>
          </p:nvPr>
        </p:nvSpPr>
        <p:spPr>
          <a:xfrm>
            <a:off x="468002" y="5982793"/>
            <a:ext cx="11252201" cy="316411"/>
          </a:xfrm>
        </p:spPr>
        <p:txBody>
          <a:bodyPr>
            <a:normAutofit/>
          </a:bodyPr>
          <a:lstStyle>
            <a:lvl1pPr>
              <a:spcAft>
                <a:spcPts val="0"/>
              </a:spcAft>
              <a:defRPr sz="900"/>
            </a:lvl1pPr>
          </a:lstStyle>
          <a:p>
            <a:pPr lvl="0"/>
            <a:r>
              <a:rPr lang="en-US" noProof="0"/>
              <a:t>Edit Master text styles</a:t>
            </a:r>
          </a:p>
        </p:txBody>
      </p:sp>
      <p:sp>
        <p:nvSpPr>
          <p:cNvPr id="13"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2"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92083253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91"/>
            <a:ext cx="5328000" cy="4622507"/>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94100" y="1656003"/>
            <a:ext cx="5328000" cy="4631795"/>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9"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0"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96633795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91"/>
            <a:ext cx="5480400" cy="4317503"/>
          </a:xfrm>
          <a:prstGeom prst="rect">
            <a:avLst/>
          </a:prstGeom>
        </p:spPr>
        <p:txBody>
          <a:bodyPr>
            <a:noAutofit/>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239586" y="2125016"/>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6" y="1655764"/>
            <a:ext cx="5482516" cy="420687"/>
          </a:xfrm>
        </p:spPr>
        <p:txBody>
          <a:bodyPr>
            <a:noAutofit/>
          </a:bodyPr>
          <a:lstStyle/>
          <a:p>
            <a:pPr lvl="0"/>
            <a:r>
              <a:rPr lang="en-US" noProof="0"/>
              <a:t>Edit Master text styles</a:t>
            </a:r>
          </a:p>
        </p:txBody>
      </p:sp>
      <p:sp>
        <p:nvSpPr>
          <p:cNvPr id="9" name="Text Placeholder 7"/>
          <p:cNvSpPr>
            <a:spLocks noGrp="1"/>
          </p:cNvSpPr>
          <p:nvPr>
            <p:ph type="body" sz="quarter" idx="23"/>
          </p:nvPr>
        </p:nvSpPr>
        <p:spPr>
          <a:xfrm>
            <a:off x="468002" y="5982793"/>
            <a:ext cx="11252201" cy="316411"/>
          </a:xfrm>
        </p:spPr>
        <p:txBody>
          <a:bodyPr>
            <a:noAutofit/>
          </a:bodyPr>
          <a:lstStyle>
            <a:lvl1pPr>
              <a:spcAft>
                <a:spcPts val="0"/>
              </a:spcAft>
              <a:defRPr sz="900"/>
            </a:lvl1pPr>
          </a:lstStyle>
          <a:p>
            <a:pPr lvl="0"/>
            <a:r>
              <a:rPr lang="en-US" noProof="0"/>
              <a:t>Edit Master text styles</a:t>
            </a:r>
          </a:p>
        </p:txBody>
      </p:sp>
      <p:sp>
        <p:nvSpPr>
          <p:cNvPr id="12"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3"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4616774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6" y="2125016"/>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7" y="1654032"/>
            <a:ext cx="5482516" cy="420687"/>
          </a:xfrm>
        </p:spPr>
        <p:txBody>
          <a:bodyPr>
            <a:noAutofit/>
          </a:bodyPr>
          <a:lstStyle/>
          <a:p>
            <a:pPr lvl="0"/>
            <a:r>
              <a:rPr lang="en-US" noProof="0"/>
              <a:t>Edit Master text styles</a:t>
            </a:r>
          </a:p>
        </p:txBody>
      </p:sp>
      <p:sp>
        <p:nvSpPr>
          <p:cNvPr id="9" name="Chart Placeholder 2"/>
          <p:cNvSpPr>
            <a:spLocks noGrp="1"/>
          </p:cNvSpPr>
          <p:nvPr>
            <p:ph type="chart" sz="quarter" idx="24"/>
          </p:nvPr>
        </p:nvSpPr>
        <p:spPr>
          <a:xfrm>
            <a:off x="469900" y="2125016"/>
            <a:ext cx="5482517" cy="3857777"/>
          </a:xfrm>
        </p:spPr>
        <p:txBody>
          <a:bodyPr>
            <a:noAutofit/>
          </a:bodyPr>
          <a:lstStyle/>
          <a:p>
            <a:r>
              <a:rPr lang="en-US" noProof="0" dirty="0"/>
              <a:t>Click icon to add chart</a:t>
            </a:r>
          </a:p>
        </p:txBody>
      </p:sp>
      <p:sp>
        <p:nvSpPr>
          <p:cNvPr id="12" name="Text Placeholder 5"/>
          <p:cNvSpPr>
            <a:spLocks noGrp="1"/>
          </p:cNvSpPr>
          <p:nvPr>
            <p:ph type="body" sz="quarter" idx="25"/>
          </p:nvPr>
        </p:nvSpPr>
        <p:spPr>
          <a:xfrm>
            <a:off x="469900" y="1665290"/>
            <a:ext cx="5482517" cy="409427"/>
          </a:xfrm>
        </p:spPr>
        <p:txBody>
          <a:bodyPr>
            <a:noAutofit/>
          </a:bodyPr>
          <a:lstStyle/>
          <a:p>
            <a:pPr lvl="0"/>
            <a:r>
              <a:rPr lang="en-US" noProof="0"/>
              <a:t>Edit Master text styles</a:t>
            </a:r>
          </a:p>
        </p:txBody>
      </p:sp>
      <p:sp>
        <p:nvSpPr>
          <p:cNvPr id="14" name="Text Placeholder 7"/>
          <p:cNvSpPr>
            <a:spLocks noGrp="1"/>
          </p:cNvSpPr>
          <p:nvPr>
            <p:ph type="body" sz="quarter" idx="23"/>
          </p:nvPr>
        </p:nvSpPr>
        <p:spPr>
          <a:xfrm>
            <a:off x="468002" y="5982793"/>
            <a:ext cx="11252201" cy="316411"/>
          </a:xfrm>
        </p:spPr>
        <p:txBody>
          <a:bodyPr>
            <a:noAutofit/>
          </a:bodyPr>
          <a:lstStyle>
            <a:lvl1pPr>
              <a:spcAft>
                <a:spcPts val="0"/>
              </a:spcAft>
              <a:defRPr sz="900"/>
            </a:lvl1pPr>
          </a:lstStyle>
          <a:p>
            <a:pPr lvl="0"/>
            <a:r>
              <a:rPr lang="en-US" noProof="0"/>
              <a:t>Edit Master text styles</a:t>
            </a:r>
          </a:p>
        </p:txBody>
      </p:sp>
      <p:sp>
        <p:nvSpPr>
          <p:cNvPr id="1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3"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2224858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2" y="1665292"/>
            <a:ext cx="4431857" cy="4633913"/>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82100" y="1700215"/>
            <a:ext cx="6240000" cy="4598989"/>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9"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71128499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9" y="1626102"/>
            <a:ext cx="4266983" cy="4673101"/>
          </a:xfrm>
          <a:prstGeom prst="rect">
            <a:avLst/>
          </a:prstGeom>
        </p:spPr>
        <p:txBody>
          <a:bodyPr>
            <a:noAutofit/>
          </a:bodyPr>
          <a:lstStyle>
            <a:lvl1pPr>
              <a:tabLst>
                <a:tab pos="6705264" algn="r"/>
              </a:tabLst>
              <a:defRPr sz="2400">
                <a:solidFill>
                  <a:schemeClr val="accent3"/>
                </a:solidFill>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p:txBody>
      </p:sp>
      <p:sp>
        <p:nvSpPr>
          <p:cNvPr id="8" name="Content Placeholder 3"/>
          <p:cNvSpPr>
            <a:spLocks noGrp="1"/>
          </p:cNvSpPr>
          <p:nvPr>
            <p:ph sz="quarter" idx="16"/>
          </p:nvPr>
        </p:nvSpPr>
        <p:spPr>
          <a:xfrm>
            <a:off x="469901" y="1665289"/>
            <a:ext cx="6660867" cy="4633913"/>
          </a:xfrm>
          <a:prstGeom prst="rect">
            <a:avLst/>
          </a:prstGeom>
        </p:spPr>
        <p:txBody>
          <a:bodyPr>
            <a:noAutofit/>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9"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79869657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69900" y="1665289"/>
            <a:ext cx="2664000" cy="1260000"/>
          </a:xfr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3341040" y="1665289"/>
            <a:ext cx="2664000" cy="1260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6193339" y="1665289"/>
            <a:ext cx="2664000" cy="1260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9045636" y="1665289"/>
            <a:ext cx="2664000" cy="1260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469900" y="3076574"/>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207211" y="307974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44787" y="3076574"/>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9069636" y="307974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8"/>
          <p:cNvSpPr>
            <a:spLocks noGrp="1"/>
          </p:cNvSpPr>
          <p:nvPr>
            <p:ph type="body" sz="quarter" idx="21"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6"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7"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46378082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2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2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80584008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49" y="1530451"/>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23"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24"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25"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bg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26"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bg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spTree>
    <p:extLst>
      <p:ext uri="{BB962C8B-B14F-4D97-AF65-F5344CB8AC3E}">
        <p14:creationId xmlns:p14="http://schemas.microsoft.com/office/powerpoint/2010/main" val="255661480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2" y="1700216"/>
            <a:ext cx="3627439" cy="2052831"/>
          </a:xfrm>
        </p:spPr>
        <p:txBody>
          <a:bodyPr/>
          <a:lstStyle/>
          <a:p>
            <a:r>
              <a:rPr lang="en-US" noProof="0" dirty="0"/>
              <a:t>Click icon to add picture</a:t>
            </a:r>
          </a:p>
        </p:txBody>
      </p:sp>
      <p:sp>
        <p:nvSpPr>
          <p:cNvPr id="5" name="Picture Placeholder 7"/>
          <p:cNvSpPr>
            <a:spLocks noGrp="1"/>
          </p:cNvSpPr>
          <p:nvPr>
            <p:ph type="pic" sz="quarter" idx="14"/>
          </p:nvPr>
        </p:nvSpPr>
        <p:spPr>
          <a:xfrm>
            <a:off x="8082786" y="1700215"/>
            <a:ext cx="3639316" cy="2059099"/>
          </a:xfrm>
        </p:spPr>
        <p:txBody>
          <a:bodyPr/>
          <a:lstStyle/>
          <a:p>
            <a:r>
              <a:rPr lang="en-US" noProof="0" dirty="0"/>
              <a:t>Click icon to add picture</a:t>
            </a:r>
          </a:p>
        </p:txBody>
      </p:sp>
      <p:sp>
        <p:nvSpPr>
          <p:cNvPr id="6" name="Picture Placeholder 7"/>
          <p:cNvSpPr>
            <a:spLocks noGrp="1"/>
          </p:cNvSpPr>
          <p:nvPr>
            <p:ph type="pic" sz="quarter" idx="15"/>
          </p:nvPr>
        </p:nvSpPr>
        <p:spPr>
          <a:xfrm>
            <a:off x="4284189" y="1700216"/>
            <a:ext cx="3636963" cy="2057767"/>
          </a:xfrm>
        </p:spPr>
        <p:txBody>
          <a:bodyPr/>
          <a:lstStyle/>
          <a:p>
            <a:r>
              <a:rPr lang="en-US" noProof="0" dirty="0"/>
              <a:t>Click icon to add picture</a:t>
            </a:r>
          </a:p>
        </p:txBody>
      </p:sp>
      <p:sp>
        <p:nvSpPr>
          <p:cNvPr id="9" name="Text Placeholder 18"/>
          <p:cNvSpPr>
            <a:spLocks noGrp="1"/>
          </p:cNvSpPr>
          <p:nvPr>
            <p:ph idx="1" hasCustomPrompt="1"/>
          </p:nvPr>
        </p:nvSpPr>
        <p:spPr>
          <a:xfrm>
            <a:off x="469902" y="3832225"/>
            <a:ext cx="3627439" cy="218144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78313" y="3832227"/>
            <a:ext cx="3636963" cy="2186687"/>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82786" y="3832226"/>
            <a:ext cx="3639316" cy="2188101"/>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8"/>
          <p:cNvSpPr>
            <a:spLocks noGrp="1"/>
          </p:cNvSpPr>
          <p:nvPr>
            <p:ph type="body" sz="quarter" idx="18"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73080703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80612942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4" name="Text Placeholder 8"/>
          <p:cNvSpPr>
            <a:spLocks noGrp="1"/>
          </p:cNvSpPr>
          <p:nvPr>
            <p:ph type="body" sz="quarter" idx="17"/>
          </p:nvPr>
        </p:nvSpPr>
        <p:spPr>
          <a:xfrm>
            <a:off x="469899" y="1857895"/>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8"/>
          <p:cNvSpPr>
            <a:spLocks noGrp="1"/>
          </p:cNvSpPr>
          <p:nvPr>
            <p:ph type="body" sz="quarter" idx="21"/>
          </p:nvPr>
        </p:nvSpPr>
        <p:spPr>
          <a:xfrm>
            <a:off x="6177463" y="1857895"/>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9" name="Picture Placeholder 29"/>
          <p:cNvSpPr>
            <a:spLocks noGrp="1"/>
          </p:cNvSpPr>
          <p:nvPr>
            <p:ph type="pic" sz="quarter" idx="20" hasCustomPrompt="1"/>
          </p:nvPr>
        </p:nvSpPr>
        <p:spPr>
          <a:xfrm>
            <a:off x="10467638" y="1857894"/>
            <a:ext cx="1244161" cy="549275"/>
          </a:xfrm>
        </p:spPr>
        <p:txBody>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4734796" y="1863919"/>
            <a:ext cx="1244907" cy="549275"/>
          </a:xfrm>
        </p:spPr>
        <p:txBody>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2"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3"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54094033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5"/>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177463" y="1857895"/>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7" name="Picture Placeholder 29"/>
          <p:cNvSpPr>
            <a:spLocks noGrp="1"/>
          </p:cNvSpPr>
          <p:nvPr>
            <p:ph type="pic" sz="quarter" idx="20" hasCustomPrompt="1"/>
          </p:nvPr>
        </p:nvSpPr>
        <p:spPr>
          <a:xfrm>
            <a:off x="10467638" y="1857894"/>
            <a:ext cx="1244161"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69899" y="4249683"/>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6177460" y="4249683"/>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4" name="Picture Placeholder 29"/>
          <p:cNvSpPr>
            <a:spLocks noGrp="1"/>
          </p:cNvSpPr>
          <p:nvPr>
            <p:ph type="pic" sz="quarter" idx="24" hasCustomPrompt="1"/>
          </p:nvPr>
        </p:nvSpPr>
        <p:spPr>
          <a:xfrm>
            <a:off x="4700438" y="4249686"/>
            <a:ext cx="1274916"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11"/>
            <a:ext cx="1244160"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6" y="1863919"/>
            <a:ext cx="1244907"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2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2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7072312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469902" y="1705968"/>
            <a:ext cx="3627439"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8104178"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Text Placeholder 8"/>
          <p:cNvSpPr>
            <a:spLocks noGrp="1"/>
          </p:cNvSpPr>
          <p:nvPr>
            <p:ph type="body" sz="quarter" idx="17"/>
          </p:nvPr>
        </p:nvSpPr>
        <p:spPr>
          <a:xfrm>
            <a:off x="4278313" y="1851441"/>
            <a:ext cx="3636963"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469902" y="1851441"/>
            <a:ext cx="3627439"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093078"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3"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4"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17269157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35070498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7"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solidFill>
                  <a:schemeClr val="bg1"/>
                </a:solidFill>
              </a:defRPr>
            </a:lvl1pPr>
          </a:lstStyle>
          <a:p>
            <a:r>
              <a:rPr lang="en-US" noProof="0"/>
              <a:t>Click to edit Master title style</a:t>
            </a:r>
            <a:endParaRPr lang="en-US" noProof="0" dirty="0"/>
          </a:p>
        </p:txBody>
      </p:sp>
      <p:sp>
        <p:nvSpPr>
          <p:cNvPr id="11"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2"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24886019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4" y="1665818"/>
            <a:ext cx="5537731" cy="4633383"/>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89434836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9"/>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95096590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2008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20"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21"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22"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tx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23"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tx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spTree>
    <p:extLst>
      <p:ext uri="{BB962C8B-B14F-4D97-AF65-F5344CB8AC3E}">
        <p14:creationId xmlns:p14="http://schemas.microsoft.com/office/powerpoint/2010/main" val="1748199125"/>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Slide White Text">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492" imgH="504" progId="TCLayout.ActiveDocument.1">
                  <p:embed/>
                </p:oleObj>
              </mc:Choice>
              <mc:Fallback>
                <p:oleObj name="think-cell Slide" r:id="rId3" imgW="492" imgH="504" progId="TCLayout.ActiveDocument.1">
                  <p:embed/>
                  <p:pic>
                    <p:nvPicPr>
                      <p:cNvPr id="14" name="Object 13"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12" name="Subtitle 2"/>
          <p:cNvSpPr>
            <a:spLocks noGrp="1"/>
          </p:cNvSpPr>
          <p:nvPr>
            <p:ph type="subTitle" idx="1"/>
          </p:nvPr>
        </p:nvSpPr>
        <p:spPr bwMode="gray">
          <a:xfrm>
            <a:off x="531621" y="5805504"/>
            <a:ext cx="5564379" cy="496434"/>
          </a:xfrm>
          <a:prstGeom prst="rect">
            <a:avLst/>
          </a:prstGeom>
        </p:spPr>
        <p:txBody>
          <a:bodyPr wrap="square" lIns="0" tIns="0" rIns="0" bIns="0" anchor="b">
            <a:noAutofit/>
          </a:bodyPr>
          <a:lstStyle>
            <a:lvl1pPr marL="0" indent="0" algn="l">
              <a:lnSpc>
                <a:spcPct val="100000"/>
              </a:lnSpc>
              <a:spcBef>
                <a:spcPts val="0"/>
              </a:spcBef>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Text Placeholder 4"/>
          <p:cNvSpPr>
            <a:spLocks noGrp="1"/>
          </p:cNvSpPr>
          <p:nvPr>
            <p:ph type="body" sz="quarter" idx="10"/>
          </p:nvPr>
        </p:nvSpPr>
        <p:spPr>
          <a:xfrm>
            <a:off x="531621" y="6313814"/>
            <a:ext cx="5564379" cy="298450"/>
          </a:xfrm>
          <a:prstGeom prst="rect">
            <a:avLst/>
          </a:prstGeom>
        </p:spPr>
        <p:txBody>
          <a:bodyPr lIns="0" tIns="0" rIns="0" bIns="0"/>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edit Master text styles</a:t>
            </a:r>
          </a:p>
        </p:txBody>
      </p:sp>
      <p:sp>
        <p:nvSpPr>
          <p:cNvPr id="19" name="Title 1"/>
          <p:cNvSpPr txBox="1">
            <a:spLocks/>
          </p:cNvSpPr>
          <p:nvPr/>
        </p:nvSpPr>
        <p:spPr bwMode="gray">
          <a:xfrm>
            <a:off x="3545062" y="1203125"/>
            <a:ext cx="5095385" cy="4140000"/>
          </a:xfrm>
          <a:prstGeom prst="ellipse">
            <a:avLst/>
          </a:prstGeom>
          <a:ln w="25400">
            <a:solidFill>
              <a:schemeClr val="accent1"/>
            </a:solidFill>
          </a:ln>
        </p:spPr>
        <p:txBody>
          <a:bodyPr vert="horz" lIns="108000" tIns="108000" rIns="108000" bIns="108000" rtlCol="0" anchor="ctr" anchorCtr="0">
            <a:normAutofit/>
          </a:bodyPr>
          <a:lstStyle>
            <a:lvl1pPr algn="ctr" defTabSz="1005083" rtl="0" eaLnBrk="1" latinLnBrk="0" hangingPunct="1">
              <a:lnSpc>
                <a:spcPts val="4200"/>
              </a:lnSpc>
              <a:spcBef>
                <a:spcPct val="0"/>
              </a:spcBef>
              <a:buNone/>
              <a:defRPr lang="de-DE" sz="3600" b="0" kern="1200" baseline="0">
                <a:solidFill>
                  <a:schemeClr val="bg1"/>
                </a:solidFill>
                <a:latin typeface="+mj-lt"/>
                <a:ea typeface="Open Sans" panose="020B0606030504020204" pitchFamily="34" charset="0"/>
                <a:cs typeface="Open Sans" panose="020B0606030504020204" pitchFamily="34" charset="0"/>
              </a:defRPr>
            </a:lvl1pPr>
          </a:lstStyle>
          <a:p>
            <a:pPr eaLnBrk="1"/>
            <a:endParaRPr lang="en-US" sz="3600" dirty="0">
              <a:solidFill>
                <a:schemeClr val="tx1"/>
              </a:solidFill>
            </a:endParaRPr>
          </a:p>
        </p:txBody>
      </p:sp>
      <p:sp>
        <p:nvSpPr>
          <p:cNvPr id="18" name="Title 1"/>
          <p:cNvSpPr>
            <a:spLocks noGrp="1"/>
          </p:cNvSpPr>
          <p:nvPr>
            <p:ph type="ctrTitle"/>
          </p:nvPr>
        </p:nvSpPr>
        <p:spPr bwMode="gray">
          <a:xfrm>
            <a:off x="3545061" y="1124744"/>
            <a:ext cx="5051077" cy="4104000"/>
          </a:xfrm>
        </p:spPr>
        <p:txBody>
          <a:bodyPr wrap="square" lIns="36000" tIns="36000" rIns="36000" bIns="36000" anchor="ctr" anchorCtr="0">
            <a:noAutofit/>
          </a:bodyPr>
          <a:lstStyle>
            <a:lvl1pPr algn="ctr">
              <a:lnSpc>
                <a:spcPct val="1000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Tree>
    <p:extLst>
      <p:ext uri="{BB962C8B-B14F-4D97-AF65-F5344CB8AC3E}">
        <p14:creationId xmlns:p14="http://schemas.microsoft.com/office/powerpoint/2010/main" val="2664020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age de fi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554143" y="6554192"/>
            <a:ext cx="377092" cy="100156"/>
          </a:xfrm>
          <a:prstGeom prst="rect">
            <a:avLst/>
          </a:prstGeom>
        </p:spPr>
        <p:txBody>
          <a:bodyPr/>
          <a:lstStyle>
            <a:lvl1pPr>
              <a:defRPr/>
            </a:lvl1pPr>
          </a:lstStyle>
          <a:p>
            <a:fld id="{6253C092-6252-40CA-B52E-02E6E8C37738}" type="slidenum">
              <a:rPr lang="fr-FR" smtClean="0">
                <a:solidFill>
                  <a:prstClr val="black"/>
                </a:solidFill>
              </a:rPr>
              <a:pPr/>
              <a:t>‹#›</a:t>
            </a:fld>
            <a:endParaRPr lang="fr-FR">
              <a:solidFill>
                <a:prstClr val="black"/>
              </a:solidFill>
            </a:endParaRPr>
          </a:p>
        </p:txBody>
      </p:sp>
    </p:spTree>
    <p:extLst>
      <p:ext uri="{BB962C8B-B14F-4D97-AF65-F5344CB8AC3E}">
        <p14:creationId xmlns:p14="http://schemas.microsoft.com/office/powerpoint/2010/main" val="4026842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Slide - A">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grpSp>
      <p:sp>
        <p:nvSpPr>
          <p:cNvPr id="16" name="Subtitle 2"/>
          <p:cNvSpPr>
            <a:spLocks noGrp="1"/>
          </p:cNvSpPr>
          <p:nvPr>
            <p:ph type="subTitle" idx="1" hasCustomPrompt="1"/>
          </p:nvPr>
        </p:nvSpPr>
        <p:spPr bwMode="gray">
          <a:xfrm>
            <a:off x="469900" y="5051913"/>
            <a:ext cx="3521274" cy="981372"/>
          </a:xfrm>
          <a:prstGeom prst="rect">
            <a:avLst/>
          </a:prstGeom>
        </p:spPr>
        <p:txBody>
          <a:bodyPr lIns="0" tIns="0" rIns="0" bIns="0" numCol="1" anchor="b" anchorCtr="0">
            <a:noAutofit/>
          </a:bodyPr>
          <a:lstStyle>
            <a:lvl1pPr marL="0" indent="0" algn="l">
              <a:lnSpc>
                <a:spcPct val="100000"/>
              </a:lnSpc>
              <a:spcAft>
                <a:spcPts val="0"/>
              </a:spcAft>
              <a:buNone/>
              <a:defRPr sz="2000" b="1" baseline="0">
                <a:solidFill>
                  <a:schemeClr val="bg1"/>
                </a:solidFill>
              </a:defRPr>
            </a:lvl1pPr>
            <a:lvl2pPr marL="0" indent="0" algn="l">
              <a:buNone/>
              <a:defRPr sz="2000" b="0" baseline="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Cognitive Advantage</a:t>
            </a:r>
          </a:p>
        </p:txBody>
      </p:sp>
      <p:sp>
        <p:nvSpPr>
          <p:cNvPr id="17" name="Text Placeholder 4"/>
          <p:cNvSpPr>
            <a:spLocks noGrp="1"/>
          </p:cNvSpPr>
          <p:nvPr>
            <p:ph type="body" sz="quarter" idx="10" hasCustomPrompt="1"/>
          </p:nvPr>
        </p:nvSpPr>
        <p:spPr>
          <a:xfrm>
            <a:off x="469900" y="6041240"/>
            <a:ext cx="3521274" cy="328939"/>
          </a:xfrm>
          <a:prstGeom prst="rect">
            <a:avLst/>
          </a:prstGeom>
        </p:spPr>
        <p:txBody>
          <a:bodyPr lIns="0" tIns="0" rIns="0" bIns="0" numCol="1"/>
          <a:lstStyle>
            <a:lvl1pPr>
              <a:spcAft>
                <a:spcPts val="0"/>
              </a:spcAft>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change title</a:t>
            </a:r>
          </a:p>
        </p:txBody>
      </p:sp>
    </p:spTree>
    <p:extLst>
      <p:ext uri="{BB962C8B-B14F-4D97-AF65-F5344CB8AC3E}">
        <p14:creationId xmlns:p14="http://schemas.microsoft.com/office/powerpoint/2010/main" val="108807039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ivider Slide 7">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12192000" cy="6858001"/>
          </a:xfrm>
          <a:prstGeom prst="rect">
            <a:avLst/>
          </a:prstGeom>
        </p:spPr>
      </p:pic>
      <p:sp>
        <p:nvSpPr>
          <p:cNvPr id="15" name="Rectangle 14"/>
          <p:cNvSpPr/>
          <p:nvPr userDrawn="1"/>
        </p:nvSpPr>
        <p:spPr>
          <a:xfrm>
            <a:off x="0" y="0"/>
            <a:ext cx="12192000" cy="6858000"/>
          </a:xfrm>
          <a:prstGeom prst="rect">
            <a:avLst/>
          </a:prstGeom>
          <a:solidFill>
            <a:srgbClr val="000000">
              <a:alpha val="40000"/>
            </a:srgbClr>
          </a:solidFill>
          <a:ln>
            <a:noFill/>
          </a:ln>
        </p:spPr>
        <p:style>
          <a:lnRef idx="1">
            <a:schemeClr val="accent1"/>
          </a:lnRef>
          <a:fillRef idx="3">
            <a:schemeClr val="accent1"/>
          </a:fillRef>
          <a:effectRef idx="2">
            <a:schemeClr val="accent1"/>
          </a:effectRef>
          <a:fontRef idx="minor">
            <a:schemeClr val="lt1"/>
          </a:fontRef>
        </p:style>
        <p:txBody>
          <a:bodyPr lIns="59374" tIns="29687" rIns="59374" bIns="29687" rtlCol="0" anchor="ctr"/>
          <a:lstStyle/>
          <a:p>
            <a:pPr algn="ctr" defTabSz="478851"/>
            <a:endParaRPr lang="en-US" sz="1900" dirty="0">
              <a:solidFill>
                <a:srgbClr val="FFFFFF"/>
              </a:solidFill>
            </a:endParaRPr>
          </a:p>
        </p:txBody>
      </p:sp>
      <p:pic>
        <p:nvPicPr>
          <p:cNvPr id="17" name="Picture 2" descr="http://www.virtual-affairs.nl/wp-content/uploads/2014/03/Deloitte_Logo_Wit.png"/>
          <p:cNvPicPr>
            <a:picLocks noChangeAspect="1" noChangeArrowheads="1"/>
          </p:cNvPicPr>
          <p:nvPr userDrawn="1">
            <p:custDataLst>
              <p:tags r:id="rId1"/>
            </p:custDataLst>
          </p:nvPr>
        </p:nvPicPr>
        <p:blipFill rotWithShape="1">
          <a:blip r:embed="rId4" cstate="screen">
            <a:extLst>
              <a:ext uri="{28A0092B-C50C-407E-A947-70E740481C1C}">
                <a14:useLocalDpi xmlns:a14="http://schemas.microsoft.com/office/drawing/2010/main" val="0"/>
              </a:ext>
            </a:extLst>
          </a:blip>
          <a:srcRect/>
          <a:stretch/>
        </p:blipFill>
        <p:spPr bwMode="auto">
          <a:xfrm>
            <a:off x="334963" y="6364030"/>
            <a:ext cx="1265778" cy="2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100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ubtitle &amp; 1 column text">
  <p:cSld name="1_Title, subtitle &amp; 1 column text">
    <p:spTree>
      <p:nvGrpSpPr>
        <p:cNvPr id="1" name="Shape 851"/>
        <p:cNvGrpSpPr/>
        <p:nvPr/>
      </p:nvGrpSpPr>
      <p:grpSpPr>
        <a:xfrm>
          <a:off x="0" y="0"/>
          <a:ext cx="0" cy="0"/>
          <a:chOff x="0" y="0"/>
          <a:chExt cx="0" cy="0"/>
        </a:xfrm>
      </p:grpSpPr>
      <p:sp>
        <p:nvSpPr>
          <p:cNvPr id="852" name="Google Shape;852;p112"/>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3" name="Google Shape;853;p11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4" name="Google Shape;854;p112"/>
          <p:cNvSpPr txBox="1">
            <a:spLocks noGrp="1"/>
          </p:cNvSpPr>
          <p:nvPr>
            <p:ph type="body" idx="2"/>
          </p:nvPr>
        </p:nvSpPr>
        <p:spPr>
          <a:xfrm>
            <a:off x="469900" y="1665819"/>
            <a:ext cx="11252200"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5" name="Google Shape;855;p11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 2019 Deloitte  - Confidential</a:t>
            </a:r>
            <a:endParaRPr/>
          </a:p>
        </p:txBody>
      </p:sp>
      <p:sp>
        <p:nvSpPr>
          <p:cNvPr id="856" name="Google Shape;856;p11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
        <p:nvSpPr>
          <p:cNvPr id="857" name="Google Shape;857;p112"/>
          <p:cNvSpPr txBox="1"/>
          <p:nvPr/>
        </p:nvSpPr>
        <p:spPr>
          <a:xfrm>
            <a:off x="10631048" y="6654800"/>
            <a:ext cx="1559813" cy="10015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651" dirty="0">
                <a:solidFill>
                  <a:srgbClr val="000000"/>
                </a:solidFill>
                <a:latin typeface="Verdana"/>
                <a:ea typeface="Verdana"/>
                <a:cs typeface="Verdana"/>
                <a:sym typeface="Verdana"/>
              </a:rPr>
              <a:t>Benchmarking Report</a:t>
            </a:r>
            <a:endParaRPr sz="651" dirty="0">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327335641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2" y="1700215"/>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1" y="3423546"/>
            <a:ext cx="10418235"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5"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10941489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32757848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19718764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14835334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14108071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6"/>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47" imgW="270" imgH="270" progId="TCLayout.ActiveDocument.1">
                  <p:embed/>
                </p:oleObj>
              </mc:Choice>
              <mc:Fallback>
                <p:oleObj name="think-cell Slide" r:id="rId47" imgW="270" imgH="270" progId="TCLayout.ActiveDocument.1">
                  <p:embed/>
                  <p:pic>
                    <p:nvPicPr>
                      <p:cNvPr id="4" name="Object 3" hidden="1"/>
                      <p:cNvPicPr/>
                      <p:nvPr/>
                    </p:nvPicPr>
                    <p:blipFill>
                      <a:blip r:embed="rId48"/>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9"/>
            <a:ext cx="11252200"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469900" y="1665293"/>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17709548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839" r:id="rId28"/>
    <p:sldLayoutId id="2147483840" r:id="rId29"/>
    <p:sldLayoutId id="2147483841" r:id="rId30"/>
    <p:sldLayoutId id="2147483842" r:id="rId31"/>
    <p:sldLayoutId id="2147483843" r:id="rId32"/>
    <p:sldLayoutId id="2147483844" r:id="rId33"/>
    <p:sldLayoutId id="2147483845" r:id="rId34"/>
    <p:sldLayoutId id="2147483846" r:id="rId35"/>
    <p:sldLayoutId id="2147483847" r:id="rId36"/>
    <p:sldLayoutId id="2147483848" r:id="rId37"/>
    <p:sldLayoutId id="2147483849" r:id="rId38"/>
    <p:sldLayoutId id="2147483850" r:id="rId39"/>
    <p:sldLayoutId id="2147483851" r:id="rId40"/>
    <p:sldLayoutId id="2147483852" r:id="rId41"/>
    <p:sldLayoutId id="2147483853" r:id="rId42"/>
    <p:sldLayoutId id="2147483854" r:id="rId43"/>
    <p:sldLayoutId id="2147483855" r:id="rId44"/>
  </p:sldLayoutIdLst>
  <p:transition>
    <p:fade/>
  </p:transition>
  <p:hf hdr="0" dt="0"/>
  <p:txStyles>
    <p:titleStyle>
      <a:lvl1pPr algn="l" defTabSz="1219140" rtl="0" eaLnBrk="1" latinLnBrk="0" hangingPunct="1">
        <a:spcBef>
          <a:spcPct val="0"/>
        </a:spcBef>
        <a:buNone/>
        <a:defRPr sz="2000" kern="1200">
          <a:solidFill>
            <a:schemeClr val="tx1"/>
          </a:solidFill>
          <a:latin typeface="+mj-lt"/>
          <a:ea typeface="+mj-ea"/>
          <a:cs typeface="+mj-cs"/>
        </a:defRPr>
      </a:lvl1pPr>
    </p:titleStyle>
    <p:bodyStyle>
      <a:lvl1pPr marL="0" indent="0" algn="l" defTabSz="121914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4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89" indent="-235189" algn="l" defTabSz="121914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76" indent="-235189" algn="l" defTabSz="121914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65" indent="-235189" algn="l" defTabSz="1064631"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65" indent="-235189" algn="l" defTabSz="121914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65" indent="-235189" algn="l" defTabSz="121914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65" indent="-235189" algn="l" defTabSz="121914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65" indent="-235189" algn="l" defTabSz="121914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9">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7">
          <p15:clr>
            <a:srgbClr val="F26B43"/>
          </p15:clr>
        </p15:guide>
        <p15:guide id="12" pos="1383">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chart" Target="../charts/chart4.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chart" Target="../charts/chart6.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chart" Target="../charts/chart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chart" Target="../charts/chart1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chart" Target="../charts/chart16.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chart" Target="../charts/chart18.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21.xml"/><Relationship Id="rId7" Type="http://schemas.openxmlformats.org/officeDocument/2006/relationships/chart" Target="../charts/chart24.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25.xml"/><Relationship Id="rId7" Type="http://schemas.openxmlformats.org/officeDocument/2006/relationships/chart" Target="../charts/chart28.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image" Target="../media/image11.pn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chart" Target="../charts/chart30.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31.xml"/><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 Id="rId9"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35.xml"/><Relationship Id="rId7"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28.xml.rels><?xml version="1.0" encoding="UTF-8" standalone="yes"?>
<Relationships xmlns="http://schemas.openxmlformats.org/package/2006/relationships"><Relationship Id="rId3" Type="http://schemas.openxmlformats.org/officeDocument/2006/relationships/chart" Target="../charts/chart39.xml"/><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chart" Target="../charts/chart40.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41.xml"/><Relationship Id="rId7" Type="http://schemas.openxmlformats.org/officeDocument/2006/relationships/chart" Target="../charts/chart43.xml"/><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chart" Target="../charts/chart42.xml"/><Relationship Id="rId9" Type="http://schemas.openxmlformats.org/officeDocument/2006/relationships/chart" Target="../charts/char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chart" Target="../charts/chart45.xml"/><Relationship Id="rId7" Type="http://schemas.openxmlformats.org/officeDocument/2006/relationships/chart" Target="../charts/chart47.xm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335715" y="4743294"/>
            <a:ext cx="5277433" cy="1154783"/>
          </a:xfrm>
          <a:prstGeom prst="rect">
            <a:avLst/>
          </a:prstGeom>
        </p:spPr>
        <p:txBody>
          <a:bodyPr/>
          <a:lstStyle/>
          <a:p>
            <a:endParaRPr lang="en-US" sz="2000" dirty="0">
              <a:solidFill>
                <a:schemeClr val="bg1"/>
              </a:solidFill>
            </a:endParaRPr>
          </a:p>
          <a:p>
            <a:r>
              <a:rPr lang="en-US" sz="2000" b="1" dirty="0">
                <a:solidFill>
                  <a:schemeClr val="accent1"/>
                </a:solidFill>
              </a:rPr>
              <a:t>Network QoS</a:t>
            </a:r>
          </a:p>
          <a:p>
            <a:r>
              <a:rPr lang="en-US" sz="2000" dirty="0">
                <a:solidFill>
                  <a:schemeClr val="bg1"/>
                </a:solidFill>
              </a:rPr>
              <a:t>Benchmarking final report</a:t>
            </a:r>
          </a:p>
        </p:txBody>
      </p:sp>
      <p:sp>
        <p:nvSpPr>
          <p:cNvPr id="3" name="Text Placeholder 2"/>
          <p:cNvSpPr>
            <a:spLocks noGrp="1"/>
          </p:cNvSpPr>
          <p:nvPr>
            <p:ph type="body" sz="quarter" idx="4294967295"/>
          </p:nvPr>
        </p:nvSpPr>
        <p:spPr>
          <a:xfrm>
            <a:off x="335716" y="6256666"/>
            <a:ext cx="4537067" cy="337873"/>
          </a:xfrm>
          <a:prstGeom prst="rect">
            <a:avLst/>
          </a:prstGeom>
        </p:spPr>
        <p:txBody>
          <a:bodyPr/>
          <a:lstStyle/>
          <a:p>
            <a:r>
              <a:rPr lang="en-US" sz="1400" dirty="0">
                <a:solidFill>
                  <a:schemeClr val="bg1"/>
                </a:solidFill>
              </a:rPr>
              <a:t>February 6</a:t>
            </a:r>
            <a:r>
              <a:rPr lang="en-US" sz="1400" baseline="30000" dirty="0">
                <a:solidFill>
                  <a:schemeClr val="bg1"/>
                </a:solidFill>
              </a:rPr>
              <a:t>th</a:t>
            </a:r>
            <a:r>
              <a:rPr lang="en-US" sz="1400" dirty="0">
                <a:solidFill>
                  <a:schemeClr val="bg1"/>
                </a:solidFill>
              </a:rPr>
              <a:t>, 2019</a:t>
            </a:r>
          </a:p>
        </p:txBody>
      </p:sp>
      <p:pic>
        <p:nvPicPr>
          <p:cNvPr id="5" name="Picture 4">
            <a:extLst>
              <a:ext uri="{FF2B5EF4-FFF2-40B4-BE49-F238E27FC236}">
                <a16:creationId xmlns:a16="http://schemas.microsoft.com/office/drawing/2014/main" id="{09DB488A-DA09-4C79-BF04-1BDB227E0952}"/>
              </a:ext>
            </a:extLst>
          </p:cNvPr>
          <p:cNvPicPr>
            <a:picLocks noChangeAspect="1"/>
          </p:cNvPicPr>
          <p:nvPr/>
        </p:nvPicPr>
        <p:blipFill>
          <a:blip r:embed="rId3"/>
          <a:stretch>
            <a:fillRect/>
          </a:stretch>
        </p:blipFill>
        <p:spPr>
          <a:xfrm>
            <a:off x="10771696" y="134528"/>
            <a:ext cx="980043" cy="990506"/>
          </a:xfrm>
          <a:prstGeom prst="rect">
            <a:avLst/>
          </a:prstGeom>
        </p:spPr>
      </p:pic>
      <p:pic>
        <p:nvPicPr>
          <p:cNvPr id="6" name="Picture 5">
            <a:extLst>
              <a:ext uri="{FF2B5EF4-FFF2-40B4-BE49-F238E27FC236}">
                <a16:creationId xmlns:a16="http://schemas.microsoft.com/office/drawing/2014/main" id="{17B68893-9402-42C0-B15A-C25454863AE5}"/>
              </a:ext>
            </a:extLst>
          </p:cNvPr>
          <p:cNvPicPr>
            <a:picLocks noChangeAspect="1"/>
          </p:cNvPicPr>
          <p:nvPr/>
        </p:nvPicPr>
        <p:blipFill rotWithShape="1">
          <a:blip r:embed="rId4"/>
          <a:srcRect b="7101"/>
          <a:stretch/>
        </p:blipFill>
        <p:spPr>
          <a:xfrm>
            <a:off x="3016578" y="188520"/>
            <a:ext cx="6008203" cy="5581531"/>
          </a:xfrm>
          <a:prstGeom prst="rect">
            <a:avLst/>
          </a:prstGeom>
        </p:spPr>
      </p:pic>
    </p:spTree>
    <p:extLst>
      <p:ext uri="{BB962C8B-B14F-4D97-AF65-F5344CB8AC3E}">
        <p14:creationId xmlns:p14="http://schemas.microsoft.com/office/powerpoint/2010/main" val="263325194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sp>
        <p:nvSpPr>
          <p:cNvPr id="1756" name="Google Shape;1756;p1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4G Data service</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57" name="Google Shape;1757;p1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10</a:t>
            </a:fld>
            <a:endParaRPr sz="651" b="0" i="0" u="none" strike="noStrike" cap="none">
              <a:solidFill>
                <a:srgbClr val="000000"/>
              </a:solidFill>
              <a:latin typeface="Verdana"/>
              <a:ea typeface="Verdana"/>
              <a:cs typeface="Verdana"/>
              <a:sym typeface="Verdana"/>
            </a:endParaRPr>
          </a:p>
        </p:txBody>
      </p:sp>
      <p:sp>
        <p:nvSpPr>
          <p:cNvPr id="1758" name="Google Shape;1758;p1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sp>
        <p:nvSpPr>
          <p:cNvPr id="1759" name="Google Shape;1759;p19"/>
          <p:cNvSpPr/>
          <p:nvPr/>
        </p:nvSpPr>
        <p:spPr>
          <a:xfrm>
            <a:off x="469900" y="1913765"/>
            <a:ext cx="1669392" cy="4414463"/>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4G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60" name="Google Shape;1760;p19"/>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61" name="Google Shape;1761;p19"/>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62" name="Google Shape;1762;p19"/>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63" name="Google Shape;1763;p19"/>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64" name="Google Shape;1764;p19"/>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65" name="Google Shape;1765;p19"/>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66" name="Google Shape;1766;p19"/>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67" name="Google Shape;1767;p19"/>
          <p:cNvSpPr/>
          <p:nvPr/>
        </p:nvSpPr>
        <p:spPr>
          <a:xfrm>
            <a:off x="2316242" y="1714251"/>
            <a:ext cx="5051486" cy="5246799"/>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Performance is stable in terms of accessibility for 4G data service, and all operators meet ARCEP's requirements,</a:t>
            </a:r>
          </a:p>
          <a:p>
            <a:pPr marR="0" lvl="0" algn="just" rtl="0">
              <a:lnSpc>
                <a:spcPct val="150000"/>
              </a:lnSpc>
              <a:spcBef>
                <a:spcPts val="0"/>
              </a:spcBef>
              <a:spcAft>
                <a:spcPts val="0"/>
              </a:spcAft>
              <a:buClr>
                <a:srgbClr val="81BC00"/>
              </a:buClr>
              <a:buSzPts val="1200"/>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MTN is leading in terms of 4G DL throughput with 34.12 Mbps, better than MOOV 20.74Mbps and  CELTISS 12.28Mbps,</a:t>
            </a: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sym typeface="Verdana"/>
              </a:rPr>
              <a:t>MTN needs to improve its 4G End Users throughput in the followings regions: </a:t>
            </a:r>
            <a:r>
              <a:rPr lang="en-US" sz="1200" dirty="0">
                <a:solidFill>
                  <a:srgbClr val="7F7F7F"/>
                </a:solidFill>
                <a:latin typeface="Verdana"/>
                <a:ea typeface="Verdana"/>
              </a:rPr>
              <a:t>Cotonou, SEME KAPODJI, Porto Novo and CALAVI,</a:t>
            </a:r>
          </a:p>
          <a:p>
            <a:pPr marR="0" lvl="0" algn="just" rtl="0">
              <a:lnSpc>
                <a:spcPct val="150000"/>
              </a:lnSpc>
              <a:spcBef>
                <a:spcPts val="0"/>
              </a:spcBef>
              <a:spcAft>
                <a:spcPts val="0"/>
              </a:spcAft>
              <a:buClr>
                <a:srgbClr val="81BC00"/>
              </a:buClr>
              <a:buSzPts val="1200"/>
            </a:pPr>
            <a:endParaRPr sz="1200" dirty="0">
              <a:solidFill>
                <a:srgbClr val="7F7F7F"/>
              </a:solidFill>
              <a:latin typeface="Verdana"/>
              <a:ea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MTN is ranked first in terms of 4G UL throughput with 16.05Mbps, as opposed to 10.60Mbps for MOOV and 11.46Mbps for CELTISS,</a:t>
            </a: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MTN has the best 4G UL throughput in all regions, </a:t>
            </a: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For 4G network,  all operators meet ARCEP End User Throughput obligation in download and upload.</a:t>
            </a:r>
            <a:endParaRPr dirty="0"/>
          </a:p>
          <a:p>
            <a:pPr marL="177800" marR="0" lvl="0" indent="-101600" algn="just" rtl="0">
              <a:lnSpc>
                <a:spcPct val="150000"/>
              </a:lnSpc>
              <a:spcBef>
                <a:spcPts val="0"/>
              </a:spcBef>
              <a:spcAft>
                <a:spcPts val="0"/>
              </a:spcAft>
              <a:buClr>
                <a:srgbClr val="81BC00"/>
              </a:buClr>
              <a:buSzPts val="1200"/>
              <a:buFont typeface="Arial"/>
              <a:buNone/>
            </a:pPr>
            <a:endParaRPr sz="1200"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68" name="Google Shape;1768;p19"/>
          <p:cNvSpPr/>
          <p:nvPr/>
        </p:nvSpPr>
        <p:spPr>
          <a:xfrm>
            <a:off x="7733253" y="1913766"/>
            <a:ext cx="4337555" cy="2960647"/>
          </a:xfrm>
          <a:prstGeom prst="rect">
            <a:avLst/>
          </a:prstGeom>
          <a:noFill/>
          <a:ln>
            <a:noFill/>
          </a:ln>
        </p:spPr>
        <p:txBody>
          <a:bodyPr spcFirstLastPara="1" wrap="square" lIns="91425" tIns="45700" rIns="91425" bIns="45700" anchor="t" anchorCtr="0">
            <a:noAutofit/>
          </a:bodyPr>
          <a:lstStyle/>
          <a:p>
            <a:pPr marL="177800" marR="0" lvl="0" indent="-177800" algn="l" rtl="0">
              <a:lnSpc>
                <a:spcPct val="200000"/>
              </a:lnSpc>
              <a:spcBef>
                <a:spcPts val="0"/>
              </a:spcBef>
              <a:spcAft>
                <a:spcPts val="0"/>
              </a:spcAft>
              <a:buClr>
                <a:srgbClr val="81BC00"/>
              </a:buClr>
              <a:buSzPts val="1200"/>
              <a:buFont typeface="Arial"/>
              <a:buChar char="•"/>
            </a:pPr>
            <a:endParaRPr sz="1200" dirty="0">
              <a:solidFill>
                <a:schemeClr val="dk1"/>
              </a:solidFill>
              <a:latin typeface="Verdana"/>
              <a:ea typeface="Verdana"/>
              <a:cs typeface="Verdana"/>
              <a:sym typeface="Verdana"/>
            </a:endParaRPr>
          </a:p>
        </p:txBody>
      </p:sp>
      <p:sp>
        <p:nvSpPr>
          <p:cNvPr id="15"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MTN has an excellent performance in term of 4G KPIs.</a:t>
            </a:r>
          </a:p>
          <a:p>
            <a:pPr algn="just">
              <a:lnSpc>
                <a:spcPct val="110000"/>
              </a:lnSpc>
              <a:buClr>
                <a:schemeClr val="accent6"/>
              </a:buClr>
              <a:buSzPts val="1200"/>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2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3G Data service </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75" name="Google Shape;1775;p2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11</a:t>
            </a:fld>
            <a:endParaRPr sz="651" b="0" i="0" u="none" strike="noStrike" cap="none">
              <a:solidFill>
                <a:srgbClr val="000000"/>
              </a:solidFill>
              <a:latin typeface="Verdana"/>
              <a:ea typeface="Verdana"/>
              <a:cs typeface="Verdana"/>
              <a:sym typeface="Verdana"/>
            </a:endParaRPr>
          </a:p>
        </p:txBody>
      </p:sp>
      <p:sp>
        <p:nvSpPr>
          <p:cNvPr id="1776" name="Google Shape;1776;p2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sp>
        <p:nvSpPr>
          <p:cNvPr id="1777" name="Google Shape;1777;p20"/>
          <p:cNvSpPr/>
          <p:nvPr/>
        </p:nvSpPr>
        <p:spPr>
          <a:xfrm>
            <a:off x="469900" y="1913766"/>
            <a:ext cx="1669392" cy="42838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3G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78" name="Google Shape;1778;p20"/>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79" name="Google Shape;1779;p20"/>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80" name="Google Shape;1780;p20"/>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81" name="Google Shape;1781;p20"/>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82" name="Google Shape;1782;p20"/>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83" name="Google Shape;1783;p20"/>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84" name="Google Shape;1784;p20"/>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85" name="Google Shape;1785;p20"/>
          <p:cNvSpPr/>
          <p:nvPr/>
        </p:nvSpPr>
        <p:spPr>
          <a:xfrm>
            <a:off x="2270175" y="1384464"/>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Performance is stable in terms of accessibility for 3G data service, and all operators meet ARCEP's requirements.</a:t>
            </a: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CELTISS is ranked first in terms of FTP DL/UL throughput,</a:t>
            </a:r>
          </a:p>
          <a:p>
            <a:pPr marR="0" lvl="0" algn="just" rtl="0">
              <a:lnSpc>
                <a:spcPct val="150000"/>
              </a:lnSpc>
              <a:spcBef>
                <a:spcPts val="0"/>
              </a:spcBef>
              <a:spcAft>
                <a:spcPts val="0"/>
              </a:spcAft>
              <a:buClr>
                <a:srgbClr val="81BC00"/>
              </a:buClr>
              <a:buSzPts val="1200"/>
            </a:pPr>
            <a:endParaRPr sz="1200" dirty="0">
              <a:solidFill>
                <a:srgbClr val="7F7F7F"/>
              </a:solidFill>
              <a:latin typeface="Verdana"/>
              <a:ea typeface="Verdana"/>
              <a:cs typeface="Verdana"/>
              <a:sym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MTN is in third position for 3G DL throughput with 3.56 Mbps, compared to 4.62 Mbps for MOOV and 7.29 Mbps for </a:t>
            </a:r>
            <a:r>
              <a:rPr lang="fr-FR" sz="1200" dirty="0">
                <a:solidFill>
                  <a:srgbClr val="7F7F7F"/>
                </a:solidFill>
                <a:latin typeface="Verdana"/>
                <a:ea typeface="Verdana"/>
                <a:cs typeface="Verdana"/>
                <a:sym typeface="Verdana"/>
              </a:rPr>
              <a:t>CELTISS</a:t>
            </a:r>
            <a:r>
              <a:rPr lang="en-US" sz="1200" dirty="0">
                <a:solidFill>
                  <a:srgbClr val="7F7F7F"/>
                </a:solidFill>
                <a:latin typeface="Verdana"/>
                <a:ea typeface="Verdana"/>
                <a:cs typeface="Verdana"/>
                <a:sym typeface="Verdana"/>
              </a:rPr>
              <a:t>,</a:t>
            </a:r>
          </a:p>
          <a:p>
            <a:pPr algn="just">
              <a:lnSpc>
                <a:spcPct val="150000"/>
              </a:lnSpc>
              <a:buClr>
                <a:srgbClr val="81BC00"/>
              </a:buClr>
              <a:buSzPts val="1200"/>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MTN is ranked second in term of 3G UL throughput with 1.64 Mbps against 1.19 Mbps for MOOV and  2.02Mbps for CELTISS, </a:t>
            </a:r>
            <a:endParaRPr lang="fr-FR" dirty="0">
              <a:sym typeface="Verdana"/>
            </a:endParaRPr>
          </a:p>
          <a:p>
            <a:pPr marR="0" lvl="0" algn="just" rtl="0">
              <a:lnSpc>
                <a:spcPct val="150000"/>
              </a:lnSpc>
              <a:spcBef>
                <a:spcPts val="0"/>
              </a:spcBef>
              <a:spcAft>
                <a:spcPts val="0"/>
              </a:spcAft>
              <a:buClr>
                <a:srgbClr val="81BC00"/>
              </a:buClr>
              <a:buSzPts val="1200"/>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All operators meet ARCEP’s 3G End User Throughput obligation for download and upload,</a:t>
            </a:r>
            <a:endParaRPr dirty="0"/>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All operators meet ARCEP’s web browsing service accessibility thresholds.</a:t>
            </a:r>
            <a:endParaRPr lang="en-US" dirty="0"/>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86" name="Google Shape;1786;p20"/>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8" name="Google Shape;1714;p16">
            <a:extLst>
              <a:ext uri="{FF2B5EF4-FFF2-40B4-BE49-F238E27FC236}">
                <a16:creationId xmlns:a16="http://schemas.microsoft.com/office/drawing/2014/main" id="{A1EE9202-C899-308C-E3AF-A048F095563F}"/>
              </a:ext>
            </a:extLst>
          </p:cNvPr>
          <p:cNvSpPr txBox="1">
            <a:spLocks/>
          </p:cNvSpPr>
          <p:nvPr/>
        </p:nvSpPr>
        <p:spPr>
          <a:xfrm>
            <a:off x="7574534" y="1860532"/>
            <a:ext cx="4573525" cy="4236680"/>
          </a:xfrm>
          <a:prstGeom prst="rect">
            <a:avLst/>
          </a:prstGeom>
          <a:noFill/>
          <a:ln>
            <a:noFill/>
          </a:ln>
        </p:spPr>
        <p:txBody>
          <a:bodyPr spcFirstLastPara="1" vert="horz" wrap="square" lIns="91425" tIns="45700" rIns="91425" bIns="45700" rtlCol="0" anchor="t" anchorCtr="0">
            <a:noAutofit/>
          </a:bodyPr>
          <a:lstStyle>
            <a:lvl1pPr marL="457200" lvl="0" indent="-228600" algn="l" defTabSz="1219140" rtl="0" eaLnBrk="1" latinLnBrk="0" hangingPunct="1">
              <a:spcBef>
                <a:spcPts val="0"/>
              </a:spcBef>
              <a:spcAft>
                <a:spcPts val="0"/>
              </a:spcAft>
              <a:buClr>
                <a:schemeClr val="dk1"/>
              </a:buClr>
              <a:buSzPts val="1800"/>
              <a:buFont typeface="Arial" panose="020B0604020202020204" pitchFamily="34" charset="0"/>
              <a:buNone/>
              <a:defRPr sz="1200" b="0" kern="1200">
                <a:solidFill>
                  <a:schemeClr val="tx1"/>
                </a:solidFill>
                <a:latin typeface="+mn-lt"/>
                <a:ea typeface="+mn-ea"/>
                <a:cs typeface="+mn-cs"/>
              </a:defRPr>
            </a:lvl1pPr>
            <a:lvl2pPr marL="914400" lvl="1" indent="-228600" algn="l" defTabSz="1219140" rtl="0" eaLnBrk="1" latinLnBrk="0" hangingPunct="1">
              <a:spcBef>
                <a:spcPts val="1333"/>
              </a:spcBef>
              <a:spcAft>
                <a:spcPts val="0"/>
              </a:spcAft>
              <a:buClr>
                <a:schemeClr val="dk1"/>
              </a:buClr>
              <a:buSzPts val="1800"/>
              <a:buFont typeface="Arial"/>
              <a:buNone/>
              <a:defRPr lang="en-US" sz="1200" b="1" kern="1200">
                <a:solidFill>
                  <a:schemeClr val="tx1"/>
                </a:solidFill>
                <a:latin typeface="+mn-lt"/>
                <a:ea typeface="+mn-ea"/>
                <a:cs typeface="+mn-cs"/>
              </a:defRPr>
            </a:lvl2pPr>
            <a:lvl3pPr marL="1371600" lvl="2" indent="-342900" algn="l" defTabSz="1219140" rtl="0" eaLnBrk="1" latinLnBrk="0" hangingPunct="1">
              <a:spcBef>
                <a:spcPts val="1333"/>
              </a:spcBef>
              <a:spcAft>
                <a:spcPts val="0"/>
              </a:spcAft>
              <a:buClr>
                <a:schemeClr val="dk1"/>
              </a:buClr>
              <a:buSzPts val="1800"/>
              <a:buFont typeface="Arial" panose="020B0604020202020204" pitchFamily="34" charset="0"/>
              <a:buChar char="•"/>
              <a:defRPr lang="en-US" sz="1200" kern="1200">
                <a:solidFill>
                  <a:schemeClr val="tx1"/>
                </a:solidFill>
                <a:latin typeface="+mn-lt"/>
                <a:ea typeface="+mn-ea"/>
                <a:cs typeface="+mn-cs"/>
              </a:defRPr>
            </a:lvl3pPr>
            <a:lvl4pPr marL="1828800" lvl="3" indent="-342900" algn="l" defTabSz="1219140" rtl="0" eaLnBrk="1" latinLnBrk="0" hangingPunct="1">
              <a:spcBef>
                <a:spcPts val="1333"/>
              </a:spcBef>
              <a:spcAft>
                <a:spcPts val="0"/>
              </a:spcAft>
              <a:buClr>
                <a:schemeClr val="dk1"/>
              </a:buClr>
              <a:buSzPts val="1800"/>
              <a:buFont typeface="Verdana" panose="020B0604030504040204" pitchFamily="34" charset="0"/>
              <a:buChar char="−"/>
              <a:defRPr lang="en-US" sz="1200" kern="1200" baseline="0">
                <a:solidFill>
                  <a:schemeClr val="tx1"/>
                </a:solidFill>
                <a:latin typeface="+mn-lt"/>
                <a:ea typeface="+mn-ea"/>
                <a:cs typeface="+mn-cs"/>
              </a:defRPr>
            </a:lvl4pPr>
            <a:lvl5pPr marL="2286000" lvl="4" indent="-342900" algn="l" defTabSz="1064631" rtl="0" eaLnBrk="1" latinLnBrk="0" hangingPunct="1">
              <a:spcBef>
                <a:spcPts val="1333"/>
              </a:spcBef>
              <a:spcAft>
                <a:spcPts val="0"/>
              </a:spcAft>
              <a:buClr>
                <a:schemeClr val="dk1"/>
              </a:buClr>
              <a:buSzPts val="1800"/>
              <a:buFont typeface="Verdana" panose="020B0604030504040204" pitchFamily="34" charset="0"/>
              <a:buChar char="−"/>
              <a:tabLst/>
              <a:defRPr lang="en-US" sz="1200" kern="1200" baseline="0">
                <a:solidFill>
                  <a:schemeClr val="tx1"/>
                </a:solidFill>
                <a:latin typeface="+mn-lt"/>
                <a:ea typeface="+mn-ea"/>
                <a:cs typeface="+mn-cs"/>
              </a:defRPr>
            </a:lvl5pPr>
            <a:lvl6pPr marL="2743200" lvl="5" indent="-342900" algn="l" defTabSz="1219140" rtl="0" eaLnBrk="1" latinLnBrk="0" hangingPunct="1">
              <a:spcBef>
                <a:spcPts val="1333"/>
              </a:spcBef>
              <a:spcAft>
                <a:spcPts val="0"/>
              </a:spcAft>
              <a:buClr>
                <a:schemeClr val="dk1"/>
              </a:buClr>
              <a:buSzPts val="1800"/>
              <a:buFont typeface="Verdana" panose="020B0604030504040204" pitchFamily="34" charset="0"/>
              <a:buChar char="−"/>
              <a:defRPr sz="1600" kern="1200" baseline="0">
                <a:solidFill>
                  <a:schemeClr val="tx1"/>
                </a:solidFill>
                <a:latin typeface="+mn-lt"/>
                <a:ea typeface="+mn-ea"/>
                <a:cs typeface="+mn-cs"/>
              </a:defRPr>
            </a:lvl6pPr>
            <a:lvl7pPr marL="3200400" lvl="6" indent="-342900" algn="l" defTabSz="1219140" rtl="0" eaLnBrk="1" latinLnBrk="0" hangingPunct="1">
              <a:spcBef>
                <a:spcPts val="1333"/>
              </a:spcBef>
              <a:spcAft>
                <a:spcPts val="0"/>
              </a:spcAft>
              <a:buClr>
                <a:schemeClr val="dk1"/>
              </a:buClr>
              <a:buSzPts val="1800"/>
              <a:buFont typeface="Verdana" panose="020B0604030504040204" pitchFamily="34" charset="0"/>
              <a:buChar char="−"/>
              <a:defRPr sz="1600" kern="1200">
                <a:solidFill>
                  <a:schemeClr val="tx1"/>
                </a:solidFill>
                <a:latin typeface="+mn-lt"/>
                <a:ea typeface="+mn-ea"/>
                <a:cs typeface="+mn-cs"/>
              </a:defRPr>
            </a:lvl7pPr>
            <a:lvl8pPr marL="3657600" lvl="7" indent="-342900" algn="l" defTabSz="1219140" rtl="0" eaLnBrk="1" latinLnBrk="0" hangingPunct="1">
              <a:spcBef>
                <a:spcPts val="1333"/>
              </a:spcBef>
              <a:spcAft>
                <a:spcPts val="0"/>
              </a:spcAft>
              <a:buClr>
                <a:schemeClr val="dk1"/>
              </a:buClr>
              <a:buSzPts val="1800"/>
              <a:buFont typeface="Verdana" panose="020B0604030504040204" pitchFamily="34" charset="0"/>
              <a:buChar char="−"/>
              <a:defRPr sz="1600" kern="1200" baseline="0">
                <a:solidFill>
                  <a:schemeClr val="tx1"/>
                </a:solidFill>
                <a:latin typeface="+mn-lt"/>
                <a:ea typeface="+mn-ea"/>
                <a:cs typeface="+mn-cs"/>
              </a:defRPr>
            </a:lvl8pPr>
            <a:lvl9pPr marL="4114800" lvl="8" indent="-342900" algn="l" defTabSz="1219140" rtl="0" eaLnBrk="1" latinLnBrk="0" hangingPunct="1">
              <a:spcBef>
                <a:spcPts val="1333"/>
              </a:spcBef>
              <a:spcAft>
                <a:spcPts val="1333"/>
              </a:spcAft>
              <a:buClr>
                <a:schemeClr val="dk1"/>
              </a:buClr>
              <a:buSzPts val="1800"/>
              <a:buFont typeface="Verdana" panose="020B0604030504040204" pitchFamily="34" charset="0"/>
              <a:buChar char="−"/>
              <a:defRPr sz="1600" kern="1200" baseline="0">
                <a:solidFill>
                  <a:schemeClr val="tx1"/>
                </a:solidFill>
                <a:latin typeface="+mn-lt"/>
                <a:ea typeface="+mn-ea"/>
                <a:cs typeface="+mn-cs"/>
              </a:defRPr>
            </a:lvl9pPr>
          </a:lstStyle>
          <a:p>
            <a:pPr marL="171450" indent="-171450">
              <a:lnSpc>
                <a:spcPct val="150000"/>
              </a:lnSpc>
              <a:buClr>
                <a:srgbClr val="81BC00"/>
              </a:buClr>
              <a:buSzPts val="1200"/>
              <a:buFont typeface="Arial" panose="020B0604020202020204" pitchFamily="34" charset="0"/>
              <a:buChar char="•"/>
            </a:pPr>
            <a:r>
              <a:rPr lang="en-US" sz="900" dirty="0">
                <a:solidFill>
                  <a:srgbClr val="7F7F7F"/>
                </a:solidFill>
                <a:latin typeface="Verdana"/>
                <a:ea typeface="Verdana"/>
              </a:rPr>
              <a:t>Increasing the utilization of HSPA-DC can improve 3G throughput,  </a:t>
            </a:r>
          </a:p>
          <a:p>
            <a:pPr marL="177800" indent="-177800">
              <a:lnSpc>
                <a:spcPct val="150000"/>
              </a:lnSpc>
              <a:buClr>
                <a:srgbClr val="81BC00"/>
              </a:buClr>
              <a:buSzPts val="1200"/>
              <a:buFont typeface="Arial"/>
              <a:buChar char="•"/>
            </a:pPr>
            <a:r>
              <a:rPr lang="en-US" sz="900" dirty="0">
                <a:solidFill>
                  <a:srgbClr val="7F7F7F"/>
                </a:solidFill>
                <a:latin typeface="Verdana"/>
                <a:ea typeface="Verdana"/>
              </a:rPr>
              <a:t>Review RF Conditions by eliminating any poor EcNo region (cleaning any interference, RTWP…), Drive tests results are showing that MTN has a bad Ec/No distribution,</a:t>
            </a:r>
          </a:p>
          <a:p>
            <a:pPr marL="177800" indent="-177800">
              <a:lnSpc>
                <a:spcPct val="150000"/>
              </a:lnSpc>
              <a:buClr>
                <a:srgbClr val="81BC00"/>
              </a:buClr>
              <a:buSzPts val="1200"/>
              <a:buFont typeface="Arial"/>
              <a:buChar char="•"/>
            </a:pPr>
            <a:r>
              <a:rPr lang="en-US" sz="900" dirty="0">
                <a:solidFill>
                  <a:srgbClr val="7F7F7F"/>
                </a:solidFill>
                <a:latin typeface="Verdana"/>
                <a:ea typeface="Verdana"/>
              </a:rPr>
              <a:t>Review HSPA Carriers settings: number and used strategy, less handover between carriers will help overall user experience and get a higher throughput,</a:t>
            </a:r>
          </a:p>
          <a:p>
            <a:pPr marL="177800" indent="-177800">
              <a:lnSpc>
                <a:spcPct val="150000"/>
              </a:lnSpc>
              <a:buClr>
                <a:srgbClr val="81BC00"/>
              </a:buClr>
              <a:buSzPts val="1200"/>
              <a:buFont typeface="Arial"/>
              <a:buChar char="•"/>
            </a:pPr>
            <a:r>
              <a:rPr lang="en-US" sz="900" dirty="0">
                <a:solidFill>
                  <a:srgbClr val="7F7F7F"/>
                </a:solidFill>
                <a:latin typeface="Verdana"/>
                <a:ea typeface="Verdana"/>
              </a:rPr>
              <a:t>IuB / IuPS: whether it’s over IP or ATM; If the utilization is OK,</a:t>
            </a:r>
          </a:p>
          <a:p>
            <a:pPr marL="177800" indent="-177800">
              <a:lnSpc>
                <a:spcPct val="150000"/>
              </a:lnSpc>
              <a:buClr>
                <a:srgbClr val="81BC00"/>
              </a:buClr>
              <a:buSzPts val="1200"/>
              <a:buFont typeface="Arial"/>
              <a:buChar char="•"/>
            </a:pPr>
            <a:r>
              <a:rPr lang="en-US" sz="900" dirty="0">
                <a:solidFill>
                  <a:srgbClr val="7F7F7F"/>
                </a:solidFill>
                <a:latin typeface="Verdana"/>
                <a:ea typeface="Verdana"/>
              </a:rPr>
              <a:t>CE &amp; Power Utilization: if there’s congestion, one option is to expand board,</a:t>
            </a:r>
          </a:p>
          <a:p>
            <a:pPr marL="177800" indent="-177800">
              <a:lnSpc>
                <a:spcPct val="150000"/>
              </a:lnSpc>
              <a:buClr>
                <a:srgbClr val="81BC00"/>
              </a:buClr>
              <a:buSzPts val="1200"/>
              <a:buFont typeface="Arial"/>
              <a:buChar char="•"/>
            </a:pPr>
            <a:r>
              <a:rPr lang="en-US" sz="900" dirty="0">
                <a:solidFill>
                  <a:srgbClr val="7F7F7F"/>
                </a:solidFill>
                <a:latin typeface="Verdana"/>
                <a:ea typeface="Verdana"/>
              </a:rPr>
              <a:t>Reduce INTER an IRAT Neighbors,</a:t>
            </a:r>
          </a:p>
          <a:p>
            <a:pPr marL="177800" indent="-177800">
              <a:lnSpc>
                <a:spcPct val="150000"/>
              </a:lnSpc>
              <a:buClr>
                <a:srgbClr val="81BC00"/>
              </a:buClr>
              <a:buSzPts val="1200"/>
              <a:buFont typeface="Arial"/>
              <a:buChar char="•"/>
            </a:pPr>
            <a:r>
              <a:rPr lang="en-US" sz="900" dirty="0">
                <a:solidFill>
                  <a:srgbClr val="7F7F7F"/>
                </a:solidFill>
                <a:latin typeface="Verdana"/>
                <a:ea typeface="Verdana"/>
              </a:rPr>
              <a:t>PDSCH Codes: number per cell. Maximize it to 15 per cell,</a:t>
            </a:r>
          </a:p>
          <a:p>
            <a:pPr marL="177800" indent="-177800">
              <a:lnSpc>
                <a:spcPct val="150000"/>
              </a:lnSpc>
              <a:buClr>
                <a:srgbClr val="81BC00"/>
              </a:buClr>
              <a:buSzPts val="1200"/>
              <a:buFont typeface="Arial"/>
              <a:buChar char="•"/>
            </a:pPr>
            <a:r>
              <a:rPr lang="en-US" sz="900" dirty="0">
                <a:solidFill>
                  <a:srgbClr val="7F7F7F"/>
                </a:solidFill>
                <a:latin typeface="Verdana"/>
                <a:ea typeface="Verdana"/>
              </a:rPr>
              <a:t>HSDPA Users: maximum number (configured),</a:t>
            </a:r>
          </a:p>
          <a:p>
            <a:pPr marL="177800" indent="-177800">
              <a:lnSpc>
                <a:spcPct val="150000"/>
              </a:lnSpc>
              <a:buClr>
                <a:srgbClr val="81BC00"/>
              </a:buClr>
              <a:buSzPts val="1200"/>
              <a:buFont typeface="Arial"/>
              <a:buChar char="•"/>
            </a:pPr>
            <a:r>
              <a:rPr lang="en-US" sz="900" dirty="0">
                <a:solidFill>
                  <a:srgbClr val="7F7F7F"/>
                </a:solidFill>
                <a:latin typeface="Verdana"/>
                <a:ea typeface="Verdana"/>
              </a:rPr>
              <a:t>Review HSDPA Scheduling Algorithm,</a:t>
            </a:r>
          </a:p>
          <a:p>
            <a:pPr marL="177800" indent="-177800">
              <a:lnSpc>
                <a:spcPct val="150000"/>
              </a:lnSpc>
              <a:buClr>
                <a:srgbClr val="81BC00"/>
              </a:buClr>
              <a:buSzPts val="1200"/>
              <a:buFont typeface="Arial"/>
              <a:buChar char="•"/>
            </a:pPr>
            <a:r>
              <a:rPr lang="en-US" sz="900" dirty="0">
                <a:solidFill>
                  <a:srgbClr val="7F7F7F"/>
                </a:solidFill>
                <a:latin typeface="Verdana"/>
                <a:ea typeface="Verdana"/>
              </a:rPr>
              <a:t>ACK/NACK Power Optimization: seeking to find NACK failure, acceptable values are about 10%,</a:t>
            </a:r>
          </a:p>
          <a:p>
            <a:pPr marL="177800" indent="-177800">
              <a:lnSpc>
                <a:spcPct val="150000"/>
              </a:lnSpc>
              <a:buClr>
                <a:srgbClr val="81BC00"/>
              </a:buClr>
              <a:buSzPts val="1200"/>
              <a:buFont typeface="Arial"/>
              <a:buChar char="•"/>
            </a:pPr>
            <a:r>
              <a:rPr lang="en-US" sz="900" dirty="0">
                <a:solidFill>
                  <a:srgbClr val="7F7F7F"/>
                </a:solidFill>
                <a:latin typeface="Verdana"/>
                <a:ea typeface="Verdana"/>
              </a:rPr>
              <a:t>HSPA+ Features : mainly 64QAMand Load Balancing (enabled),</a:t>
            </a:r>
          </a:p>
          <a:p>
            <a:pPr marL="177800" indent="-177800">
              <a:lnSpc>
                <a:spcPct val="150000"/>
              </a:lnSpc>
              <a:buClr>
                <a:srgbClr val="81BC00"/>
              </a:buClr>
              <a:buSzPts val="1200"/>
              <a:buFont typeface="Arial"/>
              <a:buChar char="•"/>
            </a:pPr>
            <a:r>
              <a:rPr lang="en-US" sz="900" dirty="0">
                <a:solidFill>
                  <a:srgbClr val="7F7F7F"/>
                </a:solidFill>
                <a:latin typeface="Verdana"/>
                <a:ea typeface="Verdana"/>
              </a:rPr>
              <a:t>Equipment and License: if there are available license on the NodeB,</a:t>
            </a:r>
            <a:endParaRPr lang="en-US" sz="900" dirty="0">
              <a:solidFill>
                <a:srgbClr val="7F7F7F"/>
              </a:solidFill>
              <a:latin typeface="Verdana"/>
              <a:ea typeface="Verdana"/>
              <a:cs typeface="Verdana"/>
            </a:endParaRPr>
          </a:p>
          <a:p>
            <a:pPr marL="177800" indent="-177800">
              <a:lnSpc>
                <a:spcPct val="150000"/>
              </a:lnSpc>
              <a:buClr>
                <a:srgbClr val="81BC00"/>
              </a:buClr>
              <a:buSzPts val="1200"/>
              <a:buFont typeface="Arial"/>
              <a:buChar char="•"/>
            </a:pPr>
            <a:r>
              <a:rPr lang="en-US" sz="900" dirty="0">
                <a:solidFill>
                  <a:srgbClr val="7F7F7F"/>
                </a:solidFill>
                <a:latin typeface="Verdana"/>
                <a:ea typeface="Verdana"/>
                <a:cs typeface="Verdana"/>
              </a:rPr>
              <a:t>Its recommended to push as much as possible the data traffic to 4G in order to Offload the 3G network.</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lvl="0"/>
            <a:r>
              <a:rPr lang="en-US" sz="2600" dirty="0">
                <a:solidFill>
                  <a:srgbClr val="FFFFFF"/>
                </a:solidFill>
                <a:latin typeface="Segoe UI Light" panose="020B0502040204020203" pitchFamily="34" charset="0"/>
              </a:rPr>
              <a:t>Benchmarking</a:t>
            </a:r>
          </a:p>
        </p:txBody>
      </p:sp>
      <p:sp>
        <p:nvSpPr>
          <p:cNvPr id="27" name="Text Placeholder 5"/>
          <p:cNvSpPr txBox="1">
            <a:spLocks/>
          </p:cNvSpPr>
          <p:nvPr/>
        </p:nvSpPr>
        <p:spPr>
          <a:xfrm>
            <a:off x="631597" y="2090740"/>
            <a:ext cx="1559154"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03</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738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564" y="346928"/>
            <a:ext cx="11252200" cy="334103"/>
          </a:xfrm>
        </p:spPr>
        <p:txBody>
          <a:bodyPr/>
          <a:lstStyle/>
          <a:p>
            <a:r>
              <a:rPr lang="en-US" sz="2400" dirty="0"/>
              <a:t>Benchmarking – 2G Coverage-Outdoor</a:t>
            </a:r>
            <a:br>
              <a:rPr lang="en-US" sz="2400" dirty="0">
                <a:solidFill>
                  <a:srgbClr val="414141"/>
                </a:solidFill>
              </a:rPr>
            </a:br>
            <a:br>
              <a:rPr lang="en-US" sz="2400" dirty="0">
                <a:solidFill>
                  <a:srgbClr val="414141"/>
                </a:solidFill>
              </a:rPr>
            </a:br>
            <a:r>
              <a:rPr lang="fr-FR" dirty="0">
                <a:solidFill>
                  <a:schemeClr val="bg1">
                    <a:lumMod val="50000"/>
                  </a:schemeClr>
                </a:solidFill>
                <a:latin typeface="Verdana" panose="020B0604030504040204" pitchFamily="34" charset="0"/>
                <a:ea typeface="Verdana" panose="020B0604030504040204" pitchFamily="34" charset="0"/>
              </a:rPr>
              <a:t>All operators has a simular 2G coverage and meet largily ARCEP requirements for outdoor morphology except in roads,   </a:t>
            </a:r>
            <a:br>
              <a:rPr lang="fr-FR" dirty="0">
                <a:solidFill>
                  <a:schemeClr val="bg1">
                    <a:lumMod val="50000"/>
                  </a:schemeClr>
                </a:solidFill>
                <a:latin typeface="Verdana" panose="020B0604030504040204" pitchFamily="34" charset="0"/>
                <a:ea typeface="Verdana" panose="020B0604030504040204" pitchFamily="34" charset="0"/>
              </a:rPr>
            </a:br>
            <a:r>
              <a:rPr lang="fr-FR" dirty="0">
                <a:solidFill>
                  <a:schemeClr val="bg1">
                    <a:lumMod val="50000"/>
                  </a:schemeClr>
                </a:solidFill>
                <a:latin typeface="Verdana" panose="020B0604030504040204" pitchFamily="34" charset="0"/>
                <a:ea typeface="Verdana" panose="020B0604030504040204" pitchFamily="34" charset="0"/>
              </a:rPr>
              <a:t>MOOV is ranked first in terms of 2G outdoor coverage and slightly better than MTN and</a:t>
            </a:r>
            <a:br>
              <a:rPr lang="fr-FR" dirty="0">
                <a:solidFill>
                  <a:schemeClr val="bg1">
                    <a:lumMod val="50000"/>
                  </a:schemeClr>
                </a:solidFill>
                <a:latin typeface="Verdana" panose="020B0604030504040204" pitchFamily="34" charset="0"/>
                <a:ea typeface="Verdana" panose="020B0604030504040204" pitchFamily="34" charset="0"/>
              </a:rPr>
            </a:br>
            <a:r>
              <a:rPr lang="fr-FR" dirty="0">
                <a:solidFill>
                  <a:schemeClr val="bg1">
                    <a:lumMod val="50000"/>
                  </a:schemeClr>
                </a:solidFill>
                <a:latin typeface="Verdana" panose="020B0604030504040204" pitchFamily="34" charset="0"/>
                <a:ea typeface="Verdana" panose="020B0604030504040204" pitchFamily="34" charset="0"/>
              </a:rPr>
              <a:t>CELTISS.</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13</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4" name="Chart 3">
            <a:extLst>
              <a:ext uri="{FF2B5EF4-FFF2-40B4-BE49-F238E27FC236}">
                <a16:creationId xmlns:a16="http://schemas.microsoft.com/office/drawing/2014/main" id="{78B2928C-1625-450F-8469-7C49C8B2D537}"/>
              </a:ext>
            </a:extLst>
          </p:cNvPr>
          <p:cNvGraphicFramePr>
            <a:graphicFrameLocks/>
          </p:cNvGraphicFramePr>
          <p:nvPr/>
        </p:nvGraphicFramePr>
        <p:xfrm>
          <a:off x="435610" y="2654117"/>
          <a:ext cx="7399020" cy="3078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F87AE211-08AA-40BA-AA91-327EAAD32345}"/>
              </a:ext>
            </a:extLst>
          </p:cNvPr>
          <p:cNvGraphicFramePr>
            <a:graphicFrameLocks/>
          </p:cNvGraphicFramePr>
          <p:nvPr/>
        </p:nvGraphicFramePr>
        <p:xfrm>
          <a:off x="8076544" y="2654117"/>
          <a:ext cx="3645556" cy="3078479"/>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0F193DDC-A323-1956-DCDE-5940DB09570B}"/>
              </a:ext>
            </a:extLst>
          </p:cNvPr>
          <p:cNvPicPr>
            <a:picLocks noChangeAspect="1"/>
          </p:cNvPicPr>
          <p:nvPr/>
        </p:nvPicPr>
        <p:blipFill>
          <a:blip r:embed="rId5"/>
          <a:stretch>
            <a:fillRect/>
          </a:stretch>
        </p:blipFill>
        <p:spPr>
          <a:xfrm>
            <a:off x="8937123" y="4373049"/>
            <a:ext cx="441159" cy="152400"/>
          </a:xfrm>
          <a:prstGeom prst="rect">
            <a:avLst/>
          </a:prstGeom>
        </p:spPr>
      </p:pic>
      <p:pic>
        <p:nvPicPr>
          <p:cNvPr id="8" name="Picture 7">
            <a:extLst>
              <a:ext uri="{FF2B5EF4-FFF2-40B4-BE49-F238E27FC236}">
                <a16:creationId xmlns:a16="http://schemas.microsoft.com/office/drawing/2014/main" id="{EE55C8E6-C6D7-A5A8-0A4C-FB41548A191A}"/>
              </a:ext>
            </a:extLst>
          </p:cNvPr>
          <p:cNvPicPr>
            <a:picLocks noChangeAspect="1"/>
          </p:cNvPicPr>
          <p:nvPr/>
        </p:nvPicPr>
        <p:blipFill>
          <a:blip r:embed="rId6"/>
          <a:stretch>
            <a:fillRect/>
          </a:stretch>
        </p:blipFill>
        <p:spPr>
          <a:xfrm>
            <a:off x="9689035" y="4236890"/>
            <a:ext cx="464820" cy="232410"/>
          </a:xfrm>
          <a:prstGeom prst="rect">
            <a:avLst/>
          </a:prstGeom>
        </p:spPr>
      </p:pic>
      <p:pic>
        <p:nvPicPr>
          <p:cNvPr id="9" name="Google Shape;1863;p28">
            <a:extLst>
              <a:ext uri="{FF2B5EF4-FFF2-40B4-BE49-F238E27FC236}">
                <a16:creationId xmlns:a16="http://schemas.microsoft.com/office/drawing/2014/main" id="{BFA33700-3B53-92F8-C3EF-5800126AF10C}"/>
              </a:ext>
            </a:extLst>
          </p:cNvPr>
          <p:cNvPicPr preferRelativeResize="0"/>
          <p:nvPr/>
        </p:nvPicPr>
        <p:blipFill rotWithShape="1">
          <a:blip r:embed="rId7">
            <a:alphaModFix/>
          </a:blip>
          <a:srcRect/>
          <a:stretch/>
        </p:blipFill>
        <p:spPr>
          <a:xfrm>
            <a:off x="10392937" y="4607239"/>
            <a:ext cx="598486" cy="152401"/>
          </a:xfrm>
          <a:prstGeom prst="rect">
            <a:avLst/>
          </a:prstGeom>
          <a:noFill/>
          <a:ln>
            <a:noFill/>
          </a:ln>
        </p:spPr>
      </p:pic>
      <p:sp>
        <p:nvSpPr>
          <p:cNvPr id="10" name="Rectangle 9">
            <a:extLst>
              <a:ext uri="{FF2B5EF4-FFF2-40B4-BE49-F238E27FC236}">
                <a16:creationId xmlns:a16="http://schemas.microsoft.com/office/drawing/2014/main" id="{2E47447E-8ADE-808A-566A-CB1B2514ED53}"/>
              </a:ext>
            </a:extLst>
          </p:cNvPr>
          <p:cNvSpPr/>
          <p:nvPr/>
        </p:nvSpPr>
        <p:spPr>
          <a:xfrm>
            <a:off x="8130221" y="6166683"/>
            <a:ext cx="4248150" cy="246221"/>
          </a:xfrm>
          <a:prstGeom prst="rect">
            <a:avLst/>
          </a:prstGeom>
        </p:spPr>
        <p:txBody>
          <a:bodyPr wrap="square">
            <a:spAutoFit/>
          </a:bodyPr>
          <a:lstStyle/>
          <a:p>
            <a:pPr marL="0" marR="0" lvl="0" indent="0" algn="l" rtl="0">
              <a:spcBef>
                <a:spcPts val="0"/>
              </a:spcBef>
              <a:spcAft>
                <a:spcPts val="0"/>
              </a:spcAft>
              <a:buNone/>
            </a:pPr>
            <a:r>
              <a:rPr lang="en-US" sz="1000" b="0" i="0" u="none" strike="noStrike" cap="none" dirty="0">
                <a:solidFill>
                  <a:srgbClr val="FF0000"/>
                </a:solidFill>
                <a:latin typeface="Verdana"/>
                <a:ea typeface="Verdana"/>
                <a:cs typeface="Verdana"/>
                <a:sym typeface="Verdana"/>
              </a:rPr>
              <a:t>More than 90% with Outdoor: </a:t>
            </a:r>
            <a:r>
              <a:rPr lang="en-US" sz="1000" b="0" i="0" u="none" strike="noStrike" cap="none" dirty="0" err="1">
                <a:solidFill>
                  <a:srgbClr val="FF0000"/>
                </a:solidFill>
                <a:latin typeface="Verdana"/>
                <a:ea typeface="Verdana"/>
                <a:cs typeface="Verdana"/>
                <a:sym typeface="Verdana"/>
              </a:rPr>
              <a:t>Rxlev</a:t>
            </a:r>
            <a:r>
              <a:rPr lang="en-US" sz="1000" b="0" i="0" u="none" strike="noStrike" cap="none" dirty="0">
                <a:solidFill>
                  <a:srgbClr val="FF0000"/>
                </a:solidFill>
                <a:latin typeface="Verdana"/>
                <a:ea typeface="Verdana"/>
                <a:cs typeface="Verdana"/>
                <a:sym typeface="Verdana"/>
              </a:rPr>
              <a:t> &gt;-92 dBm</a:t>
            </a:r>
            <a:endParaRPr lang="en-US" sz="800" dirty="0">
              <a:solidFill>
                <a:srgbClr val="FF0000"/>
              </a:solidFill>
            </a:endParaRPr>
          </a:p>
        </p:txBody>
      </p:sp>
    </p:spTree>
    <p:extLst>
      <p:ext uri="{BB962C8B-B14F-4D97-AF65-F5344CB8AC3E}">
        <p14:creationId xmlns:p14="http://schemas.microsoft.com/office/powerpoint/2010/main" val="256861787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8776355-FB32-440B-9EE0-3C8AC1CC42D2}"/>
              </a:ext>
            </a:extLst>
          </p:cNvPr>
          <p:cNvGraphicFramePr>
            <a:graphicFrameLocks/>
          </p:cNvGraphicFramePr>
          <p:nvPr/>
        </p:nvGraphicFramePr>
        <p:xfrm>
          <a:off x="8097381" y="2028089"/>
          <a:ext cx="3644383" cy="307848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89564" y="346928"/>
            <a:ext cx="11252200" cy="334103"/>
          </a:xfrm>
        </p:spPr>
        <p:txBody>
          <a:bodyPr/>
          <a:lstStyle/>
          <a:p>
            <a:r>
              <a:rPr lang="en-US" sz="2400" dirty="0"/>
              <a:t>Benchmarking – 2G Coverage-</a:t>
            </a:r>
            <a:r>
              <a:rPr lang="en-US" sz="2400" dirty="0" err="1"/>
              <a:t>Incar</a:t>
            </a:r>
            <a:br>
              <a:rPr lang="en-US" sz="2400" dirty="0">
                <a:solidFill>
                  <a:srgbClr val="414141"/>
                </a:solidFill>
              </a:rPr>
            </a:br>
            <a:r>
              <a:rPr lang="fr-FR" dirty="0">
                <a:solidFill>
                  <a:schemeClr val="bg1">
                    <a:lumMod val="50000"/>
                  </a:schemeClr>
                </a:solidFill>
                <a:latin typeface="Verdana" panose="020B0604030504040204" pitchFamily="34" charset="0"/>
                <a:ea typeface="Verdana" panose="020B0604030504040204" pitchFamily="34" charset="0"/>
              </a:rPr>
              <a:t>All operators has a simular 2G coverage and meet largily ARCEP requirements for In Car morphology except in roads,   </a:t>
            </a:r>
            <a:br>
              <a:rPr lang="fr-FR" dirty="0">
                <a:solidFill>
                  <a:schemeClr val="bg1">
                    <a:lumMod val="50000"/>
                  </a:schemeClr>
                </a:solidFill>
                <a:latin typeface="Verdana" panose="020B0604030504040204" pitchFamily="34" charset="0"/>
                <a:ea typeface="Verdana" panose="020B0604030504040204" pitchFamily="34" charset="0"/>
              </a:rPr>
            </a:br>
            <a:r>
              <a:rPr lang="fr-FR" dirty="0">
                <a:solidFill>
                  <a:schemeClr val="bg1">
                    <a:lumMod val="50000"/>
                  </a:schemeClr>
                </a:solidFill>
                <a:latin typeface="Verdana" panose="020B0604030504040204" pitchFamily="34" charset="0"/>
                <a:ea typeface="Verdana" panose="020B0604030504040204" pitchFamily="34" charset="0"/>
              </a:rPr>
              <a:t>MOOV is ranked first in terms of 2G </a:t>
            </a:r>
            <a:r>
              <a:rPr lang="fr-FR" dirty="0" err="1">
                <a:solidFill>
                  <a:schemeClr val="bg1">
                    <a:lumMod val="50000"/>
                  </a:schemeClr>
                </a:solidFill>
                <a:latin typeface="Verdana" panose="020B0604030504040204" pitchFamily="34" charset="0"/>
                <a:ea typeface="Verdana" panose="020B0604030504040204" pitchFamily="34" charset="0"/>
              </a:rPr>
              <a:t>Incar</a:t>
            </a:r>
            <a:r>
              <a:rPr lang="fr-FR" dirty="0">
                <a:solidFill>
                  <a:schemeClr val="bg1">
                    <a:lumMod val="50000"/>
                  </a:schemeClr>
                </a:solidFill>
                <a:latin typeface="Verdana" panose="020B0604030504040204" pitchFamily="34" charset="0"/>
                <a:ea typeface="Verdana" panose="020B0604030504040204" pitchFamily="34" charset="0"/>
              </a:rPr>
              <a:t> coverage and slightly better than MTN and</a:t>
            </a:r>
            <a:br>
              <a:rPr lang="fr-FR" dirty="0">
                <a:solidFill>
                  <a:schemeClr val="bg1">
                    <a:lumMod val="50000"/>
                  </a:schemeClr>
                </a:solidFill>
                <a:latin typeface="Verdana" panose="020B0604030504040204" pitchFamily="34" charset="0"/>
                <a:ea typeface="Verdana" panose="020B0604030504040204" pitchFamily="34" charset="0"/>
              </a:rPr>
            </a:br>
            <a:r>
              <a:rPr lang="fr-FR" dirty="0">
                <a:solidFill>
                  <a:schemeClr val="bg1">
                    <a:lumMod val="50000"/>
                  </a:schemeClr>
                </a:solidFill>
                <a:latin typeface="Verdana" panose="020B0604030504040204" pitchFamily="34" charset="0"/>
                <a:ea typeface="Verdana" panose="020B0604030504040204" pitchFamily="34" charset="0"/>
              </a:rPr>
              <a:t>CELTISS.</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14</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Picture 13"/>
          <p:cNvPicPr>
            <a:picLocks noChangeAspect="1"/>
          </p:cNvPicPr>
          <p:nvPr/>
        </p:nvPicPr>
        <p:blipFill>
          <a:blip r:embed="rId4"/>
          <a:stretch>
            <a:fillRect/>
          </a:stretch>
        </p:blipFill>
        <p:spPr>
          <a:xfrm>
            <a:off x="8963267" y="3945452"/>
            <a:ext cx="441159" cy="152400"/>
          </a:xfrm>
          <a:prstGeom prst="rect">
            <a:avLst/>
          </a:prstGeom>
        </p:spPr>
      </p:pic>
      <p:pic>
        <p:nvPicPr>
          <p:cNvPr id="16" name="Picture 15"/>
          <p:cNvPicPr>
            <a:picLocks noChangeAspect="1"/>
          </p:cNvPicPr>
          <p:nvPr/>
        </p:nvPicPr>
        <p:blipFill>
          <a:blip r:embed="rId5"/>
          <a:stretch>
            <a:fillRect/>
          </a:stretch>
        </p:blipFill>
        <p:spPr>
          <a:xfrm>
            <a:off x="9756332" y="3865442"/>
            <a:ext cx="464820" cy="232410"/>
          </a:xfrm>
          <a:prstGeom prst="rect">
            <a:avLst/>
          </a:prstGeom>
        </p:spPr>
      </p:pic>
      <p:graphicFrame>
        <p:nvGraphicFramePr>
          <p:cNvPr id="4" name="Chart 3">
            <a:extLst>
              <a:ext uri="{FF2B5EF4-FFF2-40B4-BE49-F238E27FC236}">
                <a16:creationId xmlns:a16="http://schemas.microsoft.com/office/drawing/2014/main" id="{DAD4B7EA-00A8-464F-B4E2-9F053B754BF7}"/>
              </a:ext>
            </a:extLst>
          </p:cNvPr>
          <p:cNvGraphicFramePr>
            <a:graphicFrameLocks/>
          </p:cNvGraphicFramePr>
          <p:nvPr>
            <p:extLst>
              <p:ext uri="{D42A27DB-BD31-4B8C-83A1-F6EECF244321}">
                <p14:modId xmlns:p14="http://schemas.microsoft.com/office/powerpoint/2010/main" val="559083707"/>
              </p:ext>
            </p:extLst>
          </p:nvPr>
        </p:nvGraphicFramePr>
        <p:xfrm>
          <a:off x="523738" y="2028090"/>
          <a:ext cx="7399020" cy="3078480"/>
        </p:xfrm>
        <a:graphic>
          <a:graphicData uri="http://schemas.openxmlformats.org/drawingml/2006/chart">
            <c:chart xmlns:c="http://schemas.openxmlformats.org/drawingml/2006/chart" xmlns:r="http://schemas.openxmlformats.org/officeDocument/2006/relationships" r:id="rId6"/>
          </a:graphicData>
        </a:graphic>
      </p:graphicFrame>
      <p:pic>
        <p:nvPicPr>
          <p:cNvPr id="7" name="Google Shape;1863;p28">
            <a:extLst>
              <a:ext uri="{FF2B5EF4-FFF2-40B4-BE49-F238E27FC236}">
                <a16:creationId xmlns:a16="http://schemas.microsoft.com/office/drawing/2014/main" id="{73B24E49-B89F-2B64-ECD3-4D154DF7ECBE}"/>
              </a:ext>
            </a:extLst>
          </p:cNvPr>
          <p:cNvPicPr preferRelativeResize="0"/>
          <p:nvPr/>
        </p:nvPicPr>
        <p:blipFill rotWithShape="1">
          <a:blip r:embed="rId7">
            <a:alphaModFix/>
          </a:blip>
          <a:srcRect/>
          <a:stretch/>
        </p:blipFill>
        <p:spPr>
          <a:xfrm>
            <a:off x="10481427" y="3676428"/>
            <a:ext cx="598486" cy="269024"/>
          </a:xfrm>
          <a:prstGeom prst="rect">
            <a:avLst/>
          </a:prstGeom>
          <a:noFill/>
          <a:ln>
            <a:noFill/>
          </a:ln>
        </p:spPr>
      </p:pic>
      <p:sp>
        <p:nvSpPr>
          <p:cNvPr id="9" name="Rectangle 8">
            <a:extLst>
              <a:ext uri="{FF2B5EF4-FFF2-40B4-BE49-F238E27FC236}">
                <a16:creationId xmlns:a16="http://schemas.microsoft.com/office/drawing/2014/main" id="{B2CC6C62-A239-A49E-CA87-B028FEB14B33}"/>
              </a:ext>
            </a:extLst>
          </p:cNvPr>
          <p:cNvSpPr/>
          <p:nvPr/>
        </p:nvSpPr>
        <p:spPr>
          <a:xfrm>
            <a:off x="8130221" y="6166683"/>
            <a:ext cx="4248150" cy="246221"/>
          </a:xfrm>
          <a:prstGeom prst="rect">
            <a:avLst/>
          </a:prstGeom>
        </p:spPr>
        <p:txBody>
          <a:bodyPr wrap="square">
            <a:spAutoFit/>
          </a:bodyPr>
          <a:lstStyle/>
          <a:p>
            <a:pPr marL="0" marR="0" lvl="0" indent="0" algn="l" rtl="0">
              <a:spcBef>
                <a:spcPts val="0"/>
              </a:spcBef>
              <a:spcAft>
                <a:spcPts val="0"/>
              </a:spcAft>
              <a:buNone/>
            </a:pPr>
            <a:r>
              <a:rPr lang="en-US" sz="1000" b="0" i="0" u="none" strike="noStrike" cap="none" dirty="0">
                <a:solidFill>
                  <a:srgbClr val="FF0000"/>
                </a:solidFill>
                <a:latin typeface="Verdana"/>
                <a:ea typeface="Verdana"/>
                <a:cs typeface="Verdana"/>
                <a:sym typeface="Verdana"/>
              </a:rPr>
              <a:t>More than 90% with Incar: </a:t>
            </a:r>
            <a:r>
              <a:rPr lang="en-US" sz="1000" b="0" i="0" u="none" strike="noStrike" cap="none" dirty="0" err="1">
                <a:solidFill>
                  <a:srgbClr val="FF0000"/>
                </a:solidFill>
                <a:latin typeface="Verdana"/>
                <a:ea typeface="Verdana"/>
                <a:cs typeface="Verdana"/>
                <a:sym typeface="Verdana"/>
              </a:rPr>
              <a:t>Rxlev</a:t>
            </a:r>
            <a:r>
              <a:rPr lang="en-US" sz="1000" b="0" i="0" u="none" strike="noStrike" cap="none" dirty="0">
                <a:solidFill>
                  <a:srgbClr val="FF0000"/>
                </a:solidFill>
                <a:latin typeface="Verdana"/>
                <a:ea typeface="Verdana"/>
                <a:cs typeface="Verdana"/>
                <a:sym typeface="Verdana"/>
              </a:rPr>
              <a:t> &gt;-87 dBm</a:t>
            </a:r>
            <a:endParaRPr lang="en-US" sz="800" dirty="0">
              <a:solidFill>
                <a:srgbClr val="FF0000"/>
              </a:solidFill>
            </a:endParaRPr>
          </a:p>
        </p:txBody>
      </p:sp>
    </p:spTree>
    <p:extLst>
      <p:ext uri="{BB962C8B-B14F-4D97-AF65-F5344CB8AC3E}">
        <p14:creationId xmlns:p14="http://schemas.microsoft.com/office/powerpoint/2010/main" val="246928617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EC6B6E9-6EBC-45FC-A020-97E56726AEAF}"/>
              </a:ext>
            </a:extLst>
          </p:cNvPr>
          <p:cNvGraphicFramePr>
            <a:graphicFrameLocks/>
          </p:cNvGraphicFramePr>
          <p:nvPr/>
        </p:nvGraphicFramePr>
        <p:xfrm>
          <a:off x="8130221" y="2625542"/>
          <a:ext cx="3562000" cy="307848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89564" y="346928"/>
            <a:ext cx="11252200" cy="334103"/>
          </a:xfrm>
        </p:spPr>
        <p:txBody>
          <a:bodyPr/>
          <a:lstStyle/>
          <a:p>
            <a:r>
              <a:rPr lang="en-US" sz="2400" dirty="0"/>
              <a:t>Benchmarking – 2G-Indoor</a:t>
            </a:r>
            <a:br>
              <a:rPr lang="en-US" sz="2400" dirty="0">
                <a:solidFill>
                  <a:srgbClr val="414141"/>
                </a:solidFill>
              </a:rPr>
            </a:br>
            <a:br>
              <a:rPr lang="en-US" sz="2400" dirty="0">
                <a:solidFill>
                  <a:srgbClr val="414141"/>
                </a:solidFill>
              </a:rPr>
            </a:br>
            <a:r>
              <a:rPr lang="fr-FR" dirty="0">
                <a:solidFill>
                  <a:schemeClr val="bg1">
                    <a:lumMod val="50000"/>
                  </a:schemeClr>
                </a:solidFill>
                <a:latin typeface="Verdana" panose="020B0604030504040204" pitchFamily="34" charset="0"/>
                <a:ea typeface="Verdana" panose="020B0604030504040204" pitchFamily="34" charset="0"/>
              </a:rPr>
              <a:t>MTN is leading in 2G Indoor coverage for over all, MTN meets ARCEP requirements except in SEME KAPODJI and major roads. </a:t>
            </a:r>
            <a:br>
              <a:rPr lang="fr-FR" dirty="0">
                <a:solidFill>
                  <a:schemeClr val="bg1">
                    <a:lumMod val="50000"/>
                  </a:schemeClr>
                </a:solidFill>
                <a:latin typeface="Verdana" panose="020B0604030504040204" pitchFamily="34" charset="0"/>
                <a:ea typeface="Verdana" panose="020B0604030504040204" pitchFamily="34" charset="0"/>
              </a:rPr>
            </a:br>
            <a:r>
              <a:rPr lang="fr-FR" dirty="0">
                <a:solidFill>
                  <a:schemeClr val="bg1">
                    <a:lumMod val="50000"/>
                  </a:schemeClr>
                </a:solidFill>
                <a:latin typeface="Verdana" panose="020B0604030504040204" pitchFamily="34" charset="0"/>
                <a:ea typeface="Verdana" panose="020B0604030504040204" pitchFamily="34" charset="0"/>
              </a:rPr>
              <a:t>MTN has outperformed its competitors in 5/12 regions.</a:t>
            </a:r>
            <a:br>
              <a:rPr lang="fr-FR" dirty="0">
                <a:solidFill>
                  <a:schemeClr val="bg1">
                    <a:lumMod val="50000"/>
                  </a:schemeClr>
                </a:solidFill>
                <a:latin typeface="Verdana" panose="020B0604030504040204" pitchFamily="34" charset="0"/>
                <a:ea typeface="Verdana" panose="020B0604030504040204" pitchFamily="34" charset="0"/>
              </a:rPr>
            </a:b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15</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Picture 13"/>
          <p:cNvPicPr>
            <a:picLocks noChangeAspect="1"/>
          </p:cNvPicPr>
          <p:nvPr/>
        </p:nvPicPr>
        <p:blipFill>
          <a:blip r:embed="rId4"/>
          <a:stretch>
            <a:fillRect/>
          </a:stretch>
        </p:blipFill>
        <p:spPr>
          <a:xfrm>
            <a:off x="9001033" y="4549525"/>
            <a:ext cx="441159" cy="152400"/>
          </a:xfrm>
          <a:prstGeom prst="rect">
            <a:avLst/>
          </a:prstGeom>
        </p:spPr>
      </p:pic>
      <p:pic>
        <p:nvPicPr>
          <p:cNvPr id="16" name="Picture 15"/>
          <p:cNvPicPr>
            <a:picLocks noChangeAspect="1"/>
          </p:cNvPicPr>
          <p:nvPr/>
        </p:nvPicPr>
        <p:blipFill>
          <a:blip r:embed="rId5"/>
          <a:stretch>
            <a:fillRect/>
          </a:stretch>
        </p:blipFill>
        <p:spPr>
          <a:xfrm>
            <a:off x="9801410" y="4652025"/>
            <a:ext cx="404600" cy="202300"/>
          </a:xfrm>
          <a:prstGeom prst="rect">
            <a:avLst/>
          </a:prstGeom>
        </p:spPr>
      </p:pic>
      <p:graphicFrame>
        <p:nvGraphicFramePr>
          <p:cNvPr id="4" name="Chart 3">
            <a:extLst>
              <a:ext uri="{FF2B5EF4-FFF2-40B4-BE49-F238E27FC236}">
                <a16:creationId xmlns:a16="http://schemas.microsoft.com/office/drawing/2014/main" id="{7D01EEA9-2D57-4652-B3DF-658129158EB7}"/>
              </a:ext>
            </a:extLst>
          </p:cNvPr>
          <p:cNvGraphicFramePr>
            <a:graphicFrameLocks/>
          </p:cNvGraphicFramePr>
          <p:nvPr/>
        </p:nvGraphicFramePr>
        <p:xfrm>
          <a:off x="469900" y="2625542"/>
          <a:ext cx="7399020" cy="3078480"/>
        </p:xfrm>
        <a:graphic>
          <a:graphicData uri="http://schemas.openxmlformats.org/drawingml/2006/chart">
            <c:chart xmlns:c="http://schemas.openxmlformats.org/drawingml/2006/chart" xmlns:r="http://schemas.openxmlformats.org/officeDocument/2006/relationships" r:id="rId6"/>
          </a:graphicData>
        </a:graphic>
      </p:graphicFrame>
      <p:pic>
        <p:nvPicPr>
          <p:cNvPr id="7" name="Google Shape;1863;p28">
            <a:extLst>
              <a:ext uri="{FF2B5EF4-FFF2-40B4-BE49-F238E27FC236}">
                <a16:creationId xmlns:a16="http://schemas.microsoft.com/office/drawing/2014/main" id="{3E6F72F1-9B8D-F859-5DD9-CF08EEA50596}"/>
              </a:ext>
            </a:extLst>
          </p:cNvPr>
          <p:cNvPicPr preferRelativeResize="0"/>
          <p:nvPr/>
        </p:nvPicPr>
        <p:blipFill rotWithShape="1">
          <a:blip r:embed="rId7">
            <a:alphaModFix/>
          </a:blip>
          <a:srcRect/>
          <a:stretch/>
        </p:blipFill>
        <p:spPr>
          <a:xfrm>
            <a:off x="10528870" y="4813956"/>
            <a:ext cx="404601" cy="269024"/>
          </a:xfrm>
          <a:prstGeom prst="rect">
            <a:avLst/>
          </a:prstGeom>
          <a:noFill/>
          <a:ln>
            <a:noFill/>
          </a:ln>
        </p:spPr>
      </p:pic>
      <p:sp>
        <p:nvSpPr>
          <p:cNvPr id="10" name="Rectangle 9">
            <a:extLst>
              <a:ext uri="{FF2B5EF4-FFF2-40B4-BE49-F238E27FC236}">
                <a16:creationId xmlns:a16="http://schemas.microsoft.com/office/drawing/2014/main" id="{92D479C9-4C7C-62DD-9053-AF84282FBBD3}"/>
              </a:ext>
            </a:extLst>
          </p:cNvPr>
          <p:cNvSpPr/>
          <p:nvPr/>
        </p:nvSpPr>
        <p:spPr>
          <a:xfrm>
            <a:off x="8130221" y="6166683"/>
            <a:ext cx="4248150" cy="246221"/>
          </a:xfrm>
          <a:prstGeom prst="rect">
            <a:avLst/>
          </a:prstGeom>
        </p:spPr>
        <p:txBody>
          <a:bodyPr wrap="square">
            <a:spAutoFit/>
          </a:bodyPr>
          <a:lstStyle/>
          <a:p>
            <a:pPr marL="0" marR="0" lvl="0" indent="0" algn="l" rtl="0">
              <a:spcBef>
                <a:spcPts val="0"/>
              </a:spcBef>
              <a:spcAft>
                <a:spcPts val="0"/>
              </a:spcAft>
              <a:buNone/>
            </a:pPr>
            <a:r>
              <a:rPr lang="en-US" sz="1000" b="0" i="0" u="none" strike="noStrike" cap="none" dirty="0">
                <a:solidFill>
                  <a:srgbClr val="FF0000"/>
                </a:solidFill>
                <a:latin typeface="Verdana"/>
                <a:ea typeface="Verdana"/>
                <a:cs typeface="Verdana"/>
                <a:sym typeface="Verdana"/>
              </a:rPr>
              <a:t>More than 90% with Indoor: </a:t>
            </a:r>
            <a:r>
              <a:rPr lang="en-US" sz="1000" b="0" i="0" u="none" strike="noStrike" cap="none" dirty="0" err="1">
                <a:solidFill>
                  <a:srgbClr val="FF0000"/>
                </a:solidFill>
                <a:latin typeface="Verdana"/>
                <a:ea typeface="Verdana"/>
                <a:cs typeface="Verdana"/>
                <a:sym typeface="Verdana"/>
              </a:rPr>
              <a:t>Rxlev</a:t>
            </a:r>
            <a:r>
              <a:rPr lang="en-US" sz="1000" b="0" i="0" u="none" strike="noStrike" cap="none" dirty="0">
                <a:solidFill>
                  <a:srgbClr val="FF0000"/>
                </a:solidFill>
                <a:latin typeface="Verdana"/>
                <a:ea typeface="Verdana"/>
                <a:cs typeface="Verdana"/>
                <a:sym typeface="Verdana"/>
              </a:rPr>
              <a:t> &gt;-74 dBm</a:t>
            </a:r>
            <a:endParaRPr lang="en-US" sz="800" dirty="0">
              <a:solidFill>
                <a:srgbClr val="FF0000"/>
              </a:solidFill>
            </a:endParaRPr>
          </a:p>
        </p:txBody>
      </p:sp>
    </p:spTree>
    <p:extLst>
      <p:ext uri="{BB962C8B-B14F-4D97-AF65-F5344CB8AC3E}">
        <p14:creationId xmlns:p14="http://schemas.microsoft.com/office/powerpoint/2010/main" val="82104894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E7B3BAB-CA7C-4140-B882-00AA9636C041}"/>
              </a:ext>
            </a:extLst>
          </p:cNvPr>
          <p:cNvGraphicFramePr>
            <a:graphicFrameLocks/>
          </p:cNvGraphicFramePr>
          <p:nvPr/>
        </p:nvGraphicFramePr>
        <p:xfrm>
          <a:off x="8016110" y="2268609"/>
          <a:ext cx="4013965" cy="307848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69900" y="156108"/>
            <a:ext cx="11252200" cy="334103"/>
          </a:xfrm>
        </p:spPr>
        <p:txBody>
          <a:bodyPr/>
          <a:lstStyle/>
          <a:p>
            <a:r>
              <a:rPr lang="en-US" sz="2400" dirty="0"/>
              <a:t>Benchmarking – 3G COVERAGE</a:t>
            </a:r>
            <a:br>
              <a:rPr lang="en-US" sz="2400" dirty="0">
                <a:solidFill>
                  <a:srgbClr val="414141"/>
                </a:solidFill>
              </a:rPr>
            </a:br>
            <a:br>
              <a:rPr lang="en-US" sz="2400" dirty="0">
                <a:solidFill>
                  <a:srgbClr val="414141"/>
                </a:solidFill>
              </a:rPr>
            </a:br>
            <a:r>
              <a:rPr lang="en-US" dirty="0">
                <a:solidFill>
                  <a:schemeClr val="bg1">
                    <a:lumMod val="50000"/>
                  </a:schemeClr>
                </a:solidFill>
                <a:latin typeface="Verdana" panose="020B0604030504040204" pitchFamily="34" charset="0"/>
                <a:ea typeface="Verdana" panose="020B0604030504040204" pitchFamily="34" charset="0"/>
              </a:rPr>
              <a:t>MTN is leading in term of 3G coverage by having the best ratio in over all with 94,6%</a:t>
            </a:r>
            <a:br>
              <a:rPr lang="fr-FR" sz="2400" dirty="0">
                <a:latin typeface="Verdana" panose="020B0604030504040204" pitchFamily="34" charset="0"/>
                <a:ea typeface="Verdana" panose="020B0604030504040204" pitchFamily="34" charset="0"/>
                <a:cs typeface="Verdana" panose="020B0604030504040204" pitchFamily="34" charset="0"/>
              </a:rPr>
            </a:br>
            <a:r>
              <a:rPr lang="fr-FR" dirty="0">
                <a:solidFill>
                  <a:schemeClr val="bg1">
                    <a:lumMod val="50000"/>
                  </a:schemeClr>
                </a:solidFill>
                <a:latin typeface="Verdana" panose="020B0604030504040204" pitchFamily="34" charset="0"/>
                <a:ea typeface="Verdana" panose="020B0604030504040204" pitchFamily="34" charset="0"/>
              </a:rPr>
              <a:t>against 91,33% for MOOV and 93,81% for CELTISS</a:t>
            </a:r>
            <a:br>
              <a:rPr lang="en-US" sz="2400" dirty="0">
                <a:solidFill>
                  <a:schemeClr val="bg1">
                    <a:lumMod val="50000"/>
                  </a:schemeClr>
                </a:solidFill>
                <a:latin typeface="Verdana" panose="020B0604030504040204" pitchFamily="34" charset="0"/>
                <a:ea typeface="Verdana" panose="020B0604030504040204" pitchFamily="34" charset="0"/>
              </a:rPr>
            </a:br>
            <a:r>
              <a:rPr lang="en-US" dirty="0">
                <a:solidFill>
                  <a:schemeClr val="bg1">
                    <a:lumMod val="50000"/>
                  </a:schemeClr>
                </a:solidFill>
                <a:latin typeface="Verdana" panose="020B0604030504040204" pitchFamily="34" charset="0"/>
                <a:ea typeface="Verdana" panose="020B0604030504040204" pitchFamily="34" charset="0"/>
              </a:rPr>
              <a:t>MTN meets ARCEP requirements in all regions except in major roads.</a:t>
            </a: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16</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Picture 13"/>
          <p:cNvPicPr>
            <a:picLocks noChangeAspect="1"/>
          </p:cNvPicPr>
          <p:nvPr/>
        </p:nvPicPr>
        <p:blipFill>
          <a:blip r:embed="rId4"/>
          <a:stretch>
            <a:fillRect/>
          </a:stretch>
        </p:blipFill>
        <p:spPr>
          <a:xfrm>
            <a:off x="8933112" y="3328080"/>
            <a:ext cx="637741" cy="195243"/>
          </a:xfrm>
          <a:prstGeom prst="rect">
            <a:avLst/>
          </a:prstGeom>
        </p:spPr>
      </p:pic>
      <p:graphicFrame>
        <p:nvGraphicFramePr>
          <p:cNvPr id="2" name="Chart 1">
            <a:extLst>
              <a:ext uri="{FF2B5EF4-FFF2-40B4-BE49-F238E27FC236}">
                <a16:creationId xmlns:a16="http://schemas.microsoft.com/office/drawing/2014/main" id="{FC9E9EC1-193B-4573-8F07-56A806E59E07}"/>
              </a:ext>
            </a:extLst>
          </p:cNvPr>
          <p:cNvGraphicFramePr>
            <a:graphicFrameLocks/>
          </p:cNvGraphicFramePr>
          <p:nvPr/>
        </p:nvGraphicFramePr>
        <p:xfrm>
          <a:off x="476381" y="2280670"/>
          <a:ext cx="7399020" cy="3078480"/>
        </p:xfrm>
        <a:graphic>
          <a:graphicData uri="http://schemas.openxmlformats.org/drawingml/2006/chart">
            <c:chart xmlns:c="http://schemas.openxmlformats.org/drawingml/2006/chart" xmlns:r="http://schemas.openxmlformats.org/officeDocument/2006/relationships" r:id="rId5"/>
          </a:graphicData>
        </a:graphic>
      </p:graphicFrame>
      <p:pic>
        <p:nvPicPr>
          <p:cNvPr id="5" name="Google Shape;1863;p28">
            <a:extLst>
              <a:ext uri="{FF2B5EF4-FFF2-40B4-BE49-F238E27FC236}">
                <a16:creationId xmlns:a16="http://schemas.microsoft.com/office/drawing/2014/main" id="{82A063A3-5A7D-3D49-CD56-053AEA2B0B84}"/>
              </a:ext>
            </a:extLst>
          </p:cNvPr>
          <p:cNvPicPr preferRelativeResize="0"/>
          <p:nvPr/>
        </p:nvPicPr>
        <p:blipFill rotWithShape="1">
          <a:blip r:embed="rId6">
            <a:alphaModFix/>
          </a:blip>
          <a:srcRect/>
          <a:stretch/>
        </p:blipFill>
        <p:spPr>
          <a:xfrm>
            <a:off x="10775291" y="3673337"/>
            <a:ext cx="404601" cy="269024"/>
          </a:xfrm>
          <a:prstGeom prst="rect">
            <a:avLst/>
          </a:prstGeom>
          <a:noFill/>
          <a:ln>
            <a:noFill/>
          </a:ln>
        </p:spPr>
      </p:pic>
      <p:pic>
        <p:nvPicPr>
          <p:cNvPr id="8" name="Picture 7">
            <a:extLst>
              <a:ext uri="{FF2B5EF4-FFF2-40B4-BE49-F238E27FC236}">
                <a16:creationId xmlns:a16="http://schemas.microsoft.com/office/drawing/2014/main" id="{B202FBDF-0D22-6F1C-D76F-81B4533B029D}"/>
              </a:ext>
            </a:extLst>
          </p:cNvPr>
          <p:cNvPicPr>
            <a:picLocks noChangeAspect="1"/>
          </p:cNvPicPr>
          <p:nvPr/>
        </p:nvPicPr>
        <p:blipFill>
          <a:blip r:embed="rId7"/>
          <a:stretch>
            <a:fillRect/>
          </a:stretch>
        </p:blipFill>
        <p:spPr>
          <a:xfrm>
            <a:off x="9849696" y="4480575"/>
            <a:ext cx="404600" cy="202300"/>
          </a:xfrm>
          <a:prstGeom prst="rect">
            <a:avLst/>
          </a:prstGeom>
        </p:spPr>
      </p:pic>
    </p:spTree>
    <p:extLst>
      <p:ext uri="{BB962C8B-B14F-4D97-AF65-F5344CB8AC3E}">
        <p14:creationId xmlns:p14="http://schemas.microsoft.com/office/powerpoint/2010/main" val="45199333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784249B-1E88-4D2D-84CB-2C7A30C36631}"/>
              </a:ext>
            </a:extLst>
          </p:cNvPr>
          <p:cNvGraphicFramePr>
            <a:graphicFrameLocks/>
          </p:cNvGraphicFramePr>
          <p:nvPr/>
        </p:nvGraphicFramePr>
        <p:xfrm>
          <a:off x="8099978" y="2642181"/>
          <a:ext cx="3622122" cy="331822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60350" y="301864"/>
            <a:ext cx="11252200" cy="334103"/>
          </a:xfrm>
        </p:spPr>
        <p:txBody>
          <a:bodyPr/>
          <a:lstStyle/>
          <a:p>
            <a:r>
              <a:rPr lang="en-US" sz="2400" dirty="0"/>
              <a:t>Benchmarking – 4G COVERAGE-Outdoor</a:t>
            </a:r>
            <a:br>
              <a:rPr lang="en-US" sz="2400" dirty="0">
                <a:solidFill>
                  <a:srgbClr val="414141"/>
                </a:solidFill>
              </a:rPr>
            </a:br>
            <a:br>
              <a:rPr lang="en-US" sz="2400" dirty="0">
                <a:solidFill>
                  <a:srgbClr val="414141"/>
                </a:solidFill>
              </a:rPr>
            </a:br>
            <a:r>
              <a:rPr lang="en-US" dirty="0">
                <a:solidFill>
                  <a:schemeClr val="bg1">
                    <a:lumMod val="50000"/>
                  </a:schemeClr>
                </a:solidFill>
                <a:latin typeface="Verdana" panose="020B0604030504040204" pitchFamily="34" charset="0"/>
                <a:ea typeface="Verdana" panose="020B0604030504040204" pitchFamily="34" charset="0"/>
              </a:rPr>
              <a:t>MTN is ranked second in overall 4G coverage for outdoor morphology,</a:t>
            </a:r>
            <a:br>
              <a:rPr lang="en-US" dirty="0">
                <a:solidFill>
                  <a:schemeClr val="bg1">
                    <a:lumMod val="50000"/>
                  </a:schemeClr>
                </a:solidFill>
                <a:latin typeface="Verdana" panose="020B0604030504040204" pitchFamily="34" charset="0"/>
                <a:ea typeface="Verdana" panose="020B0604030504040204" pitchFamily="34" charset="0"/>
              </a:rPr>
            </a:br>
            <a:r>
              <a:rPr lang="en-US" dirty="0">
                <a:solidFill>
                  <a:schemeClr val="bg1">
                    <a:lumMod val="50000"/>
                  </a:schemeClr>
                </a:solidFill>
                <a:latin typeface="Verdana" panose="020B0604030504040204" pitchFamily="34" charset="0"/>
                <a:ea typeface="Verdana" panose="020B0604030504040204" pitchFamily="34" charset="0"/>
              </a:rPr>
              <a:t>All operators meet ARCEP requirements for outdoor 4G coverage in all regions except in roads, </a:t>
            </a:r>
            <a:br>
              <a:rPr lang="en-US" dirty="0">
                <a:solidFill>
                  <a:schemeClr val="bg1">
                    <a:lumMod val="50000"/>
                  </a:schemeClr>
                </a:solidFill>
                <a:latin typeface="Verdana" panose="020B0604030504040204" pitchFamily="34" charset="0"/>
                <a:ea typeface="Verdana" panose="020B0604030504040204" pitchFamily="34" charset="0"/>
              </a:rPr>
            </a:b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17</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2" name="Chart 1">
            <a:extLst>
              <a:ext uri="{FF2B5EF4-FFF2-40B4-BE49-F238E27FC236}">
                <a16:creationId xmlns:a16="http://schemas.microsoft.com/office/drawing/2014/main" id="{92775F71-651E-4EBC-B44D-C85B5984DF43}"/>
              </a:ext>
            </a:extLst>
          </p:cNvPr>
          <p:cNvGraphicFramePr>
            <a:graphicFrameLocks/>
          </p:cNvGraphicFramePr>
          <p:nvPr/>
        </p:nvGraphicFramePr>
        <p:xfrm>
          <a:off x="392513" y="2642180"/>
          <a:ext cx="7399020" cy="3355985"/>
        </p:xfrm>
        <a:graphic>
          <a:graphicData uri="http://schemas.openxmlformats.org/drawingml/2006/chart">
            <c:chart xmlns:c="http://schemas.openxmlformats.org/drawingml/2006/chart" xmlns:r="http://schemas.openxmlformats.org/officeDocument/2006/relationships" r:id="rId4"/>
          </a:graphicData>
        </a:graphic>
      </p:graphicFrame>
      <p:pic>
        <p:nvPicPr>
          <p:cNvPr id="16" name="Picture 15">
            <a:extLst>
              <a:ext uri="{FF2B5EF4-FFF2-40B4-BE49-F238E27FC236}">
                <a16:creationId xmlns:a16="http://schemas.microsoft.com/office/drawing/2014/main" id="{F36A955E-F648-A20B-DCEA-0576AB910000}"/>
              </a:ext>
            </a:extLst>
          </p:cNvPr>
          <p:cNvPicPr>
            <a:picLocks noChangeAspect="1"/>
          </p:cNvPicPr>
          <p:nvPr/>
        </p:nvPicPr>
        <p:blipFill>
          <a:blip r:embed="rId5"/>
          <a:stretch>
            <a:fillRect/>
          </a:stretch>
        </p:blipFill>
        <p:spPr>
          <a:xfrm>
            <a:off x="8813713" y="4102431"/>
            <a:ext cx="711229" cy="217741"/>
          </a:xfrm>
          <a:prstGeom prst="rect">
            <a:avLst/>
          </a:prstGeom>
        </p:spPr>
      </p:pic>
      <p:pic>
        <p:nvPicPr>
          <p:cNvPr id="17" name="Picture 16">
            <a:extLst>
              <a:ext uri="{FF2B5EF4-FFF2-40B4-BE49-F238E27FC236}">
                <a16:creationId xmlns:a16="http://schemas.microsoft.com/office/drawing/2014/main" id="{9B71389F-F5C2-A871-F989-246ADAB4DC32}"/>
              </a:ext>
            </a:extLst>
          </p:cNvPr>
          <p:cNvPicPr>
            <a:picLocks noChangeAspect="1"/>
          </p:cNvPicPr>
          <p:nvPr/>
        </p:nvPicPr>
        <p:blipFill>
          <a:blip r:embed="rId6"/>
          <a:stretch>
            <a:fillRect/>
          </a:stretch>
        </p:blipFill>
        <p:spPr>
          <a:xfrm>
            <a:off x="9681983" y="4609867"/>
            <a:ext cx="645054" cy="214511"/>
          </a:xfrm>
          <a:prstGeom prst="rect">
            <a:avLst/>
          </a:prstGeom>
        </p:spPr>
      </p:pic>
      <p:pic>
        <p:nvPicPr>
          <p:cNvPr id="18" name="Google Shape;1863;p28">
            <a:extLst>
              <a:ext uri="{FF2B5EF4-FFF2-40B4-BE49-F238E27FC236}">
                <a16:creationId xmlns:a16="http://schemas.microsoft.com/office/drawing/2014/main" id="{9DBB8044-574B-F502-C2C3-ED22FE3E2B16}"/>
              </a:ext>
            </a:extLst>
          </p:cNvPr>
          <p:cNvPicPr preferRelativeResize="0"/>
          <p:nvPr/>
        </p:nvPicPr>
        <p:blipFill rotWithShape="1">
          <a:blip r:embed="rId7">
            <a:alphaModFix/>
          </a:blip>
          <a:srcRect/>
          <a:stretch/>
        </p:blipFill>
        <p:spPr>
          <a:xfrm>
            <a:off x="10450212" y="5367988"/>
            <a:ext cx="678700" cy="217741"/>
          </a:xfrm>
          <a:prstGeom prst="rect">
            <a:avLst/>
          </a:prstGeom>
          <a:noFill/>
          <a:ln>
            <a:noFill/>
          </a:ln>
        </p:spPr>
      </p:pic>
      <p:sp>
        <p:nvSpPr>
          <p:cNvPr id="19" name="Rectangle 18">
            <a:extLst>
              <a:ext uri="{FF2B5EF4-FFF2-40B4-BE49-F238E27FC236}">
                <a16:creationId xmlns:a16="http://schemas.microsoft.com/office/drawing/2014/main" id="{530B11BB-4129-9BFA-3EB1-CB0870813558}"/>
              </a:ext>
            </a:extLst>
          </p:cNvPr>
          <p:cNvSpPr/>
          <p:nvPr/>
        </p:nvSpPr>
        <p:spPr>
          <a:xfrm>
            <a:off x="8661173" y="6207715"/>
            <a:ext cx="4248150" cy="246221"/>
          </a:xfrm>
          <a:prstGeom prst="rect">
            <a:avLst/>
          </a:prstGeom>
        </p:spPr>
        <p:txBody>
          <a:bodyPr wrap="square">
            <a:spAutoFit/>
          </a:bodyPr>
          <a:lstStyle/>
          <a:p>
            <a:pPr marL="0" marR="0" lvl="0" indent="0" algn="l" rtl="0">
              <a:spcBef>
                <a:spcPts val="0"/>
              </a:spcBef>
              <a:spcAft>
                <a:spcPts val="0"/>
              </a:spcAft>
              <a:buNone/>
            </a:pPr>
            <a:r>
              <a:rPr lang="fr-FR" sz="1000" b="0" i="0" u="none" strike="noStrike" cap="none" dirty="0">
                <a:solidFill>
                  <a:srgbClr val="FF0000"/>
                </a:solidFill>
                <a:latin typeface="Verdana"/>
                <a:ea typeface="Verdana"/>
                <a:cs typeface="Verdana"/>
                <a:sym typeface="Verdana"/>
              </a:rPr>
              <a:t>More than 90% with  RSRP &gt;-95 dBm</a:t>
            </a:r>
            <a:endParaRPr lang="en-US" sz="1000" b="0" i="0" u="none" strike="noStrike" cap="none" dirty="0">
              <a:solidFill>
                <a:srgbClr val="FF0000"/>
              </a:solidFill>
              <a:latin typeface="Verdana"/>
              <a:ea typeface="Verdana"/>
              <a:cs typeface="Verdana"/>
              <a:sym typeface="Verdana"/>
            </a:endParaRPr>
          </a:p>
        </p:txBody>
      </p:sp>
    </p:spTree>
    <p:extLst>
      <p:ext uri="{BB962C8B-B14F-4D97-AF65-F5344CB8AC3E}">
        <p14:creationId xmlns:p14="http://schemas.microsoft.com/office/powerpoint/2010/main" val="38631544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E478C47-CB9C-4298-AAD5-3D4F9F91708E}"/>
              </a:ext>
            </a:extLst>
          </p:cNvPr>
          <p:cNvGraphicFramePr>
            <a:graphicFrameLocks/>
          </p:cNvGraphicFramePr>
          <p:nvPr/>
        </p:nvGraphicFramePr>
        <p:xfrm>
          <a:off x="8084983" y="2778225"/>
          <a:ext cx="3802217" cy="360458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4G COVERAGE-Incar</a:t>
            </a:r>
            <a:br>
              <a:rPr lang="en-US" sz="2400" dirty="0">
                <a:solidFill>
                  <a:srgbClr val="414141"/>
                </a:solidFill>
              </a:rPr>
            </a:br>
            <a:br>
              <a:rPr lang="en-US" sz="2400" dirty="0">
                <a:solidFill>
                  <a:srgbClr val="414141"/>
                </a:solidFill>
              </a:rPr>
            </a:br>
            <a:r>
              <a:rPr lang="en-US" dirty="0">
                <a:solidFill>
                  <a:schemeClr val="bg1">
                    <a:lumMod val="50000"/>
                  </a:schemeClr>
                </a:solidFill>
                <a:latin typeface="Verdana" panose="020B0604030504040204" pitchFamily="34" charset="0"/>
                <a:ea typeface="Verdana" panose="020B0604030504040204" pitchFamily="34" charset="0"/>
              </a:rPr>
              <a:t>MOOV is clear leader in term of 4G coverage for incar morphology and has the best coverage in most regions,</a:t>
            </a:r>
            <a:br>
              <a:rPr lang="en-US" dirty="0">
                <a:solidFill>
                  <a:schemeClr val="bg1">
                    <a:lumMod val="50000"/>
                  </a:schemeClr>
                </a:solidFill>
                <a:latin typeface="Verdana" panose="020B0604030504040204" pitchFamily="34" charset="0"/>
                <a:ea typeface="Verdana" panose="020B0604030504040204" pitchFamily="34" charset="0"/>
              </a:rPr>
            </a:br>
            <a:r>
              <a:rPr lang="en-US" dirty="0">
                <a:solidFill>
                  <a:schemeClr val="bg1">
                    <a:lumMod val="50000"/>
                  </a:schemeClr>
                </a:solidFill>
                <a:latin typeface="Verdana" panose="020B0604030504040204" pitchFamily="34" charset="0"/>
                <a:ea typeface="Verdana" panose="020B0604030504040204" pitchFamily="34" charset="0"/>
              </a:rPr>
              <a:t>MTN needs to improve its 4 coverage in the following regions: OUIDAH, PARAKOU, ALLADA and major roads in order to satisfy ARCEP obligation.</a:t>
            </a:r>
            <a:br>
              <a:rPr lang="en-US" dirty="0">
                <a:solidFill>
                  <a:schemeClr val="bg1">
                    <a:lumMod val="50000"/>
                  </a:schemeClr>
                </a:solidFill>
                <a:latin typeface="Verdana" panose="020B0604030504040204" pitchFamily="34" charset="0"/>
                <a:ea typeface="Verdana" panose="020B0604030504040204" pitchFamily="34" charset="0"/>
              </a:rPr>
            </a:br>
            <a:r>
              <a:rPr lang="en-US" dirty="0">
                <a:solidFill>
                  <a:schemeClr val="bg1">
                    <a:lumMod val="50000"/>
                  </a:schemeClr>
                </a:solidFill>
                <a:latin typeface="Verdana" panose="020B0604030504040204" pitchFamily="34" charset="0"/>
                <a:ea typeface="Verdana" panose="020B0604030504040204" pitchFamily="34" charset="0"/>
              </a:rPr>
              <a:t> </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18</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12" name="Picture 11"/>
          <p:cNvPicPr>
            <a:picLocks noChangeAspect="1"/>
          </p:cNvPicPr>
          <p:nvPr/>
        </p:nvPicPr>
        <p:blipFill>
          <a:blip r:embed="rId4"/>
          <a:stretch>
            <a:fillRect/>
          </a:stretch>
        </p:blipFill>
        <p:spPr>
          <a:xfrm>
            <a:off x="9810154" y="3778894"/>
            <a:ext cx="487680" cy="232410"/>
          </a:xfrm>
          <a:prstGeom prst="rect">
            <a:avLst/>
          </a:prstGeom>
        </p:spPr>
      </p:pic>
      <p:graphicFrame>
        <p:nvGraphicFramePr>
          <p:cNvPr id="2" name="Chart 1">
            <a:extLst>
              <a:ext uri="{FF2B5EF4-FFF2-40B4-BE49-F238E27FC236}">
                <a16:creationId xmlns:a16="http://schemas.microsoft.com/office/drawing/2014/main" id="{E226715F-4950-47E0-9A86-D599AFFFE89C}"/>
              </a:ext>
            </a:extLst>
          </p:cNvPr>
          <p:cNvGraphicFramePr>
            <a:graphicFrameLocks/>
          </p:cNvGraphicFramePr>
          <p:nvPr>
            <p:extLst>
              <p:ext uri="{D42A27DB-BD31-4B8C-83A1-F6EECF244321}">
                <p14:modId xmlns:p14="http://schemas.microsoft.com/office/powerpoint/2010/main" val="2141273121"/>
              </p:ext>
            </p:extLst>
          </p:nvPr>
        </p:nvGraphicFramePr>
        <p:xfrm>
          <a:off x="327025" y="2778225"/>
          <a:ext cx="7399020" cy="3604588"/>
        </p:xfrm>
        <a:graphic>
          <a:graphicData uri="http://schemas.openxmlformats.org/drawingml/2006/chart">
            <c:chart xmlns:c="http://schemas.openxmlformats.org/drawingml/2006/chart" xmlns:r="http://schemas.openxmlformats.org/officeDocument/2006/relationships" r:id="rId5"/>
          </a:graphicData>
        </a:graphic>
      </p:graphicFrame>
      <p:pic>
        <p:nvPicPr>
          <p:cNvPr id="5" name="Picture 4">
            <a:extLst>
              <a:ext uri="{FF2B5EF4-FFF2-40B4-BE49-F238E27FC236}">
                <a16:creationId xmlns:a16="http://schemas.microsoft.com/office/drawing/2014/main" id="{968DA683-6CE5-4AE5-0D2F-FE6C174D2F81}"/>
              </a:ext>
            </a:extLst>
          </p:cNvPr>
          <p:cNvPicPr>
            <a:picLocks noChangeAspect="1"/>
          </p:cNvPicPr>
          <p:nvPr/>
        </p:nvPicPr>
        <p:blipFill>
          <a:blip r:embed="rId6"/>
          <a:stretch>
            <a:fillRect/>
          </a:stretch>
        </p:blipFill>
        <p:spPr>
          <a:xfrm>
            <a:off x="8895137" y="5038725"/>
            <a:ext cx="577646" cy="176845"/>
          </a:xfrm>
          <a:prstGeom prst="rect">
            <a:avLst/>
          </a:prstGeom>
        </p:spPr>
      </p:pic>
    </p:spTree>
    <p:extLst>
      <p:ext uri="{BB962C8B-B14F-4D97-AF65-F5344CB8AC3E}">
        <p14:creationId xmlns:p14="http://schemas.microsoft.com/office/powerpoint/2010/main" val="409344504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Benchmarking – 4G Coverage-Indoor</a:t>
            </a:r>
            <a:br>
              <a:rPr lang="en-US" sz="2400" dirty="0">
                <a:solidFill>
                  <a:srgbClr val="414141"/>
                </a:solidFill>
              </a:rPr>
            </a:br>
            <a:br>
              <a:rPr lang="en-US" sz="2400" dirty="0">
                <a:solidFill>
                  <a:srgbClr val="414141"/>
                </a:solidFill>
              </a:rPr>
            </a:br>
            <a:r>
              <a:rPr lang="en-US" dirty="0">
                <a:solidFill>
                  <a:schemeClr val="bg1">
                    <a:lumMod val="50000"/>
                  </a:schemeClr>
                </a:solidFill>
                <a:latin typeface="Verdana" panose="020B0604030504040204" pitchFamily="34" charset="0"/>
                <a:ea typeface="Verdana" panose="020B0604030504040204" pitchFamily="34" charset="0"/>
              </a:rPr>
              <a:t>MOOV is ranked first in terms of Indoor 4G coverage in overall,</a:t>
            </a:r>
            <a:br>
              <a:rPr lang="en-US" dirty="0">
                <a:solidFill>
                  <a:schemeClr val="bg1">
                    <a:lumMod val="50000"/>
                  </a:schemeClr>
                </a:solidFill>
                <a:latin typeface="Verdana" panose="020B0604030504040204" pitchFamily="34" charset="0"/>
                <a:ea typeface="Verdana" panose="020B0604030504040204" pitchFamily="34" charset="0"/>
              </a:rPr>
            </a:br>
            <a:r>
              <a:rPr lang="en-US" dirty="0">
                <a:solidFill>
                  <a:schemeClr val="bg1">
                    <a:lumMod val="50000"/>
                  </a:schemeClr>
                </a:solidFill>
                <a:latin typeface="Verdana" panose="020B0604030504040204" pitchFamily="34" charset="0"/>
                <a:ea typeface="Verdana" panose="020B0604030504040204" pitchFamily="34" charset="0"/>
              </a:rPr>
              <a:t>All operators failed to meets ARCEP requirements for Indoor morphology, </a:t>
            </a:r>
            <a:br>
              <a:rPr lang="en-US" dirty="0">
                <a:solidFill>
                  <a:schemeClr val="bg1">
                    <a:lumMod val="50000"/>
                  </a:schemeClr>
                </a:solidFill>
                <a:latin typeface="Verdana" panose="020B0604030504040204" pitchFamily="34" charset="0"/>
                <a:ea typeface="Verdana" panose="020B0604030504040204" pitchFamily="34" charset="0"/>
              </a:rPr>
            </a:br>
            <a:r>
              <a:rPr lang="en-US" dirty="0">
                <a:solidFill>
                  <a:schemeClr val="bg1">
                    <a:lumMod val="50000"/>
                  </a:schemeClr>
                </a:solidFill>
                <a:latin typeface="Verdana" panose="020B0604030504040204" pitchFamily="34" charset="0"/>
                <a:ea typeface="Verdana" panose="020B0604030504040204" pitchFamily="34" charset="0"/>
              </a:rPr>
              <a:t>MTN is ranked second in overall and neesds to improve its mostly in OUIDAH, ALLADA and major roads.</a:t>
            </a:r>
            <a:br>
              <a:rPr lang="en-US" dirty="0">
                <a:solidFill>
                  <a:schemeClr val="bg1">
                    <a:lumMod val="50000"/>
                  </a:schemeClr>
                </a:solidFill>
                <a:latin typeface="Verdana" panose="020B0604030504040204" pitchFamily="34" charset="0"/>
                <a:ea typeface="Verdana" panose="020B0604030504040204" pitchFamily="34" charset="0"/>
              </a:rPr>
            </a:b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19</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2" name="Chart 1">
            <a:extLst>
              <a:ext uri="{FF2B5EF4-FFF2-40B4-BE49-F238E27FC236}">
                <a16:creationId xmlns:a16="http://schemas.microsoft.com/office/drawing/2014/main" id="{70A1A232-CA59-47D2-BEB2-94EEBD53FB3A}"/>
              </a:ext>
            </a:extLst>
          </p:cNvPr>
          <p:cNvGraphicFramePr>
            <a:graphicFrameLocks/>
          </p:cNvGraphicFramePr>
          <p:nvPr>
            <p:extLst>
              <p:ext uri="{D42A27DB-BD31-4B8C-83A1-F6EECF244321}">
                <p14:modId xmlns:p14="http://schemas.microsoft.com/office/powerpoint/2010/main" val="4241021819"/>
              </p:ext>
            </p:extLst>
          </p:nvPr>
        </p:nvGraphicFramePr>
        <p:xfrm>
          <a:off x="444788" y="2463175"/>
          <a:ext cx="7399020" cy="3611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42A906E2-E578-4B74-AED3-62FD7A170929}"/>
              </a:ext>
            </a:extLst>
          </p:cNvPr>
          <p:cNvGraphicFramePr>
            <a:graphicFrameLocks/>
          </p:cNvGraphicFramePr>
          <p:nvPr/>
        </p:nvGraphicFramePr>
        <p:xfrm>
          <a:off x="8047704" y="2463176"/>
          <a:ext cx="3829972" cy="3550648"/>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2BE7A889-A544-B203-ADA4-D36CD0374E1E}"/>
              </a:ext>
            </a:extLst>
          </p:cNvPr>
          <p:cNvPicPr>
            <a:picLocks noChangeAspect="1"/>
          </p:cNvPicPr>
          <p:nvPr/>
        </p:nvPicPr>
        <p:blipFill>
          <a:blip r:embed="rId5"/>
          <a:stretch>
            <a:fillRect/>
          </a:stretch>
        </p:blipFill>
        <p:spPr>
          <a:xfrm>
            <a:off x="8823239" y="4343172"/>
            <a:ext cx="702844" cy="215174"/>
          </a:xfrm>
          <a:prstGeom prst="rect">
            <a:avLst/>
          </a:prstGeom>
        </p:spPr>
      </p:pic>
      <p:pic>
        <p:nvPicPr>
          <p:cNvPr id="7" name="Picture 6">
            <a:extLst>
              <a:ext uri="{FF2B5EF4-FFF2-40B4-BE49-F238E27FC236}">
                <a16:creationId xmlns:a16="http://schemas.microsoft.com/office/drawing/2014/main" id="{1395E259-3D09-0ED5-F8FF-F31389E28F6C}"/>
              </a:ext>
            </a:extLst>
          </p:cNvPr>
          <p:cNvPicPr>
            <a:picLocks noChangeAspect="1"/>
          </p:cNvPicPr>
          <p:nvPr/>
        </p:nvPicPr>
        <p:blipFill>
          <a:blip r:embed="rId6"/>
          <a:stretch>
            <a:fillRect/>
          </a:stretch>
        </p:blipFill>
        <p:spPr>
          <a:xfrm>
            <a:off x="9728343" y="4298511"/>
            <a:ext cx="637449" cy="211982"/>
          </a:xfrm>
          <a:prstGeom prst="rect">
            <a:avLst/>
          </a:prstGeom>
        </p:spPr>
      </p:pic>
      <p:pic>
        <p:nvPicPr>
          <p:cNvPr id="13" name="Google Shape;1863;p28">
            <a:extLst>
              <a:ext uri="{FF2B5EF4-FFF2-40B4-BE49-F238E27FC236}">
                <a16:creationId xmlns:a16="http://schemas.microsoft.com/office/drawing/2014/main" id="{2E9E3FE1-92F7-576E-490C-78152FB3D17F}"/>
              </a:ext>
            </a:extLst>
          </p:cNvPr>
          <p:cNvPicPr preferRelativeResize="0"/>
          <p:nvPr/>
        </p:nvPicPr>
        <p:blipFill rotWithShape="1">
          <a:blip r:embed="rId7">
            <a:alphaModFix/>
          </a:blip>
          <a:srcRect/>
          <a:stretch/>
        </p:blipFill>
        <p:spPr>
          <a:xfrm>
            <a:off x="10568052" y="4268987"/>
            <a:ext cx="658295" cy="215174"/>
          </a:xfrm>
          <a:prstGeom prst="rect">
            <a:avLst/>
          </a:prstGeom>
          <a:noFill/>
          <a:ln>
            <a:noFill/>
          </a:ln>
        </p:spPr>
      </p:pic>
    </p:spTree>
    <p:extLst>
      <p:ext uri="{BB962C8B-B14F-4D97-AF65-F5344CB8AC3E}">
        <p14:creationId xmlns:p14="http://schemas.microsoft.com/office/powerpoint/2010/main" val="166457167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400" dirty="0">
                <a:solidFill>
                  <a:srgbClr val="414141"/>
                </a:solidFill>
              </a:rPr>
              <a:t>Summary</a:t>
            </a:r>
          </a:p>
        </p:txBody>
      </p:sp>
      <p:sp>
        <p:nvSpPr>
          <p:cNvPr id="6" name="Slide Number Placeholder 5"/>
          <p:cNvSpPr>
            <a:spLocks noGrp="1"/>
          </p:cNvSpPr>
          <p:nvPr>
            <p:ph type="sldNum" sz="quarter" idx="4"/>
          </p:nvPr>
        </p:nvSpPr>
        <p:spPr>
          <a:xfrm>
            <a:off x="11568112" y="6666515"/>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7" name="Table 6"/>
          <p:cNvGraphicFramePr>
            <a:graphicFrameLocks noGrp="1"/>
          </p:cNvGraphicFramePr>
          <p:nvPr>
            <p:custDataLst>
              <p:tags r:id="rId1"/>
            </p:custDataLst>
            <p:extLst>
              <p:ext uri="{D42A27DB-BD31-4B8C-83A1-F6EECF244321}">
                <p14:modId xmlns:p14="http://schemas.microsoft.com/office/powerpoint/2010/main" val="3091717385"/>
              </p:ext>
            </p:extLst>
          </p:nvPr>
        </p:nvGraphicFramePr>
        <p:xfrm>
          <a:off x="921482" y="1430005"/>
          <a:ext cx="10996168" cy="2960390"/>
        </p:xfrm>
        <a:graphic>
          <a:graphicData uri="http://schemas.openxmlformats.org/drawingml/2006/table">
            <a:tbl>
              <a:tblPr firstRow="1" bandRow="1"/>
              <a:tblGrid>
                <a:gridCol w="10136160">
                  <a:extLst>
                    <a:ext uri="{9D8B030D-6E8A-4147-A177-3AD203B41FA5}">
                      <a16:colId xmlns:a16="http://schemas.microsoft.com/office/drawing/2014/main" val="20000"/>
                    </a:ext>
                  </a:extLst>
                </a:gridCol>
                <a:gridCol w="860008">
                  <a:extLst>
                    <a:ext uri="{9D8B030D-6E8A-4147-A177-3AD203B41FA5}">
                      <a16:colId xmlns:a16="http://schemas.microsoft.com/office/drawing/2014/main" val="3814091080"/>
                    </a:ext>
                  </a:extLst>
                </a:gridCol>
              </a:tblGrid>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0" i="0" u="none" strike="noStrike" kern="1200" cap="none" normalizeH="0" baseline="0" dirty="0">
                          <a:ln>
                            <a:noFill/>
                          </a:ln>
                          <a:solidFill>
                            <a:srgbClr val="414141"/>
                          </a:solidFill>
                          <a:effectLst/>
                          <a:latin typeface="Verdana" pitchFamily="34" charset="0"/>
                          <a:ea typeface="Verdana" pitchFamily="34" charset="0"/>
                          <a:cs typeface="Verdana" pitchFamily="34" charset="0"/>
                        </a:rPr>
                        <a:t>Scope of Work</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1" i="0" u="none" strike="noStrike" kern="1200" cap="none" normalizeH="0" baseline="0" dirty="0">
                          <a:ln>
                            <a:noFill/>
                          </a:ln>
                          <a:solidFill>
                            <a:srgbClr val="414141"/>
                          </a:solidFill>
                          <a:effectLst/>
                          <a:latin typeface="Verdana" pitchFamily="34" charset="0"/>
                          <a:ea typeface="Verdana" pitchFamily="34" charset="0"/>
                          <a:cs typeface="Verdana" pitchFamily="34" charset="0"/>
                        </a:rPr>
                        <a:t>03</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5561636"/>
                  </a:ext>
                </a:extLst>
              </a:tr>
              <a:tr h="592078">
                <a:tc>
                  <a:txBody>
                    <a:bodyPr/>
                    <a:lstStyle>
                      <a:lvl1pPr marL="0" algn="l" defTabSz="859512" rtl="0" eaLnBrk="1" latinLnBrk="0" hangingPunct="1">
                        <a:defRPr sz="1700" kern="1200">
                          <a:solidFill>
                            <a:schemeClr val="dk1"/>
                          </a:solidFill>
                          <a:latin typeface="Arial"/>
                        </a:defRPr>
                      </a:lvl1pPr>
                      <a:lvl2pPr marL="429756" algn="l" defTabSz="859512" rtl="0" eaLnBrk="1" latinLnBrk="0" hangingPunct="1">
                        <a:defRPr sz="1700" kern="1200">
                          <a:solidFill>
                            <a:schemeClr val="dk1"/>
                          </a:solidFill>
                          <a:latin typeface="Arial"/>
                        </a:defRPr>
                      </a:lvl2pPr>
                      <a:lvl3pPr marL="859512" algn="l" defTabSz="859512" rtl="0" eaLnBrk="1" latinLnBrk="0" hangingPunct="1">
                        <a:defRPr sz="1700" kern="1200">
                          <a:solidFill>
                            <a:schemeClr val="dk1"/>
                          </a:solidFill>
                          <a:latin typeface="Arial"/>
                        </a:defRPr>
                      </a:lvl3pPr>
                      <a:lvl4pPr marL="1289268" algn="l" defTabSz="859512" rtl="0" eaLnBrk="1" latinLnBrk="0" hangingPunct="1">
                        <a:defRPr sz="1700" kern="1200">
                          <a:solidFill>
                            <a:schemeClr val="dk1"/>
                          </a:solidFill>
                          <a:latin typeface="Arial"/>
                        </a:defRPr>
                      </a:lvl4pPr>
                      <a:lvl5pPr marL="1719024" algn="l" defTabSz="859512" rtl="0" eaLnBrk="1" latinLnBrk="0" hangingPunct="1">
                        <a:defRPr sz="1700" kern="1200">
                          <a:solidFill>
                            <a:schemeClr val="dk1"/>
                          </a:solidFill>
                          <a:latin typeface="Arial"/>
                        </a:defRPr>
                      </a:lvl5pPr>
                      <a:lvl6pPr marL="2148780" algn="l" defTabSz="859512" rtl="0" eaLnBrk="1" latinLnBrk="0" hangingPunct="1">
                        <a:defRPr sz="1700" kern="1200">
                          <a:solidFill>
                            <a:schemeClr val="dk1"/>
                          </a:solidFill>
                          <a:latin typeface="Arial"/>
                        </a:defRPr>
                      </a:lvl6pPr>
                      <a:lvl7pPr marL="2578536" algn="l" defTabSz="859512" rtl="0" eaLnBrk="1" latinLnBrk="0" hangingPunct="1">
                        <a:defRPr sz="1700" kern="1200">
                          <a:solidFill>
                            <a:schemeClr val="dk1"/>
                          </a:solidFill>
                          <a:latin typeface="Arial"/>
                        </a:defRPr>
                      </a:lvl7pPr>
                      <a:lvl8pPr marL="3008291" algn="l" defTabSz="859512" rtl="0" eaLnBrk="1" latinLnBrk="0" hangingPunct="1">
                        <a:defRPr sz="1700" kern="1200">
                          <a:solidFill>
                            <a:schemeClr val="dk1"/>
                          </a:solidFill>
                          <a:latin typeface="Arial"/>
                        </a:defRPr>
                      </a:lvl8pPr>
                      <a:lvl9pPr marL="3438048" algn="l" defTabSz="859512" rtl="0" eaLnBrk="1" latinLnBrk="0" hangingPunct="1">
                        <a:defRPr sz="1700" kern="1200">
                          <a:solidFill>
                            <a:schemeClr val="dk1"/>
                          </a:solidFill>
                          <a:latin typeface="Arial"/>
                        </a:defRPr>
                      </a:lvl9p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Executive Summary</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1" i="0" u="none" strike="noStrike" kern="1200" cap="none" normalizeH="0" baseline="0" dirty="0">
                          <a:ln>
                            <a:noFill/>
                          </a:ln>
                          <a:solidFill>
                            <a:srgbClr val="414141"/>
                          </a:solidFill>
                          <a:effectLst/>
                          <a:latin typeface="Verdana" pitchFamily="34" charset="0"/>
                          <a:ea typeface="Verdana" pitchFamily="34" charset="0"/>
                          <a:cs typeface="Verdana" pitchFamily="34" charset="0"/>
                        </a:rPr>
                        <a:t>06</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781711"/>
                  </a:ext>
                </a:extLst>
              </a:tr>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Benchmarking</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1"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12</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0667226"/>
                  </a:ext>
                </a:extLst>
              </a:tr>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QoS Ranking</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1"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33</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54355"/>
                  </a:ext>
                </a:extLst>
              </a:tr>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0" i="0" u="none" strike="noStrike" kern="1200" cap="none" normalizeH="0" baseline="0" noProof="0" dirty="0" err="1">
                          <a:ln>
                            <a:noFill/>
                          </a:ln>
                          <a:solidFill>
                            <a:srgbClr val="414141"/>
                          </a:solidFill>
                          <a:effectLst/>
                          <a:latin typeface="Verdana" pitchFamily="34" charset="0"/>
                          <a:ea typeface="Verdana" pitchFamily="34" charset="0"/>
                          <a:cs typeface="Verdana" pitchFamily="34" charset="0"/>
                        </a:rPr>
                        <a:t>QoE</a:t>
                      </a:r>
                      <a:r>
                        <a:rPr kumimoji="0" lang="en-US"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 Global Scoring and Ranking</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1"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56</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756612"/>
                  </a:ext>
                </a:extLst>
              </a:tr>
            </a:tbl>
          </a:graphicData>
        </a:graphic>
      </p:graphicFrame>
      <p:sp>
        <p:nvSpPr>
          <p:cNvPr id="15" name="Footer Placeholder 9"/>
          <p:cNvSpPr>
            <a:spLocks noGrp="1"/>
          </p:cNvSpPr>
          <p:nvPr>
            <p:ph type="ftr" sz="quarter" idx="3"/>
          </p:nvPr>
        </p:nvSpPr>
        <p:spPr>
          <a:xfrm>
            <a:off x="469122" y="6584426"/>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AU" sz="651" b="0" i="0" u="none" strike="noStrike" kern="1200" cap="none" spc="0" normalizeH="0" baseline="0" dirty="0">
                <a:ln>
                  <a:noFill/>
                </a:ln>
                <a:solidFill>
                  <a:prstClr val="black"/>
                </a:solidFill>
                <a:effectLst/>
                <a:uLnTx/>
                <a:uFillTx/>
                <a:latin typeface="Verdana"/>
                <a:ea typeface="+mn-ea"/>
                <a:cs typeface="+mn-cs"/>
              </a:rPr>
              <a:t>© 2019 Deloitte  - Confidential</a:t>
            </a:r>
          </a:p>
        </p:txBody>
      </p:sp>
      <p:sp>
        <p:nvSpPr>
          <p:cNvPr id="16" name="Freeform 984">
            <a:extLst>
              <a:ext uri="{FF2B5EF4-FFF2-40B4-BE49-F238E27FC236}">
                <a16:creationId xmlns:a16="http://schemas.microsoft.com/office/drawing/2014/main" id="{2982AC8E-3A19-4A2F-9807-2CA01A2023C7}"/>
              </a:ext>
            </a:extLst>
          </p:cNvPr>
          <p:cNvSpPr>
            <a:spLocks noChangeAspect="1" noEditPoints="1"/>
          </p:cNvSpPr>
          <p:nvPr/>
        </p:nvSpPr>
        <p:spPr bwMode="auto">
          <a:xfrm>
            <a:off x="469900" y="1536251"/>
            <a:ext cx="368120" cy="3670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3 w 512"/>
              <a:gd name="T11" fmla="*/ 132 h 512"/>
              <a:gd name="T12" fmla="*/ 255 w 512"/>
              <a:gd name="T13" fmla="*/ 410 h 512"/>
              <a:gd name="T14" fmla="*/ 245 w 512"/>
              <a:gd name="T15" fmla="*/ 416 h 512"/>
              <a:gd name="T16" fmla="*/ 244 w 512"/>
              <a:gd name="T17" fmla="*/ 416 h 512"/>
              <a:gd name="T18" fmla="*/ 235 w 512"/>
              <a:gd name="T19" fmla="*/ 409 h 512"/>
              <a:gd name="T20" fmla="*/ 200 w 512"/>
              <a:gd name="T21" fmla="*/ 312 h 512"/>
              <a:gd name="T22" fmla="*/ 103 w 512"/>
              <a:gd name="T23" fmla="*/ 276 h 512"/>
              <a:gd name="T24" fmla="*/ 96 w 512"/>
              <a:gd name="T25" fmla="*/ 267 h 512"/>
              <a:gd name="T26" fmla="*/ 102 w 512"/>
              <a:gd name="T27" fmla="*/ 257 h 512"/>
              <a:gd name="T28" fmla="*/ 379 w 512"/>
              <a:gd name="T29" fmla="*/ 118 h 512"/>
              <a:gd name="T30" fmla="*/ 391 w 512"/>
              <a:gd name="T31" fmla="*/ 120 h 512"/>
              <a:gd name="T32" fmla="*/ 393 w 512"/>
              <a:gd name="T33" fmla="*/ 132 h 512"/>
              <a:gd name="T34" fmla="*/ 133 w 512"/>
              <a:gd name="T35" fmla="*/ 265 h 512"/>
              <a:gd name="T36" fmla="*/ 360 w 512"/>
              <a:gd name="T37" fmla="*/ 152 h 512"/>
              <a:gd name="T38" fmla="*/ 247 w 512"/>
              <a:gd name="T39" fmla="*/ 378 h 512"/>
              <a:gd name="T40" fmla="*/ 218 w 512"/>
              <a:gd name="T41" fmla="*/ 300 h 512"/>
              <a:gd name="T42" fmla="*/ 212 w 512"/>
              <a:gd name="T43" fmla="*/ 294 h 512"/>
              <a:gd name="T44" fmla="*/ 133 w 512"/>
              <a:gd name="T45" fmla="*/ 26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26" name="Freeform 59">
            <a:extLst>
              <a:ext uri="{FF2B5EF4-FFF2-40B4-BE49-F238E27FC236}">
                <a16:creationId xmlns:a16="http://schemas.microsoft.com/office/drawing/2014/main" id="{54F671B8-F7A9-4A6C-A26B-0BEDBAE3F2BA}"/>
              </a:ext>
            </a:extLst>
          </p:cNvPr>
          <p:cNvSpPr>
            <a:spLocks noChangeAspect="1" noEditPoints="1"/>
          </p:cNvSpPr>
          <p:nvPr/>
        </p:nvSpPr>
        <p:spPr bwMode="auto">
          <a:xfrm>
            <a:off x="470440" y="2702778"/>
            <a:ext cx="367041" cy="368120"/>
          </a:xfrm>
          <a:custGeom>
            <a:avLst/>
            <a:gdLst>
              <a:gd name="T0" fmla="*/ 147 w 512"/>
              <a:gd name="T1" fmla="*/ 170 h 512"/>
              <a:gd name="T2" fmla="*/ 201 w 512"/>
              <a:gd name="T3" fmla="*/ 170 h 512"/>
              <a:gd name="T4" fmla="*/ 223 w 512"/>
              <a:gd name="T5" fmla="*/ 170 h 512"/>
              <a:gd name="T6" fmla="*/ 256 w 512"/>
              <a:gd name="T7" fmla="*/ 117 h 512"/>
              <a:gd name="T8" fmla="*/ 133 w 512"/>
              <a:gd name="T9" fmla="*/ 192 h 512"/>
              <a:gd name="T10" fmla="*/ 192 w 512"/>
              <a:gd name="T11" fmla="*/ 245 h 512"/>
              <a:gd name="T12" fmla="*/ 218 w 512"/>
              <a:gd name="T13" fmla="*/ 320 h 512"/>
              <a:gd name="T14" fmla="*/ 298 w 512"/>
              <a:gd name="T15" fmla="*/ 266 h 512"/>
              <a:gd name="T16" fmla="*/ 218 w 512"/>
              <a:gd name="T17" fmla="*/ 320 h 512"/>
              <a:gd name="T18" fmla="*/ 292 w 512"/>
              <a:gd name="T19" fmla="*/ 122 h 512"/>
              <a:gd name="T20" fmla="*/ 365 w 512"/>
              <a:gd name="T21" fmla="*/ 170 h 512"/>
              <a:gd name="T22" fmla="*/ 218 w 512"/>
              <a:gd name="T23" fmla="*/ 192 h 512"/>
              <a:gd name="T24" fmla="*/ 298 w 512"/>
              <a:gd name="T25" fmla="*/ 245 h 512"/>
              <a:gd name="T26" fmla="*/ 192 w 512"/>
              <a:gd name="T27" fmla="*/ 266 h 512"/>
              <a:gd name="T28" fmla="*/ 133 w 512"/>
              <a:gd name="T29" fmla="*/ 320 h 512"/>
              <a:gd name="T30" fmla="*/ 192 w 512"/>
              <a:gd name="T31" fmla="*/ 266 h 512"/>
              <a:gd name="T32" fmla="*/ 394 w 512"/>
              <a:gd name="T33" fmla="*/ 245 h 512"/>
              <a:gd name="T34" fmla="*/ 314 w 512"/>
              <a:gd name="T35" fmla="*/ 192 h 512"/>
              <a:gd name="T36" fmla="*/ 512 w 512"/>
              <a:gd name="T37" fmla="*/ 256 h 512"/>
              <a:gd name="T38" fmla="*/ 0 w 512"/>
              <a:gd name="T39" fmla="*/ 256 h 512"/>
              <a:gd name="T40" fmla="*/ 512 w 512"/>
              <a:gd name="T41" fmla="*/ 256 h 512"/>
              <a:gd name="T42" fmla="*/ 256 w 512"/>
              <a:gd name="T43" fmla="*/ 96 h 512"/>
              <a:gd name="T44" fmla="*/ 256 w 512"/>
              <a:gd name="T45" fmla="*/ 416 h 512"/>
              <a:gd name="T46" fmla="*/ 314 w 512"/>
              <a:gd name="T47" fmla="*/ 320 h 512"/>
              <a:gd name="T48" fmla="*/ 394 w 512"/>
              <a:gd name="T49" fmla="*/ 266 h 512"/>
              <a:gd name="T50" fmla="*/ 314 w 512"/>
              <a:gd name="T51" fmla="*/ 320 h 512"/>
              <a:gd name="T52" fmla="*/ 220 w 512"/>
              <a:gd name="T53" fmla="*/ 389 h 512"/>
              <a:gd name="T54" fmla="*/ 147 w 512"/>
              <a:gd name="T55" fmla="*/ 341 h 512"/>
              <a:gd name="T56" fmla="*/ 365 w 512"/>
              <a:gd name="T57" fmla="*/ 341 h 512"/>
              <a:gd name="T58" fmla="*/ 292 w 512"/>
              <a:gd name="T59" fmla="*/ 389 h 512"/>
              <a:gd name="T60" fmla="*/ 288 w 512"/>
              <a:gd name="T61" fmla="*/ 341 h 512"/>
              <a:gd name="T62" fmla="*/ 256 w 512"/>
              <a:gd name="T63" fmla="*/ 39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27" name="Freeform 393">
            <a:extLst>
              <a:ext uri="{FF2B5EF4-FFF2-40B4-BE49-F238E27FC236}">
                <a16:creationId xmlns:a16="http://schemas.microsoft.com/office/drawing/2014/main" id="{DEEDAF0B-EC1D-45B6-9B23-7155AB90A58A}"/>
              </a:ext>
            </a:extLst>
          </p:cNvPr>
          <p:cNvSpPr>
            <a:spLocks noChangeAspect="1" noEditPoints="1"/>
          </p:cNvSpPr>
          <p:nvPr/>
        </p:nvSpPr>
        <p:spPr bwMode="auto">
          <a:xfrm>
            <a:off x="469450" y="3309285"/>
            <a:ext cx="369021" cy="370106"/>
          </a:xfrm>
          <a:custGeom>
            <a:avLst/>
            <a:gdLst>
              <a:gd name="T0" fmla="*/ 0 w 512"/>
              <a:gd name="T1" fmla="*/ 256 h 512"/>
              <a:gd name="T2" fmla="*/ 512 w 512"/>
              <a:gd name="T3" fmla="*/ 256 h 512"/>
              <a:gd name="T4" fmla="*/ 231 w 512"/>
              <a:gd name="T5" fmla="*/ 381 h 512"/>
              <a:gd name="T6" fmla="*/ 216 w 512"/>
              <a:gd name="T7" fmla="*/ 382 h 512"/>
              <a:gd name="T8" fmla="*/ 177 w 512"/>
              <a:gd name="T9" fmla="*/ 372 h 512"/>
              <a:gd name="T10" fmla="*/ 161 w 512"/>
              <a:gd name="T11" fmla="*/ 324 h 512"/>
              <a:gd name="T12" fmla="*/ 172 w 512"/>
              <a:gd name="T13" fmla="*/ 250 h 512"/>
              <a:gd name="T14" fmla="*/ 149 w 512"/>
              <a:gd name="T15" fmla="*/ 240 h 512"/>
              <a:gd name="T16" fmla="*/ 125 w 512"/>
              <a:gd name="T17" fmla="*/ 250 h 512"/>
              <a:gd name="T18" fmla="*/ 136 w 512"/>
              <a:gd name="T19" fmla="*/ 324 h 512"/>
              <a:gd name="T20" fmla="*/ 121 w 512"/>
              <a:gd name="T21" fmla="*/ 372 h 512"/>
              <a:gd name="T22" fmla="*/ 107 w 512"/>
              <a:gd name="T23" fmla="*/ 366 h 512"/>
              <a:gd name="T24" fmla="*/ 118 w 512"/>
              <a:gd name="T25" fmla="*/ 336 h 512"/>
              <a:gd name="T26" fmla="*/ 109 w 512"/>
              <a:gd name="T27" fmla="*/ 237 h 512"/>
              <a:gd name="T28" fmla="*/ 149 w 512"/>
              <a:gd name="T29" fmla="*/ 218 h 512"/>
              <a:gd name="T30" fmla="*/ 149 w 512"/>
              <a:gd name="T31" fmla="*/ 218 h 512"/>
              <a:gd name="T32" fmla="*/ 189 w 512"/>
              <a:gd name="T33" fmla="*/ 237 h 512"/>
              <a:gd name="T34" fmla="*/ 180 w 512"/>
              <a:gd name="T35" fmla="*/ 336 h 512"/>
              <a:gd name="T36" fmla="*/ 198 w 512"/>
              <a:gd name="T37" fmla="*/ 355 h 512"/>
              <a:gd name="T38" fmla="*/ 231 w 512"/>
              <a:gd name="T39" fmla="*/ 381 h 512"/>
              <a:gd name="T40" fmla="*/ 405 w 512"/>
              <a:gd name="T41" fmla="*/ 330 h 512"/>
              <a:gd name="T42" fmla="*/ 213 w 512"/>
              <a:gd name="T43" fmla="*/ 320 h 512"/>
              <a:gd name="T44" fmla="*/ 394 w 512"/>
              <a:gd name="T45" fmla="*/ 309 h 512"/>
              <a:gd name="T46" fmla="*/ 170 w 512"/>
              <a:gd name="T47" fmla="*/ 181 h 512"/>
              <a:gd name="T48" fmla="*/ 160 w 512"/>
              <a:gd name="T49" fmla="*/ 202 h 512"/>
              <a:gd name="T50" fmla="*/ 149 w 512"/>
              <a:gd name="T51" fmla="*/ 170 h 512"/>
              <a:gd name="T52" fmla="*/ 405 w 512"/>
              <a:gd name="T53" fmla="*/ 160 h 512"/>
              <a:gd name="T54" fmla="*/ 416 w 512"/>
              <a:gd name="T55" fmla="*/ 320 h 512"/>
              <a:gd name="T56" fmla="*/ 362 w 512"/>
              <a:gd name="T57" fmla="*/ 256 h 512"/>
              <a:gd name="T58" fmla="*/ 362 w 512"/>
              <a:gd name="T59" fmla="*/ 277 h 512"/>
              <a:gd name="T60" fmla="*/ 224 w 512"/>
              <a:gd name="T61" fmla="*/ 266 h 512"/>
              <a:gd name="T62" fmla="*/ 224 w 512"/>
              <a:gd name="T63" fmla="*/ 224 h 512"/>
              <a:gd name="T64" fmla="*/ 362 w 512"/>
              <a:gd name="T65" fmla="*/ 213 h 512"/>
              <a:gd name="T66" fmla="*/ 362 w 512"/>
              <a:gd name="T67" fmla="*/ 234 h 512"/>
              <a:gd name="T68" fmla="*/ 224 w 512"/>
              <a:gd name="T69" fmla="*/ 2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1" y="381"/>
                </a:moveTo>
                <a:cubicBezTo>
                  <a:pt x="229" y="383"/>
                  <a:pt x="226" y="384"/>
                  <a:pt x="223" y="384"/>
                </a:cubicBezTo>
                <a:cubicBezTo>
                  <a:pt x="221" y="384"/>
                  <a:pt x="218" y="383"/>
                  <a:pt x="216" y="382"/>
                </a:cubicBezTo>
                <a:cubicBezTo>
                  <a:pt x="213" y="379"/>
                  <a:pt x="200" y="377"/>
                  <a:pt x="194" y="376"/>
                </a:cubicBezTo>
                <a:cubicBezTo>
                  <a:pt x="187" y="375"/>
                  <a:pt x="181" y="374"/>
                  <a:pt x="177" y="372"/>
                </a:cubicBezTo>
                <a:cubicBezTo>
                  <a:pt x="167" y="369"/>
                  <a:pt x="162" y="357"/>
                  <a:pt x="160" y="350"/>
                </a:cubicBezTo>
                <a:cubicBezTo>
                  <a:pt x="159" y="343"/>
                  <a:pt x="156" y="332"/>
                  <a:pt x="161" y="324"/>
                </a:cubicBezTo>
                <a:cubicBezTo>
                  <a:pt x="167" y="317"/>
                  <a:pt x="173" y="302"/>
                  <a:pt x="176" y="291"/>
                </a:cubicBezTo>
                <a:cubicBezTo>
                  <a:pt x="180" y="272"/>
                  <a:pt x="179" y="258"/>
                  <a:pt x="172" y="250"/>
                </a:cubicBezTo>
                <a:cubicBezTo>
                  <a:pt x="164" y="240"/>
                  <a:pt x="149" y="240"/>
                  <a:pt x="149" y="240"/>
                </a:cubicBezTo>
                <a:cubicBezTo>
                  <a:pt x="149" y="240"/>
                  <a:pt x="149" y="240"/>
                  <a:pt x="149" y="240"/>
                </a:cubicBezTo>
                <a:cubicBezTo>
                  <a:pt x="149" y="240"/>
                  <a:pt x="149" y="240"/>
                  <a:pt x="149" y="240"/>
                </a:cubicBezTo>
                <a:cubicBezTo>
                  <a:pt x="148" y="240"/>
                  <a:pt x="134" y="240"/>
                  <a:pt x="125" y="250"/>
                </a:cubicBezTo>
                <a:cubicBezTo>
                  <a:pt x="119" y="259"/>
                  <a:pt x="118" y="272"/>
                  <a:pt x="122" y="291"/>
                </a:cubicBezTo>
                <a:cubicBezTo>
                  <a:pt x="125" y="302"/>
                  <a:pt x="131" y="317"/>
                  <a:pt x="136" y="324"/>
                </a:cubicBezTo>
                <a:cubicBezTo>
                  <a:pt x="142" y="332"/>
                  <a:pt x="139" y="344"/>
                  <a:pt x="137" y="350"/>
                </a:cubicBezTo>
                <a:cubicBezTo>
                  <a:pt x="135" y="357"/>
                  <a:pt x="131" y="369"/>
                  <a:pt x="121" y="372"/>
                </a:cubicBezTo>
                <a:cubicBezTo>
                  <a:pt x="120" y="373"/>
                  <a:pt x="118" y="373"/>
                  <a:pt x="117" y="373"/>
                </a:cubicBezTo>
                <a:cubicBezTo>
                  <a:pt x="113" y="373"/>
                  <a:pt x="109" y="370"/>
                  <a:pt x="107" y="366"/>
                </a:cubicBezTo>
                <a:cubicBezTo>
                  <a:pt x="105" y="361"/>
                  <a:pt x="108" y="354"/>
                  <a:pt x="113" y="352"/>
                </a:cubicBezTo>
                <a:cubicBezTo>
                  <a:pt x="115" y="351"/>
                  <a:pt x="119" y="340"/>
                  <a:pt x="118" y="336"/>
                </a:cubicBezTo>
                <a:cubicBezTo>
                  <a:pt x="112" y="326"/>
                  <a:pt x="105" y="310"/>
                  <a:pt x="101" y="296"/>
                </a:cubicBezTo>
                <a:cubicBezTo>
                  <a:pt x="95" y="270"/>
                  <a:pt x="98" y="250"/>
                  <a:pt x="109" y="237"/>
                </a:cubicBezTo>
                <a:cubicBezTo>
                  <a:pt x="123" y="219"/>
                  <a:pt x="146" y="218"/>
                  <a:pt x="149" y="218"/>
                </a:cubicBezTo>
                <a:cubicBezTo>
                  <a:pt x="149" y="218"/>
                  <a:pt x="149" y="218"/>
                  <a:pt x="149" y="218"/>
                </a:cubicBezTo>
                <a:cubicBezTo>
                  <a:pt x="149" y="218"/>
                  <a:pt x="149" y="218"/>
                  <a:pt x="149" y="218"/>
                </a:cubicBezTo>
                <a:cubicBezTo>
                  <a:pt x="149" y="218"/>
                  <a:pt x="149" y="218"/>
                  <a:pt x="149" y="218"/>
                </a:cubicBezTo>
                <a:cubicBezTo>
                  <a:pt x="149" y="218"/>
                  <a:pt x="149" y="218"/>
                  <a:pt x="149" y="218"/>
                </a:cubicBezTo>
                <a:cubicBezTo>
                  <a:pt x="153" y="218"/>
                  <a:pt x="175" y="219"/>
                  <a:pt x="189" y="237"/>
                </a:cubicBezTo>
                <a:cubicBezTo>
                  <a:pt x="200" y="250"/>
                  <a:pt x="203" y="270"/>
                  <a:pt x="196" y="296"/>
                </a:cubicBezTo>
                <a:cubicBezTo>
                  <a:pt x="193" y="310"/>
                  <a:pt x="186" y="326"/>
                  <a:pt x="180" y="336"/>
                </a:cubicBezTo>
                <a:cubicBezTo>
                  <a:pt x="179" y="340"/>
                  <a:pt x="183" y="351"/>
                  <a:pt x="185" y="353"/>
                </a:cubicBezTo>
                <a:cubicBezTo>
                  <a:pt x="187" y="353"/>
                  <a:pt x="193" y="354"/>
                  <a:pt x="198" y="355"/>
                </a:cubicBezTo>
                <a:cubicBezTo>
                  <a:pt x="210" y="357"/>
                  <a:pt x="223" y="359"/>
                  <a:pt x="230" y="366"/>
                </a:cubicBezTo>
                <a:cubicBezTo>
                  <a:pt x="235" y="370"/>
                  <a:pt x="235" y="376"/>
                  <a:pt x="231" y="381"/>
                </a:cubicBezTo>
                <a:close/>
                <a:moveTo>
                  <a:pt x="416" y="320"/>
                </a:moveTo>
                <a:cubicBezTo>
                  <a:pt x="416" y="326"/>
                  <a:pt x="411" y="330"/>
                  <a:pt x="405" y="330"/>
                </a:cubicBezTo>
                <a:cubicBezTo>
                  <a:pt x="224" y="330"/>
                  <a:pt x="224" y="330"/>
                  <a:pt x="224" y="330"/>
                </a:cubicBezTo>
                <a:cubicBezTo>
                  <a:pt x="218" y="330"/>
                  <a:pt x="213" y="326"/>
                  <a:pt x="213" y="320"/>
                </a:cubicBezTo>
                <a:cubicBezTo>
                  <a:pt x="213" y="314"/>
                  <a:pt x="218" y="309"/>
                  <a:pt x="224" y="309"/>
                </a:cubicBezTo>
                <a:cubicBezTo>
                  <a:pt x="394" y="309"/>
                  <a:pt x="394" y="309"/>
                  <a:pt x="394" y="309"/>
                </a:cubicBezTo>
                <a:cubicBezTo>
                  <a:pt x="394" y="181"/>
                  <a:pt x="394" y="181"/>
                  <a:pt x="394" y="181"/>
                </a:cubicBezTo>
                <a:cubicBezTo>
                  <a:pt x="170" y="181"/>
                  <a:pt x="170" y="181"/>
                  <a:pt x="170" y="181"/>
                </a:cubicBezTo>
                <a:cubicBezTo>
                  <a:pt x="170" y="192"/>
                  <a:pt x="170" y="192"/>
                  <a:pt x="170" y="192"/>
                </a:cubicBezTo>
                <a:cubicBezTo>
                  <a:pt x="170" y="198"/>
                  <a:pt x="166" y="202"/>
                  <a:pt x="160" y="202"/>
                </a:cubicBezTo>
                <a:cubicBezTo>
                  <a:pt x="154" y="202"/>
                  <a:pt x="149" y="198"/>
                  <a:pt x="149" y="192"/>
                </a:cubicBezTo>
                <a:cubicBezTo>
                  <a:pt x="149" y="170"/>
                  <a:pt x="149" y="170"/>
                  <a:pt x="149" y="170"/>
                </a:cubicBezTo>
                <a:cubicBezTo>
                  <a:pt x="149" y="164"/>
                  <a:pt x="154" y="160"/>
                  <a:pt x="160" y="160"/>
                </a:cubicBezTo>
                <a:cubicBezTo>
                  <a:pt x="405" y="160"/>
                  <a:pt x="405" y="160"/>
                  <a:pt x="405" y="160"/>
                </a:cubicBezTo>
                <a:cubicBezTo>
                  <a:pt x="411" y="160"/>
                  <a:pt x="416" y="164"/>
                  <a:pt x="416" y="170"/>
                </a:cubicBezTo>
                <a:lnTo>
                  <a:pt x="416" y="320"/>
                </a:lnTo>
                <a:close/>
                <a:moveTo>
                  <a:pt x="234" y="256"/>
                </a:moveTo>
                <a:cubicBezTo>
                  <a:pt x="362" y="256"/>
                  <a:pt x="362" y="256"/>
                  <a:pt x="362" y="256"/>
                </a:cubicBezTo>
                <a:cubicBezTo>
                  <a:pt x="368" y="256"/>
                  <a:pt x="373" y="260"/>
                  <a:pt x="373" y="266"/>
                </a:cubicBezTo>
                <a:cubicBezTo>
                  <a:pt x="373" y="272"/>
                  <a:pt x="368" y="277"/>
                  <a:pt x="362" y="277"/>
                </a:cubicBezTo>
                <a:cubicBezTo>
                  <a:pt x="234" y="277"/>
                  <a:pt x="234" y="277"/>
                  <a:pt x="234" y="277"/>
                </a:cubicBezTo>
                <a:cubicBezTo>
                  <a:pt x="228" y="277"/>
                  <a:pt x="224" y="272"/>
                  <a:pt x="224" y="266"/>
                </a:cubicBezTo>
                <a:cubicBezTo>
                  <a:pt x="224" y="260"/>
                  <a:pt x="228" y="256"/>
                  <a:pt x="234" y="256"/>
                </a:cubicBezTo>
                <a:close/>
                <a:moveTo>
                  <a:pt x="224" y="224"/>
                </a:moveTo>
                <a:cubicBezTo>
                  <a:pt x="224" y="218"/>
                  <a:pt x="228" y="213"/>
                  <a:pt x="234" y="213"/>
                </a:cubicBezTo>
                <a:cubicBezTo>
                  <a:pt x="362" y="213"/>
                  <a:pt x="362" y="213"/>
                  <a:pt x="362" y="213"/>
                </a:cubicBezTo>
                <a:cubicBezTo>
                  <a:pt x="368" y="213"/>
                  <a:pt x="373" y="218"/>
                  <a:pt x="373" y="224"/>
                </a:cubicBezTo>
                <a:cubicBezTo>
                  <a:pt x="373" y="230"/>
                  <a:pt x="368" y="234"/>
                  <a:pt x="362" y="234"/>
                </a:cubicBezTo>
                <a:cubicBezTo>
                  <a:pt x="234" y="234"/>
                  <a:pt x="234" y="234"/>
                  <a:pt x="234" y="234"/>
                </a:cubicBezTo>
                <a:cubicBezTo>
                  <a:pt x="228" y="234"/>
                  <a:pt x="224" y="230"/>
                  <a:pt x="224" y="2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grpSp>
        <p:nvGrpSpPr>
          <p:cNvPr id="28" name="Group 319">
            <a:extLst>
              <a:ext uri="{FF2B5EF4-FFF2-40B4-BE49-F238E27FC236}">
                <a16:creationId xmlns:a16="http://schemas.microsoft.com/office/drawing/2014/main" id="{07D44886-FE36-4105-B049-80FF54874335}"/>
              </a:ext>
            </a:extLst>
          </p:cNvPr>
          <p:cNvGrpSpPr>
            <a:grpSpLocks noChangeAspect="1"/>
          </p:cNvGrpSpPr>
          <p:nvPr/>
        </p:nvGrpSpPr>
        <p:grpSpPr bwMode="auto">
          <a:xfrm>
            <a:off x="469122" y="3902805"/>
            <a:ext cx="369676" cy="369676"/>
            <a:chOff x="5426" y="1148"/>
            <a:chExt cx="340" cy="340"/>
          </a:xfrm>
          <a:solidFill>
            <a:schemeClr val="accent1"/>
          </a:solidFill>
        </p:grpSpPr>
        <p:sp>
          <p:nvSpPr>
            <p:cNvPr id="29" name="Freeform 320">
              <a:extLst>
                <a:ext uri="{FF2B5EF4-FFF2-40B4-BE49-F238E27FC236}">
                  <a16:creationId xmlns:a16="http://schemas.microsoft.com/office/drawing/2014/main" id="{8C0D0171-2199-4DF4-8B0B-BC6D20734020}"/>
                </a:ext>
              </a:extLst>
            </p:cNvPr>
            <p:cNvSpPr>
              <a:spLocks noEditPoints="1"/>
            </p:cNvSpPr>
            <p:nvPr/>
          </p:nvSpPr>
          <p:spPr bwMode="auto">
            <a:xfrm>
              <a:off x="5518" y="1254"/>
              <a:ext cx="156" cy="142"/>
            </a:xfrm>
            <a:custGeom>
              <a:avLst/>
              <a:gdLst>
                <a:gd name="T0" fmla="*/ 203 w 235"/>
                <a:gd name="T1" fmla="*/ 53 h 213"/>
                <a:gd name="T2" fmla="*/ 202 w 235"/>
                <a:gd name="T3" fmla="*/ 57 h 213"/>
                <a:gd name="T4" fmla="*/ 117 w 235"/>
                <a:gd name="T5" fmla="*/ 106 h 213"/>
                <a:gd name="T6" fmla="*/ 33 w 235"/>
                <a:gd name="T7" fmla="*/ 57 h 213"/>
                <a:gd name="T8" fmla="*/ 32 w 235"/>
                <a:gd name="T9" fmla="*/ 53 h 213"/>
                <a:gd name="T10" fmla="*/ 32 w 235"/>
                <a:gd name="T11" fmla="*/ 0 h 213"/>
                <a:gd name="T12" fmla="*/ 0 w 235"/>
                <a:gd name="T13" fmla="*/ 0 h 213"/>
                <a:gd name="T14" fmla="*/ 0 w 235"/>
                <a:gd name="T15" fmla="*/ 213 h 213"/>
                <a:gd name="T16" fmla="*/ 235 w 235"/>
                <a:gd name="T17" fmla="*/ 213 h 213"/>
                <a:gd name="T18" fmla="*/ 235 w 235"/>
                <a:gd name="T19" fmla="*/ 0 h 213"/>
                <a:gd name="T20" fmla="*/ 203 w 235"/>
                <a:gd name="T21" fmla="*/ 0 h 213"/>
                <a:gd name="T22" fmla="*/ 203 w 235"/>
                <a:gd name="T23" fmla="*/ 53 h 213"/>
                <a:gd name="T24" fmla="*/ 203 w 235"/>
                <a:gd name="T25" fmla="*/ 192 h 213"/>
                <a:gd name="T26" fmla="*/ 32 w 235"/>
                <a:gd name="T27" fmla="*/ 192 h 213"/>
                <a:gd name="T28" fmla="*/ 22 w 235"/>
                <a:gd name="T29" fmla="*/ 181 h 213"/>
                <a:gd name="T30" fmla="*/ 32 w 235"/>
                <a:gd name="T31" fmla="*/ 170 h 213"/>
                <a:gd name="T32" fmla="*/ 203 w 235"/>
                <a:gd name="T33" fmla="*/ 170 h 213"/>
                <a:gd name="T34" fmla="*/ 214 w 235"/>
                <a:gd name="T35" fmla="*/ 181 h 213"/>
                <a:gd name="T36" fmla="*/ 203 w 235"/>
                <a:gd name="T37" fmla="*/ 192 h 213"/>
                <a:gd name="T38" fmla="*/ 214 w 235"/>
                <a:gd name="T39" fmla="*/ 138 h 213"/>
                <a:gd name="T40" fmla="*/ 203 w 235"/>
                <a:gd name="T41" fmla="*/ 149 h 213"/>
                <a:gd name="T42" fmla="*/ 32 w 235"/>
                <a:gd name="T43" fmla="*/ 149 h 213"/>
                <a:gd name="T44" fmla="*/ 22 w 235"/>
                <a:gd name="T45" fmla="*/ 138 h 213"/>
                <a:gd name="T46" fmla="*/ 32 w 235"/>
                <a:gd name="T47" fmla="*/ 128 h 213"/>
                <a:gd name="T48" fmla="*/ 203 w 235"/>
                <a:gd name="T49" fmla="*/ 128 h 213"/>
                <a:gd name="T50" fmla="*/ 214 w 235"/>
                <a:gd name="T51" fmla="*/ 13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5" h="213">
                  <a:moveTo>
                    <a:pt x="203" y="53"/>
                  </a:moveTo>
                  <a:cubicBezTo>
                    <a:pt x="203" y="55"/>
                    <a:pt x="203" y="56"/>
                    <a:pt x="202" y="57"/>
                  </a:cubicBezTo>
                  <a:cubicBezTo>
                    <a:pt x="189" y="87"/>
                    <a:pt x="155" y="106"/>
                    <a:pt x="117" y="106"/>
                  </a:cubicBezTo>
                  <a:cubicBezTo>
                    <a:pt x="80" y="106"/>
                    <a:pt x="47" y="87"/>
                    <a:pt x="33" y="57"/>
                  </a:cubicBezTo>
                  <a:cubicBezTo>
                    <a:pt x="33" y="56"/>
                    <a:pt x="32" y="55"/>
                    <a:pt x="32" y="53"/>
                  </a:cubicBezTo>
                  <a:cubicBezTo>
                    <a:pt x="32" y="0"/>
                    <a:pt x="32" y="0"/>
                    <a:pt x="32" y="0"/>
                  </a:cubicBezTo>
                  <a:cubicBezTo>
                    <a:pt x="0" y="0"/>
                    <a:pt x="0" y="0"/>
                    <a:pt x="0" y="0"/>
                  </a:cubicBezTo>
                  <a:cubicBezTo>
                    <a:pt x="0" y="213"/>
                    <a:pt x="0" y="213"/>
                    <a:pt x="0" y="213"/>
                  </a:cubicBezTo>
                  <a:cubicBezTo>
                    <a:pt x="235" y="213"/>
                    <a:pt x="235" y="213"/>
                    <a:pt x="235" y="213"/>
                  </a:cubicBezTo>
                  <a:cubicBezTo>
                    <a:pt x="235" y="0"/>
                    <a:pt x="235" y="0"/>
                    <a:pt x="235" y="0"/>
                  </a:cubicBezTo>
                  <a:cubicBezTo>
                    <a:pt x="203" y="0"/>
                    <a:pt x="203" y="0"/>
                    <a:pt x="203" y="0"/>
                  </a:cubicBezTo>
                  <a:lnTo>
                    <a:pt x="203" y="53"/>
                  </a:lnTo>
                  <a:close/>
                  <a:moveTo>
                    <a:pt x="203" y="192"/>
                  </a:moveTo>
                  <a:cubicBezTo>
                    <a:pt x="32" y="192"/>
                    <a:pt x="32" y="192"/>
                    <a:pt x="32" y="192"/>
                  </a:cubicBezTo>
                  <a:cubicBezTo>
                    <a:pt x="26" y="192"/>
                    <a:pt x="22" y="187"/>
                    <a:pt x="22" y="181"/>
                  </a:cubicBezTo>
                  <a:cubicBezTo>
                    <a:pt x="22" y="175"/>
                    <a:pt x="26" y="170"/>
                    <a:pt x="32" y="170"/>
                  </a:cubicBezTo>
                  <a:cubicBezTo>
                    <a:pt x="203" y="170"/>
                    <a:pt x="203" y="170"/>
                    <a:pt x="203" y="170"/>
                  </a:cubicBezTo>
                  <a:cubicBezTo>
                    <a:pt x="209" y="170"/>
                    <a:pt x="214" y="175"/>
                    <a:pt x="214" y="181"/>
                  </a:cubicBezTo>
                  <a:cubicBezTo>
                    <a:pt x="214" y="187"/>
                    <a:pt x="209" y="192"/>
                    <a:pt x="203" y="192"/>
                  </a:cubicBezTo>
                  <a:close/>
                  <a:moveTo>
                    <a:pt x="214" y="138"/>
                  </a:moveTo>
                  <a:cubicBezTo>
                    <a:pt x="214" y="144"/>
                    <a:pt x="209" y="149"/>
                    <a:pt x="203" y="149"/>
                  </a:cubicBezTo>
                  <a:cubicBezTo>
                    <a:pt x="32" y="149"/>
                    <a:pt x="32" y="149"/>
                    <a:pt x="32" y="149"/>
                  </a:cubicBezTo>
                  <a:cubicBezTo>
                    <a:pt x="26" y="149"/>
                    <a:pt x="22" y="144"/>
                    <a:pt x="22" y="138"/>
                  </a:cubicBezTo>
                  <a:cubicBezTo>
                    <a:pt x="22" y="132"/>
                    <a:pt x="26" y="128"/>
                    <a:pt x="32" y="128"/>
                  </a:cubicBezTo>
                  <a:cubicBezTo>
                    <a:pt x="203" y="128"/>
                    <a:pt x="203" y="128"/>
                    <a:pt x="203" y="128"/>
                  </a:cubicBezTo>
                  <a:cubicBezTo>
                    <a:pt x="209" y="128"/>
                    <a:pt x="214" y="132"/>
                    <a:pt x="214"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30" name="Freeform 321">
              <a:extLst>
                <a:ext uri="{FF2B5EF4-FFF2-40B4-BE49-F238E27FC236}">
                  <a16:creationId xmlns:a16="http://schemas.microsoft.com/office/drawing/2014/main" id="{DFC6D9AB-9E6B-445D-AEC2-DC91DB967C55}"/>
                </a:ext>
              </a:extLst>
            </p:cNvPr>
            <p:cNvSpPr>
              <a:spLocks noEditPoints="1"/>
            </p:cNvSpPr>
            <p:nvPr/>
          </p:nvSpPr>
          <p:spPr bwMode="auto">
            <a:xfrm>
              <a:off x="5553" y="1233"/>
              <a:ext cx="85" cy="78"/>
            </a:xfrm>
            <a:custGeom>
              <a:avLst/>
              <a:gdLst>
                <a:gd name="T0" fmla="*/ 63 w 128"/>
                <a:gd name="T1" fmla="*/ 117 h 117"/>
                <a:gd name="T2" fmla="*/ 128 w 128"/>
                <a:gd name="T3" fmla="*/ 83 h 117"/>
                <a:gd name="T4" fmla="*/ 128 w 128"/>
                <a:gd name="T5" fmla="*/ 0 h 117"/>
                <a:gd name="T6" fmla="*/ 0 w 128"/>
                <a:gd name="T7" fmla="*/ 0 h 117"/>
                <a:gd name="T8" fmla="*/ 0 w 128"/>
                <a:gd name="T9" fmla="*/ 83 h 117"/>
                <a:gd name="T10" fmla="*/ 63 w 128"/>
                <a:gd name="T11" fmla="*/ 117 h 117"/>
                <a:gd name="T12" fmla="*/ 24 w 128"/>
                <a:gd name="T13" fmla="*/ 45 h 117"/>
                <a:gd name="T14" fmla="*/ 39 w 128"/>
                <a:gd name="T15" fmla="*/ 45 h 117"/>
                <a:gd name="T16" fmla="*/ 53 w 128"/>
                <a:gd name="T17" fmla="*/ 59 h 117"/>
                <a:gd name="T18" fmla="*/ 53 w 128"/>
                <a:gd name="T19" fmla="*/ 32 h 117"/>
                <a:gd name="T20" fmla="*/ 64 w 128"/>
                <a:gd name="T21" fmla="*/ 21 h 117"/>
                <a:gd name="T22" fmla="*/ 74 w 128"/>
                <a:gd name="T23" fmla="*/ 32 h 117"/>
                <a:gd name="T24" fmla="*/ 74 w 128"/>
                <a:gd name="T25" fmla="*/ 59 h 117"/>
                <a:gd name="T26" fmla="*/ 88 w 128"/>
                <a:gd name="T27" fmla="*/ 45 h 117"/>
                <a:gd name="T28" fmla="*/ 103 w 128"/>
                <a:gd name="T29" fmla="*/ 45 h 117"/>
                <a:gd name="T30" fmla="*/ 103 w 128"/>
                <a:gd name="T31" fmla="*/ 61 h 117"/>
                <a:gd name="T32" fmla="*/ 71 w 128"/>
                <a:gd name="T33" fmla="*/ 93 h 117"/>
                <a:gd name="T34" fmla="*/ 64 w 128"/>
                <a:gd name="T35" fmla="*/ 96 h 117"/>
                <a:gd name="T36" fmla="*/ 56 w 128"/>
                <a:gd name="T37" fmla="*/ 93 h 117"/>
                <a:gd name="T38" fmla="*/ 24 w 128"/>
                <a:gd name="T39" fmla="*/ 61 h 117"/>
                <a:gd name="T40" fmla="*/ 24 w 128"/>
                <a:gd name="T41" fmla="*/ 4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17">
                  <a:moveTo>
                    <a:pt x="63" y="117"/>
                  </a:moveTo>
                  <a:cubicBezTo>
                    <a:pt x="91" y="117"/>
                    <a:pt x="117" y="103"/>
                    <a:pt x="128" y="83"/>
                  </a:cubicBezTo>
                  <a:cubicBezTo>
                    <a:pt x="128" y="0"/>
                    <a:pt x="128" y="0"/>
                    <a:pt x="128" y="0"/>
                  </a:cubicBezTo>
                  <a:cubicBezTo>
                    <a:pt x="0" y="0"/>
                    <a:pt x="0" y="0"/>
                    <a:pt x="0" y="0"/>
                  </a:cubicBezTo>
                  <a:cubicBezTo>
                    <a:pt x="0" y="83"/>
                    <a:pt x="0" y="83"/>
                    <a:pt x="0" y="83"/>
                  </a:cubicBezTo>
                  <a:cubicBezTo>
                    <a:pt x="9" y="100"/>
                    <a:pt x="31" y="117"/>
                    <a:pt x="63" y="117"/>
                  </a:cubicBezTo>
                  <a:close/>
                  <a:moveTo>
                    <a:pt x="24" y="45"/>
                  </a:moveTo>
                  <a:cubicBezTo>
                    <a:pt x="28" y="41"/>
                    <a:pt x="35" y="41"/>
                    <a:pt x="39" y="45"/>
                  </a:cubicBezTo>
                  <a:cubicBezTo>
                    <a:pt x="53" y="59"/>
                    <a:pt x="53" y="59"/>
                    <a:pt x="53" y="59"/>
                  </a:cubicBezTo>
                  <a:cubicBezTo>
                    <a:pt x="53" y="32"/>
                    <a:pt x="53" y="32"/>
                    <a:pt x="53" y="32"/>
                  </a:cubicBezTo>
                  <a:cubicBezTo>
                    <a:pt x="53" y="26"/>
                    <a:pt x="58" y="21"/>
                    <a:pt x="64" y="21"/>
                  </a:cubicBezTo>
                  <a:cubicBezTo>
                    <a:pt x="70" y="21"/>
                    <a:pt x="74" y="26"/>
                    <a:pt x="74" y="32"/>
                  </a:cubicBezTo>
                  <a:cubicBezTo>
                    <a:pt x="74" y="59"/>
                    <a:pt x="74" y="59"/>
                    <a:pt x="74" y="59"/>
                  </a:cubicBezTo>
                  <a:cubicBezTo>
                    <a:pt x="88" y="45"/>
                    <a:pt x="88" y="45"/>
                    <a:pt x="88" y="45"/>
                  </a:cubicBezTo>
                  <a:cubicBezTo>
                    <a:pt x="92" y="41"/>
                    <a:pt x="99" y="41"/>
                    <a:pt x="103" y="45"/>
                  </a:cubicBezTo>
                  <a:cubicBezTo>
                    <a:pt x="107" y="50"/>
                    <a:pt x="107" y="56"/>
                    <a:pt x="103" y="61"/>
                  </a:cubicBezTo>
                  <a:cubicBezTo>
                    <a:pt x="71" y="93"/>
                    <a:pt x="71" y="93"/>
                    <a:pt x="71" y="93"/>
                  </a:cubicBezTo>
                  <a:cubicBezTo>
                    <a:pt x="69" y="95"/>
                    <a:pt x="66" y="96"/>
                    <a:pt x="64" y="96"/>
                  </a:cubicBezTo>
                  <a:cubicBezTo>
                    <a:pt x="61" y="96"/>
                    <a:pt x="58" y="95"/>
                    <a:pt x="56" y="93"/>
                  </a:cubicBezTo>
                  <a:cubicBezTo>
                    <a:pt x="24" y="61"/>
                    <a:pt x="24" y="61"/>
                    <a:pt x="24" y="61"/>
                  </a:cubicBezTo>
                  <a:cubicBezTo>
                    <a:pt x="20" y="56"/>
                    <a:pt x="20" y="50"/>
                    <a:pt x="24"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31" name="Freeform 322">
              <a:extLst>
                <a:ext uri="{FF2B5EF4-FFF2-40B4-BE49-F238E27FC236}">
                  <a16:creationId xmlns:a16="http://schemas.microsoft.com/office/drawing/2014/main" id="{EA594284-6DD4-443C-B186-62FE65D3F1F4}"/>
                </a:ext>
              </a:extLst>
            </p:cNvPr>
            <p:cNvSpPr>
              <a:spLocks noEditPoints="1"/>
            </p:cNvSpPr>
            <p:nvPr/>
          </p:nvSpPr>
          <p:spPr bwMode="auto">
            <a:xfrm>
              <a:off x="5426" y="114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4 w 512"/>
                <a:gd name="T11" fmla="*/ 384 h 512"/>
                <a:gd name="T12" fmla="*/ 384 w 512"/>
                <a:gd name="T13" fmla="*/ 394 h 512"/>
                <a:gd name="T14" fmla="*/ 128 w 512"/>
                <a:gd name="T15" fmla="*/ 394 h 512"/>
                <a:gd name="T16" fmla="*/ 117 w 512"/>
                <a:gd name="T17" fmla="*/ 384 h 512"/>
                <a:gd name="T18" fmla="*/ 117 w 512"/>
                <a:gd name="T19" fmla="*/ 149 h 512"/>
                <a:gd name="T20" fmla="*/ 128 w 512"/>
                <a:gd name="T21" fmla="*/ 138 h 512"/>
                <a:gd name="T22" fmla="*/ 170 w 512"/>
                <a:gd name="T23" fmla="*/ 138 h 512"/>
                <a:gd name="T24" fmla="*/ 170 w 512"/>
                <a:gd name="T25" fmla="*/ 117 h 512"/>
                <a:gd name="T26" fmla="*/ 181 w 512"/>
                <a:gd name="T27" fmla="*/ 106 h 512"/>
                <a:gd name="T28" fmla="*/ 330 w 512"/>
                <a:gd name="T29" fmla="*/ 106 h 512"/>
                <a:gd name="T30" fmla="*/ 341 w 512"/>
                <a:gd name="T31" fmla="*/ 117 h 512"/>
                <a:gd name="T32" fmla="*/ 341 w 512"/>
                <a:gd name="T33" fmla="*/ 138 h 512"/>
                <a:gd name="T34" fmla="*/ 384 w 512"/>
                <a:gd name="T35" fmla="*/ 138 h 512"/>
                <a:gd name="T36" fmla="*/ 394 w 512"/>
                <a:gd name="T37" fmla="*/ 149 h 512"/>
                <a:gd name="T38" fmla="*/ 394 w 512"/>
                <a:gd name="T39"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49"/>
                    <a:pt x="117" y="149"/>
                    <a:pt x="117" y="149"/>
                  </a:cubicBezTo>
                  <a:cubicBezTo>
                    <a:pt x="117" y="143"/>
                    <a:pt x="122" y="138"/>
                    <a:pt x="128" y="138"/>
                  </a:cubicBezTo>
                  <a:cubicBezTo>
                    <a:pt x="170" y="138"/>
                    <a:pt x="170" y="138"/>
                    <a:pt x="170" y="138"/>
                  </a:cubicBezTo>
                  <a:cubicBezTo>
                    <a:pt x="170" y="117"/>
                    <a:pt x="170" y="117"/>
                    <a:pt x="170" y="117"/>
                  </a:cubicBezTo>
                  <a:cubicBezTo>
                    <a:pt x="170" y="111"/>
                    <a:pt x="175" y="106"/>
                    <a:pt x="181" y="106"/>
                  </a:cubicBezTo>
                  <a:cubicBezTo>
                    <a:pt x="330" y="106"/>
                    <a:pt x="330" y="106"/>
                    <a:pt x="330" y="106"/>
                  </a:cubicBezTo>
                  <a:cubicBezTo>
                    <a:pt x="336" y="106"/>
                    <a:pt x="341" y="111"/>
                    <a:pt x="341" y="117"/>
                  </a:cubicBezTo>
                  <a:cubicBezTo>
                    <a:pt x="341" y="138"/>
                    <a:pt x="341" y="138"/>
                    <a:pt x="341" y="138"/>
                  </a:cubicBezTo>
                  <a:cubicBezTo>
                    <a:pt x="384" y="138"/>
                    <a:pt x="384" y="138"/>
                    <a:pt x="384" y="138"/>
                  </a:cubicBezTo>
                  <a:cubicBezTo>
                    <a:pt x="390" y="138"/>
                    <a:pt x="394" y="143"/>
                    <a:pt x="394" y="149"/>
                  </a:cubicBezTo>
                  <a:lnTo>
                    <a:pt x="394" y="38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grpSp>
      <p:sp>
        <p:nvSpPr>
          <p:cNvPr id="32" name="Freeform 26">
            <a:extLst>
              <a:ext uri="{FF2B5EF4-FFF2-40B4-BE49-F238E27FC236}">
                <a16:creationId xmlns:a16="http://schemas.microsoft.com/office/drawing/2014/main" id="{EF57699E-BB84-41A3-BD26-4314D83C22F2}"/>
              </a:ext>
            </a:extLst>
          </p:cNvPr>
          <p:cNvSpPr>
            <a:spLocks noChangeAspect="1" noEditPoints="1"/>
          </p:cNvSpPr>
          <p:nvPr/>
        </p:nvSpPr>
        <p:spPr bwMode="auto">
          <a:xfrm>
            <a:off x="470145" y="2151312"/>
            <a:ext cx="367631" cy="367631"/>
          </a:xfrm>
          <a:custGeom>
            <a:avLst/>
            <a:gdLst>
              <a:gd name="T0" fmla="*/ 358 w 512"/>
              <a:gd name="T1" fmla="*/ 227 h 512"/>
              <a:gd name="T2" fmla="*/ 367 w 512"/>
              <a:gd name="T3" fmla="*/ 174 h 512"/>
              <a:gd name="T4" fmla="*/ 366 w 512"/>
              <a:gd name="T5" fmla="*/ 172 h 512"/>
              <a:gd name="T6" fmla="*/ 338 w 512"/>
              <a:gd name="T7" fmla="*/ 145 h 512"/>
              <a:gd name="T8" fmla="*/ 308 w 512"/>
              <a:gd name="T9" fmla="*/ 163 h 512"/>
              <a:gd name="T10" fmla="*/ 277 w 512"/>
              <a:gd name="T11" fmla="*/ 119 h 512"/>
              <a:gd name="T12" fmla="*/ 234 w 512"/>
              <a:gd name="T13" fmla="*/ 119 h 512"/>
              <a:gd name="T14" fmla="*/ 204 w 512"/>
              <a:gd name="T15" fmla="*/ 163 h 512"/>
              <a:gd name="T16" fmla="*/ 173 w 512"/>
              <a:gd name="T17" fmla="*/ 145 h 512"/>
              <a:gd name="T18" fmla="*/ 161 w 512"/>
              <a:gd name="T19" fmla="*/ 191 h 512"/>
              <a:gd name="T20" fmla="*/ 143 w 512"/>
              <a:gd name="T21" fmla="*/ 234 h 512"/>
              <a:gd name="T22" fmla="*/ 117 w 512"/>
              <a:gd name="T23" fmla="*/ 256 h 512"/>
              <a:gd name="T24" fmla="*/ 143 w 512"/>
              <a:gd name="T25" fmla="*/ 277 h 512"/>
              <a:gd name="T26" fmla="*/ 161 w 512"/>
              <a:gd name="T27" fmla="*/ 320 h 512"/>
              <a:gd name="T28" fmla="*/ 145 w 512"/>
              <a:gd name="T29" fmla="*/ 339 h 512"/>
              <a:gd name="T30" fmla="*/ 172 w 512"/>
              <a:gd name="T31" fmla="*/ 366 h 512"/>
              <a:gd name="T32" fmla="*/ 191 w 512"/>
              <a:gd name="T33" fmla="*/ 351 h 512"/>
              <a:gd name="T34" fmla="*/ 234 w 512"/>
              <a:gd name="T35" fmla="*/ 368 h 512"/>
              <a:gd name="T36" fmla="*/ 245 w 512"/>
              <a:gd name="T37" fmla="*/ 394 h 512"/>
              <a:gd name="T38" fmla="*/ 267 w 512"/>
              <a:gd name="T39" fmla="*/ 394 h 512"/>
              <a:gd name="T40" fmla="*/ 285 w 512"/>
              <a:gd name="T41" fmla="*/ 358 h 512"/>
              <a:gd name="T42" fmla="*/ 337 w 512"/>
              <a:gd name="T43" fmla="*/ 368 h 512"/>
              <a:gd name="T44" fmla="*/ 368 w 512"/>
              <a:gd name="T45" fmla="*/ 337 h 512"/>
              <a:gd name="T46" fmla="*/ 358 w 512"/>
              <a:gd name="T47" fmla="*/ 285 h 512"/>
              <a:gd name="T48" fmla="*/ 394 w 512"/>
              <a:gd name="T49" fmla="*/ 267 h 512"/>
              <a:gd name="T50" fmla="*/ 393 w 512"/>
              <a:gd name="T51" fmla="*/ 234 h 512"/>
              <a:gd name="T52" fmla="*/ 256 w 512"/>
              <a:gd name="T53" fmla="*/ 192 h 512"/>
              <a:gd name="T54" fmla="*/ 298 w 512"/>
              <a:gd name="T55" fmla="*/ 256 h 512"/>
              <a:gd name="T56" fmla="*/ 256 w 512"/>
              <a:gd name="T57" fmla="*/ 213 h 512"/>
              <a:gd name="T58" fmla="*/ 0 w 512"/>
              <a:gd name="T59" fmla="*/ 256 h 512"/>
              <a:gd name="T60" fmla="*/ 256 w 512"/>
              <a:gd name="T61" fmla="*/ 0 h 512"/>
              <a:gd name="T62" fmla="*/ 401 w 512"/>
              <a:gd name="T63" fmla="*/ 298 h 512"/>
              <a:gd name="T64" fmla="*/ 389 w 512"/>
              <a:gd name="T65" fmla="*/ 329 h 512"/>
              <a:gd name="T66" fmla="*/ 351 w 512"/>
              <a:gd name="T67" fmla="*/ 384 h 512"/>
              <a:gd name="T68" fmla="*/ 311 w 512"/>
              <a:gd name="T69" fmla="*/ 371 h 512"/>
              <a:gd name="T70" fmla="*/ 290 w 512"/>
              <a:gd name="T71" fmla="*/ 412 h 512"/>
              <a:gd name="T72" fmla="*/ 268 w 512"/>
              <a:gd name="T73" fmla="*/ 416 h 512"/>
              <a:gd name="T74" fmla="*/ 256 w 512"/>
              <a:gd name="T75" fmla="*/ 416 h 512"/>
              <a:gd name="T76" fmla="*/ 249 w 512"/>
              <a:gd name="T77" fmla="*/ 416 h 512"/>
              <a:gd name="T78" fmla="*/ 243 w 512"/>
              <a:gd name="T79" fmla="*/ 416 h 512"/>
              <a:gd name="T80" fmla="*/ 213 w 512"/>
              <a:gd name="T81" fmla="*/ 401 h 512"/>
              <a:gd name="T82" fmla="*/ 183 w 512"/>
              <a:gd name="T83" fmla="*/ 389 h 512"/>
              <a:gd name="T84" fmla="*/ 160 w 512"/>
              <a:gd name="T85" fmla="*/ 384 h 512"/>
              <a:gd name="T86" fmla="*/ 128 w 512"/>
              <a:gd name="T87" fmla="*/ 351 h 512"/>
              <a:gd name="T88" fmla="*/ 121 w 512"/>
              <a:gd name="T89" fmla="*/ 342 h 512"/>
              <a:gd name="T90" fmla="*/ 135 w 512"/>
              <a:gd name="T91" fmla="*/ 298 h 512"/>
              <a:gd name="T92" fmla="*/ 96 w 512"/>
              <a:gd name="T93" fmla="*/ 268 h 512"/>
              <a:gd name="T94" fmla="*/ 96 w 512"/>
              <a:gd name="T95" fmla="*/ 256 h 512"/>
              <a:gd name="T96" fmla="*/ 96 w 512"/>
              <a:gd name="T97" fmla="*/ 243 h 512"/>
              <a:gd name="T98" fmla="*/ 96 w 512"/>
              <a:gd name="T99" fmla="*/ 243 h 512"/>
              <a:gd name="T100" fmla="*/ 135 w 512"/>
              <a:gd name="T101" fmla="*/ 213 h 512"/>
              <a:gd name="T102" fmla="*/ 121 w 512"/>
              <a:gd name="T103" fmla="*/ 169 h 512"/>
              <a:gd name="T104" fmla="*/ 169 w 512"/>
              <a:gd name="T105" fmla="*/ 121 h 512"/>
              <a:gd name="T106" fmla="*/ 213 w 512"/>
              <a:gd name="T107" fmla="*/ 135 h 512"/>
              <a:gd name="T108" fmla="*/ 243 w 512"/>
              <a:gd name="T109" fmla="*/ 96 h 512"/>
              <a:gd name="T110" fmla="*/ 298 w 512"/>
              <a:gd name="T111" fmla="*/ 110 h 512"/>
              <a:gd name="T112" fmla="*/ 329 w 512"/>
              <a:gd name="T113" fmla="*/ 122 h 512"/>
              <a:gd name="T114" fmla="*/ 351 w 512"/>
              <a:gd name="T115" fmla="*/ 128 h 512"/>
              <a:gd name="T116" fmla="*/ 384 w 512"/>
              <a:gd name="T117" fmla="*/ 160 h 512"/>
              <a:gd name="T118" fmla="*/ 390 w 512"/>
              <a:gd name="T119" fmla="*/ 169 h 512"/>
              <a:gd name="T120" fmla="*/ 376 w 512"/>
              <a:gd name="T121" fmla="*/ 213 h 512"/>
              <a:gd name="T122" fmla="*/ 416 w 512"/>
              <a:gd name="T123" fmla="*/ 243 h 512"/>
              <a:gd name="T124" fmla="*/ 415 w 512"/>
              <a:gd name="T125"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2" h="512">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21938138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0B04CD8-DE1A-B273-C64C-9B6EA6937563}"/>
              </a:ext>
            </a:extLst>
          </p:cNvPr>
          <p:cNvGraphicFramePr>
            <a:graphicFrameLocks/>
          </p:cNvGraphicFramePr>
          <p:nvPr>
            <p:extLst>
              <p:ext uri="{D42A27DB-BD31-4B8C-83A1-F6EECF244321}">
                <p14:modId xmlns:p14="http://schemas.microsoft.com/office/powerpoint/2010/main" val="508627019"/>
              </p:ext>
            </p:extLst>
          </p:nvPr>
        </p:nvGraphicFramePr>
        <p:xfrm>
          <a:off x="7996391" y="1924100"/>
          <a:ext cx="3595534" cy="42216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69900" y="402589"/>
            <a:ext cx="11722100" cy="334103"/>
          </a:xfrm>
        </p:spPr>
        <p:txBody>
          <a:bodyPr/>
          <a:lstStyle/>
          <a:p>
            <a:r>
              <a:rPr lang="en-US" sz="2400" dirty="0"/>
              <a:t>Benchmarking – voice service Accessibilty</a:t>
            </a:r>
            <a:br>
              <a:rPr lang="en-US" sz="2400" dirty="0">
                <a:solidFill>
                  <a:srgbClr val="414141"/>
                </a:solidFill>
              </a:rPr>
            </a:br>
            <a:br>
              <a:rPr lang="en-US" sz="2400" dirty="0">
                <a:solidFill>
                  <a:srgbClr val="414141"/>
                </a:solidFill>
              </a:rPr>
            </a:br>
            <a:r>
              <a:rPr lang="en-US" dirty="0">
                <a:solidFill>
                  <a:schemeClr val="bg1">
                    <a:lumMod val="50000"/>
                  </a:schemeClr>
                </a:solidFill>
                <a:latin typeface="Verdana" panose="020B0604030504040204" pitchFamily="34" charset="0"/>
                <a:ea typeface="Verdana" panose="020B0604030504040204" pitchFamily="34" charset="0"/>
                <a:cs typeface="+mn-cs"/>
              </a:rPr>
              <a:t>MTN has outperformed its competitors in term of accessibility by having the best call blocked rate in all regions except in DJOUGOU, but exceeds slightly ARCEP requirements.</a:t>
            </a: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20</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11" name="Picture 10"/>
          <p:cNvPicPr>
            <a:picLocks noChangeAspect="1"/>
          </p:cNvPicPr>
          <p:nvPr/>
        </p:nvPicPr>
        <p:blipFill>
          <a:blip r:embed="rId4"/>
          <a:stretch>
            <a:fillRect/>
          </a:stretch>
        </p:blipFill>
        <p:spPr>
          <a:xfrm>
            <a:off x="9271951" y="3825396"/>
            <a:ext cx="646391" cy="260829"/>
          </a:xfrm>
          <a:prstGeom prst="rect">
            <a:avLst/>
          </a:prstGeom>
        </p:spPr>
      </p:pic>
      <p:graphicFrame>
        <p:nvGraphicFramePr>
          <p:cNvPr id="2" name="Chart 1">
            <a:extLst>
              <a:ext uri="{FF2B5EF4-FFF2-40B4-BE49-F238E27FC236}">
                <a16:creationId xmlns:a16="http://schemas.microsoft.com/office/drawing/2014/main" id="{00000000-0008-0000-1500-000003000000}"/>
              </a:ext>
            </a:extLst>
          </p:cNvPr>
          <p:cNvGraphicFramePr>
            <a:graphicFrameLocks/>
          </p:cNvGraphicFramePr>
          <p:nvPr>
            <p:extLst>
              <p:ext uri="{D42A27DB-BD31-4B8C-83A1-F6EECF244321}">
                <p14:modId xmlns:p14="http://schemas.microsoft.com/office/powerpoint/2010/main" val="1074720982"/>
              </p:ext>
            </p:extLst>
          </p:nvPr>
        </p:nvGraphicFramePr>
        <p:xfrm>
          <a:off x="469900" y="1924099"/>
          <a:ext cx="7327081" cy="4221693"/>
        </p:xfrm>
        <a:graphic>
          <a:graphicData uri="http://schemas.openxmlformats.org/drawingml/2006/chart">
            <c:chart xmlns:c="http://schemas.openxmlformats.org/drawingml/2006/chart" xmlns:r="http://schemas.openxmlformats.org/officeDocument/2006/relationships" r:id="rId5"/>
          </a:graphicData>
        </a:graphic>
      </p:graphicFrame>
      <p:pic>
        <p:nvPicPr>
          <p:cNvPr id="5" name="Google Shape;1863;p28">
            <a:extLst>
              <a:ext uri="{FF2B5EF4-FFF2-40B4-BE49-F238E27FC236}">
                <a16:creationId xmlns:a16="http://schemas.microsoft.com/office/drawing/2014/main" id="{A84FFAD8-6B2F-6570-DAFD-2FD38E1FFA7D}"/>
              </a:ext>
            </a:extLst>
          </p:cNvPr>
          <p:cNvPicPr preferRelativeResize="0"/>
          <p:nvPr/>
        </p:nvPicPr>
        <p:blipFill rotWithShape="1">
          <a:blip r:embed="rId6">
            <a:alphaModFix/>
          </a:blip>
          <a:srcRect/>
          <a:stretch/>
        </p:blipFill>
        <p:spPr>
          <a:xfrm>
            <a:off x="10529330" y="5105400"/>
            <a:ext cx="554390" cy="328927"/>
          </a:xfrm>
          <a:prstGeom prst="rect">
            <a:avLst/>
          </a:prstGeom>
          <a:noFill/>
          <a:ln>
            <a:noFill/>
          </a:ln>
        </p:spPr>
      </p:pic>
    </p:spTree>
    <p:extLst>
      <p:ext uri="{BB962C8B-B14F-4D97-AF65-F5344CB8AC3E}">
        <p14:creationId xmlns:p14="http://schemas.microsoft.com/office/powerpoint/2010/main" val="211421318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1300-000004000000}"/>
              </a:ext>
            </a:extLst>
          </p:cNvPr>
          <p:cNvGraphicFramePr>
            <a:graphicFrameLocks/>
          </p:cNvGraphicFramePr>
          <p:nvPr>
            <p:extLst>
              <p:ext uri="{D42A27DB-BD31-4B8C-83A1-F6EECF244321}">
                <p14:modId xmlns:p14="http://schemas.microsoft.com/office/powerpoint/2010/main" val="4207170799"/>
              </p:ext>
            </p:extLst>
          </p:nvPr>
        </p:nvGraphicFramePr>
        <p:xfrm>
          <a:off x="7821561" y="1669810"/>
          <a:ext cx="3900539" cy="420987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69900" y="210709"/>
            <a:ext cx="11252200" cy="334103"/>
          </a:xfrm>
        </p:spPr>
        <p:txBody>
          <a:bodyPr/>
          <a:lstStyle/>
          <a:p>
            <a:r>
              <a:rPr lang="en-US" sz="2400" dirty="0"/>
              <a:t>Benchmarking – voice service Retainability</a:t>
            </a:r>
            <a:br>
              <a:rPr lang="en-US" sz="2400" dirty="0">
                <a:solidFill>
                  <a:srgbClr val="414141"/>
                </a:solidFill>
              </a:rPr>
            </a:br>
            <a:r>
              <a:rPr lang="en-US" dirty="0">
                <a:solidFill>
                  <a:schemeClr val="bg1">
                    <a:lumMod val="50000"/>
                  </a:schemeClr>
                </a:solidFill>
                <a:latin typeface="Verdana" panose="020B0604030504040204" pitchFamily="34" charset="0"/>
                <a:ea typeface="Verdana" panose="020B0604030504040204" pitchFamily="34" charset="0"/>
                <a:cs typeface="+mn-cs"/>
              </a:rPr>
              <a:t>MTN is ranked first in terms of retainability in overall, has the best call drop rate in 7/12 regions, only MTN’s network meets ARCEP requirements in overall by having a Call Drop Rate less than 1%.</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21</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Picture 13"/>
          <p:cNvPicPr>
            <a:picLocks noChangeAspect="1"/>
          </p:cNvPicPr>
          <p:nvPr/>
        </p:nvPicPr>
        <p:blipFill>
          <a:blip r:embed="rId4"/>
          <a:stretch>
            <a:fillRect/>
          </a:stretch>
        </p:blipFill>
        <p:spPr>
          <a:xfrm>
            <a:off x="8601892" y="2228850"/>
            <a:ext cx="576887" cy="3367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p:cNvPicPr>
            <a:picLocks noChangeAspect="1"/>
          </p:cNvPicPr>
          <p:nvPr/>
        </p:nvPicPr>
        <p:blipFill>
          <a:blip r:embed="rId5"/>
          <a:stretch>
            <a:fillRect/>
          </a:stretch>
        </p:blipFill>
        <p:spPr>
          <a:xfrm>
            <a:off x="9508531" y="3429000"/>
            <a:ext cx="725506" cy="345749"/>
          </a:xfrm>
          <a:prstGeom prst="rect">
            <a:avLst/>
          </a:prstGeom>
          <a:ln>
            <a:noFill/>
          </a:ln>
          <a:effectLst>
            <a:outerShdw blurRad="292100" dist="139700" dir="2700000" algn="tl" rotWithShape="0">
              <a:srgbClr val="333333">
                <a:alpha val="65000"/>
              </a:srgbClr>
            </a:outerShdw>
          </a:effectLst>
        </p:spPr>
      </p:pic>
      <p:graphicFrame>
        <p:nvGraphicFramePr>
          <p:cNvPr id="2" name="Chart 1">
            <a:extLst>
              <a:ext uri="{FF2B5EF4-FFF2-40B4-BE49-F238E27FC236}">
                <a16:creationId xmlns:a16="http://schemas.microsoft.com/office/drawing/2014/main" id="{00000000-0008-0000-1300-000003000000}"/>
              </a:ext>
            </a:extLst>
          </p:cNvPr>
          <p:cNvGraphicFramePr>
            <a:graphicFrameLocks/>
          </p:cNvGraphicFramePr>
          <p:nvPr>
            <p:extLst>
              <p:ext uri="{D42A27DB-BD31-4B8C-83A1-F6EECF244321}">
                <p14:modId xmlns:p14="http://schemas.microsoft.com/office/powerpoint/2010/main" val="1623643070"/>
              </p:ext>
            </p:extLst>
          </p:nvPr>
        </p:nvGraphicFramePr>
        <p:xfrm>
          <a:off x="469900" y="1669810"/>
          <a:ext cx="7106162" cy="4209880"/>
        </p:xfrm>
        <a:graphic>
          <a:graphicData uri="http://schemas.openxmlformats.org/drawingml/2006/chart">
            <c:chart xmlns:c="http://schemas.openxmlformats.org/drawingml/2006/chart" xmlns:r="http://schemas.openxmlformats.org/officeDocument/2006/relationships" r:id="rId6"/>
          </a:graphicData>
        </a:graphic>
      </p:graphicFrame>
      <p:pic>
        <p:nvPicPr>
          <p:cNvPr id="5" name="Google Shape;1863;p28">
            <a:extLst>
              <a:ext uri="{FF2B5EF4-FFF2-40B4-BE49-F238E27FC236}">
                <a16:creationId xmlns:a16="http://schemas.microsoft.com/office/drawing/2014/main" id="{2D2FBE66-278D-C741-ABFD-70FD87595623}"/>
              </a:ext>
            </a:extLst>
          </p:cNvPr>
          <p:cNvPicPr preferRelativeResize="0"/>
          <p:nvPr/>
        </p:nvPicPr>
        <p:blipFill rotWithShape="1">
          <a:blip r:embed="rId7">
            <a:alphaModFix/>
          </a:blip>
          <a:srcRect/>
          <a:stretch/>
        </p:blipFill>
        <p:spPr>
          <a:xfrm>
            <a:off x="10359723" y="4686301"/>
            <a:ext cx="622601" cy="329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9736772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C43AE90-333F-4414-BD3E-0490B772CA8B}"/>
              </a:ext>
            </a:extLst>
          </p:cNvPr>
          <p:cNvGraphicFramePr>
            <a:graphicFrameLocks/>
          </p:cNvGraphicFramePr>
          <p:nvPr>
            <p:extLst>
              <p:ext uri="{D42A27DB-BD31-4B8C-83A1-F6EECF244321}">
                <p14:modId xmlns:p14="http://schemas.microsoft.com/office/powerpoint/2010/main" val="838292708"/>
              </p:ext>
            </p:extLst>
          </p:nvPr>
        </p:nvGraphicFramePr>
        <p:xfrm>
          <a:off x="7972034" y="2045796"/>
          <a:ext cx="3882094" cy="439853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Integrity Voice Quality</a:t>
            </a:r>
            <a:br>
              <a:rPr lang="en-US" sz="2400" dirty="0">
                <a:solidFill>
                  <a:srgbClr val="414141"/>
                </a:solidFill>
              </a:rPr>
            </a:br>
            <a:br>
              <a:rPr lang="en-US" sz="2400" dirty="0">
                <a:solidFill>
                  <a:srgbClr val="414141"/>
                </a:solidFill>
              </a:rPr>
            </a:br>
            <a:r>
              <a:rPr lang="en-US" dirty="0">
                <a:solidFill>
                  <a:schemeClr val="bg1">
                    <a:lumMod val="50000"/>
                  </a:schemeClr>
                </a:solidFill>
                <a:latin typeface="Verdana" panose="020B0604030504040204" pitchFamily="34" charset="0"/>
                <a:ea typeface="Verdana" panose="020B0604030504040204" pitchFamily="34" charset="0"/>
                <a:cs typeface="+mn-cs"/>
              </a:rPr>
              <a:t>MTN is offering an acceptable voice quality and meets ARCEP requirements, but it is ranked third and outperfomed by competitors in terms Mean Opinion Score.  </a:t>
            </a: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22</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9" name="Picture 8"/>
          <p:cNvPicPr>
            <a:picLocks noChangeAspect="1"/>
          </p:cNvPicPr>
          <p:nvPr/>
        </p:nvPicPr>
        <p:blipFill>
          <a:blip r:embed="rId4"/>
          <a:stretch>
            <a:fillRect/>
          </a:stretch>
        </p:blipFill>
        <p:spPr>
          <a:xfrm>
            <a:off x="8785990" y="4941894"/>
            <a:ext cx="720000" cy="293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5"/>
          <a:stretch>
            <a:fillRect/>
          </a:stretch>
        </p:blipFill>
        <p:spPr>
          <a:xfrm>
            <a:off x="9722435" y="2552700"/>
            <a:ext cx="616498" cy="29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Google Shape;1863;p28">
            <a:extLst>
              <a:ext uri="{FF2B5EF4-FFF2-40B4-BE49-F238E27FC236}">
                <a16:creationId xmlns:a16="http://schemas.microsoft.com/office/drawing/2014/main" id="{ACDCF288-70CC-D6E0-80CA-01012D3AAFB6}"/>
              </a:ext>
            </a:extLst>
          </p:cNvPr>
          <p:cNvPicPr preferRelativeResize="0"/>
          <p:nvPr/>
        </p:nvPicPr>
        <p:blipFill rotWithShape="1">
          <a:blip r:embed="rId6">
            <a:alphaModFix/>
          </a:blip>
          <a:srcRect/>
          <a:stretch/>
        </p:blipFill>
        <p:spPr>
          <a:xfrm>
            <a:off x="10551348" y="5347813"/>
            <a:ext cx="598486" cy="293068"/>
          </a:xfrm>
          <a:prstGeom prst="rect">
            <a:avLst/>
          </a:prstGeom>
          <a:ln>
            <a:noFill/>
          </a:ln>
          <a:effectLst>
            <a:outerShdw blurRad="292100" dist="139700" dir="2700000" algn="tl" rotWithShape="0">
              <a:srgbClr val="333333">
                <a:alpha val="65000"/>
              </a:srgbClr>
            </a:outerShdw>
          </a:effectLst>
        </p:spPr>
      </p:pic>
      <p:graphicFrame>
        <p:nvGraphicFramePr>
          <p:cNvPr id="12" name="Chart 11">
            <a:extLst>
              <a:ext uri="{FF2B5EF4-FFF2-40B4-BE49-F238E27FC236}">
                <a16:creationId xmlns:a16="http://schemas.microsoft.com/office/drawing/2014/main" id="{00000000-0008-0000-1200-000003000000}"/>
              </a:ext>
            </a:extLst>
          </p:cNvPr>
          <p:cNvGraphicFramePr>
            <a:graphicFrameLocks/>
          </p:cNvGraphicFramePr>
          <p:nvPr>
            <p:extLst>
              <p:ext uri="{D42A27DB-BD31-4B8C-83A1-F6EECF244321}">
                <p14:modId xmlns:p14="http://schemas.microsoft.com/office/powerpoint/2010/main" val="691713405"/>
              </p:ext>
            </p:extLst>
          </p:nvPr>
        </p:nvGraphicFramePr>
        <p:xfrm>
          <a:off x="469899" y="2045796"/>
          <a:ext cx="7388225" cy="439853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3333177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1100-000004000000}"/>
              </a:ext>
            </a:extLst>
          </p:cNvPr>
          <p:cNvGraphicFramePr>
            <a:graphicFrameLocks/>
          </p:cNvGraphicFramePr>
          <p:nvPr>
            <p:extLst>
              <p:ext uri="{D42A27DB-BD31-4B8C-83A1-F6EECF244321}">
                <p14:modId xmlns:p14="http://schemas.microsoft.com/office/powerpoint/2010/main" val="861829453"/>
              </p:ext>
            </p:extLst>
          </p:nvPr>
        </p:nvGraphicFramePr>
        <p:xfrm>
          <a:off x="8106991" y="1737243"/>
          <a:ext cx="3879946" cy="25059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SMS Service</a:t>
            </a:r>
            <a:br>
              <a:rPr lang="en-US" sz="2400" dirty="0">
                <a:solidFill>
                  <a:srgbClr val="414141"/>
                </a:solidFill>
              </a:rPr>
            </a:br>
            <a:r>
              <a:rPr lang="fr-FR" dirty="0">
                <a:solidFill>
                  <a:schemeClr val="bg1">
                    <a:lumMod val="50000"/>
                  </a:schemeClr>
                </a:solidFill>
                <a:latin typeface="Verdana" panose="020B0604030504040204" pitchFamily="34" charset="0"/>
                <a:ea typeface="Verdana" panose="020B0604030504040204" pitchFamily="34" charset="0"/>
                <a:cs typeface="+mn-cs"/>
              </a:rPr>
              <a:t>MTN is ranked first in terms of SMS send/receive succes ratio and outperforms largely MOOV and CELTISS in over all and in the </a:t>
            </a:r>
            <a:r>
              <a:rPr lang="fr-FR" dirty="0" err="1">
                <a:solidFill>
                  <a:schemeClr val="bg1">
                    <a:lumMod val="50000"/>
                  </a:schemeClr>
                </a:solidFill>
                <a:latin typeface="Verdana" panose="020B0604030504040204" pitchFamily="34" charset="0"/>
                <a:ea typeface="Verdana" panose="020B0604030504040204" pitchFamily="34" charset="0"/>
                <a:cs typeface="+mn-cs"/>
              </a:rPr>
              <a:t>most</a:t>
            </a:r>
            <a:r>
              <a:rPr lang="fr-FR" dirty="0">
                <a:solidFill>
                  <a:schemeClr val="bg1">
                    <a:lumMod val="50000"/>
                  </a:schemeClr>
                </a:solidFill>
                <a:latin typeface="Verdana" panose="020B0604030504040204" pitchFamily="34" charset="0"/>
                <a:ea typeface="Verdana" panose="020B0604030504040204" pitchFamily="34" charset="0"/>
                <a:cs typeface="+mn-cs"/>
              </a:rPr>
              <a:t> regions, but all operators failed to meet ARCEP requirements due to the low E2E delivery time as </a:t>
            </a:r>
            <a:r>
              <a:rPr lang="fr-FR" dirty="0" err="1">
                <a:solidFill>
                  <a:schemeClr val="bg1">
                    <a:lumMod val="50000"/>
                  </a:schemeClr>
                </a:solidFill>
                <a:latin typeface="Verdana" panose="020B0604030504040204" pitchFamily="34" charset="0"/>
                <a:ea typeface="Verdana" panose="020B0604030504040204" pitchFamily="34" charset="0"/>
                <a:cs typeface="+mn-cs"/>
              </a:rPr>
              <a:t>defined</a:t>
            </a:r>
            <a:r>
              <a:rPr lang="fr-FR" dirty="0">
                <a:solidFill>
                  <a:schemeClr val="bg1">
                    <a:lumMod val="50000"/>
                  </a:schemeClr>
                </a:solidFill>
                <a:latin typeface="Verdana" panose="020B0604030504040204" pitchFamily="34" charset="0"/>
                <a:ea typeface="Verdana" panose="020B0604030504040204" pitchFamily="34" charset="0"/>
                <a:cs typeface="+mn-cs"/>
              </a:rPr>
              <a:t> by ARCEP (&lt;6sec).</a:t>
            </a:r>
            <a:endParaRPr lang="en-US"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23</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18" name="Picture 17"/>
          <p:cNvPicPr>
            <a:picLocks noChangeAspect="1"/>
          </p:cNvPicPr>
          <p:nvPr/>
        </p:nvPicPr>
        <p:blipFill>
          <a:blip r:embed="rId4"/>
          <a:stretch>
            <a:fillRect/>
          </a:stretch>
        </p:blipFill>
        <p:spPr>
          <a:xfrm>
            <a:off x="8900573" y="2165925"/>
            <a:ext cx="682095" cy="261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Chart 1">
            <a:extLst>
              <a:ext uri="{FF2B5EF4-FFF2-40B4-BE49-F238E27FC236}">
                <a16:creationId xmlns:a16="http://schemas.microsoft.com/office/drawing/2014/main" id="{00000000-0008-0000-1100-000003000000}"/>
              </a:ext>
            </a:extLst>
          </p:cNvPr>
          <p:cNvGraphicFramePr>
            <a:graphicFrameLocks/>
          </p:cNvGraphicFramePr>
          <p:nvPr>
            <p:extLst>
              <p:ext uri="{D42A27DB-BD31-4B8C-83A1-F6EECF244321}">
                <p14:modId xmlns:p14="http://schemas.microsoft.com/office/powerpoint/2010/main" val="2757312481"/>
              </p:ext>
            </p:extLst>
          </p:nvPr>
        </p:nvGraphicFramePr>
        <p:xfrm>
          <a:off x="469898" y="1737243"/>
          <a:ext cx="7445377" cy="25059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00000000-0008-0000-1000-000003000000}"/>
              </a:ext>
            </a:extLst>
          </p:cNvPr>
          <p:cNvGraphicFramePr>
            <a:graphicFrameLocks/>
          </p:cNvGraphicFramePr>
          <p:nvPr>
            <p:extLst>
              <p:ext uri="{D42A27DB-BD31-4B8C-83A1-F6EECF244321}">
                <p14:modId xmlns:p14="http://schemas.microsoft.com/office/powerpoint/2010/main" val="1321224111"/>
              </p:ext>
            </p:extLst>
          </p:nvPr>
        </p:nvGraphicFramePr>
        <p:xfrm>
          <a:off x="469899" y="4292631"/>
          <a:ext cx="7445376" cy="23386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a:extLst>
              <a:ext uri="{FF2B5EF4-FFF2-40B4-BE49-F238E27FC236}">
                <a16:creationId xmlns:a16="http://schemas.microsoft.com/office/drawing/2014/main" id="{00000000-0008-0000-1000-000004000000}"/>
              </a:ext>
            </a:extLst>
          </p:cNvPr>
          <p:cNvGraphicFramePr>
            <a:graphicFrameLocks/>
          </p:cNvGraphicFramePr>
          <p:nvPr>
            <p:extLst>
              <p:ext uri="{D42A27DB-BD31-4B8C-83A1-F6EECF244321}">
                <p14:modId xmlns:p14="http://schemas.microsoft.com/office/powerpoint/2010/main" val="380299985"/>
              </p:ext>
            </p:extLst>
          </p:nvPr>
        </p:nvGraphicFramePr>
        <p:xfrm>
          <a:off x="8106991" y="4302442"/>
          <a:ext cx="3906304" cy="2335064"/>
        </p:xfrm>
        <a:graphic>
          <a:graphicData uri="http://schemas.openxmlformats.org/drawingml/2006/chart">
            <c:chart xmlns:c="http://schemas.openxmlformats.org/drawingml/2006/chart" xmlns:r="http://schemas.openxmlformats.org/officeDocument/2006/relationships" r:id="rId7"/>
          </a:graphicData>
        </a:graphic>
      </p:graphicFrame>
      <p:pic>
        <p:nvPicPr>
          <p:cNvPr id="10" name="Picture 9">
            <a:extLst>
              <a:ext uri="{FF2B5EF4-FFF2-40B4-BE49-F238E27FC236}">
                <a16:creationId xmlns:a16="http://schemas.microsoft.com/office/drawing/2014/main" id="{22FE3B2E-87D1-E32C-24E9-AD474D380DAE}"/>
              </a:ext>
            </a:extLst>
          </p:cNvPr>
          <p:cNvPicPr>
            <a:picLocks noChangeAspect="1"/>
          </p:cNvPicPr>
          <p:nvPr/>
        </p:nvPicPr>
        <p:blipFill>
          <a:blip r:embed="rId4"/>
          <a:stretch>
            <a:fillRect/>
          </a:stretch>
        </p:blipFill>
        <p:spPr>
          <a:xfrm>
            <a:off x="8900573" y="4695826"/>
            <a:ext cx="682094" cy="216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Google Shape;1863;p28">
            <a:extLst>
              <a:ext uri="{FF2B5EF4-FFF2-40B4-BE49-F238E27FC236}">
                <a16:creationId xmlns:a16="http://schemas.microsoft.com/office/drawing/2014/main" id="{A1CCE232-205A-28C5-AB66-A4B6AFCE50C4}"/>
              </a:ext>
            </a:extLst>
          </p:cNvPr>
          <p:cNvPicPr preferRelativeResize="0"/>
          <p:nvPr/>
        </p:nvPicPr>
        <p:blipFill rotWithShape="1">
          <a:blip r:embed="rId8">
            <a:alphaModFix/>
          </a:blip>
          <a:srcRect/>
          <a:stretch/>
        </p:blipFill>
        <p:spPr>
          <a:xfrm>
            <a:off x="10703544" y="4695826"/>
            <a:ext cx="603552" cy="300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Google Shape;1863;p28">
            <a:extLst>
              <a:ext uri="{FF2B5EF4-FFF2-40B4-BE49-F238E27FC236}">
                <a16:creationId xmlns:a16="http://schemas.microsoft.com/office/drawing/2014/main" id="{A2D096DC-9A9B-D1A0-A59F-1B38964D60B2}"/>
              </a:ext>
            </a:extLst>
          </p:cNvPr>
          <p:cNvPicPr preferRelativeResize="0"/>
          <p:nvPr/>
        </p:nvPicPr>
        <p:blipFill rotWithShape="1">
          <a:blip r:embed="rId8">
            <a:alphaModFix/>
          </a:blip>
          <a:srcRect/>
          <a:stretch/>
        </p:blipFill>
        <p:spPr>
          <a:xfrm>
            <a:off x="10703544" y="2510846"/>
            <a:ext cx="603552" cy="300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442679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3049945586"/>
              </p:ext>
            </p:extLst>
          </p:nvPr>
        </p:nvGraphicFramePr>
        <p:xfrm>
          <a:off x="7931038" y="1737210"/>
          <a:ext cx="3444886" cy="233334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3G </a:t>
            </a:r>
            <a:r>
              <a:rPr lang="fr-FR" sz="2400" dirty="0">
                <a:latin typeface="Verdana" panose="020B0604030504040204" pitchFamily="34" charset="0"/>
                <a:ea typeface="Verdana" panose="020B0604030504040204" pitchFamily="34" charset="0"/>
              </a:rPr>
              <a:t>Internet Connexion/ Web Service Success </a:t>
            </a:r>
            <a:r>
              <a:rPr lang="en-US" sz="2400" dirty="0">
                <a:latin typeface="Verdana" panose="020B0604030504040204" pitchFamily="34" charset="0"/>
                <a:ea typeface="Verdana" panose="020B0604030504040204" pitchFamily="34" charset="0"/>
              </a:rPr>
              <a:t>Rate</a:t>
            </a:r>
            <a:br>
              <a:rPr lang="en-US" sz="2400" dirty="0">
                <a:solidFill>
                  <a:srgbClr val="414141"/>
                </a:solidFill>
              </a:rPr>
            </a:br>
            <a:r>
              <a:rPr lang="fr-FR" dirty="0">
                <a:solidFill>
                  <a:schemeClr val="bg1">
                    <a:lumMod val="50000"/>
                  </a:schemeClr>
                </a:solidFill>
                <a:latin typeface="Verdana" panose="020B0604030504040204" pitchFamily="34" charset="0"/>
                <a:ea typeface="Verdana" panose="020B0604030504040204" pitchFamily="34" charset="0"/>
                <a:cs typeface="+mn-cs"/>
              </a:rPr>
              <a:t>MTN is leading in terms of accessibilty to data service in over all,</a:t>
            </a:r>
            <a:br>
              <a:rPr lang="fr-FR" dirty="0">
                <a:solidFill>
                  <a:schemeClr val="bg1">
                    <a:lumMod val="50000"/>
                  </a:schemeClr>
                </a:solidFill>
                <a:latin typeface="Verdana" panose="020B0604030504040204" pitchFamily="34" charset="0"/>
                <a:ea typeface="Verdana" panose="020B0604030504040204" pitchFamily="34" charset="0"/>
                <a:cs typeface="+mn-cs"/>
              </a:rPr>
            </a:br>
            <a:r>
              <a:rPr lang="fr-FR" dirty="0">
                <a:solidFill>
                  <a:schemeClr val="bg1">
                    <a:lumMod val="50000"/>
                  </a:schemeClr>
                </a:solidFill>
                <a:latin typeface="Verdana" panose="020B0604030504040204" pitchFamily="34" charset="0"/>
                <a:ea typeface="Verdana" panose="020B0604030504040204" pitchFamily="34" charset="0"/>
                <a:cs typeface="+mn-cs"/>
              </a:rPr>
              <a:t>MTN has the best accessibility to web service. All operators meet ARCEP requirement for both KPIs except in major roads. </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24</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2" name="Picture 21"/>
          <p:cNvPicPr>
            <a:picLocks noChangeAspect="1"/>
          </p:cNvPicPr>
          <p:nvPr/>
        </p:nvPicPr>
        <p:blipFill>
          <a:blip r:embed="rId4"/>
          <a:stretch>
            <a:fillRect/>
          </a:stretch>
        </p:blipFill>
        <p:spPr>
          <a:xfrm>
            <a:off x="9519727" y="2929952"/>
            <a:ext cx="528787" cy="252000"/>
          </a:xfrm>
          <a:prstGeom prst="rect">
            <a:avLst/>
          </a:prstGeom>
        </p:spPr>
      </p:pic>
      <p:graphicFrame>
        <p:nvGraphicFramePr>
          <p:cNvPr id="14" name="Chart 13">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3478980806"/>
              </p:ext>
            </p:extLst>
          </p:nvPr>
        </p:nvGraphicFramePr>
        <p:xfrm>
          <a:off x="469898" y="1742343"/>
          <a:ext cx="6975931" cy="24227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AAE48422-31CF-F6E2-B540-82DB3DCFF311}"/>
              </a:ext>
            </a:extLst>
          </p:cNvPr>
          <p:cNvGraphicFramePr>
            <a:graphicFrameLocks/>
          </p:cNvGraphicFramePr>
          <p:nvPr>
            <p:extLst>
              <p:ext uri="{D42A27DB-BD31-4B8C-83A1-F6EECF244321}">
                <p14:modId xmlns:p14="http://schemas.microsoft.com/office/powerpoint/2010/main" val="3547557997"/>
              </p:ext>
            </p:extLst>
          </p:nvPr>
        </p:nvGraphicFramePr>
        <p:xfrm>
          <a:off x="469899" y="4310743"/>
          <a:ext cx="7050574" cy="223754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a:extLst>
              <a:ext uri="{FF2B5EF4-FFF2-40B4-BE49-F238E27FC236}">
                <a16:creationId xmlns:a16="http://schemas.microsoft.com/office/drawing/2014/main" id="{0FFBFFCE-02C1-8EEE-A721-C2F5CA10F57C}"/>
              </a:ext>
            </a:extLst>
          </p:cNvPr>
          <p:cNvGraphicFramePr>
            <a:graphicFrameLocks/>
          </p:cNvGraphicFramePr>
          <p:nvPr>
            <p:extLst>
              <p:ext uri="{D42A27DB-BD31-4B8C-83A1-F6EECF244321}">
                <p14:modId xmlns:p14="http://schemas.microsoft.com/office/powerpoint/2010/main" val="3618742326"/>
              </p:ext>
            </p:extLst>
          </p:nvPr>
        </p:nvGraphicFramePr>
        <p:xfrm>
          <a:off x="7931038" y="4310742"/>
          <a:ext cx="3444886" cy="2237542"/>
        </p:xfrm>
        <a:graphic>
          <a:graphicData uri="http://schemas.openxmlformats.org/drawingml/2006/chart">
            <c:chart xmlns:c="http://schemas.openxmlformats.org/drawingml/2006/chart" xmlns:r="http://schemas.openxmlformats.org/officeDocument/2006/relationships" r:id="rId7"/>
          </a:graphicData>
        </a:graphic>
      </p:graphicFrame>
      <p:pic>
        <p:nvPicPr>
          <p:cNvPr id="26" name="Picture 25">
            <a:extLst>
              <a:ext uri="{FF2B5EF4-FFF2-40B4-BE49-F238E27FC236}">
                <a16:creationId xmlns:a16="http://schemas.microsoft.com/office/drawing/2014/main" id="{F4908F15-E5A3-9E8F-76D8-80B03944A3BC}"/>
              </a:ext>
            </a:extLst>
          </p:cNvPr>
          <p:cNvPicPr>
            <a:picLocks noChangeAspect="1"/>
          </p:cNvPicPr>
          <p:nvPr/>
        </p:nvPicPr>
        <p:blipFill>
          <a:blip r:embed="rId4"/>
          <a:stretch>
            <a:fillRect/>
          </a:stretch>
        </p:blipFill>
        <p:spPr>
          <a:xfrm>
            <a:off x="9514936" y="5429513"/>
            <a:ext cx="468000" cy="223032"/>
          </a:xfrm>
          <a:prstGeom prst="rect">
            <a:avLst/>
          </a:prstGeom>
        </p:spPr>
      </p:pic>
      <p:pic>
        <p:nvPicPr>
          <p:cNvPr id="2" name="Google Shape;1863;p28">
            <a:extLst>
              <a:ext uri="{FF2B5EF4-FFF2-40B4-BE49-F238E27FC236}">
                <a16:creationId xmlns:a16="http://schemas.microsoft.com/office/drawing/2014/main" id="{DC7A4B1A-5A7D-8AD1-FE39-6F3CB08683D9}"/>
              </a:ext>
            </a:extLst>
          </p:cNvPr>
          <p:cNvPicPr preferRelativeResize="0"/>
          <p:nvPr/>
        </p:nvPicPr>
        <p:blipFill rotWithShape="1">
          <a:blip r:embed="rId8">
            <a:alphaModFix/>
          </a:blip>
          <a:srcRect/>
          <a:stretch/>
        </p:blipFill>
        <p:spPr>
          <a:xfrm>
            <a:off x="10222413" y="2903882"/>
            <a:ext cx="581321" cy="304140"/>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77E513AD-5242-35F6-FDFC-0E9F949A05B8}"/>
              </a:ext>
            </a:extLst>
          </p:cNvPr>
          <p:cNvPicPr>
            <a:picLocks noChangeAspect="1"/>
          </p:cNvPicPr>
          <p:nvPr/>
        </p:nvPicPr>
        <p:blipFill>
          <a:blip r:embed="rId9"/>
          <a:stretch>
            <a:fillRect/>
          </a:stretch>
        </p:blipFill>
        <p:spPr>
          <a:xfrm>
            <a:off x="8740942" y="2393136"/>
            <a:ext cx="682095" cy="261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Google Shape;1863;p28">
            <a:extLst>
              <a:ext uri="{FF2B5EF4-FFF2-40B4-BE49-F238E27FC236}">
                <a16:creationId xmlns:a16="http://schemas.microsoft.com/office/drawing/2014/main" id="{4ACC88E2-9F0C-8F11-217D-81D0EDCBE5F9}"/>
              </a:ext>
            </a:extLst>
          </p:cNvPr>
          <p:cNvPicPr preferRelativeResize="0"/>
          <p:nvPr/>
        </p:nvPicPr>
        <p:blipFill rotWithShape="1">
          <a:blip r:embed="rId8">
            <a:alphaModFix/>
          </a:blip>
          <a:srcRect/>
          <a:stretch/>
        </p:blipFill>
        <p:spPr>
          <a:xfrm>
            <a:off x="10222412" y="5206749"/>
            <a:ext cx="581321" cy="30414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ECA287A-B4F6-6687-B1B1-82A74E76E51F}"/>
              </a:ext>
            </a:extLst>
          </p:cNvPr>
          <p:cNvPicPr>
            <a:picLocks noChangeAspect="1"/>
          </p:cNvPicPr>
          <p:nvPr/>
        </p:nvPicPr>
        <p:blipFill>
          <a:blip r:embed="rId9"/>
          <a:stretch>
            <a:fillRect/>
          </a:stretch>
        </p:blipFill>
        <p:spPr>
          <a:xfrm>
            <a:off x="8633447" y="5228239"/>
            <a:ext cx="648000" cy="248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7356255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600-000004000000}"/>
              </a:ext>
            </a:extLst>
          </p:cNvPr>
          <p:cNvGraphicFramePr>
            <a:graphicFrameLocks/>
          </p:cNvGraphicFramePr>
          <p:nvPr>
            <p:extLst>
              <p:ext uri="{D42A27DB-BD31-4B8C-83A1-F6EECF244321}">
                <p14:modId xmlns:p14="http://schemas.microsoft.com/office/powerpoint/2010/main" val="146656402"/>
              </p:ext>
            </p:extLst>
          </p:nvPr>
        </p:nvGraphicFramePr>
        <p:xfrm>
          <a:off x="7362825" y="1647853"/>
          <a:ext cx="4322575" cy="41429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a:t>
            </a:r>
            <a:r>
              <a:rPr lang="fr-FR" sz="2400" dirty="0">
                <a:latin typeface="Verdana" panose="020B0604030504040204" pitchFamily="34" charset="0"/>
                <a:ea typeface="Verdana" panose="020B0604030504040204" pitchFamily="34" charset="0"/>
              </a:rPr>
              <a:t>3G/4G HTTP Connexion Setup Time</a:t>
            </a:r>
            <a:br>
              <a:rPr lang="en-US" sz="2400" dirty="0">
                <a:solidFill>
                  <a:srgbClr val="414141"/>
                </a:solidFill>
              </a:rPr>
            </a:br>
            <a:r>
              <a:rPr lang="fr-FR" dirty="0">
                <a:solidFill>
                  <a:schemeClr val="bg1">
                    <a:lumMod val="50000"/>
                  </a:schemeClr>
                </a:solidFill>
                <a:latin typeface="Verdana" panose="020B0604030504040204" pitchFamily="34" charset="0"/>
                <a:ea typeface="Verdana" panose="020B0604030504040204" pitchFamily="34" charset="0"/>
              </a:rPr>
              <a:t>MTN is clear leader in HTTP connexion Setup Time, </a:t>
            </a:r>
            <a:br>
              <a:rPr lang="fr-FR" dirty="0">
                <a:solidFill>
                  <a:schemeClr val="bg1">
                    <a:lumMod val="50000"/>
                  </a:schemeClr>
                </a:solidFill>
                <a:latin typeface="Verdana" panose="020B0604030504040204" pitchFamily="34" charset="0"/>
                <a:ea typeface="Verdana" panose="020B0604030504040204" pitchFamily="34" charset="0"/>
              </a:rPr>
            </a:br>
            <a:r>
              <a:rPr lang="fr-FR" dirty="0">
                <a:solidFill>
                  <a:schemeClr val="bg1">
                    <a:lumMod val="50000"/>
                  </a:schemeClr>
                </a:solidFill>
                <a:latin typeface="Verdana" panose="020B0604030504040204" pitchFamily="34" charset="0"/>
                <a:ea typeface="Verdana" panose="020B0604030504040204" pitchFamily="34" charset="0"/>
              </a:rPr>
              <a:t>All operators meet ARCEP requirements.</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25</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2" name="Chart 1">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08813427"/>
              </p:ext>
            </p:extLst>
          </p:nvPr>
        </p:nvGraphicFramePr>
        <p:xfrm>
          <a:off x="506600" y="1647852"/>
          <a:ext cx="6700445" cy="4142993"/>
        </p:xfrm>
        <a:graphic>
          <a:graphicData uri="http://schemas.openxmlformats.org/drawingml/2006/chart">
            <c:chart xmlns:c="http://schemas.openxmlformats.org/drawingml/2006/chart" xmlns:r="http://schemas.openxmlformats.org/officeDocument/2006/relationships" r:id="rId4"/>
          </a:graphicData>
        </a:graphic>
      </p:graphicFrame>
      <p:pic>
        <p:nvPicPr>
          <p:cNvPr id="5" name="Google Shape;1863;p28">
            <a:extLst>
              <a:ext uri="{FF2B5EF4-FFF2-40B4-BE49-F238E27FC236}">
                <a16:creationId xmlns:a16="http://schemas.microsoft.com/office/drawing/2014/main" id="{1562A0E3-73E0-1D28-46D8-AB9423F008D6}"/>
              </a:ext>
            </a:extLst>
          </p:cNvPr>
          <p:cNvPicPr preferRelativeResize="0"/>
          <p:nvPr/>
        </p:nvPicPr>
        <p:blipFill rotWithShape="1">
          <a:blip r:embed="rId5">
            <a:alphaModFix/>
          </a:blip>
          <a:srcRect/>
          <a:stretch/>
        </p:blipFill>
        <p:spPr>
          <a:xfrm>
            <a:off x="10280452" y="4048126"/>
            <a:ext cx="581321" cy="30414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569E77C9-D631-97B7-DEF9-69E8AECF94B9}"/>
              </a:ext>
            </a:extLst>
          </p:cNvPr>
          <p:cNvPicPr>
            <a:picLocks noChangeAspect="1"/>
          </p:cNvPicPr>
          <p:nvPr/>
        </p:nvPicPr>
        <p:blipFill>
          <a:blip r:embed="rId6"/>
          <a:stretch>
            <a:fillRect/>
          </a:stretch>
        </p:blipFill>
        <p:spPr>
          <a:xfrm>
            <a:off x="8290973" y="2137350"/>
            <a:ext cx="682095" cy="261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6076996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899" y="402589"/>
            <a:ext cx="11560175" cy="334103"/>
          </a:xfrm>
        </p:spPr>
        <p:txBody>
          <a:bodyPr/>
          <a:lstStyle/>
          <a:p>
            <a:r>
              <a:rPr lang="en-US" sz="2400" dirty="0"/>
              <a:t>Benchmarking – 3G </a:t>
            </a:r>
            <a:r>
              <a:rPr lang="fr-FR" sz="2400" dirty="0">
                <a:latin typeface="Verdana" panose="020B0604030504040204" pitchFamily="34" charset="0"/>
                <a:ea typeface="Verdana" panose="020B0604030504040204" pitchFamily="34" charset="0"/>
              </a:rPr>
              <a:t>FTP Service</a:t>
            </a:r>
            <a:br>
              <a:rPr lang="en-US" sz="2400" dirty="0">
                <a:solidFill>
                  <a:srgbClr val="414141"/>
                </a:solidFill>
              </a:rPr>
            </a:br>
            <a:r>
              <a:rPr lang="fr-FR" dirty="0">
                <a:solidFill>
                  <a:schemeClr val="bg1">
                    <a:lumMod val="50000"/>
                  </a:schemeClr>
                </a:solidFill>
                <a:latin typeface="Verdana" panose="020B0604030504040204" pitchFamily="34" charset="0"/>
                <a:ea typeface="Verdana" panose="020B0604030504040204" pitchFamily="34" charset="0"/>
                <a:cs typeface="+mn-cs"/>
              </a:rPr>
              <a:t>All operators meet the ARCEP target for FTP sucees ratio, </a:t>
            </a:r>
            <a:br>
              <a:rPr lang="fr-FR" dirty="0">
                <a:solidFill>
                  <a:schemeClr val="bg1">
                    <a:lumMod val="50000"/>
                  </a:schemeClr>
                </a:solidFill>
                <a:latin typeface="Verdana" panose="020B0604030504040204" pitchFamily="34" charset="0"/>
                <a:ea typeface="Verdana" panose="020B0604030504040204" pitchFamily="34" charset="0"/>
                <a:cs typeface="+mn-cs"/>
              </a:rPr>
            </a:br>
            <a:r>
              <a:rPr lang="fr-FR" dirty="0">
                <a:solidFill>
                  <a:schemeClr val="bg1">
                    <a:lumMod val="50000"/>
                  </a:schemeClr>
                </a:solidFill>
                <a:latin typeface="Verdana" panose="020B0604030504040204" pitchFamily="34" charset="0"/>
                <a:ea typeface="Verdana" panose="020B0604030504040204" pitchFamily="34" charset="0"/>
                <a:cs typeface="+mn-cs"/>
              </a:rPr>
              <a:t>CELTISS is ranked first in overall for FTP DL/UL sucess ratio and slightly better than MTN.</a:t>
            </a:r>
            <a:br>
              <a:rPr lang="fr-FR" dirty="0">
                <a:solidFill>
                  <a:schemeClr val="bg1">
                    <a:lumMod val="50000"/>
                  </a:schemeClr>
                </a:solidFill>
                <a:latin typeface="Verdana" panose="020B0604030504040204" pitchFamily="34" charset="0"/>
                <a:ea typeface="Verdana" panose="020B0604030504040204" pitchFamily="34" charset="0"/>
                <a:cs typeface="+mn-cs"/>
              </a:rPr>
            </a:b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26</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2" name="Chart 1">
            <a:extLst>
              <a:ext uri="{FF2B5EF4-FFF2-40B4-BE49-F238E27FC236}">
                <a16:creationId xmlns:a16="http://schemas.microsoft.com/office/drawing/2014/main" id="{00000000-0008-0000-0D00-000003000000}"/>
              </a:ext>
            </a:extLst>
          </p:cNvPr>
          <p:cNvGraphicFramePr>
            <a:graphicFrameLocks/>
          </p:cNvGraphicFramePr>
          <p:nvPr>
            <p:extLst>
              <p:ext uri="{D42A27DB-BD31-4B8C-83A1-F6EECF244321}">
                <p14:modId xmlns:p14="http://schemas.microsoft.com/office/powerpoint/2010/main" val="115682798"/>
              </p:ext>
            </p:extLst>
          </p:nvPr>
        </p:nvGraphicFramePr>
        <p:xfrm>
          <a:off x="469899" y="1436549"/>
          <a:ext cx="5512657" cy="2705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00000000-0008-0000-0D00-000004000000}"/>
              </a:ext>
            </a:extLst>
          </p:cNvPr>
          <p:cNvGraphicFramePr>
            <a:graphicFrameLocks/>
          </p:cNvGraphicFramePr>
          <p:nvPr>
            <p:extLst>
              <p:ext uri="{D42A27DB-BD31-4B8C-83A1-F6EECF244321}">
                <p14:modId xmlns:p14="http://schemas.microsoft.com/office/powerpoint/2010/main" val="672813999"/>
              </p:ext>
            </p:extLst>
          </p:nvPr>
        </p:nvGraphicFramePr>
        <p:xfrm>
          <a:off x="1280131" y="4251328"/>
          <a:ext cx="3948940" cy="23334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00000000-0008-0000-0C00-000003000000}"/>
              </a:ext>
            </a:extLst>
          </p:cNvPr>
          <p:cNvGraphicFramePr>
            <a:graphicFrameLocks/>
          </p:cNvGraphicFramePr>
          <p:nvPr>
            <p:extLst>
              <p:ext uri="{D42A27DB-BD31-4B8C-83A1-F6EECF244321}">
                <p14:modId xmlns:p14="http://schemas.microsoft.com/office/powerpoint/2010/main" val="1919173797"/>
              </p:ext>
            </p:extLst>
          </p:nvPr>
        </p:nvGraphicFramePr>
        <p:xfrm>
          <a:off x="6096001" y="1436549"/>
          <a:ext cx="5850194" cy="27151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00000000-0008-0000-0C00-000004000000}"/>
              </a:ext>
            </a:extLst>
          </p:cNvPr>
          <p:cNvGraphicFramePr>
            <a:graphicFrameLocks/>
          </p:cNvGraphicFramePr>
          <p:nvPr>
            <p:extLst>
              <p:ext uri="{D42A27DB-BD31-4B8C-83A1-F6EECF244321}">
                <p14:modId xmlns:p14="http://schemas.microsoft.com/office/powerpoint/2010/main" val="3727002891"/>
              </p:ext>
            </p:extLst>
          </p:nvPr>
        </p:nvGraphicFramePr>
        <p:xfrm>
          <a:off x="6962932" y="4251328"/>
          <a:ext cx="3948937" cy="2333438"/>
        </p:xfrm>
        <a:graphic>
          <a:graphicData uri="http://schemas.openxmlformats.org/drawingml/2006/chart">
            <c:chart xmlns:c="http://schemas.openxmlformats.org/drawingml/2006/chart" xmlns:r="http://schemas.openxmlformats.org/officeDocument/2006/relationships" r:id="rId6"/>
          </a:graphicData>
        </a:graphic>
      </p:graphicFrame>
      <p:pic>
        <p:nvPicPr>
          <p:cNvPr id="11" name="Google Shape;1863;p28">
            <a:extLst>
              <a:ext uri="{FF2B5EF4-FFF2-40B4-BE49-F238E27FC236}">
                <a16:creationId xmlns:a16="http://schemas.microsoft.com/office/drawing/2014/main" id="{12178112-7A5E-B8E5-8E25-6D1C31DE4A73}"/>
              </a:ext>
            </a:extLst>
          </p:cNvPr>
          <p:cNvPicPr preferRelativeResize="0"/>
          <p:nvPr/>
        </p:nvPicPr>
        <p:blipFill rotWithShape="1">
          <a:blip r:embed="rId7">
            <a:alphaModFix/>
          </a:blip>
          <a:srcRect/>
          <a:stretch/>
        </p:blipFill>
        <p:spPr>
          <a:xfrm>
            <a:off x="9529537" y="4656787"/>
            <a:ext cx="581321" cy="30414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1259AC1A-CB62-5E9B-6449-79E0D1231DEE}"/>
              </a:ext>
            </a:extLst>
          </p:cNvPr>
          <p:cNvPicPr>
            <a:picLocks noChangeAspect="1"/>
          </p:cNvPicPr>
          <p:nvPr/>
        </p:nvPicPr>
        <p:blipFill>
          <a:blip r:embed="rId8"/>
          <a:stretch>
            <a:fillRect/>
          </a:stretch>
        </p:blipFill>
        <p:spPr>
          <a:xfrm>
            <a:off x="7783102" y="5199006"/>
            <a:ext cx="682095" cy="261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5DEA9C03-A970-D05C-EA6D-451B165D3F1B}"/>
              </a:ext>
            </a:extLst>
          </p:cNvPr>
          <p:cNvPicPr>
            <a:picLocks noChangeAspect="1"/>
          </p:cNvPicPr>
          <p:nvPr/>
        </p:nvPicPr>
        <p:blipFill>
          <a:blip r:embed="rId9"/>
          <a:stretch>
            <a:fillRect/>
          </a:stretch>
        </p:blipFill>
        <p:spPr>
          <a:xfrm>
            <a:off x="8709367" y="4924506"/>
            <a:ext cx="576000" cy="27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Google Shape;1863;p28">
            <a:extLst>
              <a:ext uri="{FF2B5EF4-FFF2-40B4-BE49-F238E27FC236}">
                <a16:creationId xmlns:a16="http://schemas.microsoft.com/office/drawing/2014/main" id="{A8EB635B-5A20-3BAC-EFA2-1B2C1458ABA1}"/>
              </a:ext>
            </a:extLst>
          </p:cNvPr>
          <p:cNvPicPr preferRelativeResize="0"/>
          <p:nvPr/>
        </p:nvPicPr>
        <p:blipFill rotWithShape="1">
          <a:blip r:embed="rId7">
            <a:alphaModFix/>
          </a:blip>
          <a:srcRect/>
          <a:stretch/>
        </p:blipFill>
        <p:spPr>
          <a:xfrm>
            <a:off x="3909808" y="4665581"/>
            <a:ext cx="581321" cy="304140"/>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CB17F432-C829-8EF9-0C5E-D662E5EBD2C6}"/>
              </a:ext>
            </a:extLst>
          </p:cNvPr>
          <p:cNvPicPr>
            <a:picLocks noChangeAspect="1"/>
          </p:cNvPicPr>
          <p:nvPr/>
        </p:nvPicPr>
        <p:blipFill>
          <a:blip r:embed="rId9"/>
          <a:stretch>
            <a:fillRect/>
          </a:stretch>
        </p:blipFill>
        <p:spPr>
          <a:xfrm>
            <a:off x="3039786" y="5451977"/>
            <a:ext cx="576000" cy="27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a:extLst>
              <a:ext uri="{FF2B5EF4-FFF2-40B4-BE49-F238E27FC236}">
                <a16:creationId xmlns:a16="http://schemas.microsoft.com/office/drawing/2014/main" id="{16CF838E-E1DA-2A26-7BA2-E2C557847A3C}"/>
              </a:ext>
            </a:extLst>
          </p:cNvPr>
          <p:cNvPicPr>
            <a:picLocks noChangeAspect="1"/>
          </p:cNvPicPr>
          <p:nvPr/>
        </p:nvPicPr>
        <p:blipFill>
          <a:blip r:embed="rId8"/>
          <a:stretch>
            <a:fillRect/>
          </a:stretch>
        </p:blipFill>
        <p:spPr>
          <a:xfrm>
            <a:off x="2073126" y="5129904"/>
            <a:ext cx="682095" cy="261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2198788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Benchmarking – 3G </a:t>
            </a:r>
            <a:r>
              <a:rPr lang="fr-FR" sz="2400" dirty="0">
                <a:latin typeface="Verdana" panose="020B0604030504040204" pitchFamily="34" charset="0"/>
                <a:ea typeface="Verdana" panose="020B0604030504040204" pitchFamily="34" charset="0"/>
              </a:rPr>
              <a:t>FTP service DL/UL throughput</a:t>
            </a:r>
            <a:br>
              <a:rPr lang="en-US" sz="2400" dirty="0">
                <a:solidFill>
                  <a:srgbClr val="414141"/>
                </a:solidFill>
              </a:rPr>
            </a:br>
            <a:r>
              <a:rPr lang="fr-FR" dirty="0">
                <a:solidFill>
                  <a:schemeClr val="bg1">
                    <a:lumMod val="50000"/>
                  </a:schemeClr>
                </a:solidFill>
                <a:latin typeface="Verdana" panose="020B0604030504040204" pitchFamily="34" charset="0"/>
                <a:ea typeface="Verdana" panose="020B0604030504040204" pitchFamily="34" charset="0"/>
                <a:cs typeface="+mn-cs"/>
              </a:rPr>
              <a:t>CELTISS is clear leader in terms of FTP End User DL throughput  in over all,</a:t>
            </a:r>
            <a:br>
              <a:rPr lang="fr-FR" dirty="0">
                <a:solidFill>
                  <a:schemeClr val="bg1">
                    <a:lumMod val="50000"/>
                  </a:schemeClr>
                </a:solidFill>
                <a:latin typeface="Verdana" panose="020B0604030504040204" pitchFamily="34" charset="0"/>
                <a:ea typeface="Verdana" panose="020B0604030504040204" pitchFamily="34" charset="0"/>
                <a:cs typeface="+mn-cs"/>
              </a:rPr>
            </a:br>
            <a:r>
              <a:rPr lang="fr-FR" dirty="0">
                <a:solidFill>
                  <a:schemeClr val="bg1">
                    <a:lumMod val="50000"/>
                  </a:schemeClr>
                </a:solidFill>
                <a:latin typeface="Verdana" panose="020B0604030504040204" pitchFamily="34" charset="0"/>
                <a:ea typeface="Verdana" panose="020B0604030504040204" pitchFamily="34" charset="0"/>
                <a:cs typeface="+mn-cs"/>
              </a:rPr>
              <a:t>MTN meets ARCEP requirements, but needs to improve its FTP DL/UL throughput.  </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27</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2" name="Chart 1">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3921373372"/>
              </p:ext>
            </p:extLst>
          </p:nvPr>
        </p:nvGraphicFramePr>
        <p:xfrm>
          <a:off x="469900" y="1652782"/>
          <a:ext cx="5744087" cy="29159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00000000-0008-0000-0A00-000004000000}"/>
              </a:ext>
            </a:extLst>
          </p:cNvPr>
          <p:cNvGraphicFramePr>
            <a:graphicFrameLocks/>
          </p:cNvGraphicFramePr>
          <p:nvPr>
            <p:extLst>
              <p:ext uri="{D42A27DB-BD31-4B8C-83A1-F6EECF244321}">
                <p14:modId xmlns:p14="http://schemas.microsoft.com/office/powerpoint/2010/main" val="3546203526"/>
              </p:ext>
            </p:extLst>
          </p:nvPr>
        </p:nvGraphicFramePr>
        <p:xfrm>
          <a:off x="1347798" y="4657673"/>
          <a:ext cx="3646989" cy="19735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00000000-0008-0000-0B00-000003000000}"/>
              </a:ext>
            </a:extLst>
          </p:cNvPr>
          <p:cNvGraphicFramePr>
            <a:graphicFrameLocks/>
          </p:cNvGraphicFramePr>
          <p:nvPr>
            <p:extLst>
              <p:ext uri="{D42A27DB-BD31-4B8C-83A1-F6EECF244321}">
                <p14:modId xmlns:p14="http://schemas.microsoft.com/office/powerpoint/2010/main" val="1085419010"/>
              </p:ext>
            </p:extLst>
          </p:nvPr>
        </p:nvGraphicFramePr>
        <p:xfrm>
          <a:off x="6391714" y="1652782"/>
          <a:ext cx="5638361" cy="29159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00000000-0008-0000-0B00-000004000000}"/>
              </a:ext>
            </a:extLst>
          </p:cNvPr>
          <p:cNvGraphicFramePr>
            <a:graphicFrameLocks/>
          </p:cNvGraphicFramePr>
          <p:nvPr>
            <p:extLst>
              <p:ext uri="{D42A27DB-BD31-4B8C-83A1-F6EECF244321}">
                <p14:modId xmlns:p14="http://schemas.microsoft.com/office/powerpoint/2010/main" val="3198866362"/>
              </p:ext>
            </p:extLst>
          </p:nvPr>
        </p:nvGraphicFramePr>
        <p:xfrm>
          <a:off x="7197212" y="4657674"/>
          <a:ext cx="3569111" cy="1973590"/>
        </p:xfrm>
        <a:graphic>
          <a:graphicData uri="http://schemas.openxmlformats.org/drawingml/2006/chart">
            <c:chart xmlns:c="http://schemas.openxmlformats.org/drawingml/2006/chart" xmlns:r="http://schemas.openxmlformats.org/officeDocument/2006/relationships" r:id="rId6"/>
          </a:graphicData>
        </a:graphic>
      </p:graphicFrame>
      <p:pic>
        <p:nvPicPr>
          <p:cNvPr id="8" name="Google Shape;1863;p28">
            <a:extLst>
              <a:ext uri="{FF2B5EF4-FFF2-40B4-BE49-F238E27FC236}">
                <a16:creationId xmlns:a16="http://schemas.microsoft.com/office/drawing/2014/main" id="{BC64BD4E-E80B-9993-BE08-3213DED460F8}"/>
              </a:ext>
            </a:extLst>
          </p:cNvPr>
          <p:cNvPicPr preferRelativeResize="0"/>
          <p:nvPr/>
        </p:nvPicPr>
        <p:blipFill rotWithShape="1">
          <a:blip r:embed="rId7">
            <a:alphaModFix/>
          </a:blip>
          <a:srcRect/>
          <a:stretch/>
        </p:blipFill>
        <p:spPr>
          <a:xfrm>
            <a:off x="9549806" y="5844944"/>
            <a:ext cx="581321" cy="30414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9697AC26-F7BB-2842-F53F-ABDDF4C51D60}"/>
              </a:ext>
            </a:extLst>
          </p:cNvPr>
          <p:cNvPicPr>
            <a:picLocks noChangeAspect="1"/>
          </p:cNvPicPr>
          <p:nvPr/>
        </p:nvPicPr>
        <p:blipFill>
          <a:blip r:embed="rId8"/>
          <a:stretch>
            <a:fillRect/>
          </a:stretch>
        </p:blipFill>
        <p:spPr>
          <a:xfrm>
            <a:off x="7930984" y="5600013"/>
            <a:ext cx="682095" cy="261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Google Shape;1863;p28">
            <a:extLst>
              <a:ext uri="{FF2B5EF4-FFF2-40B4-BE49-F238E27FC236}">
                <a16:creationId xmlns:a16="http://schemas.microsoft.com/office/drawing/2014/main" id="{7A378A6A-8A0B-0019-05DE-2AF9A9B51DFC}"/>
              </a:ext>
            </a:extLst>
          </p:cNvPr>
          <p:cNvPicPr preferRelativeResize="0"/>
          <p:nvPr/>
        </p:nvPicPr>
        <p:blipFill rotWithShape="1">
          <a:blip r:embed="rId7">
            <a:alphaModFix/>
          </a:blip>
          <a:srcRect/>
          <a:stretch/>
        </p:blipFill>
        <p:spPr>
          <a:xfrm>
            <a:off x="3759725" y="5421115"/>
            <a:ext cx="581321" cy="304140"/>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D09D77C8-A8DF-BD90-1A5C-40DCDEA470FE}"/>
              </a:ext>
            </a:extLst>
          </p:cNvPr>
          <p:cNvPicPr>
            <a:picLocks noChangeAspect="1"/>
          </p:cNvPicPr>
          <p:nvPr/>
        </p:nvPicPr>
        <p:blipFill>
          <a:blip r:embed="rId8"/>
          <a:stretch>
            <a:fillRect/>
          </a:stretch>
        </p:blipFill>
        <p:spPr>
          <a:xfrm>
            <a:off x="2164302" y="5713245"/>
            <a:ext cx="682095" cy="261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3113526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6A61D5D-FF87-4B3C-AAC6-8F949609A18C}"/>
              </a:ext>
            </a:extLst>
          </p:cNvPr>
          <p:cNvGraphicFramePr>
            <a:graphicFrameLocks/>
          </p:cNvGraphicFramePr>
          <p:nvPr>
            <p:extLst>
              <p:ext uri="{D42A27DB-BD31-4B8C-83A1-F6EECF244321}">
                <p14:modId xmlns:p14="http://schemas.microsoft.com/office/powerpoint/2010/main" val="2836742575"/>
              </p:ext>
            </p:extLst>
          </p:nvPr>
        </p:nvGraphicFramePr>
        <p:xfrm>
          <a:off x="8254180" y="2221332"/>
          <a:ext cx="3707069" cy="368754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4G </a:t>
            </a:r>
            <a:r>
              <a:rPr lang="fr-FR" sz="2400" dirty="0">
                <a:latin typeface="Verdana" panose="020B0604030504040204" pitchFamily="34" charset="0"/>
                <a:ea typeface="Verdana" panose="020B0604030504040204" pitchFamily="34" charset="0"/>
              </a:rPr>
              <a:t>Web Service</a:t>
            </a:r>
            <a:br>
              <a:rPr lang="en-US" sz="2400" dirty="0">
                <a:solidFill>
                  <a:srgbClr val="414141"/>
                </a:solidFill>
              </a:rPr>
            </a:br>
            <a:br>
              <a:rPr lang="en-US" sz="2400" dirty="0">
                <a:solidFill>
                  <a:srgbClr val="414141"/>
                </a:solidFill>
              </a:rPr>
            </a:br>
            <a:r>
              <a:rPr lang="fr-FR" dirty="0">
                <a:solidFill>
                  <a:schemeClr val="bg1">
                    <a:lumMod val="50000"/>
                  </a:schemeClr>
                </a:solidFill>
                <a:latin typeface="Verdana" panose="020B0604030504040204" pitchFamily="34" charset="0"/>
                <a:ea typeface="Verdana" panose="020B0604030504040204" pitchFamily="34" charset="0"/>
                <a:cs typeface="+mn-cs"/>
              </a:rPr>
              <a:t>MTN is ranked first in terms of web service by having the best succes ratio </a:t>
            </a:r>
            <a:r>
              <a:rPr lang="en-US" dirty="0">
                <a:solidFill>
                  <a:schemeClr val="bg1">
                    <a:lumMod val="50000"/>
                  </a:schemeClr>
                </a:solidFill>
                <a:latin typeface="Verdana" panose="020B0604030504040204" pitchFamily="34" charset="0"/>
                <a:ea typeface="Verdana" panose="020B0604030504040204" pitchFamily="34" charset="0"/>
                <a:cs typeface="+mn-cs"/>
              </a:rPr>
              <a:t>in all regions except in SEME KAPODJI. </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28</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1" name="Picture 20"/>
          <p:cNvPicPr>
            <a:picLocks noChangeAspect="1"/>
          </p:cNvPicPr>
          <p:nvPr/>
        </p:nvPicPr>
        <p:blipFill>
          <a:blip r:embed="rId4"/>
          <a:stretch>
            <a:fillRect/>
          </a:stretch>
        </p:blipFill>
        <p:spPr>
          <a:xfrm>
            <a:off x="9203910" y="3252492"/>
            <a:ext cx="479943" cy="216310"/>
          </a:xfrm>
          <a:prstGeom prst="rect">
            <a:avLst/>
          </a:prstGeom>
        </p:spPr>
      </p:pic>
      <p:graphicFrame>
        <p:nvGraphicFramePr>
          <p:cNvPr id="2" name="Chart 1">
            <a:extLst>
              <a:ext uri="{FF2B5EF4-FFF2-40B4-BE49-F238E27FC236}">
                <a16:creationId xmlns:a16="http://schemas.microsoft.com/office/drawing/2014/main" id="{6F8D9FFA-D476-4C4C-94FD-BBB4A546F05E}"/>
              </a:ext>
            </a:extLst>
          </p:cNvPr>
          <p:cNvGraphicFramePr>
            <a:graphicFrameLocks/>
          </p:cNvGraphicFramePr>
          <p:nvPr>
            <p:extLst>
              <p:ext uri="{D42A27DB-BD31-4B8C-83A1-F6EECF244321}">
                <p14:modId xmlns:p14="http://schemas.microsoft.com/office/powerpoint/2010/main" val="1189383017"/>
              </p:ext>
            </p:extLst>
          </p:nvPr>
        </p:nvGraphicFramePr>
        <p:xfrm>
          <a:off x="469900" y="2221332"/>
          <a:ext cx="7604760" cy="3687547"/>
        </p:xfrm>
        <a:graphic>
          <a:graphicData uri="http://schemas.openxmlformats.org/drawingml/2006/chart">
            <c:chart xmlns:c="http://schemas.openxmlformats.org/drawingml/2006/chart" xmlns:r="http://schemas.openxmlformats.org/officeDocument/2006/relationships" r:id="rId5"/>
          </a:graphicData>
        </a:graphic>
      </p:graphicFrame>
      <p:pic>
        <p:nvPicPr>
          <p:cNvPr id="5" name="Google Shape;1863;p28">
            <a:extLst>
              <a:ext uri="{FF2B5EF4-FFF2-40B4-BE49-F238E27FC236}">
                <a16:creationId xmlns:a16="http://schemas.microsoft.com/office/drawing/2014/main" id="{B5E25656-322D-F6B8-690C-BEC67A735088}"/>
              </a:ext>
            </a:extLst>
          </p:cNvPr>
          <p:cNvPicPr preferRelativeResize="0"/>
          <p:nvPr/>
        </p:nvPicPr>
        <p:blipFill rotWithShape="1">
          <a:blip r:embed="rId6">
            <a:alphaModFix/>
          </a:blip>
          <a:srcRect/>
          <a:stretch/>
        </p:blipFill>
        <p:spPr>
          <a:xfrm>
            <a:off x="10712975" y="4973440"/>
            <a:ext cx="581321" cy="30414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F25DFF2-C527-6C1D-5E4F-4DE4D20FEE49}"/>
              </a:ext>
            </a:extLst>
          </p:cNvPr>
          <p:cNvPicPr>
            <a:picLocks noChangeAspect="1"/>
          </p:cNvPicPr>
          <p:nvPr/>
        </p:nvPicPr>
        <p:blipFill>
          <a:blip r:embed="rId7"/>
          <a:stretch>
            <a:fillRect/>
          </a:stretch>
        </p:blipFill>
        <p:spPr>
          <a:xfrm>
            <a:off x="9956260" y="4993550"/>
            <a:ext cx="576000" cy="27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874211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B8287BE-8391-4EFD-8ACF-DDEF37185C1A}"/>
              </a:ext>
            </a:extLst>
          </p:cNvPr>
          <p:cNvGraphicFramePr>
            <a:graphicFrameLocks/>
          </p:cNvGraphicFramePr>
          <p:nvPr>
            <p:extLst>
              <p:ext uri="{D42A27DB-BD31-4B8C-83A1-F6EECF244321}">
                <p14:modId xmlns:p14="http://schemas.microsoft.com/office/powerpoint/2010/main" val="1695178367"/>
              </p:ext>
            </p:extLst>
          </p:nvPr>
        </p:nvGraphicFramePr>
        <p:xfrm>
          <a:off x="7098892" y="4470944"/>
          <a:ext cx="3802433" cy="2067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16E76682-3816-4CF5-B47B-377A4D108502}"/>
              </a:ext>
            </a:extLst>
          </p:cNvPr>
          <p:cNvGraphicFramePr>
            <a:graphicFrameLocks/>
          </p:cNvGraphicFramePr>
          <p:nvPr>
            <p:extLst>
              <p:ext uri="{D42A27DB-BD31-4B8C-83A1-F6EECF244321}">
                <p14:modId xmlns:p14="http://schemas.microsoft.com/office/powerpoint/2010/main" val="2200882716"/>
              </p:ext>
            </p:extLst>
          </p:nvPr>
        </p:nvGraphicFramePr>
        <p:xfrm>
          <a:off x="1183762" y="4470944"/>
          <a:ext cx="3909348" cy="2067669"/>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469900" y="402589"/>
            <a:ext cx="11331576" cy="334103"/>
          </a:xfrm>
        </p:spPr>
        <p:txBody>
          <a:bodyPr/>
          <a:lstStyle/>
          <a:p>
            <a:r>
              <a:rPr lang="en-US" sz="2400" dirty="0"/>
              <a:t>Benchmarking – 4G </a:t>
            </a:r>
            <a:r>
              <a:rPr lang="fr-FR" sz="2400" dirty="0">
                <a:latin typeface="Verdana" panose="020B0604030504040204" pitchFamily="34" charset="0"/>
                <a:ea typeface="Verdana" panose="020B0604030504040204" pitchFamily="34" charset="0"/>
              </a:rPr>
              <a:t>FTP service</a:t>
            </a:r>
            <a:br>
              <a:rPr lang="en-US" sz="2400" dirty="0">
                <a:solidFill>
                  <a:srgbClr val="414141"/>
                </a:solidFill>
              </a:rPr>
            </a:br>
            <a:r>
              <a:rPr lang="fr-FR" dirty="0">
                <a:solidFill>
                  <a:schemeClr val="bg1">
                    <a:lumMod val="50000"/>
                  </a:schemeClr>
                </a:solidFill>
                <a:latin typeface="Verdana" panose="020B0604030504040204" pitchFamily="34" charset="0"/>
                <a:ea typeface="Verdana" panose="020B0604030504040204" pitchFamily="34" charset="0"/>
                <a:cs typeface="+mn-cs"/>
              </a:rPr>
              <a:t>MTN is leading in terms of 4G FTP DL/UL success rate and  meets ARCEP requirements except for FTP UL succes rate in major roads.</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29</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2" name="Picture 21"/>
          <p:cNvPicPr>
            <a:picLocks noChangeAspect="1"/>
          </p:cNvPicPr>
          <p:nvPr/>
        </p:nvPicPr>
        <p:blipFill>
          <a:blip r:embed="rId5"/>
          <a:stretch>
            <a:fillRect/>
          </a:stretch>
        </p:blipFill>
        <p:spPr>
          <a:xfrm>
            <a:off x="2969593" y="5923013"/>
            <a:ext cx="540523" cy="186814"/>
          </a:xfrm>
          <a:prstGeom prst="rect">
            <a:avLst/>
          </a:prstGeom>
        </p:spPr>
      </p:pic>
      <p:pic>
        <p:nvPicPr>
          <p:cNvPr id="21" name="Picture 20"/>
          <p:cNvPicPr>
            <a:picLocks noChangeAspect="1"/>
          </p:cNvPicPr>
          <p:nvPr/>
        </p:nvPicPr>
        <p:blipFill>
          <a:blip r:embed="rId6"/>
          <a:stretch>
            <a:fillRect/>
          </a:stretch>
        </p:blipFill>
        <p:spPr>
          <a:xfrm>
            <a:off x="2024699" y="5715227"/>
            <a:ext cx="601818" cy="119296"/>
          </a:xfrm>
          <a:prstGeom prst="rect">
            <a:avLst/>
          </a:prstGeom>
        </p:spPr>
      </p:pic>
      <p:graphicFrame>
        <p:nvGraphicFramePr>
          <p:cNvPr id="2" name="Chart 1">
            <a:extLst>
              <a:ext uri="{FF2B5EF4-FFF2-40B4-BE49-F238E27FC236}">
                <a16:creationId xmlns:a16="http://schemas.microsoft.com/office/drawing/2014/main" id="{4105F946-4428-455D-B6E2-3A82529CC036}"/>
              </a:ext>
            </a:extLst>
          </p:cNvPr>
          <p:cNvGraphicFramePr>
            <a:graphicFrameLocks/>
          </p:cNvGraphicFramePr>
          <p:nvPr>
            <p:extLst>
              <p:ext uri="{D42A27DB-BD31-4B8C-83A1-F6EECF244321}">
                <p14:modId xmlns:p14="http://schemas.microsoft.com/office/powerpoint/2010/main" val="1528715945"/>
              </p:ext>
            </p:extLst>
          </p:nvPr>
        </p:nvGraphicFramePr>
        <p:xfrm>
          <a:off x="469900" y="1542903"/>
          <a:ext cx="5803081" cy="2820682"/>
        </p:xfrm>
        <a:graphic>
          <a:graphicData uri="http://schemas.openxmlformats.org/drawingml/2006/chart">
            <c:chart xmlns:c="http://schemas.openxmlformats.org/drawingml/2006/chart" xmlns:r="http://schemas.openxmlformats.org/officeDocument/2006/relationships" r:id="rId7"/>
          </a:graphicData>
        </a:graphic>
      </p:graphicFrame>
      <p:pic>
        <p:nvPicPr>
          <p:cNvPr id="5" name="Google Shape;1863;p28">
            <a:extLst>
              <a:ext uri="{FF2B5EF4-FFF2-40B4-BE49-F238E27FC236}">
                <a16:creationId xmlns:a16="http://schemas.microsoft.com/office/drawing/2014/main" id="{F0BA70EC-9C94-2C75-A6D3-36E6B09C9EF9}"/>
              </a:ext>
            </a:extLst>
          </p:cNvPr>
          <p:cNvPicPr preferRelativeResize="0"/>
          <p:nvPr/>
        </p:nvPicPr>
        <p:blipFill rotWithShape="1">
          <a:blip r:embed="rId8">
            <a:alphaModFix/>
          </a:blip>
          <a:srcRect/>
          <a:stretch/>
        </p:blipFill>
        <p:spPr>
          <a:xfrm>
            <a:off x="3798648" y="5676549"/>
            <a:ext cx="540523" cy="285140"/>
          </a:xfrm>
          <a:prstGeom prst="rect">
            <a:avLst/>
          </a:prstGeom>
          <a:noFill/>
          <a:ln>
            <a:noFill/>
          </a:ln>
        </p:spPr>
      </p:pic>
      <p:graphicFrame>
        <p:nvGraphicFramePr>
          <p:cNvPr id="7" name="Chart 6">
            <a:extLst>
              <a:ext uri="{FF2B5EF4-FFF2-40B4-BE49-F238E27FC236}">
                <a16:creationId xmlns:a16="http://schemas.microsoft.com/office/drawing/2014/main" id="{7999005F-8504-467C-A2C1-7066EF82CD32}"/>
              </a:ext>
            </a:extLst>
          </p:cNvPr>
          <p:cNvGraphicFramePr>
            <a:graphicFrameLocks/>
          </p:cNvGraphicFramePr>
          <p:nvPr>
            <p:extLst>
              <p:ext uri="{D42A27DB-BD31-4B8C-83A1-F6EECF244321}">
                <p14:modId xmlns:p14="http://schemas.microsoft.com/office/powerpoint/2010/main" val="2892456371"/>
              </p:ext>
            </p:extLst>
          </p:nvPr>
        </p:nvGraphicFramePr>
        <p:xfrm>
          <a:off x="6440130" y="1542903"/>
          <a:ext cx="5589946" cy="2846279"/>
        </p:xfrm>
        <a:graphic>
          <a:graphicData uri="http://schemas.openxmlformats.org/drawingml/2006/chart">
            <c:chart xmlns:c="http://schemas.openxmlformats.org/drawingml/2006/chart" xmlns:r="http://schemas.openxmlformats.org/officeDocument/2006/relationships" r:id="rId9"/>
          </a:graphicData>
        </a:graphic>
      </p:graphicFrame>
      <p:pic>
        <p:nvPicPr>
          <p:cNvPr id="9" name="Picture 8">
            <a:extLst>
              <a:ext uri="{FF2B5EF4-FFF2-40B4-BE49-F238E27FC236}">
                <a16:creationId xmlns:a16="http://schemas.microsoft.com/office/drawing/2014/main" id="{AECB0901-14D8-DA0C-47D0-FCA2EF16E127}"/>
              </a:ext>
            </a:extLst>
          </p:cNvPr>
          <p:cNvPicPr>
            <a:picLocks noChangeAspect="1"/>
          </p:cNvPicPr>
          <p:nvPr/>
        </p:nvPicPr>
        <p:blipFill>
          <a:blip r:embed="rId5"/>
          <a:stretch>
            <a:fillRect/>
          </a:stretch>
        </p:blipFill>
        <p:spPr>
          <a:xfrm>
            <a:off x="8794438" y="5774875"/>
            <a:ext cx="540523" cy="186814"/>
          </a:xfrm>
          <a:prstGeom prst="rect">
            <a:avLst/>
          </a:prstGeom>
        </p:spPr>
      </p:pic>
      <p:pic>
        <p:nvPicPr>
          <p:cNvPr id="10" name="Picture 9">
            <a:extLst>
              <a:ext uri="{FF2B5EF4-FFF2-40B4-BE49-F238E27FC236}">
                <a16:creationId xmlns:a16="http://schemas.microsoft.com/office/drawing/2014/main" id="{B9FE32D8-8250-649E-BA4C-91E53AABEA53}"/>
              </a:ext>
            </a:extLst>
          </p:cNvPr>
          <p:cNvPicPr>
            <a:picLocks noChangeAspect="1"/>
          </p:cNvPicPr>
          <p:nvPr/>
        </p:nvPicPr>
        <p:blipFill>
          <a:blip r:embed="rId6"/>
          <a:stretch>
            <a:fillRect/>
          </a:stretch>
        </p:blipFill>
        <p:spPr>
          <a:xfrm>
            <a:off x="7938802" y="5676549"/>
            <a:ext cx="601818" cy="119296"/>
          </a:xfrm>
          <a:prstGeom prst="rect">
            <a:avLst/>
          </a:prstGeom>
        </p:spPr>
      </p:pic>
      <p:pic>
        <p:nvPicPr>
          <p:cNvPr id="11" name="Google Shape;1863;p28">
            <a:extLst>
              <a:ext uri="{FF2B5EF4-FFF2-40B4-BE49-F238E27FC236}">
                <a16:creationId xmlns:a16="http://schemas.microsoft.com/office/drawing/2014/main" id="{E839C057-F9D7-636F-995E-D1DEC5598D97}"/>
              </a:ext>
            </a:extLst>
          </p:cNvPr>
          <p:cNvPicPr preferRelativeResize="0"/>
          <p:nvPr/>
        </p:nvPicPr>
        <p:blipFill rotWithShape="1">
          <a:blip r:embed="rId8">
            <a:alphaModFix/>
          </a:blip>
          <a:srcRect/>
          <a:stretch/>
        </p:blipFill>
        <p:spPr>
          <a:xfrm>
            <a:off x="9685771" y="5458928"/>
            <a:ext cx="540523" cy="186814"/>
          </a:xfrm>
          <a:prstGeom prst="rect">
            <a:avLst/>
          </a:prstGeom>
          <a:noFill/>
          <a:ln>
            <a:noFill/>
          </a:ln>
        </p:spPr>
      </p:pic>
    </p:spTree>
    <p:extLst>
      <p:ext uri="{BB962C8B-B14F-4D97-AF65-F5344CB8AC3E}">
        <p14:creationId xmlns:p14="http://schemas.microsoft.com/office/powerpoint/2010/main" val="32196143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l" defTabSz="478851" rtl="0" eaLnBrk="1" fontAlgn="auto" latinLnBrk="0" hangingPunct="1">
              <a:lnSpc>
                <a:spcPct val="100000"/>
              </a:lnSpc>
              <a:spcBef>
                <a:spcPts val="0"/>
              </a:spcBef>
              <a:spcAft>
                <a:spcPts val="390"/>
              </a:spcAft>
              <a:buClrTx/>
              <a:buSzTx/>
              <a:buFont typeface="Arial"/>
              <a:buNone/>
              <a:tabLst/>
              <a:defRPr/>
            </a:pPr>
            <a:r>
              <a:rPr kumimoji="0" lang="en-AU" sz="2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Scope of Work</a:t>
            </a:r>
          </a:p>
        </p:txBody>
      </p:sp>
      <p:sp>
        <p:nvSpPr>
          <p:cNvPr id="27" name="Text Placeholder 5"/>
          <p:cNvSpPr txBox="1">
            <a:spLocks/>
          </p:cNvSpPr>
          <p:nvPr/>
        </p:nvSpPr>
        <p:spPr>
          <a:xfrm>
            <a:off x="733425" y="2090740"/>
            <a:ext cx="145732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01</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218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64E6295-D5CE-40DB-A0B5-B3CE175B73DC}"/>
              </a:ext>
            </a:extLst>
          </p:cNvPr>
          <p:cNvGraphicFramePr>
            <a:graphicFrameLocks/>
          </p:cNvGraphicFramePr>
          <p:nvPr>
            <p:extLst>
              <p:ext uri="{D42A27DB-BD31-4B8C-83A1-F6EECF244321}">
                <p14:modId xmlns:p14="http://schemas.microsoft.com/office/powerpoint/2010/main" val="1207784280"/>
              </p:ext>
            </p:extLst>
          </p:nvPr>
        </p:nvGraphicFramePr>
        <p:xfrm>
          <a:off x="7128397" y="4266658"/>
          <a:ext cx="3977149" cy="23720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96ACA20D-BA90-4AE7-84DD-F25882587B8A}"/>
              </a:ext>
            </a:extLst>
          </p:cNvPr>
          <p:cNvGraphicFramePr>
            <a:graphicFrameLocks/>
          </p:cNvGraphicFramePr>
          <p:nvPr>
            <p:extLst>
              <p:ext uri="{D42A27DB-BD31-4B8C-83A1-F6EECF244321}">
                <p14:modId xmlns:p14="http://schemas.microsoft.com/office/powerpoint/2010/main" val="2393824607"/>
              </p:ext>
            </p:extLst>
          </p:nvPr>
        </p:nvGraphicFramePr>
        <p:xfrm>
          <a:off x="1299979" y="4281126"/>
          <a:ext cx="3861955" cy="2364785"/>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469900" y="302261"/>
            <a:ext cx="11252200" cy="1001340"/>
          </a:xfrm>
        </p:spPr>
        <p:txBody>
          <a:bodyPr/>
          <a:lstStyle/>
          <a:p>
            <a:r>
              <a:rPr lang="en-US" sz="2400" dirty="0"/>
              <a:t>Benchmarking – 4G </a:t>
            </a:r>
            <a:r>
              <a:rPr lang="fr-FR" sz="2400" dirty="0">
                <a:latin typeface="Verdana" panose="020B0604030504040204" pitchFamily="34" charset="0"/>
                <a:ea typeface="Verdana" panose="020B0604030504040204" pitchFamily="34" charset="0"/>
              </a:rPr>
              <a:t>FTP service DL/UL throughput</a:t>
            </a:r>
            <a:br>
              <a:rPr lang="en-US" sz="2400" dirty="0">
                <a:solidFill>
                  <a:srgbClr val="414141"/>
                </a:solidFill>
              </a:rPr>
            </a:br>
            <a:r>
              <a:rPr lang="en-US" dirty="0">
                <a:solidFill>
                  <a:schemeClr val="bg1">
                    <a:lumMod val="50000"/>
                  </a:schemeClr>
                </a:solidFill>
                <a:latin typeface="Verdana" panose="020B0604030504040204" pitchFamily="34" charset="0"/>
                <a:ea typeface="Verdana" panose="020B0604030504040204" pitchFamily="34" charset="0"/>
                <a:cs typeface="+mn-cs"/>
              </a:rPr>
              <a:t>MTN is clear leader in terms of 4G DL/UL throughput and has an excellent performance</a:t>
            </a:r>
            <a:br>
              <a:rPr lang="en-US" dirty="0">
                <a:solidFill>
                  <a:schemeClr val="bg1">
                    <a:lumMod val="50000"/>
                  </a:schemeClr>
                </a:solidFill>
                <a:latin typeface="Verdana" panose="020B0604030504040204" pitchFamily="34" charset="0"/>
                <a:ea typeface="Verdana" panose="020B0604030504040204" pitchFamily="34" charset="0"/>
                <a:cs typeface="+mn-cs"/>
              </a:rPr>
            </a:br>
            <a:r>
              <a:rPr lang="en-US" dirty="0">
                <a:solidFill>
                  <a:schemeClr val="bg1">
                    <a:lumMod val="50000"/>
                  </a:schemeClr>
                </a:solidFill>
                <a:latin typeface="Verdana" panose="020B0604030504040204" pitchFamily="34" charset="0"/>
                <a:ea typeface="Verdana" panose="020B0604030504040204" pitchFamily="34" charset="0"/>
                <a:cs typeface="+mn-cs"/>
              </a:rPr>
              <a:t>compared to its competitors. MTN is ranked first for FTP UL throughput in all regions.</a:t>
            </a:r>
            <a:br>
              <a:rPr lang="en-US" dirty="0">
                <a:solidFill>
                  <a:schemeClr val="bg1">
                    <a:lumMod val="50000"/>
                  </a:schemeClr>
                </a:solidFill>
                <a:latin typeface="Verdana" panose="020B0604030504040204" pitchFamily="34" charset="0"/>
                <a:ea typeface="Verdana" panose="020B0604030504040204" pitchFamily="34" charset="0"/>
                <a:cs typeface="+mn-cs"/>
              </a:rPr>
            </a:br>
            <a:r>
              <a:rPr lang="en-US" dirty="0">
                <a:solidFill>
                  <a:schemeClr val="bg1">
                    <a:lumMod val="50000"/>
                  </a:schemeClr>
                </a:solidFill>
                <a:latin typeface="Verdana" panose="020B0604030504040204" pitchFamily="34" charset="0"/>
                <a:ea typeface="Verdana" panose="020B0604030504040204" pitchFamily="34" charset="0"/>
                <a:cs typeface="+mn-cs"/>
              </a:rPr>
              <a:t>MTN is outperformed by CELTISS in Cotonou, SEME KAPODJI, Porto Novo and CALAVI.</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30</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4" name="Picture 23"/>
          <p:cNvPicPr>
            <a:picLocks noChangeAspect="1"/>
          </p:cNvPicPr>
          <p:nvPr/>
        </p:nvPicPr>
        <p:blipFill>
          <a:blip r:embed="rId5"/>
          <a:stretch>
            <a:fillRect/>
          </a:stretch>
        </p:blipFill>
        <p:spPr>
          <a:xfrm>
            <a:off x="2165848" y="5502350"/>
            <a:ext cx="508526" cy="222363"/>
          </a:xfrm>
          <a:prstGeom prst="rect">
            <a:avLst/>
          </a:prstGeom>
        </p:spPr>
      </p:pic>
      <p:pic>
        <p:nvPicPr>
          <p:cNvPr id="18" name="Picture 17"/>
          <p:cNvPicPr>
            <a:picLocks noChangeAspect="1"/>
          </p:cNvPicPr>
          <p:nvPr/>
        </p:nvPicPr>
        <p:blipFill>
          <a:blip r:embed="rId6"/>
          <a:stretch>
            <a:fillRect/>
          </a:stretch>
        </p:blipFill>
        <p:spPr>
          <a:xfrm>
            <a:off x="3093187" y="5851691"/>
            <a:ext cx="426761" cy="203378"/>
          </a:xfrm>
          <a:prstGeom prst="rect">
            <a:avLst/>
          </a:prstGeom>
        </p:spPr>
      </p:pic>
      <p:graphicFrame>
        <p:nvGraphicFramePr>
          <p:cNvPr id="2" name="Chart 1">
            <a:extLst>
              <a:ext uri="{FF2B5EF4-FFF2-40B4-BE49-F238E27FC236}">
                <a16:creationId xmlns:a16="http://schemas.microsoft.com/office/drawing/2014/main" id="{0F33635D-B067-4F7E-8F85-C961285669CC}"/>
              </a:ext>
            </a:extLst>
          </p:cNvPr>
          <p:cNvGraphicFramePr>
            <a:graphicFrameLocks/>
          </p:cNvGraphicFramePr>
          <p:nvPr>
            <p:extLst>
              <p:ext uri="{D42A27DB-BD31-4B8C-83A1-F6EECF244321}">
                <p14:modId xmlns:p14="http://schemas.microsoft.com/office/powerpoint/2010/main" val="3951693216"/>
              </p:ext>
            </p:extLst>
          </p:nvPr>
        </p:nvGraphicFramePr>
        <p:xfrm>
          <a:off x="469900" y="1758818"/>
          <a:ext cx="5734255" cy="2467276"/>
        </p:xfrm>
        <a:graphic>
          <a:graphicData uri="http://schemas.openxmlformats.org/drawingml/2006/chart">
            <c:chart xmlns:c="http://schemas.openxmlformats.org/drawingml/2006/chart" xmlns:r="http://schemas.openxmlformats.org/officeDocument/2006/relationships" r:id="rId7"/>
          </a:graphicData>
        </a:graphic>
      </p:graphicFrame>
      <p:pic>
        <p:nvPicPr>
          <p:cNvPr id="8" name="Picture 7">
            <a:extLst>
              <a:ext uri="{FF2B5EF4-FFF2-40B4-BE49-F238E27FC236}">
                <a16:creationId xmlns:a16="http://schemas.microsoft.com/office/drawing/2014/main" id="{5E798DD1-2856-C059-9CD4-6E8154701AD5}"/>
              </a:ext>
            </a:extLst>
          </p:cNvPr>
          <p:cNvPicPr>
            <a:picLocks noChangeAspect="1"/>
          </p:cNvPicPr>
          <p:nvPr/>
        </p:nvPicPr>
        <p:blipFill>
          <a:blip r:embed="rId5"/>
          <a:stretch>
            <a:fillRect/>
          </a:stretch>
        </p:blipFill>
        <p:spPr>
          <a:xfrm>
            <a:off x="8138945" y="5490397"/>
            <a:ext cx="508526" cy="222363"/>
          </a:xfrm>
          <a:prstGeom prst="rect">
            <a:avLst/>
          </a:prstGeom>
        </p:spPr>
      </p:pic>
      <p:graphicFrame>
        <p:nvGraphicFramePr>
          <p:cNvPr id="9" name="Chart 8">
            <a:extLst>
              <a:ext uri="{FF2B5EF4-FFF2-40B4-BE49-F238E27FC236}">
                <a16:creationId xmlns:a16="http://schemas.microsoft.com/office/drawing/2014/main" id="{B2924D44-F006-4B04-B822-C3434B90EA2A}"/>
              </a:ext>
            </a:extLst>
          </p:cNvPr>
          <p:cNvGraphicFramePr>
            <a:graphicFrameLocks/>
          </p:cNvGraphicFramePr>
          <p:nvPr>
            <p:extLst>
              <p:ext uri="{D42A27DB-BD31-4B8C-83A1-F6EECF244321}">
                <p14:modId xmlns:p14="http://schemas.microsoft.com/office/powerpoint/2010/main" val="3217861842"/>
              </p:ext>
            </p:extLst>
          </p:nvPr>
        </p:nvGraphicFramePr>
        <p:xfrm>
          <a:off x="6378028" y="1758818"/>
          <a:ext cx="5734255" cy="2467276"/>
        </p:xfrm>
        <a:graphic>
          <a:graphicData uri="http://schemas.openxmlformats.org/drawingml/2006/chart">
            <c:chart xmlns:c="http://schemas.openxmlformats.org/drawingml/2006/chart" xmlns:r="http://schemas.openxmlformats.org/officeDocument/2006/relationships" r:id="rId8"/>
          </a:graphicData>
        </a:graphic>
      </p:graphicFrame>
      <p:sp>
        <p:nvSpPr>
          <p:cNvPr id="5" name="Rectangle 4">
            <a:extLst>
              <a:ext uri="{FF2B5EF4-FFF2-40B4-BE49-F238E27FC236}">
                <a16:creationId xmlns:a16="http://schemas.microsoft.com/office/drawing/2014/main" id="{0610A14C-AF1C-27BA-E213-C2A2B4C8B5E0}"/>
              </a:ext>
            </a:extLst>
          </p:cNvPr>
          <p:cNvSpPr/>
          <p:nvPr/>
        </p:nvSpPr>
        <p:spPr bwMode="gray">
          <a:xfrm>
            <a:off x="895350" y="2869865"/>
            <a:ext cx="1619250" cy="702010"/>
          </a:xfrm>
          <a:prstGeom prst="rect">
            <a:avLst/>
          </a:prstGeom>
          <a:noFill/>
          <a:ln w="19050" algn="ctr">
            <a:solidFill>
              <a:srgbClr val="7030A0"/>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229149287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lvl="0"/>
            <a:r>
              <a:rPr lang="en-US" sz="2600" dirty="0" err="1">
                <a:solidFill>
                  <a:srgbClr val="FFFFFF"/>
                </a:solidFill>
                <a:latin typeface="Segoe UI Light" panose="020B0502040204020203" pitchFamily="34" charset="0"/>
              </a:rPr>
              <a:t>QoE</a:t>
            </a:r>
            <a:r>
              <a:rPr lang="en-US" sz="2600" dirty="0">
                <a:solidFill>
                  <a:srgbClr val="FFFFFF"/>
                </a:solidFill>
                <a:latin typeface="Segoe UI Light" panose="020B0502040204020203" pitchFamily="34" charset="0"/>
              </a:rPr>
              <a:t> Global Scoring and Ranking</a:t>
            </a:r>
          </a:p>
        </p:txBody>
      </p:sp>
      <p:sp>
        <p:nvSpPr>
          <p:cNvPr id="27" name="Text Placeholder 5"/>
          <p:cNvSpPr txBox="1">
            <a:spLocks/>
          </p:cNvSpPr>
          <p:nvPr/>
        </p:nvSpPr>
        <p:spPr>
          <a:xfrm>
            <a:off x="631597" y="2090740"/>
            <a:ext cx="1559154"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04</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785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err="1"/>
              <a:t>QoE</a:t>
            </a:r>
            <a:r>
              <a:rPr lang="en-US" sz="2400" dirty="0"/>
              <a:t> </a:t>
            </a:r>
            <a:r>
              <a:rPr lang="fr-FR" sz="2400" dirty="0" err="1"/>
              <a:t>Scoring</a:t>
            </a:r>
            <a:r>
              <a:rPr lang="fr-FR" sz="2400" dirty="0"/>
              <a:t> and </a:t>
            </a:r>
            <a:r>
              <a:rPr lang="fr-FR" sz="2400" dirty="0" err="1"/>
              <a:t>Ranking</a:t>
            </a:r>
            <a:r>
              <a:rPr lang="fr-FR" sz="2400" dirty="0"/>
              <a:t> </a:t>
            </a:r>
            <a:r>
              <a:rPr lang="fr-FR" sz="2400" dirty="0" err="1"/>
              <a:t>based</a:t>
            </a:r>
            <a:r>
              <a:rPr lang="fr-FR" sz="2400" dirty="0"/>
              <a:t> on </a:t>
            </a:r>
            <a:r>
              <a:rPr lang="fr-FR" sz="2400" dirty="0" err="1"/>
              <a:t>Deloitte</a:t>
            </a:r>
            <a:r>
              <a:rPr lang="fr-FR" sz="2400" dirty="0"/>
              <a:t> </a:t>
            </a:r>
            <a:r>
              <a:rPr lang="fr-FR" sz="2400" dirty="0" err="1"/>
              <a:t>proposed</a:t>
            </a:r>
            <a:r>
              <a:rPr lang="fr-FR" sz="2400" dirty="0"/>
              <a:t> </a:t>
            </a:r>
            <a:r>
              <a:rPr lang="fr-FR" sz="2400" dirty="0" err="1"/>
              <a:t>weights</a:t>
            </a:r>
            <a:br>
              <a:rPr lang="en-US" sz="2400" dirty="0">
                <a:solidFill>
                  <a:srgbClr val="414141"/>
                </a:solidFill>
              </a:rPr>
            </a:br>
            <a:br>
              <a:rPr lang="fr-FR" sz="2400" dirty="0">
                <a:latin typeface="Verdana" panose="020B0604030504040204" pitchFamily="34" charset="0"/>
                <a:ea typeface="Verdana" panose="020B0604030504040204" pitchFamily="34" charset="0"/>
              </a:rPr>
            </a:b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32</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1133606179"/>
              </p:ext>
            </p:extLst>
          </p:nvPr>
        </p:nvGraphicFramePr>
        <p:xfrm>
          <a:off x="322457" y="951312"/>
          <a:ext cx="11513024" cy="5030288"/>
        </p:xfrm>
        <a:graphic>
          <a:graphicData uri="http://schemas.openxmlformats.org/drawingml/2006/table">
            <a:tbl>
              <a:tblPr/>
              <a:tblGrid>
                <a:gridCol w="1356093">
                  <a:extLst>
                    <a:ext uri="{9D8B030D-6E8A-4147-A177-3AD203B41FA5}">
                      <a16:colId xmlns:a16="http://schemas.microsoft.com/office/drawing/2014/main" val="1581883645"/>
                    </a:ext>
                  </a:extLst>
                </a:gridCol>
                <a:gridCol w="1216977">
                  <a:extLst>
                    <a:ext uri="{9D8B030D-6E8A-4147-A177-3AD203B41FA5}">
                      <a16:colId xmlns:a16="http://schemas.microsoft.com/office/drawing/2014/main" val="2180637118"/>
                    </a:ext>
                  </a:extLst>
                </a:gridCol>
                <a:gridCol w="845503">
                  <a:extLst>
                    <a:ext uri="{9D8B030D-6E8A-4147-A177-3AD203B41FA5}">
                      <a16:colId xmlns:a16="http://schemas.microsoft.com/office/drawing/2014/main" val="1401813579"/>
                    </a:ext>
                  </a:extLst>
                </a:gridCol>
                <a:gridCol w="3303967">
                  <a:extLst>
                    <a:ext uri="{9D8B030D-6E8A-4147-A177-3AD203B41FA5}">
                      <a16:colId xmlns:a16="http://schemas.microsoft.com/office/drawing/2014/main" val="3736577104"/>
                    </a:ext>
                  </a:extLst>
                </a:gridCol>
                <a:gridCol w="691515">
                  <a:extLst>
                    <a:ext uri="{9D8B030D-6E8A-4147-A177-3AD203B41FA5}">
                      <a16:colId xmlns:a16="http://schemas.microsoft.com/office/drawing/2014/main" val="2657365757"/>
                    </a:ext>
                  </a:extLst>
                </a:gridCol>
                <a:gridCol w="711332">
                  <a:extLst>
                    <a:ext uri="{9D8B030D-6E8A-4147-A177-3AD203B41FA5}">
                      <a16:colId xmlns:a16="http://schemas.microsoft.com/office/drawing/2014/main" val="3728488952"/>
                    </a:ext>
                  </a:extLst>
                </a:gridCol>
                <a:gridCol w="873432">
                  <a:extLst>
                    <a:ext uri="{9D8B030D-6E8A-4147-A177-3AD203B41FA5}">
                      <a16:colId xmlns:a16="http://schemas.microsoft.com/office/drawing/2014/main" val="4146103421"/>
                    </a:ext>
                  </a:extLst>
                </a:gridCol>
                <a:gridCol w="873432">
                  <a:extLst>
                    <a:ext uri="{9D8B030D-6E8A-4147-A177-3AD203B41FA5}">
                      <a16:colId xmlns:a16="http://schemas.microsoft.com/office/drawing/2014/main" val="204117538"/>
                    </a:ext>
                  </a:extLst>
                </a:gridCol>
                <a:gridCol w="851981">
                  <a:extLst>
                    <a:ext uri="{9D8B030D-6E8A-4147-A177-3AD203B41FA5}">
                      <a16:colId xmlns:a16="http://schemas.microsoft.com/office/drawing/2014/main" val="3839228100"/>
                    </a:ext>
                  </a:extLst>
                </a:gridCol>
                <a:gridCol w="788792">
                  <a:extLst>
                    <a:ext uri="{9D8B030D-6E8A-4147-A177-3AD203B41FA5}">
                      <a16:colId xmlns:a16="http://schemas.microsoft.com/office/drawing/2014/main" val="1100620880"/>
                    </a:ext>
                  </a:extLst>
                </a:gridCol>
              </a:tblGrid>
              <a:tr h="346603">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Category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Technology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Weight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KPI Item</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Lower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Upper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622113532"/>
                  </a:ext>
                </a:extLst>
              </a:tr>
              <a:tr h="32167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162161064"/>
                  </a:ext>
                </a:extLst>
              </a:tr>
              <a:tr h="521267">
                <a:tc rowSpan="11">
                  <a:txBody>
                    <a:bodyPr/>
                    <a:lstStyle/>
                    <a:p>
                      <a:pPr algn="ctr" rtl="0" fontAlgn="ctr"/>
                      <a:r>
                        <a:rPr lang="en-US" sz="1400" b="1" i="0" u="none" strike="noStrike" dirty="0">
                          <a:solidFill>
                            <a:srgbClr val="FFFFFF"/>
                          </a:solidFill>
                          <a:effectLst/>
                          <a:latin typeface="Verdana" panose="020B0604030504040204" pitchFamily="34" charset="0"/>
                        </a:rPr>
                        <a:t>PS Experience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6BC25"/>
                    </a:solidFill>
                  </a:tcPr>
                </a:tc>
                <a:tc>
                  <a:txBody>
                    <a:bodyPr/>
                    <a:lstStyle/>
                    <a:p>
                      <a:pPr algn="ctr" rtl="0" fontAlgn="ctr"/>
                      <a:r>
                        <a:rPr lang="en-US" sz="1400" b="1" i="0" u="none" strike="noStrike" dirty="0">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Coverage (RSCP&gt;=-105 </a:t>
                      </a:r>
                      <a:r>
                        <a:rPr lang="en-US" sz="1400" b="1" i="0" u="none" strike="noStrike" dirty="0" err="1">
                          <a:solidFill>
                            <a:srgbClr val="000000"/>
                          </a:solidFill>
                          <a:effectLst/>
                          <a:latin typeface="Verdana" panose="020B0604030504040204" pitchFamily="34" charset="0"/>
                        </a:rPr>
                        <a:t>dbm</a:t>
                      </a:r>
                      <a:r>
                        <a:rPr lang="en-US" sz="1400" b="1" i="0" u="none" strike="noStrike" dirty="0">
                          <a:solidFill>
                            <a:srgbClr val="000000"/>
                          </a:solidFill>
                          <a:effectLst/>
                          <a:latin typeface="Verdana" panose="020B0604030504040204" pitchFamily="34" charset="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80%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74.6%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83.7%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Verdana" panose="020B0604030504040204" pitchFamily="34" charset="0"/>
                        </a:rPr>
                        <a:t>1.85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045563342"/>
                  </a:ext>
                </a:extLst>
              </a:tr>
              <a:tr h="421563">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20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Verdana" panose="020B0604030504040204" pitchFamily="34" charset="0"/>
                        </a:rPr>
                        <a:t>Coverage (RSCP&gt;=-94 </a:t>
                      </a:r>
                      <a:r>
                        <a:rPr lang="en-US" sz="1400" b="1" i="0" u="none" strike="noStrike" dirty="0" err="1">
                          <a:solidFill>
                            <a:srgbClr val="000000"/>
                          </a:solidFill>
                          <a:effectLst/>
                          <a:latin typeface="Verdana" panose="020B0604030504040204" pitchFamily="34" charset="0"/>
                        </a:rPr>
                        <a:t>dbm</a:t>
                      </a:r>
                      <a:r>
                        <a:rPr lang="en-US" sz="1400" b="1" i="0" u="none" strike="noStrike" dirty="0">
                          <a:solidFill>
                            <a:srgbClr val="000000"/>
                          </a:solidFill>
                          <a:effectLst/>
                          <a:latin typeface="Verdana" panose="020B0604030504040204" pitchFamily="34" charset="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85%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73.9%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70.52%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826427163"/>
                  </a:ext>
                </a:extLst>
              </a:tr>
              <a:tr h="252242">
                <a:tc vMerge="1">
                  <a:txBody>
                    <a:bodyPr/>
                    <a:lstStyle/>
                    <a:p>
                      <a:endParaRPr lang="en-US"/>
                    </a:p>
                  </a:txBody>
                  <a:tcPr/>
                </a:tc>
                <a:tc>
                  <a:txBody>
                    <a:bodyPr/>
                    <a:lstStyle/>
                    <a:p>
                      <a:pPr algn="ctr" rtl="0" fontAlgn="ctr"/>
                      <a:r>
                        <a:rPr lang="en-US" sz="1400" b="1" i="0" u="none" strike="noStrike" dirty="0">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FTP DL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Verdana" panose="020B0604030504040204" pitchFamily="34" charset="0"/>
                        </a:rPr>
                        <a:t>5000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40000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14588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10915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7.85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6.17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1642013292"/>
                  </a:ext>
                </a:extLst>
              </a:tr>
              <a:tr h="235723">
                <a:tc vMerge="1">
                  <a:txBody>
                    <a:bodyPr/>
                    <a:lstStyle/>
                    <a:p>
                      <a:endParaRPr lang="en-US"/>
                    </a:p>
                  </a:txBody>
                  <a:tcPr/>
                </a:tc>
                <a:tc>
                  <a:txBody>
                    <a:bodyPr/>
                    <a:lstStyle/>
                    <a:p>
                      <a:pPr algn="ctr" rtl="0" fontAlgn="ctr"/>
                      <a:r>
                        <a:rPr lang="en-US" sz="1400" b="1" i="0" u="none" strike="noStrike" dirty="0">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a:solidFill>
                            <a:srgbClr val="000000"/>
                          </a:solidFill>
                          <a:effectLst/>
                          <a:latin typeface="Verdana" panose="020B0604030504040204" pitchFamily="34" charset="0"/>
                        </a:rPr>
                        <a:t>Average FTP DL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2000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10000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3167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2615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9.55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6.93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1013441571"/>
                  </a:ext>
                </a:extLst>
              </a:tr>
              <a:tr h="41524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FTP UL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2000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6313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6895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3.67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3.91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68932820"/>
                  </a:ext>
                </a:extLst>
              </a:tr>
              <a:tr h="41524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FTP UL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1000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1233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1068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1.21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0.65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023208317"/>
                  </a:ext>
                </a:extLst>
              </a:tr>
              <a:tr h="36223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Accessibility Rate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Verdana" panose="020B0604030504040204" pitchFamily="34" charset="0"/>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98.57%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99.65%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4.29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4.83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456528725"/>
                  </a:ext>
                </a:extLst>
              </a:tr>
              <a:tr h="36223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a:solidFill>
                            <a:srgbClr val="000000"/>
                          </a:solidFill>
                          <a:effectLst/>
                          <a:latin typeface="Verdana" panose="020B0604030504040204" pitchFamily="34" charset="0"/>
                        </a:rPr>
                        <a:t>Accessibility Rate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99.17%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95.58%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4.59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2.79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715228101"/>
                  </a:ext>
                </a:extLst>
              </a:tr>
              <a:tr h="463320">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HTTP </a:t>
                      </a:r>
                      <a:r>
                        <a:rPr lang="en-US" sz="1400" b="1" i="0" u="none" strike="noStrike" dirty="0" err="1">
                          <a:solidFill>
                            <a:srgbClr val="000000"/>
                          </a:solidFill>
                          <a:effectLst/>
                          <a:latin typeface="Verdana" panose="020B0604030504040204" pitchFamily="34" charset="0"/>
                        </a:rPr>
                        <a:t>Connexion</a:t>
                      </a:r>
                      <a:r>
                        <a:rPr lang="en-US" sz="1400" b="1" i="0" u="none" strike="noStrike" dirty="0">
                          <a:solidFill>
                            <a:srgbClr val="000000"/>
                          </a:solidFill>
                          <a:effectLst/>
                          <a:latin typeface="Verdana" panose="020B0604030504040204" pitchFamily="34" charset="0"/>
                        </a:rPr>
                        <a:t> Setup Time (s)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3.47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2.60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Verdana" panose="020B0604030504040204" pitchFamily="34" charset="0"/>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2.24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965933941"/>
                  </a:ext>
                </a:extLst>
              </a:tr>
              <a:tr h="463320">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HTTP </a:t>
                      </a:r>
                      <a:r>
                        <a:rPr lang="en-US" sz="1400" b="1" i="0" u="none" strike="noStrike" dirty="0" err="1">
                          <a:solidFill>
                            <a:srgbClr val="000000"/>
                          </a:solidFill>
                          <a:effectLst/>
                          <a:latin typeface="Verdana" panose="020B0604030504040204" pitchFamily="34" charset="0"/>
                        </a:rPr>
                        <a:t>Connexion</a:t>
                      </a:r>
                      <a:r>
                        <a:rPr lang="en-US" sz="1400" b="1" i="0" u="none" strike="noStrike" dirty="0">
                          <a:solidFill>
                            <a:srgbClr val="000000"/>
                          </a:solidFill>
                          <a:effectLst/>
                          <a:latin typeface="Verdana" panose="020B0604030504040204" pitchFamily="34" charset="0"/>
                        </a:rPr>
                        <a:t> Setup Time (s)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2.96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4.00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Verdana" panose="020B0604030504040204" pitchFamily="34" charset="0"/>
                        </a:rPr>
                        <a:t>4.12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Verdana" panose="020B0604030504040204" pitchFamily="34" charset="0"/>
                        </a:rPr>
                        <a:t>2.89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977416628"/>
                  </a:ext>
                </a:extLst>
              </a:tr>
              <a:tr h="449605">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gridSpan="5">
                  <a:txBody>
                    <a:bodyPr/>
                    <a:lstStyle/>
                    <a:p>
                      <a:pPr algn="ctr" rtl="0" fontAlgn="ctr"/>
                      <a:r>
                        <a:rPr lang="en-US" sz="1400" b="1" i="0" u="none" strike="noStrike" dirty="0">
                          <a:solidFill>
                            <a:srgbClr val="000000"/>
                          </a:solidFill>
                          <a:effectLst/>
                          <a:latin typeface="Verdana" panose="020B0604030504040204" pitchFamily="34" charset="0"/>
                        </a:rPr>
                        <a:t>Total 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dirty="0">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dirty="0">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dirty="0">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400" b="1" i="0" u="sng" strike="noStrike" dirty="0">
                          <a:solidFill>
                            <a:srgbClr val="C00000"/>
                          </a:solidFill>
                          <a:effectLst/>
                          <a:latin typeface="Verdana" panose="020B0604030504040204" pitchFamily="34" charset="0"/>
                        </a:rPr>
                        <a:t>35.27</a:t>
                      </a:r>
                      <a:r>
                        <a:rPr lang="en-US" sz="1400" b="1" i="0" u="none" strike="noStrike" dirty="0">
                          <a:solidFill>
                            <a:srgbClr val="C00000"/>
                          </a:solidFill>
                          <a:effectLst/>
                          <a:latin typeface="Verdana" panose="020B0604030504040204" pitchFamily="34" charset="0"/>
                        </a:rPr>
                        <a: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C00000"/>
                          </a:solidFill>
                          <a:effectLst/>
                          <a:latin typeface="Verdana" panose="020B0604030504040204" pitchFamily="34" charset="0"/>
                        </a:rPr>
                        <a:t>30.40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581074506"/>
                  </a:ext>
                </a:extLst>
              </a:tr>
            </a:tbl>
          </a:graphicData>
        </a:graphic>
      </p:graphicFrame>
      <p:pic>
        <p:nvPicPr>
          <p:cNvPr id="7" name="Picture 6"/>
          <p:cNvPicPr>
            <a:picLocks noChangeAspect="1"/>
          </p:cNvPicPr>
          <p:nvPr/>
        </p:nvPicPr>
        <p:blipFill>
          <a:blip r:embed="rId3"/>
          <a:stretch>
            <a:fillRect/>
          </a:stretch>
        </p:blipFill>
        <p:spPr>
          <a:xfrm>
            <a:off x="8520223" y="1073333"/>
            <a:ext cx="774259" cy="152413"/>
          </a:xfrm>
          <a:prstGeom prst="rect">
            <a:avLst/>
          </a:prstGeom>
        </p:spPr>
      </p:pic>
      <p:pic>
        <p:nvPicPr>
          <p:cNvPr id="13" name="Picture 12"/>
          <p:cNvPicPr>
            <a:picLocks noChangeAspect="1"/>
          </p:cNvPicPr>
          <p:nvPr/>
        </p:nvPicPr>
        <p:blipFill>
          <a:blip r:embed="rId4"/>
          <a:stretch>
            <a:fillRect/>
          </a:stretch>
        </p:blipFill>
        <p:spPr>
          <a:xfrm>
            <a:off x="9508468" y="1033334"/>
            <a:ext cx="487680" cy="232410"/>
          </a:xfrm>
          <a:prstGeom prst="rect">
            <a:avLst/>
          </a:prstGeom>
        </p:spPr>
      </p:pic>
      <p:pic>
        <p:nvPicPr>
          <p:cNvPr id="16" name="Picture 15"/>
          <p:cNvPicPr>
            <a:picLocks noChangeAspect="1"/>
          </p:cNvPicPr>
          <p:nvPr/>
        </p:nvPicPr>
        <p:blipFill>
          <a:blip r:embed="rId3"/>
          <a:stretch>
            <a:fillRect/>
          </a:stretch>
        </p:blipFill>
        <p:spPr>
          <a:xfrm>
            <a:off x="10248928" y="1073333"/>
            <a:ext cx="774259" cy="152413"/>
          </a:xfrm>
          <a:prstGeom prst="rect">
            <a:avLst/>
          </a:prstGeom>
        </p:spPr>
      </p:pic>
      <p:pic>
        <p:nvPicPr>
          <p:cNvPr id="18" name="Picture 17"/>
          <p:cNvPicPr>
            <a:picLocks noChangeAspect="1"/>
          </p:cNvPicPr>
          <p:nvPr/>
        </p:nvPicPr>
        <p:blipFill>
          <a:blip r:embed="rId4"/>
          <a:stretch>
            <a:fillRect/>
          </a:stretch>
        </p:blipFill>
        <p:spPr>
          <a:xfrm>
            <a:off x="11200513" y="1033334"/>
            <a:ext cx="487680" cy="232410"/>
          </a:xfrm>
          <a:prstGeom prst="rect">
            <a:avLst/>
          </a:prstGeom>
        </p:spPr>
      </p:pic>
      <p:sp>
        <p:nvSpPr>
          <p:cNvPr id="9" name="Rectangle 8"/>
          <p:cNvSpPr/>
          <p:nvPr/>
        </p:nvSpPr>
        <p:spPr>
          <a:xfrm>
            <a:off x="1592750" y="6196220"/>
            <a:ext cx="9778639" cy="369332"/>
          </a:xfrm>
          <a:prstGeom prst="rect">
            <a:avLst/>
          </a:prstGeom>
        </p:spPr>
        <p:txBody>
          <a:bodyPr wrap="none">
            <a:spAutoFit/>
          </a:bodyPr>
          <a:lstStyle/>
          <a:p>
            <a:r>
              <a:rPr lang="en-US" b="1" dirty="0">
                <a:solidFill>
                  <a:srgbClr val="FFC000"/>
                </a:solidFill>
              </a:rPr>
              <a:t>MTN is number 1 for mobile internet capacity through its 3G/4G Network </a:t>
            </a:r>
            <a:endParaRPr lang="en-US" dirty="0">
              <a:solidFill>
                <a:srgbClr val="FFC000"/>
              </a:solidFill>
            </a:endParaRPr>
          </a:p>
        </p:txBody>
      </p:sp>
    </p:spTree>
    <p:extLst>
      <p:ext uri="{BB962C8B-B14F-4D97-AF65-F5344CB8AC3E}">
        <p14:creationId xmlns:p14="http://schemas.microsoft.com/office/powerpoint/2010/main" val="208072461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err="1"/>
              <a:t>QoE</a:t>
            </a:r>
            <a:r>
              <a:rPr lang="en-US" sz="2400" dirty="0"/>
              <a:t> </a:t>
            </a:r>
            <a:r>
              <a:rPr lang="fr-FR" sz="2400" dirty="0" err="1"/>
              <a:t>Scoring</a:t>
            </a:r>
            <a:r>
              <a:rPr lang="fr-FR" sz="2400" dirty="0"/>
              <a:t> and </a:t>
            </a:r>
            <a:r>
              <a:rPr lang="fr-FR" sz="2400" dirty="0" err="1"/>
              <a:t>Ranking</a:t>
            </a:r>
            <a:r>
              <a:rPr lang="fr-FR" sz="2400" dirty="0"/>
              <a:t> </a:t>
            </a:r>
            <a:r>
              <a:rPr lang="fr-FR" sz="2400" dirty="0" err="1"/>
              <a:t>based</a:t>
            </a:r>
            <a:r>
              <a:rPr lang="fr-FR" sz="2400" dirty="0"/>
              <a:t> on Deloitte </a:t>
            </a:r>
            <a:r>
              <a:rPr lang="fr-FR" sz="2400" dirty="0" err="1"/>
              <a:t>proposed</a:t>
            </a:r>
            <a:r>
              <a:rPr lang="fr-FR" sz="2400" dirty="0"/>
              <a:t> </a:t>
            </a:r>
            <a:r>
              <a:rPr lang="fr-FR" sz="2400" dirty="0" err="1"/>
              <a:t>weights</a:t>
            </a:r>
            <a:br>
              <a:rPr lang="en-US" sz="2400" dirty="0">
                <a:solidFill>
                  <a:srgbClr val="414141"/>
                </a:solidFill>
              </a:rPr>
            </a:br>
            <a:br>
              <a:rPr lang="fr-FR" sz="2400" dirty="0">
                <a:latin typeface="Verdana" panose="020B0604030504040204" pitchFamily="34" charset="0"/>
                <a:ea typeface="Verdana" panose="020B0604030504040204" pitchFamily="34" charset="0"/>
              </a:rPr>
            </a:b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33</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997840479"/>
              </p:ext>
            </p:extLst>
          </p:nvPr>
        </p:nvGraphicFramePr>
        <p:xfrm>
          <a:off x="456767" y="1105042"/>
          <a:ext cx="11265334" cy="4106342"/>
        </p:xfrm>
        <a:graphic>
          <a:graphicData uri="http://schemas.openxmlformats.org/drawingml/2006/table">
            <a:tbl>
              <a:tblPr/>
              <a:tblGrid>
                <a:gridCol w="1197892">
                  <a:extLst>
                    <a:ext uri="{9D8B030D-6E8A-4147-A177-3AD203B41FA5}">
                      <a16:colId xmlns:a16="http://schemas.microsoft.com/office/drawing/2014/main" val="1581883645"/>
                    </a:ext>
                  </a:extLst>
                </a:gridCol>
                <a:gridCol w="1066434">
                  <a:extLst>
                    <a:ext uri="{9D8B030D-6E8A-4147-A177-3AD203B41FA5}">
                      <a16:colId xmlns:a16="http://schemas.microsoft.com/office/drawing/2014/main" val="2180637118"/>
                    </a:ext>
                  </a:extLst>
                </a:gridCol>
                <a:gridCol w="740913">
                  <a:extLst>
                    <a:ext uri="{9D8B030D-6E8A-4147-A177-3AD203B41FA5}">
                      <a16:colId xmlns:a16="http://schemas.microsoft.com/office/drawing/2014/main" val="1401813579"/>
                    </a:ext>
                  </a:extLst>
                </a:gridCol>
                <a:gridCol w="2460812">
                  <a:extLst>
                    <a:ext uri="{9D8B030D-6E8A-4147-A177-3AD203B41FA5}">
                      <a16:colId xmlns:a16="http://schemas.microsoft.com/office/drawing/2014/main" val="3736577104"/>
                    </a:ext>
                  </a:extLst>
                </a:gridCol>
                <a:gridCol w="784957">
                  <a:extLst>
                    <a:ext uri="{9D8B030D-6E8A-4147-A177-3AD203B41FA5}">
                      <a16:colId xmlns:a16="http://schemas.microsoft.com/office/drawing/2014/main" val="2657365757"/>
                    </a:ext>
                  </a:extLst>
                </a:gridCol>
                <a:gridCol w="628348">
                  <a:extLst>
                    <a:ext uri="{9D8B030D-6E8A-4147-A177-3AD203B41FA5}">
                      <a16:colId xmlns:a16="http://schemas.microsoft.com/office/drawing/2014/main" val="3728488952"/>
                    </a:ext>
                  </a:extLst>
                </a:gridCol>
                <a:gridCol w="771538">
                  <a:extLst>
                    <a:ext uri="{9D8B030D-6E8A-4147-A177-3AD203B41FA5}">
                      <a16:colId xmlns:a16="http://schemas.microsoft.com/office/drawing/2014/main" val="4146103421"/>
                    </a:ext>
                  </a:extLst>
                </a:gridCol>
                <a:gridCol w="771538">
                  <a:extLst>
                    <a:ext uri="{9D8B030D-6E8A-4147-A177-3AD203B41FA5}">
                      <a16:colId xmlns:a16="http://schemas.microsoft.com/office/drawing/2014/main" val="204117538"/>
                    </a:ext>
                  </a:extLst>
                </a:gridCol>
                <a:gridCol w="752589">
                  <a:extLst>
                    <a:ext uri="{9D8B030D-6E8A-4147-A177-3AD203B41FA5}">
                      <a16:colId xmlns:a16="http://schemas.microsoft.com/office/drawing/2014/main" val="3839228100"/>
                    </a:ext>
                  </a:extLst>
                </a:gridCol>
                <a:gridCol w="696771">
                  <a:extLst>
                    <a:ext uri="{9D8B030D-6E8A-4147-A177-3AD203B41FA5}">
                      <a16:colId xmlns:a16="http://schemas.microsoft.com/office/drawing/2014/main" val="1100620880"/>
                    </a:ext>
                  </a:extLst>
                </a:gridCol>
                <a:gridCol w="696771">
                  <a:extLst>
                    <a:ext uri="{9D8B030D-6E8A-4147-A177-3AD203B41FA5}">
                      <a16:colId xmlns:a16="http://schemas.microsoft.com/office/drawing/2014/main" val="1500341316"/>
                    </a:ext>
                  </a:extLst>
                </a:gridCol>
                <a:gridCol w="696771">
                  <a:extLst>
                    <a:ext uri="{9D8B030D-6E8A-4147-A177-3AD203B41FA5}">
                      <a16:colId xmlns:a16="http://schemas.microsoft.com/office/drawing/2014/main" val="1028231926"/>
                    </a:ext>
                  </a:extLst>
                </a:gridCol>
              </a:tblGrid>
              <a:tr h="479196">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Category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Technology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Weight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KPI Item</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Lower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Upper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D00"/>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3622113532"/>
                  </a:ext>
                </a:extLst>
              </a:tr>
              <a:tr h="6405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D00"/>
                    </a:solidFill>
                  </a:tcPr>
                </a:tc>
                <a:tc>
                  <a:txBody>
                    <a:bodyPr/>
                    <a:lstStyle/>
                    <a:p>
                      <a:pPr marL="0" algn="ctr" defTabSz="1219140" rtl="0" eaLnBrk="1" fontAlgn="ctr" latinLnBrk="0" hangingPunct="1"/>
                      <a:r>
                        <a:rPr lang="fr-FR" sz="1400" b="1" i="0" u="none" strike="noStrike" kern="1200" dirty="0">
                          <a:solidFill>
                            <a:srgbClr val="FFFFFF"/>
                          </a:solidFill>
                          <a:effectLst/>
                          <a:latin typeface="+mn-lt"/>
                          <a:ea typeface="+mn-ea"/>
                          <a:cs typeface="+mn-cs"/>
                        </a:rPr>
                        <a:t>score</a:t>
                      </a:r>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1219140" rtl="0" eaLnBrk="1" fontAlgn="ctr" latinLnBrk="0" hangingPunct="1"/>
                      <a:r>
                        <a:rPr lang="fr-FR" sz="1400" b="1" i="0" u="none" strike="noStrike" kern="1200" dirty="0">
                          <a:solidFill>
                            <a:srgbClr val="FFFFFF"/>
                          </a:solidFill>
                          <a:effectLst/>
                          <a:latin typeface="+mn-lt"/>
                          <a:ea typeface="+mn-ea"/>
                          <a:cs typeface="+mn-cs"/>
                        </a:rPr>
                        <a:t>score</a:t>
                      </a:r>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3162161064"/>
                  </a:ext>
                </a:extLst>
              </a:tr>
              <a:tr h="720678">
                <a:tc rowSpan="6">
                  <a:txBody>
                    <a:bodyPr/>
                    <a:lstStyle/>
                    <a:p>
                      <a:pPr algn="ctr" rtl="0" fontAlgn="ctr"/>
                      <a:r>
                        <a:rPr lang="en-US" sz="1400" b="1" i="0" u="none" strike="noStrike" dirty="0">
                          <a:solidFill>
                            <a:srgbClr val="FFFFFF"/>
                          </a:solidFill>
                          <a:effectLst/>
                          <a:latin typeface="+mn-lt"/>
                        </a:rPr>
                        <a:t>CS Experience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6BC25"/>
                    </a:solidFill>
                  </a:tcPr>
                </a:tc>
                <a:tc>
                  <a:txBody>
                    <a:bodyPr/>
                    <a:lstStyle/>
                    <a:p>
                      <a:pPr algn="ctr" rtl="0" fontAlgn="ctr"/>
                      <a:r>
                        <a:rPr lang="en-US" sz="1400" b="0" i="0" u="none" strike="noStrike">
                          <a:solidFill>
                            <a:srgbClr val="000000"/>
                          </a:solidFill>
                          <a:effectLst/>
                          <a:latin typeface="+mn-lt"/>
                        </a:rPr>
                        <a:t>2G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mn-lt"/>
                        </a:rPr>
                        <a:t>Coverage (</a:t>
                      </a:r>
                      <a:r>
                        <a:rPr lang="en-US" sz="1400" b="1" i="0" u="none" strike="noStrike" dirty="0" err="1">
                          <a:solidFill>
                            <a:srgbClr val="000000"/>
                          </a:solidFill>
                          <a:effectLst/>
                          <a:latin typeface="+mn-lt"/>
                        </a:rPr>
                        <a:t>RxLev</a:t>
                      </a:r>
                      <a:r>
                        <a:rPr lang="en-US" sz="1400" b="1" i="0" u="none" strike="noStrike" dirty="0">
                          <a:solidFill>
                            <a:srgbClr val="000000"/>
                          </a:solidFill>
                          <a:effectLst/>
                          <a:latin typeface="+mn-lt"/>
                        </a:rPr>
                        <a:t>&gt;=-87 </a:t>
                      </a:r>
                      <a:r>
                        <a:rPr lang="en-US" sz="1400" b="1" i="0" u="none" strike="noStrike" dirty="0" err="1">
                          <a:solidFill>
                            <a:srgbClr val="000000"/>
                          </a:solidFill>
                          <a:effectLst/>
                          <a:latin typeface="+mn-lt"/>
                        </a:rPr>
                        <a:t>dbm</a:t>
                      </a:r>
                      <a:r>
                        <a:rPr lang="en-US" sz="1400" b="1" i="0" u="none" strike="noStrike" dirty="0">
                          <a:solidFill>
                            <a:srgbClr val="000000"/>
                          </a:solidFill>
                          <a:effectLst/>
                          <a:latin typeface="+mn-lt"/>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mn-lt"/>
                        </a:rPr>
                        <a:t>99.44%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mn-lt"/>
                        </a:rPr>
                        <a:t>99.51%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mn-lt"/>
                        </a:rPr>
                        <a:t>99.37%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mn-lt"/>
                        </a:rPr>
                        <a:t>23,60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fr-FR" sz="1400" b="1" i="0" u="none" strike="noStrike" dirty="0">
                          <a:solidFill>
                            <a:srgbClr val="000000"/>
                          </a:solidFill>
                          <a:effectLst/>
                          <a:latin typeface="+mn-lt"/>
                        </a:rPr>
                        <a:t>23.98</a:t>
                      </a:r>
                      <a:endParaRPr lang="en-US" sz="1400" b="1" i="0" u="none" strike="noStrike" dirty="0">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fr-FR" sz="1400" b="1" i="0" u="none" strike="noStrike" dirty="0">
                          <a:solidFill>
                            <a:srgbClr val="000000"/>
                          </a:solidFill>
                          <a:effectLst/>
                          <a:latin typeface="+mn-lt"/>
                        </a:rPr>
                        <a:t>23.43</a:t>
                      </a:r>
                      <a:endParaRPr lang="en-US" sz="1400" b="1" i="0" u="none" strike="noStrike" dirty="0">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045563342"/>
                  </a:ext>
                </a:extLst>
              </a:tr>
              <a:tr h="582833">
                <a:tc vMerge="1">
                  <a:txBody>
                    <a:bodyPr/>
                    <a:lstStyle/>
                    <a:p>
                      <a:endParaRPr lang="en-US"/>
                    </a:p>
                  </a:txBody>
                  <a:tcPr/>
                </a:tc>
                <a:tc>
                  <a:txBody>
                    <a:bodyPr/>
                    <a:lstStyle/>
                    <a:p>
                      <a:pPr algn="ctr" rtl="0" fontAlgn="ctr"/>
                      <a:r>
                        <a:rPr lang="en-US" sz="1400" b="0" i="0" u="none" strike="noStrike">
                          <a:solidFill>
                            <a:srgbClr val="000000"/>
                          </a:solidFill>
                          <a:effectLst/>
                          <a:latin typeface="+mn-lt"/>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mn-lt"/>
                        </a:rPr>
                        <a:t>Coverage (RSCP&gt;=-94 </a:t>
                      </a:r>
                      <a:r>
                        <a:rPr lang="en-US" sz="1400" b="1" i="0" u="none" strike="noStrike" dirty="0" err="1">
                          <a:solidFill>
                            <a:srgbClr val="000000"/>
                          </a:solidFill>
                          <a:effectLst/>
                          <a:latin typeface="+mn-lt"/>
                        </a:rPr>
                        <a:t>dbm</a:t>
                      </a:r>
                      <a:r>
                        <a:rPr lang="en-US" sz="1400" b="1" i="0" u="none" strike="noStrike" dirty="0">
                          <a:solidFill>
                            <a:srgbClr val="000000"/>
                          </a:solidFill>
                          <a:effectLst/>
                          <a:latin typeface="+mn-lt"/>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mn-lt"/>
                        </a:rPr>
                        <a:t>85%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mn-lt"/>
                        </a:rPr>
                        <a:t>94.60%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mn-lt"/>
                        </a:rPr>
                        <a:t>91.33%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mn-lt"/>
                        </a:rPr>
                        <a:t>93.81%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mn-lt"/>
                        </a:rPr>
                        <a:t>16.00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fr-FR" sz="1400" b="1" i="0" u="none" strike="noStrike" dirty="0">
                          <a:solidFill>
                            <a:srgbClr val="000000"/>
                          </a:solidFill>
                          <a:effectLst/>
                          <a:latin typeface="+mn-lt"/>
                        </a:rPr>
                        <a:t>10.55</a:t>
                      </a:r>
                      <a:endParaRPr lang="en-US" sz="1400" b="1" i="0" u="none" strike="noStrike" dirty="0">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fr-FR" sz="1400" b="1" i="0" u="none" strike="noStrike" dirty="0">
                          <a:solidFill>
                            <a:srgbClr val="000000"/>
                          </a:solidFill>
                          <a:effectLst/>
                          <a:latin typeface="+mn-lt"/>
                        </a:rPr>
                        <a:t>14.86</a:t>
                      </a:r>
                      <a:endParaRPr lang="en-US" sz="1400" b="1" i="0" u="none" strike="noStrike" dirty="0">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826427163"/>
                  </a:ext>
                </a:extLst>
              </a:tr>
              <a:tr h="348737">
                <a:tc vMerge="1">
                  <a:txBody>
                    <a:bodyPr/>
                    <a:lstStyle/>
                    <a:p>
                      <a:endParaRPr lang="en-US"/>
                    </a:p>
                  </a:txBody>
                  <a:tcPr/>
                </a:tc>
                <a:tc>
                  <a:txBody>
                    <a:bodyPr/>
                    <a:lstStyle/>
                    <a:p>
                      <a:pPr algn="ctr" rtl="0" fontAlgn="ctr"/>
                      <a:r>
                        <a:rPr lang="en-US" sz="1400" b="0" i="0" u="none" strike="noStrike">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mn-lt"/>
                        </a:rPr>
                        <a:t>Call blocking rate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mn-lt"/>
                        </a:rPr>
                        <a:t>98.65%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mn-lt"/>
                        </a:rPr>
                        <a:t>98.06%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mn-lt"/>
                        </a:rPr>
                        <a:t>98.11%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mn-lt"/>
                        </a:rPr>
                        <a:t>12.98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fr-FR" sz="1400" b="1" i="0" u="none" strike="noStrike" dirty="0">
                          <a:solidFill>
                            <a:srgbClr val="000000"/>
                          </a:solidFill>
                          <a:effectLst/>
                          <a:latin typeface="+mn-lt"/>
                        </a:rPr>
                        <a:t>12.09</a:t>
                      </a:r>
                      <a:endParaRPr lang="en-US" sz="1400" b="1" i="0" u="none" strike="noStrike" dirty="0">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fr-FR" sz="1400" b="1" i="0" u="none" strike="noStrike" dirty="0">
                          <a:solidFill>
                            <a:srgbClr val="000000"/>
                          </a:solidFill>
                          <a:effectLst/>
                          <a:latin typeface="+mn-lt"/>
                        </a:rPr>
                        <a:t>12.17</a:t>
                      </a:r>
                      <a:endParaRPr lang="en-US" sz="1400" b="1" i="0" u="none" strike="noStrike" dirty="0">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1642013292"/>
                  </a:ext>
                </a:extLst>
              </a:tr>
              <a:tr h="325899">
                <a:tc vMerge="1">
                  <a:txBody>
                    <a:bodyPr/>
                    <a:lstStyle/>
                    <a:p>
                      <a:endParaRPr lang="en-US"/>
                    </a:p>
                  </a:txBody>
                  <a:tcPr/>
                </a:tc>
                <a:tc>
                  <a:txBody>
                    <a:bodyPr/>
                    <a:lstStyle/>
                    <a:p>
                      <a:pPr algn="ctr" rtl="0" fontAlgn="ctr"/>
                      <a:r>
                        <a:rPr lang="en-US" sz="1400" b="0" i="0" u="none" strike="noStrike">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mn-lt"/>
                        </a:rPr>
                        <a:t>Call drop rate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mn-lt"/>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mn-lt"/>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mn-lt"/>
                        </a:rPr>
                        <a:t>0.93%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mn-lt"/>
                        </a:rPr>
                        <a:t>2.19%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mn-lt"/>
                        </a:rPr>
                        <a:t>1.36%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mn-lt"/>
                        </a:rPr>
                        <a:t>15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fr-FR" sz="1400" b="1" i="0" u="none" strike="noStrike" dirty="0">
                          <a:solidFill>
                            <a:srgbClr val="000000"/>
                          </a:solidFill>
                          <a:effectLst/>
                          <a:latin typeface="+mn-lt"/>
                        </a:rPr>
                        <a:t>10.54</a:t>
                      </a:r>
                      <a:endParaRPr lang="en-US" sz="1400" b="1" i="0" u="none" strike="noStrike" dirty="0">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fr-FR" sz="1400" b="1" i="0" u="none" strike="noStrike" dirty="0">
                          <a:solidFill>
                            <a:srgbClr val="000000"/>
                          </a:solidFill>
                          <a:effectLst/>
                          <a:latin typeface="+mn-lt"/>
                        </a:rPr>
                        <a:t>13.73</a:t>
                      </a:r>
                      <a:endParaRPr lang="en-US" sz="1400" b="1" i="0" u="none" strike="noStrike" dirty="0">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1013441571"/>
                  </a:ext>
                </a:extLst>
              </a:tr>
              <a:tr h="574098">
                <a:tc vMerge="1">
                  <a:txBody>
                    <a:bodyPr/>
                    <a:lstStyle/>
                    <a:p>
                      <a:endParaRPr lang="en-US"/>
                    </a:p>
                  </a:txBody>
                  <a:tcPr/>
                </a:tc>
                <a:tc>
                  <a:txBody>
                    <a:bodyPr/>
                    <a:lstStyle/>
                    <a:p>
                      <a:pPr algn="ctr" rtl="0" fontAlgn="ctr"/>
                      <a:r>
                        <a:rPr lang="en-US" sz="1400" b="0" i="0" u="none" strike="noStrike">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20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mn-lt"/>
                        </a:rPr>
                        <a:t>Mean Opinion 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fr-FR" sz="1400" b="0" i="0" u="none" strike="noStrike" dirty="0">
                          <a:solidFill>
                            <a:srgbClr val="000000"/>
                          </a:solidFill>
                          <a:effectLst/>
                          <a:latin typeface="+mn-lt"/>
                        </a:rPr>
                        <a:t>0</a:t>
                      </a:r>
                      <a:endParaRPr lang="en-US" sz="1400" b="0" i="0" u="none" strike="noStrike" dirty="0">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fr-FR" sz="1400" b="0" i="0" u="none" strike="noStrike" dirty="0">
                          <a:solidFill>
                            <a:srgbClr val="000000"/>
                          </a:solidFill>
                          <a:effectLst/>
                          <a:latin typeface="+mn-lt"/>
                        </a:rPr>
                        <a:t>5</a:t>
                      </a:r>
                      <a:endParaRPr lang="en-US" sz="1400" b="0" i="0" u="none" strike="noStrike" dirty="0">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fontAlgn="b"/>
                      <a:r>
                        <a:rPr lang="en-US" sz="1400" b="0" i="0" u="none" strike="noStrike" dirty="0">
                          <a:solidFill>
                            <a:srgbClr val="000000"/>
                          </a:solidFill>
                          <a:effectLst/>
                          <a:latin typeface="+mn-lt"/>
                        </a:rPr>
                        <a:t>3.83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fontAlgn="b"/>
                      <a:r>
                        <a:rPr lang="en-US" sz="1400" b="0" i="0" u="none" strike="noStrike" dirty="0">
                          <a:solidFill>
                            <a:srgbClr val="000000"/>
                          </a:solidFill>
                          <a:effectLst/>
                          <a:latin typeface="+mn-lt"/>
                        </a:rPr>
                        <a:t>4.03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fontAlgn="b"/>
                      <a:r>
                        <a:rPr lang="en-US" sz="1400" b="0" i="0" u="none" strike="noStrike" dirty="0">
                          <a:solidFill>
                            <a:srgbClr val="000000"/>
                          </a:solidFill>
                          <a:effectLst/>
                          <a:latin typeface="+mn-lt"/>
                        </a:rPr>
                        <a:t>3,9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mn-lt"/>
                        </a:rPr>
                        <a:t>17,46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fr-FR" sz="1400" b="1" i="0" u="none" strike="noStrike" dirty="0">
                          <a:solidFill>
                            <a:srgbClr val="000000"/>
                          </a:solidFill>
                          <a:effectLst/>
                          <a:latin typeface="+mn-lt"/>
                        </a:rPr>
                        <a:t>17.96</a:t>
                      </a:r>
                      <a:endParaRPr lang="en-US" sz="1400" b="1" i="0" u="none" strike="noStrike" dirty="0">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fr-FR" sz="1400" b="1" i="0" u="none" strike="noStrike" dirty="0">
                          <a:solidFill>
                            <a:srgbClr val="000000"/>
                          </a:solidFill>
                          <a:effectLst/>
                          <a:latin typeface="+mn-lt"/>
                        </a:rPr>
                        <a:t>17.66</a:t>
                      </a:r>
                      <a:endParaRPr lang="en-US" sz="1400" b="1" i="0" u="none" strike="noStrike" dirty="0">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68932820"/>
                  </a:ext>
                </a:extLst>
              </a:tr>
              <a:tr h="325899">
                <a:tc vMerge="1">
                  <a:txBody>
                    <a:bodyPr/>
                    <a:lstStyle/>
                    <a:p>
                      <a:endParaRPr lang="en-US"/>
                    </a:p>
                  </a:txBody>
                  <a:tcPr/>
                </a:tc>
                <a:tc>
                  <a:txBody>
                    <a:bodyPr/>
                    <a:lstStyle/>
                    <a:p>
                      <a:pPr algn="ctr" rtl="0" fontAlgn="ctr"/>
                      <a:r>
                        <a:rPr lang="en-US" sz="1400" b="0" i="0" u="none" strike="noStrike" dirty="0">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gridSpan="6">
                  <a:txBody>
                    <a:bodyPr/>
                    <a:lstStyle/>
                    <a:p>
                      <a:pPr algn="ctr" rtl="0" fontAlgn="ctr"/>
                      <a:r>
                        <a:rPr lang="fr-FR" sz="1400" b="1" i="0" u="none" strike="noStrike" dirty="0">
                          <a:solidFill>
                            <a:srgbClr val="000000"/>
                          </a:solidFill>
                          <a:effectLst/>
                          <a:latin typeface="+mn-lt"/>
                        </a:rPr>
                        <a:t>Total</a:t>
                      </a:r>
                      <a:r>
                        <a:rPr lang="fr-FR" sz="1400" b="1" i="0" u="none" strike="noStrike" baseline="0" dirty="0">
                          <a:solidFill>
                            <a:srgbClr val="000000"/>
                          </a:solidFill>
                          <a:effectLst/>
                          <a:latin typeface="+mn-lt"/>
                        </a:rPr>
                        <a:t> Score</a:t>
                      </a:r>
                    </a:p>
                    <a:p>
                      <a:pPr algn="ctr" rtl="0" fontAlgn="ctr"/>
                      <a:r>
                        <a:rPr lang="en-US" sz="1400" b="1" i="0" u="none" strike="noStrike" dirty="0">
                          <a:solidFill>
                            <a:srgbClr val="C00000"/>
                          </a:solidFill>
                          <a:effectLst/>
                          <a:latin typeface="+mn-lt"/>
                        </a:rPr>
                        <a: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ctr" rtl="0" fontAlgn="ctr"/>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ctr" rtl="0" fontAlgn="ctr"/>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r" fontAlgn="b"/>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r" fontAlgn="b"/>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ctr" rtl="0" fontAlgn="ctr"/>
                      <a:r>
                        <a:rPr lang="en-US" sz="1400" b="1" i="0" u="none" strike="noStrike" dirty="0">
                          <a:solidFill>
                            <a:srgbClr val="C00000"/>
                          </a:solidFill>
                          <a:effectLst/>
                          <a:latin typeface="+mn-lt"/>
                        </a:rPr>
                        <a: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C00000"/>
                          </a:solidFill>
                          <a:effectLst/>
                          <a:latin typeface="+mn-lt"/>
                        </a:rPr>
                        <a:t>85.02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fr-FR" sz="1400" b="1" i="0" u="none" strike="noStrike" dirty="0">
                          <a:solidFill>
                            <a:srgbClr val="C00000"/>
                          </a:solidFill>
                          <a:effectLst/>
                          <a:latin typeface="+mn-lt"/>
                        </a:rPr>
                        <a:t>74.91</a:t>
                      </a:r>
                      <a:endParaRPr lang="en-US" sz="1400" b="1" i="0" u="none" strike="noStrike" dirty="0">
                        <a:solidFill>
                          <a:srgbClr val="C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fr-FR" sz="1400" b="1" i="0" u="none" strike="noStrike" dirty="0">
                          <a:solidFill>
                            <a:srgbClr val="C00000"/>
                          </a:solidFill>
                          <a:effectLst/>
                          <a:latin typeface="+mn-lt"/>
                        </a:rPr>
                        <a:t>81.66</a:t>
                      </a:r>
                      <a:endParaRPr lang="en-US" sz="1400" b="1" i="0" u="none" strike="noStrike" dirty="0">
                        <a:solidFill>
                          <a:srgbClr val="C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023208317"/>
                  </a:ext>
                </a:extLst>
              </a:tr>
            </a:tbl>
          </a:graphicData>
        </a:graphic>
      </p:graphicFrame>
      <p:pic>
        <p:nvPicPr>
          <p:cNvPr id="7" name="Picture 6"/>
          <p:cNvPicPr>
            <a:picLocks noChangeAspect="1"/>
          </p:cNvPicPr>
          <p:nvPr/>
        </p:nvPicPr>
        <p:blipFill>
          <a:blip r:embed="rId3"/>
          <a:stretch>
            <a:fillRect/>
          </a:stretch>
        </p:blipFill>
        <p:spPr>
          <a:xfrm>
            <a:off x="7389600" y="1261528"/>
            <a:ext cx="642573" cy="253930"/>
          </a:xfrm>
          <a:prstGeom prst="rect">
            <a:avLst/>
          </a:prstGeom>
        </p:spPr>
      </p:pic>
      <p:pic>
        <p:nvPicPr>
          <p:cNvPr id="13" name="Picture 12"/>
          <p:cNvPicPr>
            <a:picLocks noChangeAspect="1"/>
          </p:cNvPicPr>
          <p:nvPr/>
        </p:nvPicPr>
        <p:blipFill>
          <a:blip r:embed="rId4"/>
          <a:stretch>
            <a:fillRect/>
          </a:stretch>
        </p:blipFill>
        <p:spPr>
          <a:xfrm>
            <a:off x="8253653" y="1247940"/>
            <a:ext cx="487680" cy="232410"/>
          </a:xfrm>
          <a:prstGeom prst="rect">
            <a:avLst/>
          </a:prstGeom>
        </p:spPr>
      </p:pic>
      <p:pic>
        <p:nvPicPr>
          <p:cNvPr id="18" name="Picture 17"/>
          <p:cNvPicPr>
            <a:picLocks noChangeAspect="1"/>
          </p:cNvPicPr>
          <p:nvPr/>
        </p:nvPicPr>
        <p:blipFill>
          <a:blip r:embed="rId4"/>
          <a:stretch>
            <a:fillRect/>
          </a:stretch>
        </p:blipFill>
        <p:spPr>
          <a:xfrm>
            <a:off x="10424312" y="1261528"/>
            <a:ext cx="487680" cy="232410"/>
          </a:xfrm>
          <a:prstGeom prst="rect">
            <a:avLst/>
          </a:prstGeom>
        </p:spPr>
      </p:pic>
      <p:sp>
        <p:nvSpPr>
          <p:cNvPr id="10" name="Rectangle 9"/>
          <p:cNvSpPr/>
          <p:nvPr/>
        </p:nvSpPr>
        <p:spPr>
          <a:xfrm>
            <a:off x="2018199" y="5579734"/>
            <a:ext cx="8544327" cy="369332"/>
          </a:xfrm>
          <a:prstGeom prst="rect">
            <a:avLst/>
          </a:prstGeom>
        </p:spPr>
        <p:txBody>
          <a:bodyPr wrap="none">
            <a:spAutoFit/>
          </a:bodyPr>
          <a:lstStyle/>
          <a:p>
            <a:r>
              <a:rPr lang="en-US" b="1" dirty="0">
                <a:solidFill>
                  <a:srgbClr val="FFC000"/>
                </a:solidFill>
              </a:rPr>
              <a:t>MTN is number 1 for voice communication quality of Experience </a:t>
            </a:r>
            <a:endParaRPr lang="en-US" dirty="0">
              <a:solidFill>
                <a:srgbClr val="FFC000"/>
              </a:solidFill>
            </a:endParaRPr>
          </a:p>
        </p:txBody>
      </p:sp>
      <p:pic>
        <p:nvPicPr>
          <p:cNvPr id="5" name="Picture 4">
            <a:extLst>
              <a:ext uri="{FF2B5EF4-FFF2-40B4-BE49-F238E27FC236}">
                <a16:creationId xmlns:a16="http://schemas.microsoft.com/office/drawing/2014/main" id="{626A8C22-8015-D743-EBE6-2D9143B31961}"/>
              </a:ext>
            </a:extLst>
          </p:cNvPr>
          <p:cNvPicPr>
            <a:picLocks noChangeAspect="1"/>
          </p:cNvPicPr>
          <p:nvPr/>
        </p:nvPicPr>
        <p:blipFill>
          <a:blip r:embed="rId3"/>
          <a:stretch>
            <a:fillRect/>
          </a:stretch>
        </p:blipFill>
        <p:spPr>
          <a:xfrm>
            <a:off x="9645376" y="1230043"/>
            <a:ext cx="667790" cy="263895"/>
          </a:xfrm>
          <a:prstGeom prst="rect">
            <a:avLst/>
          </a:prstGeom>
        </p:spPr>
      </p:pic>
      <p:pic>
        <p:nvPicPr>
          <p:cNvPr id="11" name="Google Shape;1863;p28">
            <a:extLst>
              <a:ext uri="{FF2B5EF4-FFF2-40B4-BE49-F238E27FC236}">
                <a16:creationId xmlns:a16="http://schemas.microsoft.com/office/drawing/2014/main" id="{1A893858-2035-3CFA-5B23-23DB2FB8993A}"/>
              </a:ext>
            </a:extLst>
          </p:cNvPr>
          <p:cNvPicPr preferRelativeResize="0"/>
          <p:nvPr/>
        </p:nvPicPr>
        <p:blipFill rotWithShape="1">
          <a:blip r:embed="rId5">
            <a:alphaModFix/>
          </a:blip>
          <a:srcRect/>
          <a:stretch/>
        </p:blipFill>
        <p:spPr>
          <a:xfrm>
            <a:off x="9000644" y="1216455"/>
            <a:ext cx="540523" cy="285140"/>
          </a:xfrm>
          <a:prstGeom prst="rect">
            <a:avLst/>
          </a:prstGeom>
          <a:noFill/>
          <a:ln>
            <a:noFill/>
          </a:ln>
        </p:spPr>
      </p:pic>
      <p:pic>
        <p:nvPicPr>
          <p:cNvPr id="12" name="Google Shape;1863;p28">
            <a:extLst>
              <a:ext uri="{FF2B5EF4-FFF2-40B4-BE49-F238E27FC236}">
                <a16:creationId xmlns:a16="http://schemas.microsoft.com/office/drawing/2014/main" id="{CD3F96BF-400B-29AB-DAFB-1732F4E18865}"/>
              </a:ext>
            </a:extLst>
          </p:cNvPr>
          <p:cNvPicPr preferRelativeResize="0"/>
          <p:nvPr/>
        </p:nvPicPr>
        <p:blipFill rotWithShape="1">
          <a:blip r:embed="rId5">
            <a:alphaModFix/>
          </a:blip>
          <a:srcRect/>
          <a:stretch/>
        </p:blipFill>
        <p:spPr>
          <a:xfrm>
            <a:off x="11054311" y="1235163"/>
            <a:ext cx="540523" cy="285140"/>
          </a:xfrm>
          <a:prstGeom prst="rect">
            <a:avLst/>
          </a:prstGeom>
          <a:noFill/>
          <a:ln>
            <a:noFill/>
          </a:ln>
        </p:spPr>
      </p:pic>
    </p:spTree>
    <p:extLst>
      <p:ext uri="{BB962C8B-B14F-4D97-AF65-F5344CB8AC3E}">
        <p14:creationId xmlns:p14="http://schemas.microsoft.com/office/powerpoint/2010/main" val="234454899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lvl="0"/>
            <a:r>
              <a:rPr lang="fr-FR" sz="2600" dirty="0">
                <a:solidFill>
                  <a:srgbClr val="FFFFFF"/>
                </a:solidFill>
                <a:latin typeface="Segoe UI Light" panose="020B0502040204020203" pitchFamily="34" charset="0"/>
              </a:rPr>
              <a:t>M</a:t>
            </a:r>
            <a:r>
              <a:rPr lang="en-US" sz="2600" dirty="0">
                <a:solidFill>
                  <a:srgbClr val="FFFFFF"/>
                </a:solidFill>
                <a:latin typeface="Segoe UI Light" panose="020B0502040204020203" pitchFamily="34" charset="0"/>
              </a:rPr>
              <a:t>ean KPIs By Districts   </a:t>
            </a:r>
          </a:p>
        </p:txBody>
      </p:sp>
      <p:sp>
        <p:nvSpPr>
          <p:cNvPr id="27" name="Text Placeholder 5"/>
          <p:cNvSpPr txBox="1">
            <a:spLocks/>
          </p:cNvSpPr>
          <p:nvPr/>
        </p:nvSpPr>
        <p:spPr>
          <a:xfrm>
            <a:off x="631597" y="2090740"/>
            <a:ext cx="1559154"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algn="r">
              <a:defRPr/>
            </a:pPr>
            <a:r>
              <a:rPr lang="en-AU" sz="9600" dirty="0">
                <a:solidFill>
                  <a:srgbClr val="FFFFFF"/>
                </a:solidFill>
                <a:latin typeface="Segoe UI Light" panose="020B0502040204020203" pitchFamily="34" charset="0"/>
              </a:rPr>
              <a:t>05</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238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900" y="263438"/>
            <a:ext cx="12863545" cy="479512"/>
          </a:xfrm>
        </p:spPr>
        <p:txBody>
          <a:bodyPr>
            <a:normAutofit fontScale="90000"/>
          </a:bodyPr>
          <a:lstStyle/>
          <a:p>
            <a:r>
              <a:rPr lang="en-US" sz="2400" dirty="0"/>
              <a:t>Benchmarking – MTN 4G </a:t>
            </a:r>
            <a:r>
              <a:rPr lang="fr-FR" sz="2400" dirty="0">
                <a:latin typeface="Verdana" panose="020B0604030504040204" pitchFamily="34" charset="0"/>
                <a:ea typeface="Verdana" panose="020B0604030504040204" pitchFamily="34" charset="0"/>
              </a:rPr>
              <a:t>FTP DL throughput by districts</a:t>
            </a:r>
            <a:br>
              <a:rPr lang="en-US" sz="2400" dirty="0">
                <a:solidFill>
                  <a:srgbClr val="414141"/>
                </a:solidFill>
              </a:rPr>
            </a:br>
            <a:r>
              <a:rPr lang="fr-FR" dirty="0">
                <a:solidFill>
                  <a:schemeClr val="bg1">
                    <a:lumMod val="50000"/>
                  </a:schemeClr>
                </a:solidFill>
                <a:latin typeface="Verdana" panose="020B0604030504040204" pitchFamily="34" charset="0"/>
                <a:ea typeface="Verdana" panose="020B0604030504040204" pitchFamily="34" charset="0"/>
                <a:cs typeface="+mn-cs"/>
              </a:rPr>
              <a:t>For MTN’network, 97% of districts having DL End User throughput better than 5Mbps and </a:t>
            </a:r>
            <a:br>
              <a:rPr lang="fr-FR" dirty="0">
                <a:solidFill>
                  <a:schemeClr val="bg1">
                    <a:lumMod val="50000"/>
                  </a:schemeClr>
                </a:solidFill>
                <a:latin typeface="Verdana" panose="020B0604030504040204" pitchFamily="34" charset="0"/>
                <a:ea typeface="Verdana" panose="020B0604030504040204" pitchFamily="34" charset="0"/>
                <a:cs typeface="+mn-cs"/>
              </a:rPr>
            </a:br>
            <a:r>
              <a:rPr lang="fr-FR" dirty="0">
                <a:solidFill>
                  <a:schemeClr val="bg1">
                    <a:lumMod val="50000"/>
                  </a:schemeClr>
                </a:solidFill>
                <a:latin typeface="Verdana" panose="020B0604030504040204" pitchFamily="34" charset="0"/>
                <a:ea typeface="Verdana" panose="020B0604030504040204" pitchFamily="34" charset="0"/>
                <a:cs typeface="+mn-cs"/>
              </a:rPr>
              <a:t>meet ARCEP requirements.  </a:t>
            </a:r>
            <a:br>
              <a:rPr lang="en-US" dirty="0"/>
            </a:br>
            <a:br>
              <a:rPr lang="fr-FR" sz="2400" dirty="0">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defTabSz="1219140">
              <a:spcBef>
                <a:spcPts val="600"/>
              </a:spcBef>
              <a:buSzPct val="100000"/>
              <a:defRPr/>
            </a:pPr>
            <a:fld id="{4654C24A-AA93-4318-A7E9-AF587A936244}" type="slidenum">
              <a:rPr lang="fr-FR">
                <a:solidFill>
                  <a:prstClr val="black"/>
                </a:solidFill>
                <a:latin typeface="Verdana"/>
              </a:rPr>
              <a:pPr defTabSz="1219140">
                <a:spcBef>
                  <a:spcPts val="600"/>
                </a:spcBef>
                <a:buSzPct val="100000"/>
                <a:defRPr/>
              </a:pPr>
              <a:t>35</a:t>
            </a:fld>
            <a:endParaRPr lang="fr-FR" dirty="0">
              <a:solidFill>
                <a:prstClr val="black"/>
              </a:solidFill>
              <a:latin typeface="Verdana"/>
            </a:endParaRPr>
          </a:p>
        </p:txBody>
      </p:sp>
      <p:sp>
        <p:nvSpPr>
          <p:cNvPr id="15" name="Footer Placeholder 9"/>
          <p:cNvSpPr>
            <a:spLocks noGrp="1"/>
          </p:cNvSpPr>
          <p:nvPr>
            <p:ph type="ftr" sz="quarter" idx="3"/>
          </p:nvPr>
        </p:nvSpPr>
        <p:spPr>
          <a:xfrm>
            <a:off x="108448" y="6676230"/>
            <a:ext cx="4114800" cy="100156"/>
          </a:xfrm>
        </p:spPr>
        <p:txBody>
          <a:bodyPr/>
          <a:lstStyle/>
          <a:p>
            <a:pPr>
              <a:spcBef>
                <a:spcPts val="600"/>
              </a:spcBef>
              <a:buSzPct val="100000"/>
              <a:defRPr/>
            </a:pPr>
            <a:r>
              <a:rPr lang="fr-FR" dirty="0">
                <a:solidFill>
                  <a:prstClr val="black"/>
                </a:solidFill>
                <a:latin typeface="Verdana"/>
              </a:rPr>
              <a:t>© 2019 Deloitte  - </a:t>
            </a:r>
            <a:r>
              <a:rPr lang="fr-FR" dirty="0" err="1">
                <a:solidFill>
                  <a:prstClr val="black"/>
                </a:solidFill>
                <a:latin typeface="Verdana"/>
              </a:rPr>
              <a:t>Confidential</a:t>
            </a:r>
            <a:endParaRPr lang="fr-FR" dirty="0">
              <a:solidFill>
                <a:prstClr val="black"/>
              </a:solidFill>
              <a:latin typeface="Verdana"/>
            </a:endParaRPr>
          </a:p>
        </p:txBody>
      </p:sp>
      <p:graphicFrame>
        <p:nvGraphicFramePr>
          <p:cNvPr id="17" name="Chart 16">
            <a:extLst>
              <a:ext uri="{FF2B5EF4-FFF2-40B4-BE49-F238E27FC236}">
                <a16:creationId xmlns:a16="http://schemas.microsoft.com/office/drawing/2014/main" id="{80EDB3BF-D72A-D43D-58AF-E0636F9D8EF0}"/>
              </a:ext>
            </a:extLst>
          </p:cNvPr>
          <p:cNvGraphicFramePr>
            <a:graphicFrameLocks/>
          </p:cNvGraphicFramePr>
          <p:nvPr/>
        </p:nvGraphicFramePr>
        <p:xfrm>
          <a:off x="438075" y="1477987"/>
          <a:ext cx="11592000" cy="486045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EF1CEC93-885A-0031-78EF-CB26FAAEFF73}"/>
              </a:ext>
            </a:extLst>
          </p:cNvPr>
          <p:cNvCxnSpPr>
            <a:cxnSpLocks/>
          </p:cNvCxnSpPr>
          <p:nvPr/>
        </p:nvCxnSpPr>
        <p:spPr>
          <a:xfrm>
            <a:off x="822960" y="4864561"/>
            <a:ext cx="11207115"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B337418-314F-E20B-AD2F-FB3F4579DE94}"/>
              </a:ext>
            </a:extLst>
          </p:cNvPr>
          <p:cNvCxnSpPr>
            <a:cxnSpLocks/>
          </p:cNvCxnSpPr>
          <p:nvPr/>
        </p:nvCxnSpPr>
        <p:spPr>
          <a:xfrm>
            <a:off x="822960" y="4655820"/>
            <a:ext cx="11207115" cy="0"/>
          </a:xfrm>
          <a:prstGeom prst="line">
            <a:avLst/>
          </a:prstGeom>
          <a:ln w="25400">
            <a:solidFill>
              <a:srgbClr val="00B050"/>
            </a:solidFill>
            <a:prstDash val="sysDash"/>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43022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900" y="263438"/>
            <a:ext cx="12863545" cy="479512"/>
          </a:xfrm>
        </p:spPr>
        <p:txBody>
          <a:bodyPr>
            <a:normAutofit fontScale="90000"/>
          </a:bodyPr>
          <a:lstStyle/>
          <a:p>
            <a:r>
              <a:rPr lang="en-US" sz="2400" dirty="0"/>
              <a:t>Benchmarking – MTN 4G </a:t>
            </a:r>
            <a:r>
              <a:rPr lang="fr-FR" sz="2400" dirty="0">
                <a:latin typeface="Verdana" panose="020B0604030504040204" pitchFamily="34" charset="0"/>
                <a:ea typeface="Verdana" panose="020B0604030504040204" pitchFamily="34" charset="0"/>
              </a:rPr>
              <a:t>coverage by districts</a:t>
            </a:r>
            <a:br>
              <a:rPr lang="en-US" sz="2400" dirty="0">
                <a:solidFill>
                  <a:srgbClr val="414141"/>
                </a:solidFill>
              </a:rPr>
            </a:br>
            <a:r>
              <a:rPr lang="fr-FR" dirty="0">
                <a:solidFill>
                  <a:schemeClr val="bg1">
                    <a:lumMod val="50000"/>
                  </a:schemeClr>
                </a:solidFill>
                <a:latin typeface="Verdana" panose="020B0604030504040204" pitchFamily="34" charset="0"/>
                <a:ea typeface="Verdana" panose="020B0604030504040204" pitchFamily="34" charset="0"/>
                <a:cs typeface="+mn-cs"/>
              </a:rPr>
              <a:t>For MTN’network, 73,79% of districts having an average RSRP better than -95dBm,  </a:t>
            </a:r>
            <a:br>
              <a:rPr lang="en-US" dirty="0"/>
            </a:br>
            <a:br>
              <a:rPr lang="fr-FR" sz="2400" dirty="0">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defTabSz="1219140">
              <a:spcBef>
                <a:spcPts val="600"/>
              </a:spcBef>
              <a:buSzPct val="100000"/>
              <a:defRPr/>
            </a:pPr>
            <a:fld id="{4654C24A-AA93-4318-A7E9-AF587A936244}" type="slidenum">
              <a:rPr lang="fr-FR">
                <a:solidFill>
                  <a:prstClr val="black"/>
                </a:solidFill>
                <a:latin typeface="Verdana"/>
              </a:rPr>
              <a:pPr defTabSz="1219140">
                <a:spcBef>
                  <a:spcPts val="600"/>
                </a:spcBef>
                <a:buSzPct val="100000"/>
                <a:defRPr/>
              </a:pPr>
              <a:t>36</a:t>
            </a:fld>
            <a:endParaRPr lang="fr-FR" dirty="0">
              <a:solidFill>
                <a:prstClr val="black"/>
              </a:solidFill>
              <a:latin typeface="Verdana"/>
            </a:endParaRPr>
          </a:p>
        </p:txBody>
      </p:sp>
      <p:sp>
        <p:nvSpPr>
          <p:cNvPr id="15" name="Footer Placeholder 9"/>
          <p:cNvSpPr>
            <a:spLocks noGrp="1"/>
          </p:cNvSpPr>
          <p:nvPr>
            <p:ph type="ftr" sz="quarter" idx="3"/>
          </p:nvPr>
        </p:nvSpPr>
        <p:spPr>
          <a:xfrm>
            <a:off x="108448" y="6676230"/>
            <a:ext cx="4114800" cy="100156"/>
          </a:xfrm>
        </p:spPr>
        <p:txBody>
          <a:bodyPr/>
          <a:lstStyle/>
          <a:p>
            <a:pPr>
              <a:spcBef>
                <a:spcPts val="600"/>
              </a:spcBef>
              <a:buSzPct val="100000"/>
              <a:defRPr/>
            </a:pPr>
            <a:r>
              <a:rPr lang="fr-FR" dirty="0">
                <a:solidFill>
                  <a:prstClr val="black"/>
                </a:solidFill>
                <a:latin typeface="Verdana"/>
              </a:rPr>
              <a:t>© 2019 Deloitte  - </a:t>
            </a:r>
            <a:r>
              <a:rPr lang="fr-FR" dirty="0" err="1">
                <a:solidFill>
                  <a:prstClr val="black"/>
                </a:solidFill>
                <a:latin typeface="Verdana"/>
              </a:rPr>
              <a:t>Confidential</a:t>
            </a:r>
            <a:endParaRPr lang="fr-FR" dirty="0">
              <a:solidFill>
                <a:prstClr val="black"/>
              </a:solidFill>
              <a:latin typeface="Verdana"/>
            </a:endParaRPr>
          </a:p>
        </p:txBody>
      </p:sp>
      <p:cxnSp>
        <p:nvCxnSpPr>
          <p:cNvPr id="8" name="Straight Connector 7">
            <a:extLst>
              <a:ext uri="{FF2B5EF4-FFF2-40B4-BE49-F238E27FC236}">
                <a16:creationId xmlns:a16="http://schemas.microsoft.com/office/drawing/2014/main" id="{EF1CEC93-885A-0031-78EF-CB26FAAEFF73}"/>
              </a:ext>
            </a:extLst>
          </p:cNvPr>
          <p:cNvCxnSpPr>
            <a:cxnSpLocks/>
          </p:cNvCxnSpPr>
          <p:nvPr/>
        </p:nvCxnSpPr>
        <p:spPr>
          <a:xfrm flipH="1">
            <a:off x="469900" y="2251712"/>
            <a:ext cx="10874376"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9C201FD-B1C7-92D1-4AB4-4077487748D8}"/>
              </a:ext>
            </a:extLst>
          </p:cNvPr>
          <p:cNvCxnSpPr>
            <a:cxnSpLocks/>
            <a:stCxn id="7" idx="2"/>
            <a:endCxn id="7" idx="0"/>
          </p:cNvCxnSpPr>
          <p:nvPr/>
        </p:nvCxnSpPr>
        <p:spPr>
          <a:xfrm>
            <a:off x="469900" y="3604579"/>
            <a:ext cx="10998200"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BB85B56-DFAE-27B3-672C-D150A32CFA2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rot="5400000">
            <a:off x="3399173" y="-1894521"/>
            <a:ext cx="5139654" cy="10998200"/>
          </a:xfrm>
          <a:prstGeom prst="rect">
            <a:avLst/>
          </a:prstGeom>
          <a:ln cap="rnd">
            <a:solidFill>
              <a:schemeClr val="bg1">
                <a:lumMod val="65000"/>
              </a:schemeClr>
            </a:solidFill>
          </a:ln>
        </p:spPr>
      </p:pic>
    </p:spTree>
    <p:extLst>
      <p:ext uri="{BB962C8B-B14F-4D97-AF65-F5344CB8AC3E}">
        <p14:creationId xmlns:p14="http://schemas.microsoft.com/office/powerpoint/2010/main" val="97257049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F65356A-4706-CE34-851D-37E171D3B82F}"/>
              </a:ext>
            </a:extLst>
          </p:cNvPr>
          <p:cNvGraphicFramePr>
            <a:graphicFrameLocks/>
          </p:cNvGraphicFramePr>
          <p:nvPr/>
        </p:nvGraphicFramePr>
        <p:xfrm>
          <a:off x="176846" y="1257315"/>
          <a:ext cx="11394441" cy="519684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69900" y="263438"/>
            <a:ext cx="12863545" cy="479512"/>
          </a:xfrm>
        </p:spPr>
        <p:txBody>
          <a:bodyPr>
            <a:normAutofit fontScale="90000"/>
          </a:bodyPr>
          <a:lstStyle/>
          <a:p>
            <a:r>
              <a:rPr lang="en-US" sz="2400" dirty="0"/>
              <a:t>Benchmarking – MTN 2G coverage </a:t>
            </a:r>
            <a:r>
              <a:rPr lang="fr-FR" sz="2400" dirty="0">
                <a:latin typeface="Verdana" panose="020B0604030504040204" pitchFamily="34" charset="0"/>
                <a:ea typeface="Verdana" panose="020B0604030504040204" pitchFamily="34" charset="0"/>
              </a:rPr>
              <a:t>by districts</a:t>
            </a:r>
            <a:br>
              <a:rPr lang="en-US" sz="2400" dirty="0">
                <a:solidFill>
                  <a:srgbClr val="414141"/>
                </a:solidFill>
              </a:rPr>
            </a:br>
            <a:r>
              <a:rPr lang="fr-FR" dirty="0">
                <a:solidFill>
                  <a:schemeClr val="bg1">
                    <a:lumMod val="50000"/>
                  </a:schemeClr>
                </a:solidFill>
                <a:latin typeface="Verdana" panose="020B0604030504040204" pitchFamily="34" charset="0"/>
                <a:ea typeface="Verdana" panose="020B0604030504040204" pitchFamily="34" charset="0"/>
                <a:cs typeface="+mn-cs"/>
              </a:rPr>
              <a:t>For MTN’s 2G coverage 95,45% of districts have an average Rxlev  better than -95dBm</a:t>
            </a:r>
            <a:br>
              <a:rPr lang="fr-FR" dirty="0">
                <a:solidFill>
                  <a:schemeClr val="bg1">
                    <a:lumMod val="50000"/>
                  </a:schemeClr>
                </a:solidFill>
                <a:latin typeface="Verdana" panose="020B0604030504040204" pitchFamily="34" charset="0"/>
                <a:ea typeface="Verdana" panose="020B0604030504040204" pitchFamily="34" charset="0"/>
                <a:cs typeface="+mn-cs"/>
              </a:rPr>
            </a:br>
            <a:r>
              <a:rPr lang="fr-FR" dirty="0">
                <a:solidFill>
                  <a:schemeClr val="bg1">
                    <a:lumMod val="50000"/>
                  </a:schemeClr>
                </a:solidFill>
                <a:latin typeface="Verdana" panose="020B0604030504040204" pitchFamily="34" charset="0"/>
                <a:ea typeface="Verdana" panose="020B0604030504040204" pitchFamily="34" charset="0"/>
                <a:cs typeface="+mn-cs"/>
              </a:rPr>
              <a:t>And meet ARCEP requirements. </a:t>
            </a:r>
            <a:br>
              <a:rPr lang="en-US" dirty="0"/>
            </a:br>
            <a:br>
              <a:rPr lang="en-US" dirty="0"/>
            </a:br>
            <a:br>
              <a:rPr lang="fr-FR" sz="2400" dirty="0">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defTabSz="1219140">
              <a:spcBef>
                <a:spcPts val="600"/>
              </a:spcBef>
              <a:buSzPct val="100000"/>
              <a:defRPr/>
            </a:pPr>
            <a:fld id="{4654C24A-AA93-4318-A7E9-AF587A936244}" type="slidenum">
              <a:rPr lang="fr-FR">
                <a:solidFill>
                  <a:prstClr val="black"/>
                </a:solidFill>
                <a:latin typeface="Verdana"/>
              </a:rPr>
              <a:pPr defTabSz="1219140">
                <a:spcBef>
                  <a:spcPts val="600"/>
                </a:spcBef>
                <a:buSzPct val="100000"/>
                <a:defRPr/>
              </a:pPr>
              <a:t>37</a:t>
            </a:fld>
            <a:endParaRPr lang="fr-FR" dirty="0">
              <a:solidFill>
                <a:prstClr val="black"/>
              </a:solidFill>
              <a:latin typeface="Verdana"/>
            </a:endParaRPr>
          </a:p>
        </p:txBody>
      </p:sp>
      <p:sp>
        <p:nvSpPr>
          <p:cNvPr id="15" name="Footer Placeholder 9"/>
          <p:cNvSpPr>
            <a:spLocks noGrp="1"/>
          </p:cNvSpPr>
          <p:nvPr>
            <p:ph type="ftr" sz="quarter" idx="3"/>
          </p:nvPr>
        </p:nvSpPr>
        <p:spPr>
          <a:xfrm>
            <a:off x="108448" y="6676230"/>
            <a:ext cx="4114800" cy="100156"/>
          </a:xfrm>
        </p:spPr>
        <p:txBody>
          <a:bodyPr/>
          <a:lstStyle/>
          <a:p>
            <a:pPr>
              <a:spcBef>
                <a:spcPts val="600"/>
              </a:spcBef>
              <a:buSzPct val="100000"/>
              <a:defRPr/>
            </a:pPr>
            <a:r>
              <a:rPr lang="fr-FR" dirty="0">
                <a:solidFill>
                  <a:prstClr val="black"/>
                </a:solidFill>
                <a:latin typeface="Verdana"/>
              </a:rPr>
              <a:t>© 2019 Deloitte  - </a:t>
            </a:r>
            <a:r>
              <a:rPr lang="fr-FR" dirty="0" err="1">
                <a:solidFill>
                  <a:prstClr val="black"/>
                </a:solidFill>
                <a:latin typeface="Verdana"/>
              </a:rPr>
              <a:t>Confidential</a:t>
            </a:r>
            <a:endParaRPr lang="fr-FR" dirty="0">
              <a:solidFill>
                <a:prstClr val="black"/>
              </a:solidFill>
              <a:latin typeface="Verdana"/>
            </a:endParaRPr>
          </a:p>
        </p:txBody>
      </p:sp>
      <p:cxnSp>
        <p:nvCxnSpPr>
          <p:cNvPr id="8" name="Straight Connector 7">
            <a:extLst>
              <a:ext uri="{FF2B5EF4-FFF2-40B4-BE49-F238E27FC236}">
                <a16:creationId xmlns:a16="http://schemas.microsoft.com/office/drawing/2014/main" id="{EF1CEC93-885A-0031-78EF-CB26FAAEFF73}"/>
              </a:ext>
            </a:extLst>
          </p:cNvPr>
          <p:cNvCxnSpPr>
            <a:cxnSpLocks/>
          </p:cNvCxnSpPr>
          <p:nvPr/>
        </p:nvCxnSpPr>
        <p:spPr>
          <a:xfrm flipH="1">
            <a:off x="929640" y="5143500"/>
            <a:ext cx="1057656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47151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900" y="263438"/>
            <a:ext cx="12863545" cy="479512"/>
          </a:xfrm>
        </p:spPr>
        <p:txBody>
          <a:bodyPr>
            <a:normAutofit fontScale="90000"/>
          </a:bodyPr>
          <a:lstStyle/>
          <a:p>
            <a:r>
              <a:rPr lang="en-US" sz="2400" dirty="0"/>
              <a:t>Benchmarking – MTN 3G coverage </a:t>
            </a:r>
            <a:r>
              <a:rPr lang="fr-FR" sz="2400" dirty="0">
                <a:latin typeface="Verdana" panose="020B0604030504040204" pitchFamily="34" charset="0"/>
                <a:ea typeface="Verdana" panose="020B0604030504040204" pitchFamily="34" charset="0"/>
              </a:rPr>
              <a:t>by districts</a:t>
            </a:r>
            <a:br>
              <a:rPr lang="en-US" sz="2400" dirty="0">
                <a:solidFill>
                  <a:srgbClr val="414141"/>
                </a:solidFill>
              </a:rPr>
            </a:br>
            <a:br>
              <a:rPr lang="en-US" sz="2400" dirty="0">
                <a:solidFill>
                  <a:srgbClr val="414141"/>
                </a:solidFill>
              </a:rPr>
            </a:br>
            <a:r>
              <a:rPr lang="fr-FR" dirty="0">
                <a:solidFill>
                  <a:schemeClr val="bg1">
                    <a:lumMod val="50000"/>
                  </a:schemeClr>
                </a:solidFill>
                <a:latin typeface="Verdana" panose="020B0604030504040204" pitchFamily="34" charset="0"/>
                <a:ea typeface="Verdana" panose="020B0604030504040204" pitchFamily="34" charset="0"/>
                <a:cs typeface="+mn-cs"/>
              </a:rPr>
              <a:t>For MTN’s 2G coverage 84% of districts  with average RSCP  better than -90dBm. </a:t>
            </a:r>
            <a:br>
              <a:rPr lang="en-US" dirty="0"/>
            </a:br>
            <a:br>
              <a:rPr lang="en-US" dirty="0"/>
            </a:br>
            <a:br>
              <a:rPr lang="fr-FR" sz="2400" dirty="0">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defTabSz="1219140">
              <a:spcBef>
                <a:spcPts val="600"/>
              </a:spcBef>
              <a:buSzPct val="100000"/>
              <a:defRPr/>
            </a:pPr>
            <a:fld id="{4654C24A-AA93-4318-A7E9-AF587A936244}" type="slidenum">
              <a:rPr lang="fr-FR">
                <a:solidFill>
                  <a:prstClr val="black"/>
                </a:solidFill>
                <a:latin typeface="Verdana"/>
              </a:rPr>
              <a:pPr defTabSz="1219140">
                <a:spcBef>
                  <a:spcPts val="600"/>
                </a:spcBef>
                <a:buSzPct val="100000"/>
                <a:defRPr/>
              </a:pPr>
              <a:t>38</a:t>
            </a:fld>
            <a:endParaRPr lang="fr-FR" dirty="0">
              <a:solidFill>
                <a:prstClr val="black"/>
              </a:solidFill>
              <a:latin typeface="Verdana"/>
            </a:endParaRPr>
          </a:p>
        </p:txBody>
      </p:sp>
      <p:sp>
        <p:nvSpPr>
          <p:cNvPr id="15" name="Footer Placeholder 9"/>
          <p:cNvSpPr>
            <a:spLocks noGrp="1"/>
          </p:cNvSpPr>
          <p:nvPr>
            <p:ph type="ftr" sz="quarter" idx="3"/>
          </p:nvPr>
        </p:nvSpPr>
        <p:spPr>
          <a:xfrm>
            <a:off x="108448" y="6676230"/>
            <a:ext cx="4114800" cy="100156"/>
          </a:xfrm>
        </p:spPr>
        <p:txBody>
          <a:bodyPr/>
          <a:lstStyle/>
          <a:p>
            <a:pPr>
              <a:spcBef>
                <a:spcPts val="600"/>
              </a:spcBef>
              <a:buSzPct val="100000"/>
              <a:defRPr/>
            </a:pPr>
            <a:r>
              <a:rPr lang="fr-FR" dirty="0">
                <a:solidFill>
                  <a:prstClr val="black"/>
                </a:solidFill>
                <a:latin typeface="Verdana"/>
              </a:rPr>
              <a:t>© 2019 Deloitte  - </a:t>
            </a:r>
            <a:r>
              <a:rPr lang="fr-FR" dirty="0" err="1">
                <a:solidFill>
                  <a:prstClr val="black"/>
                </a:solidFill>
                <a:latin typeface="Verdana"/>
              </a:rPr>
              <a:t>Confidential</a:t>
            </a:r>
            <a:endParaRPr lang="fr-FR" dirty="0">
              <a:solidFill>
                <a:prstClr val="black"/>
              </a:solidFill>
              <a:latin typeface="Verdana"/>
            </a:endParaRPr>
          </a:p>
        </p:txBody>
      </p:sp>
      <p:cxnSp>
        <p:nvCxnSpPr>
          <p:cNvPr id="8" name="Straight Connector 7">
            <a:extLst>
              <a:ext uri="{FF2B5EF4-FFF2-40B4-BE49-F238E27FC236}">
                <a16:creationId xmlns:a16="http://schemas.microsoft.com/office/drawing/2014/main" id="{EF1CEC93-885A-0031-78EF-CB26FAAEFF73}"/>
              </a:ext>
            </a:extLst>
          </p:cNvPr>
          <p:cNvCxnSpPr>
            <a:cxnSpLocks/>
          </p:cNvCxnSpPr>
          <p:nvPr/>
        </p:nvCxnSpPr>
        <p:spPr>
          <a:xfrm>
            <a:off x="2098027" y="1333500"/>
            <a:ext cx="0" cy="4814757"/>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8203F3C9-D639-535C-EADC-81EA440A8145}"/>
              </a:ext>
            </a:extLst>
          </p:cNvPr>
          <p:cNvGraphicFramePr>
            <a:graphicFrameLocks/>
          </p:cNvGraphicFramePr>
          <p:nvPr/>
        </p:nvGraphicFramePr>
        <p:xfrm>
          <a:off x="469899" y="1333500"/>
          <a:ext cx="10517189" cy="514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021492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1\AppData\Local\Temp\Rar$DI00.305\DEL_PRI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02" y="3641900"/>
            <a:ext cx="2786939" cy="95549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E0D2FEA1-02BB-4B5D-A293-B16A0FB6128E}"/>
              </a:ext>
            </a:extLst>
          </p:cNvPr>
          <p:cNvSpPr txBox="1">
            <a:spLocks/>
          </p:cNvSpPr>
          <p:nvPr/>
        </p:nvSpPr>
        <p:spPr>
          <a:xfrm>
            <a:off x="459045" y="4457232"/>
            <a:ext cx="11384263" cy="2096960"/>
          </a:xfrm>
          <a:prstGeom prst="rect">
            <a:avLst/>
          </a:prstGeom>
        </p:spPr>
        <p:txBody>
          <a:bodyPr vert="horz" lIns="0" tIns="0" rIns="0" bIns="0" rtlCol="0">
            <a:norm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sz="800" dirty="0">
                <a:solidFill>
                  <a:prstClr val="black"/>
                </a:solidFill>
              </a:rPr>
              <a:t>Deloitte fait référence à un ou plusieurs cabinets membres de Deloitte Touche </a:t>
            </a:r>
            <a:r>
              <a:rPr lang="fr-FR" sz="800" dirty="0" err="1">
                <a:solidFill>
                  <a:prstClr val="black"/>
                </a:solidFill>
              </a:rPr>
              <a:t>Tohmatsu</a:t>
            </a:r>
            <a:r>
              <a:rPr lang="fr-FR" sz="800" dirty="0">
                <a:solidFill>
                  <a:prstClr val="black"/>
                </a:solidFill>
              </a:rPr>
              <a:t> Limited, société de droit anglais (« </a:t>
            </a:r>
            <a:r>
              <a:rPr lang="fr-FR" sz="800" dirty="0" err="1">
                <a:solidFill>
                  <a:prstClr val="black"/>
                </a:solidFill>
              </a:rPr>
              <a:t>private</a:t>
            </a:r>
            <a:r>
              <a:rPr lang="fr-FR" sz="800" dirty="0">
                <a:solidFill>
                  <a:prstClr val="black"/>
                </a:solidFill>
              </a:rPr>
              <a:t> </a:t>
            </a:r>
            <a:r>
              <a:rPr lang="fr-FR" sz="800" dirty="0" err="1">
                <a:solidFill>
                  <a:prstClr val="black"/>
                </a:solidFill>
              </a:rPr>
              <a:t>company</a:t>
            </a:r>
            <a:r>
              <a:rPr lang="fr-FR" sz="800" dirty="0">
                <a:solidFill>
                  <a:prstClr val="black"/>
                </a:solidFill>
              </a:rPr>
              <a:t> </a:t>
            </a:r>
            <a:r>
              <a:rPr lang="fr-FR" sz="800" dirty="0" err="1">
                <a:solidFill>
                  <a:prstClr val="black"/>
                </a:solidFill>
              </a:rPr>
              <a:t>limited</a:t>
            </a:r>
            <a:r>
              <a:rPr lang="fr-FR" sz="800" dirty="0">
                <a:solidFill>
                  <a:prstClr val="black"/>
                </a:solidFill>
              </a:rPr>
              <a:t> by </a:t>
            </a:r>
            <a:r>
              <a:rPr lang="fr-FR" sz="800" dirty="0" err="1">
                <a:solidFill>
                  <a:prstClr val="black"/>
                </a:solidFill>
              </a:rPr>
              <a:t>guarantee</a:t>
            </a:r>
            <a:r>
              <a:rPr lang="fr-FR" sz="800" dirty="0">
                <a:solidFill>
                  <a:prstClr val="black"/>
                </a:solidFill>
              </a:rPr>
              <a:t> »), et à son réseau de cabinets membres constitués en entités indépendantes et juridiquement distinctes. Pour en savoir plus sur la structure légale de Deloitte Touche </a:t>
            </a:r>
            <a:r>
              <a:rPr lang="fr-FR" sz="800" dirty="0" err="1">
                <a:solidFill>
                  <a:prstClr val="black"/>
                </a:solidFill>
              </a:rPr>
              <a:t>Tohmatsu</a:t>
            </a:r>
            <a:r>
              <a:rPr lang="fr-FR" sz="800" dirty="0">
                <a:solidFill>
                  <a:prstClr val="black"/>
                </a:solidFill>
              </a:rPr>
              <a:t> Limited et de ses cabinets membres, consulter www.deloitte.com/about. </a:t>
            </a:r>
          </a:p>
          <a:p>
            <a:pPr lvl="0"/>
            <a:r>
              <a:rPr lang="fr-FR" sz="800" dirty="0">
                <a:solidFill>
                  <a:prstClr val="black"/>
                </a:solidFill>
              </a:rPr>
              <a:t>Fort d’un réseau de firmes membres dans plus de 150 pays, Deloitte allie des compétences de niveau international à des expertises locales pointues, afin d’accompagner ses clients dans leur développement partout où ils opèrent. Nos 264 000 professionnels sont animés par un objectif commun, faire de Deloitte la référence en matière d’excellence de service.</a:t>
            </a:r>
          </a:p>
          <a:p>
            <a:pPr lvl="0"/>
            <a:r>
              <a:rPr lang="fr-FR" sz="800" dirty="0">
                <a:solidFill>
                  <a:prstClr val="black"/>
                </a:solidFill>
              </a:rPr>
              <a:t>Au Bénin, Deloitte mobilise un ensemble de compétences diversifiées pour répondre aux enjeux de ses clients, de toutes tailles et de tous secteurs – des grandes entreprises multinationales aux microentreprises locales, en passant par les entreprises moyennes. </a:t>
            </a:r>
          </a:p>
          <a:p>
            <a:pPr lvl="0"/>
            <a:r>
              <a:rPr lang="fr-FR" sz="800" dirty="0">
                <a:solidFill>
                  <a:prstClr val="black"/>
                </a:solidFill>
              </a:rPr>
              <a:t>Le présent document et ses annexes sont confidentiels et réservés à l’usage interne exclusif du destinataire. Toute reproduction ou toute divulgation partielle ou totale à des tiers en est interdite, sauf accord écrit préalable de Deloitte Bénin. </a:t>
            </a:r>
          </a:p>
          <a:p>
            <a:pPr lvl="0"/>
            <a:r>
              <a:rPr lang="fr-FR" sz="800" dirty="0">
                <a:solidFill>
                  <a:prstClr val="black"/>
                </a:solidFill>
              </a:rPr>
              <a:t>© 2019 Deloitte Bénin SARL. Société du réseau Deloitte </a:t>
            </a:r>
          </a:p>
        </p:txBody>
      </p:sp>
    </p:spTree>
    <p:extLst>
      <p:ext uri="{BB962C8B-B14F-4D97-AF65-F5344CB8AC3E}">
        <p14:creationId xmlns:p14="http://schemas.microsoft.com/office/powerpoint/2010/main" val="4023870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900" y="402589"/>
            <a:ext cx="11252200" cy="334103"/>
          </a:xfrm>
        </p:spPr>
        <p:txBody>
          <a:bodyPr/>
          <a:lstStyle/>
          <a:p>
            <a:r>
              <a:rPr lang="en-AU" sz="2400" dirty="0">
                <a:solidFill>
                  <a:srgbClr val="414141"/>
                </a:solidFill>
              </a:rPr>
              <a:t>Scope of Work (i/ii): a high level of analysed samples giving a good accuracy</a:t>
            </a: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4</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48" name="TextBox 47">
            <a:extLst>
              <a:ext uri="{FF2B5EF4-FFF2-40B4-BE49-F238E27FC236}">
                <a16:creationId xmlns:a16="http://schemas.microsoft.com/office/drawing/2014/main" id="{AC993690-A55C-4D86-B3D7-7D1D43EDA639}"/>
              </a:ext>
            </a:extLst>
          </p:cNvPr>
          <p:cNvSpPr txBox="1"/>
          <p:nvPr/>
        </p:nvSpPr>
        <p:spPr>
          <a:xfrm>
            <a:off x="5049205" y="1123661"/>
            <a:ext cx="378309"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Cost</a:t>
            </a:r>
          </a:p>
        </p:txBody>
      </p:sp>
      <p:cxnSp>
        <p:nvCxnSpPr>
          <p:cNvPr id="49" name="Straight Connector 48">
            <a:extLst>
              <a:ext uri="{FF2B5EF4-FFF2-40B4-BE49-F238E27FC236}">
                <a16:creationId xmlns:a16="http://schemas.microsoft.com/office/drawing/2014/main" id="{3895F7BF-1783-4AD1-AF92-4E31180EAEA8}"/>
              </a:ext>
            </a:extLst>
          </p:cNvPr>
          <p:cNvCxnSpPr/>
          <p:nvPr/>
        </p:nvCxnSpPr>
        <p:spPr>
          <a:xfrm>
            <a:off x="6979333" y="1850568"/>
            <a:ext cx="56297" cy="5373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6" name="Freeform 3">
            <a:extLst>
              <a:ext uri="{FF2B5EF4-FFF2-40B4-BE49-F238E27FC236}">
                <a16:creationId xmlns:a16="http://schemas.microsoft.com/office/drawing/2014/main" id="{894E4100-C80F-44A6-9CAB-6016A25272B4}"/>
              </a:ext>
            </a:extLst>
          </p:cNvPr>
          <p:cNvSpPr/>
          <p:nvPr/>
        </p:nvSpPr>
        <p:spPr bwMode="gray">
          <a:xfrm>
            <a:off x="4970066" y="1506726"/>
            <a:ext cx="1720457" cy="162421"/>
          </a:xfrm>
          <a:custGeom>
            <a:avLst/>
            <a:gdLst>
              <a:gd name="connsiteX0" fmla="*/ 0 w 2011680"/>
              <a:gd name="connsiteY0" fmla="*/ 0 h 189914"/>
              <a:gd name="connsiteX1" fmla="*/ 2011680 w 2011680"/>
              <a:gd name="connsiteY1" fmla="*/ 0 h 189914"/>
              <a:gd name="connsiteX2" fmla="*/ 1976511 w 2011680"/>
              <a:gd name="connsiteY2" fmla="*/ 189914 h 189914"/>
              <a:gd name="connsiteX3" fmla="*/ 0 w 2011680"/>
              <a:gd name="connsiteY3" fmla="*/ 0 h 189914"/>
            </a:gdLst>
            <a:ahLst/>
            <a:cxnLst>
              <a:cxn ang="0">
                <a:pos x="connsiteX0" y="connsiteY0"/>
              </a:cxn>
              <a:cxn ang="0">
                <a:pos x="connsiteX1" y="connsiteY1"/>
              </a:cxn>
              <a:cxn ang="0">
                <a:pos x="connsiteX2" y="connsiteY2"/>
              </a:cxn>
              <a:cxn ang="0">
                <a:pos x="connsiteX3" y="connsiteY3"/>
              </a:cxn>
            </a:cxnLst>
            <a:rect l="l" t="t" r="r" b="b"/>
            <a:pathLst>
              <a:path w="2011680" h="189914">
                <a:moveTo>
                  <a:pt x="0" y="0"/>
                </a:moveTo>
                <a:lnTo>
                  <a:pt x="2011680" y="0"/>
                </a:lnTo>
                <a:lnTo>
                  <a:pt x="1976511" y="189914"/>
                </a:lnTo>
                <a:lnTo>
                  <a:pt x="0" y="0"/>
                </a:lnTo>
                <a:close/>
              </a:path>
            </a:pathLst>
          </a:custGeom>
          <a:gradFill>
            <a:gsLst>
              <a:gs pos="0">
                <a:schemeClr val="tx1">
                  <a:alpha val="20000"/>
                </a:schemeClr>
              </a:gs>
              <a:gs pos="100000">
                <a:schemeClr val="bg1">
                  <a:alpha val="0"/>
                </a:schemeClr>
              </a:gs>
            </a:gsLst>
            <a:lin ang="2700000" scaled="0"/>
          </a:gradFill>
          <a:ln w="19050" algn="ctr">
            <a:noFill/>
            <a:miter lim="800000"/>
            <a:headEnd/>
            <a:tailEnd/>
          </a:ln>
        </p:spPr>
        <p:txBody>
          <a:bodyPr wrap="square" lIns="76030" tIns="76030" rIns="76030" bIns="76030" rtlCol="0" anchor="ctr"/>
          <a:lstStyle/>
          <a:p>
            <a:pPr algn="ctr">
              <a:lnSpc>
                <a:spcPct val="106000"/>
              </a:lnSpc>
              <a:buFont typeface="Wingdings 2" pitchFamily="18" charset="2"/>
              <a:buNone/>
            </a:pPr>
            <a:endParaRPr lang="en-US" sz="1368" b="1" dirty="0">
              <a:solidFill>
                <a:prstClr val="white"/>
              </a:solidFill>
            </a:endParaRPr>
          </a:p>
        </p:txBody>
      </p:sp>
      <p:pic>
        <p:nvPicPr>
          <p:cNvPr id="57" name="Picture 56">
            <a:extLst>
              <a:ext uri="{FF2B5EF4-FFF2-40B4-BE49-F238E27FC236}">
                <a16:creationId xmlns:a16="http://schemas.microsoft.com/office/drawing/2014/main" id="{A7C5FA61-BC1A-49FA-8F91-3B0E95EDF9F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260771" y="950010"/>
            <a:ext cx="3219347" cy="753353"/>
          </a:xfrm>
          <a:prstGeom prst="rect">
            <a:avLst/>
          </a:prstGeom>
        </p:spPr>
      </p:pic>
      <p:sp>
        <p:nvSpPr>
          <p:cNvPr id="58" name="TextBox 57">
            <a:extLst>
              <a:ext uri="{FF2B5EF4-FFF2-40B4-BE49-F238E27FC236}">
                <a16:creationId xmlns:a16="http://schemas.microsoft.com/office/drawing/2014/main" id="{0BE2D903-B646-4BC7-8D01-F637889A4F5F}"/>
              </a:ext>
            </a:extLst>
          </p:cNvPr>
          <p:cNvSpPr txBox="1"/>
          <p:nvPr/>
        </p:nvSpPr>
        <p:spPr>
          <a:xfrm>
            <a:off x="5102408" y="1210068"/>
            <a:ext cx="1710405"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Cities to be covered</a:t>
            </a:r>
          </a:p>
        </p:txBody>
      </p:sp>
      <p:graphicFrame>
        <p:nvGraphicFramePr>
          <p:cNvPr id="59" name="Tableau 3">
            <a:extLst>
              <a:ext uri="{FF2B5EF4-FFF2-40B4-BE49-F238E27FC236}">
                <a16:creationId xmlns:a16="http://schemas.microsoft.com/office/drawing/2014/main" id="{CE059D15-F111-4BF9-B2CA-0CABF800AC61}"/>
              </a:ext>
            </a:extLst>
          </p:cNvPr>
          <p:cNvGraphicFramePr>
            <a:graphicFrameLocks noGrp="1"/>
          </p:cNvGraphicFramePr>
          <p:nvPr>
            <p:extLst>
              <p:ext uri="{D42A27DB-BD31-4B8C-83A1-F6EECF244321}">
                <p14:modId xmlns:p14="http://schemas.microsoft.com/office/powerpoint/2010/main" val="1314532374"/>
              </p:ext>
            </p:extLst>
          </p:nvPr>
        </p:nvGraphicFramePr>
        <p:xfrm>
          <a:off x="1612670" y="1904306"/>
          <a:ext cx="4892260" cy="4556749"/>
        </p:xfrm>
        <a:graphic>
          <a:graphicData uri="http://schemas.openxmlformats.org/drawingml/2006/table">
            <a:tbl>
              <a:tblPr firstRow="1" firstCol="1" bandRow="1">
                <a:tableStyleId>{93296810-A885-4BE3-A3E7-6D5BEEA58F35}</a:tableStyleId>
              </a:tblPr>
              <a:tblGrid>
                <a:gridCol w="1400004">
                  <a:extLst>
                    <a:ext uri="{9D8B030D-6E8A-4147-A177-3AD203B41FA5}">
                      <a16:colId xmlns:a16="http://schemas.microsoft.com/office/drawing/2014/main" val="2571753691"/>
                    </a:ext>
                  </a:extLst>
                </a:gridCol>
                <a:gridCol w="873411">
                  <a:extLst>
                    <a:ext uri="{9D8B030D-6E8A-4147-A177-3AD203B41FA5}">
                      <a16:colId xmlns:a16="http://schemas.microsoft.com/office/drawing/2014/main" val="1618540401"/>
                    </a:ext>
                  </a:extLst>
                </a:gridCol>
                <a:gridCol w="991003">
                  <a:extLst>
                    <a:ext uri="{9D8B030D-6E8A-4147-A177-3AD203B41FA5}">
                      <a16:colId xmlns:a16="http://schemas.microsoft.com/office/drawing/2014/main" val="20003"/>
                    </a:ext>
                  </a:extLst>
                </a:gridCol>
                <a:gridCol w="835385">
                  <a:extLst>
                    <a:ext uri="{9D8B030D-6E8A-4147-A177-3AD203B41FA5}">
                      <a16:colId xmlns:a16="http://schemas.microsoft.com/office/drawing/2014/main" val="20004"/>
                    </a:ext>
                  </a:extLst>
                </a:gridCol>
                <a:gridCol w="792457">
                  <a:extLst>
                    <a:ext uri="{9D8B030D-6E8A-4147-A177-3AD203B41FA5}">
                      <a16:colId xmlns:a16="http://schemas.microsoft.com/office/drawing/2014/main" val="20005"/>
                    </a:ext>
                  </a:extLst>
                </a:gridCol>
              </a:tblGrid>
              <a:tr h="363869">
                <a:tc rowSpan="2">
                  <a:txBody>
                    <a:bodyPr/>
                    <a:lstStyle/>
                    <a:p>
                      <a:pPr algn="l"/>
                      <a:r>
                        <a:rPr lang="en-US" sz="1050" dirty="0">
                          <a:latin typeface="Verdana" panose="020B0604030504040204" pitchFamily="34" charset="0"/>
                          <a:ea typeface="Verdana" panose="020B0604030504040204" pitchFamily="34" charset="0"/>
                        </a:rPr>
                        <a:t>Cities</a:t>
                      </a:r>
                      <a:endParaRPr lang="en-US" sz="1050" b="1" dirty="0">
                        <a:solidFill>
                          <a:schemeClr val="tx1"/>
                        </a:solidFill>
                        <a:latin typeface="Verdana" panose="020B0604030504040204" pitchFamily="34" charset="0"/>
                        <a:ea typeface="Verdana" panose="020B0604030504040204" pitchFamily="34" charset="0"/>
                      </a:endParaRPr>
                    </a:p>
                  </a:txBody>
                  <a:tcPr marL="72000" marT="91440" marB="0">
                    <a:solidFill>
                      <a:schemeClr val="tx1"/>
                    </a:solidFill>
                  </a:tcPr>
                </a:tc>
                <a:tc gridSpan="4">
                  <a:txBody>
                    <a:bodyPr/>
                    <a:lstStyle/>
                    <a:p>
                      <a:pPr algn="ctr"/>
                      <a:r>
                        <a:rPr lang="en-US" sz="1000" dirty="0">
                          <a:latin typeface="Verdana" panose="020B0604030504040204" pitchFamily="34" charset="0"/>
                          <a:ea typeface="Verdana" panose="020B0604030504040204" pitchFamily="34" charset="0"/>
                        </a:rPr>
                        <a:t>Proposed Samples </a:t>
                      </a:r>
                      <a:endParaRPr lang="en-US" sz="1000" b="1" dirty="0">
                        <a:solidFill>
                          <a:schemeClr val="tx1"/>
                        </a:solidFill>
                        <a:latin typeface="Verdana" panose="020B0604030504040204" pitchFamily="34" charset="0"/>
                        <a:ea typeface="Verdana" panose="020B0604030504040204" pitchFamily="34" charset="0"/>
                      </a:endParaRPr>
                    </a:p>
                  </a:txBody>
                  <a:tcPr marL="72000" marT="91440" marB="0" anchor="ctr"/>
                </a:tc>
                <a:tc hMerge="1">
                  <a:txBody>
                    <a:bodyPr/>
                    <a:lstStyle/>
                    <a:p>
                      <a:endParaRPr lang="en-US" sz="1400" dirty="0"/>
                    </a:p>
                  </a:txBody>
                  <a:tcPr/>
                </a:tc>
                <a:tc hMerge="1">
                  <a:txBody>
                    <a:bodyPr/>
                    <a:lstStyle/>
                    <a:p>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3407381514"/>
                  </a:ext>
                </a:extLst>
              </a:tr>
              <a:tr h="394223">
                <a:tc vMerge="1">
                  <a:txBody>
                    <a:bodyPr/>
                    <a:lstStyle/>
                    <a:p>
                      <a:pPr algn="ctr" fontAlgn="ctr"/>
                      <a:endParaRPr lang="fr-FR" sz="1000" b="1" i="0" u="none" strike="noStrike" dirty="0">
                        <a:solidFill>
                          <a:srgbClr val="000000"/>
                        </a:solidFill>
                        <a:effectLst/>
                        <a:latin typeface="Calibri" panose="020F0502020204030204" pitchFamily="34" charset="0"/>
                      </a:endParaRPr>
                    </a:p>
                  </a:txBody>
                  <a:tcPr marL="11047" marR="11047" marT="11047" marB="0" anchor="ctr"/>
                </a:tc>
                <a:tc>
                  <a:txBody>
                    <a:bodyPr/>
                    <a:lstStyle/>
                    <a:p>
                      <a:pPr algn="ctr" fontAlgn="b"/>
                      <a:r>
                        <a:rPr lang="fr-FR" sz="1100" u="none" strike="noStrike" dirty="0">
                          <a:effectLst/>
                          <a:latin typeface="Verdana" panose="020B0604030504040204" pitchFamily="34" charset="0"/>
                          <a:ea typeface="Verdana" panose="020B0604030504040204" pitchFamily="34" charset="0"/>
                        </a:rPr>
                        <a:t>Voice 2G/3G </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algn="ctr" fontAlgn="b"/>
                      <a:r>
                        <a:rPr lang="fr-FR" sz="1100" u="none" strike="noStrike" dirty="0">
                          <a:effectLst/>
                          <a:latin typeface="Verdana" panose="020B0604030504040204" pitchFamily="34" charset="0"/>
                          <a:ea typeface="Verdana" panose="020B0604030504040204" pitchFamily="34" charset="0"/>
                        </a:rPr>
                        <a:t>SMS</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3G </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4G</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extLst>
                  <a:ext uri="{0D108BD9-81ED-4DB2-BD59-A6C34878D82A}">
                    <a16:rowId xmlns:a16="http://schemas.microsoft.com/office/drawing/2014/main" val="10001"/>
                  </a:ext>
                </a:extLst>
              </a:tr>
              <a:tr h="309414">
                <a:tc>
                  <a:txBody>
                    <a:bodyPr/>
                    <a:lstStyle/>
                    <a:p>
                      <a:pPr algn="l" fontAlgn="ctr"/>
                      <a:r>
                        <a:rPr lang="fr-FR" sz="1050" kern="1200" dirty="0">
                          <a:latin typeface="Verdana" panose="020B0604030504040204" pitchFamily="34" charset="0"/>
                          <a:ea typeface="Verdana" panose="020B0604030504040204" pitchFamily="34" charset="0"/>
                        </a:rPr>
                        <a:t>Cotonou</a:t>
                      </a:r>
                      <a:endParaRPr lang="fr-FR" sz="1050" b="1" kern="1200" dirty="0">
                        <a:solidFill>
                          <a:schemeClr val="tx1"/>
                        </a:solidFill>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1000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500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500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635045332"/>
                  </a:ext>
                </a:extLst>
              </a:tr>
              <a:tr h="332150">
                <a:tc>
                  <a:txBody>
                    <a:bodyPr/>
                    <a:lstStyle/>
                    <a:p>
                      <a:pPr algn="l" fontAlgn="ctr"/>
                      <a:r>
                        <a:rPr lang="fr-FR" sz="1050" kern="1200" dirty="0" err="1">
                          <a:effectLst/>
                          <a:latin typeface="Verdana" panose="020B0604030504040204" pitchFamily="34" charset="0"/>
                          <a:ea typeface="Verdana" panose="020B0604030504040204" pitchFamily="34" charset="0"/>
                        </a:rPr>
                        <a:t>Sèmè-Kpodji</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962714208"/>
                  </a:ext>
                </a:extLst>
              </a:tr>
              <a:tr h="332150">
                <a:tc>
                  <a:txBody>
                    <a:bodyPr/>
                    <a:lstStyle/>
                    <a:p>
                      <a:pPr algn="l" fontAlgn="ctr"/>
                      <a:r>
                        <a:rPr lang="fr-FR" sz="1050" kern="1200" dirty="0">
                          <a:effectLst/>
                          <a:latin typeface="Verdana" panose="020B0604030504040204" pitchFamily="34" charset="0"/>
                          <a:ea typeface="Verdana" panose="020B0604030504040204" pitchFamily="34" charset="0"/>
                        </a:rPr>
                        <a:t>Porto-Novo</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600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937501948"/>
                  </a:ext>
                </a:extLst>
              </a:tr>
              <a:tr h="309414">
                <a:tc>
                  <a:txBody>
                    <a:bodyPr/>
                    <a:lstStyle/>
                    <a:p>
                      <a:pPr algn="l" fontAlgn="ctr"/>
                      <a:r>
                        <a:rPr lang="fr-FR" sz="1050" kern="1200" dirty="0" err="1">
                          <a:effectLst/>
                          <a:latin typeface="Verdana" panose="020B0604030504040204" pitchFamily="34" charset="0"/>
                          <a:ea typeface="Verdana" panose="020B0604030504040204" pitchFamily="34" charset="0"/>
                        </a:rPr>
                        <a:t>Calavi</a:t>
                      </a:r>
                      <a:r>
                        <a:rPr lang="fr-FR" sz="1050" kern="1200" dirty="0">
                          <a:effectLst/>
                          <a:latin typeface="Verdana" panose="020B0604030504040204" pitchFamily="34" charset="0"/>
                          <a:ea typeface="Verdana" panose="020B0604030504040204" pitchFamily="34" charset="0"/>
                        </a:rPr>
                        <a:t> </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800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492047462"/>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Ouidah</a:t>
                      </a:r>
                      <a:r>
                        <a:rPr lang="fr-FR" sz="1050" u="none" strike="noStrike" kern="1200" dirty="0">
                          <a:effectLst/>
                          <a:latin typeface="Verdana" panose="020B0604030504040204" pitchFamily="34" charset="0"/>
                          <a:ea typeface="Verdana" panose="020B0604030504040204" pitchFamily="34" charset="0"/>
                        </a:rPr>
                        <a:t> </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080584774"/>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Lokossa</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189380106"/>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Bohicon</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383101713"/>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Parakou</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600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858981295"/>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Djougou</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600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526811760"/>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Natitingou</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3191414122"/>
                  </a:ext>
                </a:extLst>
              </a:tr>
              <a:tr h="313274">
                <a:tc>
                  <a:txBody>
                    <a:bodyPr/>
                    <a:lstStyle/>
                    <a:p>
                      <a:pPr algn="l" fontAlgn="ctr"/>
                      <a:r>
                        <a:rPr lang="fr-FR" sz="1050" b="1" u="none" strike="noStrike" kern="1200" dirty="0" err="1">
                          <a:solidFill>
                            <a:schemeClr val="bg1"/>
                          </a:solidFill>
                          <a:effectLst/>
                          <a:latin typeface="Verdana" panose="020B0604030504040204" pitchFamily="34" charset="0"/>
                          <a:ea typeface="Verdana" panose="020B0604030504040204" pitchFamily="34" charset="0"/>
                          <a:cs typeface="+mn-cs"/>
                        </a:rPr>
                        <a:t>Allada</a:t>
                      </a:r>
                      <a:endParaRPr lang="fr-FR" sz="1050" b="1"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419531027"/>
                  </a:ext>
                </a:extLst>
              </a:tr>
              <a:tr h="313274">
                <a:tc>
                  <a:txBody>
                    <a:bodyPr/>
                    <a:lstStyle/>
                    <a:p>
                      <a:pPr algn="l" fontAlgn="ctr"/>
                      <a:r>
                        <a:rPr lang="fr-FR" sz="1050" b="1" u="none" strike="noStrike" kern="1200" dirty="0">
                          <a:solidFill>
                            <a:schemeClr val="bg1"/>
                          </a:solidFill>
                          <a:effectLst/>
                          <a:latin typeface="Verdana" panose="020B0604030504040204" pitchFamily="34" charset="0"/>
                          <a:ea typeface="Verdana" panose="020B0604030504040204" pitchFamily="34" charset="0"/>
                          <a:cs typeface="+mn-cs"/>
                        </a:rPr>
                        <a:t>Highways</a:t>
                      </a:r>
                    </a:p>
                  </a:txBody>
                  <a:tcPr marL="72000" marR="11047" marT="91440" marB="0" anchor="ctr">
                    <a:solidFill>
                      <a:schemeClr val="tx1"/>
                    </a:solidFill>
                  </a:tcP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extLst>
                  <a:ext uri="{0D108BD9-81ED-4DB2-BD59-A6C34878D82A}">
                    <a16:rowId xmlns:a16="http://schemas.microsoft.com/office/drawing/2014/main" val="2862050314"/>
                  </a:ext>
                </a:extLst>
              </a:tr>
            </a:tbl>
          </a:graphicData>
        </a:graphic>
      </p:graphicFrame>
      <p:graphicFrame>
        <p:nvGraphicFramePr>
          <p:cNvPr id="4" name="Tableau 3">
            <a:extLst>
              <a:ext uri="{FF2B5EF4-FFF2-40B4-BE49-F238E27FC236}">
                <a16:creationId xmlns:a16="http://schemas.microsoft.com/office/drawing/2014/main" id="{6CD0153B-855F-494F-A134-0E720F4BADE6}"/>
              </a:ext>
            </a:extLst>
          </p:cNvPr>
          <p:cNvGraphicFramePr>
            <a:graphicFrameLocks noGrp="1"/>
          </p:cNvGraphicFramePr>
          <p:nvPr>
            <p:extLst>
              <p:ext uri="{D42A27DB-BD31-4B8C-83A1-F6EECF244321}">
                <p14:modId xmlns:p14="http://schemas.microsoft.com/office/powerpoint/2010/main" val="2180412386"/>
              </p:ext>
            </p:extLst>
          </p:nvPr>
        </p:nvGraphicFramePr>
        <p:xfrm>
          <a:off x="6504930" y="1905909"/>
          <a:ext cx="3492256" cy="4556749"/>
        </p:xfrm>
        <a:graphic>
          <a:graphicData uri="http://schemas.openxmlformats.org/drawingml/2006/table">
            <a:tbl>
              <a:tblPr firstRow="1" bandRow="1">
                <a:tableStyleId>{93296810-A885-4BE3-A3E7-6D5BEEA58F35}</a:tableStyleId>
              </a:tblPr>
              <a:tblGrid>
                <a:gridCol w="873411">
                  <a:extLst>
                    <a:ext uri="{9D8B030D-6E8A-4147-A177-3AD203B41FA5}">
                      <a16:colId xmlns:a16="http://schemas.microsoft.com/office/drawing/2014/main" val="3562737623"/>
                    </a:ext>
                  </a:extLst>
                </a:gridCol>
                <a:gridCol w="991003">
                  <a:extLst>
                    <a:ext uri="{9D8B030D-6E8A-4147-A177-3AD203B41FA5}">
                      <a16:colId xmlns:a16="http://schemas.microsoft.com/office/drawing/2014/main" val="4219861153"/>
                    </a:ext>
                  </a:extLst>
                </a:gridCol>
                <a:gridCol w="835385">
                  <a:extLst>
                    <a:ext uri="{9D8B030D-6E8A-4147-A177-3AD203B41FA5}">
                      <a16:colId xmlns:a16="http://schemas.microsoft.com/office/drawing/2014/main" val="3426321397"/>
                    </a:ext>
                  </a:extLst>
                </a:gridCol>
                <a:gridCol w="792457">
                  <a:extLst>
                    <a:ext uri="{9D8B030D-6E8A-4147-A177-3AD203B41FA5}">
                      <a16:colId xmlns:a16="http://schemas.microsoft.com/office/drawing/2014/main" val="4011940294"/>
                    </a:ext>
                  </a:extLst>
                </a:gridCol>
              </a:tblGrid>
              <a:tr h="363869">
                <a:tc gridSpan="4">
                  <a:txBody>
                    <a:bodyPr/>
                    <a:lstStyle/>
                    <a:p>
                      <a:pPr algn="ctr"/>
                      <a:r>
                        <a:rPr lang="en-US" sz="1000" dirty="0">
                          <a:latin typeface="Verdana" panose="020B0604030504040204" pitchFamily="34" charset="0"/>
                          <a:ea typeface="Verdana" panose="020B0604030504040204" pitchFamily="34" charset="0"/>
                        </a:rPr>
                        <a:t>Realized Samples </a:t>
                      </a:r>
                      <a:endParaRPr lang="en-US" sz="1000" b="1" dirty="0">
                        <a:solidFill>
                          <a:schemeClr val="tx1"/>
                        </a:solidFill>
                        <a:latin typeface="Verdana" panose="020B0604030504040204" pitchFamily="34" charset="0"/>
                        <a:ea typeface="Verdana" panose="020B0604030504040204" pitchFamily="34" charset="0"/>
                      </a:endParaRPr>
                    </a:p>
                  </a:txBody>
                  <a:tcPr marL="72000" marT="91440" marB="0" anchor="ctr"/>
                </a:tc>
                <a:tc hMerge="1">
                  <a:txBody>
                    <a:bodyPr/>
                    <a:lstStyle/>
                    <a:p>
                      <a:endParaRPr lang="en-US" sz="1400" dirty="0"/>
                    </a:p>
                  </a:txBody>
                  <a:tcPr/>
                </a:tc>
                <a:tc hMerge="1">
                  <a:txBody>
                    <a:bodyPr/>
                    <a:lstStyle/>
                    <a:p>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2268267079"/>
                  </a:ext>
                </a:extLst>
              </a:tr>
              <a:tr h="394223">
                <a:tc>
                  <a:txBody>
                    <a:bodyPr/>
                    <a:lstStyle/>
                    <a:p>
                      <a:pPr algn="ctr" fontAlgn="b"/>
                      <a:r>
                        <a:rPr lang="fr-FR" sz="1100" u="none" strike="noStrike" dirty="0">
                          <a:effectLst/>
                          <a:latin typeface="Verdana" panose="020B0604030504040204" pitchFamily="34" charset="0"/>
                          <a:ea typeface="Verdana" panose="020B0604030504040204" pitchFamily="34" charset="0"/>
                        </a:rPr>
                        <a:t>Voice 2G/3G </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algn="ctr" fontAlgn="b"/>
                      <a:r>
                        <a:rPr lang="fr-FR" sz="1100" u="none" strike="noStrike" dirty="0">
                          <a:effectLst/>
                          <a:latin typeface="Verdana" panose="020B0604030504040204" pitchFamily="34" charset="0"/>
                          <a:ea typeface="Verdana" panose="020B0604030504040204" pitchFamily="34" charset="0"/>
                        </a:rPr>
                        <a:t>SMS</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3G (FT DL) </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4G</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extLst>
                  <a:ext uri="{0D108BD9-81ED-4DB2-BD59-A6C34878D82A}">
                    <a16:rowId xmlns:a16="http://schemas.microsoft.com/office/drawing/2014/main" val="1973450452"/>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1006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3525</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1910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840</a:t>
                      </a:r>
                    </a:p>
                  </a:txBody>
                  <a:tcPr marL="9525" marR="9525" marT="9525" marB="0" anchor="b"/>
                </a:tc>
                <a:extLst>
                  <a:ext uri="{0D108BD9-81ED-4DB2-BD59-A6C34878D82A}">
                    <a16:rowId xmlns:a16="http://schemas.microsoft.com/office/drawing/2014/main" val="2969163275"/>
                  </a:ext>
                </a:extLst>
              </a:tr>
              <a:tr h="332150">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401</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1356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697</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2160768664"/>
                  </a:ext>
                </a:extLst>
              </a:tr>
              <a:tr h="332150">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604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1973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1073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288</a:t>
                      </a:r>
                    </a:p>
                  </a:txBody>
                  <a:tcPr marL="9525" marR="9525" marT="9525" marB="0" anchor="b"/>
                </a:tc>
                <a:extLst>
                  <a:ext uri="{0D108BD9-81ED-4DB2-BD59-A6C34878D82A}">
                    <a16:rowId xmlns:a16="http://schemas.microsoft.com/office/drawing/2014/main" val="2678906556"/>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814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2263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1104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532</a:t>
                      </a:r>
                    </a:p>
                  </a:txBody>
                  <a:tcPr marL="9525" marR="9525" marT="9525" marB="0" anchor="b"/>
                </a:tc>
                <a:extLst>
                  <a:ext uri="{0D108BD9-81ED-4DB2-BD59-A6C34878D82A}">
                    <a16:rowId xmlns:a16="http://schemas.microsoft.com/office/drawing/2014/main" val="133544810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429</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283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379</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329899465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451</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531</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270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288376801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413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1210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532</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3688439396"/>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622</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1484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687</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3186034452"/>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600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997</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466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101460303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421</a:t>
                      </a:r>
                    </a:p>
                  </a:txBody>
                  <a:tcPr marL="9525" marR="9525" marT="9525" marB="0" anchor="ctr"/>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593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270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2708746118"/>
                  </a:ext>
                </a:extLst>
              </a:tr>
              <a:tr h="31327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415</a:t>
                      </a:r>
                    </a:p>
                  </a:txBody>
                  <a:tcPr marL="9525" marR="9525" marT="9525" marB="0" anchor="ctr"/>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666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263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1222790370"/>
                  </a:ext>
                </a:extLst>
              </a:tr>
              <a:tr h="31327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688</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2389</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1236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1038972700"/>
                  </a:ext>
                </a:extLst>
              </a:tr>
            </a:tbl>
          </a:graphicData>
        </a:graphic>
      </p:graphicFrame>
    </p:spTree>
    <p:extLst>
      <p:ext uri="{BB962C8B-B14F-4D97-AF65-F5344CB8AC3E}">
        <p14:creationId xmlns:p14="http://schemas.microsoft.com/office/powerpoint/2010/main" val="29138751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400" dirty="0">
                <a:solidFill>
                  <a:srgbClr val="414141"/>
                </a:solidFill>
              </a:rPr>
              <a:t>Scope of Work (ii/ii)</a:t>
            </a: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5</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26" name="TextBox 59">
            <a:extLst>
              <a:ext uri="{FF2B5EF4-FFF2-40B4-BE49-F238E27FC236}">
                <a16:creationId xmlns:a16="http://schemas.microsoft.com/office/drawing/2014/main" id="{5E8741E6-0B98-4A3B-AA6A-F788F403CC42}"/>
              </a:ext>
            </a:extLst>
          </p:cNvPr>
          <p:cNvSpPr txBox="1"/>
          <p:nvPr/>
        </p:nvSpPr>
        <p:spPr>
          <a:xfrm>
            <a:off x="4871965" y="1412085"/>
            <a:ext cx="378309"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Cost</a:t>
            </a:r>
          </a:p>
        </p:txBody>
      </p:sp>
      <p:sp>
        <p:nvSpPr>
          <p:cNvPr id="27" name="Freeform 3">
            <a:extLst>
              <a:ext uri="{FF2B5EF4-FFF2-40B4-BE49-F238E27FC236}">
                <a16:creationId xmlns:a16="http://schemas.microsoft.com/office/drawing/2014/main" id="{1DE42E61-C054-4F84-9F24-E25CF47A6E5B}"/>
              </a:ext>
            </a:extLst>
          </p:cNvPr>
          <p:cNvSpPr/>
          <p:nvPr/>
        </p:nvSpPr>
        <p:spPr bwMode="gray">
          <a:xfrm>
            <a:off x="4792826" y="1795150"/>
            <a:ext cx="1720457" cy="162421"/>
          </a:xfrm>
          <a:custGeom>
            <a:avLst/>
            <a:gdLst>
              <a:gd name="connsiteX0" fmla="*/ 0 w 2011680"/>
              <a:gd name="connsiteY0" fmla="*/ 0 h 189914"/>
              <a:gd name="connsiteX1" fmla="*/ 2011680 w 2011680"/>
              <a:gd name="connsiteY1" fmla="*/ 0 h 189914"/>
              <a:gd name="connsiteX2" fmla="*/ 1976511 w 2011680"/>
              <a:gd name="connsiteY2" fmla="*/ 189914 h 189914"/>
              <a:gd name="connsiteX3" fmla="*/ 0 w 2011680"/>
              <a:gd name="connsiteY3" fmla="*/ 0 h 189914"/>
            </a:gdLst>
            <a:ahLst/>
            <a:cxnLst>
              <a:cxn ang="0">
                <a:pos x="connsiteX0" y="connsiteY0"/>
              </a:cxn>
              <a:cxn ang="0">
                <a:pos x="connsiteX1" y="connsiteY1"/>
              </a:cxn>
              <a:cxn ang="0">
                <a:pos x="connsiteX2" y="connsiteY2"/>
              </a:cxn>
              <a:cxn ang="0">
                <a:pos x="connsiteX3" y="connsiteY3"/>
              </a:cxn>
            </a:cxnLst>
            <a:rect l="l" t="t" r="r" b="b"/>
            <a:pathLst>
              <a:path w="2011680" h="189914">
                <a:moveTo>
                  <a:pt x="0" y="0"/>
                </a:moveTo>
                <a:lnTo>
                  <a:pt x="2011680" y="0"/>
                </a:lnTo>
                <a:lnTo>
                  <a:pt x="1976511" y="189914"/>
                </a:lnTo>
                <a:lnTo>
                  <a:pt x="0" y="0"/>
                </a:lnTo>
                <a:close/>
              </a:path>
            </a:pathLst>
          </a:custGeom>
          <a:gradFill>
            <a:gsLst>
              <a:gs pos="0">
                <a:schemeClr val="tx1">
                  <a:alpha val="20000"/>
                </a:schemeClr>
              </a:gs>
              <a:gs pos="100000">
                <a:schemeClr val="bg1">
                  <a:alpha val="0"/>
                </a:schemeClr>
              </a:gs>
            </a:gsLst>
            <a:lin ang="2700000" scaled="0"/>
          </a:gradFill>
          <a:ln w="19050" algn="ctr">
            <a:noFill/>
            <a:miter lim="800000"/>
            <a:headEnd/>
            <a:tailEnd/>
          </a:ln>
        </p:spPr>
        <p:txBody>
          <a:bodyPr wrap="square" lIns="76030" tIns="76030" rIns="76030" bIns="76030" rtlCol="0" anchor="ctr"/>
          <a:lstStyle/>
          <a:p>
            <a:pPr algn="ctr">
              <a:lnSpc>
                <a:spcPct val="106000"/>
              </a:lnSpc>
              <a:buFont typeface="Wingdings 2" pitchFamily="18" charset="2"/>
              <a:buNone/>
            </a:pPr>
            <a:endParaRPr lang="en-US" sz="1368" b="1" dirty="0">
              <a:solidFill>
                <a:prstClr val="white"/>
              </a:solidFill>
            </a:endParaRPr>
          </a:p>
        </p:txBody>
      </p:sp>
      <p:pic>
        <p:nvPicPr>
          <p:cNvPr id="28" name="Picture 61">
            <a:extLst>
              <a:ext uri="{FF2B5EF4-FFF2-40B4-BE49-F238E27FC236}">
                <a16:creationId xmlns:a16="http://schemas.microsoft.com/office/drawing/2014/main" id="{3918D968-DB4D-4BE3-AF35-341F3831178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083530" y="1238434"/>
            <a:ext cx="3470819" cy="753353"/>
          </a:xfrm>
          <a:prstGeom prst="rect">
            <a:avLst/>
          </a:prstGeom>
        </p:spPr>
      </p:pic>
      <p:sp>
        <p:nvSpPr>
          <p:cNvPr id="29" name="TextBox 62">
            <a:extLst>
              <a:ext uri="{FF2B5EF4-FFF2-40B4-BE49-F238E27FC236}">
                <a16:creationId xmlns:a16="http://schemas.microsoft.com/office/drawing/2014/main" id="{9F1CCA6C-4AE6-4099-B28B-57D1FA7F3C57}"/>
              </a:ext>
            </a:extLst>
          </p:cNvPr>
          <p:cNvSpPr txBox="1"/>
          <p:nvPr/>
        </p:nvSpPr>
        <p:spPr>
          <a:xfrm>
            <a:off x="4925168" y="1498492"/>
            <a:ext cx="2491067"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Drive Test KPI (ARCEP KPIs)</a:t>
            </a:r>
          </a:p>
        </p:txBody>
      </p:sp>
      <p:sp>
        <p:nvSpPr>
          <p:cNvPr id="30" name="Rectangle 29">
            <a:extLst>
              <a:ext uri="{FF2B5EF4-FFF2-40B4-BE49-F238E27FC236}">
                <a16:creationId xmlns:a16="http://schemas.microsoft.com/office/drawing/2014/main" id="{F40AEC29-52CB-426B-9F82-9579655C25EF}"/>
              </a:ext>
            </a:extLst>
          </p:cNvPr>
          <p:cNvSpPr/>
          <p:nvPr/>
        </p:nvSpPr>
        <p:spPr>
          <a:xfrm>
            <a:off x="2917672" y="3219917"/>
            <a:ext cx="2416432" cy="246221"/>
          </a:xfrm>
          <a:prstGeom prst="rect">
            <a:avLst/>
          </a:prstGeom>
        </p:spPr>
        <p:txBody>
          <a:bodyPr wrap="square">
            <a:spAutoFit/>
          </a:bodyPr>
          <a:lstStyle/>
          <a:p>
            <a:pPr>
              <a:spcAft>
                <a:spcPts val="0"/>
              </a:spcAft>
            </a:pPr>
            <a:endParaRPr lang="en-IN" sz="1000" dirty="0">
              <a:effectLst/>
              <a:latin typeface="+mj-lt"/>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A53717F3-7961-4490-A56A-631877B014D3}"/>
              </a:ext>
            </a:extLst>
          </p:cNvPr>
          <p:cNvSpPr/>
          <p:nvPr/>
        </p:nvSpPr>
        <p:spPr bwMode="gray">
          <a:xfrm>
            <a:off x="2987781" y="2471712"/>
            <a:ext cx="2707603" cy="293756"/>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solidFill>
                  <a:schemeClr val="bg1"/>
                </a:solidFill>
              </a:rPr>
              <a:t>Data KPIs (3G/LTE)</a:t>
            </a:r>
            <a:endParaRPr lang="en-IN" sz="1200" b="1" dirty="0">
              <a:solidFill>
                <a:schemeClr val="bg1"/>
              </a:solidFill>
            </a:endParaRPr>
          </a:p>
        </p:txBody>
      </p:sp>
      <p:sp>
        <p:nvSpPr>
          <p:cNvPr id="32" name="Rectangle 31">
            <a:extLst>
              <a:ext uri="{FF2B5EF4-FFF2-40B4-BE49-F238E27FC236}">
                <a16:creationId xmlns:a16="http://schemas.microsoft.com/office/drawing/2014/main" id="{17427DED-3429-4068-A443-1F8667781582}"/>
              </a:ext>
            </a:extLst>
          </p:cNvPr>
          <p:cNvSpPr/>
          <p:nvPr/>
        </p:nvSpPr>
        <p:spPr>
          <a:xfrm>
            <a:off x="2949045" y="2865560"/>
            <a:ext cx="2859462" cy="1446550"/>
          </a:xfrm>
          <a:prstGeom prst="rect">
            <a:avLst/>
          </a:prstGeom>
        </p:spPr>
        <p:txBody>
          <a:bodyPr wrap="square">
            <a:spAutoFit/>
          </a:bodyPr>
          <a:lstStyle/>
          <a:p>
            <a:pPr marL="171450" indent="-171450" fontAlgn="ctr">
              <a:spcBef>
                <a:spcPts val="600"/>
              </a:spcBef>
              <a:buFont typeface="Arial" panose="020B0604020202020204" pitchFamily="34" charset="0"/>
              <a:buChar char="•"/>
            </a:pPr>
            <a:r>
              <a:rPr lang="en-US" sz="1050" dirty="0">
                <a:solidFill>
                  <a:schemeClr val="accent6"/>
                </a:solidFill>
                <a:ea typeface="Calibri" panose="020F0502020204030204" pitchFamily="34" charset="0"/>
                <a:cs typeface="Times New Roman" panose="02020603050405020304" pitchFamily="18" charset="0"/>
              </a:rPr>
              <a:t>HTTP service Failure Ratio</a:t>
            </a:r>
          </a:p>
          <a:p>
            <a:pPr marL="171450" indent="-171450" fontAlgn="ctr">
              <a:spcBef>
                <a:spcPts val="600"/>
              </a:spcBef>
              <a:buFont typeface="Arial" panose="020B0604020202020204" pitchFamily="34" charset="0"/>
              <a:buChar char="•"/>
            </a:pPr>
            <a:r>
              <a:rPr lang="fr-FR" sz="1050" dirty="0">
                <a:solidFill>
                  <a:schemeClr val="accent6"/>
                </a:solidFill>
                <a:ea typeface="Calibri" panose="020F0502020204030204" pitchFamily="34" charset="0"/>
                <a:cs typeface="Times New Roman" panose="02020603050405020304" pitchFamily="18" charset="0"/>
              </a:rPr>
              <a:t>HTTP Session Setup time</a:t>
            </a:r>
            <a:endParaRPr lang="en-US" sz="1050" dirty="0">
              <a:solidFill>
                <a:schemeClr val="accent6"/>
              </a:solidFill>
              <a:ea typeface="Calibri" panose="020F0502020204030204" pitchFamily="34" charset="0"/>
              <a:cs typeface="Times New Roman" panose="02020603050405020304" pitchFamily="18" charset="0"/>
            </a:endParaRPr>
          </a:p>
          <a:p>
            <a:pPr marL="171450" indent="-171450" fontAlgn="ctr">
              <a:spcBef>
                <a:spcPts val="600"/>
              </a:spcBef>
              <a:buFont typeface="Arial" panose="020B0604020202020204" pitchFamily="34" charset="0"/>
              <a:buChar char="•"/>
            </a:pPr>
            <a:r>
              <a:rPr lang="fr-FR" sz="1050" dirty="0">
                <a:solidFill>
                  <a:schemeClr val="accent6"/>
                </a:solidFill>
                <a:ea typeface="Calibri" panose="020F0502020204030204" pitchFamily="34" charset="0"/>
                <a:cs typeface="Times New Roman" panose="02020603050405020304" pitchFamily="18" charset="0"/>
              </a:rPr>
              <a:t>FTP UL/DL Session Failure Rate</a:t>
            </a:r>
            <a:endParaRPr lang="en-US" sz="1050" dirty="0">
              <a:solidFill>
                <a:schemeClr val="accent6"/>
              </a:solidFill>
              <a:ea typeface="Calibri" panose="020F0502020204030204" pitchFamily="34" charset="0"/>
              <a:cs typeface="Times New Roman" panose="02020603050405020304" pitchFamily="18" charset="0"/>
            </a:endParaRPr>
          </a:p>
          <a:p>
            <a:pPr marL="171450" indent="-171450" fontAlgn="ctr">
              <a:spcBef>
                <a:spcPts val="600"/>
              </a:spcBef>
              <a:buFont typeface="Arial" panose="020B0604020202020204" pitchFamily="34" charset="0"/>
              <a:buChar char="•"/>
            </a:pPr>
            <a:r>
              <a:rPr lang="fr-FR" sz="1050" dirty="0">
                <a:solidFill>
                  <a:schemeClr val="accent6"/>
                </a:solidFill>
                <a:ea typeface="Calibri" panose="020F0502020204030204" pitchFamily="34" charset="0"/>
                <a:cs typeface="Times New Roman" panose="02020603050405020304" pitchFamily="18" charset="0"/>
              </a:rPr>
              <a:t>FTP UL/DL </a:t>
            </a:r>
            <a:r>
              <a:rPr lang="en-AU" sz="1050" dirty="0">
                <a:solidFill>
                  <a:schemeClr val="accent6"/>
                </a:solidFill>
                <a:ea typeface="Calibri" panose="020F0502020204030204" pitchFamily="34" charset="0"/>
                <a:cs typeface="Times New Roman" panose="02020603050405020304" pitchFamily="18" charset="0"/>
              </a:rPr>
              <a:t>Throughput</a:t>
            </a:r>
          </a:p>
          <a:p>
            <a:pPr marL="171450" indent="-171450" fontAlgn="ctr">
              <a:spcBef>
                <a:spcPts val="600"/>
              </a:spcBef>
              <a:buFont typeface="Arial" panose="020B0604020202020204" pitchFamily="34" charset="0"/>
              <a:buChar char="•"/>
            </a:pPr>
            <a:r>
              <a:rPr lang="fr-FR" sz="1050" dirty="0">
                <a:solidFill>
                  <a:schemeClr val="bg1">
                    <a:lumMod val="50000"/>
                  </a:schemeClr>
                </a:solidFill>
                <a:latin typeface="Verdana" panose="020B0604030504040204" pitchFamily="34" charset="0"/>
                <a:ea typeface="Verdana" panose="020B0604030504040204" pitchFamily="34" charset="0"/>
              </a:rPr>
              <a:t>3G </a:t>
            </a:r>
            <a:r>
              <a:rPr lang="fr-FR" sz="1050" dirty="0" err="1">
                <a:solidFill>
                  <a:schemeClr val="bg1">
                    <a:lumMod val="50000"/>
                  </a:schemeClr>
                </a:solidFill>
                <a:latin typeface="Verdana" panose="020B0604030504040204" pitchFamily="34" charset="0"/>
                <a:ea typeface="Verdana" panose="020B0604030504040204" pitchFamily="34" charset="0"/>
              </a:rPr>
              <a:t>Availability</a:t>
            </a:r>
            <a:r>
              <a:rPr lang="fr-FR" sz="1050" dirty="0">
                <a:solidFill>
                  <a:schemeClr val="bg1">
                    <a:lumMod val="50000"/>
                  </a:schemeClr>
                </a:solidFill>
                <a:latin typeface="Verdana" panose="020B0604030504040204" pitchFamily="34" charset="0"/>
                <a:ea typeface="Verdana" panose="020B0604030504040204" pitchFamily="34" charset="0"/>
              </a:rPr>
              <a:t> Rate</a:t>
            </a:r>
          </a:p>
          <a:p>
            <a:pPr marL="171450" indent="-171450" fontAlgn="ctr">
              <a:spcBef>
                <a:spcPts val="600"/>
              </a:spcBef>
              <a:buFont typeface="Arial" panose="020B0604020202020204" pitchFamily="34" charset="0"/>
              <a:buChar char="•"/>
            </a:pPr>
            <a:r>
              <a:rPr lang="fr-FR" sz="1050" dirty="0" err="1">
                <a:solidFill>
                  <a:schemeClr val="bg1">
                    <a:lumMod val="50000"/>
                  </a:schemeClr>
                </a:solidFill>
                <a:latin typeface="Verdana" panose="020B0604030504040204" pitchFamily="34" charset="0"/>
                <a:ea typeface="Verdana" panose="020B0604030504040204" pitchFamily="34" charset="0"/>
              </a:rPr>
              <a:t>Successful</a:t>
            </a:r>
            <a:r>
              <a:rPr lang="fr-FR" sz="1050" dirty="0">
                <a:solidFill>
                  <a:schemeClr val="bg1">
                    <a:lumMod val="50000"/>
                  </a:schemeClr>
                </a:solidFill>
                <a:latin typeface="Verdana" panose="020B0604030504040204" pitchFamily="34" charset="0"/>
                <a:ea typeface="Verdana" panose="020B0604030504040204" pitchFamily="34" charset="0"/>
              </a:rPr>
              <a:t> Internet Connexion Rate</a:t>
            </a:r>
            <a:endParaRPr lang="en-AU" sz="1050" dirty="0">
              <a:solidFill>
                <a:schemeClr val="accent6"/>
              </a:solidFill>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3F070771-9EBA-425C-B26E-17594D19E437}"/>
              </a:ext>
            </a:extLst>
          </p:cNvPr>
          <p:cNvSpPr/>
          <p:nvPr/>
        </p:nvSpPr>
        <p:spPr bwMode="gray">
          <a:xfrm>
            <a:off x="2953147" y="4617435"/>
            <a:ext cx="2742238" cy="325155"/>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pPr>
            <a:r>
              <a:rPr lang="en-US" sz="1200" b="1" dirty="0">
                <a:solidFill>
                  <a:schemeClr val="bg1"/>
                </a:solidFill>
              </a:rPr>
              <a:t>Coverage rate (2G/3G/LTE)</a:t>
            </a:r>
            <a:endParaRPr lang="en-IN" sz="1200" b="1" dirty="0">
              <a:solidFill>
                <a:schemeClr val="bg1"/>
              </a:solidFill>
            </a:endParaRPr>
          </a:p>
        </p:txBody>
      </p:sp>
      <p:sp>
        <p:nvSpPr>
          <p:cNvPr id="34" name="Rectangle 33">
            <a:extLst>
              <a:ext uri="{FF2B5EF4-FFF2-40B4-BE49-F238E27FC236}">
                <a16:creationId xmlns:a16="http://schemas.microsoft.com/office/drawing/2014/main" id="{BEFBB49C-08C1-4118-8D7A-BD29A9FFF2EB}"/>
              </a:ext>
            </a:extLst>
          </p:cNvPr>
          <p:cNvSpPr/>
          <p:nvPr/>
        </p:nvSpPr>
        <p:spPr>
          <a:xfrm>
            <a:off x="2987781" y="4994592"/>
            <a:ext cx="2820725" cy="253916"/>
          </a:xfrm>
          <a:prstGeom prst="rect">
            <a:avLst/>
          </a:prstGeom>
        </p:spPr>
        <p:txBody>
          <a:bodyPr wrap="square">
            <a:spAutoFit/>
          </a:bodyPr>
          <a:lstStyle/>
          <a:p>
            <a:pPr marL="171450" indent="-171450" fontAlgn="ctr">
              <a:spcBef>
                <a:spcPts val="600"/>
              </a:spcBef>
              <a:buFont typeface="Arial" panose="020B0604020202020204" pitchFamily="34" charset="0"/>
              <a:buChar char="•"/>
            </a:pPr>
            <a:r>
              <a:rPr lang="fr-FR" sz="1050" dirty="0" err="1">
                <a:solidFill>
                  <a:schemeClr val="accent6"/>
                </a:solidFill>
                <a:cs typeface="Times New Roman" panose="02020603050405020304" pitchFamily="18" charset="0"/>
              </a:rPr>
              <a:t>Incar</a:t>
            </a:r>
            <a:r>
              <a:rPr lang="fr-FR" sz="1050" dirty="0">
                <a:solidFill>
                  <a:schemeClr val="accent6"/>
                </a:solidFill>
                <a:cs typeface="Times New Roman" panose="02020603050405020304" pitchFamily="18" charset="0"/>
              </a:rPr>
              <a:t> coverage rate</a:t>
            </a:r>
            <a:endParaRPr lang="en-US" sz="1050" dirty="0">
              <a:solidFill>
                <a:schemeClr val="accent6"/>
              </a:solidFill>
              <a:cs typeface="Times New Roman" panose="02020603050405020304" pitchFamily="18" charset="0"/>
            </a:endParaRPr>
          </a:p>
        </p:txBody>
      </p:sp>
      <p:sp>
        <p:nvSpPr>
          <p:cNvPr id="35" name="Rectangle 34">
            <a:extLst>
              <a:ext uri="{FF2B5EF4-FFF2-40B4-BE49-F238E27FC236}">
                <a16:creationId xmlns:a16="http://schemas.microsoft.com/office/drawing/2014/main" id="{A45ABE68-D5B2-4C8A-AFCF-7DC450E3E7AA}"/>
              </a:ext>
            </a:extLst>
          </p:cNvPr>
          <p:cNvSpPr/>
          <p:nvPr/>
        </p:nvSpPr>
        <p:spPr bwMode="gray">
          <a:xfrm>
            <a:off x="6051397" y="2470500"/>
            <a:ext cx="2772000" cy="294968"/>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pPr>
            <a:r>
              <a:rPr lang="en-US" sz="1200" b="1" dirty="0">
                <a:solidFill>
                  <a:schemeClr val="bg1"/>
                </a:solidFill>
              </a:rPr>
              <a:t>Voice KPIs </a:t>
            </a:r>
            <a:endParaRPr lang="en-IN" sz="1200" b="1" dirty="0">
              <a:solidFill>
                <a:schemeClr val="bg1"/>
              </a:solidFill>
            </a:endParaRPr>
          </a:p>
        </p:txBody>
      </p:sp>
      <p:sp>
        <p:nvSpPr>
          <p:cNvPr id="36" name="Rectangle 35">
            <a:extLst>
              <a:ext uri="{FF2B5EF4-FFF2-40B4-BE49-F238E27FC236}">
                <a16:creationId xmlns:a16="http://schemas.microsoft.com/office/drawing/2014/main" id="{CF68A446-7BEF-4837-8B7B-13E92277C2BF}"/>
              </a:ext>
            </a:extLst>
          </p:cNvPr>
          <p:cNvSpPr/>
          <p:nvPr/>
        </p:nvSpPr>
        <p:spPr>
          <a:xfrm>
            <a:off x="5919963" y="2898785"/>
            <a:ext cx="3219347" cy="892552"/>
          </a:xfrm>
          <a:prstGeom prst="rect">
            <a:avLst/>
          </a:prstGeom>
        </p:spPr>
        <p:txBody>
          <a:bodyPr wrap="square">
            <a:spAutoFit/>
          </a:bodyPr>
          <a:lstStyle/>
          <a:p>
            <a:pPr marL="176213" indent="-176213"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Call </a:t>
            </a:r>
            <a:r>
              <a:rPr lang="en-US" sz="1050" dirty="0">
                <a:solidFill>
                  <a:schemeClr val="accent6"/>
                </a:solidFill>
                <a:cs typeface="Times New Roman" panose="02020603050405020304" pitchFamily="18" charset="0"/>
              </a:rPr>
              <a:t>blocking</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a:p>
            <a:pPr marL="176213" indent="-176213"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Call drop rate</a:t>
            </a:r>
            <a:endParaRPr lang="en-US" sz="1050" dirty="0">
              <a:solidFill>
                <a:schemeClr val="accent6"/>
              </a:solidFill>
              <a:cs typeface="Times New Roman" panose="02020603050405020304" pitchFamily="18" charset="0"/>
            </a:endParaRPr>
          </a:p>
          <a:p>
            <a:pPr marL="176213" indent="-176213"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Call </a:t>
            </a:r>
            <a:r>
              <a:rPr lang="fr-FR" sz="1050" dirty="0" err="1">
                <a:solidFill>
                  <a:schemeClr val="accent6"/>
                </a:solidFill>
                <a:cs typeface="Times New Roman" panose="02020603050405020304" pitchFamily="18" charset="0"/>
              </a:rPr>
              <a:t>completetion</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with</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perfect</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quality</a:t>
            </a:r>
            <a:r>
              <a:rPr lang="fr-FR" sz="1050" dirty="0">
                <a:solidFill>
                  <a:schemeClr val="accent6"/>
                </a:solidFill>
                <a:cs typeface="Times New Roman" panose="02020603050405020304" pitchFamily="18" charset="0"/>
              </a:rPr>
              <a:t>, rate (MOS)</a:t>
            </a:r>
            <a:endParaRPr lang="en-US" sz="1050" dirty="0">
              <a:solidFill>
                <a:schemeClr val="accent6"/>
              </a:solidFill>
              <a:cs typeface="Times New Roman" panose="02020603050405020304" pitchFamily="18" charset="0"/>
            </a:endParaRPr>
          </a:p>
        </p:txBody>
      </p:sp>
      <p:sp>
        <p:nvSpPr>
          <p:cNvPr id="37" name="Rectangle 36">
            <a:extLst>
              <a:ext uri="{FF2B5EF4-FFF2-40B4-BE49-F238E27FC236}">
                <a16:creationId xmlns:a16="http://schemas.microsoft.com/office/drawing/2014/main" id="{205E21E7-5662-409B-80F0-CCE3CF329091}"/>
              </a:ext>
            </a:extLst>
          </p:cNvPr>
          <p:cNvSpPr/>
          <p:nvPr/>
        </p:nvSpPr>
        <p:spPr bwMode="gray">
          <a:xfrm>
            <a:off x="6051398" y="4617435"/>
            <a:ext cx="2771999" cy="325155"/>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pPr>
            <a:r>
              <a:rPr lang="en-US" sz="1200" b="1" dirty="0">
                <a:solidFill>
                  <a:schemeClr val="bg1"/>
                </a:solidFill>
              </a:rPr>
              <a:t>SMS</a:t>
            </a:r>
            <a:endParaRPr lang="en-IN" sz="1200" b="1" dirty="0">
              <a:solidFill>
                <a:schemeClr val="bg1"/>
              </a:solidFill>
            </a:endParaRPr>
          </a:p>
        </p:txBody>
      </p:sp>
      <p:sp>
        <p:nvSpPr>
          <p:cNvPr id="38" name="Rectangle 37">
            <a:extLst>
              <a:ext uri="{FF2B5EF4-FFF2-40B4-BE49-F238E27FC236}">
                <a16:creationId xmlns:a16="http://schemas.microsoft.com/office/drawing/2014/main" id="{236D0C50-3A5F-4250-A6ED-9F785EA7512B}"/>
              </a:ext>
            </a:extLst>
          </p:cNvPr>
          <p:cNvSpPr/>
          <p:nvPr/>
        </p:nvSpPr>
        <p:spPr>
          <a:xfrm>
            <a:off x="6059764" y="5127408"/>
            <a:ext cx="2917621" cy="492443"/>
          </a:xfrm>
          <a:prstGeom prst="rect">
            <a:avLst/>
          </a:prstGeom>
        </p:spPr>
        <p:txBody>
          <a:bodyPr wrap="square">
            <a:spAutoFit/>
          </a:bodyPr>
          <a:lstStyle/>
          <a:p>
            <a:pPr marL="171450" indent="-171450"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MO SMS delivery success rate</a:t>
            </a:r>
            <a:endParaRPr lang="en-US" sz="1050" dirty="0">
              <a:solidFill>
                <a:schemeClr val="accent6"/>
              </a:solidFill>
              <a:cs typeface="Times New Roman" panose="02020603050405020304" pitchFamily="18" charset="0"/>
            </a:endParaRPr>
          </a:p>
          <a:p>
            <a:pPr marL="171450" indent="-171450"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MT SMS delivery success rate</a:t>
            </a:r>
            <a:endParaRPr lang="en-US" sz="1050" dirty="0">
              <a:solidFill>
                <a:schemeClr val="accent6"/>
              </a:solidFill>
              <a:cs typeface="Times New Roman" panose="02020603050405020304" pitchFamily="18" charset="0"/>
            </a:endParaRPr>
          </a:p>
        </p:txBody>
      </p:sp>
    </p:spTree>
    <p:extLst>
      <p:ext uri="{BB962C8B-B14F-4D97-AF65-F5344CB8AC3E}">
        <p14:creationId xmlns:p14="http://schemas.microsoft.com/office/powerpoint/2010/main" val="20075103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l" defTabSz="478851" rtl="0" eaLnBrk="1" fontAlgn="auto" latinLnBrk="0" hangingPunct="1">
              <a:lnSpc>
                <a:spcPct val="100000"/>
              </a:lnSpc>
              <a:spcBef>
                <a:spcPts val="0"/>
              </a:spcBef>
              <a:spcAft>
                <a:spcPts val="390"/>
              </a:spcAft>
              <a:buClrTx/>
              <a:buSzTx/>
              <a:buFont typeface="Arial"/>
              <a:buNone/>
              <a:tabLst/>
              <a:defRPr/>
            </a:pPr>
            <a:r>
              <a:rPr kumimoji="0" lang="en-AU" sz="2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Executive Summary</a:t>
            </a:r>
          </a:p>
        </p:txBody>
      </p:sp>
      <p:sp>
        <p:nvSpPr>
          <p:cNvPr id="27" name="Text Placeholder 5"/>
          <p:cNvSpPr txBox="1">
            <a:spLocks/>
          </p:cNvSpPr>
          <p:nvPr/>
        </p:nvSpPr>
        <p:spPr>
          <a:xfrm>
            <a:off x="678731" y="2090740"/>
            <a:ext cx="1512020"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02</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01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1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coverage 2G/3G/4G</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03" name="Google Shape;1703;p1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7</a:t>
            </a:fld>
            <a:endParaRPr sz="651" b="0" i="0" u="none" strike="noStrike" cap="none">
              <a:solidFill>
                <a:srgbClr val="000000"/>
              </a:solidFill>
              <a:latin typeface="Verdana"/>
              <a:ea typeface="Verdana"/>
              <a:cs typeface="Verdana"/>
              <a:sym typeface="Verdana"/>
            </a:endParaRPr>
          </a:p>
        </p:txBody>
      </p:sp>
      <p:sp>
        <p:nvSpPr>
          <p:cNvPr id="1704" name="Google Shape;1704;p1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sp>
        <p:nvSpPr>
          <p:cNvPr id="1705" name="Google Shape;1705;p16"/>
          <p:cNvSpPr/>
          <p:nvPr/>
        </p:nvSpPr>
        <p:spPr>
          <a:xfrm>
            <a:off x="469900" y="1913766"/>
            <a:ext cx="1669392" cy="3775670"/>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dirty="0">
                <a:solidFill>
                  <a:srgbClr val="86BC25"/>
                </a:solidFill>
                <a:latin typeface="Verdana"/>
                <a:ea typeface="Verdana"/>
                <a:cs typeface="Verdana"/>
                <a:sym typeface="Verdana"/>
              </a:rPr>
              <a:t>Coverage 2G/3G/4G</a:t>
            </a:r>
            <a:endParaRPr dirty="0"/>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dirty="0">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dirty="0">
              <a:solidFill>
                <a:srgbClr val="86BC25"/>
              </a:solidFill>
              <a:latin typeface="Verdana"/>
              <a:ea typeface="Verdana"/>
              <a:cs typeface="Verdana"/>
              <a:sym typeface="Verdana"/>
            </a:endParaRPr>
          </a:p>
        </p:txBody>
      </p:sp>
      <p:sp>
        <p:nvSpPr>
          <p:cNvPr id="1706" name="Google Shape;1706;p16"/>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07" name="Google Shape;1707;p16"/>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08" name="Google Shape;1708;p16"/>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09" name="Google Shape;1709;p16"/>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10" name="Google Shape;1710;p16"/>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11" name="Google Shape;1711;p16"/>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12" name="Google Shape;1712;p16"/>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14" name="Google Shape;1714;p16"/>
          <p:cNvSpPr/>
          <p:nvPr/>
        </p:nvSpPr>
        <p:spPr>
          <a:xfrm>
            <a:off x="7692520" y="2196854"/>
            <a:ext cx="4337555" cy="4257055"/>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rPr>
              <a:t>Design optimization is needed to improve 2G MTN coverage. Especially for the highways (Sites expansion, Repeaters, Swap to feeder less, power increase...)</a:t>
            </a: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Tune and align power settings mainly in 3G/4G. Actual setting may impact the coverage strength specially at Indoor locations</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Review the design at the coverage and quality blackspots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We highlight that 4G ARCEP coverage Thresholds are aggressive</a:t>
            </a:r>
          </a:p>
          <a:p>
            <a:pPr algn="just">
              <a:lnSpc>
                <a:spcPct val="110000"/>
              </a:lnSpc>
              <a:buClr>
                <a:schemeClr val="accent6"/>
              </a:buClr>
              <a:buSzPts val="1200"/>
            </a:pPr>
            <a:endParaRPr lang="en-US" sz="1200" dirty="0">
              <a:solidFill>
                <a:srgbClr val="7F7F7F"/>
              </a:solidFill>
              <a:latin typeface="Verdana"/>
              <a:ea typeface="Verdana"/>
              <a:cs typeface="Verdana"/>
            </a:endParaRPr>
          </a:p>
        </p:txBody>
      </p:sp>
      <p:sp>
        <p:nvSpPr>
          <p:cNvPr id="3" name="Google Shape;1713;p16">
            <a:extLst>
              <a:ext uri="{FF2B5EF4-FFF2-40B4-BE49-F238E27FC236}">
                <a16:creationId xmlns:a16="http://schemas.microsoft.com/office/drawing/2014/main" id="{9468116A-C0C7-B10F-479C-96D4FAC42249}"/>
              </a:ext>
            </a:extLst>
          </p:cNvPr>
          <p:cNvSpPr/>
          <p:nvPr/>
        </p:nvSpPr>
        <p:spPr>
          <a:xfrm>
            <a:off x="2390163" y="1431932"/>
            <a:ext cx="5051486" cy="510017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dirty="0">
              <a:solidFill>
                <a:srgbClr val="7F7F7F"/>
              </a:solidFill>
              <a:latin typeface="Verdana"/>
              <a:ea typeface="Verdana"/>
              <a:cs typeface="Verdana"/>
              <a:sym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MTN is leading in terms of 2G Indoor coverage with 96,64% against 95,21% for MOOV and 95,46% for CELTISS,</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MTN is in second position for Incar morphology and in third position for outdoor coverage but closely similar to competitors,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Only MTN meets ARCEP requirements for all morphologies in all regions except in roads,</a:t>
            </a:r>
            <a:endParaRPr sz="1200" dirty="0">
              <a:solidFill>
                <a:srgbClr val="7F7F7F"/>
              </a:solidFill>
              <a:latin typeface="Verdana"/>
              <a:ea typeface="Verdana"/>
              <a:cs typeface="Verdana"/>
              <a:sym typeface="Verdana"/>
            </a:endParaRPr>
          </a:p>
          <a:p>
            <a:pPr marL="17780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MTN is leading in terms of 3G coverage rate with (94,60%) against (91,33%) for MOOV and  (93,81%) for CELTISS,</a:t>
            </a:r>
          </a:p>
          <a:p>
            <a:pPr marL="17780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MTN failed to meet ARCEP 3G coverage only in ALLADA and major roads,</a:t>
            </a:r>
          </a:p>
          <a:p>
            <a:pPr marL="17780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MOOV is clear leader in terms of 4G coverage by having the first position in all morphologies, </a:t>
            </a:r>
          </a:p>
          <a:p>
            <a:pPr marL="17780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MTN is in the second position in terms of 4G coverage rate for Incar and Outdoor morphologies but meets ARCEP thresholds, </a:t>
            </a:r>
            <a:endParaRPr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All operators failed to satisfied the ARCEP threshold for indoor coverage for 4G network. </a:t>
            </a:r>
            <a:endParaRPr sz="1200" dirty="0">
              <a:solidFill>
                <a:srgbClr val="7F7F7F"/>
              </a:solidFill>
              <a:latin typeface="Verdana"/>
              <a:ea typeface="Verdana"/>
              <a:cs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1720" name="Google Shape;1720;p1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voice service 2G/3G</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21" name="Google Shape;1721;p1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8</a:t>
            </a:fld>
            <a:endParaRPr sz="651" b="0" i="0" u="none" strike="noStrike" cap="none">
              <a:solidFill>
                <a:srgbClr val="000000"/>
              </a:solidFill>
              <a:latin typeface="Verdana"/>
              <a:ea typeface="Verdana"/>
              <a:cs typeface="Verdana"/>
              <a:sym typeface="Verdana"/>
            </a:endParaRPr>
          </a:p>
        </p:txBody>
      </p:sp>
      <p:sp>
        <p:nvSpPr>
          <p:cNvPr id="1722" name="Google Shape;1722;p1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sp>
        <p:nvSpPr>
          <p:cNvPr id="1723" name="Google Shape;1723;p17"/>
          <p:cNvSpPr/>
          <p:nvPr/>
        </p:nvSpPr>
        <p:spPr>
          <a:xfrm>
            <a:off x="469900" y="1875666"/>
            <a:ext cx="1669392" cy="4095148"/>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dirty="0">
                <a:solidFill>
                  <a:srgbClr val="86BC25"/>
                </a:solidFill>
                <a:latin typeface="Verdana"/>
                <a:ea typeface="Verdana"/>
                <a:cs typeface="Verdana"/>
                <a:sym typeface="Verdana"/>
              </a:rPr>
              <a:t>Voice service 2G/3G </a:t>
            </a:r>
            <a:endParaRPr dirty="0"/>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dirty="0">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dirty="0">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dirty="0">
              <a:solidFill>
                <a:srgbClr val="86BC25"/>
              </a:solidFill>
              <a:latin typeface="Verdana"/>
              <a:ea typeface="Verdana"/>
              <a:cs typeface="Verdana"/>
              <a:sym typeface="Verdana"/>
            </a:endParaRPr>
          </a:p>
        </p:txBody>
      </p:sp>
      <p:sp>
        <p:nvSpPr>
          <p:cNvPr id="1724" name="Google Shape;1724;p17"/>
          <p:cNvSpPr/>
          <p:nvPr/>
        </p:nvSpPr>
        <p:spPr>
          <a:xfrm rot="5400000">
            <a:off x="1959216" y="34193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25" name="Google Shape;1725;p17"/>
          <p:cNvSpPr txBox="1"/>
          <p:nvPr/>
        </p:nvSpPr>
        <p:spPr>
          <a:xfrm>
            <a:off x="469900" y="14914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26" name="Google Shape;1726;p17"/>
          <p:cNvCxnSpPr/>
          <p:nvPr/>
        </p:nvCxnSpPr>
        <p:spPr>
          <a:xfrm>
            <a:off x="469900" y="17410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27" name="Google Shape;1727;p17"/>
          <p:cNvSpPr txBox="1"/>
          <p:nvPr/>
        </p:nvSpPr>
        <p:spPr>
          <a:xfrm>
            <a:off x="2435602" y="14914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28" name="Google Shape;1728;p17"/>
          <p:cNvCxnSpPr/>
          <p:nvPr/>
        </p:nvCxnSpPr>
        <p:spPr>
          <a:xfrm>
            <a:off x="2435602" y="17410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29" name="Google Shape;1729;p17"/>
          <p:cNvSpPr txBox="1"/>
          <p:nvPr/>
        </p:nvSpPr>
        <p:spPr>
          <a:xfrm>
            <a:off x="7733253" y="14914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30" name="Google Shape;1730;p17"/>
          <p:cNvCxnSpPr/>
          <p:nvPr/>
        </p:nvCxnSpPr>
        <p:spPr>
          <a:xfrm>
            <a:off x="7692520" y="17531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31" name="Google Shape;1731;p17"/>
          <p:cNvSpPr/>
          <p:nvPr/>
        </p:nvSpPr>
        <p:spPr>
          <a:xfrm>
            <a:off x="2390163" y="1753158"/>
            <a:ext cx="5051486" cy="421615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Accessibility: MTN is leading in terms of accessibility to voice service by having the best Call Blocked ratio with 1,35% against 1,94% for MOOV and 1,89% for CELTISS, </a:t>
            </a: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All operators failed to meet ARCEP accessibility thresholds, </a:t>
            </a:r>
            <a:endParaRPr sz="1200" dirty="0">
              <a:solidFill>
                <a:srgbClr val="7F7F7F"/>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Retainability: MTN is ranked first in term of retainability better than MOOV and CELTISS,</a:t>
            </a:r>
            <a:endParaRPr dirty="0"/>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MTN's Call Drop Rate is 0.93% compared to 2.19% for MOOV and 1.34% for CELTISS. </a:t>
            </a:r>
            <a:r>
              <a:rPr lang="fr-FR" sz="1200" dirty="0">
                <a:solidFill>
                  <a:srgbClr val="7F7F7F"/>
                </a:solidFill>
                <a:latin typeface="Verdana"/>
                <a:ea typeface="Verdana"/>
                <a:cs typeface="Verdana"/>
                <a:sym typeface="Verdana"/>
              </a:rPr>
              <a:t>Only MTN’s network satisfys ARCEP requirements in terms of retainability,</a:t>
            </a:r>
            <a:endParaRPr dirty="0"/>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Integrity: MTN is in third position in terms of voice quality with an average Mean Opinion Score equal to 3,81  lower than MOOV 4,03 and better than CELTISS 3,9.</a:t>
            </a: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32" name="Google Shape;1732;p17"/>
          <p:cNvSpPr/>
          <p:nvPr/>
        </p:nvSpPr>
        <p:spPr>
          <a:xfrm>
            <a:off x="7692520" y="18756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7" name="Google Shape;1714;p16"/>
          <p:cNvSpPr/>
          <p:nvPr/>
        </p:nvSpPr>
        <p:spPr>
          <a:xfrm>
            <a:off x="7692519" y="1942954"/>
            <a:ext cx="4337555" cy="4307639"/>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improve its voice quality, it is recommended for MTN To: </a:t>
            </a:r>
          </a:p>
          <a:p>
            <a:pPr marL="628650" lvl="1" indent="-171450" algn="just">
              <a:lnSpc>
                <a:spcPct val="150000"/>
              </a:lnSpc>
              <a:buClr>
                <a:srgbClr val="81BC00"/>
              </a:buClr>
              <a:buSzPts val="1200"/>
              <a:buFont typeface="Courier New" panose="02070309020205020404" pitchFamily="49" charset="0"/>
              <a:buChar char="o"/>
            </a:pPr>
            <a:r>
              <a:rPr lang="en-US" sz="1200" dirty="0">
                <a:solidFill>
                  <a:srgbClr val="7F7F7F"/>
                </a:solidFill>
                <a:latin typeface="Verdana"/>
                <a:ea typeface="Verdana"/>
                <a:cs typeface="Verdana"/>
              </a:rPr>
              <a:t>Reduce the utilization of 2G technology: Voice quality is always better in 3G due to its better codec rate (HD-voice with AMR-WB) , we recommend to push as much as possible  the voice traffic to 3G, </a:t>
            </a:r>
          </a:p>
          <a:p>
            <a:pPr marL="628650" lvl="1" indent="-171450" algn="just">
              <a:lnSpc>
                <a:spcPct val="150000"/>
              </a:lnSpc>
              <a:buClr>
                <a:srgbClr val="81BC00"/>
              </a:buClr>
              <a:buSzPts val="1200"/>
              <a:buFont typeface="Courier New" panose="02070309020205020404" pitchFamily="49" charset="0"/>
              <a:buChar char="o"/>
            </a:pPr>
            <a:r>
              <a:rPr lang="en-US" sz="1200" dirty="0">
                <a:solidFill>
                  <a:srgbClr val="7F7F7F"/>
                </a:solidFill>
                <a:latin typeface="Verdana"/>
                <a:ea typeface="Verdana"/>
                <a:cs typeface="Verdana"/>
              </a:rPr>
              <a:t>Improve radio parameters Ec/No, Drive test results are showing that MTN has a bad Ec/No, by improving this radio parameter we can improve further the voice quality MOS.</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To improve the accessibility to voice service MTN needs to…………………………………</a:t>
            </a:r>
          </a:p>
        </p:txBody>
      </p:sp>
      <p:sp>
        <p:nvSpPr>
          <p:cNvPr id="9" name="TextBox 8">
            <a:extLst>
              <a:ext uri="{FF2B5EF4-FFF2-40B4-BE49-F238E27FC236}">
                <a16:creationId xmlns:a16="http://schemas.microsoft.com/office/drawing/2014/main" id="{CC67F887-52D1-48AA-9D16-71DFFBF065D5}"/>
              </a:ext>
            </a:extLst>
          </p:cNvPr>
          <p:cNvSpPr txBox="1"/>
          <p:nvPr/>
        </p:nvSpPr>
        <p:spPr>
          <a:xfrm rot="1914795">
            <a:off x="10178228" y="5861590"/>
            <a:ext cx="1288473" cy="215444"/>
          </a:xfrm>
          <a:prstGeom prst="rect">
            <a:avLst/>
          </a:prstGeom>
          <a:noFill/>
        </p:spPr>
        <p:txBody>
          <a:bodyPr wrap="square" lIns="0" tIns="0" rIns="0" bIns="0" rtlCol="0">
            <a:spAutoFit/>
          </a:bodyPr>
          <a:lstStyle/>
          <a:p>
            <a:pPr>
              <a:spcBef>
                <a:spcPts val="600"/>
              </a:spcBef>
              <a:buSzPct val="100000"/>
            </a:pPr>
            <a:r>
              <a:rPr lang="fr-FR" sz="1400" dirty="0">
                <a:solidFill>
                  <a:srgbClr val="FF0000"/>
                </a:solidFill>
              </a:rPr>
              <a:t>For  update </a:t>
            </a:r>
            <a:endParaRPr lang="en-US" sz="1400" dirty="0">
              <a:solidFill>
                <a:srgbClr val="FF0000"/>
              </a:solidFil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8" name="Google Shape;1738;p1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SMS service</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39" name="Google Shape;1739;p1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9</a:t>
            </a:fld>
            <a:endParaRPr sz="651" b="0" i="0" u="none" strike="noStrike" cap="none">
              <a:solidFill>
                <a:srgbClr val="000000"/>
              </a:solidFill>
              <a:latin typeface="Verdana"/>
              <a:ea typeface="Verdana"/>
              <a:cs typeface="Verdana"/>
              <a:sym typeface="Verdana"/>
            </a:endParaRPr>
          </a:p>
        </p:txBody>
      </p:sp>
      <p:sp>
        <p:nvSpPr>
          <p:cNvPr id="1740" name="Google Shape;1740;p1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sp>
        <p:nvSpPr>
          <p:cNvPr id="1741" name="Google Shape;1741;p18"/>
          <p:cNvSpPr/>
          <p:nvPr/>
        </p:nvSpPr>
        <p:spPr>
          <a:xfrm>
            <a:off x="469900" y="1913766"/>
            <a:ext cx="1669392" cy="38774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SMS service 2G/3G </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42" name="Google Shape;1742;p18"/>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43" name="Google Shape;1743;p18"/>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44" name="Google Shape;1744;p18"/>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45" name="Google Shape;1745;p18"/>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46" name="Google Shape;1746;p18"/>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47" name="Google Shape;1747;p18"/>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48" name="Google Shape;1748;p18"/>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49" name="Google Shape;1749;p18"/>
          <p:cNvSpPr/>
          <p:nvPr/>
        </p:nvSpPr>
        <p:spPr>
          <a:xfrm>
            <a:off x="2479739" y="2513704"/>
            <a:ext cx="5051486" cy="2991821"/>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indent="-177800" algn="just">
              <a:lnSpc>
                <a:spcPct val="110000"/>
              </a:lnSpc>
              <a:buClr>
                <a:srgbClr val="81BC00"/>
              </a:buClr>
              <a:buSzPts val="1200"/>
              <a:buFont typeface="Arial"/>
              <a:buChar char="•"/>
            </a:pPr>
            <a:r>
              <a:rPr lang="en-US" sz="1200" dirty="0">
                <a:solidFill>
                  <a:srgbClr val="7F7F7F"/>
                </a:solidFill>
                <a:latin typeface="Verdana"/>
                <a:ea typeface="Verdana"/>
                <a:sym typeface="Verdana"/>
              </a:rPr>
              <a:t>MTN is ranked first in terms of SMS performance by having the best SMS send/Receive Success ratio, </a:t>
            </a:r>
            <a:endParaRPr lang="en-US" sz="1200" dirty="0">
              <a:solidFill>
                <a:srgbClr val="7F7F7F"/>
              </a:solidFill>
              <a:latin typeface="Verdana"/>
              <a:ea typeface="Verdana"/>
            </a:endParaRPr>
          </a:p>
          <a:p>
            <a:pPr marL="0" marR="0" lvl="0" indent="0" algn="l"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77800" algn="just" rtl="0">
              <a:lnSpc>
                <a:spcPct val="110000"/>
              </a:lnSpc>
              <a:spcBef>
                <a:spcPts val="0"/>
              </a:spcBef>
              <a:spcAft>
                <a:spcPts val="0"/>
              </a:spcAft>
              <a:buClr>
                <a:srgbClr val="81BC00"/>
              </a:buClr>
              <a:buSzPts val="1200"/>
              <a:buFont typeface="Arial"/>
              <a:buChar char="•"/>
            </a:pPr>
            <a:endParaRPr lang="fr-FR" sz="1200" dirty="0">
              <a:solidFill>
                <a:srgbClr val="7F7F7F"/>
              </a:solidFill>
              <a:latin typeface="Verdana"/>
              <a:ea typeface="Verdana"/>
              <a:cs typeface="Verdana"/>
              <a:sym typeface="Verdana"/>
            </a:endParaRPr>
          </a:p>
          <a:p>
            <a:pPr marL="177800" marR="0" lvl="0" indent="-177800" algn="just" rtl="0">
              <a:lnSpc>
                <a:spcPct val="11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All operators failed to meet ARCEP requirements for SMS Send Success with End To End Delivery Time  who should </a:t>
            </a:r>
            <a:r>
              <a:rPr lang="fr-FR" sz="1200" dirty="0" err="1">
                <a:solidFill>
                  <a:srgbClr val="7F7F7F"/>
                </a:solidFill>
                <a:latin typeface="Verdana"/>
                <a:ea typeface="Verdana"/>
                <a:cs typeface="Verdana"/>
                <a:sym typeface="Verdana"/>
              </a:rPr>
              <a:t>be</a:t>
            </a:r>
            <a:r>
              <a:rPr lang="fr-FR" sz="1200" dirty="0">
                <a:solidFill>
                  <a:srgbClr val="7F7F7F"/>
                </a:solidFill>
                <a:latin typeface="Verdana"/>
                <a:ea typeface="Verdana"/>
                <a:cs typeface="Verdana"/>
                <a:sym typeface="Verdana"/>
              </a:rPr>
              <a:t> less than &lt; 6 sec as defined by ARCEP.</a:t>
            </a:r>
            <a:endParaRPr dirty="0"/>
          </a:p>
          <a:p>
            <a:pPr marL="177800" marR="0" lvl="0" indent="-101600" algn="just"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R="0" lvl="0" algn="just" rtl="0">
              <a:lnSpc>
                <a:spcPct val="110000"/>
              </a:lnSpc>
              <a:spcBef>
                <a:spcPts val="0"/>
              </a:spcBef>
              <a:spcAft>
                <a:spcPts val="0"/>
              </a:spcAft>
              <a:buClr>
                <a:srgbClr val="81BC00"/>
              </a:buClr>
              <a:buSzPts val="1200"/>
            </a:pPr>
            <a:endParaRPr dirty="0"/>
          </a:p>
          <a:p>
            <a:pPr marL="177800" marR="0" lvl="0" indent="-101600" algn="l"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50" name="Google Shape;1750;p18"/>
          <p:cNvSpPr/>
          <p:nvPr/>
        </p:nvSpPr>
        <p:spPr>
          <a:xfrm>
            <a:off x="7746705" y="1913766"/>
            <a:ext cx="4337555" cy="3717783"/>
          </a:xfrm>
          <a:prstGeom prst="rect">
            <a:avLst/>
          </a:prstGeom>
          <a:noFill/>
          <a:ln>
            <a:noFill/>
          </a:ln>
        </p:spPr>
        <p:txBody>
          <a:bodyPr spcFirstLastPara="1" wrap="square" lIns="91425" tIns="45700" rIns="91425" bIns="45700" anchor="t" anchorCtr="0">
            <a:noAutofit/>
          </a:bodyPr>
          <a:lstStyle/>
          <a:p>
            <a:pPr marL="177800" marR="0" lvl="0" indent="-101600" algn="l" rtl="0">
              <a:lnSpc>
                <a:spcPct val="200000"/>
              </a:lnSpc>
              <a:spcBef>
                <a:spcPts val="0"/>
              </a:spcBef>
              <a:spcAft>
                <a:spcPts val="0"/>
              </a:spcAft>
              <a:buClr>
                <a:srgbClr val="81BC00"/>
              </a:buClr>
              <a:buSzPts val="1200"/>
              <a:buFont typeface="Arial"/>
              <a:buNone/>
            </a:pPr>
            <a:endParaRPr sz="1200" dirty="0">
              <a:solidFill>
                <a:srgbClr val="FF0000"/>
              </a:solidFill>
              <a:latin typeface="Verdana"/>
              <a:ea typeface="Verdana"/>
              <a:cs typeface="Verdana"/>
              <a:sym typeface="Verdana"/>
            </a:endParaRPr>
          </a:p>
          <a:p>
            <a:pPr marR="0" lvl="0" algn="l" rtl="0">
              <a:lnSpc>
                <a:spcPct val="200000"/>
              </a:lnSpc>
              <a:spcBef>
                <a:spcPts val="0"/>
              </a:spcBef>
              <a:spcAft>
                <a:spcPts val="0"/>
              </a:spcAft>
              <a:buClr>
                <a:srgbClr val="81BC00"/>
              </a:buClr>
              <a:buSzPts val="1200"/>
            </a:pPr>
            <a:endParaRPr dirty="0"/>
          </a:p>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638965" y="1913767"/>
            <a:ext cx="4337555" cy="4373674"/>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There is no issue in radio accessibility that could be correlated to the SMS high delivery time.</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End to End investigation need to be performed to analyses the high delivery time including mainly Core/SMS parts: </a:t>
            </a:r>
            <a:r>
              <a:rPr lang="en-US" sz="1200" dirty="0" err="1">
                <a:solidFill>
                  <a:srgbClr val="7F7F7F"/>
                </a:solidFill>
                <a:latin typeface="Verdana"/>
                <a:ea typeface="Verdana"/>
                <a:cs typeface="Verdana"/>
              </a:rPr>
              <a:t>SMSserver</a:t>
            </a:r>
            <a:r>
              <a:rPr lang="en-US" sz="1200" dirty="0">
                <a:solidFill>
                  <a:srgbClr val="7F7F7F"/>
                </a:solidFill>
                <a:latin typeface="Verdana"/>
                <a:ea typeface="Verdana"/>
                <a:cs typeface="Verdana"/>
              </a:rPr>
              <a:t>...</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lvl="0" algn="just">
              <a:lnSpc>
                <a:spcPct val="110000"/>
              </a:lnSpc>
              <a:buClr>
                <a:schemeClr val="accent6"/>
              </a:buClr>
              <a:buSzPts val="1200"/>
            </a:pPr>
            <a:endParaRPr lang="en-US" sz="1200" dirty="0">
              <a:solidFill>
                <a:srgbClr val="7F7F7F"/>
              </a:solidFill>
              <a:latin typeface="Verdana"/>
              <a:ea typeface="Verdana"/>
              <a:cs typeface="Verdana"/>
            </a:endParaRPr>
          </a:p>
          <a:p>
            <a:pPr algn="just">
              <a:lnSpc>
                <a:spcPct val="150000"/>
              </a:lnSpc>
              <a:buClr>
                <a:srgbClr val="81BC00"/>
              </a:buClr>
              <a:buSzPts val="1200"/>
            </a:pPr>
            <a:endParaRPr lang="en-US" sz="1200" dirty="0">
              <a:solidFill>
                <a:srgbClr val="7F7F7F"/>
              </a:solidFill>
              <a:latin typeface="Verdana"/>
              <a:ea typeface="Verdana"/>
              <a:cs typeface="Verdana"/>
            </a:endParaRP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z1QVzqBJ0qeNGqSHMTw6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XUPHL.pWEqZ_VP_epIwSQ"/>
</p:tagLst>
</file>

<file path=ppt/theme/theme1.xml><?xml version="1.0" encoding="utf-8"?>
<a:theme xmlns:a="http://schemas.openxmlformats.org/drawingml/2006/main" name="Deloitte_US_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2018Masque Deloitte 16_9.potx" id="{EEEB63B8-DAFF-4982-9C77-DCE093864388}" vid="{CDAC76B6-485B-447A-86BF-11EA19EB2E8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21069</TotalTime>
  <Words>3343</Words>
  <Application>Microsoft Office PowerPoint</Application>
  <PresentationFormat>Widescreen</PresentationFormat>
  <Paragraphs>666</Paragraphs>
  <Slides>39</Slides>
  <Notes>33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8" baseType="lpstr">
      <vt:lpstr>Arial</vt:lpstr>
      <vt:lpstr>Calibri</vt:lpstr>
      <vt:lpstr>Courier New</vt:lpstr>
      <vt:lpstr>Noto Sans Symbols</vt:lpstr>
      <vt:lpstr>Segoe UI Light</vt:lpstr>
      <vt:lpstr>Verdana</vt:lpstr>
      <vt:lpstr>Wingdings 2</vt:lpstr>
      <vt:lpstr>Deloitte_US_Onscreen</vt:lpstr>
      <vt:lpstr>think-cell Slide</vt:lpstr>
      <vt:lpstr>PowerPoint Presentation</vt:lpstr>
      <vt:lpstr>Summary</vt:lpstr>
      <vt:lpstr>PowerPoint Presentation</vt:lpstr>
      <vt:lpstr>Scope of Work (i/ii): a high level of analysed samples giving a good accuracy</vt:lpstr>
      <vt:lpstr>Scope of Work (ii/ii)</vt:lpstr>
      <vt:lpstr>PowerPoint Presentation</vt:lpstr>
      <vt:lpstr>Executive Summary – Benchmarking coverage 2G/3G/4G   </vt:lpstr>
      <vt:lpstr>Executive Summary – Benchmarking voice service 2G/3G   </vt:lpstr>
      <vt:lpstr>Executive Summary – Benchmarking SMS service   </vt:lpstr>
      <vt:lpstr>Executive Summary – Benchmarking 4G Data service   </vt:lpstr>
      <vt:lpstr>Executive Summary – Benchmarking 3G Data service    </vt:lpstr>
      <vt:lpstr>PowerPoint Presentation</vt:lpstr>
      <vt:lpstr>Benchmarking – 2G Coverage-Outdoor  All operators has a simular 2G coverage and meet largily ARCEP requirements for outdoor morphology except in roads,    MOOV is ranked first in terms of 2G outdoor coverage and slightly better than MTN and CELTISS.    </vt:lpstr>
      <vt:lpstr>Benchmarking – 2G Coverage-Incar All operators has a simular 2G coverage and meet largily ARCEP requirements for In Car morphology except in roads,    MOOV is ranked first in terms of 2G Incar coverage and slightly better than MTN and CELTISS.    </vt:lpstr>
      <vt:lpstr>Benchmarking – 2G-Indoor  MTN is leading in 2G Indoor coverage for over all, MTN meets ARCEP requirements except in SEME KAPODJI and major roads.  MTN has outperformed its competitors in 5/12 regions.     </vt:lpstr>
      <vt:lpstr>Benchmarking – 3G COVERAGE  MTN is leading in term of 3G coverage by having the best ratio in over all with 94,6% against 91,33% for MOOV and 93,81% for CELTISS MTN meets ARCEP requirements in all regions except in major roads. </vt:lpstr>
      <vt:lpstr>Benchmarking – 4G COVERAGE-Outdoor  MTN is ranked second in overall 4G coverage for outdoor morphology, All operators meet ARCEP requirements for outdoor 4G coverage in all regions except in roads,      </vt:lpstr>
      <vt:lpstr>Benchmarking – 4G COVERAGE-Incar  MOOV is clear leader in term of 4G coverage for incar morphology and has the best coverage in most regions, MTN needs to improve its 4 coverage in the following regions: OUIDAH, PARAKOU, ALLADA and major roads in order to satisfy ARCEP obligation.      </vt:lpstr>
      <vt:lpstr>Benchmarking – 4G Coverage-Indoor  MOOV is ranked first in terms of Indoor 4G coverage in overall, All operators failed to meets ARCEP requirements for Indoor morphology,  MTN is ranked second in overall and neesds to improve its mostly in OUIDAH, ALLADA and major roads.     </vt:lpstr>
      <vt:lpstr>Benchmarking – voice service Accessibilty  MTN has outperformed its competitors in term of accessibility by having the best call blocked rate in all regions except in DJOUGOU, but exceeds slightly ARCEP requirements.   </vt:lpstr>
      <vt:lpstr>Benchmarking – voice service Retainability MTN is ranked first in terms of retainability in overall, has the best call drop rate in 7/12 regions, only MTN’s network meets ARCEP requirements in overall by having a Call Drop Rate less than 1%.    </vt:lpstr>
      <vt:lpstr>Benchmarking – Integrity Voice Quality  MTN is offering an acceptable voice quality and meets ARCEP requirements, but it is ranked third and outperfomed by competitors in terms Mean Opinion Score.     </vt:lpstr>
      <vt:lpstr>Benchmarking – SMS Service MTN is ranked first in terms of SMS send/receive succes ratio and outperforms largely MOOV and CELTISS in over all and in the most regions, but all operators failed to meet ARCEP requirements due to the low E2E delivery time as defined by ARCEP (&lt;6sec).</vt:lpstr>
      <vt:lpstr>Benchmarking – 3G Internet Connexion/ Web Service Success Rate MTN is leading in terms of accessibilty to data service in over all, MTN has the best accessibility to web service. All operators meet ARCEP requirement for both KPIs except in major roads.     </vt:lpstr>
      <vt:lpstr>Benchmarking – 3G/4G HTTP Connexion Setup Time MTN is clear leader in HTTP connexion Setup Time,  All operators meet ARCEP requirements.    </vt:lpstr>
      <vt:lpstr>Benchmarking – 3G FTP Service All operators meet the ARCEP target for FTP sucees ratio,  CELTISS is ranked first in overall for FTP DL/UL sucess ratio and slightly better than MTN.     </vt:lpstr>
      <vt:lpstr>Benchmarking – 3G FTP service DL/UL throughput CELTISS is clear leader in terms of FTP End User DL throughput  in over all, MTN meets ARCEP requirements, but needs to improve its FTP DL/UL throughput.      </vt:lpstr>
      <vt:lpstr>Benchmarking – 4G Web Service  MTN is ranked first in terms of web service by having the best succes ratio in all regions except in SEME KAPODJI.     </vt:lpstr>
      <vt:lpstr>Benchmarking – 4G FTP service MTN is leading in terms of 4G FTP DL/UL success rate and  meets ARCEP requirements except for FTP UL succes rate in major roads.    </vt:lpstr>
      <vt:lpstr>Benchmarking – 4G FTP service DL/UL throughput MTN is clear leader in terms of 4G DL/UL throughput and has an excellent performance compared to its competitors. MTN is ranked first for FTP UL throughput in all regions. MTN is outperformed by CELTISS in Cotonou, SEME KAPODJI, Porto Novo and CALAVI.    </vt:lpstr>
      <vt:lpstr>PowerPoint Presentation</vt:lpstr>
      <vt:lpstr>QoE Scoring and Ranking based on Deloitte proposed weights      </vt:lpstr>
      <vt:lpstr>QoE Scoring and Ranking based on Deloitte proposed weights      </vt:lpstr>
      <vt:lpstr>PowerPoint Presentation</vt:lpstr>
      <vt:lpstr>Benchmarking – MTN 4G FTP DL throughput by districts For MTN’network, 97% of districts having DL End User throughput better than 5Mbps and  meet ARCEP requirements.    </vt:lpstr>
      <vt:lpstr>Benchmarking – MTN 4G coverage by districts For MTN’network, 73,79% of districts having an average RSRP better than -95dBm,    </vt:lpstr>
      <vt:lpstr>Benchmarking – MTN 2G coverage by districts For MTN’s 2G coverage 95,45% of districts have an average Rxlev  better than -95dBm And meet ARCEP requirements.    </vt:lpstr>
      <vt:lpstr>Benchmarking – MTN 3G coverage by districts  For MTN’s 2G coverage 84% of districts  with average RSCP  better than -90dBm.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office 2016</dc:creator>
  <cp:lastModifiedBy>HP</cp:lastModifiedBy>
  <cp:revision>780</cp:revision>
  <dcterms:created xsi:type="dcterms:W3CDTF">2019-01-15T17:14:35Z</dcterms:created>
  <dcterms:modified xsi:type="dcterms:W3CDTF">2023-11-26T23:38:52Z</dcterms:modified>
</cp:coreProperties>
</file>