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theme/themeOverride7.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9.xml" ContentType="application/vnd.openxmlformats-officedocument.themeOverride+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0.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1.xml" ContentType="application/vnd.openxmlformats-officedocument.themeOverride+xml"/>
  <Override PartName="/ppt/notesSlides/notesSlide1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5.xml" ContentType="application/vnd.openxmlformats-officedocument.themeOverride+xml"/>
  <Override PartName="/ppt/notesSlides/notesSlide2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6.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7.xml" ContentType="application/vnd.openxmlformats-officedocument.themeOverride+xml"/>
  <Override PartName="/ppt/notesSlides/notesSlide2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8.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9.xml" ContentType="application/vnd.openxmlformats-officedocument.themeOverride+xml"/>
  <Override PartName="/ppt/notesSlides/notesSlide22.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0.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1.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2.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3.xml" ContentType="application/vnd.openxmlformats-officedocument.themeOverride+xml"/>
  <Override PartName="/ppt/notesSlides/notesSlide23.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4.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5.xml" ContentType="application/vnd.openxmlformats-officedocument.themeOverride+xml"/>
  <Override PartName="/ppt/notesSlides/notesSlide24.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6.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7.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8.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9.xml" ContentType="application/vnd.openxmlformats-officedocument.themeOverride+xml"/>
  <Override PartName="/ppt/notesSlides/notesSlide2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0.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1.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2.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1" r:id="rId1"/>
  </p:sldMasterIdLst>
  <p:notesMasterIdLst>
    <p:notesMasterId r:id="rId34"/>
  </p:notesMasterIdLst>
  <p:handoutMasterIdLst>
    <p:handoutMasterId r:id="rId35"/>
  </p:handoutMasterIdLst>
  <p:sldIdLst>
    <p:sldId id="1618" r:id="rId2"/>
    <p:sldId id="260" r:id="rId3"/>
    <p:sldId id="1642" r:id="rId4"/>
    <p:sldId id="1630" r:id="rId5"/>
    <p:sldId id="1815" r:id="rId6"/>
    <p:sldId id="1738" r:id="rId7"/>
    <p:sldId id="1696" r:id="rId8"/>
    <p:sldId id="1697" r:id="rId9"/>
    <p:sldId id="1698" r:id="rId10"/>
    <p:sldId id="1621" r:id="rId11"/>
    <p:sldId id="1786" r:id="rId12"/>
    <p:sldId id="1852" r:id="rId13"/>
    <p:sldId id="1853" r:id="rId14"/>
    <p:sldId id="1740" r:id="rId15"/>
    <p:sldId id="1742" r:id="rId16"/>
    <p:sldId id="1855" r:id="rId17"/>
    <p:sldId id="1854" r:id="rId18"/>
    <p:sldId id="1839" r:id="rId19"/>
    <p:sldId id="1744" r:id="rId20"/>
    <p:sldId id="1748" r:id="rId21"/>
    <p:sldId id="1840" r:id="rId22"/>
    <p:sldId id="1850" r:id="rId23"/>
    <p:sldId id="1841" r:id="rId24"/>
    <p:sldId id="1842" r:id="rId25"/>
    <p:sldId id="1843" r:id="rId26"/>
    <p:sldId id="1851" r:id="rId27"/>
    <p:sldId id="1846" r:id="rId28"/>
    <p:sldId id="1847" r:id="rId29"/>
    <p:sldId id="1813" r:id="rId30"/>
    <p:sldId id="1809" r:id="rId31"/>
    <p:sldId id="1849" r:id="rId32"/>
    <p:sldId id="300"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53AEB9"/>
    <a:srgbClr val="6CB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9" autoAdjust="0"/>
    <p:restoredTop sz="97301" autoAdjust="0"/>
  </p:normalViewPr>
  <p:slideViewPr>
    <p:cSldViewPr snapToGrid="0">
      <p:cViewPr varScale="1">
        <p:scale>
          <a:sx n="78" d="100"/>
          <a:sy n="78" d="100"/>
        </p:scale>
        <p:origin x="8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Project\MTN\Global%20Report\Old%20Report\KPIs_charts_2023.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Project\MTN\Global%20Report\Old%20Report\KPIs_charts_2023.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D:\Project\MTN\Global%20Report\Old%20Report\KPIs_charts_202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D:\Project\MTN\Global%20Report\Old%20Report\KPIs_charts_2023.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Project\MTN\Global%20Report\Old%20Report\KPIs_charts_2023.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D:\Project\MTN\Global%20Report\Old%20Report\KPIs_charts_2023.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Project\MTN\Global%20Report\Old%20Report\KPIs_charts_2023.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D:\Project\MTN\Global%20Report\Old%20Report\KPIs_charts_2023.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D:\Project\MTN\Global%20Report\Old%20Report\KPIs_charts_2023.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D:\Project\MTN\Global%20Report\Old%20Report\KPIs_charts_2023.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D:\Project\MTN\Global%20Report\Old%20Report\KPIs_charts_20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Project\MTN\Global%20Report\Old%20Report\KPIs_charts_2023.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D:\Project\MTN\Global%20Report\Old%20Report\KPIs_charts_2023.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D:\Project\MTN\Global%20Report\Old%20Report\KPIs_charts_2023.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D:\Project\MTN\Global%20Report\Old%20Report\KPIs_charts_2023.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D:\Project\MTN\Global%20Report\Old%20Report\KPIs_charts_2023.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D:\Project\MTN\Global%20Report\Old%20Report\KPIs_charts_2023.xlsx" TargetMode="External"/></Relationships>
</file>

<file path=ppt/charts/_rels/chart29.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Project\MTN\Global%20Report\Old%20Report\KPIs_charts_2023.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D:\Project\MTN\Global%20Report\Old%20Report\KPIs_charts_2023.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D:\Project\MTN\Global%20Report\Old%20Report\KPIs_charts_2023.xlsx" TargetMode="External"/></Relationships>
</file>

<file path=ppt/charts/_rels/chart32.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D:\Project\MTN\Global%20Report\Old%20Report\KPIs_charts_2023.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D:\Project\MTN\Global%20Report\Old%20Report\KPIs_charts_2023.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D:\Project\MTN\Global%20Report\Old%20Report\KPIs_charts_2023.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D:\Project\MTN\Global%20Report\Old%20Report\KPIs_charts_2023.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D:\Project\MTN\Global%20Report\Old%20Report\KPIs_charts_2023.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D:\Project\MTN\Global%20Report\Old%20Report\KPIs_charts_2023.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D:\Project\MTN\Global%20Report\Old%20Report\KPIs_charts_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Project\MTN\Global%20Report\Old%20Report\KPIs_charts_2023.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D:\Project\MTN\Global%20Report\Old%20Report\KPIs_charts_2023.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D:\Project\MTN\Global%20Report\Old%20Report\KPIs_charts_2023.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D:\Project\MTN\Global%20Report\Old%20Report\KPIs_charts_2023.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D:\Project\MTN\Global%20Report\Old%20Report\KPIs_charts_2023.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D:\Project\MTN\Global%20Report\Old%20Report\KPIs_charts_2023.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D:\Project\MTN\Global%20Report\Old%20Report\KPIs_charts_2023.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D:\Project\MTN\Global%20Report\Old%20Report\KPIs_charts_2023.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D:\Project\MTN\Global%20Report\Old%20Report\KPIs_charts_2023.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D:\Project\MTN\Global%20Report\Old%20Report\KPIs_charts_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Project\MTN\Global%20Report\Old%20Report\KPIs_charts_202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D:\Project\MTN\Global%20Report\Old%20Report\KPIs_charts_2023.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D:\Project\MTN\Global%20Report\Old%20Report\KPIs_charts_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Project\MTN\Global%20Report\Old%20Report\KPIs_charts_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D:\Project\MTN\Global%20Report\Old%20Report\KPIs_charts_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dirty="0">
                <a:effectLst/>
              </a:rPr>
              <a:t>2G COVERAGE </a:t>
            </a:r>
            <a:r>
              <a:rPr lang="fr-FR" sz="1000" b="1" i="0" cap="all" baseline="0" dirty="0">
                <a:effectLst/>
              </a:rPr>
              <a:t>(</a:t>
            </a:r>
            <a:r>
              <a:rPr lang="fr-FR" sz="1000" b="1" i="0" cap="all" baseline="0" dirty="0" err="1">
                <a:effectLst/>
              </a:rPr>
              <a:t>outdoor</a:t>
            </a:r>
            <a:r>
              <a:rPr lang="fr-FR" sz="1000" b="1" i="0" cap="all" baseline="0" dirty="0">
                <a:effectLst/>
              </a:rPr>
              <a:t>)</a:t>
            </a:r>
            <a:r>
              <a:rPr lang="fr-FR" sz="1800" b="1" i="0" cap="all" baseline="0" dirty="0">
                <a:effectLst/>
              </a:rPr>
              <a:t> </a:t>
            </a:r>
            <a:endParaRPr lang="en-US" dirty="0">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2G Out'!$B$1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B770-45E3-AF66-4B118243EA3C}"/>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B770-45E3-AF66-4B118243EA3C}"/>
              </c:ext>
            </c:extLst>
          </c:dPt>
          <c:cat>
            <c:strRef>
              <c:f>'Couverture 2G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Out'!$B$2:$B$14</c:f>
              <c:numCache>
                <c:formatCode>General</c:formatCode>
                <c:ptCount val="13"/>
                <c:pt idx="0">
                  <c:v>99.98</c:v>
                </c:pt>
                <c:pt idx="1">
                  <c:v>99.99</c:v>
                </c:pt>
                <c:pt idx="2">
                  <c:v>100</c:v>
                </c:pt>
                <c:pt idx="3">
                  <c:v>100</c:v>
                </c:pt>
                <c:pt idx="4">
                  <c:v>99.4</c:v>
                </c:pt>
                <c:pt idx="5">
                  <c:v>99.97</c:v>
                </c:pt>
                <c:pt idx="6">
                  <c:v>99.87</c:v>
                </c:pt>
                <c:pt idx="7">
                  <c:v>100</c:v>
                </c:pt>
                <c:pt idx="8">
                  <c:v>99.58</c:v>
                </c:pt>
                <c:pt idx="9">
                  <c:v>99.97</c:v>
                </c:pt>
                <c:pt idx="10">
                  <c:v>99.839999999999989</c:v>
                </c:pt>
                <c:pt idx="11">
                  <c:v>87.7</c:v>
                </c:pt>
                <c:pt idx="12">
                  <c:v>99.64</c:v>
                </c:pt>
              </c:numCache>
            </c:numRef>
          </c:val>
          <c:extLst>
            <c:ext xmlns:c16="http://schemas.microsoft.com/office/drawing/2014/chart" uri="{C3380CC4-5D6E-409C-BE32-E72D297353CC}">
              <c16:uniqueId val="{00000004-B770-45E3-AF66-4B118243EA3C}"/>
            </c:ext>
          </c:extLst>
        </c:ser>
        <c:ser>
          <c:idx val="1"/>
          <c:order val="1"/>
          <c:tx>
            <c:strRef>
              <c:f>'Couverture 2G Out'!$C$1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B770-45E3-AF66-4B118243EA3C}"/>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B770-45E3-AF66-4B118243EA3C}"/>
              </c:ext>
            </c:extLst>
          </c:dPt>
          <c:cat>
            <c:strRef>
              <c:f>'Couverture 2G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Out'!$C$2:$C$14</c:f>
              <c:numCache>
                <c:formatCode>General</c:formatCode>
                <c:ptCount val="13"/>
                <c:pt idx="0">
                  <c:v>99.99</c:v>
                </c:pt>
                <c:pt idx="1">
                  <c:v>99.97</c:v>
                </c:pt>
                <c:pt idx="2">
                  <c:v>100</c:v>
                </c:pt>
                <c:pt idx="3">
                  <c:v>100</c:v>
                </c:pt>
                <c:pt idx="4">
                  <c:v>99.63</c:v>
                </c:pt>
                <c:pt idx="5">
                  <c:v>99.72999999999999</c:v>
                </c:pt>
                <c:pt idx="6">
                  <c:v>100</c:v>
                </c:pt>
                <c:pt idx="7">
                  <c:v>100</c:v>
                </c:pt>
                <c:pt idx="8">
                  <c:v>99.98</c:v>
                </c:pt>
                <c:pt idx="9">
                  <c:v>99.59</c:v>
                </c:pt>
                <c:pt idx="10">
                  <c:v>100</c:v>
                </c:pt>
                <c:pt idx="11">
                  <c:v>91.34</c:v>
                </c:pt>
                <c:pt idx="12">
                  <c:v>99.75</c:v>
                </c:pt>
              </c:numCache>
            </c:numRef>
          </c:val>
          <c:extLst>
            <c:ext xmlns:c16="http://schemas.microsoft.com/office/drawing/2014/chart" uri="{C3380CC4-5D6E-409C-BE32-E72D297353CC}">
              <c16:uniqueId val="{00000009-B770-45E3-AF66-4B118243EA3C}"/>
            </c:ext>
          </c:extLst>
        </c:ser>
        <c:ser>
          <c:idx val="2"/>
          <c:order val="2"/>
          <c:tx>
            <c:strRef>
              <c:f>'Couverture 2G Out'!$D$1</c:f>
              <c:strCache>
                <c:ptCount val="1"/>
                <c:pt idx="0">
                  <c:v>CELTISS</c:v>
                </c:pt>
              </c:strCache>
            </c:strRef>
          </c:tx>
          <c:spPr>
            <a:solidFill>
              <a:srgbClr val="0070C0"/>
            </a:solidFill>
            <a:ln>
              <a:solidFill>
                <a:schemeClr val="accent3"/>
              </a:solidFill>
            </a:ln>
            <a:effectLst/>
          </c:spPr>
          <c:invertIfNegative val="0"/>
          <c:cat>
            <c:strRef>
              <c:f>'Couverture 2G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Out'!$D$2:$D$14</c:f>
              <c:numCache>
                <c:formatCode>General</c:formatCode>
                <c:ptCount val="13"/>
                <c:pt idx="0">
                  <c:v>99.98</c:v>
                </c:pt>
                <c:pt idx="1">
                  <c:v>99.92</c:v>
                </c:pt>
                <c:pt idx="2">
                  <c:v>100</c:v>
                </c:pt>
                <c:pt idx="3">
                  <c:v>100</c:v>
                </c:pt>
                <c:pt idx="4">
                  <c:v>99.97</c:v>
                </c:pt>
                <c:pt idx="5">
                  <c:v>99.62</c:v>
                </c:pt>
                <c:pt idx="6">
                  <c:v>99.99</c:v>
                </c:pt>
                <c:pt idx="7">
                  <c:v>99.99</c:v>
                </c:pt>
                <c:pt idx="8">
                  <c:v>99.91</c:v>
                </c:pt>
                <c:pt idx="9">
                  <c:v>98.22999999999999</c:v>
                </c:pt>
                <c:pt idx="10">
                  <c:v>100</c:v>
                </c:pt>
                <c:pt idx="11">
                  <c:v>87.6</c:v>
                </c:pt>
                <c:pt idx="12">
                  <c:v>99.68</c:v>
                </c:pt>
              </c:numCache>
            </c:numRef>
          </c:val>
          <c:extLst>
            <c:ext xmlns:c16="http://schemas.microsoft.com/office/drawing/2014/chart" uri="{C3380CC4-5D6E-409C-BE32-E72D297353CC}">
              <c16:uniqueId val="{0000000A-B770-45E3-AF66-4B118243EA3C}"/>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2G Out'!$E$1</c:f>
              <c:strCache>
                <c:ptCount val="1"/>
                <c:pt idx="0">
                  <c:v>ARCEP Target</c:v>
                </c:pt>
              </c:strCache>
            </c:strRef>
          </c:tx>
          <c:spPr>
            <a:ln w="19050" cap="rnd">
              <a:solidFill>
                <a:srgbClr val="FF0000"/>
              </a:solidFill>
              <a:prstDash val="sysDash"/>
              <a:round/>
            </a:ln>
            <a:effectLst/>
          </c:spPr>
          <c:marker>
            <c:symbol val="none"/>
          </c:marker>
          <c:cat>
            <c:strRef>
              <c:f>'Couverture 2G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Out'!$E$2:$E$14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B770-45E3-AF66-4B118243EA3C}"/>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a:effectLst/>
              </a:rPr>
              <a:t>4G COVERAGE </a:t>
            </a:r>
            <a:r>
              <a:rPr lang="fr-FR" sz="1000" b="1" i="0" cap="all" baseline="0">
                <a:effectLst/>
              </a:rPr>
              <a:t>(OUTDOOR)</a:t>
            </a:r>
            <a:r>
              <a:rPr lang="fr-FR" sz="1800" b="1" i="0" cap="all" baseline="0">
                <a:effectLst/>
              </a:rPr>
              <a: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4G Out'!$B$1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DC0-437B-AB1C-A15CE2F5C1C9}"/>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8DC0-437B-AB1C-A15CE2F5C1C9}"/>
              </c:ext>
            </c:extLst>
          </c:dPt>
          <c:cat>
            <c:strRef>
              <c:f>'Couverture 4G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Out'!$B$2:$B$14</c:f>
              <c:numCache>
                <c:formatCode>General</c:formatCode>
                <c:ptCount val="13"/>
                <c:pt idx="0">
                  <c:v>98.29</c:v>
                </c:pt>
                <c:pt idx="1">
                  <c:v>96.1</c:v>
                </c:pt>
                <c:pt idx="2">
                  <c:v>96.899999999999991</c:v>
                </c:pt>
                <c:pt idx="3">
                  <c:v>97.27</c:v>
                </c:pt>
                <c:pt idx="4">
                  <c:v>96.419999999999987</c:v>
                </c:pt>
                <c:pt idx="5">
                  <c:v>97.32</c:v>
                </c:pt>
                <c:pt idx="6">
                  <c:v>97.25</c:v>
                </c:pt>
                <c:pt idx="7">
                  <c:v>99.21</c:v>
                </c:pt>
                <c:pt idx="8">
                  <c:v>98.92</c:v>
                </c:pt>
                <c:pt idx="9">
                  <c:v>99.539999999999992</c:v>
                </c:pt>
                <c:pt idx="10">
                  <c:v>96.679999999999993</c:v>
                </c:pt>
                <c:pt idx="11">
                  <c:v>81.2</c:v>
                </c:pt>
                <c:pt idx="12">
                  <c:v>94.34</c:v>
                </c:pt>
              </c:numCache>
            </c:numRef>
          </c:val>
          <c:extLst>
            <c:ext xmlns:c16="http://schemas.microsoft.com/office/drawing/2014/chart" uri="{C3380CC4-5D6E-409C-BE32-E72D297353CC}">
              <c16:uniqueId val="{00000004-8DC0-437B-AB1C-A15CE2F5C1C9}"/>
            </c:ext>
          </c:extLst>
        </c:ser>
        <c:ser>
          <c:idx val="1"/>
          <c:order val="1"/>
          <c:tx>
            <c:strRef>
              <c:f>'Couverture 4G Out'!$C$1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8DC0-437B-AB1C-A15CE2F5C1C9}"/>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8DC0-437B-AB1C-A15CE2F5C1C9}"/>
              </c:ext>
            </c:extLst>
          </c:dPt>
          <c:cat>
            <c:strRef>
              <c:f>'Couverture 4G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Out'!$C$2:$C$14</c:f>
              <c:numCache>
                <c:formatCode>General</c:formatCode>
                <c:ptCount val="13"/>
                <c:pt idx="0">
                  <c:v>99.59</c:v>
                </c:pt>
                <c:pt idx="1">
                  <c:v>95.73</c:v>
                </c:pt>
                <c:pt idx="2">
                  <c:v>95.73</c:v>
                </c:pt>
                <c:pt idx="3">
                  <c:v>99.18</c:v>
                </c:pt>
                <c:pt idx="4">
                  <c:v>95.99</c:v>
                </c:pt>
                <c:pt idx="5">
                  <c:v>99.36</c:v>
                </c:pt>
                <c:pt idx="6">
                  <c:v>99.13</c:v>
                </c:pt>
                <c:pt idx="7">
                  <c:v>99.61</c:v>
                </c:pt>
                <c:pt idx="8">
                  <c:v>98.72999999999999</c:v>
                </c:pt>
                <c:pt idx="9">
                  <c:v>98.83</c:v>
                </c:pt>
                <c:pt idx="10">
                  <c:v>99.92</c:v>
                </c:pt>
                <c:pt idx="11">
                  <c:v>73.78</c:v>
                </c:pt>
                <c:pt idx="12">
                  <c:v>96.32</c:v>
                </c:pt>
              </c:numCache>
            </c:numRef>
          </c:val>
          <c:extLst>
            <c:ext xmlns:c16="http://schemas.microsoft.com/office/drawing/2014/chart" uri="{C3380CC4-5D6E-409C-BE32-E72D297353CC}">
              <c16:uniqueId val="{00000009-8DC0-437B-AB1C-A15CE2F5C1C9}"/>
            </c:ext>
          </c:extLst>
        </c:ser>
        <c:ser>
          <c:idx val="2"/>
          <c:order val="2"/>
          <c:tx>
            <c:strRef>
              <c:f>'Couverture 4G Out'!$D$1</c:f>
              <c:strCache>
                <c:ptCount val="1"/>
                <c:pt idx="0">
                  <c:v>CELTISS</c:v>
                </c:pt>
              </c:strCache>
            </c:strRef>
          </c:tx>
          <c:spPr>
            <a:solidFill>
              <a:srgbClr val="0070C0"/>
            </a:solidFill>
            <a:ln>
              <a:solidFill>
                <a:schemeClr val="accent3"/>
              </a:solidFill>
            </a:ln>
            <a:effectLst/>
          </c:spPr>
          <c:invertIfNegative val="0"/>
          <c:cat>
            <c:strRef>
              <c:f>'Couverture 4G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Out'!$D$2:$D$14</c:f>
              <c:numCache>
                <c:formatCode>General</c:formatCode>
                <c:ptCount val="13"/>
                <c:pt idx="0">
                  <c:v>99.070000000000007</c:v>
                </c:pt>
                <c:pt idx="1">
                  <c:v>92.24</c:v>
                </c:pt>
                <c:pt idx="2">
                  <c:v>96.47</c:v>
                </c:pt>
                <c:pt idx="3">
                  <c:v>98.72999999999999</c:v>
                </c:pt>
                <c:pt idx="4">
                  <c:v>97.94</c:v>
                </c:pt>
                <c:pt idx="5">
                  <c:v>93.38</c:v>
                </c:pt>
                <c:pt idx="6">
                  <c:v>93.26</c:v>
                </c:pt>
                <c:pt idx="7">
                  <c:v>98.11999999999999</c:v>
                </c:pt>
                <c:pt idx="8">
                  <c:v>97.98</c:v>
                </c:pt>
                <c:pt idx="9">
                  <c:v>98.4</c:v>
                </c:pt>
                <c:pt idx="10">
                  <c:v>92.55</c:v>
                </c:pt>
                <c:pt idx="11">
                  <c:v>67.63</c:v>
                </c:pt>
                <c:pt idx="12">
                  <c:v>92.51</c:v>
                </c:pt>
              </c:numCache>
            </c:numRef>
          </c:val>
          <c:extLst>
            <c:ext xmlns:c16="http://schemas.microsoft.com/office/drawing/2014/chart" uri="{C3380CC4-5D6E-409C-BE32-E72D297353CC}">
              <c16:uniqueId val="{0000000A-8DC0-437B-AB1C-A15CE2F5C1C9}"/>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4G Out'!$E$1</c:f>
              <c:strCache>
                <c:ptCount val="1"/>
                <c:pt idx="0">
                  <c:v>ARCEP Target</c:v>
                </c:pt>
              </c:strCache>
            </c:strRef>
          </c:tx>
          <c:spPr>
            <a:ln w="19050" cap="rnd">
              <a:solidFill>
                <a:srgbClr val="FF0000"/>
              </a:solidFill>
              <a:prstDash val="sysDash"/>
              <a:round/>
            </a:ln>
            <a:effectLst/>
          </c:spPr>
          <c:marker>
            <c:symbol val="none"/>
          </c:marker>
          <c:cat>
            <c:strRef>
              <c:f>'Couverture 4G Out'!$A$2:$A$14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Out'!$E$2:$E$14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8DC0-437B-AB1C-A15CE2F5C1C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'Couverture 4G Incar'!$M$2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Incar'!$L$3</c:f>
              <c:strCache>
                <c:ptCount val="1"/>
                <c:pt idx="0">
                  <c:v>#Regions</c:v>
                </c:pt>
              </c:strCache>
            </c:strRef>
          </c:cat>
          <c:val>
            <c:numRef>
              <c:f>'Couverture 4G Incar'!$M$3</c:f>
              <c:numCache>
                <c:formatCode>General</c:formatCode>
                <c:ptCount val="1"/>
                <c:pt idx="0">
                  <c:v>4</c:v>
                </c:pt>
              </c:numCache>
            </c:numRef>
          </c:val>
          <c:extLst>
            <c:ext xmlns:c16="http://schemas.microsoft.com/office/drawing/2014/chart" uri="{C3380CC4-5D6E-409C-BE32-E72D297353CC}">
              <c16:uniqueId val="{00000000-330C-46F5-87E8-E9FC577D8037}"/>
            </c:ext>
          </c:extLst>
        </c:ser>
        <c:ser>
          <c:idx val="1"/>
          <c:order val="1"/>
          <c:tx>
            <c:strRef>
              <c:f>'Couverture 4G Incar'!$N$2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Incar'!$L$3</c:f>
              <c:strCache>
                <c:ptCount val="1"/>
                <c:pt idx="0">
                  <c:v>#Regions</c:v>
                </c:pt>
              </c:strCache>
            </c:strRef>
          </c:cat>
          <c:val>
            <c:numRef>
              <c:f>'Couverture 4G Incar'!$N$3</c:f>
              <c:numCache>
                <c:formatCode>General</c:formatCode>
                <c:ptCount val="1"/>
                <c:pt idx="0">
                  <c:v>8</c:v>
                </c:pt>
              </c:numCache>
            </c:numRef>
          </c:val>
          <c:extLst>
            <c:ext xmlns:c16="http://schemas.microsoft.com/office/drawing/2014/chart" uri="{C3380CC4-5D6E-409C-BE32-E72D297353CC}">
              <c16:uniqueId val="{00000001-330C-46F5-87E8-E9FC577D8037}"/>
            </c:ext>
          </c:extLst>
        </c:ser>
        <c:ser>
          <c:idx val="2"/>
          <c:order val="2"/>
          <c:tx>
            <c:strRef>
              <c:f>'Couverture 4G Incar'!$O$2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Incar'!$L$3</c:f>
              <c:strCache>
                <c:ptCount val="1"/>
                <c:pt idx="0">
                  <c:v>#Regions</c:v>
                </c:pt>
              </c:strCache>
            </c:strRef>
          </c:cat>
          <c:val>
            <c:numRef>
              <c:f>'Couverture 4G Incar'!$O$3</c:f>
              <c:numCache>
                <c:formatCode>General</c:formatCode>
                <c:ptCount val="1"/>
                <c:pt idx="0">
                  <c:v>0</c:v>
                </c:pt>
              </c:numCache>
            </c:numRef>
          </c:val>
          <c:extLst>
            <c:ext xmlns:c16="http://schemas.microsoft.com/office/drawing/2014/chart" uri="{C3380CC4-5D6E-409C-BE32-E72D297353CC}">
              <c16:uniqueId val="{00000002-330C-46F5-87E8-E9FC577D80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a:effectLst/>
              </a:rPr>
              <a:t>4G COVERAGE </a:t>
            </a:r>
            <a:r>
              <a:rPr lang="fr-FR" sz="1000" b="1" i="0" cap="all" baseline="0">
                <a:effectLst/>
              </a:rPr>
              <a:t>(INCAR)</a:t>
            </a:r>
            <a:r>
              <a:rPr lang="fr-FR" sz="1800" b="1" i="0" cap="all" baseline="0">
                <a:effectLst/>
              </a:rPr>
              <a: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4G Incar'!$B$1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BB7E-428B-872E-CEF20BE92522}"/>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BB7E-428B-872E-CEF20BE92522}"/>
              </c:ext>
            </c:extLst>
          </c:dPt>
          <c:cat>
            <c:strRef>
              <c:f>'Couverture 4G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Incar'!$B$2:$B$14</c:f>
              <c:numCache>
                <c:formatCode>General</c:formatCode>
                <c:ptCount val="13"/>
                <c:pt idx="0">
                  <c:v>91.19</c:v>
                </c:pt>
                <c:pt idx="1">
                  <c:v>91.63</c:v>
                </c:pt>
                <c:pt idx="2">
                  <c:v>91.5</c:v>
                </c:pt>
                <c:pt idx="3">
                  <c:v>91.95</c:v>
                </c:pt>
                <c:pt idx="4">
                  <c:v>88.02</c:v>
                </c:pt>
                <c:pt idx="5">
                  <c:v>90.75</c:v>
                </c:pt>
                <c:pt idx="6">
                  <c:v>90.42</c:v>
                </c:pt>
                <c:pt idx="7">
                  <c:v>89.19</c:v>
                </c:pt>
                <c:pt idx="8">
                  <c:v>91.5</c:v>
                </c:pt>
                <c:pt idx="9">
                  <c:v>94.63000000000001</c:v>
                </c:pt>
                <c:pt idx="10">
                  <c:v>84.48</c:v>
                </c:pt>
                <c:pt idx="11">
                  <c:v>57.4</c:v>
                </c:pt>
                <c:pt idx="12">
                  <c:v>84.63000000000001</c:v>
                </c:pt>
              </c:numCache>
            </c:numRef>
          </c:val>
          <c:extLst>
            <c:ext xmlns:c16="http://schemas.microsoft.com/office/drawing/2014/chart" uri="{C3380CC4-5D6E-409C-BE32-E72D297353CC}">
              <c16:uniqueId val="{00000004-BB7E-428B-872E-CEF20BE92522}"/>
            </c:ext>
          </c:extLst>
        </c:ser>
        <c:ser>
          <c:idx val="1"/>
          <c:order val="1"/>
          <c:tx>
            <c:strRef>
              <c:f>'Couverture 4G Incar'!$C$1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BB7E-428B-872E-CEF20BE92522}"/>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BB7E-428B-872E-CEF20BE92522}"/>
              </c:ext>
            </c:extLst>
          </c:dPt>
          <c:cat>
            <c:strRef>
              <c:f>'Couverture 4G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Incar'!$C$2:$C$14</c:f>
              <c:numCache>
                <c:formatCode>General</c:formatCode>
                <c:ptCount val="13"/>
                <c:pt idx="0">
                  <c:v>93.36</c:v>
                </c:pt>
                <c:pt idx="1">
                  <c:v>89.24</c:v>
                </c:pt>
                <c:pt idx="2">
                  <c:v>89.429999999999993</c:v>
                </c:pt>
                <c:pt idx="3">
                  <c:v>97.91</c:v>
                </c:pt>
                <c:pt idx="4">
                  <c:v>88.33</c:v>
                </c:pt>
                <c:pt idx="5">
                  <c:v>91.91</c:v>
                </c:pt>
                <c:pt idx="6">
                  <c:v>92.55</c:v>
                </c:pt>
                <c:pt idx="7">
                  <c:v>93.22</c:v>
                </c:pt>
                <c:pt idx="8">
                  <c:v>93.39</c:v>
                </c:pt>
                <c:pt idx="9">
                  <c:v>94.12</c:v>
                </c:pt>
                <c:pt idx="10">
                  <c:v>97.399999999999991</c:v>
                </c:pt>
                <c:pt idx="11">
                  <c:v>55.43</c:v>
                </c:pt>
                <c:pt idx="12">
                  <c:v>91.55</c:v>
                </c:pt>
              </c:numCache>
            </c:numRef>
          </c:val>
          <c:extLst>
            <c:ext xmlns:c16="http://schemas.microsoft.com/office/drawing/2014/chart" uri="{C3380CC4-5D6E-409C-BE32-E72D297353CC}">
              <c16:uniqueId val="{00000009-BB7E-428B-872E-CEF20BE92522}"/>
            </c:ext>
          </c:extLst>
        </c:ser>
        <c:ser>
          <c:idx val="2"/>
          <c:order val="2"/>
          <c:tx>
            <c:strRef>
              <c:f>'Couverture 4G Incar'!$D$1</c:f>
              <c:strCache>
                <c:ptCount val="1"/>
                <c:pt idx="0">
                  <c:v>CELTISS</c:v>
                </c:pt>
              </c:strCache>
            </c:strRef>
          </c:tx>
          <c:spPr>
            <a:solidFill>
              <a:srgbClr val="0070C0"/>
            </a:solidFill>
            <a:ln>
              <a:solidFill>
                <a:schemeClr val="accent3"/>
              </a:solidFill>
            </a:ln>
            <a:effectLst/>
          </c:spPr>
          <c:invertIfNegative val="0"/>
          <c:cat>
            <c:strRef>
              <c:f>'Couverture 4G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Incar'!$D$2:$D$14</c:f>
              <c:numCache>
                <c:formatCode>General</c:formatCode>
                <c:ptCount val="13"/>
                <c:pt idx="0">
                  <c:v>93.22</c:v>
                </c:pt>
                <c:pt idx="1">
                  <c:v>77.64</c:v>
                </c:pt>
                <c:pt idx="2">
                  <c:v>90.66</c:v>
                </c:pt>
                <c:pt idx="3">
                  <c:v>95.91</c:v>
                </c:pt>
                <c:pt idx="4">
                  <c:v>60.95</c:v>
                </c:pt>
                <c:pt idx="5">
                  <c:v>78.56</c:v>
                </c:pt>
                <c:pt idx="6">
                  <c:v>76.75</c:v>
                </c:pt>
                <c:pt idx="7">
                  <c:v>87.62</c:v>
                </c:pt>
                <c:pt idx="8">
                  <c:v>89.5</c:v>
                </c:pt>
                <c:pt idx="9">
                  <c:v>82.820000000000007</c:v>
                </c:pt>
                <c:pt idx="10">
                  <c:v>77.22</c:v>
                </c:pt>
                <c:pt idx="11">
                  <c:v>49.51</c:v>
                </c:pt>
                <c:pt idx="12">
                  <c:v>83.73</c:v>
                </c:pt>
              </c:numCache>
            </c:numRef>
          </c:val>
          <c:extLst>
            <c:ext xmlns:c16="http://schemas.microsoft.com/office/drawing/2014/chart" uri="{C3380CC4-5D6E-409C-BE32-E72D297353CC}">
              <c16:uniqueId val="{0000000A-BB7E-428B-872E-CEF20BE92522}"/>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4G Incar'!$E$1</c:f>
              <c:strCache>
                <c:ptCount val="1"/>
                <c:pt idx="0">
                  <c:v>ARCEP Target</c:v>
                </c:pt>
              </c:strCache>
            </c:strRef>
          </c:tx>
          <c:spPr>
            <a:ln w="19050" cap="rnd">
              <a:solidFill>
                <a:srgbClr val="FF0000"/>
              </a:solidFill>
              <a:prstDash val="sysDash"/>
              <a:round/>
            </a:ln>
            <a:effectLst/>
          </c:spPr>
          <c:marker>
            <c:symbol val="none"/>
          </c:marker>
          <c:cat>
            <c:strRef>
              <c:f>'Couverture 4G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Incar'!$E$2:$E$14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BB7E-428B-872E-CEF20BE92522}"/>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a:effectLst/>
              </a:rPr>
              <a:t>4G COVERAGE </a:t>
            </a:r>
            <a:r>
              <a:rPr lang="fr-FR" sz="1000" b="1" i="0" cap="all" baseline="0">
                <a:effectLst/>
              </a:rPr>
              <a:t>(INCAR)</a:t>
            </a:r>
            <a:r>
              <a:rPr lang="fr-FR" sz="1800" b="1" i="0" cap="all" baseline="0">
                <a:effectLst/>
              </a:rPr>
              <a: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4G Indoor)'!$B$1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2C74-4A47-AC6F-5881346026A5}"/>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2C74-4A47-AC6F-5881346026A5}"/>
              </c:ext>
            </c:extLst>
          </c:dPt>
          <c:cat>
            <c:strRef>
              <c:f>'Couverture 4G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Indoor)'!$B$2:$B$14</c:f>
              <c:numCache>
                <c:formatCode>General</c:formatCode>
                <c:ptCount val="13"/>
                <c:pt idx="0">
                  <c:v>65.05</c:v>
                </c:pt>
                <c:pt idx="1">
                  <c:v>52.55</c:v>
                </c:pt>
                <c:pt idx="2">
                  <c:v>54.31</c:v>
                </c:pt>
                <c:pt idx="3">
                  <c:v>50.29</c:v>
                </c:pt>
                <c:pt idx="4">
                  <c:v>24.060000000000002</c:v>
                </c:pt>
                <c:pt idx="5">
                  <c:v>58.040000000000006</c:v>
                </c:pt>
                <c:pt idx="6">
                  <c:v>54.169999999999995</c:v>
                </c:pt>
                <c:pt idx="7">
                  <c:v>51.11</c:v>
                </c:pt>
                <c:pt idx="8">
                  <c:v>46.25</c:v>
                </c:pt>
                <c:pt idx="9">
                  <c:v>64.38000000000001</c:v>
                </c:pt>
                <c:pt idx="10">
                  <c:v>24.54</c:v>
                </c:pt>
                <c:pt idx="11">
                  <c:v>28.99</c:v>
                </c:pt>
                <c:pt idx="12">
                  <c:v>46.48</c:v>
                </c:pt>
              </c:numCache>
            </c:numRef>
          </c:val>
          <c:extLst>
            <c:ext xmlns:c16="http://schemas.microsoft.com/office/drawing/2014/chart" uri="{C3380CC4-5D6E-409C-BE32-E72D297353CC}">
              <c16:uniqueId val="{00000004-2C74-4A47-AC6F-5881346026A5}"/>
            </c:ext>
          </c:extLst>
        </c:ser>
        <c:ser>
          <c:idx val="1"/>
          <c:order val="1"/>
          <c:tx>
            <c:strRef>
              <c:f>'Couverture 4G Indoor)'!$C$1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2C74-4A47-AC6F-5881346026A5}"/>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2C74-4A47-AC6F-5881346026A5}"/>
              </c:ext>
            </c:extLst>
          </c:dPt>
          <c:cat>
            <c:strRef>
              <c:f>'Couverture 4G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Indoor)'!$C$2:$C$14</c:f>
              <c:numCache>
                <c:formatCode>General</c:formatCode>
                <c:ptCount val="13"/>
                <c:pt idx="0">
                  <c:v>63.639999999999993</c:v>
                </c:pt>
                <c:pt idx="1">
                  <c:v>50.09</c:v>
                </c:pt>
                <c:pt idx="2">
                  <c:v>46.27</c:v>
                </c:pt>
                <c:pt idx="3">
                  <c:v>57.29</c:v>
                </c:pt>
                <c:pt idx="4">
                  <c:v>26.88</c:v>
                </c:pt>
                <c:pt idx="5">
                  <c:v>59.69</c:v>
                </c:pt>
                <c:pt idx="6">
                  <c:v>71.040000000000006</c:v>
                </c:pt>
                <c:pt idx="7">
                  <c:v>67.36999999999999</c:v>
                </c:pt>
                <c:pt idx="8">
                  <c:v>37.39</c:v>
                </c:pt>
                <c:pt idx="9">
                  <c:v>60.86</c:v>
                </c:pt>
                <c:pt idx="10">
                  <c:v>81.399999999999991</c:v>
                </c:pt>
                <c:pt idx="11">
                  <c:v>28.349999999999998</c:v>
                </c:pt>
                <c:pt idx="12">
                  <c:v>56.720000000000006</c:v>
                </c:pt>
              </c:numCache>
            </c:numRef>
          </c:val>
          <c:extLst>
            <c:ext xmlns:c16="http://schemas.microsoft.com/office/drawing/2014/chart" uri="{C3380CC4-5D6E-409C-BE32-E72D297353CC}">
              <c16:uniqueId val="{00000009-2C74-4A47-AC6F-5881346026A5}"/>
            </c:ext>
          </c:extLst>
        </c:ser>
        <c:ser>
          <c:idx val="2"/>
          <c:order val="2"/>
          <c:tx>
            <c:strRef>
              <c:f>'Couverture 4G Indoor)'!$D$1</c:f>
              <c:strCache>
                <c:ptCount val="1"/>
                <c:pt idx="0">
                  <c:v>CELTISS</c:v>
                </c:pt>
              </c:strCache>
            </c:strRef>
          </c:tx>
          <c:spPr>
            <a:solidFill>
              <a:srgbClr val="0070C0"/>
            </a:solidFill>
            <a:ln>
              <a:solidFill>
                <a:schemeClr val="accent3"/>
              </a:solidFill>
            </a:ln>
            <a:effectLst/>
          </c:spPr>
          <c:invertIfNegative val="0"/>
          <c:cat>
            <c:strRef>
              <c:f>'Couverture 4G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Indoor)'!$D$2:$D$14</c:f>
              <c:numCache>
                <c:formatCode>General</c:formatCode>
                <c:ptCount val="13"/>
                <c:pt idx="0">
                  <c:v>79.56</c:v>
                </c:pt>
                <c:pt idx="1">
                  <c:v>46.93</c:v>
                </c:pt>
                <c:pt idx="2">
                  <c:v>59.91</c:v>
                </c:pt>
                <c:pt idx="3">
                  <c:v>57.379999999999995</c:v>
                </c:pt>
                <c:pt idx="4">
                  <c:v>23.03</c:v>
                </c:pt>
                <c:pt idx="5">
                  <c:v>64.8</c:v>
                </c:pt>
                <c:pt idx="6">
                  <c:v>24.529999999999998</c:v>
                </c:pt>
                <c:pt idx="7">
                  <c:v>60.83</c:v>
                </c:pt>
                <c:pt idx="8">
                  <c:v>20.630000000000003</c:v>
                </c:pt>
                <c:pt idx="9">
                  <c:v>44.47</c:v>
                </c:pt>
                <c:pt idx="10">
                  <c:v>44.230000000000004</c:v>
                </c:pt>
                <c:pt idx="11">
                  <c:v>25.319999999999997</c:v>
                </c:pt>
                <c:pt idx="12">
                  <c:v>45.879999999999995</c:v>
                </c:pt>
              </c:numCache>
            </c:numRef>
          </c:val>
          <c:extLst>
            <c:ext xmlns:c16="http://schemas.microsoft.com/office/drawing/2014/chart" uri="{C3380CC4-5D6E-409C-BE32-E72D297353CC}">
              <c16:uniqueId val="{0000000A-2C74-4A47-AC6F-5881346026A5}"/>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4G Indoor)'!$E$1</c:f>
              <c:strCache>
                <c:ptCount val="1"/>
                <c:pt idx="0">
                  <c:v>ARCEP Target</c:v>
                </c:pt>
              </c:strCache>
            </c:strRef>
          </c:tx>
          <c:spPr>
            <a:ln w="19050" cap="rnd">
              <a:solidFill>
                <a:srgbClr val="FF0000"/>
              </a:solidFill>
              <a:prstDash val="sysDash"/>
              <a:round/>
            </a:ln>
            <a:effectLst/>
          </c:spPr>
          <c:marker>
            <c:symbol val="none"/>
          </c:marker>
          <c:cat>
            <c:strRef>
              <c:f>'Couverture 4G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4G Indoor)'!$E$2:$E$14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2C74-4A47-AC6F-5881346026A5}"/>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5"/>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'Couverture 4G Indoor)'!$M$2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Indoor)'!$L$3</c:f>
              <c:strCache>
                <c:ptCount val="1"/>
                <c:pt idx="0">
                  <c:v>#Regions</c:v>
                </c:pt>
              </c:strCache>
            </c:strRef>
          </c:cat>
          <c:val>
            <c:numRef>
              <c:f>'Couverture 4G Indoor)'!$M$3</c:f>
              <c:numCache>
                <c:formatCode>General</c:formatCode>
                <c:ptCount val="1"/>
                <c:pt idx="0">
                  <c:v>4</c:v>
                </c:pt>
              </c:numCache>
            </c:numRef>
          </c:val>
          <c:extLst>
            <c:ext xmlns:c16="http://schemas.microsoft.com/office/drawing/2014/chart" uri="{C3380CC4-5D6E-409C-BE32-E72D297353CC}">
              <c16:uniqueId val="{00000000-240F-441B-8546-AB2105DDDF2F}"/>
            </c:ext>
          </c:extLst>
        </c:ser>
        <c:ser>
          <c:idx val="1"/>
          <c:order val="1"/>
          <c:tx>
            <c:strRef>
              <c:f>'Couverture 4G Indoor)'!$N$2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Indoor)'!$L$3</c:f>
              <c:strCache>
                <c:ptCount val="1"/>
                <c:pt idx="0">
                  <c:v>#Regions</c:v>
                </c:pt>
              </c:strCache>
            </c:strRef>
          </c:cat>
          <c:val>
            <c:numRef>
              <c:f>'Couverture 4G Indoor)'!$N$3</c:f>
              <c:numCache>
                <c:formatCode>General</c:formatCode>
                <c:ptCount val="1"/>
                <c:pt idx="0">
                  <c:v>4</c:v>
                </c:pt>
              </c:numCache>
            </c:numRef>
          </c:val>
          <c:extLst>
            <c:ext xmlns:c16="http://schemas.microsoft.com/office/drawing/2014/chart" uri="{C3380CC4-5D6E-409C-BE32-E72D297353CC}">
              <c16:uniqueId val="{00000001-240F-441B-8546-AB2105DDDF2F}"/>
            </c:ext>
          </c:extLst>
        </c:ser>
        <c:ser>
          <c:idx val="2"/>
          <c:order val="2"/>
          <c:tx>
            <c:strRef>
              <c:f>'Couverture 4G Indoor)'!$O$2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Indoor)'!$L$3</c:f>
              <c:strCache>
                <c:ptCount val="1"/>
                <c:pt idx="0">
                  <c:v>#Regions</c:v>
                </c:pt>
              </c:strCache>
            </c:strRef>
          </c:cat>
          <c:val>
            <c:numRef>
              <c:f>'Couverture 4G Indoor)'!$O$3</c:f>
              <c:numCache>
                <c:formatCode>General</c:formatCode>
                <c:ptCount val="1"/>
                <c:pt idx="0">
                  <c:v>4</c:v>
                </c:pt>
              </c:numCache>
            </c:numRef>
          </c:val>
          <c:extLst>
            <c:ext xmlns:c16="http://schemas.microsoft.com/office/drawing/2014/chart" uri="{C3380CC4-5D6E-409C-BE32-E72D297353CC}">
              <c16:uniqueId val="{00000002-240F-441B-8546-AB2105DDDF2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fr-FR" sz="1400" b="1" i="0" u="none" strike="noStrike" kern="1200" cap="all" spc="150" baseline="0" dirty="0">
                <a:solidFill>
                  <a:prstClr val="black">
                    <a:lumMod val="50000"/>
                    <a:lumOff val="50000"/>
                  </a:prstClr>
                </a:solidFill>
                <a:latin typeface="+mn-lt"/>
                <a:ea typeface="+mn-ea"/>
                <a:cs typeface="+mn-cs"/>
              </a:rPr>
              <a:t>Best </a:t>
            </a:r>
            <a:r>
              <a:rPr lang="en-US" sz="1400" b="1" i="0" u="none" strike="noStrike" cap="all" baseline="0" dirty="0">
                <a:effectLst/>
              </a:rPr>
              <a:t>Network</a:t>
            </a:r>
            <a:endParaRPr lang="en-US" sz="1400" b="1" i="0" u="none" strike="noStrike" kern="1200" cap="all" spc="150" baseline="0" dirty="0">
              <a:solidFill>
                <a:prstClr val="black">
                  <a:lumMod val="50000"/>
                  <a:lumOff val="50000"/>
                </a:prst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'Call Blocking'!$L$2</c:f>
              <c:strCache>
                <c:ptCount val="1"/>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Blocking'!$L$3</c:f>
              <c:numCache>
                <c:formatCode>General</c:formatCode>
                <c:ptCount val="1"/>
                <c:pt idx="0">
                  <c:v>0</c:v>
                </c:pt>
              </c:numCache>
            </c:numRef>
          </c:val>
          <c:extLst>
            <c:ext xmlns:c16="http://schemas.microsoft.com/office/drawing/2014/chart" uri="{C3380CC4-5D6E-409C-BE32-E72D297353CC}">
              <c16:uniqueId val="{00000000-EE46-42FD-BB6B-B89F69D54F37}"/>
            </c:ext>
          </c:extLst>
        </c:ser>
        <c:ser>
          <c:idx val="1"/>
          <c:order val="1"/>
          <c:tx>
            <c:strRef>
              <c:f>'Call Blocking'!$M$2</c:f>
              <c:strCache>
                <c:ptCount val="1"/>
                <c:pt idx="0">
                  <c:v>MTN</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FFC00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EE46-42FD-BB6B-B89F69D54F3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Blocking'!$M$3</c:f>
              <c:numCache>
                <c:formatCode>General</c:formatCode>
                <c:ptCount val="1"/>
                <c:pt idx="0">
                  <c:v>11</c:v>
                </c:pt>
              </c:numCache>
            </c:numRef>
          </c:val>
          <c:extLst>
            <c:ext xmlns:c16="http://schemas.microsoft.com/office/drawing/2014/chart" uri="{C3380CC4-5D6E-409C-BE32-E72D297353CC}">
              <c16:uniqueId val="{00000003-EE46-42FD-BB6B-B89F69D54F37}"/>
            </c:ext>
          </c:extLst>
        </c:ser>
        <c:ser>
          <c:idx val="2"/>
          <c:order val="2"/>
          <c:tx>
            <c:strRef>
              <c:f>'Call Blocking'!$N$2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Blocking'!$N$3</c:f>
              <c:numCache>
                <c:formatCode>General</c:formatCode>
                <c:ptCount val="1"/>
                <c:pt idx="0">
                  <c:v>0</c:v>
                </c:pt>
              </c:numCache>
            </c:numRef>
          </c:val>
          <c:extLst>
            <c:ext xmlns:c16="http://schemas.microsoft.com/office/drawing/2014/chart" uri="{C3380CC4-5D6E-409C-BE32-E72D297353CC}">
              <c16:uniqueId val="{00000004-EE46-42FD-BB6B-B89F69D54F37}"/>
            </c:ext>
          </c:extLst>
        </c:ser>
        <c:ser>
          <c:idx val="3"/>
          <c:order val="3"/>
          <c:tx>
            <c:strRef>
              <c:f>'Call Blocking'!$O$2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numRef>
              <c:f>'Call Blocking'!$K$3</c:f>
              <c:numCache>
                <c:formatCode>General</c:formatCode>
                <c:ptCount val="1"/>
              </c:numCache>
            </c:numRef>
          </c:cat>
          <c:val>
            <c:numRef>
              <c:f>'Call Blocking'!$O$3</c:f>
              <c:numCache>
                <c:formatCode>General</c:formatCode>
                <c:ptCount val="1"/>
                <c:pt idx="0">
                  <c:v>1</c:v>
                </c:pt>
              </c:numCache>
            </c:numRef>
          </c:val>
          <c:extLst>
            <c:ext xmlns:c16="http://schemas.microsoft.com/office/drawing/2014/chart" uri="{C3380CC4-5D6E-409C-BE32-E72D297353CC}">
              <c16:uniqueId val="{00000005-EE46-42FD-BB6B-B89F69D54F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w="9525" cap="flat" cmpd="sng" algn="ctr">
      <a:solidFill>
        <a:schemeClr val="tx1"/>
      </a:solidFill>
      <a:round/>
    </a:ln>
    <a:effectLst/>
  </c:spPr>
  <c:txPr>
    <a:bodyPr/>
    <a:lstStyle/>
    <a:p>
      <a:pPr>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Call Blocking</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'Call Blocking'!$B$1</c:f>
              <c:strCache>
                <c:ptCount val="1"/>
                <c:pt idx="0">
                  <c:v>MTN</c:v>
                </c:pt>
              </c:strCache>
            </c:strRef>
          </c:tx>
          <c:spPr>
            <a:solidFill>
              <a:srgbClr val="FFC000"/>
            </a:solidFill>
            <a:ln>
              <a:solidFill>
                <a:srgbClr val="FFC000"/>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Blocking'!$B$2:$B$14</c:f>
              <c:numCache>
                <c:formatCode>General</c:formatCode>
                <c:ptCount val="13"/>
                <c:pt idx="0">
                  <c:v>1.03</c:v>
                </c:pt>
                <c:pt idx="1">
                  <c:v>1.63</c:v>
                </c:pt>
                <c:pt idx="2">
                  <c:v>0.64</c:v>
                </c:pt>
                <c:pt idx="3">
                  <c:v>0.82000000000000006</c:v>
                </c:pt>
                <c:pt idx="4">
                  <c:v>0.24</c:v>
                </c:pt>
                <c:pt idx="5">
                  <c:v>0.57999999999999996</c:v>
                </c:pt>
                <c:pt idx="6">
                  <c:v>0.53</c:v>
                </c:pt>
                <c:pt idx="7">
                  <c:v>0.28999999999999998</c:v>
                </c:pt>
                <c:pt idx="8">
                  <c:v>2.7</c:v>
                </c:pt>
                <c:pt idx="9">
                  <c:v>1.06</c:v>
                </c:pt>
                <c:pt idx="10">
                  <c:v>0.61</c:v>
                </c:pt>
                <c:pt idx="11">
                  <c:v>5.88</c:v>
                </c:pt>
                <c:pt idx="12">
                  <c:v>1.35</c:v>
                </c:pt>
              </c:numCache>
            </c:numRef>
          </c:val>
          <c:extLst>
            <c:ext xmlns:c16="http://schemas.microsoft.com/office/drawing/2014/chart" uri="{C3380CC4-5D6E-409C-BE32-E72D297353CC}">
              <c16:uniqueId val="{00000000-3FD2-46DF-8924-5235F0430B72}"/>
            </c:ext>
          </c:extLst>
        </c:ser>
        <c:ser>
          <c:idx val="1"/>
          <c:order val="1"/>
          <c:tx>
            <c:strRef>
              <c:f>'Call Blocking'!$C$1</c:f>
              <c:strCache>
                <c:ptCount val="1"/>
                <c:pt idx="0">
                  <c:v>MOOV</c:v>
                </c:pt>
              </c:strCache>
            </c:strRef>
          </c:tx>
          <c:spPr>
            <a:solidFill>
              <a:srgbClr val="92D050"/>
            </a:solidFill>
            <a:ln>
              <a:solidFill>
                <a:srgbClr val="92D050"/>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Blocking'!$C$2:$C$14</c:f>
              <c:numCache>
                <c:formatCode>General</c:formatCode>
                <c:ptCount val="13"/>
                <c:pt idx="0">
                  <c:v>1.6199999999999999</c:v>
                </c:pt>
                <c:pt idx="1">
                  <c:v>2.0500000000000003</c:v>
                </c:pt>
                <c:pt idx="2">
                  <c:v>1.9900000000000002</c:v>
                </c:pt>
                <c:pt idx="3">
                  <c:v>0.94000000000000006</c:v>
                </c:pt>
                <c:pt idx="4">
                  <c:v>0.27</c:v>
                </c:pt>
                <c:pt idx="5">
                  <c:v>0.86</c:v>
                </c:pt>
                <c:pt idx="6">
                  <c:v>2.11</c:v>
                </c:pt>
                <c:pt idx="7">
                  <c:v>0.63</c:v>
                </c:pt>
                <c:pt idx="8">
                  <c:v>2.02</c:v>
                </c:pt>
                <c:pt idx="9">
                  <c:v>2.97</c:v>
                </c:pt>
                <c:pt idx="10">
                  <c:v>1.29</c:v>
                </c:pt>
                <c:pt idx="11">
                  <c:v>7.64</c:v>
                </c:pt>
                <c:pt idx="12">
                  <c:v>1.94</c:v>
                </c:pt>
              </c:numCache>
            </c:numRef>
          </c:val>
          <c:extLst>
            <c:ext xmlns:c16="http://schemas.microsoft.com/office/drawing/2014/chart" uri="{C3380CC4-5D6E-409C-BE32-E72D297353CC}">
              <c16:uniqueId val="{00000001-3FD2-46DF-8924-5235F0430B72}"/>
            </c:ext>
          </c:extLst>
        </c:ser>
        <c:ser>
          <c:idx val="2"/>
          <c:order val="2"/>
          <c:tx>
            <c:strRef>
              <c:f>'Call Blocking'!$D$1</c:f>
              <c:strCache>
                <c:ptCount val="1"/>
                <c:pt idx="0">
                  <c:v>CELTISS</c:v>
                </c:pt>
              </c:strCache>
            </c:strRef>
          </c:tx>
          <c:spPr>
            <a:solidFill>
              <a:srgbClr val="0070C0"/>
            </a:solidFill>
            <a:ln>
              <a:solidFill>
                <a:schemeClr val="accent3"/>
              </a:solidFill>
            </a:ln>
            <a:effectLst/>
          </c:spPr>
          <c:invertIfNegative val="0"/>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Blocking'!$D$2:$D$14</c:f>
              <c:numCache>
                <c:formatCode>General</c:formatCode>
                <c:ptCount val="13"/>
                <c:pt idx="0">
                  <c:v>1.77</c:v>
                </c:pt>
                <c:pt idx="1">
                  <c:v>1.72</c:v>
                </c:pt>
                <c:pt idx="2">
                  <c:v>0.8</c:v>
                </c:pt>
                <c:pt idx="3">
                  <c:v>0.91</c:v>
                </c:pt>
                <c:pt idx="4">
                  <c:v>0.32</c:v>
                </c:pt>
                <c:pt idx="5">
                  <c:v>0.84</c:v>
                </c:pt>
                <c:pt idx="6">
                  <c:v>0.36</c:v>
                </c:pt>
                <c:pt idx="7">
                  <c:v>0.31</c:v>
                </c:pt>
                <c:pt idx="8">
                  <c:v>0.97</c:v>
                </c:pt>
                <c:pt idx="9">
                  <c:v>4.25</c:v>
                </c:pt>
                <c:pt idx="10">
                  <c:v>1.17</c:v>
                </c:pt>
                <c:pt idx="11">
                  <c:v>9.58</c:v>
                </c:pt>
                <c:pt idx="12">
                  <c:v>1.8900000000000001</c:v>
                </c:pt>
              </c:numCache>
            </c:numRef>
          </c:val>
          <c:extLst>
            <c:ext xmlns:c16="http://schemas.microsoft.com/office/drawing/2014/chart" uri="{C3380CC4-5D6E-409C-BE32-E72D297353CC}">
              <c16:uniqueId val="{00000002-3FD2-46DF-8924-5235F0430B72}"/>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'Call Blocking'!$E$1</c:f>
              <c:strCache>
                <c:ptCount val="1"/>
                <c:pt idx="0">
                  <c:v>ARCEP Target</c:v>
                </c:pt>
              </c:strCache>
            </c:strRef>
          </c:tx>
          <c:spPr>
            <a:ln w="12700" cap="rnd">
              <a:solidFill>
                <a:srgbClr val="FF0000"/>
              </a:solidFill>
              <a:prstDash val="sysDash"/>
              <a:round/>
            </a:ln>
            <a:effectLst/>
          </c:spPr>
          <c:marker>
            <c:symbol val="none"/>
          </c:marker>
          <c:cat>
            <c:strRef>
              <c:f>'Call Blocking'!$A$2:$A$14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Blocking'!$E$2:$E$14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3-3FD2-46DF-8924-5235F0430B72}"/>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r"/>
      <c:layout>
        <c:manualLayout>
          <c:xMode val="edge"/>
          <c:yMode val="edge"/>
          <c:x val="0.83780766738628665"/>
          <c:y val="0.39433865587518691"/>
          <c:w val="0.12849163894371485"/>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Text" lastClr="000000"/>
      </a:solidFill>
    </a:ln>
    <a:effectLst/>
  </c:spPr>
  <c:txPr>
    <a:bodyPr/>
    <a:lstStyle/>
    <a:p>
      <a:pPr>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'Call Drop'!$T$1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Drop'!$T$2</c:f>
              <c:numCache>
                <c:formatCode>General</c:formatCode>
                <c:ptCount val="1"/>
                <c:pt idx="0">
                  <c:v>7</c:v>
                </c:pt>
              </c:numCache>
            </c:numRef>
          </c:val>
          <c:extLst>
            <c:ext xmlns:c16="http://schemas.microsoft.com/office/drawing/2014/chart" uri="{C3380CC4-5D6E-409C-BE32-E72D297353CC}">
              <c16:uniqueId val="{00000000-94C9-44A3-8F0A-43F9F1CB511B}"/>
            </c:ext>
          </c:extLst>
        </c:ser>
        <c:ser>
          <c:idx val="1"/>
          <c:order val="1"/>
          <c:tx>
            <c:strRef>
              <c:f>'Call Drop'!$U$1</c:f>
              <c:strCache>
                <c:ptCount val="1"/>
                <c:pt idx="0">
                  <c:v>MOOV</c:v>
                </c:pt>
              </c:strCache>
            </c:strRef>
          </c:tx>
          <c:spPr>
            <a:solidFill>
              <a:srgbClr val="92D050"/>
            </a:solidFill>
            <a:ln w="9525">
              <a:solidFill>
                <a:schemeClr val="lt1"/>
              </a:solidFill>
            </a:ln>
            <a:effectLst/>
            <a:scene3d>
              <a:camera prst="orthographicFront"/>
              <a:lightRig rig="threePt" dir="t"/>
            </a:scene3d>
            <a:sp3d>
              <a:bevelT/>
            </a:sp3d>
          </c:spPr>
          <c:invertIfNegative val="0"/>
          <c:dPt>
            <c:idx val="0"/>
            <c:invertIfNegative val="0"/>
            <c:bubble3D val="0"/>
            <c:spPr>
              <a:solidFill>
                <a:srgbClr val="92D05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2-94C9-44A3-8F0A-43F9F1CB511B}"/>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Drop'!$U$2</c:f>
              <c:numCache>
                <c:formatCode>General</c:formatCode>
                <c:ptCount val="1"/>
                <c:pt idx="0">
                  <c:v>4</c:v>
                </c:pt>
              </c:numCache>
            </c:numRef>
          </c:val>
          <c:extLst>
            <c:ext xmlns:c16="http://schemas.microsoft.com/office/drawing/2014/chart" uri="{C3380CC4-5D6E-409C-BE32-E72D297353CC}">
              <c16:uniqueId val="{00000003-94C9-44A3-8F0A-43F9F1CB511B}"/>
            </c:ext>
          </c:extLst>
        </c:ser>
        <c:ser>
          <c:idx val="2"/>
          <c:order val="2"/>
          <c:tx>
            <c:strRef>
              <c:f>'Call Drop'!$V$1</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'Call Drop'!$S$2</c:f>
              <c:strCache>
                <c:ptCount val="1"/>
                <c:pt idx="0">
                  <c:v>Ranked 1</c:v>
                </c:pt>
              </c:strCache>
            </c:strRef>
          </c:cat>
          <c:val>
            <c:numRef>
              <c:f>'Call Drop'!$V$2</c:f>
              <c:numCache>
                <c:formatCode>General</c:formatCode>
                <c:ptCount val="1"/>
                <c:pt idx="0">
                  <c:v>1</c:v>
                </c:pt>
              </c:numCache>
            </c:numRef>
          </c:val>
          <c:extLst>
            <c:ext xmlns:c16="http://schemas.microsoft.com/office/drawing/2014/chart" uri="{C3380CC4-5D6E-409C-BE32-E72D297353CC}">
              <c16:uniqueId val="{00000004-94C9-44A3-8F0A-43F9F1CB511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Call DROP</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'Call Drop'!$B$1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A2EE-424D-B40E-625D641B0F09}"/>
              </c:ext>
            </c:extLst>
          </c:dPt>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Drop'!$B$2:$B$14</c:f>
              <c:numCache>
                <c:formatCode>0.00</c:formatCode>
                <c:ptCount val="13"/>
                <c:pt idx="0">
                  <c:v>0.45999999999999996</c:v>
                </c:pt>
                <c:pt idx="1">
                  <c:v>0.22999999999999998</c:v>
                </c:pt>
                <c:pt idx="2">
                  <c:v>0.6</c:v>
                </c:pt>
                <c:pt idx="3">
                  <c:v>0.31</c:v>
                </c:pt>
                <c:pt idx="4">
                  <c:v>1.1499999999999999</c:v>
                </c:pt>
                <c:pt idx="5">
                  <c:v>0.38</c:v>
                </c:pt>
                <c:pt idx="6">
                  <c:v>1.37</c:v>
                </c:pt>
                <c:pt idx="7">
                  <c:v>0.45999999999999996</c:v>
                </c:pt>
                <c:pt idx="8">
                  <c:v>0.44</c:v>
                </c:pt>
                <c:pt idx="9">
                  <c:v>0.4</c:v>
                </c:pt>
                <c:pt idx="10">
                  <c:v>0.71000000000000008</c:v>
                </c:pt>
                <c:pt idx="11">
                  <c:v>6</c:v>
                </c:pt>
                <c:pt idx="12">
                  <c:v>0.92999999999999994</c:v>
                </c:pt>
              </c:numCache>
            </c:numRef>
          </c:val>
          <c:extLst>
            <c:ext xmlns:c16="http://schemas.microsoft.com/office/drawing/2014/chart" uri="{C3380CC4-5D6E-409C-BE32-E72D297353CC}">
              <c16:uniqueId val="{00000002-A2EE-424D-B40E-625D641B0F09}"/>
            </c:ext>
          </c:extLst>
        </c:ser>
        <c:ser>
          <c:idx val="1"/>
          <c:order val="1"/>
          <c:tx>
            <c:strRef>
              <c:f>'Call Drop'!$C$1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A2EE-424D-B40E-625D641B0F09}"/>
              </c:ext>
            </c:extLst>
          </c:dPt>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Drop'!$C$2:$C$14</c:f>
              <c:numCache>
                <c:formatCode>0.00</c:formatCode>
                <c:ptCount val="13"/>
                <c:pt idx="0">
                  <c:v>1.6199999999999999</c:v>
                </c:pt>
                <c:pt idx="1">
                  <c:v>1.66</c:v>
                </c:pt>
                <c:pt idx="2">
                  <c:v>2.48</c:v>
                </c:pt>
                <c:pt idx="3">
                  <c:v>1.03</c:v>
                </c:pt>
                <c:pt idx="4">
                  <c:v>2.44</c:v>
                </c:pt>
                <c:pt idx="5">
                  <c:v>0.54999999999999993</c:v>
                </c:pt>
                <c:pt idx="6">
                  <c:v>1.5699999999999998</c:v>
                </c:pt>
                <c:pt idx="7">
                  <c:v>0.22999999999999998</c:v>
                </c:pt>
                <c:pt idx="8">
                  <c:v>2.96</c:v>
                </c:pt>
                <c:pt idx="9">
                  <c:v>1.71</c:v>
                </c:pt>
                <c:pt idx="10">
                  <c:v>0.84</c:v>
                </c:pt>
                <c:pt idx="11">
                  <c:v>10.32</c:v>
                </c:pt>
                <c:pt idx="12">
                  <c:v>2.19</c:v>
                </c:pt>
              </c:numCache>
            </c:numRef>
          </c:val>
          <c:extLst>
            <c:ext xmlns:c16="http://schemas.microsoft.com/office/drawing/2014/chart" uri="{C3380CC4-5D6E-409C-BE32-E72D297353CC}">
              <c16:uniqueId val="{00000005-A2EE-424D-B40E-625D641B0F09}"/>
            </c:ext>
          </c:extLst>
        </c:ser>
        <c:ser>
          <c:idx val="2"/>
          <c:order val="2"/>
          <c:tx>
            <c:strRef>
              <c:f>'Call Drop'!$D$1</c:f>
              <c:strCache>
                <c:ptCount val="1"/>
                <c:pt idx="0">
                  <c:v>CELTISS</c:v>
                </c:pt>
              </c:strCache>
            </c:strRef>
          </c:tx>
          <c:spPr>
            <a:solidFill>
              <a:srgbClr val="0070C0"/>
            </a:solidFill>
            <a:ln>
              <a:solidFill>
                <a:srgbClr val="0070C0"/>
              </a:solidFill>
            </a:ln>
            <a:effectLst/>
          </c:spPr>
          <c:invertIfNegative val="0"/>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Drop'!$D$2:$D$14</c:f>
              <c:numCache>
                <c:formatCode>0.00</c:formatCode>
                <c:ptCount val="13"/>
                <c:pt idx="0">
                  <c:v>1.77</c:v>
                </c:pt>
                <c:pt idx="1">
                  <c:v>0.24</c:v>
                </c:pt>
                <c:pt idx="2">
                  <c:v>1.1100000000000001</c:v>
                </c:pt>
                <c:pt idx="3">
                  <c:v>0.15</c:v>
                </c:pt>
                <c:pt idx="4">
                  <c:v>0</c:v>
                </c:pt>
                <c:pt idx="5">
                  <c:v>0.77999999999999992</c:v>
                </c:pt>
                <c:pt idx="6">
                  <c:v>0</c:v>
                </c:pt>
                <c:pt idx="7">
                  <c:v>0.37</c:v>
                </c:pt>
                <c:pt idx="8">
                  <c:v>0.95</c:v>
                </c:pt>
                <c:pt idx="9">
                  <c:v>1.28</c:v>
                </c:pt>
                <c:pt idx="10">
                  <c:v>0.41000000000000003</c:v>
                </c:pt>
                <c:pt idx="11">
                  <c:v>9.56</c:v>
                </c:pt>
                <c:pt idx="12">
                  <c:v>1.34</c:v>
                </c:pt>
              </c:numCache>
            </c:numRef>
          </c:val>
          <c:extLst>
            <c:ext xmlns:c16="http://schemas.microsoft.com/office/drawing/2014/chart" uri="{C3380CC4-5D6E-409C-BE32-E72D297353CC}">
              <c16:uniqueId val="{00000006-A2EE-424D-B40E-625D641B0F09}"/>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'Call Drop'!$E$1</c:f>
              <c:strCache>
                <c:ptCount val="1"/>
                <c:pt idx="0">
                  <c:v>ARCEP Target</c:v>
                </c:pt>
              </c:strCache>
            </c:strRef>
          </c:tx>
          <c:spPr>
            <a:ln w="12700" cap="rnd">
              <a:solidFill>
                <a:srgbClr val="FF0000"/>
              </a:solidFill>
              <a:prstDash val="sysDash"/>
              <a:round/>
            </a:ln>
            <a:effectLst/>
          </c:spPr>
          <c:marker>
            <c:symbol val="none"/>
          </c:marker>
          <c:cat>
            <c:strRef>
              <c:f>'Call Drop'!$A$2:$A$14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'Call Drop'!$E$2:$E$14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7-A2EE-424D-B40E-625D641B0F0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
          <c:min val="0"/>
        </c:scaling>
        <c:delete val="0"/>
        <c:axPos val="l"/>
        <c:majorGridlines>
          <c:spPr>
            <a:ln>
              <a:solidFill>
                <a:schemeClr val="bg2">
                  <a:lumMod val="75000"/>
                </a:schemeClr>
              </a:solidFill>
              <a:prstDash val="sysDash"/>
            </a:ln>
            <a:effectLst/>
          </c:spPr>
        </c:majorGridlines>
        <c:numFmt formatCode="0.00"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r"/>
      <c:layout>
        <c:manualLayout>
          <c:xMode val="edge"/>
          <c:yMode val="edge"/>
          <c:x val="0.83780766738628665"/>
          <c:y val="0.39433865587518691"/>
          <c:w val="0.12849163894371485"/>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'Voice Quality'!$R$1</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Quality'!$R$2</c:f>
              <c:numCache>
                <c:formatCode>General</c:formatCode>
                <c:ptCount val="1"/>
                <c:pt idx="0">
                  <c:v>2</c:v>
                </c:pt>
              </c:numCache>
            </c:numRef>
          </c:val>
          <c:extLst>
            <c:ext xmlns:c16="http://schemas.microsoft.com/office/drawing/2014/chart" uri="{C3380CC4-5D6E-409C-BE32-E72D297353CC}">
              <c16:uniqueId val="{00000000-91CA-4E0B-8BC3-BCED4C18D49B}"/>
            </c:ext>
          </c:extLst>
        </c:ser>
        <c:ser>
          <c:idx val="1"/>
          <c:order val="1"/>
          <c:tx>
            <c:strRef>
              <c:f>'Voice Quality'!$S$1</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Quality'!$S$2</c:f>
              <c:numCache>
                <c:formatCode>General</c:formatCode>
                <c:ptCount val="1"/>
                <c:pt idx="0">
                  <c:v>9</c:v>
                </c:pt>
              </c:numCache>
            </c:numRef>
          </c:val>
          <c:extLst>
            <c:ext xmlns:c16="http://schemas.microsoft.com/office/drawing/2014/chart" uri="{C3380CC4-5D6E-409C-BE32-E72D297353CC}">
              <c16:uniqueId val="{00000001-91CA-4E0B-8BC3-BCED4C18D49B}"/>
            </c:ext>
          </c:extLst>
        </c:ser>
        <c:ser>
          <c:idx val="2"/>
          <c:order val="2"/>
          <c:tx>
            <c:strRef>
              <c:f>'Voice Quality'!$T$1</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'Voice Quality'!$Q$2</c:f>
              <c:strCache>
                <c:ptCount val="1"/>
                <c:pt idx="0">
                  <c:v>#Regions</c:v>
                </c:pt>
              </c:strCache>
            </c:strRef>
          </c:cat>
          <c:val>
            <c:numRef>
              <c:f>'Voice Quality'!$T$2</c:f>
              <c:numCache>
                <c:formatCode>General</c:formatCode>
                <c:ptCount val="1"/>
                <c:pt idx="0">
                  <c:v>1</c:v>
                </c:pt>
              </c:numCache>
            </c:numRef>
          </c:val>
          <c:extLst>
            <c:ext xmlns:c16="http://schemas.microsoft.com/office/drawing/2014/chart" uri="{C3380CC4-5D6E-409C-BE32-E72D297353CC}">
              <c16:uniqueId val="{00000002-91CA-4E0B-8BC3-BCED4C18D49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'Couverture 2G Out'!$M$2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Out'!$L$3</c:f>
              <c:strCache>
                <c:ptCount val="1"/>
                <c:pt idx="0">
                  <c:v>#Regions</c:v>
                </c:pt>
              </c:strCache>
            </c:strRef>
          </c:cat>
          <c:val>
            <c:numRef>
              <c:f>'Couverture 2G Out'!$M$3</c:f>
              <c:numCache>
                <c:formatCode>General</c:formatCode>
                <c:ptCount val="1"/>
                <c:pt idx="0">
                  <c:v>6</c:v>
                </c:pt>
              </c:numCache>
            </c:numRef>
          </c:val>
          <c:extLst>
            <c:ext xmlns:c16="http://schemas.microsoft.com/office/drawing/2014/chart" uri="{C3380CC4-5D6E-409C-BE32-E72D297353CC}">
              <c16:uniqueId val="{00000000-8151-4EE0-8D93-715BC0BCA72D}"/>
            </c:ext>
          </c:extLst>
        </c:ser>
        <c:ser>
          <c:idx val="1"/>
          <c:order val="1"/>
          <c:tx>
            <c:strRef>
              <c:f>'Couverture 2G Out'!$N$2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Out'!$L$3</c:f>
              <c:strCache>
                <c:ptCount val="1"/>
                <c:pt idx="0">
                  <c:v>#Regions</c:v>
                </c:pt>
              </c:strCache>
            </c:strRef>
          </c:cat>
          <c:val>
            <c:numRef>
              <c:f>'Couverture 2G Out'!$N$3</c:f>
              <c:numCache>
                <c:formatCode>General</c:formatCode>
                <c:ptCount val="1"/>
                <c:pt idx="0">
                  <c:v>8</c:v>
                </c:pt>
              </c:numCache>
            </c:numRef>
          </c:val>
          <c:extLst>
            <c:ext xmlns:c16="http://schemas.microsoft.com/office/drawing/2014/chart" uri="{C3380CC4-5D6E-409C-BE32-E72D297353CC}">
              <c16:uniqueId val="{00000001-8151-4EE0-8D93-715BC0BCA72D}"/>
            </c:ext>
          </c:extLst>
        </c:ser>
        <c:ser>
          <c:idx val="2"/>
          <c:order val="2"/>
          <c:tx>
            <c:strRef>
              <c:f>'Couverture 2G Out'!$O$2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Out'!$L$3</c:f>
              <c:strCache>
                <c:ptCount val="1"/>
                <c:pt idx="0">
                  <c:v>#Regions</c:v>
                </c:pt>
              </c:strCache>
            </c:strRef>
          </c:cat>
          <c:val>
            <c:numRef>
              <c:f>'Couverture 2G Out'!$O$3</c:f>
              <c:numCache>
                <c:formatCode>General</c:formatCode>
                <c:ptCount val="1"/>
                <c:pt idx="0">
                  <c:v>4</c:v>
                </c:pt>
              </c:numCache>
            </c:numRef>
          </c:val>
          <c:extLst>
            <c:ext xmlns:c16="http://schemas.microsoft.com/office/drawing/2014/chart" uri="{C3380CC4-5D6E-409C-BE32-E72D297353CC}">
              <c16:uniqueId val="{00000002-8151-4EE0-8D93-715BC0BCA72D}"/>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VOICE</a:t>
            </a:r>
            <a:r>
              <a:rPr lang="en-US" baseline="0"/>
              <a:t> QUALITY</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77153497973957863"/>
          <c:h val="0.62607710326531762"/>
        </c:manualLayout>
      </c:layout>
      <c:barChart>
        <c:barDir val="col"/>
        <c:grouping val="clustered"/>
        <c:varyColors val="0"/>
        <c:ser>
          <c:idx val="0"/>
          <c:order val="0"/>
          <c:tx>
            <c:strRef>
              <c:f>'Voice Quality'!$B$1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BFC4-4A73-A218-7C1B52E2E6B0}"/>
              </c:ext>
            </c:extLst>
          </c:dPt>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Quality'!$B$2:$B$14</c:f>
              <c:numCache>
                <c:formatCode>General</c:formatCode>
                <c:ptCount val="13"/>
                <c:pt idx="0">
                  <c:v>3.66</c:v>
                </c:pt>
                <c:pt idx="1">
                  <c:v>3.7</c:v>
                </c:pt>
                <c:pt idx="2">
                  <c:v>3.8</c:v>
                </c:pt>
                <c:pt idx="3">
                  <c:v>3.73</c:v>
                </c:pt>
                <c:pt idx="4">
                  <c:v>3.85</c:v>
                </c:pt>
                <c:pt idx="5">
                  <c:v>4.0199999999999996</c:v>
                </c:pt>
                <c:pt idx="6">
                  <c:v>3.78</c:v>
                </c:pt>
                <c:pt idx="7">
                  <c:v>3.98</c:v>
                </c:pt>
                <c:pt idx="8">
                  <c:v>3.87</c:v>
                </c:pt>
                <c:pt idx="9">
                  <c:v>4.03</c:v>
                </c:pt>
                <c:pt idx="10">
                  <c:v>3.79</c:v>
                </c:pt>
                <c:pt idx="11">
                  <c:v>3.79</c:v>
                </c:pt>
                <c:pt idx="12">
                  <c:v>3.81</c:v>
                </c:pt>
              </c:numCache>
            </c:numRef>
          </c:val>
          <c:extLst>
            <c:ext xmlns:c16="http://schemas.microsoft.com/office/drawing/2014/chart" uri="{C3380CC4-5D6E-409C-BE32-E72D297353CC}">
              <c16:uniqueId val="{00000002-BFC4-4A73-A218-7C1B52E2E6B0}"/>
            </c:ext>
          </c:extLst>
        </c:ser>
        <c:ser>
          <c:idx val="1"/>
          <c:order val="1"/>
          <c:tx>
            <c:strRef>
              <c:f>'Voice Quality'!$C$1</c:f>
              <c:strCache>
                <c:ptCount val="1"/>
                <c:pt idx="0">
                  <c:v>MOOV</c:v>
                </c:pt>
              </c:strCache>
            </c:strRef>
          </c:tx>
          <c:spPr>
            <a:solidFill>
              <a:srgbClr val="92D050"/>
            </a:solidFill>
            <a:ln>
              <a:solidFill>
                <a:srgbClr val="92D050"/>
              </a:solid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BFC4-4A73-A218-7C1B52E2E6B0}"/>
              </c:ext>
            </c:extLst>
          </c:dPt>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Quality'!$C$2:$C$14</c:f>
              <c:numCache>
                <c:formatCode>General</c:formatCode>
                <c:ptCount val="13"/>
                <c:pt idx="0">
                  <c:v>3.85</c:v>
                </c:pt>
                <c:pt idx="1">
                  <c:v>3.92</c:v>
                </c:pt>
                <c:pt idx="2">
                  <c:v>3.83</c:v>
                </c:pt>
                <c:pt idx="3">
                  <c:v>3.87</c:v>
                </c:pt>
                <c:pt idx="4">
                  <c:v>4.01</c:v>
                </c:pt>
                <c:pt idx="5">
                  <c:v>4.21</c:v>
                </c:pt>
                <c:pt idx="6">
                  <c:v>4.0199999999999996</c:v>
                </c:pt>
                <c:pt idx="7">
                  <c:v>3.63</c:v>
                </c:pt>
                <c:pt idx="8">
                  <c:v>4.09</c:v>
                </c:pt>
                <c:pt idx="9">
                  <c:v>3.73</c:v>
                </c:pt>
                <c:pt idx="10">
                  <c:v>3.95</c:v>
                </c:pt>
                <c:pt idx="11">
                  <c:v>3.95</c:v>
                </c:pt>
                <c:pt idx="12">
                  <c:v>4.03</c:v>
                </c:pt>
              </c:numCache>
            </c:numRef>
          </c:val>
          <c:extLst>
            <c:ext xmlns:c16="http://schemas.microsoft.com/office/drawing/2014/chart" uri="{C3380CC4-5D6E-409C-BE32-E72D297353CC}">
              <c16:uniqueId val="{00000005-BFC4-4A73-A218-7C1B52E2E6B0}"/>
            </c:ext>
          </c:extLst>
        </c:ser>
        <c:ser>
          <c:idx val="2"/>
          <c:order val="2"/>
          <c:tx>
            <c:strRef>
              <c:f>'Voice Quality'!$D$1</c:f>
              <c:strCache>
                <c:ptCount val="1"/>
                <c:pt idx="0">
                  <c:v>CELTISS</c:v>
                </c:pt>
              </c:strCache>
            </c:strRef>
          </c:tx>
          <c:spPr>
            <a:solidFill>
              <a:srgbClr val="0070C0"/>
            </a:solidFill>
            <a:ln>
              <a:solidFill>
                <a:schemeClr val="accent3"/>
              </a:solidFill>
            </a:ln>
            <a:effectLst/>
          </c:spPr>
          <c:invertIfNegative val="0"/>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Quality'!$D$2:$D$14</c:f>
              <c:numCache>
                <c:formatCode>General</c:formatCode>
                <c:ptCount val="13"/>
                <c:pt idx="0">
                  <c:v>3.94</c:v>
                </c:pt>
                <c:pt idx="1">
                  <c:v>3.85</c:v>
                </c:pt>
                <c:pt idx="2">
                  <c:v>3.79</c:v>
                </c:pt>
                <c:pt idx="3">
                  <c:v>3.85</c:v>
                </c:pt>
                <c:pt idx="4">
                  <c:v>3.94</c:v>
                </c:pt>
                <c:pt idx="5">
                  <c:v>3.94</c:v>
                </c:pt>
                <c:pt idx="6">
                  <c:v>3.86</c:v>
                </c:pt>
                <c:pt idx="7">
                  <c:v>3.85</c:v>
                </c:pt>
                <c:pt idx="8">
                  <c:v>3.91</c:v>
                </c:pt>
                <c:pt idx="9">
                  <c:v>3.93</c:v>
                </c:pt>
                <c:pt idx="10">
                  <c:v>3.91</c:v>
                </c:pt>
                <c:pt idx="11">
                  <c:v>3.91</c:v>
                </c:pt>
                <c:pt idx="12">
                  <c:v>3.9</c:v>
                </c:pt>
              </c:numCache>
            </c:numRef>
          </c:val>
          <c:extLst>
            <c:ext xmlns:c16="http://schemas.microsoft.com/office/drawing/2014/chart" uri="{C3380CC4-5D6E-409C-BE32-E72D297353CC}">
              <c16:uniqueId val="{00000006-BFC4-4A73-A218-7C1B52E2E6B0}"/>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'Voice Quality'!$E$1</c:f>
              <c:strCache>
                <c:ptCount val="1"/>
                <c:pt idx="0">
                  <c:v>ARCEP Target</c:v>
                </c:pt>
              </c:strCache>
            </c:strRef>
          </c:tx>
          <c:spPr>
            <a:ln w="12700" cap="rnd">
              <a:solidFill>
                <a:srgbClr val="FF0000"/>
              </a:solidFill>
              <a:prstDash val="sysDash"/>
              <a:round/>
            </a:ln>
            <a:effectLst/>
          </c:spPr>
          <c:marker>
            <c:symbol val="none"/>
          </c:marker>
          <c:cat>
            <c:strRef>
              <c:f>'Voice Quality'!$A$2:$A$14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'Voice Quality'!$E$2:$E$14</c:f>
              <c:numCache>
                <c:formatCode>General</c:formatCode>
                <c:ptCount val="13"/>
                <c:pt idx="0">
                  <c:v>2.8</c:v>
                </c:pt>
                <c:pt idx="1">
                  <c:v>2.8</c:v>
                </c:pt>
                <c:pt idx="2">
                  <c:v>2.8</c:v>
                </c:pt>
                <c:pt idx="3">
                  <c:v>2.8</c:v>
                </c:pt>
                <c:pt idx="4">
                  <c:v>2.8</c:v>
                </c:pt>
                <c:pt idx="5">
                  <c:v>2.8</c:v>
                </c:pt>
                <c:pt idx="6">
                  <c:v>2.8</c:v>
                </c:pt>
                <c:pt idx="7">
                  <c:v>2.8</c:v>
                </c:pt>
                <c:pt idx="8">
                  <c:v>2.8</c:v>
                </c:pt>
                <c:pt idx="9">
                  <c:v>2.8</c:v>
                </c:pt>
                <c:pt idx="10">
                  <c:v>2.8</c:v>
                </c:pt>
                <c:pt idx="11">
                  <c:v>2.8</c:v>
                </c:pt>
                <c:pt idx="12">
                  <c:v>2.8</c:v>
                </c:pt>
              </c:numCache>
            </c:numRef>
          </c:val>
          <c:smooth val="0"/>
          <c:extLst>
            <c:ext xmlns:c16="http://schemas.microsoft.com/office/drawing/2014/chart" uri="{C3380CC4-5D6E-409C-BE32-E72D297353CC}">
              <c16:uniqueId val="{00000007-BFC4-4A73-A218-7C1B52E2E6B0}"/>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5"/>
          <c:min val="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1"/>
      </c:valAx>
      <c:spPr>
        <a:noFill/>
        <a:ln>
          <a:noFill/>
        </a:ln>
        <a:effectLst/>
      </c:spPr>
    </c:plotArea>
    <c:legend>
      <c:legendPos val="r"/>
      <c:layout>
        <c:manualLayout>
          <c:xMode val="edge"/>
          <c:yMode val="edge"/>
          <c:x val="0.83780766738628665"/>
          <c:y val="0.39433865587518691"/>
          <c:w val="0.12725180733987199"/>
          <c:h val="0.24193717720768779"/>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SMS_Send!$M$2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SMS_Send!$M$3</c:f>
              <c:numCache>
                <c:formatCode>General</c:formatCode>
                <c:ptCount val="1"/>
                <c:pt idx="0">
                  <c:v>7</c:v>
                </c:pt>
              </c:numCache>
            </c:numRef>
          </c:val>
          <c:extLst>
            <c:ext xmlns:c16="http://schemas.microsoft.com/office/drawing/2014/chart" uri="{C3380CC4-5D6E-409C-BE32-E72D297353CC}">
              <c16:uniqueId val="{00000000-6861-49FB-8A3F-E1D0BA9B7420}"/>
            </c:ext>
          </c:extLst>
        </c:ser>
        <c:ser>
          <c:idx val="1"/>
          <c:order val="1"/>
          <c:tx>
            <c:strRef>
              <c:f>SMS_Send!$N$2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SMS_Send!$N$3</c:f>
              <c:numCache>
                <c:formatCode>General</c:formatCode>
                <c:ptCount val="1"/>
                <c:pt idx="0">
                  <c:v>0</c:v>
                </c:pt>
              </c:numCache>
            </c:numRef>
          </c:val>
          <c:extLst>
            <c:ext xmlns:c16="http://schemas.microsoft.com/office/drawing/2014/chart" uri="{C3380CC4-5D6E-409C-BE32-E72D297353CC}">
              <c16:uniqueId val="{00000001-6861-49FB-8A3F-E1D0BA9B7420}"/>
            </c:ext>
          </c:extLst>
        </c:ser>
        <c:ser>
          <c:idx val="2"/>
          <c:order val="2"/>
          <c:tx>
            <c:strRef>
              <c:f>SMS_Send!$O$2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SMS_Send!$L$3</c:f>
              <c:strCache>
                <c:ptCount val="1"/>
                <c:pt idx="0">
                  <c:v>#Regions</c:v>
                </c:pt>
              </c:strCache>
            </c:strRef>
          </c:cat>
          <c:val>
            <c:numRef>
              <c:f>SMS_Send!$O$3</c:f>
              <c:numCache>
                <c:formatCode>General</c:formatCode>
                <c:ptCount val="1"/>
                <c:pt idx="0">
                  <c:v>5</c:v>
                </c:pt>
              </c:numCache>
            </c:numRef>
          </c:val>
          <c:extLst>
            <c:ext xmlns:c16="http://schemas.microsoft.com/office/drawing/2014/chart" uri="{C3380CC4-5D6E-409C-BE32-E72D297353CC}">
              <c16:uniqueId val="{00000002-6861-49FB-8A3F-E1D0BA9B742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SMS Sending Success</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SMS_Send!$B$1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313D-444E-A6F4-CF004C2F4CAE}"/>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SMS_Send!$B$2:$B$14</c:f>
              <c:numCache>
                <c:formatCode>General</c:formatCode>
                <c:ptCount val="13"/>
                <c:pt idx="0">
                  <c:v>92.5</c:v>
                </c:pt>
                <c:pt idx="1">
                  <c:v>90.22</c:v>
                </c:pt>
                <c:pt idx="2">
                  <c:v>93.16</c:v>
                </c:pt>
                <c:pt idx="3">
                  <c:v>90.59</c:v>
                </c:pt>
                <c:pt idx="4">
                  <c:v>98.71</c:v>
                </c:pt>
                <c:pt idx="5">
                  <c:v>97.509999999999991</c:v>
                </c:pt>
                <c:pt idx="6">
                  <c:v>95.89</c:v>
                </c:pt>
                <c:pt idx="7">
                  <c:v>99.77000000000001</c:v>
                </c:pt>
                <c:pt idx="8">
                  <c:v>99.45</c:v>
                </c:pt>
                <c:pt idx="9">
                  <c:v>99.36</c:v>
                </c:pt>
                <c:pt idx="10">
                  <c:v>96.34</c:v>
                </c:pt>
                <c:pt idx="11">
                  <c:v>92.2</c:v>
                </c:pt>
                <c:pt idx="12">
                  <c:v>95.33</c:v>
                </c:pt>
              </c:numCache>
            </c:numRef>
          </c:val>
          <c:extLst>
            <c:ext xmlns:c16="http://schemas.microsoft.com/office/drawing/2014/chart" uri="{C3380CC4-5D6E-409C-BE32-E72D297353CC}">
              <c16:uniqueId val="{00000002-313D-444E-A6F4-CF004C2F4CAE}"/>
            </c:ext>
          </c:extLst>
        </c:ser>
        <c:ser>
          <c:idx val="1"/>
          <c:order val="1"/>
          <c:tx>
            <c:strRef>
              <c:f>SMS_Send!$C$1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313D-444E-A6F4-CF004C2F4CAE}"/>
              </c:ext>
            </c:extLst>
          </c:dPt>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SMS_Send!$C$2:$C$14</c:f>
              <c:numCache>
                <c:formatCode>General</c:formatCode>
                <c:ptCount val="13"/>
                <c:pt idx="0">
                  <c:v>80.589999999999989</c:v>
                </c:pt>
                <c:pt idx="1">
                  <c:v>84.43</c:v>
                </c:pt>
                <c:pt idx="2">
                  <c:v>92.7</c:v>
                </c:pt>
                <c:pt idx="3">
                  <c:v>89.35</c:v>
                </c:pt>
                <c:pt idx="4">
                  <c:v>96.57</c:v>
                </c:pt>
                <c:pt idx="5">
                  <c:v>91.8</c:v>
                </c:pt>
                <c:pt idx="6">
                  <c:v>85.5</c:v>
                </c:pt>
                <c:pt idx="7">
                  <c:v>96.34</c:v>
                </c:pt>
                <c:pt idx="8">
                  <c:v>92.43</c:v>
                </c:pt>
                <c:pt idx="9">
                  <c:v>93.589999999999989</c:v>
                </c:pt>
                <c:pt idx="10">
                  <c:v>93.73</c:v>
                </c:pt>
                <c:pt idx="11">
                  <c:v>89.5</c:v>
                </c:pt>
                <c:pt idx="12">
                  <c:v>91.18</c:v>
                </c:pt>
              </c:numCache>
            </c:numRef>
          </c:val>
          <c:extLst>
            <c:ext xmlns:c16="http://schemas.microsoft.com/office/drawing/2014/chart" uri="{C3380CC4-5D6E-409C-BE32-E72D297353CC}">
              <c16:uniqueId val="{00000005-313D-444E-A6F4-CF004C2F4CAE}"/>
            </c:ext>
          </c:extLst>
        </c:ser>
        <c:ser>
          <c:idx val="2"/>
          <c:order val="2"/>
          <c:tx>
            <c:strRef>
              <c:f>SMS_Send!$D$1</c:f>
              <c:strCache>
                <c:ptCount val="1"/>
                <c:pt idx="0">
                  <c:v>CELTISS</c:v>
                </c:pt>
              </c:strCache>
            </c:strRef>
          </c:tx>
          <c:spPr>
            <a:solidFill>
              <a:srgbClr val="0070C0"/>
            </a:solidFill>
            <a:ln>
              <a:solidFill>
                <a:schemeClr val="accent3"/>
              </a:solidFill>
            </a:ln>
            <a:effectLst/>
          </c:spPr>
          <c:invertIfNegative val="0"/>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SMS_Send!$D$2:$D$14</c:f>
              <c:numCache>
                <c:formatCode>General</c:formatCode>
                <c:ptCount val="13"/>
                <c:pt idx="0">
                  <c:v>95.009999999999991</c:v>
                </c:pt>
                <c:pt idx="1">
                  <c:v>95.63000000000001</c:v>
                </c:pt>
                <c:pt idx="2">
                  <c:v>93.74</c:v>
                </c:pt>
                <c:pt idx="3">
                  <c:v>83.67</c:v>
                </c:pt>
                <c:pt idx="4">
                  <c:v>93.81</c:v>
                </c:pt>
                <c:pt idx="5">
                  <c:v>98.89</c:v>
                </c:pt>
                <c:pt idx="6">
                  <c:v>89.600000000000009</c:v>
                </c:pt>
                <c:pt idx="7">
                  <c:v>89.08</c:v>
                </c:pt>
                <c:pt idx="8">
                  <c:v>90.84</c:v>
                </c:pt>
                <c:pt idx="9">
                  <c:v>85.21</c:v>
                </c:pt>
                <c:pt idx="10">
                  <c:v>99.67</c:v>
                </c:pt>
                <c:pt idx="11">
                  <c:v>91.12</c:v>
                </c:pt>
                <c:pt idx="12">
                  <c:v>92.07</c:v>
                </c:pt>
              </c:numCache>
            </c:numRef>
          </c:val>
          <c:extLst>
            <c:ext xmlns:c16="http://schemas.microsoft.com/office/drawing/2014/chart" uri="{C3380CC4-5D6E-409C-BE32-E72D297353CC}">
              <c16:uniqueId val="{00000006-313D-444E-A6F4-CF004C2F4CAE}"/>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SMS_Send!$E$1</c:f>
              <c:strCache>
                <c:ptCount val="1"/>
                <c:pt idx="0">
                  <c:v>ARCEP Target</c:v>
                </c:pt>
              </c:strCache>
            </c:strRef>
          </c:tx>
          <c:spPr>
            <a:ln w="19050" cap="rnd">
              <a:solidFill>
                <a:srgbClr val="FF0000"/>
              </a:solidFill>
              <a:prstDash val="sysDash"/>
              <a:round/>
            </a:ln>
            <a:effectLst/>
          </c:spPr>
          <c:marker>
            <c:symbol val="none"/>
          </c:marker>
          <c:cat>
            <c:strRef>
              <c:f>SMS_Send!$A$2:$A$14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SMS_Send!$E$2:$E$14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7-313D-444E-A6F4-CF004C2F4CA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1792483494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SMS Receiving Success</a:t>
            </a:r>
            <a:endParaRPr lang="en-US"/>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SMS_Receive!$B$1</c:f>
              <c:strCache>
                <c:ptCount val="1"/>
                <c:pt idx="0">
                  <c:v>MTN</c:v>
                </c:pt>
              </c:strCache>
            </c:strRef>
          </c:tx>
          <c:spPr>
            <a:solidFill>
              <a:srgbClr val="FFC000"/>
            </a:solidFill>
            <a:ln>
              <a:solidFill>
                <a:srgbClr val="FFC000"/>
              </a:solidFill>
            </a:ln>
            <a:effectLst/>
          </c:spPr>
          <c:invertIfNegative val="0"/>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1-87FA-457B-9070-9CB99888605F}"/>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SMS_Receive!$B$2:$B$14</c:f>
              <c:numCache>
                <c:formatCode>General</c:formatCode>
                <c:ptCount val="13"/>
                <c:pt idx="0">
                  <c:v>96.87</c:v>
                </c:pt>
                <c:pt idx="1">
                  <c:v>88.51</c:v>
                </c:pt>
                <c:pt idx="2">
                  <c:v>90.83</c:v>
                </c:pt>
                <c:pt idx="3">
                  <c:v>88.88000000000001</c:v>
                </c:pt>
                <c:pt idx="4">
                  <c:v>97.330000000000013</c:v>
                </c:pt>
                <c:pt idx="5">
                  <c:v>96.33</c:v>
                </c:pt>
                <c:pt idx="6">
                  <c:v>94.12</c:v>
                </c:pt>
                <c:pt idx="7">
                  <c:v>99.11</c:v>
                </c:pt>
                <c:pt idx="8">
                  <c:v>99.17</c:v>
                </c:pt>
                <c:pt idx="9">
                  <c:v>98.87</c:v>
                </c:pt>
                <c:pt idx="10">
                  <c:v>95.14</c:v>
                </c:pt>
                <c:pt idx="11">
                  <c:v>90.09</c:v>
                </c:pt>
                <c:pt idx="12">
                  <c:v>94.1</c:v>
                </c:pt>
              </c:numCache>
            </c:numRef>
          </c:val>
          <c:extLst>
            <c:ext xmlns:c16="http://schemas.microsoft.com/office/drawing/2014/chart" uri="{C3380CC4-5D6E-409C-BE32-E72D297353CC}">
              <c16:uniqueId val="{00000002-87FA-457B-9070-9CB99888605F}"/>
            </c:ext>
          </c:extLst>
        </c:ser>
        <c:ser>
          <c:idx val="1"/>
          <c:order val="1"/>
          <c:tx>
            <c:strRef>
              <c:f>SMS_Receive!$C$1</c:f>
              <c:strCache>
                <c:ptCount val="1"/>
                <c:pt idx="0">
                  <c:v>MOOV</c:v>
                </c:pt>
              </c:strCache>
            </c:strRef>
          </c:tx>
          <c:spPr>
            <a:solidFill>
              <a:srgbClr val="92D050"/>
            </a:solidFill>
            <a:ln>
              <a:noFill/>
            </a:ln>
            <a:effectLst/>
          </c:spPr>
          <c:invertIfNegative val="0"/>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4-87FA-457B-9070-9CB99888605F}"/>
              </c:ext>
            </c:extLst>
          </c:dPt>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SMS_Receive!$C$2:$C$14</c:f>
              <c:numCache>
                <c:formatCode>General</c:formatCode>
                <c:ptCount val="13"/>
                <c:pt idx="0">
                  <c:v>96.3</c:v>
                </c:pt>
                <c:pt idx="1">
                  <c:v>82.1</c:v>
                </c:pt>
                <c:pt idx="2">
                  <c:v>89.78</c:v>
                </c:pt>
                <c:pt idx="3">
                  <c:v>88.1</c:v>
                </c:pt>
                <c:pt idx="4">
                  <c:v>94.51</c:v>
                </c:pt>
                <c:pt idx="5">
                  <c:v>89.01</c:v>
                </c:pt>
                <c:pt idx="6">
                  <c:v>83.98</c:v>
                </c:pt>
                <c:pt idx="7">
                  <c:v>95.33</c:v>
                </c:pt>
                <c:pt idx="8">
                  <c:v>91.33</c:v>
                </c:pt>
                <c:pt idx="9">
                  <c:v>90.38000000000001</c:v>
                </c:pt>
                <c:pt idx="10">
                  <c:v>91.100000000000009</c:v>
                </c:pt>
                <c:pt idx="11">
                  <c:v>88.14</c:v>
                </c:pt>
                <c:pt idx="12">
                  <c:v>89.929999999999993</c:v>
                </c:pt>
              </c:numCache>
            </c:numRef>
          </c:val>
          <c:extLst>
            <c:ext xmlns:c16="http://schemas.microsoft.com/office/drawing/2014/chart" uri="{C3380CC4-5D6E-409C-BE32-E72D297353CC}">
              <c16:uniqueId val="{00000005-87FA-457B-9070-9CB99888605F}"/>
            </c:ext>
          </c:extLst>
        </c:ser>
        <c:ser>
          <c:idx val="2"/>
          <c:order val="2"/>
          <c:tx>
            <c:strRef>
              <c:f>SMS_Receive!$D$1</c:f>
              <c:strCache>
                <c:ptCount val="1"/>
                <c:pt idx="0">
                  <c:v>CELTISS</c:v>
                </c:pt>
              </c:strCache>
            </c:strRef>
          </c:tx>
          <c:spPr>
            <a:solidFill>
              <a:srgbClr val="0070C0"/>
            </a:solidFill>
            <a:ln>
              <a:solidFill>
                <a:schemeClr val="accent3"/>
              </a:solidFill>
            </a:ln>
            <a:effectLst/>
          </c:spPr>
          <c:invertIfNegative val="0"/>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SMS_Receive!$D$2:$D$14</c:f>
              <c:numCache>
                <c:formatCode>General</c:formatCode>
                <c:ptCount val="13"/>
                <c:pt idx="0">
                  <c:v>97.66</c:v>
                </c:pt>
                <c:pt idx="1">
                  <c:v>92.86</c:v>
                </c:pt>
                <c:pt idx="2">
                  <c:v>91.88</c:v>
                </c:pt>
                <c:pt idx="3">
                  <c:v>82.44</c:v>
                </c:pt>
                <c:pt idx="4">
                  <c:v>91.89</c:v>
                </c:pt>
                <c:pt idx="5">
                  <c:v>96.460000000000008</c:v>
                </c:pt>
                <c:pt idx="6">
                  <c:v>87.649999999999991</c:v>
                </c:pt>
                <c:pt idx="7">
                  <c:v>88.91</c:v>
                </c:pt>
                <c:pt idx="8">
                  <c:v>88.97</c:v>
                </c:pt>
                <c:pt idx="9">
                  <c:v>84.44</c:v>
                </c:pt>
                <c:pt idx="10">
                  <c:v>99.36</c:v>
                </c:pt>
                <c:pt idx="11">
                  <c:v>90.67</c:v>
                </c:pt>
                <c:pt idx="12">
                  <c:v>91.01</c:v>
                </c:pt>
              </c:numCache>
            </c:numRef>
          </c:val>
          <c:extLst>
            <c:ext xmlns:c16="http://schemas.microsoft.com/office/drawing/2014/chart" uri="{C3380CC4-5D6E-409C-BE32-E72D297353CC}">
              <c16:uniqueId val="{00000006-87FA-457B-9070-9CB99888605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SMS_Receive!$E$1</c:f>
              <c:strCache>
                <c:ptCount val="1"/>
                <c:pt idx="0">
                  <c:v>ARCEP Target</c:v>
                </c:pt>
              </c:strCache>
            </c:strRef>
          </c:tx>
          <c:spPr>
            <a:ln w="19050" cap="rnd">
              <a:solidFill>
                <a:srgbClr val="FF0000"/>
              </a:solidFill>
              <a:prstDash val="sysDash"/>
              <a:round/>
            </a:ln>
            <a:effectLst/>
          </c:spPr>
          <c:marker>
            <c:symbol val="none"/>
          </c:marker>
          <c:cat>
            <c:strRef>
              <c:f>SMS_Receive!$A$2:$A$14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SMS_Receive!$E$2:$E$14</c:f>
              <c:numCache>
                <c:formatCode>General</c:formatCode>
                <c:ptCount val="13"/>
                <c:pt idx="0">
                  <c:v>99</c:v>
                </c:pt>
                <c:pt idx="1">
                  <c:v>99</c:v>
                </c:pt>
                <c:pt idx="2">
                  <c:v>99</c:v>
                </c:pt>
                <c:pt idx="3">
                  <c:v>99</c:v>
                </c:pt>
                <c:pt idx="4">
                  <c:v>99</c:v>
                </c:pt>
                <c:pt idx="5">
                  <c:v>99</c:v>
                </c:pt>
                <c:pt idx="6">
                  <c:v>99</c:v>
                </c:pt>
                <c:pt idx="7">
                  <c:v>99</c:v>
                </c:pt>
                <c:pt idx="8">
                  <c:v>99</c:v>
                </c:pt>
                <c:pt idx="9">
                  <c:v>99</c:v>
                </c:pt>
                <c:pt idx="10">
                  <c:v>99</c:v>
                </c:pt>
                <c:pt idx="11">
                  <c:v>99</c:v>
                </c:pt>
                <c:pt idx="12">
                  <c:v>99</c:v>
                </c:pt>
              </c:numCache>
            </c:numRef>
          </c:val>
          <c:smooth val="0"/>
          <c:extLst>
            <c:ext xmlns:c16="http://schemas.microsoft.com/office/drawing/2014/chart" uri="{C3380CC4-5D6E-409C-BE32-E72D297353CC}">
              <c16:uniqueId val="{00000007-87FA-457B-9070-9CB99888605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nertwork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SMS_Receive!$M$2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SMS_Receive!$M$3</c:f>
              <c:numCache>
                <c:formatCode>General</c:formatCode>
                <c:ptCount val="1"/>
                <c:pt idx="0">
                  <c:v>6</c:v>
                </c:pt>
              </c:numCache>
            </c:numRef>
          </c:val>
          <c:extLst>
            <c:ext xmlns:c16="http://schemas.microsoft.com/office/drawing/2014/chart" uri="{C3380CC4-5D6E-409C-BE32-E72D297353CC}">
              <c16:uniqueId val="{00000000-6F04-45C7-B0E0-039F70034FDC}"/>
            </c:ext>
          </c:extLst>
        </c:ser>
        <c:ser>
          <c:idx val="1"/>
          <c:order val="1"/>
          <c:tx>
            <c:strRef>
              <c:f>SMS_Receive!$N$2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SMS_Receive!$N$3</c:f>
              <c:numCache>
                <c:formatCode>General</c:formatCode>
                <c:ptCount val="1"/>
                <c:pt idx="0">
                  <c:v>0</c:v>
                </c:pt>
              </c:numCache>
            </c:numRef>
          </c:val>
          <c:extLst>
            <c:ext xmlns:c16="http://schemas.microsoft.com/office/drawing/2014/chart" uri="{C3380CC4-5D6E-409C-BE32-E72D297353CC}">
              <c16:uniqueId val="{00000001-6F04-45C7-B0E0-039F70034FDC}"/>
            </c:ext>
          </c:extLst>
        </c:ser>
        <c:ser>
          <c:idx val="2"/>
          <c:order val="2"/>
          <c:tx>
            <c:strRef>
              <c:f>SMS_Receive!$O$2</c:f>
              <c:strCache>
                <c:ptCount val="1"/>
                <c:pt idx="0">
                  <c:v>CELTISS</c:v>
                </c:pt>
              </c:strCache>
            </c:strRef>
          </c:tx>
          <c:spPr>
            <a:solidFill>
              <a:schemeClr val="accent3"/>
            </a:solidFill>
            <a:ln w="9525">
              <a:solidFill>
                <a:schemeClr val="lt1"/>
              </a:solidFill>
            </a:ln>
            <a:effectLst/>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6F04-45C7-B0E0-039F70034FDC}"/>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SMS_Receive!$L$3</c:f>
              <c:strCache>
                <c:ptCount val="1"/>
                <c:pt idx="0">
                  <c:v>#Regions</c:v>
                </c:pt>
              </c:strCache>
            </c:strRef>
          </c:cat>
          <c:val>
            <c:numRef>
              <c:f>SMS_Receive!$O$3</c:f>
              <c:numCache>
                <c:formatCode>General</c:formatCode>
                <c:ptCount val="1"/>
                <c:pt idx="0">
                  <c:v>6</c:v>
                </c:pt>
              </c:numCache>
            </c:numRef>
          </c:val>
          <c:extLst>
            <c:ext xmlns:c16="http://schemas.microsoft.com/office/drawing/2014/chart" uri="{C3380CC4-5D6E-409C-BE32-E72D297353CC}">
              <c16:uniqueId val="{00000004-6F04-45C7-B0E0-039F70034FDC}"/>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'3G_setup_time'!$M$2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'3G_setup_time'!$M$3</c:f>
              <c:numCache>
                <c:formatCode>General</c:formatCode>
                <c:ptCount val="1"/>
                <c:pt idx="0">
                  <c:v>9</c:v>
                </c:pt>
              </c:numCache>
            </c:numRef>
          </c:val>
          <c:extLst>
            <c:ext xmlns:c16="http://schemas.microsoft.com/office/drawing/2014/chart" uri="{C3380CC4-5D6E-409C-BE32-E72D297353CC}">
              <c16:uniqueId val="{00000000-0FF3-4C03-B256-B834CF40D024}"/>
            </c:ext>
          </c:extLst>
        </c:ser>
        <c:ser>
          <c:idx val="1"/>
          <c:order val="1"/>
          <c:tx>
            <c:strRef>
              <c:f>'3G_setup_time'!$N$2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'3G_setup_time'!$N$3</c:f>
              <c:numCache>
                <c:formatCode>General</c:formatCode>
                <c:ptCount val="1"/>
                <c:pt idx="0">
                  <c:v>0</c:v>
                </c:pt>
              </c:numCache>
            </c:numRef>
          </c:val>
          <c:extLst>
            <c:ext xmlns:c16="http://schemas.microsoft.com/office/drawing/2014/chart" uri="{C3380CC4-5D6E-409C-BE32-E72D297353CC}">
              <c16:uniqueId val="{00000001-0FF3-4C03-B256-B834CF40D024}"/>
            </c:ext>
          </c:extLst>
        </c:ser>
        <c:ser>
          <c:idx val="2"/>
          <c:order val="2"/>
          <c:tx>
            <c:strRef>
              <c:f>'3G_setup_time'!$O$2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0FF3-4C03-B256-B834CF40D024}"/>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'3G_setup_time'!$L$3</c:f>
              <c:strCache>
                <c:ptCount val="1"/>
                <c:pt idx="0">
                  <c:v>#Regions</c:v>
                </c:pt>
              </c:strCache>
            </c:strRef>
          </c:cat>
          <c:val>
            <c:numRef>
              <c:f>'3G_setup_time'!$O$3</c:f>
              <c:numCache>
                <c:formatCode>General</c:formatCode>
                <c:ptCount val="1"/>
                <c:pt idx="0">
                  <c:v>3</c:v>
                </c:pt>
              </c:numCache>
            </c:numRef>
          </c:val>
          <c:extLst>
            <c:ext xmlns:c16="http://schemas.microsoft.com/office/drawing/2014/chart" uri="{C3380CC4-5D6E-409C-BE32-E72D297353CC}">
              <c16:uniqueId val="{00000004-0FF3-4C03-B256-B834CF40D024}"/>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a:t>
            </a:r>
            <a:r>
              <a:rPr lang="fr-FR" sz="1800" b="1" i="0" cap="all" baseline="0">
                <a:effectLst/>
              </a:rPr>
              <a:t> HTTP </a:t>
            </a:r>
            <a:r>
              <a:rPr lang="fr-FR" sz="1800" b="1" i="0" u="none" strike="noStrike" cap="all" baseline="0">
                <a:effectLst/>
              </a:rPr>
              <a:t>Connexion Setup Time</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9264895459496134"/>
          <c:y val="0.17060584728233477"/>
          <c:w val="0.55554698519827883"/>
          <c:h val="0.67603813596148166"/>
        </c:manualLayout>
      </c:layout>
      <c:radarChart>
        <c:radarStyle val="marker"/>
        <c:varyColors val="0"/>
        <c:ser>
          <c:idx val="0"/>
          <c:order val="0"/>
          <c:tx>
            <c:strRef>
              <c:f>'3G_setup_time'!$B$1</c:f>
              <c:strCache>
                <c:ptCount val="1"/>
                <c:pt idx="0">
                  <c:v>MTN</c:v>
                </c:pt>
              </c:strCache>
            </c:strRef>
          </c:tx>
          <c:spPr>
            <a:ln w="28575" cap="rnd">
              <a:solidFill>
                <a:srgbClr val="FFC00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'3G_setup_time'!$B$2:$B$14</c:f>
              <c:numCache>
                <c:formatCode>General</c:formatCode>
                <c:ptCount val="13"/>
                <c:pt idx="0">
                  <c:v>6.23</c:v>
                </c:pt>
                <c:pt idx="1">
                  <c:v>5.98</c:v>
                </c:pt>
                <c:pt idx="2">
                  <c:v>6.22</c:v>
                </c:pt>
                <c:pt idx="3">
                  <c:v>5.33</c:v>
                </c:pt>
                <c:pt idx="4">
                  <c:v>5.09</c:v>
                </c:pt>
                <c:pt idx="5">
                  <c:v>6.09</c:v>
                </c:pt>
                <c:pt idx="6">
                  <c:v>5.91</c:v>
                </c:pt>
                <c:pt idx="7">
                  <c:v>5.77</c:v>
                </c:pt>
                <c:pt idx="8">
                  <c:v>5.78</c:v>
                </c:pt>
                <c:pt idx="9">
                  <c:v>6.66</c:v>
                </c:pt>
                <c:pt idx="10">
                  <c:v>5.35</c:v>
                </c:pt>
                <c:pt idx="11">
                  <c:v>7.29</c:v>
                </c:pt>
                <c:pt idx="12">
                  <c:v>5.84</c:v>
                </c:pt>
              </c:numCache>
            </c:numRef>
          </c:val>
          <c:extLst>
            <c:ext xmlns:c16="http://schemas.microsoft.com/office/drawing/2014/chart" uri="{C3380CC4-5D6E-409C-BE32-E72D297353CC}">
              <c16:uniqueId val="{00000000-E6D0-42DB-B07D-EB6306667008}"/>
            </c:ext>
          </c:extLst>
        </c:ser>
        <c:ser>
          <c:idx val="1"/>
          <c:order val="1"/>
          <c:tx>
            <c:strRef>
              <c:f>'3G_setup_time'!$C$1</c:f>
              <c:strCache>
                <c:ptCount val="1"/>
                <c:pt idx="0">
                  <c:v>MOOV</c:v>
                </c:pt>
              </c:strCache>
            </c:strRef>
          </c:tx>
          <c:spPr>
            <a:ln w="28575" cap="rnd">
              <a:solidFill>
                <a:srgbClr val="92D05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'3G_setup_time'!$C$2:$C$14</c:f>
              <c:numCache>
                <c:formatCode>General</c:formatCode>
                <c:ptCount val="13"/>
                <c:pt idx="0">
                  <c:v>5.55</c:v>
                </c:pt>
                <c:pt idx="1">
                  <c:v>6.01</c:v>
                </c:pt>
                <c:pt idx="2">
                  <c:v>6.33</c:v>
                </c:pt>
                <c:pt idx="3">
                  <c:v>6.49</c:v>
                </c:pt>
                <c:pt idx="4">
                  <c:v>6.31</c:v>
                </c:pt>
                <c:pt idx="5">
                  <c:v>6.12</c:v>
                </c:pt>
                <c:pt idx="6">
                  <c:v>6.07</c:v>
                </c:pt>
                <c:pt idx="7">
                  <c:v>7.35</c:v>
                </c:pt>
                <c:pt idx="8">
                  <c:v>6.29</c:v>
                </c:pt>
                <c:pt idx="9">
                  <c:v>6.98</c:v>
                </c:pt>
                <c:pt idx="10">
                  <c:v>7.01</c:v>
                </c:pt>
                <c:pt idx="11">
                  <c:v>8.3000000000000007</c:v>
                </c:pt>
                <c:pt idx="12">
                  <c:v>6.34</c:v>
                </c:pt>
              </c:numCache>
            </c:numRef>
          </c:val>
          <c:extLst>
            <c:ext xmlns:c16="http://schemas.microsoft.com/office/drawing/2014/chart" uri="{C3380CC4-5D6E-409C-BE32-E72D297353CC}">
              <c16:uniqueId val="{00000001-E6D0-42DB-B07D-EB6306667008}"/>
            </c:ext>
          </c:extLst>
        </c:ser>
        <c:ser>
          <c:idx val="2"/>
          <c:order val="2"/>
          <c:tx>
            <c:strRef>
              <c:f>'3G_setup_time'!$D$1</c:f>
              <c:strCache>
                <c:ptCount val="1"/>
                <c:pt idx="0">
                  <c:v>CELTISS</c:v>
                </c:pt>
              </c:strCache>
            </c:strRef>
          </c:tx>
          <c:spPr>
            <a:ln w="28575" cap="rnd">
              <a:solidFill>
                <a:srgbClr val="0070C0"/>
              </a:solidFill>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'3G_setup_time'!$D$2:$D$14</c:f>
              <c:numCache>
                <c:formatCode>General</c:formatCode>
                <c:ptCount val="13"/>
                <c:pt idx="0">
                  <c:v>4.8899999999999997</c:v>
                </c:pt>
                <c:pt idx="1">
                  <c:v>5.89</c:v>
                </c:pt>
                <c:pt idx="2">
                  <c:v>5.74</c:v>
                </c:pt>
                <c:pt idx="3">
                  <c:v>6.02</c:v>
                </c:pt>
                <c:pt idx="4">
                  <c:v>5.98</c:v>
                </c:pt>
                <c:pt idx="5">
                  <c:v>5.87</c:v>
                </c:pt>
                <c:pt idx="6">
                  <c:v>6.1</c:v>
                </c:pt>
                <c:pt idx="7">
                  <c:v>7.32</c:v>
                </c:pt>
                <c:pt idx="8">
                  <c:v>6.19</c:v>
                </c:pt>
                <c:pt idx="9">
                  <c:v>7.01</c:v>
                </c:pt>
                <c:pt idx="10">
                  <c:v>6.49</c:v>
                </c:pt>
                <c:pt idx="11">
                  <c:v>8.77</c:v>
                </c:pt>
                <c:pt idx="12">
                  <c:v>6.41</c:v>
                </c:pt>
              </c:numCache>
            </c:numRef>
          </c:val>
          <c:extLst>
            <c:ext xmlns:c16="http://schemas.microsoft.com/office/drawing/2014/chart" uri="{C3380CC4-5D6E-409C-BE32-E72D297353CC}">
              <c16:uniqueId val="{00000002-E6D0-42DB-B07D-EB6306667008}"/>
            </c:ext>
          </c:extLst>
        </c:ser>
        <c:ser>
          <c:idx val="3"/>
          <c:order val="3"/>
          <c:tx>
            <c:strRef>
              <c:f>'3G_setup_time'!$E$1</c:f>
              <c:strCache>
                <c:ptCount val="1"/>
                <c:pt idx="0">
                  <c:v>ARCEP Target</c:v>
                </c:pt>
              </c:strCache>
            </c:strRef>
          </c:tx>
          <c:spPr>
            <a:ln w="12700" cap="rnd">
              <a:solidFill>
                <a:srgbClr val="FF0000"/>
              </a:solidFill>
              <a:prstDash val="sysDash"/>
              <a:round/>
            </a:ln>
            <a:effectLst/>
          </c:spPr>
          <c:marker>
            <c:symbol val="none"/>
          </c:marker>
          <c:cat>
            <c:strRef>
              <c:f>'3G_setup_time'!$A$2:$A$14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'3G_setup_time'!$E$2:$E$14</c:f>
              <c:numCache>
                <c:formatCode>General</c:formatCode>
                <c:ptCount val="13"/>
                <c:pt idx="0">
                  <c:v>10</c:v>
                </c:pt>
                <c:pt idx="1">
                  <c:v>10</c:v>
                </c:pt>
                <c:pt idx="2">
                  <c:v>10</c:v>
                </c:pt>
                <c:pt idx="3">
                  <c:v>10</c:v>
                </c:pt>
                <c:pt idx="4">
                  <c:v>10</c:v>
                </c:pt>
                <c:pt idx="5">
                  <c:v>10</c:v>
                </c:pt>
                <c:pt idx="6">
                  <c:v>10</c:v>
                </c:pt>
                <c:pt idx="7">
                  <c:v>10</c:v>
                </c:pt>
                <c:pt idx="8">
                  <c:v>10</c:v>
                </c:pt>
                <c:pt idx="9">
                  <c:v>10</c:v>
                </c:pt>
                <c:pt idx="10">
                  <c:v>10</c:v>
                </c:pt>
                <c:pt idx="11">
                  <c:v>10</c:v>
                </c:pt>
                <c:pt idx="12">
                  <c:v>10</c:v>
                </c:pt>
              </c:numCache>
            </c:numRef>
          </c:val>
          <c:extLst>
            <c:ext xmlns:c16="http://schemas.microsoft.com/office/drawing/2014/chart" uri="{C3380CC4-5D6E-409C-BE32-E72D297353CC}">
              <c16:uniqueId val="{00000003-E6D0-42DB-B07D-EB6306667008}"/>
            </c:ext>
          </c:extLst>
        </c:ser>
        <c:dLbls>
          <c:showLegendKey val="0"/>
          <c:showVal val="0"/>
          <c:showCatName val="0"/>
          <c:showSerName val="0"/>
          <c:showPercent val="0"/>
          <c:showBubbleSize val="0"/>
        </c:dLbls>
        <c:axId val="507434831"/>
        <c:axId val="507436079"/>
      </c:radar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valAx>
      <c:spPr>
        <a:noFill/>
        <a:ln>
          <a:noFill/>
        </a:ln>
        <a:effectLst/>
      </c:spPr>
    </c:plotArea>
    <c:legend>
      <c:legendPos val="b"/>
      <c:layout>
        <c:manualLayout>
          <c:xMode val="edge"/>
          <c:yMode val="edge"/>
          <c:x val="0.23725556264926348"/>
          <c:y val="0.90166635170603671"/>
          <c:w val="0.5810049053785632"/>
          <c:h val="4.6564895447671693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'3G_Int_Connexion (2)'!$M$2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(2)'!$M$3</c:f>
              <c:numCache>
                <c:formatCode>General</c:formatCode>
                <c:ptCount val="1"/>
                <c:pt idx="0">
                  <c:v>9</c:v>
                </c:pt>
              </c:numCache>
            </c:numRef>
          </c:val>
          <c:extLst>
            <c:ext xmlns:c16="http://schemas.microsoft.com/office/drawing/2014/chart" uri="{C3380CC4-5D6E-409C-BE32-E72D297353CC}">
              <c16:uniqueId val="{00000000-7E11-4812-95F8-807B6DD2C237}"/>
            </c:ext>
          </c:extLst>
        </c:ser>
        <c:ser>
          <c:idx val="1"/>
          <c:order val="1"/>
          <c:tx>
            <c:strRef>
              <c:f>'3G_Int_Connexion (2)'!$N$2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(2)'!$N$3</c:f>
              <c:numCache>
                <c:formatCode>General</c:formatCode>
                <c:ptCount val="1"/>
                <c:pt idx="0">
                  <c:v>6</c:v>
                </c:pt>
              </c:numCache>
            </c:numRef>
          </c:val>
          <c:extLst>
            <c:ext xmlns:c16="http://schemas.microsoft.com/office/drawing/2014/chart" uri="{C3380CC4-5D6E-409C-BE32-E72D297353CC}">
              <c16:uniqueId val="{00000001-7E11-4812-95F8-807B6DD2C237}"/>
            </c:ext>
          </c:extLst>
        </c:ser>
        <c:ser>
          <c:idx val="2"/>
          <c:order val="2"/>
          <c:tx>
            <c:strRef>
              <c:f>'3G_Int_Connexion (2)'!$O$2</c:f>
              <c:strCache>
                <c:ptCount val="1"/>
                <c:pt idx="0">
                  <c:v>CELTISS</c:v>
                </c:pt>
              </c:strCache>
            </c:strRef>
          </c:tx>
          <c:spPr>
            <a:solidFill>
              <a:srgbClr val="0070C0"/>
            </a:solidFill>
            <a:ln w="9525">
              <a:solidFill>
                <a:schemeClr val="lt1"/>
              </a:solidFill>
            </a:ln>
            <a:effectLst/>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7E11-4812-95F8-807B6DD2C23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'3G_Int_Connexion (2)'!$L$3</c:f>
              <c:strCache>
                <c:ptCount val="1"/>
                <c:pt idx="0">
                  <c:v>#Regions</c:v>
                </c:pt>
              </c:strCache>
            </c:strRef>
          </c:cat>
          <c:val>
            <c:numRef>
              <c:f>'3G_Int_Connexion (2)'!$O$3</c:f>
              <c:numCache>
                <c:formatCode>General</c:formatCode>
                <c:ptCount val="1"/>
                <c:pt idx="0">
                  <c:v>6</c:v>
                </c:pt>
              </c:numCache>
            </c:numRef>
          </c:val>
          <c:extLst>
            <c:ext xmlns:c16="http://schemas.microsoft.com/office/drawing/2014/chart" uri="{C3380CC4-5D6E-409C-BE32-E72D297353CC}">
              <c16:uniqueId val="{00000004-7E11-4812-95F8-807B6DD2C23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u="none" strike="noStrike" cap="all" baseline="0">
                <a:effectLst/>
              </a:rPr>
              <a:t>3G</a:t>
            </a:r>
            <a:r>
              <a:rPr lang="fr-FR" sz="1800" b="1" i="0" u="none" strike="noStrike" cap="all" baseline="0">
                <a:effectLst/>
              </a:rPr>
              <a:t> Internet Connexion SuccesS </a:t>
            </a:r>
            <a:endParaRPr lang="en-US" b="1">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'3G_Int_Connexion (2)'!$B$1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9AFB-428C-A113-6BE3150A47EA}"/>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9AFB-428C-A113-6BE3150A47EA}"/>
              </c:ext>
            </c:extLst>
          </c:dPt>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(2)'!$B$2:$B$14</c:f>
              <c:numCache>
                <c:formatCode>General</c:formatCode>
                <c:ptCount val="13"/>
                <c:pt idx="0">
                  <c:v>100</c:v>
                </c:pt>
                <c:pt idx="1">
                  <c:v>100</c:v>
                </c:pt>
                <c:pt idx="2">
                  <c:v>100</c:v>
                </c:pt>
                <c:pt idx="3">
                  <c:v>100</c:v>
                </c:pt>
                <c:pt idx="4">
                  <c:v>99.86</c:v>
                </c:pt>
                <c:pt idx="5">
                  <c:v>100</c:v>
                </c:pt>
                <c:pt idx="6">
                  <c:v>100</c:v>
                </c:pt>
                <c:pt idx="7">
                  <c:v>98.81</c:v>
                </c:pt>
                <c:pt idx="8">
                  <c:v>98.440000000000012</c:v>
                </c:pt>
                <c:pt idx="9">
                  <c:v>100</c:v>
                </c:pt>
                <c:pt idx="10">
                  <c:v>97.44</c:v>
                </c:pt>
                <c:pt idx="11">
                  <c:v>95.25</c:v>
                </c:pt>
                <c:pt idx="12">
                  <c:v>98.960000000000008</c:v>
                </c:pt>
              </c:numCache>
            </c:numRef>
          </c:val>
          <c:extLst>
            <c:ext xmlns:c16="http://schemas.microsoft.com/office/drawing/2014/chart" uri="{C3380CC4-5D6E-409C-BE32-E72D297353CC}">
              <c16:uniqueId val="{00000004-9AFB-428C-A113-6BE3150A47EA}"/>
            </c:ext>
          </c:extLst>
        </c:ser>
        <c:ser>
          <c:idx val="1"/>
          <c:order val="1"/>
          <c:tx>
            <c:strRef>
              <c:f>'3G_Int_Connexion (2)'!$C$1</c:f>
              <c:strCache>
                <c:ptCount val="1"/>
                <c:pt idx="0">
                  <c:v>MOOV</c:v>
                </c:pt>
              </c:strCache>
            </c:strRef>
          </c:tx>
          <c:spPr>
            <a:solidFill>
              <a:srgbClr val="92D050"/>
            </a:solidFill>
            <a:ln>
              <a:solidFill>
                <a:schemeClr val="bg1"/>
              </a:solidFill>
            </a:ln>
            <a:effectLst/>
          </c:spPr>
          <c:invertIfNegative val="0"/>
          <c:dPt>
            <c:idx val="0"/>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6-9AFB-428C-A113-6BE3150A47EA}"/>
              </c:ext>
            </c:extLst>
          </c:dPt>
          <c:dPt>
            <c:idx val="12"/>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8-9AFB-428C-A113-6BE3150A47EA}"/>
              </c:ext>
            </c:extLst>
          </c:dPt>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(2)'!$C$2:$C$14</c:f>
              <c:numCache>
                <c:formatCode>General</c:formatCode>
                <c:ptCount val="13"/>
                <c:pt idx="0">
                  <c:v>100</c:v>
                </c:pt>
                <c:pt idx="1">
                  <c:v>100</c:v>
                </c:pt>
                <c:pt idx="2">
                  <c:v>100</c:v>
                </c:pt>
                <c:pt idx="3">
                  <c:v>99.27</c:v>
                </c:pt>
                <c:pt idx="4">
                  <c:v>98</c:v>
                </c:pt>
                <c:pt idx="5">
                  <c:v>99.92</c:v>
                </c:pt>
                <c:pt idx="6">
                  <c:v>99.550000000000011</c:v>
                </c:pt>
                <c:pt idx="7">
                  <c:v>99.070000000000007</c:v>
                </c:pt>
                <c:pt idx="8">
                  <c:v>98.1</c:v>
                </c:pt>
                <c:pt idx="9">
                  <c:v>100</c:v>
                </c:pt>
                <c:pt idx="10">
                  <c:v>98.59</c:v>
                </c:pt>
                <c:pt idx="11">
                  <c:v>91.22</c:v>
                </c:pt>
                <c:pt idx="12">
                  <c:v>98.11</c:v>
                </c:pt>
              </c:numCache>
            </c:numRef>
          </c:val>
          <c:extLst>
            <c:ext xmlns:c16="http://schemas.microsoft.com/office/drawing/2014/chart" uri="{C3380CC4-5D6E-409C-BE32-E72D297353CC}">
              <c16:uniqueId val="{00000009-9AFB-428C-A113-6BE3150A47EA}"/>
            </c:ext>
          </c:extLst>
        </c:ser>
        <c:ser>
          <c:idx val="2"/>
          <c:order val="2"/>
          <c:tx>
            <c:strRef>
              <c:f>'3G_Int_Connexion (2)'!$D$1</c:f>
              <c:strCache>
                <c:ptCount val="1"/>
                <c:pt idx="0">
                  <c:v>CELTISS</c:v>
                </c:pt>
              </c:strCache>
            </c:strRef>
          </c:tx>
          <c:spPr>
            <a:solidFill>
              <a:srgbClr val="0070C0"/>
            </a:solidFill>
            <a:ln>
              <a:solidFill>
                <a:schemeClr val="bg1"/>
              </a:solidFill>
            </a:ln>
            <a:effectLst/>
          </c:spPr>
          <c:invertIfNegative val="0"/>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(2)'!$D$2:$D$14</c:f>
              <c:numCache>
                <c:formatCode>General</c:formatCode>
                <c:ptCount val="13"/>
                <c:pt idx="0">
                  <c:v>100</c:v>
                </c:pt>
                <c:pt idx="1">
                  <c:v>100</c:v>
                </c:pt>
                <c:pt idx="2">
                  <c:v>100</c:v>
                </c:pt>
                <c:pt idx="3">
                  <c:v>100</c:v>
                </c:pt>
                <c:pt idx="4">
                  <c:v>98.350000000000009</c:v>
                </c:pt>
                <c:pt idx="5">
                  <c:v>100</c:v>
                </c:pt>
                <c:pt idx="6">
                  <c:v>98.9</c:v>
                </c:pt>
                <c:pt idx="7">
                  <c:v>98.27</c:v>
                </c:pt>
                <c:pt idx="8">
                  <c:v>98.56</c:v>
                </c:pt>
                <c:pt idx="9">
                  <c:v>100</c:v>
                </c:pt>
                <c:pt idx="10">
                  <c:v>97.1</c:v>
                </c:pt>
                <c:pt idx="11">
                  <c:v>93.47</c:v>
                </c:pt>
                <c:pt idx="12">
                  <c:v>98.509999999999991</c:v>
                </c:pt>
              </c:numCache>
            </c:numRef>
          </c:val>
          <c:extLst>
            <c:ext xmlns:c16="http://schemas.microsoft.com/office/drawing/2014/chart" uri="{C3380CC4-5D6E-409C-BE32-E72D297353CC}">
              <c16:uniqueId val="{0000000A-9AFB-428C-A113-6BE3150A47EA}"/>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'3G_Int_Connexion (2)'!$E$1</c:f>
              <c:strCache>
                <c:ptCount val="1"/>
                <c:pt idx="0">
                  <c:v>ARCEP Target</c:v>
                </c:pt>
              </c:strCache>
            </c:strRef>
          </c:tx>
          <c:spPr>
            <a:ln w="19050" cap="rnd">
              <a:solidFill>
                <a:srgbClr val="FF0000"/>
              </a:solidFill>
              <a:prstDash val="sysDash"/>
              <a:round/>
            </a:ln>
            <a:effectLst/>
          </c:spPr>
          <c:marker>
            <c:symbol val="none"/>
          </c:marker>
          <c:cat>
            <c:strRef>
              <c:f>'3G_Int_Connexion (2)'!$A$2:$A$14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'3G_Int_Connexion (2)'!$E$2:$E$14</c:f>
              <c:numCache>
                <c:formatCode>General</c:formatCode>
                <c:ptCount val="13"/>
                <c:pt idx="0">
                  <c:v>96</c:v>
                </c:pt>
                <c:pt idx="1">
                  <c:v>96</c:v>
                </c:pt>
                <c:pt idx="2">
                  <c:v>96</c:v>
                </c:pt>
                <c:pt idx="3">
                  <c:v>96</c:v>
                </c:pt>
                <c:pt idx="4">
                  <c:v>96</c:v>
                </c:pt>
                <c:pt idx="5">
                  <c:v>96</c:v>
                </c:pt>
                <c:pt idx="6">
                  <c:v>96</c:v>
                </c:pt>
                <c:pt idx="7">
                  <c:v>96</c:v>
                </c:pt>
                <c:pt idx="8">
                  <c:v>96</c:v>
                </c:pt>
                <c:pt idx="9">
                  <c:v>96</c:v>
                </c:pt>
                <c:pt idx="10">
                  <c:v>96</c:v>
                </c:pt>
                <c:pt idx="11">
                  <c:v>96</c:v>
                </c:pt>
                <c:pt idx="12">
                  <c:v>96</c:v>
                </c:pt>
              </c:numCache>
            </c:numRef>
          </c:val>
          <c:smooth val="0"/>
          <c:extLst>
            <c:ext xmlns:c16="http://schemas.microsoft.com/office/drawing/2014/chart" uri="{C3380CC4-5D6E-409C-BE32-E72D297353CC}">
              <c16:uniqueId val="{0000000B-9AFB-428C-A113-6BE3150A47EA}"/>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4886903225974607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Web Service 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'3G_Web_Ser'!$B$1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15AE-4288-9303-1D480E4D4DAF}"/>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15AE-4288-9303-1D480E4D4DAF}"/>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'3G_Web_Ser'!$B$2:$B$14</c:f>
              <c:numCache>
                <c:formatCode>General</c:formatCode>
                <c:ptCount val="13"/>
                <c:pt idx="0">
                  <c:v>100</c:v>
                </c:pt>
                <c:pt idx="1">
                  <c:v>98.2</c:v>
                </c:pt>
                <c:pt idx="2">
                  <c:v>97.99</c:v>
                </c:pt>
                <c:pt idx="3">
                  <c:v>99.76</c:v>
                </c:pt>
                <c:pt idx="4">
                  <c:v>99.039999999999992</c:v>
                </c:pt>
                <c:pt idx="5">
                  <c:v>97.56</c:v>
                </c:pt>
                <c:pt idx="6">
                  <c:v>98.88</c:v>
                </c:pt>
                <c:pt idx="7">
                  <c:v>97.98</c:v>
                </c:pt>
                <c:pt idx="8">
                  <c:v>99.65</c:v>
                </c:pt>
                <c:pt idx="9">
                  <c:v>99.78</c:v>
                </c:pt>
                <c:pt idx="10">
                  <c:v>99.31</c:v>
                </c:pt>
                <c:pt idx="11">
                  <c:v>93.33</c:v>
                </c:pt>
                <c:pt idx="12">
                  <c:v>98.17</c:v>
                </c:pt>
              </c:numCache>
            </c:numRef>
          </c:val>
          <c:extLst>
            <c:ext xmlns:c16="http://schemas.microsoft.com/office/drawing/2014/chart" uri="{C3380CC4-5D6E-409C-BE32-E72D297353CC}">
              <c16:uniqueId val="{00000004-15AE-4288-9303-1D480E4D4DAF}"/>
            </c:ext>
          </c:extLst>
        </c:ser>
        <c:ser>
          <c:idx val="1"/>
          <c:order val="1"/>
          <c:tx>
            <c:strRef>
              <c:f>'3G_Web_Ser'!$C$1</c:f>
              <c:strCache>
                <c:ptCount val="1"/>
                <c:pt idx="0">
                  <c:v>MOOV</c:v>
                </c:pt>
              </c:strCache>
            </c:strRef>
          </c:tx>
          <c:spPr>
            <a:solidFill>
              <a:srgbClr val="92D050"/>
            </a:solidFill>
            <a:ln>
              <a:solidFill>
                <a:schemeClr val="bg1"/>
              </a:solidFill>
            </a:ln>
            <a:effectLst/>
          </c:spPr>
          <c:invertIfNegative val="0"/>
          <c:dPt>
            <c:idx val="0"/>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6-15AE-4288-9303-1D480E4D4DAF}"/>
              </c:ext>
            </c:extLst>
          </c:dPt>
          <c:dPt>
            <c:idx val="12"/>
            <c:invertIfNegative val="0"/>
            <c:bubble3D val="0"/>
            <c:spPr>
              <a:solidFill>
                <a:srgbClr val="92D050"/>
              </a:solidFill>
              <a:ln w="19050">
                <a:solidFill>
                  <a:schemeClr val="bg1"/>
                </a:solidFill>
              </a:ln>
              <a:effectLst/>
            </c:spPr>
            <c:extLst>
              <c:ext xmlns:c16="http://schemas.microsoft.com/office/drawing/2014/chart" uri="{C3380CC4-5D6E-409C-BE32-E72D297353CC}">
                <c16:uniqueId val="{00000008-15AE-4288-9303-1D480E4D4DAF}"/>
              </c:ext>
            </c:extLst>
          </c:dPt>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'3G_Web_Ser'!$C$2:$C$14</c:f>
              <c:numCache>
                <c:formatCode>General</c:formatCode>
                <c:ptCount val="13"/>
                <c:pt idx="0">
                  <c:v>100</c:v>
                </c:pt>
                <c:pt idx="1">
                  <c:v>95.22</c:v>
                </c:pt>
                <c:pt idx="2">
                  <c:v>98.39</c:v>
                </c:pt>
                <c:pt idx="3">
                  <c:v>97.94</c:v>
                </c:pt>
                <c:pt idx="4">
                  <c:v>99.72</c:v>
                </c:pt>
                <c:pt idx="5">
                  <c:v>99.550000000000011</c:v>
                </c:pt>
                <c:pt idx="6">
                  <c:v>99.77000000000001</c:v>
                </c:pt>
                <c:pt idx="7">
                  <c:v>96.87</c:v>
                </c:pt>
                <c:pt idx="8">
                  <c:v>98.78</c:v>
                </c:pt>
                <c:pt idx="9">
                  <c:v>95.33</c:v>
                </c:pt>
                <c:pt idx="10">
                  <c:v>96.44</c:v>
                </c:pt>
                <c:pt idx="11">
                  <c:v>87.89</c:v>
                </c:pt>
                <c:pt idx="12">
                  <c:v>97.22</c:v>
                </c:pt>
              </c:numCache>
            </c:numRef>
          </c:val>
          <c:extLst>
            <c:ext xmlns:c16="http://schemas.microsoft.com/office/drawing/2014/chart" uri="{C3380CC4-5D6E-409C-BE32-E72D297353CC}">
              <c16:uniqueId val="{00000009-15AE-4288-9303-1D480E4D4DAF}"/>
            </c:ext>
          </c:extLst>
        </c:ser>
        <c:ser>
          <c:idx val="2"/>
          <c:order val="2"/>
          <c:tx>
            <c:strRef>
              <c:f>'3G_Web_Ser'!$D$1</c:f>
              <c:strCache>
                <c:ptCount val="1"/>
                <c:pt idx="0">
                  <c:v>CELTISS</c:v>
                </c:pt>
              </c:strCache>
            </c:strRef>
          </c:tx>
          <c:spPr>
            <a:solidFill>
              <a:srgbClr val="0070C0"/>
            </a:solidFill>
            <a:ln>
              <a:solidFill>
                <a:schemeClr val="accent3"/>
              </a:solidFill>
            </a:ln>
            <a:effectLst/>
          </c:spPr>
          <c:invertIfNegative val="0"/>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'3G_Web_Ser'!$D$2:$D$14</c:f>
              <c:numCache>
                <c:formatCode>General</c:formatCode>
                <c:ptCount val="13"/>
                <c:pt idx="0">
                  <c:v>100</c:v>
                </c:pt>
                <c:pt idx="1">
                  <c:v>84.7</c:v>
                </c:pt>
                <c:pt idx="2">
                  <c:v>98.440000000000012</c:v>
                </c:pt>
                <c:pt idx="3">
                  <c:v>99.88</c:v>
                </c:pt>
                <c:pt idx="4">
                  <c:v>98.78</c:v>
                </c:pt>
                <c:pt idx="5">
                  <c:v>98.11</c:v>
                </c:pt>
                <c:pt idx="6">
                  <c:v>98.26</c:v>
                </c:pt>
                <c:pt idx="7">
                  <c:v>95.08</c:v>
                </c:pt>
                <c:pt idx="8">
                  <c:v>99.81</c:v>
                </c:pt>
                <c:pt idx="9">
                  <c:v>99.06</c:v>
                </c:pt>
                <c:pt idx="10">
                  <c:v>100</c:v>
                </c:pt>
                <c:pt idx="11">
                  <c:v>88.3</c:v>
                </c:pt>
                <c:pt idx="12">
                  <c:v>96.94</c:v>
                </c:pt>
              </c:numCache>
            </c:numRef>
          </c:val>
          <c:extLst>
            <c:ext xmlns:c16="http://schemas.microsoft.com/office/drawing/2014/chart" uri="{C3380CC4-5D6E-409C-BE32-E72D297353CC}">
              <c16:uniqueId val="{0000000A-15AE-4288-9303-1D480E4D4DA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'3G_Web_Ser'!$E$1</c:f>
              <c:strCache>
                <c:ptCount val="1"/>
                <c:pt idx="0">
                  <c:v>ARCEP Target</c:v>
                </c:pt>
              </c:strCache>
            </c:strRef>
          </c:tx>
          <c:spPr>
            <a:ln w="19050" cap="rnd">
              <a:solidFill>
                <a:srgbClr val="FF0000"/>
              </a:solidFill>
              <a:prstDash val="sysDash"/>
              <a:round/>
            </a:ln>
            <a:effectLst/>
          </c:spPr>
          <c:marker>
            <c:symbol val="none"/>
          </c:marker>
          <c:cat>
            <c:strRef>
              <c:f>'3G_Web_Ser'!$A$2:$A$14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'3G_Web_Ser'!$E$2:$E$14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15AE-4288-9303-1D480E4D4DA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alpha val="99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'Couverture 2G Incar)'!$M$2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Incar)'!$L$3</c:f>
              <c:strCache>
                <c:ptCount val="1"/>
                <c:pt idx="0">
                  <c:v>#Regions</c:v>
                </c:pt>
              </c:strCache>
            </c:strRef>
          </c:cat>
          <c:val>
            <c:numRef>
              <c:f>'Couverture 2G Incar)'!$M$3</c:f>
              <c:numCache>
                <c:formatCode>General</c:formatCode>
                <c:ptCount val="1"/>
                <c:pt idx="0">
                  <c:v>4</c:v>
                </c:pt>
              </c:numCache>
            </c:numRef>
          </c:val>
          <c:extLst>
            <c:ext xmlns:c16="http://schemas.microsoft.com/office/drawing/2014/chart" uri="{C3380CC4-5D6E-409C-BE32-E72D297353CC}">
              <c16:uniqueId val="{00000000-E752-434F-89D2-48D58E58B127}"/>
            </c:ext>
          </c:extLst>
        </c:ser>
        <c:ser>
          <c:idx val="1"/>
          <c:order val="1"/>
          <c:tx>
            <c:strRef>
              <c:f>'Couverture 2G Incar)'!$N$2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Incar)'!$L$3</c:f>
              <c:strCache>
                <c:ptCount val="1"/>
                <c:pt idx="0">
                  <c:v>#Regions</c:v>
                </c:pt>
              </c:strCache>
            </c:strRef>
          </c:cat>
          <c:val>
            <c:numRef>
              <c:f>'Couverture 2G Incar)'!$N$3</c:f>
              <c:numCache>
                <c:formatCode>General</c:formatCode>
                <c:ptCount val="1"/>
                <c:pt idx="0">
                  <c:v>5</c:v>
                </c:pt>
              </c:numCache>
            </c:numRef>
          </c:val>
          <c:extLst>
            <c:ext xmlns:c16="http://schemas.microsoft.com/office/drawing/2014/chart" uri="{C3380CC4-5D6E-409C-BE32-E72D297353CC}">
              <c16:uniqueId val="{00000001-E752-434F-89D2-48D58E58B127}"/>
            </c:ext>
          </c:extLst>
        </c:ser>
        <c:ser>
          <c:idx val="2"/>
          <c:order val="2"/>
          <c:tx>
            <c:strRef>
              <c:f>'Couverture 2G Incar)'!$O$2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Incar)'!$L$3</c:f>
              <c:strCache>
                <c:ptCount val="1"/>
                <c:pt idx="0">
                  <c:v>#Regions</c:v>
                </c:pt>
              </c:strCache>
            </c:strRef>
          </c:cat>
          <c:val>
            <c:numRef>
              <c:f>'Couverture 2G Incar)'!$O$3</c:f>
              <c:numCache>
                <c:formatCode>General</c:formatCode>
                <c:ptCount val="1"/>
                <c:pt idx="0">
                  <c:v>6</c:v>
                </c:pt>
              </c:numCache>
            </c:numRef>
          </c:val>
          <c:extLst>
            <c:ext xmlns:c16="http://schemas.microsoft.com/office/drawing/2014/chart" uri="{C3380CC4-5D6E-409C-BE32-E72D297353CC}">
              <c16:uniqueId val="{00000002-E752-434F-89D2-48D58E58B12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'3G_Web_Ser'!$M$2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'3G_Web_Ser'!$M$3</c:f>
              <c:numCache>
                <c:formatCode>General</c:formatCode>
                <c:ptCount val="1"/>
                <c:pt idx="0">
                  <c:v>5</c:v>
                </c:pt>
              </c:numCache>
            </c:numRef>
          </c:val>
          <c:extLst>
            <c:ext xmlns:c16="http://schemas.microsoft.com/office/drawing/2014/chart" uri="{C3380CC4-5D6E-409C-BE32-E72D297353CC}">
              <c16:uniqueId val="{00000000-DBA3-452C-BC95-B0E436B716D7}"/>
            </c:ext>
          </c:extLst>
        </c:ser>
        <c:ser>
          <c:idx val="1"/>
          <c:order val="1"/>
          <c:tx>
            <c:strRef>
              <c:f>'3G_Web_Ser'!$N$2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'3G_Web_Ser'!$N$3</c:f>
              <c:numCache>
                <c:formatCode>General</c:formatCode>
                <c:ptCount val="1"/>
                <c:pt idx="0">
                  <c:v>4</c:v>
                </c:pt>
              </c:numCache>
            </c:numRef>
          </c:val>
          <c:extLst>
            <c:ext xmlns:c16="http://schemas.microsoft.com/office/drawing/2014/chart" uri="{C3380CC4-5D6E-409C-BE32-E72D297353CC}">
              <c16:uniqueId val="{00000001-DBA3-452C-BC95-B0E436B716D7}"/>
            </c:ext>
          </c:extLst>
        </c:ser>
        <c:ser>
          <c:idx val="2"/>
          <c:order val="2"/>
          <c:tx>
            <c:strRef>
              <c:f>'3G_Web_Ser'!$O$2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DBA3-452C-BC95-B0E436B716D7}"/>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'3G_Web_Ser'!$L$3</c:f>
              <c:strCache>
                <c:ptCount val="1"/>
                <c:pt idx="0">
                  <c:v>#Regions</c:v>
                </c:pt>
              </c:strCache>
            </c:strRef>
          </c:cat>
          <c:val>
            <c:numRef>
              <c:f>'3G_Web_Ser'!$O$3</c:f>
              <c:numCache>
                <c:formatCode>General</c:formatCode>
                <c:ptCount val="1"/>
                <c:pt idx="0">
                  <c:v>5</c:v>
                </c:pt>
              </c:numCache>
            </c:numRef>
          </c:val>
          <c:extLst>
            <c:ext xmlns:c16="http://schemas.microsoft.com/office/drawing/2014/chart" uri="{C3380CC4-5D6E-409C-BE32-E72D297353CC}">
              <c16:uniqueId val="{00000004-DBA3-452C-BC95-B0E436B716D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a:t>
            </a:r>
            <a:r>
              <a:rPr lang="fr-FR" sz="1800" b="1" i="0" u="none" strike="noStrike" cap="all" baseline="0">
                <a:effectLst/>
              </a:rPr>
              <a:t>FTP DL </a:t>
            </a:r>
            <a:r>
              <a:rPr lang="en-US" sz="1800" b="1" i="0" cap="all" baseline="0">
                <a:effectLst/>
              </a:rPr>
              <a:t>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B44D-4305-8BDC-726F5C930A31}"/>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B44D-4305-8BDC-726F5C930A31}"/>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'!$B$2:$B$14</c:f>
              <c:numCache>
                <c:formatCode>General</c:formatCode>
                <c:ptCount val="13"/>
                <c:pt idx="0">
                  <c:v>99.6</c:v>
                </c:pt>
                <c:pt idx="1">
                  <c:v>100</c:v>
                </c:pt>
                <c:pt idx="2">
                  <c:v>99.15</c:v>
                </c:pt>
                <c:pt idx="3">
                  <c:v>100</c:v>
                </c:pt>
                <c:pt idx="4">
                  <c:v>98.66</c:v>
                </c:pt>
                <c:pt idx="5">
                  <c:v>99.15</c:v>
                </c:pt>
                <c:pt idx="6">
                  <c:v>98.58</c:v>
                </c:pt>
                <c:pt idx="7">
                  <c:v>99.69</c:v>
                </c:pt>
                <c:pt idx="8">
                  <c:v>100</c:v>
                </c:pt>
                <c:pt idx="9">
                  <c:v>99.56</c:v>
                </c:pt>
                <c:pt idx="10">
                  <c:v>100</c:v>
                </c:pt>
                <c:pt idx="11">
                  <c:v>95.42</c:v>
                </c:pt>
                <c:pt idx="12">
                  <c:v>99.070000000000007</c:v>
                </c:pt>
              </c:numCache>
            </c:numRef>
          </c:val>
          <c:extLst>
            <c:ext xmlns:c16="http://schemas.microsoft.com/office/drawing/2014/chart" uri="{C3380CC4-5D6E-409C-BE32-E72D297353CC}">
              <c16:uniqueId val="{00000004-B44D-4305-8BDC-726F5C930A31}"/>
            </c:ext>
          </c:extLst>
        </c:ser>
        <c:ser>
          <c:idx val="1"/>
          <c:order val="1"/>
          <c:tx>
            <c:strRef>
              <c:f>'3G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B44D-4305-8BDC-726F5C930A31}"/>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B44D-4305-8BDC-726F5C930A31}"/>
              </c:ext>
            </c:extLst>
          </c:dPt>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'!$C$2:$C$14</c:f>
              <c:numCache>
                <c:formatCode>General</c:formatCode>
                <c:ptCount val="13"/>
                <c:pt idx="0">
                  <c:v>99.83</c:v>
                </c:pt>
                <c:pt idx="1">
                  <c:v>99.36</c:v>
                </c:pt>
                <c:pt idx="2">
                  <c:v>98.72999999999999</c:v>
                </c:pt>
                <c:pt idx="3">
                  <c:v>98.65</c:v>
                </c:pt>
                <c:pt idx="4">
                  <c:v>99.88</c:v>
                </c:pt>
                <c:pt idx="5">
                  <c:v>99.570000000000007</c:v>
                </c:pt>
                <c:pt idx="6">
                  <c:v>98.69</c:v>
                </c:pt>
                <c:pt idx="7">
                  <c:v>100</c:v>
                </c:pt>
                <c:pt idx="8">
                  <c:v>97.94</c:v>
                </c:pt>
                <c:pt idx="9">
                  <c:v>98.7</c:v>
                </c:pt>
                <c:pt idx="10">
                  <c:v>99.53</c:v>
                </c:pt>
                <c:pt idx="11">
                  <c:v>93.66</c:v>
                </c:pt>
                <c:pt idx="12">
                  <c:v>98.42</c:v>
                </c:pt>
              </c:numCache>
            </c:numRef>
          </c:val>
          <c:extLst>
            <c:ext xmlns:c16="http://schemas.microsoft.com/office/drawing/2014/chart" uri="{C3380CC4-5D6E-409C-BE32-E72D297353CC}">
              <c16:uniqueId val="{00000009-B44D-4305-8BDC-726F5C930A31}"/>
            </c:ext>
          </c:extLst>
        </c:ser>
        <c:ser>
          <c:idx val="2"/>
          <c:order val="2"/>
          <c:tx>
            <c:strRef>
              <c:f>'3G FTP DL '!$D$1</c:f>
              <c:strCache>
                <c:ptCount val="1"/>
                <c:pt idx="0">
                  <c:v>CELTISS</c:v>
                </c:pt>
              </c:strCache>
            </c:strRef>
          </c:tx>
          <c:spPr>
            <a:solidFill>
              <a:srgbClr val="0070C0"/>
            </a:solidFill>
            <a:ln>
              <a:solidFill>
                <a:schemeClr val="accent3"/>
              </a:solidFill>
            </a:ln>
            <a:effectLst/>
          </c:spPr>
          <c:invertIfNegative val="0"/>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'!$D$2:$D$14</c:f>
              <c:numCache>
                <c:formatCode>General</c:formatCode>
                <c:ptCount val="13"/>
                <c:pt idx="0">
                  <c:v>100</c:v>
                </c:pt>
                <c:pt idx="1">
                  <c:v>98.929999999999993</c:v>
                </c:pt>
                <c:pt idx="2">
                  <c:v>99.929999999999993</c:v>
                </c:pt>
                <c:pt idx="3">
                  <c:v>99.29</c:v>
                </c:pt>
                <c:pt idx="4">
                  <c:v>99.51</c:v>
                </c:pt>
                <c:pt idx="5">
                  <c:v>100</c:v>
                </c:pt>
                <c:pt idx="6">
                  <c:v>99.58</c:v>
                </c:pt>
                <c:pt idx="7">
                  <c:v>97.009999999999991</c:v>
                </c:pt>
                <c:pt idx="8">
                  <c:v>100</c:v>
                </c:pt>
                <c:pt idx="9">
                  <c:v>100</c:v>
                </c:pt>
                <c:pt idx="10">
                  <c:v>99.52</c:v>
                </c:pt>
                <c:pt idx="11">
                  <c:v>98.68</c:v>
                </c:pt>
                <c:pt idx="12">
                  <c:v>99.21</c:v>
                </c:pt>
              </c:numCache>
            </c:numRef>
          </c:val>
          <c:extLst>
            <c:ext xmlns:c16="http://schemas.microsoft.com/office/drawing/2014/chart" uri="{C3380CC4-5D6E-409C-BE32-E72D297353CC}">
              <c16:uniqueId val="{0000000A-B44D-4305-8BDC-726F5C930A31}"/>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DL '!$E$1</c:f>
              <c:strCache>
                <c:ptCount val="1"/>
                <c:pt idx="0">
                  <c:v>ARCEP Target</c:v>
                </c:pt>
              </c:strCache>
            </c:strRef>
          </c:tx>
          <c:spPr>
            <a:ln w="19050" cap="rnd">
              <a:solidFill>
                <a:srgbClr val="FF0000"/>
              </a:solidFill>
              <a:prstDash val="sysDash"/>
              <a:round/>
            </a:ln>
            <a:effectLst/>
          </c:spPr>
          <c:marker>
            <c:symbol val="none"/>
          </c:marker>
          <c:cat>
            <c:strRef>
              <c:f>'3G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B44D-4305-8BDC-726F5C930A31}"/>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DL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'!$L$3</c:f>
              <c:strCache>
                <c:ptCount val="1"/>
                <c:pt idx="0">
                  <c:v>#Regions</c:v>
                </c:pt>
              </c:strCache>
            </c:strRef>
          </c:cat>
          <c:val>
            <c:numRef>
              <c:f>'3G FTP DL '!$M$3</c:f>
              <c:numCache>
                <c:formatCode>General</c:formatCode>
                <c:ptCount val="1"/>
                <c:pt idx="0">
                  <c:v>4</c:v>
                </c:pt>
              </c:numCache>
            </c:numRef>
          </c:val>
          <c:extLst>
            <c:ext xmlns:c16="http://schemas.microsoft.com/office/drawing/2014/chart" uri="{C3380CC4-5D6E-409C-BE32-E72D297353CC}">
              <c16:uniqueId val="{00000000-4CBC-43D4-8C94-2DF8B53E1E59}"/>
            </c:ext>
          </c:extLst>
        </c:ser>
        <c:ser>
          <c:idx val="1"/>
          <c:order val="1"/>
          <c:tx>
            <c:strRef>
              <c:f>'3G FTP DL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'!$L$3</c:f>
              <c:strCache>
                <c:ptCount val="1"/>
                <c:pt idx="0">
                  <c:v>#Regions</c:v>
                </c:pt>
              </c:strCache>
            </c:strRef>
          </c:cat>
          <c:val>
            <c:numRef>
              <c:f>'3G FTP DL '!$N$3</c:f>
              <c:numCache>
                <c:formatCode>General</c:formatCode>
                <c:ptCount val="1"/>
                <c:pt idx="0">
                  <c:v>2</c:v>
                </c:pt>
              </c:numCache>
            </c:numRef>
          </c:val>
          <c:extLst>
            <c:ext xmlns:c16="http://schemas.microsoft.com/office/drawing/2014/chart" uri="{C3380CC4-5D6E-409C-BE32-E72D297353CC}">
              <c16:uniqueId val="{00000001-4CBC-43D4-8C94-2DF8B53E1E59}"/>
            </c:ext>
          </c:extLst>
        </c:ser>
        <c:ser>
          <c:idx val="2"/>
          <c:order val="2"/>
          <c:tx>
            <c:strRef>
              <c:f>'3G FTP DL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4CBC-43D4-8C94-2DF8B53E1E59}"/>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'!$L$3</c:f>
              <c:strCache>
                <c:ptCount val="1"/>
                <c:pt idx="0">
                  <c:v>#Regions</c:v>
                </c:pt>
              </c:strCache>
            </c:strRef>
          </c:cat>
          <c:val>
            <c:numRef>
              <c:f>'3G FTP DL '!$O$3</c:f>
              <c:numCache>
                <c:formatCode>General</c:formatCode>
                <c:ptCount val="1"/>
                <c:pt idx="0">
                  <c:v>6</c:v>
                </c:pt>
              </c:numCache>
            </c:numRef>
          </c:val>
          <c:extLst>
            <c:ext xmlns:c16="http://schemas.microsoft.com/office/drawing/2014/chart" uri="{C3380CC4-5D6E-409C-BE32-E72D297353CC}">
              <c16:uniqueId val="{00000004-4CBC-43D4-8C94-2DF8B53E1E59}"/>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a:t>
            </a:r>
            <a:r>
              <a:rPr lang="fr-FR" sz="1800" b="1" i="0" cap="all" baseline="0">
                <a:effectLst/>
              </a:rPr>
              <a:t>FTP UL </a:t>
            </a:r>
            <a:r>
              <a:rPr lang="en-US" sz="1800" b="1" i="0" cap="all" baseline="0">
                <a:effectLst/>
              </a:rPr>
              <a:t>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23A8-4402-B025-C340BA32C933}"/>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23A8-4402-B025-C340BA32C933}"/>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'!$B$2:$B$14</c:f>
              <c:numCache>
                <c:formatCode>General</c:formatCode>
                <c:ptCount val="13"/>
                <c:pt idx="0">
                  <c:v>99.64</c:v>
                </c:pt>
                <c:pt idx="1">
                  <c:v>98.53</c:v>
                </c:pt>
                <c:pt idx="2">
                  <c:v>99.41</c:v>
                </c:pt>
                <c:pt idx="3">
                  <c:v>99.29</c:v>
                </c:pt>
                <c:pt idx="4">
                  <c:v>100</c:v>
                </c:pt>
                <c:pt idx="5">
                  <c:v>98.22999999999999</c:v>
                </c:pt>
                <c:pt idx="6">
                  <c:v>97.13000000000001</c:v>
                </c:pt>
                <c:pt idx="7">
                  <c:v>98.86</c:v>
                </c:pt>
                <c:pt idx="8">
                  <c:v>100</c:v>
                </c:pt>
                <c:pt idx="9">
                  <c:v>99.16</c:v>
                </c:pt>
                <c:pt idx="10">
                  <c:v>99.550000000000011</c:v>
                </c:pt>
                <c:pt idx="11">
                  <c:v>93.92</c:v>
                </c:pt>
                <c:pt idx="12">
                  <c:v>98.509999999999991</c:v>
                </c:pt>
              </c:numCache>
            </c:numRef>
          </c:val>
          <c:extLst>
            <c:ext xmlns:c16="http://schemas.microsoft.com/office/drawing/2014/chart" uri="{C3380CC4-5D6E-409C-BE32-E72D297353CC}">
              <c16:uniqueId val="{00000004-23A8-4402-B025-C340BA32C933}"/>
            </c:ext>
          </c:extLst>
        </c:ser>
        <c:ser>
          <c:idx val="1"/>
          <c:order val="1"/>
          <c:tx>
            <c:strRef>
              <c:f>'3G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23A8-4402-B025-C340BA32C933}"/>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23A8-4402-B025-C340BA32C933}"/>
              </c:ext>
            </c:extLst>
          </c:dPt>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'!$C$2:$C$14</c:f>
              <c:numCache>
                <c:formatCode>General</c:formatCode>
                <c:ptCount val="13"/>
                <c:pt idx="0">
                  <c:v>99.83</c:v>
                </c:pt>
                <c:pt idx="1">
                  <c:v>97.69</c:v>
                </c:pt>
                <c:pt idx="2">
                  <c:v>99.37</c:v>
                </c:pt>
                <c:pt idx="3">
                  <c:v>98.11</c:v>
                </c:pt>
                <c:pt idx="4">
                  <c:v>100</c:v>
                </c:pt>
                <c:pt idx="5">
                  <c:v>95.02000000000001</c:v>
                </c:pt>
                <c:pt idx="6">
                  <c:v>97.26</c:v>
                </c:pt>
                <c:pt idx="7">
                  <c:v>91.149999999999991</c:v>
                </c:pt>
                <c:pt idx="8">
                  <c:v>99.63</c:v>
                </c:pt>
                <c:pt idx="9">
                  <c:v>100</c:v>
                </c:pt>
                <c:pt idx="10">
                  <c:v>100</c:v>
                </c:pt>
                <c:pt idx="11">
                  <c:v>97.72999999999999</c:v>
                </c:pt>
                <c:pt idx="12">
                  <c:v>97.88</c:v>
                </c:pt>
              </c:numCache>
            </c:numRef>
          </c:val>
          <c:extLst>
            <c:ext xmlns:c16="http://schemas.microsoft.com/office/drawing/2014/chart" uri="{C3380CC4-5D6E-409C-BE32-E72D297353CC}">
              <c16:uniqueId val="{00000009-23A8-4402-B025-C340BA32C933}"/>
            </c:ext>
          </c:extLst>
        </c:ser>
        <c:ser>
          <c:idx val="2"/>
          <c:order val="2"/>
          <c:tx>
            <c:strRef>
              <c:f>'3G FTP UL '!$D$1</c:f>
              <c:strCache>
                <c:ptCount val="1"/>
                <c:pt idx="0">
                  <c:v>CELTISS</c:v>
                </c:pt>
              </c:strCache>
            </c:strRef>
          </c:tx>
          <c:spPr>
            <a:solidFill>
              <a:srgbClr val="0070C0"/>
            </a:solidFill>
            <a:ln>
              <a:solidFill>
                <a:schemeClr val="accent3"/>
              </a:solidFill>
            </a:ln>
            <a:effectLst/>
          </c:spPr>
          <c:invertIfNegative val="0"/>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'!$D$2:$D$14</c:f>
              <c:numCache>
                <c:formatCode>General</c:formatCode>
                <c:ptCount val="13"/>
                <c:pt idx="0">
                  <c:v>99.69</c:v>
                </c:pt>
                <c:pt idx="1">
                  <c:v>100</c:v>
                </c:pt>
                <c:pt idx="2">
                  <c:v>99.71</c:v>
                </c:pt>
                <c:pt idx="3">
                  <c:v>99.74</c:v>
                </c:pt>
                <c:pt idx="4">
                  <c:v>99.49</c:v>
                </c:pt>
                <c:pt idx="5">
                  <c:v>98.77</c:v>
                </c:pt>
                <c:pt idx="6">
                  <c:v>99.13</c:v>
                </c:pt>
                <c:pt idx="7">
                  <c:v>96.509999999999991</c:v>
                </c:pt>
                <c:pt idx="8">
                  <c:v>99.81</c:v>
                </c:pt>
                <c:pt idx="9">
                  <c:v>99.38</c:v>
                </c:pt>
                <c:pt idx="10">
                  <c:v>99.5</c:v>
                </c:pt>
                <c:pt idx="11">
                  <c:v>92.96</c:v>
                </c:pt>
                <c:pt idx="12">
                  <c:v>98.71</c:v>
                </c:pt>
              </c:numCache>
            </c:numRef>
          </c:val>
          <c:extLst>
            <c:ext xmlns:c16="http://schemas.microsoft.com/office/drawing/2014/chart" uri="{C3380CC4-5D6E-409C-BE32-E72D297353CC}">
              <c16:uniqueId val="{0000000A-23A8-4402-B025-C340BA32C933}"/>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UL '!$E$1</c:f>
              <c:strCache>
                <c:ptCount val="1"/>
                <c:pt idx="0">
                  <c:v>ARCEP Target</c:v>
                </c:pt>
              </c:strCache>
            </c:strRef>
          </c:tx>
          <c:spPr>
            <a:ln w="19050" cap="rnd">
              <a:solidFill>
                <a:srgbClr val="FF0000"/>
              </a:solidFill>
              <a:prstDash val="sysDash"/>
              <a:round/>
            </a:ln>
            <a:effectLst/>
          </c:spPr>
          <c:marker>
            <c:symbol val="none"/>
          </c:marker>
          <c:cat>
            <c:strRef>
              <c:f>'3G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23A8-4402-B025-C340BA32C933}"/>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6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UL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'!$L$3</c:f>
              <c:strCache>
                <c:ptCount val="1"/>
                <c:pt idx="0">
                  <c:v>#Regions</c:v>
                </c:pt>
              </c:strCache>
            </c:strRef>
          </c:cat>
          <c:val>
            <c:numRef>
              <c:f>'3G FTP UL '!$M$3</c:f>
              <c:numCache>
                <c:formatCode>General</c:formatCode>
                <c:ptCount val="1"/>
                <c:pt idx="0">
                  <c:v>3</c:v>
                </c:pt>
              </c:numCache>
            </c:numRef>
          </c:val>
          <c:extLst>
            <c:ext xmlns:c16="http://schemas.microsoft.com/office/drawing/2014/chart" uri="{C3380CC4-5D6E-409C-BE32-E72D297353CC}">
              <c16:uniqueId val="{00000000-283D-45E0-BC00-E2A14C5371D7}"/>
            </c:ext>
          </c:extLst>
        </c:ser>
        <c:ser>
          <c:idx val="1"/>
          <c:order val="1"/>
          <c:tx>
            <c:strRef>
              <c:f>'3G FTP UL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'!$L$3</c:f>
              <c:strCache>
                <c:ptCount val="1"/>
                <c:pt idx="0">
                  <c:v>#Regions</c:v>
                </c:pt>
              </c:strCache>
            </c:strRef>
          </c:cat>
          <c:val>
            <c:numRef>
              <c:f>'3G FTP UL '!$N$3</c:f>
              <c:numCache>
                <c:formatCode>General</c:formatCode>
                <c:ptCount val="1"/>
                <c:pt idx="0">
                  <c:v>4</c:v>
                </c:pt>
              </c:numCache>
            </c:numRef>
          </c:val>
          <c:extLst>
            <c:ext xmlns:c16="http://schemas.microsoft.com/office/drawing/2014/chart" uri="{C3380CC4-5D6E-409C-BE32-E72D297353CC}">
              <c16:uniqueId val="{00000001-283D-45E0-BC00-E2A14C5371D7}"/>
            </c:ext>
          </c:extLst>
        </c:ser>
        <c:ser>
          <c:idx val="2"/>
          <c:order val="2"/>
          <c:tx>
            <c:strRef>
              <c:f>'3G FTP UL '!$O$2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bevelB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'!$L$3</c:f>
              <c:strCache>
                <c:ptCount val="1"/>
                <c:pt idx="0">
                  <c:v>#Regions</c:v>
                </c:pt>
              </c:strCache>
            </c:strRef>
          </c:cat>
          <c:val>
            <c:numRef>
              <c:f>'3G FTP UL '!$O$3</c:f>
              <c:numCache>
                <c:formatCode>General</c:formatCode>
                <c:ptCount val="1"/>
                <c:pt idx="0">
                  <c:v>5</c:v>
                </c:pt>
              </c:numCache>
            </c:numRef>
          </c:val>
          <c:extLst>
            <c:ext xmlns:c16="http://schemas.microsoft.com/office/drawing/2014/chart" uri="{C3380CC4-5D6E-409C-BE32-E72D297353CC}">
              <c16:uniqueId val="{00000002-283D-45E0-BC00-E2A14C5371D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a:t>
            </a:r>
            <a:r>
              <a:rPr lang="fr-FR" sz="1800" b="1" i="0" cap="all" baseline="0">
                <a:effectLst/>
              </a:rPr>
              <a:t>FTP DL </a:t>
            </a:r>
            <a:r>
              <a:rPr lang="en-US" sz="1800" b="1" i="0" cap="all" baseline="0">
                <a:effectLst/>
              </a:rPr>
              <a:t>THROUGHPUT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DL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85F0-4CF0-8EB2-259067CADA54}"/>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85F0-4CF0-8EB2-259067CADA5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thr'!$B$2:$B$14</c:f>
              <c:numCache>
                <c:formatCode>General</c:formatCode>
                <c:ptCount val="13"/>
                <c:pt idx="0">
                  <c:v>2200.6</c:v>
                </c:pt>
                <c:pt idx="1">
                  <c:v>2107.21</c:v>
                </c:pt>
                <c:pt idx="2">
                  <c:v>4256.87</c:v>
                </c:pt>
                <c:pt idx="3">
                  <c:v>2963.37</c:v>
                </c:pt>
                <c:pt idx="4">
                  <c:v>3259</c:v>
                </c:pt>
                <c:pt idx="5">
                  <c:v>3482.24</c:v>
                </c:pt>
                <c:pt idx="6">
                  <c:v>3506.88</c:v>
                </c:pt>
                <c:pt idx="7">
                  <c:v>4830.8599999999997</c:v>
                </c:pt>
                <c:pt idx="8">
                  <c:v>4622.4799999999996</c:v>
                </c:pt>
                <c:pt idx="9">
                  <c:v>6970.1</c:v>
                </c:pt>
                <c:pt idx="10">
                  <c:v>5344.28</c:v>
                </c:pt>
                <c:pt idx="11">
                  <c:v>4432.96</c:v>
                </c:pt>
                <c:pt idx="12">
                  <c:v>3654.24</c:v>
                </c:pt>
              </c:numCache>
            </c:numRef>
          </c:val>
          <c:extLst>
            <c:ext xmlns:c16="http://schemas.microsoft.com/office/drawing/2014/chart" uri="{C3380CC4-5D6E-409C-BE32-E72D297353CC}">
              <c16:uniqueId val="{00000004-85F0-4CF0-8EB2-259067CADA54}"/>
            </c:ext>
          </c:extLst>
        </c:ser>
        <c:ser>
          <c:idx val="1"/>
          <c:order val="1"/>
          <c:tx>
            <c:strRef>
              <c:f>'3G FTP DL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85F0-4CF0-8EB2-259067CADA54}"/>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85F0-4CF0-8EB2-259067CADA54}"/>
              </c:ext>
            </c:extLst>
          </c:dPt>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thr'!$C$2:$C$14</c:f>
              <c:numCache>
                <c:formatCode>General</c:formatCode>
                <c:ptCount val="13"/>
                <c:pt idx="0">
                  <c:v>3337.54</c:v>
                </c:pt>
                <c:pt idx="1">
                  <c:v>2007.25</c:v>
                </c:pt>
                <c:pt idx="2">
                  <c:v>4975.2</c:v>
                </c:pt>
                <c:pt idx="3">
                  <c:v>3762.44</c:v>
                </c:pt>
                <c:pt idx="4">
                  <c:v>5853.58</c:v>
                </c:pt>
                <c:pt idx="5">
                  <c:v>4651.8900000000003</c:v>
                </c:pt>
                <c:pt idx="6">
                  <c:v>3089.84</c:v>
                </c:pt>
                <c:pt idx="7">
                  <c:v>3008.55</c:v>
                </c:pt>
                <c:pt idx="8">
                  <c:v>4717.91</c:v>
                </c:pt>
                <c:pt idx="9">
                  <c:v>4493.7700000000004</c:v>
                </c:pt>
                <c:pt idx="10">
                  <c:v>4071.6</c:v>
                </c:pt>
                <c:pt idx="11">
                  <c:v>3134.27</c:v>
                </c:pt>
                <c:pt idx="12">
                  <c:v>4740.32</c:v>
                </c:pt>
              </c:numCache>
            </c:numRef>
          </c:val>
          <c:extLst>
            <c:ext xmlns:c16="http://schemas.microsoft.com/office/drawing/2014/chart" uri="{C3380CC4-5D6E-409C-BE32-E72D297353CC}">
              <c16:uniqueId val="{00000009-85F0-4CF0-8EB2-259067CADA54}"/>
            </c:ext>
          </c:extLst>
        </c:ser>
        <c:ser>
          <c:idx val="2"/>
          <c:order val="2"/>
          <c:tx>
            <c:strRef>
              <c:f>'3G FTP DL thr'!$D$1</c:f>
              <c:strCache>
                <c:ptCount val="1"/>
                <c:pt idx="0">
                  <c:v>CELTISS</c:v>
                </c:pt>
              </c:strCache>
            </c:strRef>
          </c:tx>
          <c:spPr>
            <a:solidFill>
              <a:srgbClr val="0070C0"/>
            </a:solidFill>
            <a:ln>
              <a:solidFill>
                <a:schemeClr val="accent3"/>
              </a:solidFill>
            </a:ln>
            <a:effectLst/>
          </c:spPr>
          <c:invertIfNegative val="0"/>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thr'!$D$2:$D$14</c:f>
              <c:numCache>
                <c:formatCode>General</c:formatCode>
                <c:ptCount val="13"/>
                <c:pt idx="0">
                  <c:v>4620.29</c:v>
                </c:pt>
                <c:pt idx="1">
                  <c:v>2083.2199999999998</c:v>
                </c:pt>
                <c:pt idx="2">
                  <c:v>6136.24</c:v>
                </c:pt>
                <c:pt idx="3">
                  <c:v>4201.33</c:v>
                </c:pt>
                <c:pt idx="4">
                  <c:v>7928.99</c:v>
                </c:pt>
                <c:pt idx="5">
                  <c:v>7631.54</c:v>
                </c:pt>
                <c:pt idx="6">
                  <c:v>6459.46</c:v>
                </c:pt>
                <c:pt idx="7">
                  <c:v>6810.93</c:v>
                </c:pt>
                <c:pt idx="8">
                  <c:v>6828.5</c:v>
                </c:pt>
                <c:pt idx="9">
                  <c:v>6544.37</c:v>
                </c:pt>
                <c:pt idx="10">
                  <c:v>9464.7099999999991</c:v>
                </c:pt>
                <c:pt idx="11">
                  <c:v>5867.9</c:v>
                </c:pt>
                <c:pt idx="12">
                  <c:v>7474.61</c:v>
                </c:pt>
              </c:numCache>
            </c:numRef>
          </c:val>
          <c:extLst>
            <c:ext xmlns:c16="http://schemas.microsoft.com/office/drawing/2014/chart" uri="{C3380CC4-5D6E-409C-BE32-E72D297353CC}">
              <c16:uniqueId val="{0000000A-85F0-4CF0-8EB2-259067CADA54}"/>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DL thr'!$E$1</c:f>
              <c:strCache>
                <c:ptCount val="1"/>
                <c:pt idx="0">
                  <c:v>ARCEP Target</c:v>
                </c:pt>
              </c:strCache>
            </c:strRef>
          </c:tx>
          <c:spPr>
            <a:ln w="19050" cap="rnd">
              <a:solidFill>
                <a:srgbClr val="FF0000"/>
              </a:solidFill>
              <a:prstDash val="sysDash"/>
              <a:round/>
            </a:ln>
            <a:effectLst/>
          </c:spPr>
          <c:marker>
            <c:symbol val="none"/>
          </c:marker>
          <c:cat>
            <c:strRef>
              <c:f>'3G FTP DL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DL thr'!$E$2:$E$14</c:f>
              <c:numCache>
                <c:formatCode>General</c:formatCode>
                <c:ptCount val="1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numCache>
            </c:numRef>
          </c:val>
          <c:smooth val="0"/>
          <c:extLst>
            <c:ext xmlns:c16="http://schemas.microsoft.com/office/drawing/2014/chart" uri="{C3380CC4-5D6E-409C-BE32-E72D297353CC}">
              <c16:uniqueId val="{0000000B-85F0-4CF0-8EB2-259067CADA54}"/>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in val="15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50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DL thr'!$M$2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thr'!$L$3</c:f>
              <c:strCache>
                <c:ptCount val="1"/>
                <c:pt idx="0">
                  <c:v>#Regions</c:v>
                </c:pt>
              </c:strCache>
            </c:strRef>
          </c:cat>
          <c:val>
            <c:numRef>
              <c:f>'3G FTP DL thr'!$M$3</c:f>
              <c:numCache>
                <c:formatCode>General</c:formatCode>
                <c:ptCount val="1"/>
                <c:pt idx="0">
                  <c:v>2</c:v>
                </c:pt>
              </c:numCache>
            </c:numRef>
          </c:val>
          <c:extLst>
            <c:ext xmlns:c16="http://schemas.microsoft.com/office/drawing/2014/chart" uri="{C3380CC4-5D6E-409C-BE32-E72D297353CC}">
              <c16:uniqueId val="{00000000-A23F-4E5C-ACBC-C234E3A15D5F}"/>
            </c:ext>
          </c:extLst>
        </c:ser>
        <c:ser>
          <c:idx val="1"/>
          <c:order val="1"/>
          <c:tx>
            <c:strRef>
              <c:f>'3G FTP DL thr'!$N$2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thr'!$L$3</c:f>
              <c:strCache>
                <c:ptCount val="1"/>
                <c:pt idx="0">
                  <c:v>#Regions</c:v>
                </c:pt>
              </c:strCache>
            </c:strRef>
          </c:cat>
          <c:val>
            <c:numRef>
              <c:f>'3G FTP DL thr'!$N$3</c:f>
              <c:numCache>
                <c:formatCode>General</c:formatCode>
                <c:ptCount val="1"/>
              </c:numCache>
            </c:numRef>
          </c:val>
          <c:extLst>
            <c:ext xmlns:c16="http://schemas.microsoft.com/office/drawing/2014/chart" uri="{C3380CC4-5D6E-409C-BE32-E72D297353CC}">
              <c16:uniqueId val="{00000001-A23F-4E5C-ACBC-C234E3A15D5F}"/>
            </c:ext>
          </c:extLst>
        </c:ser>
        <c:ser>
          <c:idx val="2"/>
          <c:order val="2"/>
          <c:tx>
            <c:strRef>
              <c:f>'3G FTP DL thr'!$O$2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A23F-4E5C-ACBC-C234E3A15D5F}"/>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DL thr'!$L$3</c:f>
              <c:strCache>
                <c:ptCount val="1"/>
                <c:pt idx="0">
                  <c:v>#Regions</c:v>
                </c:pt>
              </c:strCache>
            </c:strRef>
          </c:cat>
          <c:val>
            <c:numRef>
              <c:f>'3G FTP DL thr'!$O$3</c:f>
              <c:numCache>
                <c:formatCode>General</c:formatCode>
                <c:ptCount val="1"/>
                <c:pt idx="0">
                  <c:v>10</c:v>
                </c:pt>
              </c:numCache>
            </c:numRef>
          </c:val>
          <c:extLst>
            <c:ext xmlns:c16="http://schemas.microsoft.com/office/drawing/2014/chart" uri="{C3380CC4-5D6E-409C-BE32-E72D297353CC}">
              <c16:uniqueId val="{00000004-A23F-4E5C-ACBC-C234E3A15D5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3G </a:t>
            </a:r>
            <a:r>
              <a:rPr lang="fr-FR" sz="1800" b="1" i="0" u="none" strike="noStrike" cap="all" baseline="0">
                <a:effectLst/>
              </a:rPr>
              <a:t>FTP UL THROUGHPUT</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'3G FTP UL  Thr'!$B$1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74CC-4B43-BBE2-6B7E931EAD38}"/>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74CC-4B43-BBE2-6B7E931EAD38}"/>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Thr'!$B$2:$B$14</c:f>
              <c:numCache>
                <c:formatCode>General</c:formatCode>
                <c:ptCount val="13"/>
                <c:pt idx="0">
                  <c:v>1045.72</c:v>
                </c:pt>
                <c:pt idx="1">
                  <c:v>1022.33</c:v>
                </c:pt>
                <c:pt idx="2">
                  <c:v>2197.08</c:v>
                </c:pt>
                <c:pt idx="3">
                  <c:v>1207</c:v>
                </c:pt>
                <c:pt idx="4">
                  <c:v>1147.8499999999999</c:v>
                </c:pt>
                <c:pt idx="5">
                  <c:v>1156.47</c:v>
                </c:pt>
                <c:pt idx="6">
                  <c:v>1982.95</c:v>
                </c:pt>
                <c:pt idx="7">
                  <c:v>2318.31</c:v>
                </c:pt>
                <c:pt idx="8">
                  <c:v>2355.19</c:v>
                </c:pt>
                <c:pt idx="9">
                  <c:v>2627.48</c:v>
                </c:pt>
                <c:pt idx="10">
                  <c:v>2002.72</c:v>
                </c:pt>
                <c:pt idx="11">
                  <c:v>1867.87</c:v>
                </c:pt>
                <c:pt idx="12">
                  <c:v>1682.37</c:v>
                </c:pt>
              </c:numCache>
            </c:numRef>
          </c:val>
          <c:extLst>
            <c:ext xmlns:c16="http://schemas.microsoft.com/office/drawing/2014/chart" uri="{C3380CC4-5D6E-409C-BE32-E72D297353CC}">
              <c16:uniqueId val="{00000004-74CC-4B43-BBE2-6B7E931EAD38}"/>
            </c:ext>
          </c:extLst>
        </c:ser>
        <c:ser>
          <c:idx val="1"/>
          <c:order val="1"/>
          <c:tx>
            <c:strRef>
              <c:f>'3G FTP UL  Thr'!$C$1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74CC-4B43-BBE2-6B7E931EAD38}"/>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74CC-4B43-BBE2-6B7E931EAD38}"/>
              </c:ext>
            </c:extLst>
          </c:dPt>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Thr'!$C$2:$C$14</c:f>
              <c:numCache>
                <c:formatCode>General</c:formatCode>
                <c:ptCount val="13"/>
                <c:pt idx="0">
                  <c:v>1014.22</c:v>
                </c:pt>
                <c:pt idx="1">
                  <c:v>1009.53</c:v>
                </c:pt>
                <c:pt idx="2">
                  <c:v>1183.54</c:v>
                </c:pt>
                <c:pt idx="3">
                  <c:v>1164.53</c:v>
                </c:pt>
                <c:pt idx="4">
                  <c:v>1458.95</c:v>
                </c:pt>
                <c:pt idx="5">
                  <c:v>1272.73</c:v>
                </c:pt>
                <c:pt idx="6">
                  <c:v>1168.93</c:v>
                </c:pt>
                <c:pt idx="7">
                  <c:v>908.33</c:v>
                </c:pt>
                <c:pt idx="8">
                  <c:v>1527.06</c:v>
                </c:pt>
                <c:pt idx="9">
                  <c:v>1391.74</c:v>
                </c:pt>
                <c:pt idx="10">
                  <c:v>1159.53</c:v>
                </c:pt>
                <c:pt idx="11">
                  <c:v>1352.87</c:v>
                </c:pt>
                <c:pt idx="12">
                  <c:v>1226.04</c:v>
                </c:pt>
              </c:numCache>
            </c:numRef>
          </c:val>
          <c:extLst>
            <c:ext xmlns:c16="http://schemas.microsoft.com/office/drawing/2014/chart" uri="{C3380CC4-5D6E-409C-BE32-E72D297353CC}">
              <c16:uniqueId val="{00000009-74CC-4B43-BBE2-6B7E931EAD38}"/>
            </c:ext>
          </c:extLst>
        </c:ser>
        <c:ser>
          <c:idx val="2"/>
          <c:order val="2"/>
          <c:tx>
            <c:strRef>
              <c:f>'3G FTP UL  Thr'!$D$1</c:f>
              <c:strCache>
                <c:ptCount val="1"/>
                <c:pt idx="0">
                  <c:v>CELTISS</c:v>
                </c:pt>
              </c:strCache>
            </c:strRef>
          </c:tx>
          <c:spPr>
            <a:solidFill>
              <a:srgbClr val="0070C0"/>
            </a:solidFill>
            <a:ln>
              <a:solidFill>
                <a:schemeClr val="accent3"/>
              </a:solidFill>
            </a:ln>
            <a:effectLst/>
          </c:spPr>
          <c:invertIfNegative val="0"/>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Thr'!$D$2:$D$14</c:f>
              <c:numCache>
                <c:formatCode>General</c:formatCode>
                <c:ptCount val="13"/>
                <c:pt idx="0">
                  <c:v>2151.61</c:v>
                </c:pt>
                <c:pt idx="1">
                  <c:v>1002.47</c:v>
                </c:pt>
                <c:pt idx="2">
                  <c:v>2007.05</c:v>
                </c:pt>
                <c:pt idx="3">
                  <c:v>2078.29</c:v>
                </c:pt>
                <c:pt idx="4">
                  <c:v>2163.0300000000002</c:v>
                </c:pt>
                <c:pt idx="5">
                  <c:v>1986.65</c:v>
                </c:pt>
                <c:pt idx="6">
                  <c:v>1755.94</c:v>
                </c:pt>
                <c:pt idx="7">
                  <c:v>1919.2</c:v>
                </c:pt>
                <c:pt idx="8">
                  <c:v>1880.52</c:v>
                </c:pt>
                <c:pt idx="9">
                  <c:v>2015.55</c:v>
                </c:pt>
                <c:pt idx="10">
                  <c:v>2186.94</c:v>
                </c:pt>
                <c:pt idx="11">
                  <c:v>1793.38</c:v>
                </c:pt>
                <c:pt idx="12">
                  <c:v>2072.4899999999998</c:v>
                </c:pt>
              </c:numCache>
            </c:numRef>
          </c:val>
          <c:extLst>
            <c:ext xmlns:c16="http://schemas.microsoft.com/office/drawing/2014/chart" uri="{C3380CC4-5D6E-409C-BE32-E72D297353CC}">
              <c16:uniqueId val="{0000000A-74CC-4B43-BBE2-6B7E931EAD38}"/>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'3G FTP UL  Thr'!$E$1</c:f>
              <c:strCache>
                <c:ptCount val="1"/>
                <c:pt idx="0">
                  <c:v>ARCEP Target</c:v>
                </c:pt>
              </c:strCache>
            </c:strRef>
          </c:tx>
          <c:spPr>
            <a:ln w="19050" cap="rnd">
              <a:solidFill>
                <a:srgbClr val="FF0000"/>
              </a:solidFill>
              <a:prstDash val="sysDash"/>
              <a:round/>
            </a:ln>
            <a:effectLst/>
          </c:spPr>
          <c:marker>
            <c:symbol val="none"/>
          </c:marker>
          <c:cat>
            <c:strRef>
              <c:f>'3G FTP UL  Thr'!$A$2:$A$14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'3G FTP UL  Thr'!$E$2:$E$14</c:f>
              <c:numCache>
                <c:formatCode>General</c:formatCode>
                <c:ptCount val="13"/>
                <c:pt idx="0">
                  <c:v>1000</c:v>
                </c:pt>
                <c:pt idx="1">
                  <c:v>1000</c:v>
                </c:pt>
                <c:pt idx="2">
                  <c:v>1000</c:v>
                </c:pt>
                <c:pt idx="3">
                  <c:v>1000</c:v>
                </c:pt>
                <c:pt idx="4">
                  <c:v>1000</c:v>
                </c:pt>
                <c:pt idx="5">
                  <c:v>1000</c:v>
                </c:pt>
                <c:pt idx="6">
                  <c:v>1000</c:v>
                </c:pt>
                <c:pt idx="7">
                  <c:v>1000</c:v>
                </c:pt>
                <c:pt idx="8">
                  <c:v>1000</c:v>
                </c:pt>
                <c:pt idx="9">
                  <c:v>1000</c:v>
                </c:pt>
                <c:pt idx="10">
                  <c:v>1000</c:v>
                </c:pt>
                <c:pt idx="11">
                  <c:v>1000</c:v>
                </c:pt>
                <c:pt idx="12">
                  <c:v>1000</c:v>
                </c:pt>
              </c:numCache>
            </c:numRef>
          </c:val>
          <c:smooth val="0"/>
          <c:extLst>
            <c:ext xmlns:c16="http://schemas.microsoft.com/office/drawing/2014/chart" uri="{C3380CC4-5D6E-409C-BE32-E72D297353CC}">
              <c16:uniqueId val="{0000000B-74CC-4B43-BBE2-6B7E931EAD38}"/>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5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'3G FTP UL  Thr'!$M$2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Thr'!$L$3</c:f>
              <c:strCache>
                <c:ptCount val="1"/>
                <c:pt idx="0">
                  <c:v>#Regions</c:v>
                </c:pt>
              </c:strCache>
            </c:strRef>
          </c:cat>
          <c:val>
            <c:numRef>
              <c:f>'3G FTP UL  Thr'!$M$3</c:f>
              <c:numCache>
                <c:formatCode>General</c:formatCode>
                <c:ptCount val="1"/>
                <c:pt idx="0">
                  <c:v>7</c:v>
                </c:pt>
              </c:numCache>
            </c:numRef>
          </c:val>
          <c:extLst>
            <c:ext xmlns:c16="http://schemas.microsoft.com/office/drawing/2014/chart" uri="{C3380CC4-5D6E-409C-BE32-E72D297353CC}">
              <c16:uniqueId val="{00000000-920A-43C8-BAAA-7A26BC63E0C7}"/>
            </c:ext>
          </c:extLst>
        </c:ser>
        <c:ser>
          <c:idx val="1"/>
          <c:order val="1"/>
          <c:tx>
            <c:strRef>
              <c:f>'3G FTP UL  Thr'!$N$2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Thr'!$L$3</c:f>
              <c:strCache>
                <c:ptCount val="1"/>
                <c:pt idx="0">
                  <c:v>#Regions</c:v>
                </c:pt>
              </c:strCache>
            </c:strRef>
          </c:cat>
          <c:val>
            <c:numRef>
              <c:f>'3G FTP UL  Thr'!$N$3</c:f>
              <c:numCache>
                <c:formatCode>General</c:formatCode>
                <c:ptCount val="1"/>
              </c:numCache>
            </c:numRef>
          </c:val>
          <c:extLst>
            <c:ext xmlns:c16="http://schemas.microsoft.com/office/drawing/2014/chart" uri="{C3380CC4-5D6E-409C-BE32-E72D297353CC}">
              <c16:uniqueId val="{00000001-920A-43C8-BAAA-7A26BC63E0C7}"/>
            </c:ext>
          </c:extLst>
        </c:ser>
        <c:ser>
          <c:idx val="2"/>
          <c:order val="2"/>
          <c:tx>
            <c:strRef>
              <c:f>'3G FTP UL  Thr'!$O$2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'3G FTP UL  Thr'!$L$3</c:f>
              <c:strCache>
                <c:ptCount val="1"/>
                <c:pt idx="0">
                  <c:v>#Regions</c:v>
                </c:pt>
              </c:strCache>
            </c:strRef>
          </c:cat>
          <c:val>
            <c:numRef>
              <c:f>'3G FTP UL  Thr'!$O$3</c:f>
              <c:numCache>
                <c:formatCode>General</c:formatCode>
                <c:ptCount val="1"/>
                <c:pt idx="0">
                  <c:v>5</c:v>
                </c:pt>
              </c:numCache>
            </c:numRef>
          </c:val>
          <c:extLst>
            <c:ext xmlns:c16="http://schemas.microsoft.com/office/drawing/2014/chart" uri="{C3380CC4-5D6E-409C-BE32-E72D297353CC}">
              <c16:uniqueId val="{00000002-920A-43C8-BAAA-7A26BC63E0C7}"/>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'4G_Web_Ser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'!$L$3</c:f>
              <c:strCache>
                <c:ptCount val="1"/>
                <c:pt idx="0">
                  <c:v>#Regions</c:v>
                </c:pt>
              </c:strCache>
            </c:strRef>
          </c:cat>
          <c:val>
            <c:numRef>
              <c:f>'4G_Web_Ser '!$M$3</c:f>
              <c:numCache>
                <c:formatCode>General</c:formatCode>
                <c:ptCount val="1"/>
                <c:pt idx="0">
                  <c:v>10</c:v>
                </c:pt>
              </c:numCache>
            </c:numRef>
          </c:val>
          <c:extLst>
            <c:ext xmlns:c16="http://schemas.microsoft.com/office/drawing/2014/chart" uri="{C3380CC4-5D6E-409C-BE32-E72D297353CC}">
              <c16:uniqueId val="{00000000-5E79-496B-A81F-C68D5B9A5F36}"/>
            </c:ext>
          </c:extLst>
        </c:ser>
        <c:ser>
          <c:idx val="1"/>
          <c:order val="1"/>
          <c:tx>
            <c:strRef>
              <c:f>'4G_Web_Ser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'!$L$3</c:f>
              <c:strCache>
                <c:ptCount val="1"/>
                <c:pt idx="0">
                  <c:v>#Regions</c:v>
                </c:pt>
              </c:strCache>
            </c:strRef>
          </c:cat>
          <c:val>
            <c:numRef>
              <c:f>'4G_Web_Ser '!$N$3</c:f>
              <c:numCache>
                <c:formatCode>General</c:formatCode>
                <c:ptCount val="1"/>
                <c:pt idx="0">
                  <c:v>1</c:v>
                </c:pt>
              </c:numCache>
            </c:numRef>
          </c:val>
          <c:extLst>
            <c:ext xmlns:c16="http://schemas.microsoft.com/office/drawing/2014/chart" uri="{C3380CC4-5D6E-409C-BE32-E72D297353CC}">
              <c16:uniqueId val="{00000001-5E79-496B-A81F-C68D5B9A5F36}"/>
            </c:ext>
          </c:extLst>
        </c:ser>
        <c:ser>
          <c:idx val="2"/>
          <c:order val="2"/>
          <c:tx>
            <c:strRef>
              <c:f>'4G_Web_Ser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5E79-496B-A81F-C68D5B9A5F36}"/>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'4G_Web_Ser '!$L$3</c:f>
              <c:strCache>
                <c:ptCount val="1"/>
                <c:pt idx="0">
                  <c:v>#Regions</c:v>
                </c:pt>
              </c:strCache>
            </c:strRef>
          </c:cat>
          <c:val>
            <c:numRef>
              <c:f>'4G_Web_Ser '!$O$3</c:f>
              <c:numCache>
                <c:formatCode>General</c:formatCode>
                <c:ptCount val="1"/>
                <c:pt idx="0">
                  <c:v>1</c:v>
                </c:pt>
              </c:numCache>
            </c:numRef>
          </c:val>
          <c:extLst>
            <c:ext xmlns:c16="http://schemas.microsoft.com/office/drawing/2014/chart" uri="{C3380CC4-5D6E-409C-BE32-E72D297353CC}">
              <c16:uniqueId val="{00000004-5E79-496B-A81F-C68D5B9A5F36}"/>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a:effectLst/>
              </a:rPr>
              <a:t>2G COVERAGE </a:t>
            </a:r>
            <a:r>
              <a:rPr lang="fr-FR" sz="1000" b="1" i="0" cap="all" baseline="0">
                <a:effectLst/>
              </a:rPr>
              <a:t>(Incar)</a:t>
            </a:r>
            <a:r>
              <a:rPr lang="fr-FR" sz="1800" b="1" i="0" cap="all" baseline="0">
                <a:effectLst/>
              </a:rPr>
              <a: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2G Incar)'!$B$1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2E29-4107-9051-2BE182ED60DB}"/>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2E29-4107-9051-2BE182ED60DB}"/>
              </c:ext>
            </c:extLst>
          </c:dPt>
          <c:cat>
            <c:strRef>
              <c:f>'Couverture 2G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Incar)'!$B$2:$B$14</c:f>
              <c:numCache>
                <c:formatCode>General</c:formatCode>
                <c:ptCount val="13"/>
                <c:pt idx="0">
                  <c:v>99.58</c:v>
                </c:pt>
                <c:pt idx="1">
                  <c:v>99.87</c:v>
                </c:pt>
                <c:pt idx="2">
                  <c:v>100</c:v>
                </c:pt>
                <c:pt idx="3">
                  <c:v>99.99</c:v>
                </c:pt>
                <c:pt idx="4">
                  <c:v>96.41</c:v>
                </c:pt>
                <c:pt idx="5">
                  <c:v>98.11</c:v>
                </c:pt>
                <c:pt idx="6">
                  <c:v>99.06</c:v>
                </c:pt>
                <c:pt idx="7">
                  <c:v>99.79</c:v>
                </c:pt>
                <c:pt idx="8">
                  <c:v>97.87</c:v>
                </c:pt>
                <c:pt idx="9">
                  <c:v>99.7</c:v>
                </c:pt>
                <c:pt idx="10">
                  <c:v>99.16</c:v>
                </c:pt>
                <c:pt idx="11">
                  <c:v>79.36999999999999</c:v>
                </c:pt>
                <c:pt idx="12">
                  <c:v>99.44</c:v>
                </c:pt>
              </c:numCache>
            </c:numRef>
          </c:val>
          <c:extLst>
            <c:ext xmlns:c16="http://schemas.microsoft.com/office/drawing/2014/chart" uri="{C3380CC4-5D6E-409C-BE32-E72D297353CC}">
              <c16:uniqueId val="{00000004-2E29-4107-9051-2BE182ED60DB}"/>
            </c:ext>
          </c:extLst>
        </c:ser>
        <c:ser>
          <c:idx val="1"/>
          <c:order val="1"/>
          <c:tx>
            <c:strRef>
              <c:f>'Couverture 2G Incar)'!$C$1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2E29-4107-9051-2BE182ED60DB}"/>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2E29-4107-9051-2BE182ED60DB}"/>
              </c:ext>
            </c:extLst>
          </c:dPt>
          <c:cat>
            <c:strRef>
              <c:f>'Couverture 2G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Incar)'!$C$2:$C$14</c:f>
              <c:numCache>
                <c:formatCode>General</c:formatCode>
                <c:ptCount val="13"/>
                <c:pt idx="0">
                  <c:v>99.99</c:v>
                </c:pt>
                <c:pt idx="1">
                  <c:v>99.31</c:v>
                </c:pt>
                <c:pt idx="2">
                  <c:v>99.929999999999993</c:v>
                </c:pt>
                <c:pt idx="3">
                  <c:v>99.97</c:v>
                </c:pt>
                <c:pt idx="4">
                  <c:v>92.22</c:v>
                </c:pt>
                <c:pt idx="5">
                  <c:v>98.48</c:v>
                </c:pt>
                <c:pt idx="6">
                  <c:v>99.97</c:v>
                </c:pt>
                <c:pt idx="7">
                  <c:v>99.99</c:v>
                </c:pt>
                <c:pt idx="8">
                  <c:v>99.36</c:v>
                </c:pt>
                <c:pt idx="9">
                  <c:v>98.53</c:v>
                </c:pt>
                <c:pt idx="10">
                  <c:v>99.77000000000001</c:v>
                </c:pt>
                <c:pt idx="11">
                  <c:v>82.94</c:v>
                </c:pt>
                <c:pt idx="12">
                  <c:v>99.51</c:v>
                </c:pt>
              </c:numCache>
            </c:numRef>
          </c:val>
          <c:extLst>
            <c:ext xmlns:c16="http://schemas.microsoft.com/office/drawing/2014/chart" uri="{C3380CC4-5D6E-409C-BE32-E72D297353CC}">
              <c16:uniqueId val="{00000009-2E29-4107-9051-2BE182ED60DB}"/>
            </c:ext>
          </c:extLst>
        </c:ser>
        <c:ser>
          <c:idx val="2"/>
          <c:order val="2"/>
          <c:tx>
            <c:strRef>
              <c:f>'Couverture 2G Incar)'!$D$1</c:f>
              <c:strCache>
                <c:ptCount val="1"/>
                <c:pt idx="0">
                  <c:v>CELTISS</c:v>
                </c:pt>
              </c:strCache>
            </c:strRef>
          </c:tx>
          <c:spPr>
            <a:solidFill>
              <a:srgbClr val="0070C0"/>
            </a:solidFill>
            <a:ln>
              <a:solidFill>
                <a:schemeClr val="accent3"/>
              </a:solidFill>
            </a:ln>
            <a:effectLst/>
          </c:spPr>
          <c:invertIfNegative val="0"/>
          <c:cat>
            <c:strRef>
              <c:f>'Couverture 2G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Incar)'!$D$2:$D$14</c:f>
              <c:numCache>
                <c:formatCode>General</c:formatCode>
                <c:ptCount val="13"/>
                <c:pt idx="0">
                  <c:v>98.59</c:v>
                </c:pt>
                <c:pt idx="1">
                  <c:v>98.68</c:v>
                </c:pt>
                <c:pt idx="2">
                  <c:v>99.98</c:v>
                </c:pt>
                <c:pt idx="3">
                  <c:v>99.97</c:v>
                </c:pt>
                <c:pt idx="4">
                  <c:v>99.91</c:v>
                </c:pt>
                <c:pt idx="5">
                  <c:v>98.06</c:v>
                </c:pt>
                <c:pt idx="6">
                  <c:v>99.99</c:v>
                </c:pt>
                <c:pt idx="7">
                  <c:v>99.94</c:v>
                </c:pt>
                <c:pt idx="8">
                  <c:v>99.36</c:v>
                </c:pt>
                <c:pt idx="9">
                  <c:v>96.39</c:v>
                </c:pt>
                <c:pt idx="10">
                  <c:v>99.95</c:v>
                </c:pt>
                <c:pt idx="11">
                  <c:v>75.36</c:v>
                </c:pt>
                <c:pt idx="12">
                  <c:v>99.37</c:v>
                </c:pt>
              </c:numCache>
            </c:numRef>
          </c:val>
          <c:extLst>
            <c:ext xmlns:c16="http://schemas.microsoft.com/office/drawing/2014/chart" uri="{C3380CC4-5D6E-409C-BE32-E72D297353CC}">
              <c16:uniqueId val="{0000000A-2E29-4107-9051-2BE182ED60DB}"/>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2G Incar)'!$E$1</c:f>
              <c:strCache>
                <c:ptCount val="1"/>
                <c:pt idx="0">
                  <c:v>ARCEP Target</c:v>
                </c:pt>
              </c:strCache>
            </c:strRef>
          </c:tx>
          <c:spPr>
            <a:ln w="19050" cap="rnd">
              <a:solidFill>
                <a:srgbClr val="FF0000"/>
              </a:solidFill>
              <a:prstDash val="sysDash"/>
              <a:round/>
            </a:ln>
            <a:effectLst/>
          </c:spPr>
          <c:marker>
            <c:symbol val="none"/>
          </c:marker>
          <c:cat>
            <c:strRef>
              <c:f>'Couverture 2G Incar)'!$A$2:$A$14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Incar)'!$E$2:$E$14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2E29-4107-9051-2BE182ED60DB}"/>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Web Service 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'4G_Web_Ser '!$B$1</c:f>
              <c:strCache>
                <c:ptCount val="1"/>
                <c:pt idx="0">
                  <c:v>MTN</c:v>
                </c:pt>
              </c:strCache>
            </c:strRef>
          </c:tx>
          <c:spPr>
            <a:solidFill>
              <a:srgbClr val="FFC000"/>
            </a:solidFill>
            <a:ln>
              <a:solidFill>
                <a:schemeClr val="bg1"/>
              </a:solidFill>
            </a:ln>
            <a:effectLst/>
          </c:spPr>
          <c:invertIfNegative val="0"/>
          <c:dPt>
            <c:idx val="0"/>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1-4EE3-4FF1-A73F-7028D2568F8F}"/>
              </c:ext>
            </c:extLst>
          </c:dPt>
          <c:dPt>
            <c:idx val="12"/>
            <c:invertIfNegative val="0"/>
            <c:bubble3D val="0"/>
            <c:spPr>
              <a:solidFill>
                <a:srgbClr val="FFC000"/>
              </a:solidFill>
              <a:ln w="19050">
                <a:solidFill>
                  <a:schemeClr val="bg1"/>
                </a:solidFill>
              </a:ln>
              <a:effectLst/>
            </c:spPr>
            <c:extLst>
              <c:ext xmlns:c16="http://schemas.microsoft.com/office/drawing/2014/chart" uri="{C3380CC4-5D6E-409C-BE32-E72D297353CC}">
                <c16:uniqueId val="{00000003-4EE3-4FF1-A73F-7028D2568F8F}"/>
              </c:ext>
            </c:extLst>
          </c:dPt>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'!$B$2:$B$14</c:f>
              <c:numCache>
                <c:formatCode>General</c:formatCode>
                <c:ptCount val="13"/>
                <c:pt idx="0">
                  <c:v>100</c:v>
                </c:pt>
                <c:pt idx="1">
                  <c:v>98.33</c:v>
                </c:pt>
                <c:pt idx="2">
                  <c:v>98.509999999999991</c:v>
                </c:pt>
                <c:pt idx="3">
                  <c:v>99.91</c:v>
                </c:pt>
                <c:pt idx="4">
                  <c:v>100</c:v>
                </c:pt>
                <c:pt idx="5">
                  <c:v>100</c:v>
                </c:pt>
                <c:pt idx="6">
                  <c:v>98.960000000000008</c:v>
                </c:pt>
                <c:pt idx="7">
                  <c:v>100</c:v>
                </c:pt>
                <c:pt idx="8">
                  <c:v>100</c:v>
                </c:pt>
                <c:pt idx="9">
                  <c:v>98.11</c:v>
                </c:pt>
                <c:pt idx="10">
                  <c:v>100</c:v>
                </c:pt>
                <c:pt idx="11">
                  <c:v>97.08</c:v>
                </c:pt>
                <c:pt idx="12">
                  <c:v>99.050000000000011</c:v>
                </c:pt>
              </c:numCache>
            </c:numRef>
          </c:val>
          <c:extLst>
            <c:ext xmlns:c16="http://schemas.microsoft.com/office/drawing/2014/chart" uri="{C3380CC4-5D6E-409C-BE32-E72D297353CC}">
              <c16:uniqueId val="{00000004-4EE3-4FF1-A73F-7028D2568F8F}"/>
            </c:ext>
          </c:extLst>
        </c:ser>
        <c:ser>
          <c:idx val="1"/>
          <c:order val="1"/>
          <c:tx>
            <c:strRef>
              <c:f>'4G_Web_Ser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6-4EE3-4FF1-A73F-7028D2568F8F}"/>
              </c:ext>
            </c:extLst>
          </c:dPt>
          <c:dPt>
            <c:idx val="12"/>
            <c:invertIfNegative val="0"/>
            <c:bubble3D val="0"/>
            <c:spPr>
              <a:solidFill>
                <a:srgbClr val="92D050"/>
              </a:solidFill>
              <a:ln w="19050">
                <a:noFill/>
              </a:ln>
              <a:effectLst/>
            </c:spPr>
            <c:extLst>
              <c:ext xmlns:c16="http://schemas.microsoft.com/office/drawing/2014/chart" uri="{C3380CC4-5D6E-409C-BE32-E72D297353CC}">
                <c16:uniqueId val="{00000008-4EE3-4FF1-A73F-7028D2568F8F}"/>
              </c:ext>
            </c:extLst>
          </c:dPt>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'!$C$2:$C$14</c:f>
              <c:numCache>
                <c:formatCode>General</c:formatCode>
                <c:ptCount val="13"/>
                <c:pt idx="0">
                  <c:v>100</c:v>
                </c:pt>
                <c:pt idx="1">
                  <c:v>98.78</c:v>
                </c:pt>
                <c:pt idx="2">
                  <c:v>97.87</c:v>
                </c:pt>
                <c:pt idx="3">
                  <c:v>99.78</c:v>
                </c:pt>
                <c:pt idx="4">
                  <c:v>100</c:v>
                </c:pt>
                <c:pt idx="5">
                  <c:v>100</c:v>
                </c:pt>
                <c:pt idx="6">
                  <c:v>98.17</c:v>
                </c:pt>
                <c:pt idx="7">
                  <c:v>99.550000000000011</c:v>
                </c:pt>
                <c:pt idx="8">
                  <c:v>98.39</c:v>
                </c:pt>
                <c:pt idx="9">
                  <c:v>97.45</c:v>
                </c:pt>
                <c:pt idx="10">
                  <c:v>100</c:v>
                </c:pt>
                <c:pt idx="11">
                  <c:v>95.33</c:v>
                </c:pt>
                <c:pt idx="12">
                  <c:v>98.7</c:v>
                </c:pt>
              </c:numCache>
            </c:numRef>
          </c:val>
          <c:extLst>
            <c:ext xmlns:c16="http://schemas.microsoft.com/office/drawing/2014/chart" uri="{C3380CC4-5D6E-409C-BE32-E72D297353CC}">
              <c16:uniqueId val="{00000009-4EE3-4FF1-A73F-7028D2568F8F}"/>
            </c:ext>
          </c:extLst>
        </c:ser>
        <c:ser>
          <c:idx val="2"/>
          <c:order val="2"/>
          <c:tx>
            <c:strRef>
              <c:f>'4G_Web_Ser '!$D$1</c:f>
              <c:strCache>
                <c:ptCount val="1"/>
                <c:pt idx="0">
                  <c:v>CELTISS</c:v>
                </c:pt>
              </c:strCache>
            </c:strRef>
          </c:tx>
          <c:spPr>
            <a:solidFill>
              <a:srgbClr val="0070C0"/>
            </a:solidFill>
            <a:ln>
              <a:solidFill>
                <a:schemeClr val="accent3"/>
              </a:solidFill>
            </a:ln>
            <a:effectLst/>
          </c:spPr>
          <c:invertIfNegative val="0"/>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'!$D$2:$D$14</c:f>
              <c:numCache>
                <c:formatCode>General</c:formatCode>
                <c:ptCount val="13"/>
                <c:pt idx="0">
                  <c:v>100</c:v>
                </c:pt>
                <c:pt idx="1">
                  <c:v>97.71</c:v>
                </c:pt>
                <c:pt idx="2">
                  <c:v>98.11</c:v>
                </c:pt>
                <c:pt idx="3">
                  <c:v>99.89</c:v>
                </c:pt>
                <c:pt idx="4">
                  <c:v>100</c:v>
                </c:pt>
                <c:pt idx="5">
                  <c:v>100</c:v>
                </c:pt>
                <c:pt idx="6">
                  <c:v>97.88</c:v>
                </c:pt>
                <c:pt idx="7">
                  <c:v>98.77</c:v>
                </c:pt>
                <c:pt idx="8">
                  <c:v>99.08</c:v>
                </c:pt>
                <c:pt idx="9">
                  <c:v>97.88</c:v>
                </c:pt>
                <c:pt idx="10">
                  <c:v>100</c:v>
                </c:pt>
                <c:pt idx="11">
                  <c:v>95.26</c:v>
                </c:pt>
                <c:pt idx="12">
                  <c:v>98.52</c:v>
                </c:pt>
              </c:numCache>
            </c:numRef>
          </c:val>
          <c:extLst>
            <c:ext xmlns:c16="http://schemas.microsoft.com/office/drawing/2014/chart" uri="{C3380CC4-5D6E-409C-BE32-E72D297353CC}">
              <c16:uniqueId val="{0000000A-4EE3-4FF1-A73F-7028D2568F8F}"/>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'4G_Web_Ser '!$E$1</c:f>
              <c:strCache>
                <c:ptCount val="1"/>
                <c:pt idx="0">
                  <c:v>ARCEP Target</c:v>
                </c:pt>
              </c:strCache>
            </c:strRef>
          </c:tx>
          <c:spPr>
            <a:ln w="19050" cap="rnd">
              <a:solidFill>
                <a:srgbClr val="FF0000"/>
              </a:solidFill>
              <a:prstDash val="sysDash"/>
              <a:round/>
            </a:ln>
            <a:effectLst/>
          </c:spPr>
          <c:marker>
            <c:symbol val="none"/>
          </c:marker>
          <c:cat>
            <c:strRef>
              <c:f>'4G_Web_Ser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'4G_Web_Ser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4EE3-4FF1-A73F-7028D2568F8F}"/>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6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4"/>
      </c:valAx>
      <c:spPr>
        <a:noFill/>
        <a:ln>
          <a:noFill/>
        </a:ln>
        <a:effectLst/>
      </c:spPr>
    </c:plotArea>
    <c:legend>
      <c:legendPos val="b"/>
      <c:layout>
        <c:manualLayout>
          <c:xMode val="edge"/>
          <c:yMode val="edge"/>
          <c:x val="0.26972211954462288"/>
          <c:y val="0.93951570569807807"/>
          <c:w val="0.49309734955475248"/>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alpha val="99000"/>
        </a:schemeClr>
      </a:solidFill>
      <a:round/>
    </a:ln>
    <a:effectLst/>
  </c:spPr>
  <c:txPr>
    <a:bodyPr/>
    <a:lstStyle/>
    <a:p>
      <a:pPr>
        <a:defRPr/>
      </a:pPr>
      <a:endParaRPr lang="fr-FR"/>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UL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'!$L$3</c:f>
              <c:strCache>
                <c:ptCount val="1"/>
                <c:pt idx="0">
                  <c:v>#Regions</c:v>
                </c:pt>
              </c:strCache>
            </c:strRef>
          </c:cat>
          <c:val>
            <c:numRef>
              <c:f>'4G FTP UL  '!$M$3</c:f>
              <c:numCache>
                <c:formatCode>General</c:formatCode>
                <c:ptCount val="1"/>
                <c:pt idx="0">
                  <c:v>6</c:v>
                </c:pt>
              </c:numCache>
            </c:numRef>
          </c:val>
          <c:extLst>
            <c:ext xmlns:c16="http://schemas.microsoft.com/office/drawing/2014/chart" uri="{C3380CC4-5D6E-409C-BE32-E72D297353CC}">
              <c16:uniqueId val="{00000000-850A-45DB-BA93-9B59A0E1F103}"/>
            </c:ext>
          </c:extLst>
        </c:ser>
        <c:ser>
          <c:idx val="1"/>
          <c:order val="1"/>
          <c:tx>
            <c:strRef>
              <c:f>'4G FTP UL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'!$L$3</c:f>
              <c:strCache>
                <c:ptCount val="1"/>
                <c:pt idx="0">
                  <c:v>#Regions</c:v>
                </c:pt>
              </c:strCache>
            </c:strRef>
          </c:cat>
          <c:val>
            <c:numRef>
              <c:f>'4G FTP UL  '!$N$3</c:f>
              <c:numCache>
                <c:formatCode>General</c:formatCode>
                <c:ptCount val="1"/>
                <c:pt idx="0">
                  <c:v>5</c:v>
                </c:pt>
              </c:numCache>
            </c:numRef>
          </c:val>
          <c:extLst>
            <c:ext xmlns:c16="http://schemas.microsoft.com/office/drawing/2014/chart" uri="{C3380CC4-5D6E-409C-BE32-E72D297353CC}">
              <c16:uniqueId val="{00000001-850A-45DB-BA93-9B59A0E1F103}"/>
            </c:ext>
          </c:extLst>
        </c:ser>
        <c:ser>
          <c:idx val="2"/>
          <c:order val="2"/>
          <c:tx>
            <c:strRef>
              <c:f>'4G FTP UL  '!$O$2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bevelB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'!$L$3</c:f>
              <c:strCache>
                <c:ptCount val="1"/>
                <c:pt idx="0">
                  <c:v>#Regions</c:v>
                </c:pt>
              </c:strCache>
            </c:strRef>
          </c:cat>
          <c:val>
            <c:numRef>
              <c:f>'4G FTP UL  '!$O$3</c:f>
              <c:numCache>
                <c:formatCode>General</c:formatCode>
                <c:ptCount val="1"/>
                <c:pt idx="0">
                  <c:v>8</c:v>
                </c:pt>
              </c:numCache>
            </c:numRef>
          </c:val>
          <c:extLst>
            <c:ext xmlns:c16="http://schemas.microsoft.com/office/drawing/2014/chart" uri="{C3380CC4-5D6E-409C-BE32-E72D297353CC}">
              <c16:uniqueId val="{00000002-850A-45DB-BA93-9B59A0E1F103}"/>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DL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'!$L$3</c:f>
              <c:strCache>
                <c:ptCount val="1"/>
                <c:pt idx="0">
                  <c:v>#Regions</c:v>
                </c:pt>
              </c:strCache>
            </c:strRef>
          </c:cat>
          <c:val>
            <c:numRef>
              <c:f>'4G FTP DL  '!$M$3</c:f>
              <c:numCache>
                <c:formatCode>General</c:formatCode>
                <c:ptCount val="1"/>
                <c:pt idx="0">
                  <c:v>7</c:v>
                </c:pt>
              </c:numCache>
            </c:numRef>
          </c:val>
          <c:extLst>
            <c:ext xmlns:c16="http://schemas.microsoft.com/office/drawing/2014/chart" uri="{C3380CC4-5D6E-409C-BE32-E72D297353CC}">
              <c16:uniqueId val="{00000000-7C9F-4797-AE50-408E066CD315}"/>
            </c:ext>
          </c:extLst>
        </c:ser>
        <c:ser>
          <c:idx val="1"/>
          <c:order val="1"/>
          <c:tx>
            <c:strRef>
              <c:f>'4G FTP DL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'!$L$3</c:f>
              <c:strCache>
                <c:ptCount val="1"/>
                <c:pt idx="0">
                  <c:v>#Regions</c:v>
                </c:pt>
              </c:strCache>
            </c:strRef>
          </c:cat>
          <c:val>
            <c:numRef>
              <c:f>'4G FTP DL  '!$N$3</c:f>
              <c:numCache>
                <c:formatCode>General</c:formatCode>
                <c:ptCount val="1"/>
                <c:pt idx="0">
                  <c:v>6</c:v>
                </c:pt>
              </c:numCache>
            </c:numRef>
          </c:val>
          <c:extLst>
            <c:ext xmlns:c16="http://schemas.microsoft.com/office/drawing/2014/chart" uri="{C3380CC4-5D6E-409C-BE32-E72D297353CC}">
              <c16:uniqueId val="{00000001-7C9F-4797-AE50-408E066CD315}"/>
            </c:ext>
          </c:extLst>
        </c:ser>
        <c:ser>
          <c:idx val="2"/>
          <c:order val="2"/>
          <c:tx>
            <c:strRef>
              <c:f>'4G FTP DL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7C9F-4797-AE50-408E066CD315}"/>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'!$L$3</c:f>
              <c:strCache>
                <c:ptCount val="1"/>
                <c:pt idx="0">
                  <c:v>#Regions</c:v>
                </c:pt>
              </c:strCache>
            </c:strRef>
          </c:cat>
          <c:val>
            <c:numRef>
              <c:f>'4G FTP DL  '!$O$3</c:f>
              <c:numCache>
                <c:formatCode>General</c:formatCode>
                <c:ptCount val="1"/>
                <c:pt idx="0">
                  <c:v>7</c:v>
                </c:pt>
              </c:numCache>
            </c:numRef>
          </c:val>
          <c:extLst>
            <c:ext xmlns:c16="http://schemas.microsoft.com/office/drawing/2014/chart" uri="{C3380CC4-5D6E-409C-BE32-E72D297353CC}">
              <c16:uniqueId val="{00000004-7C9F-4797-AE50-408E066CD315}"/>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u="none" strike="noStrike" cap="all" baseline="0">
                <a:effectLst/>
              </a:rPr>
              <a:t>FTP DL </a:t>
            </a:r>
            <a:r>
              <a:rPr lang="en-US" sz="1800" b="1" i="0" cap="all" baseline="0">
                <a:effectLst/>
              </a:rPr>
              <a:t>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DL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1BC8-4B90-B69B-46EB23986236}"/>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1BC8-4B90-B69B-46EB23986236}"/>
              </c:ext>
            </c:extLst>
          </c:dPt>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'!$B$2:$B$14</c:f>
              <c:numCache>
                <c:formatCode>General</c:formatCode>
                <c:ptCount val="13"/>
                <c:pt idx="0">
                  <c:v>99.67</c:v>
                </c:pt>
                <c:pt idx="1">
                  <c:v>99.68</c:v>
                </c:pt>
                <c:pt idx="2">
                  <c:v>99.87</c:v>
                </c:pt>
                <c:pt idx="3">
                  <c:v>99.570000000000007</c:v>
                </c:pt>
                <c:pt idx="4">
                  <c:v>100</c:v>
                </c:pt>
                <c:pt idx="5">
                  <c:v>100</c:v>
                </c:pt>
                <c:pt idx="6">
                  <c:v>100</c:v>
                </c:pt>
                <c:pt idx="7">
                  <c:v>99.67</c:v>
                </c:pt>
                <c:pt idx="8">
                  <c:v>100</c:v>
                </c:pt>
                <c:pt idx="9">
                  <c:v>99.570000000000007</c:v>
                </c:pt>
                <c:pt idx="10">
                  <c:v>100</c:v>
                </c:pt>
                <c:pt idx="11">
                  <c:v>99.41</c:v>
                </c:pt>
                <c:pt idx="12">
                  <c:v>99.68</c:v>
                </c:pt>
              </c:numCache>
            </c:numRef>
          </c:val>
          <c:extLst>
            <c:ext xmlns:c16="http://schemas.microsoft.com/office/drawing/2014/chart" uri="{C3380CC4-5D6E-409C-BE32-E72D297353CC}">
              <c16:uniqueId val="{00000004-1BC8-4B90-B69B-46EB23986236}"/>
            </c:ext>
          </c:extLst>
        </c:ser>
        <c:ser>
          <c:idx val="1"/>
          <c:order val="1"/>
          <c:tx>
            <c:strRef>
              <c:f>'4G FTP DL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1BC8-4B90-B69B-46EB23986236}"/>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1BC8-4B90-B69B-46EB23986236}"/>
              </c:ext>
            </c:extLst>
          </c:dPt>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'!$C$2:$C$14</c:f>
              <c:numCache>
                <c:formatCode>General</c:formatCode>
                <c:ptCount val="13"/>
                <c:pt idx="0">
                  <c:v>99.839999999999989</c:v>
                </c:pt>
                <c:pt idx="1">
                  <c:v>99.86</c:v>
                </c:pt>
                <c:pt idx="2">
                  <c:v>99.21</c:v>
                </c:pt>
                <c:pt idx="3">
                  <c:v>100</c:v>
                </c:pt>
                <c:pt idx="4">
                  <c:v>99.1</c:v>
                </c:pt>
                <c:pt idx="5">
                  <c:v>100</c:v>
                </c:pt>
                <c:pt idx="6">
                  <c:v>100</c:v>
                </c:pt>
                <c:pt idx="7">
                  <c:v>100</c:v>
                </c:pt>
                <c:pt idx="8">
                  <c:v>99.67</c:v>
                </c:pt>
                <c:pt idx="9">
                  <c:v>99.78</c:v>
                </c:pt>
                <c:pt idx="10">
                  <c:v>100</c:v>
                </c:pt>
                <c:pt idx="11">
                  <c:v>93.26</c:v>
                </c:pt>
                <c:pt idx="12">
                  <c:v>99.11</c:v>
                </c:pt>
              </c:numCache>
            </c:numRef>
          </c:val>
          <c:extLst>
            <c:ext xmlns:c16="http://schemas.microsoft.com/office/drawing/2014/chart" uri="{C3380CC4-5D6E-409C-BE32-E72D297353CC}">
              <c16:uniqueId val="{00000009-1BC8-4B90-B69B-46EB23986236}"/>
            </c:ext>
          </c:extLst>
        </c:ser>
        <c:ser>
          <c:idx val="2"/>
          <c:order val="2"/>
          <c:tx>
            <c:strRef>
              <c:f>'4G FTP DL  '!$D$1</c:f>
              <c:strCache>
                <c:ptCount val="1"/>
                <c:pt idx="0">
                  <c:v>CELTISS</c:v>
                </c:pt>
              </c:strCache>
            </c:strRef>
          </c:tx>
          <c:spPr>
            <a:solidFill>
              <a:srgbClr val="0070C0"/>
            </a:solidFill>
            <a:ln>
              <a:solidFill>
                <a:schemeClr val="accent3"/>
              </a:solidFill>
            </a:ln>
            <a:effectLst/>
          </c:spPr>
          <c:invertIfNegative val="0"/>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'!$D$2:$D$14</c:f>
              <c:numCache>
                <c:formatCode>General</c:formatCode>
                <c:ptCount val="13"/>
                <c:pt idx="0">
                  <c:v>100</c:v>
                </c:pt>
                <c:pt idx="1">
                  <c:v>99.91</c:v>
                </c:pt>
                <c:pt idx="2">
                  <c:v>99.039999999999992</c:v>
                </c:pt>
                <c:pt idx="3">
                  <c:v>100</c:v>
                </c:pt>
                <c:pt idx="4">
                  <c:v>100</c:v>
                </c:pt>
                <c:pt idx="5">
                  <c:v>100</c:v>
                </c:pt>
                <c:pt idx="6">
                  <c:v>99.32</c:v>
                </c:pt>
                <c:pt idx="7">
                  <c:v>95.39</c:v>
                </c:pt>
                <c:pt idx="8">
                  <c:v>100</c:v>
                </c:pt>
                <c:pt idx="9">
                  <c:v>91.67</c:v>
                </c:pt>
                <c:pt idx="10">
                  <c:v>100</c:v>
                </c:pt>
                <c:pt idx="11">
                  <c:v>87.5</c:v>
                </c:pt>
                <c:pt idx="12">
                  <c:v>97.55</c:v>
                </c:pt>
              </c:numCache>
            </c:numRef>
          </c:val>
          <c:extLst>
            <c:ext xmlns:c16="http://schemas.microsoft.com/office/drawing/2014/chart" uri="{C3380CC4-5D6E-409C-BE32-E72D297353CC}">
              <c16:uniqueId val="{0000000A-1BC8-4B90-B69B-46EB23986236}"/>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DL  '!$E$1</c:f>
              <c:strCache>
                <c:ptCount val="1"/>
                <c:pt idx="0">
                  <c:v>ARCEP Target</c:v>
                </c:pt>
              </c:strCache>
            </c:strRef>
          </c:tx>
          <c:spPr>
            <a:ln w="19050" cap="rnd">
              <a:solidFill>
                <a:srgbClr val="FF0000"/>
              </a:solidFill>
              <a:prstDash val="sysDash"/>
              <a:round/>
            </a:ln>
            <a:effectLst/>
          </c:spPr>
          <c:marker>
            <c:symbol val="none"/>
          </c:marker>
          <c:cat>
            <c:strRef>
              <c:f>'4G FTP DL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1BC8-4B90-B69B-46EB23986236}"/>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8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062172416647299"/>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cap="all" baseline="0">
                <a:effectLst/>
              </a:rPr>
              <a:t>FTP UL </a:t>
            </a:r>
            <a:r>
              <a:rPr lang="en-US" sz="1800" b="1" i="0" cap="all" baseline="0">
                <a:effectLst/>
              </a:rPr>
              <a:t>SUCCESS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3AEA-4914-AD20-C171764BB319}"/>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3AEA-4914-AD20-C171764BB319}"/>
              </c:ext>
            </c:extLst>
          </c:dPt>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'!$B$2:$B$14</c:f>
              <c:numCache>
                <c:formatCode>General</c:formatCode>
                <c:ptCount val="13"/>
                <c:pt idx="0">
                  <c:v>99.65</c:v>
                </c:pt>
                <c:pt idx="1">
                  <c:v>99.660000000000011</c:v>
                </c:pt>
                <c:pt idx="2">
                  <c:v>98.440000000000012</c:v>
                </c:pt>
                <c:pt idx="3">
                  <c:v>99.11999999999999</c:v>
                </c:pt>
                <c:pt idx="4">
                  <c:v>100</c:v>
                </c:pt>
                <c:pt idx="5">
                  <c:v>99.13</c:v>
                </c:pt>
                <c:pt idx="6">
                  <c:v>100</c:v>
                </c:pt>
                <c:pt idx="7">
                  <c:v>100</c:v>
                </c:pt>
                <c:pt idx="8">
                  <c:v>100</c:v>
                </c:pt>
                <c:pt idx="9">
                  <c:v>100</c:v>
                </c:pt>
                <c:pt idx="10">
                  <c:v>99.570000000000007</c:v>
                </c:pt>
                <c:pt idx="11">
                  <c:v>93.13</c:v>
                </c:pt>
                <c:pt idx="12">
                  <c:v>99.13</c:v>
                </c:pt>
              </c:numCache>
            </c:numRef>
          </c:val>
          <c:extLst>
            <c:ext xmlns:c16="http://schemas.microsoft.com/office/drawing/2014/chart" uri="{C3380CC4-5D6E-409C-BE32-E72D297353CC}">
              <c16:uniqueId val="{00000004-3AEA-4914-AD20-C171764BB319}"/>
            </c:ext>
          </c:extLst>
        </c:ser>
        <c:ser>
          <c:idx val="1"/>
          <c:order val="1"/>
          <c:tx>
            <c:strRef>
              <c:f>'4G FTP UL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3AEA-4914-AD20-C171764BB319}"/>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3AEA-4914-AD20-C171764BB319}"/>
              </c:ext>
            </c:extLst>
          </c:dPt>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'!$C$2:$C$14</c:f>
              <c:numCache>
                <c:formatCode>General</c:formatCode>
                <c:ptCount val="13"/>
                <c:pt idx="0">
                  <c:v>100</c:v>
                </c:pt>
                <c:pt idx="1">
                  <c:v>100</c:v>
                </c:pt>
                <c:pt idx="2">
                  <c:v>98.88</c:v>
                </c:pt>
                <c:pt idx="3">
                  <c:v>99.539999999999992</c:v>
                </c:pt>
                <c:pt idx="4">
                  <c:v>99.539999999999992</c:v>
                </c:pt>
                <c:pt idx="5">
                  <c:v>99.53</c:v>
                </c:pt>
                <c:pt idx="6">
                  <c:v>99.77000000000001</c:v>
                </c:pt>
                <c:pt idx="7">
                  <c:v>100</c:v>
                </c:pt>
                <c:pt idx="8">
                  <c:v>99.660000000000011</c:v>
                </c:pt>
                <c:pt idx="9">
                  <c:v>99.550000000000011</c:v>
                </c:pt>
                <c:pt idx="10">
                  <c:v>100</c:v>
                </c:pt>
                <c:pt idx="11">
                  <c:v>90.79</c:v>
                </c:pt>
                <c:pt idx="12">
                  <c:v>98.83</c:v>
                </c:pt>
              </c:numCache>
            </c:numRef>
          </c:val>
          <c:extLst>
            <c:ext xmlns:c16="http://schemas.microsoft.com/office/drawing/2014/chart" uri="{C3380CC4-5D6E-409C-BE32-E72D297353CC}">
              <c16:uniqueId val="{00000009-3AEA-4914-AD20-C171764BB319}"/>
            </c:ext>
          </c:extLst>
        </c:ser>
        <c:ser>
          <c:idx val="2"/>
          <c:order val="2"/>
          <c:tx>
            <c:strRef>
              <c:f>'4G FTP UL  '!$D$1</c:f>
              <c:strCache>
                <c:ptCount val="1"/>
                <c:pt idx="0">
                  <c:v>CELTISS</c:v>
                </c:pt>
              </c:strCache>
            </c:strRef>
          </c:tx>
          <c:spPr>
            <a:solidFill>
              <a:srgbClr val="0070C0"/>
            </a:solidFill>
            <a:ln>
              <a:solidFill>
                <a:schemeClr val="accent3"/>
              </a:solidFill>
            </a:ln>
            <a:effectLst/>
          </c:spPr>
          <c:invertIfNegative val="0"/>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'!$D$2:$D$14</c:f>
              <c:numCache>
                <c:formatCode>General</c:formatCode>
                <c:ptCount val="13"/>
                <c:pt idx="0">
                  <c:v>99.839999999999989</c:v>
                </c:pt>
                <c:pt idx="1">
                  <c:v>100</c:v>
                </c:pt>
                <c:pt idx="2">
                  <c:v>98.240000000000009</c:v>
                </c:pt>
                <c:pt idx="3">
                  <c:v>99.78</c:v>
                </c:pt>
                <c:pt idx="4">
                  <c:v>100</c:v>
                </c:pt>
                <c:pt idx="5">
                  <c:v>100</c:v>
                </c:pt>
                <c:pt idx="6">
                  <c:v>100</c:v>
                </c:pt>
                <c:pt idx="7">
                  <c:v>97.14</c:v>
                </c:pt>
                <c:pt idx="8">
                  <c:v>100</c:v>
                </c:pt>
                <c:pt idx="9">
                  <c:v>100</c:v>
                </c:pt>
                <c:pt idx="10">
                  <c:v>100</c:v>
                </c:pt>
                <c:pt idx="11">
                  <c:v>91.03</c:v>
                </c:pt>
                <c:pt idx="12">
                  <c:v>98.71</c:v>
                </c:pt>
              </c:numCache>
            </c:numRef>
          </c:val>
          <c:extLst>
            <c:ext xmlns:c16="http://schemas.microsoft.com/office/drawing/2014/chart" uri="{C3380CC4-5D6E-409C-BE32-E72D297353CC}">
              <c16:uniqueId val="{0000000A-3AEA-4914-AD20-C171764BB319}"/>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UL  '!$E$1</c:f>
              <c:strCache>
                <c:ptCount val="1"/>
                <c:pt idx="0">
                  <c:v>ARCEP Target</c:v>
                </c:pt>
              </c:strCache>
            </c:strRef>
          </c:tx>
          <c:spPr>
            <a:ln w="19050" cap="rnd">
              <a:solidFill>
                <a:srgbClr val="FF0000"/>
              </a:solidFill>
              <a:prstDash val="sysDash"/>
              <a:round/>
            </a:ln>
            <a:effectLst/>
          </c:spPr>
          <c:marker>
            <c:symbol val="none"/>
          </c:marker>
          <c:cat>
            <c:strRef>
              <c:f>'4G FTP UL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'!$E$2:$E$14</c:f>
              <c:numCache>
                <c:formatCode>General</c:formatCode>
                <c:ptCount val="13"/>
                <c:pt idx="0">
                  <c:v>97</c:v>
                </c:pt>
                <c:pt idx="1">
                  <c:v>97</c:v>
                </c:pt>
                <c:pt idx="2">
                  <c:v>97</c:v>
                </c:pt>
                <c:pt idx="3">
                  <c:v>97</c:v>
                </c:pt>
                <c:pt idx="4">
                  <c:v>97</c:v>
                </c:pt>
                <c:pt idx="5">
                  <c:v>97</c:v>
                </c:pt>
                <c:pt idx="6">
                  <c:v>97</c:v>
                </c:pt>
                <c:pt idx="7">
                  <c:v>97</c:v>
                </c:pt>
                <c:pt idx="8">
                  <c:v>97</c:v>
                </c:pt>
                <c:pt idx="9">
                  <c:v>97</c:v>
                </c:pt>
                <c:pt idx="10">
                  <c:v>97</c:v>
                </c:pt>
                <c:pt idx="11">
                  <c:v>97</c:v>
                </c:pt>
                <c:pt idx="12">
                  <c:v>97</c:v>
                </c:pt>
              </c:numCache>
            </c:numRef>
          </c:val>
          <c:smooth val="0"/>
          <c:extLst>
            <c:ext xmlns:c16="http://schemas.microsoft.com/office/drawing/2014/chart" uri="{C3380CC4-5D6E-409C-BE32-E72D297353CC}">
              <c16:uniqueId val="{0000000B-3AEA-4914-AD20-C171764BB319}"/>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UL  Thr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 '!$L$3</c:f>
              <c:strCache>
                <c:ptCount val="1"/>
                <c:pt idx="0">
                  <c:v>#Regions</c:v>
                </c:pt>
              </c:strCache>
            </c:strRef>
          </c:cat>
          <c:val>
            <c:numRef>
              <c:f>'4G FTP UL  Thr '!$M$3</c:f>
              <c:numCache>
                <c:formatCode>General</c:formatCode>
                <c:ptCount val="1"/>
                <c:pt idx="0">
                  <c:v>12</c:v>
                </c:pt>
              </c:numCache>
            </c:numRef>
          </c:val>
          <c:extLst>
            <c:ext xmlns:c16="http://schemas.microsoft.com/office/drawing/2014/chart" uri="{C3380CC4-5D6E-409C-BE32-E72D297353CC}">
              <c16:uniqueId val="{00000000-B4A9-4A06-ADF1-D8EC527BC5DF}"/>
            </c:ext>
          </c:extLst>
        </c:ser>
        <c:ser>
          <c:idx val="1"/>
          <c:order val="1"/>
          <c:tx>
            <c:strRef>
              <c:f>'4G FTP UL  Thr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 '!$L$3</c:f>
              <c:strCache>
                <c:ptCount val="1"/>
                <c:pt idx="0">
                  <c:v>#Regions</c:v>
                </c:pt>
              </c:strCache>
            </c:strRef>
          </c:cat>
          <c:val>
            <c:numRef>
              <c:f>'4G FTP UL  Thr '!$N$3</c:f>
              <c:numCache>
                <c:formatCode>General</c:formatCode>
                <c:ptCount val="1"/>
              </c:numCache>
            </c:numRef>
          </c:val>
          <c:extLst>
            <c:ext xmlns:c16="http://schemas.microsoft.com/office/drawing/2014/chart" uri="{C3380CC4-5D6E-409C-BE32-E72D297353CC}">
              <c16:uniqueId val="{00000001-B4A9-4A06-ADF1-D8EC527BC5DF}"/>
            </c:ext>
          </c:extLst>
        </c:ser>
        <c:ser>
          <c:idx val="2"/>
          <c:order val="2"/>
          <c:tx>
            <c:strRef>
              <c:f>'4G FTP UL  Thr '!$O$2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UL  Thr '!$L$3</c:f>
              <c:strCache>
                <c:ptCount val="1"/>
                <c:pt idx="0">
                  <c:v>#Regions</c:v>
                </c:pt>
              </c:strCache>
            </c:strRef>
          </c:cat>
          <c:val>
            <c:numRef>
              <c:f>'4G FTP UL  Thr '!$O$3</c:f>
              <c:numCache>
                <c:formatCode>General</c:formatCode>
                <c:ptCount val="1"/>
                <c:pt idx="0">
                  <c:v>0</c:v>
                </c:pt>
              </c:numCache>
            </c:numRef>
          </c:val>
          <c:extLst>
            <c:ext xmlns:c16="http://schemas.microsoft.com/office/drawing/2014/chart" uri="{C3380CC4-5D6E-409C-BE32-E72D297353CC}">
              <c16:uniqueId val="{00000002-B4A9-4A06-ADF1-D8EC527BC5D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r>
              <a:rPr lang="en-US" sz="14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4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'4G FTP DL thr '!$M$2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 '!$L$3</c:f>
              <c:strCache>
                <c:ptCount val="1"/>
                <c:pt idx="0">
                  <c:v>#Regions</c:v>
                </c:pt>
              </c:strCache>
            </c:strRef>
          </c:cat>
          <c:val>
            <c:numRef>
              <c:f>'4G FTP DL thr '!$M$3</c:f>
              <c:numCache>
                <c:formatCode>General</c:formatCode>
                <c:ptCount val="1"/>
                <c:pt idx="0">
                  <c:v>8</c:v>
                </c:pt>
              </c:numCache>
            </c:numRef>
          </c:val>
          <c:extLst>
            <c:ext xmlns:c16="http://schemas.microsoft.com/office/drawing/2014/chart" uri="{C3380CC4-5D6E-409C-BE32-E72D297353CC}">
              <c16:uniqueId val="{00000000-9E14-4548-BFAD-2A003386D3E0}"/>
            </c:ext>
          </c:extLst>
        </c:ser>
        <c:ser>
          <c:idx val="1"/>
          <c:order val="1"/>
          <c:tx>
            <c:strRef>
              <c:f>'4G FTP DL thr '!$N$2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 '!$L$3</c:f>
              <c:strCache>
                <c:ptCount val="1"/>
                <c:pt idx="0">
                  <c:v>#Regions</c:v>
                </c:pt>
              </c:strCache>
            </c:strRef>
          </c:cat>
          <c:val>
            <c:numRef>
              <c:f>'4G FTP DL thr '!$N$3</c:f>
              <c:numCache>
                <c:formatCode>General</c:formatCode>
                <c:ptCount val="1"/>
                <c:pt idx="0">
                  <c:v>4</c:v>
                </c:pt>
              </c:numCache>
            </c:numRef>
          </c:val>
          <c:extLst>
            <c:ext xmlns:c16="http://schemas.microsoft.com/office/drawing/2014/chart" uri="{C3380CC4-5D6E-409C-BE32-E72D297353CC}">
              <c16:uniqueId val="{00000001-9E14-4548-BFAD-2A003386D3E0}"/>
            </c:ext>
          </c:extLst>
        </c:ser>
        <c:ser>
          <c:idx val="2"/>
          <c:order val="2"/>
          <c:tx>
            <c:strRef>
              <c:f>'4G FTP DL thr '!$O$2</c:f>
              <c:strCache>
                <c:ptCount val="1"/>
                <c:pt idx="0">
                  <c:v>CELTISS</c:v>
                </c:pt>
              </c:strCache>
            </c:strRef>
          </c:tx>
          <c:spPr>
            <a:solidFill>
              <a:schemeClr val="accent3"/>
            </a:solidFill>
            <a:ln w="9525">
              <a:solidFill>
                <a:schemeClr val="lt1"/>
              </a:solidFill>
            </a:ln>
            <a:effectLst/>
            <a:scene3d>
              <a:camera prst="orthographicFront"/>
              <a:lightRig rig="threePt" dir="t"/>
            </a:scene3d>
            <a:sp3d>
              <a:bevelT w="139700" h="139700" prst="divot"/>
            </a:sp3d>
          </c:spPr>
          <c:invertIfNegative val="0"/>
          <c:dPt>
            <c:idx val="0"/>
            <c:invertIfNegative val="0"/>
            <c:bubble3D val="0"/>
            <c:spPr>
              <a:solidFill>
                <a:srgbClr val="0070C0"/>
              </a:solidFill>
              <a:ln w="9525">
                <a:solidFill>
                  <a:schemeClr val="lt1"/>
                </a:solidFill>
              </a:ln>
              <a:effectLst/>
              <a:scene3d>
                <a:camera prst="orthographicFront"/>
                <a:lightRig rig="threePt" dir="t"/>
              </a:scene3d>
              <a:sp3d>
                <a:bevelT w="139700" h="139700" prst="divot"/>
              </a:sp3d>
            </c:spPr>
            <c:extLst>
              <c:ext xmlns:c16="http://schemas.microsoft.com/office/drawing/2014/chart" uri="{C3380CC4-5D6E-409C-BE32-E72D297353CC}">
                <c16:uniqueId val="{00000003-9E14-4548-BFAD-2A003386D3E0}"/>
              </c:ext>
            </c:extLst>
          </c:dPt>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'4G FTP DL thr '!$L$3</c:f>
              <c:strCache>
                <c:ptCount val="1"/>
                <c:pt idx="0">
                  <c:v>#Regions</c:v>
                </c:pt>
              </c:strCache>
            </c:strRef>
          </c:cat>
          <c:val>
            <c:numRef>
              <c:f>'4G FTP DL thr '!$O$3</c:f>
              <c:numCache>
                <c:formatCode>General</c:formatCode>
                <c:ptCount val="1"/>
                <c:pt idx="0">
                  <c:v>0</c:v>
                </c:pt>
              </c:numCache>
            </c:numRef>
          </c:val>
          <c:extLst>
            <c:ext xmlns:c16="http://schemas.microsoft.com/office/drawing/2014/chart" uri="{C3380CC4-5D6E-409C-BE32-E72D297353CC}">
              <c16:uniqueId val="{00000004-9E14-4548-BFAD-2A003386D3E0}"/>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cap="all" baseline="0">
                <a:effectLst/>
              </a:rPr>
              <a:t>FTP DL </a:t>
            </a:r>
            <a:r>
              <a:rPr lang="en-US" sz="1800" b="1" i="0" cap="all" baseline="0">
                <a:effectLst/>
              </a:rPr>
              <a:t>THROUGHPUT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DL thr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C8F1-44E9-BAF3-48E6412AD8EA}"/>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C8F1-44E9-BAF3-48E6412AD8EA}"/>
              </c:ext>
            </c:extLst>
          </c:dPt>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'!$B$2:$B$14</c:f>
              <c:numCache>
                <c:formatCode>General</c:formatCode>
                <c:ptCount val="13"/>
                <c:pt idx="0">
                  <c:v>13142.8</c:v>
                </c:pt>
                <c:pt idx="1">
                  <c:v>16025.78</c:v>
                </c:pt>
                <c:pt idx="2">
                  <c:v>17358.509999999998</c:v>
                </c:pt>
                <c:pt idx="3">
                  <c:v>19467.82</c:v>
                </c:pt>
                <c:pt idx="4">
                  <c:v>53331.19</c:v>
                </c:pt>
                <c:pt idx="5">
                  <c:v>57419.807000000001</c:v>
                </c:pt>
                <c:pt idx="6">
                  <c:v>36956.67</c:v>
                </c:pt>
                <c:pt idx="7">
                  <c:v>29498.84</c:v>
                </c:pt>
                <c:pt idx="8">
                  <c:v>38987.910000000003</c:v>
                </c:pt>
                <c:pt idx="9">
                  <c:v>52666.45</c:v>
                </c:pt>
                <c:pt idx="10">
                  <c:v>46172.72</c:v>
                </c:pt>
                <c:pt idx="11">
                  <c:v>39881.870000000003</c:v>
                </c:pt>
                <c:pt idx="12">
                  <c:v>34940.53</c:v>
                </c:pt>
              </c:numCache>
            </c:numRef>
          </c:val>
          <c:extLst>
            <c:ext xmlns:c16="http://schemas.microsoft.com/office/drawing/2014/chart" uri="{C3380CC4-5D6E-409C-BE32-E72D297353CC}">
              <c16:uniqueId val="{00000004-C8F1-44E9-BAF3-48E6412AD8EA}"/>
            </c:ext>
          </c:extLst>
        </c:ser>
        <c:ser>
          <c:idx val="1"/>
          <c:order val="1"/>
          <c:tx>
            <c:strRef>
              <c:f>'4G FTP DL thr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C8F1-44E9-BAF3-48E6412AD8EA}"/>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C8F1-44E9-BAF3-48E6412AD8EA}"/>
              </c:ext>
            </c:extLst>
          </c:dPt>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'!$C$2:$C$14</c:f>
              <c:numCache>
                <c:formatCode>General</c:formatCode>
                <c:ptCount val="13"/>
                <c:pt idx="0">
                  <c:v>20806.22</c:v>
                </c:pt>
                <c:pt idx="1">
                  <c:v>19923.88</c:v>
                </c:pt>
                <c:pt idx="2">
                  <c:v>22727.79</c:v>
                </c:pt>
                <c:pt idx="3">
                  <c:v>22708.55</c:v>
                </c:pt>
                <c:pt idx="4">
                  <c:v>36338.559999999998</c:v>
                </c:pt>
                <c:pt idx="5">
                  <c:v>27516.67</c:v>
                </c:pt>
                <c:pt idx="6">
                  <c:v>15662.65</c:v>
                </c:pt>
                <c:pt idx="7">
                  <c:v>12899.09</c:v>
                </c:pt>
                <c:pt idx="8">
                  <c:v>17045.28</c:v>
                </c:pt>
                <c:pt idx="9">
                  <c:v>15471.21</c:v>
                </c:pt>
                <c:pt idx="10">
                  <c:v>24826.97</c:v>
                </c:pt>
                <c:pt idx="11">
                  <c:v>10525.87</c:v>
                </c:pt>
                <c:pt idx="12">
                  <c:v>21238.29</c:v>
                </c:pt>
              </c:numCache>
            </c:numRef>
          </c:val>
          <c:extLst>
            <c:ext xmlns:c16="http://schemas.microsoft.com/office/drawing/2014/chart" uri="{C3380CC4-5D6E-409C-BE32-E72D297353CC}">
              <c16:uniqueId val="{00000009-C8F1-44E9-BAF3-48E6412AD8EA}"/>
            </c:ext>
          </c:extLst>
        </c:ser>
        <c:ser>
          <c:idx val="2"/>
          <c:order val="2"/>
          <c:tx>
            <c:strRef>
              <c:f>'4G FTP DL thr '!$D$1</c:f>
              <c:strCache>
                <c:ptCount val="1"/>
                <c:pt idx="0">
                  <c:v>CELTISS</c:v>
                </c:pt>
              </c:strCache>
            </c:strRef>
          </c:tx>
          <c:spPr>
            <a:solidFill>
              <a:srgbClr val="0070C0"/>
            </a:solidFill>
            <a:ln>
              <a:solidFill>
                <a:schemeClr val="accent3"/>
              </a:solidFill>
            </a:ln>
            <a:effectLst/>
          </c:spPr>
          <c:invertIfNegative val="0"/>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'!$D$2:$D$14</c:f>
              <c:numCache>
                <c:formatCode>General</c:formatCode>
                <c:ptCount val="13"/>
                <c:pt idx="0">
                  <c:v>11794.11</c:v>
                </c:pt>
                <c:pt idx="1">
                  <c:v>12973.33</c:v>
                </c:pt>
                <c:pt idx="2">
                  <c:v>13012.4</c:v>
                </c:pt>
                <c:pt idx="3">
                  <c:v>12677.21</c:v>
                </c:pt>
                <c:pt idx="4">
                  <c:v>13943.75</c:v>
                </c:pt>
                <c:pt idx="5">
                  <c:v>12933.84</c:v>
                </c:pt>
                <c:pt idx="6">
                  <c:v>12999.143</c:v>
                </c:pt>
                <c:pt idx="7">
                  <c:v>12572.95</c:v>
                </c:pt>
                <c:pt idx="8">
                  <c:v>12899.65</c:v>
                </c:pt>
                <c:pt idx="9">
                  <c:v>14025.19</c:v>
                </c:pt>
                <c:pt idx="10">
                  <c:v>12997.57</c:v>
                </c:pt>
                <c:pt idx="11">
                  <c:v>10351.44</c:v>
                </c:pt>
                <c:pt idx="12">
                  <c:v>12580.27</c:v>
                </c:pt>
              </c:numCache>
            </c:numRef>
          </c:val>
          <c:extLst>
            <c:ext xmlns:c16="http://schemas.microsoft.com/office/drawing/2014/chart" uri="{C3380CC4-5D6E-409C-BE32-E72D297353CC}">
              <c16:uniqueId val="{0000000A-C8F1-44E9-BAF3-48E6412AD8EA}"/>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DL thr '!$E$1</c:f>
              <c:strCache>
                <c:ptCount val="1"/>
                <c:pt idx="0">
                  <c:v>ARCEP Target</c:v>
                </c:pt>
              </c:strCache>
            </c:strRef>
          </c:tx>
          <c:spPr>
            <a:ln w="19050" cap="rnd">
              <a:solidFill>
                <a:srgbClr val="FF0000"/>
              </a:solidFill>
              <a:prstDash val="sysDash"/>
              <a:round/>
            </a:ln>
            <a:effectLst/>
          </c:spPr>
          <c:marker>
            <c:symbol val="none"/>
          </c:marker>
          <c:cat>
            <c:strRef>
              <c:f>'4G FTP DL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DL thr '!$E$2:$E$14</c:f>
              <c:numCache>
                <c:formatCode>General</c:formatCode>
                <c:ptCount val="13"/>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numCache>
            </c:numRef>
          </c:val>
          <c:smooth val="0"/>
          <c:extLst>
            <c:ext xmlns:c16="http://schemas.microsoft.com/office/drawing/2014/chart" uri="{C3380CC4-5D6E-409C-BE32-E72D297353CC}">
              <c16:uniqueId val="{0000000B-C8F1-44E9-BAF3-48E6412AD8EA}"/>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60000"/>
          <c:min val="20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500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7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sz="1800" b="1" i="0" cap="all" baseline="0">
                <a:effectLst/>
              </a:rPr>
              <a:t>4G </a:t>
            </a:r>
            <a:r>
              <a:rPr lang="fr-FR" sz="1800" b="1" i="0" u="none" strike="noStrike" cap="all" baseline="0">
                <a:effectLst/>
              </a:rPr>
              <a:t>FTP UL THROUGHPUT</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'4G FTP UL  Thr '!$B$1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711F-4B90-9002-FF000A4E589E}"/>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711F-4B90-9002-FF000A4E589E}"/>
              </c:ext>
            </c:extLst>
          </c:dPt>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'!$B$2:$B$14</c:f>
              <c:numCache>
                <c:formatCode>General</c:formatCode>
                <c:ptCount val="13"/>
                <c:pt idx="0">
                  <c:v>15180.9</c:v>
                </c:pt>
                <c:pt idx="1">
                  <c:v>14533.67</c:v>
                </c:pt>
                <c:pt idx="2">
                  <c:v>16738.8</c:v>
                </c:pt>
                <c:pt idx="3">
                  <c:v>16192.44</c:v>
                </c:pt>
                <c:pt idx="4">
                  <c:v>17146.62</c:v>
                </c:pt>
                <c:pt idx="5">
                  <c:v>18741.88</c:v>
                </c:pt>
                <c:pt idx="6">
                  <c:v>15436.67</c:v>
                </c:pt>
                <c:pt idx="7">
                  <c:v>15470.95</c:v>
                </c:pt>
                <c:pt idx="8">
                  <c:v>18164.79</c:v>
                </c:pt>
                <c:pt idx="9">
                  <c:v>21183.75</c:v>
                </c:pt>
                <c:pt idx="10">
                  <c:v>16624.740000000002</c:v>
                </c:pt>
                <c:pt idx="11">
                  <c:v>13135.49</c:v>
                </c:pt>
                <c:pt idx="12">
                  <c:v>16435.88</c:v>
                </c:pt>
              </c:numCache>
            </c:numRef>
          </c:val>
          <c:extLst>
            <c:ext xmlns:c16="http://schemas.microsoft.com/office/drawing/2014/chart" uri="{C3380CC4-5D6E-409C-BE32-E72D297353CC}">
              <c16:uniqueId val="{00000004-711F-4B90-9002-FF000A4E589E}"/>
            </c:ext>
          </c:extLst>
        </c:ser>
        <c:ser>
          <c:idx val="1"/>
          <c:order val="1"/>
          <c:tx>
            <c:strRef>
              <c:f>'4G FTP UL  Thr '!$C$1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711F-4B90-9002-FF000A4E589E}"/>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711F-4B90-9002-FF000A4E589E}"/>
              </c:ext>
            </c:extLst>
          </c:dPt>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'!$C$2:$C$14</c:f>
              <c:numCache>
                <c:formatCode>General</c:formatCode>
                <c:ptCount val="13"/>
                <c:pt idx="0">
                  <c:v>9449.7000000000007</c:v>
                </c:pt>
                <c:pt idx="1">
                  <c:v>9630.57</c:v>
                </c:pt>
                <c:pt idx="2">
                  <c:v>10633.13</c:v>
                </c:pt>
                <c:pt idx="3">
                  <c:v>14256.16</c:v>
                </c:pt>
                <c:pt idx="4">
                  <c:v>13019.58</c:v>
                </c:pt>
                <c:pt idx="5">
                  <c:v>13537.6</c:v>
                </c:pt>
                <c:pt idx="6">
                  <c:v>9549.01</c:v>
                </c:pt>
                <c:pt idx="7">
                  <c:v>11821.62</c:v>
                </c:pt>
                <c:pt idx="8">
                  <c:v>11628.13</c:v>
                </c:pt>
                <c:pt idx="9">
                  <c:v>8075.06</c:v>
                </c:pt>
                <c:pt idx="10">
                  <c:v>13955.81</c:v>
                </c:pt>
                <c:pt idx="11">
                  <c:v>7045.87</c:v>
                </c:pt>
                <c:pt idx="12">
                  <c:v>10855.57</c:v>
                </c:pt>
              </c:numCache>
            </c:numRef>
          </c:val>
          <c:extLst>
            <c:ext xmlns:c16="http://schemas.microsoft.com/office/drawing/2014/chart" uri="{C3380CC4-5D6E-409C-BE32-E72D297353CC}">
              <c16:uniqueId val="{00000009-711F-4B90-9002-FF000A4E589E}"/>
            </c:ext>
          </c:extLst>
        </c:ser>
        <c:ser>
          <c:idx val="2"/>
          <c:order val="2"/>
          <c:tx>
            <c:strRef>
              <c:f>'4G FTP UL  Thr '!$D$1</c:f>
              <c:strCache>
                <c:ptCount val="1"/>
                <c:pt idx="0">
                  <c:v>CELTISS</c:v>
                </c:pt>
              </c:strCache>
            </c:strRef>
          </c:tx>
          <c:spPr>
            <a:solidFill>
              <a:srgbClr val="0070C0"/>
            </a:solidFill>
            <a:ln>
              <a:solidFill>
                <a:schemeClr val="accent3"/>
              </a:solidFill>
            </a:ln>
            <a:effectLst/>
          </c:spPr>
          <c:invertIfNegative val="0"/>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'!$D$2:$D$14</c:f>
              <c:numCache>
                <c:formatCode>General</c:formatCode>
                <c:ptCount val="13"/>
                <c:pt idx="0">
                  <c:v>12408.7</c:v>
                </c:pt>
                <c:pt idx="1">
                  <c:v>11336.33</c:v>
                </c:pt>
                <c:pt idx="2">
                  <c:v>12150.4</c:v>
                </c:pt>
                <c:pt idx="3">
                  <c:v>12265.83</c:v>
                </c:pt>
                <c:pt idx="4">
                  <c:v>11937.85</c:v>
                </c:pt>
                <c:pt idx="5">
                  <c:v>11474.41</c:v>
                </c:pt>
                <c:pt idx="6">
                  <c:v>14439.78</c:v>
                </c:pt>
                <c:pt idx="7">
                  <c:v>10259.33</c:v>
                </c:pt>
                <c:pt idx="8">
                  <c:v>11562.18</c:v>
                </c:pt>
                <c:pt idx="9">
                  <c:v>10441.17</c:v>
                </c:pt>
                <c:pt idx="10">
                  <c:v>11903.43</c:v>
                </c:pt>
                <c:pt idx="11">
                  <c:v>9103.26</c:v>
                </c:pt>
                <c:pt idx="12">
                  <c:v>11743.18</c:v>
                </c:pt>
              </c:numCache>
            </c:numRef>
          </c:val>
          <c:extLst>
            <c:ext xmlns:c16="http://schemas.microsoft.com/office/drawing/2014/chart" uri="{C3380CC4-5D6E-409C-BE32-E72D297353CC}">
              <c16:uniqueId val="{0000000A-711F-4B90-9002-FF000A4E589E}"/>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'4G FTP UL  Thr '!$E$1</c:f>
              <c:strCache>
                <c:ptCount val="1"/>
                <c:pt idx="0">
                  <c:v>ARCEP Target</c:v>
                </c:pt>
              </c:strCache>
            </c:strRef>
          </c:tx>
          <c:spPr>
            <a:ln w="19050" cap="rnd">
              <a:solidFill>
                <a:srgbClr val="FF0000"/>
              </a:solidFill>
              <a:prstDash val="sysDash"/>
              <a:round/>
            </a:ln>
            <a:effectLst/>
          </c:spPr>
          <c:marker>
            <c:symbol val="none"/>
          </c:marker>
          <c:cat>
            <c:strRef>
              <c:f>'4G FTP UL  Thr '!$A$2:$A$14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'4G FTP UL  Thr '!$E$2:$E$14</c:f>
              <c:numCache>
                <c:formatCode>General</c:formatCode>
                <c:ptCount val="1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numCache>
            </c:numRef>
          </c:val>
          <c:smooth val="0"/>
          <c:extLst>
            <c:ext xmlns:c16="http://schemas.microsoft.com/office/drawing/2014/chart" uri="{C3380CC4-5D6E-409C-BE32-E72D297353CC}">
              <c16:uniqueId val="{0000000B-711F-4B90-9002-FF000A4E589E}"/>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2000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000"/>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'Couverture 2G Indoor'!$M$2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Indoor'!$L$3</c:f>
              <c:strCache>
                <c:ptCount val="1"/>
                <c:pt idx="0">
                  <c:v>#Regions</c:v>
                </c:pt>
              </c:strCache>
            </c:strRef>
          </c:cat>
          <c:val>
            <c:numRef>
              <c:f>'Couverture 2G Indoor'!$M$3</c:f>
              <c:numCache>
                <c:formatCode>General</c:formatCode>
                <c:ptCount val="1"/>
                <c:pt idx="0">
                  <c:v>5</c:v>
                </c:pt>
              </c:numCache>
            </c:numRef>
          </c:val>
          <c:extLst>
            <c:ext xmlns:c16="http://schemas.microsoft.com/office/drawing/2014/chart" uri="{C3380CC4-5D6E-409C-BE32-E72D297353CC}">
              <c16:uniqueId val="{00000000-1FAE-4D8F-989F-8E0F52FF890F}"/>
            </c:ext>
          </c:extLst>
        </c:ser>
        <c:ser>
          <c:idx val="1"/>
          <c:order val="1"/>
          <c:tx>
            <c:strRef>
              <c:f>'Couverture 2G Indoor'!$N$2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Indoor'!$L$3</c:f>
              <c:strCache>
                <c:ptCount val="1"/>
                <c:pt idx="0">
                  <c:v>#Regions</c:v>
                </c:pt>
              </c:strCache>
            </c:strRef>
          </c:cat>
          <c:val>
            <c:numRef>
              <c:f>'Couverture 2G Indoor'!$N$3</c:f>
              <c:numCache>
                <c:formatCode>General</c:formatCode>
                <c:ptCount val="1"/>
                <c:pt idx="0">
                  <c:v>4</c:v>
                </c:pt>
              </c:numCache>
            </c:numRef>
          </c:val>
          <c:extLst>
            <c:ext xmlns:c16="http://schemas.microsoft.com/office/drawing/2014/chart" uri="{C3380CC4-5D6E-409C-BE32-E72D297353CC}">
              <c16:uniqueId val="{00000001-1FAE-4D8F-989F-8E0F52FF890F}"/>
            </c:ext>
          </c:extLst>
        </c:ser>
        <c:ser>
          <c:idx val="2"/>
          <c:order val="2"/>
          <c:tx>
            <c:strRef>
              <c:f>'Couverture 2G Indoor'!$O$2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2G Indoor'!$L$3</c:f>
              <c:strCache>
                <c:ptCount val="1"/>
                <c:pt idx="0">
                  <c:v>#Regions</c:v>
                </c:pt>
              </c:strCache>
            </c:strRef>
          </c:cat>
          <c:val>
            <c:numRef>
              <c:f>'Couverture 2G Indoor'!$O$3</c:f>
              <c:numCache>
                <c:formatCode>General</c:formatCode>
                <c:ptCount val="1"/>
                <c:pt idx="0">
                  <c:v>3</c:v>
                </c:pt>
              </c:numCache>
            </c:numRef>
          </c:val>
          <c:extLst>
            <c:ext xmlns:c16="http://schemas.microsoft.com/office/drawing/2014/chart" uri="{C3380CC4-5D6E-409C-BE32-E72D297353CC}">
              <c16:uniqueId val="{00000002-1FAE-4D8F-989F-8E0F52FF890F}"/>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a:effectLst/>
              </a:rPr>
              <a:t>2G COVERAGE </a:t>
            </a:r>
            <a:r>
              <a:rPr lang="fr-FR" sz="1000" b="1" i="0" cap="all" baseline="0">
                <a:effectLst/>
              </a:rPr>
              <a:t>(Indoor)</a:t>
            </a:r>
            <a:r>
              <a:rPr lang="fr-FR" sz="1800" b="1" i="0" cap="all" baseline="0">
                <a:effectLst/>
              </a:rPr>
              <a: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2G Indoor'!$B$1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C617-425C-AB85-BB71E3B003F1}"/>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C617-425C-AB85-BB71E3B003F1}"/>
              </c:ext>
            </c:extLst>
          </c:dPt>
          <c:cat>
            <c:strRef>
              <c:f>'Couverture 2G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Indoor'!$B$2:$B$14</c:f>
              <c:numCache>
                <c:formatCode>General</c:formatCode>
                <c:ptCount val="13"/>
                <c:pt idx="0">
                  <c:v>94.98</c:v>
                </c:pt>
                <c:pt idx="1">
                  <c:v>81.62</c:v>
                </c:pt>
                <c:pt idx="2">
                  <c:v>96.66</c:v>
                </c:pt>
                <c:pt idx="3">
                  <c:v>92.73</c:v>
                </c:pt>
                <c:pt idx="4">
                  <c:v>90.22</c:v>
                </c:pt>
                <c:pt idx="5">
                  <c:v>91.02</c:v>
                </c:pt>
                <c:pt idx="6">
                  <c:v>95.62</c:v>
                </c:pt>
                <c:pt idx="7">
                  <c:v>95.63000000000001</c:v>
                </c:pt>
                <c:pt idx="8">
                  <c:v>91.05</c:v>
                </c:pt>
                <c:pt idx="9">
                  <c:v>96.92</c:v>
                </c:pt>
                <c:pt idx="10">
                  <c:v>90.8</c:v>
                </c:pt>
                <c:pt idx="11">
                  <c:v>64.56</c:v>
                </c:pt>
                <c:pt idx="12">
                  <c:v>96.64</c:v>
                </c:pt>
              </c:numCache>
            </c:numRef>
          </c:val>
          <c:extLst>
            <c:ext xmlns:c16="http://schemas.microsoft.com/office/drawing/2014/chart" uri="{C3380CC4-5D6E-409C-BE32-E72D297353CC}">
              <c16:uniqueId val="{00000004-C617-425C-AB85-BB71E3B003F1}"/>
            </c:ext>
          </c:extLst>
        </c:ser>
        <c:ser>
          <c:idx val="1"/>
          <c:order val="1"/>
          <c:tx>
            <c:strRef>
              <c:f>'Couverture 2G Indoor'!$C$1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C617-425C-AB85-BB71E3B003F1}"/>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C617-425C-AB85-BB71E3B003F1}"/>
              </c:ext>
            </c:extLst>
          </c:dPt>
          <c:cat>
            <c:strRef>
              <c:f>'Couverture 2G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Indoor'!$C$2:$C$14</c:f>
              <c:numCache>
                <c:formatCode>General</c:formatCode>
                <c:ptCount val="13"/>
                <c:pt idx="0">
                  <c:v>95</c:v>
                </c:pt>
                <c:pt idx="1">
                  <c:v>77.48</c:v>
                </c:pt>
                <c:pt idx="2">
                  <c:v>83.899999999999991</c:v>
                </c:pt>
                <c:pt idx="3">
                  <c:v>92.83</c:v>
                </c:pt>
                <c:pt idx="4">
                  <c:v>90.46</c:v>
                </c:pt>
                <c:pt idx="5">
                  <c:v>88.82</c:v>
                </c:pt>
                <c:pt idx="6">
                  <c:v>94.35</c:v>
                </c:pt>
                <c:pt idx="7">
                  <c:v>94.59</c:v>
                </c:pt>
                <c:pt idx="8">
                  <c:v>96.28</c:v>
                </c:pt>
                <c:pt idx="9">
                  <c:v>74.819999999999993</c:v>
                </c:pt>
                <c:pt idx="10">
                  <c:v>90.02</c:v>
                </c:pt>
                <c:pt idx="11">
                  <c:v>65.42</c:v>
                </c:pt>
                <c:pt idx="12">
                  <c:v>95.21</c:v>
                </c:pt>
              </c:numCache>
            </c:numRef>
          </c:val>
          <c:extLst>
            <c:ext xmlns:c16="http://schemas.microsoft.com/office/drawing/2014/chart" uri="{C3380CC4-5D6E-409C-BE32-E72D297353CC}">
              <c16:uniqueId val="{00000009-C617-425C-AB85-BB71E3B003F1}"/>
            </c:ext>
          </c:extLst>
        </c:ser>
        <c:ser>
          <c:idx val="2"/>
          <c:order val="2"/>
          <c:tx>
            <c:strRef>
              <c:f>'Couverture 2G Indoor'!$D$1</c:f>
              <c:strCache>
                <c:ptCount val="1"/>
                <c:pt idx="0">
                  <c:v>CELTISS</c:v>
                </c:pt>
              </c:strCache>
            </c:strRef>
          </c:tx>
          <c:spPr>
            <a:solidFill>
              <a:srgbClr val="0070C0"/>
            </a:solidFill>
            <a:ln>
              <a:solidFill>
                <a:schemeClr val="accent3"/>
              </a:solidFill>
            </a:ln>
            <a:effectLst/>
          </c:spPr>
          <c:invertIfNegative val="0"/>
          <c:cat>
            <c:strRef>
              <c:f>'Couverture 2G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Indoor'!$D$2:$D$14</c:f>
              <c:numCache>
                <c:formatCode>General</c:formatCode>
                <c:ptCount val="13"/>
                <c:pt idx="0">
                  <c:v>98.59</c:v>
                </c:pt>
                <c:pt idx="1">
                  <c:v>81.47999999999999</c:v>
                </c:pt>
                <c:pt idx="2">
                  <c:v>88.58</c:v>
                </c:pt>
                <c:pt idx="3">
                  <c:v>96.73</c:v>
                </c:pt>
                <c:pt idx="4">
                  <c:v>89.28</c:v>
                </c:pt>
                <c:pt idx="5">
                  <c:v>86.16</c:v>
                </c:pt>
                <c:pt idx="6">
                  <c:v>93.7</c:v>
                </c:pt>
                <c:pt idx="7">
                  <c:v>93.089999999999989</c:v>
                </c:pt>
                <c:pt idx="8">
                  <c:v>85.66</c:v>
                </c:pt>
                <c:pt idx="9">
                  <c:v>69.17</c:v>
                </c:pt>
                <c:pt idx="10">
                  <c:v>91.41</c:v>
                </c:pt>
                <c:pt idx="11">
                  <c:v>57.95</c:v>
                </c:pt>
                <c:pt idx="12">
                  <c:v>95.46</c:v>
                </c:pt>
              </c:numCache>
            </c:numRef>
          </c:val>
          <c:extLst>
            <c:ext xmlns:c16="http://schemas.microsoft.com/office/drawing/2014/chart" uri="{C3380CC4-5D6E-409C-BE32-E72D297353CC}">
              <c16:uniqueId val="{0000000A-C617-425C-AB85-BB71E3B003F1}"/>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2G Indoor'!$E$1</c:f>
              <c:strCache>
                <c:ptCount val="1"/>
                <c:pt idx="0">
                  <c:v>ARCEP Target</c:v>
                </c:pt>
              </c:strCache>
            </c:strRef>
          </c:tx>
          <c:spPr>
            <a:ln w="19050" cap="rnd">
              <a:solidFill>
                <a:srgbClr val="FF0000"/>
              </a:solidFill>
              <a:prstDash val="sysDash"/>
              <a:round/>
            </a:ln>
            <a:effectLst/>
          </c:spPr>
          <c:marker>
            <c:symbol val="none"/>
          </c:marker>
          <c:cat>
            <c:strRef>
              <c:f>'Couverture 2G Indoor'!$A$2:$A$14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2G Indoor'!$E$2:$E$14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C617-425C-AB85-BB71E3B003F1}"/>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'Couverture 3G'!$M$2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3G'!$L$3</c:f>
              <c:strCache>
                <c:ptCount val="1"/>
                <c:pt idx="0">
                  <c:v>#Regions</c:v>
                </c:pt>
              </c:strCache>
            </c:strRef>
          </c:cat>
          <c:val>
            <c:numRef>
              <c:f>'Couverture 3G'!$M$3</c:f>
              <c:numCache>
                <c:formatCode>General</c:formatCode>
                <c:ptCount val="1"/>
                <c:pt idx="0">
                  <c:v>6</c:v>
                </c:pt>
              </c:numCache>
            </c:numRef>
          </c:val>
          <c:extLst>
            <c:ext xmlns:c16="http://schemas.microsoft.com/office/drawing/2014/chart" uri="{C3380CC4-5D6E-409C-BE32-E72D297353CC}">
              <c16:uniqueId val="{00000000-2EB2-45DD-8A5B-C25535948C76}"/>
            </c:ext>
          </c:extLst>
        </c:ser>
        <c:ser>
          <c:idx val="1"/>
          <c:order val="1"/>
          <c:tx>
            <c:strRef>
              <c:f>'Couverture 3G'!$N$2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3G'!$L$3</c:f>
              <c:strCache>
                <c:ptCount val="1"/>
                <c:pt idx="0">
                  <c:v>#Regions</c:v>
                </c:pt>
              </c:strCache>
            </c:strRef>
          </c:cat>
          <c:val>
            <c:numRef>
              <c:f>'Couverture 3G'!$N$3</c:f>
              <c:numCache>
                <c:formatCode>General</c:formatCode>
                <c:ptCount val="1"/>
                <c:pt idx="0">
                  <c:v>1</c:v>
                </c:pt>
              </c:numCache>
            </c:numRef>
          </c:val>
          <c:extLst>
            <c:ext xmlns:c16="http://schemas.microsoft.com/office/drawing/2014/chart" uri="{C3380CC4-5D6E-409C-BE32-E72D297353CC}">
              <c16:uniqueId val="{00000001-2EB2-45DD-8A5B-C25535948C76}"/>
            </c:ext>
          </c:extLst>
        </c:ser>
        <c:ser>
          <c:idx val="2"/>
          <c:order val="2"/>
          <c:tx>
            <c:strRef>
              <c:f>'Couverture 3G'!$O$2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3G'!$L$3</c:f>
              <c:strCache>
                <c:ptCount val="1"/>
                <c:pt idx="0">
                  <c:v>#Regions</c:v>
                </c:pt>
              </c:strCache>
            </c:strRef>
          </c:cat>
          <c:val>
            <c:numRef>
              <c:f>'Couverture 3G'!$O$3</c:f>
              <c:numCache>
                <c:formatCode>General</c:formatCode>
                <c:ptCount val="1"/>
                <c:pt idx="0">
                  <c:v>5</c:v>
                </c:pt>
              </c:numCache>
            </c:numRef>
          </c:val>
          <c:extLst>
            <c:ext xmlns:c16="http://schemas.microsoft.com/office/drawing/2014/chart" uri="{C3380CC4-5D6E-409C-BE32-E72D297353CC}">
              <c16:uniqueId val="{00000002-2EB2-45DD-8A5B-C25535948C76}"/>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sz="1800" b="1" i="0" cap="all" baseline="0">
                <a:effectLst/>
              </a:rPr>
              <a:t>3G COVERAGE </a:t>
            </a:r>
            <a:r>
              <a:rPr lang="fr-FR" sz="1000" b="1" i="0" cap="all" baseline="0">
                <a:effectLst/>
              </a:rPr>
              <a:t>(Indoor,INCAR,OUTDOOR)</a:t>
            </a:r>
            <a:r>
              <a:rPr lang="fr-FR" sz="1800" b="1" i="0" cap="all" baseline="0">
                <a:effectLst/>
              </a:rPr>
              <a:t> </a:t>
            </a:r>
            <a:endParaRPr lang="en-US">
              <a:effectLst/>
            </a:endParaRP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3.6959751155994786E-2"/>
          <c:y val="0.16582310275731665"/>
          <c:w val="0.9501591309058024"/>
          <c:h val="0.6439982502187227"/>
        </c:manualLayout>
      </c:layout>
      <c:barChart>
        <c:barDir val="col"/>
        <c:grouping val="clustered"/>
        <c:varyColors val="0"/>
        <c:ser>
          <c:idx val="0"/>
          <c:order val="0"/>
          <c:tx>
            <c:strRef>
              <c:f>'Couverture 3G'!$B$1</c:f>
              <c:strCache>
                <c:ptCount val="1"/>
                <c:pt idx="0">
                  <c:v>MTN</c:v>
                </c:pt>
              </c:strCache>
            </c:strRef>
          </c:tx>
          <c:spPr>
            <a:solidFill>
              <a:srgbClr val="FFC000"/>
            </a:solidFill>
            <a:ln>
              <a:noFill/>
            </a:ln>
            <a:effectLst/>
          </c:spPr>
          <c:invertIfNegative val="0"/>
          <c:dPt>
            <c:idx val="0"/>
            <c:invertIfNegative val="0"/>
            <c:bubble3D val="0"/>
            <c:spPr>
              <a:solidFill>
                <a:srgbClr val="FFC000"/>
              </a:solidFill>
              <a:ln w="19050">
                <a:noFill/>
              </a:ln>
              <a:effectLst/>
            </c:spPr>
            <c:extLst>
              <c:ext xmlns:c16="http://schemas.microsoft.com/office/drawing/2014/chart" uri="{C3380CC4-5D6E-409C-BE32-E72D297353CC}">
                <c16:uniqueId val="{00000001-CEA6-4B77-BEE1-DD79266CCE71}"/>
              </c:ext>
            </c:extLst>
          </c:dPt>
          <c:dPt>
            <c:idx val="12"/>
            <c:invertIfNegative val="0"/>
            <c:bubble3D val="0"/>
            <c:spPr>
              <a:solidFill>
                <a:srgbClr val="FFC000"/>
              </a:solidFill>
              <a:ln w="19050">
                <a:solidFill>
                  <a:srgbClr val="FF0000"/>
                </a:solidFill>
              </a:ln>
              <a:effectLst/>
            </c:spPr>
            <c:extLst>
              <c:ext xmlns:c16="http://schemas.microsoft.com/office/drawing/2014/chart" uri="{C3380CC4-5D6E-409C-BE32-E72D297353CC}">
                <c16:uniqueId val="{00000003-CEA6-4B77-BEE1-DD79266CCE71}"/>
              </c:ext>
            </c:extLst>
          </c:dPt>
          <c:cat>
            <c:strRef>
              <c:f>'Couverture 3G'!$A$2:$A$14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3G'!$B$2:$B$14</c:f>
              <c:numCache>
                <c:formatCode>General</c:formatCode>
                <c:ptCount val="13"/>
                <c:pt idx="0">
                  <c:v>96.81</c:v>
                </c:pt>
                <c:pt idx="1">
                  <c:v>91.679999999999993</c:v>
                </c:pt>
                <c:pt idx="2">
                  <c:v>91.03</c:v>
                </c:pt>
                <c:pt idx="3">
                  <c:v>90.02</c:v>
                </c:pt>
                <c:pt idx="4">
                  <c:v>92.15</c:v>
                </c:pt>
                <c:pt idx="5">
                  <c:v>94.089999999999989</c:v>
                </c:pt>
                <c:pt idx="6">
                  <c:v>94.35</c:v>
                </c:pt>
                <c:pt idx="7">
                  <c:v>97.95</c:v>
                </c:pt>
                <c:pt idx="8">
                  <c:v>91.33</c:v>
                </c:pt>
                <c:pt idx="9">
                  <c:v>92.45</c:v>
                </c:pt>
                <c:pt idx="10">
                  <c:v>86.47</c:v>
                </c:pt>
                <c:pt idx="11">
                  <c:v>62.649999999999991</c:v>
                </c:pt>
                <c:pt idx="12">
                  <c:v>94.6</c:v>
                </c:pt>
              </c:numCache>
            </c:numRef>
          </c:val>
          <c:extLst>
            <c:ext xmlns:c16="http://schemas.microsoft.com/office/drawing/2014/chart" uri="{C3380CC4-5D6E-409C-BE32-E72D297353CC}">
              <c16:uniqueId val="{00000004-CEA6-4B77-BEE1-DD79266CCE71}"/>
            </c:ext>
          </c:extLst>
        </c:ser>
        <c:ser>
          <c:idx val="1"/>
          <c:order val="1"/>
          <c:tx>
            <c:strRef>
              <c:f>'Couverture 3G'!$C$1</c:f>
              <c:strCache>
                <c:ptCount val="1"/>
                <c:pt idx="0">
                  <c:v>MOOV</c:v>
                </c:pt>
              </c:strCache>
            </c:strRef>
          </c:tx>
          <c:spPr>
            <a:solidFill>
              <a:srgbClr val="92D050"/>
            </a:solidFill>
            <a:ln>
              <a:noFill/>
            </a:ln>
            <a:effectLst/>
          </c:spPr>
          <c:invertIfNegative val="0"/>
          <c:dPt>
            <c:idx val="0"/>
            <c:invertIfNegative val="0"/>
            <c:bubble3D val="0"/>
            <c:spPr>
              <a:solidFill>
                <a:srgbClr val="92D050"/>
              </a:solidFill>
              <a:ln w="19050">
                <a:noFill/>
              </a:ln>
              <a:effectLst/>
            </c:spPr>
            <c:extLst>
              <c:ext xmlns:c16="http://schemas.microsoft.com/office/drawing/2014/chart" uri="{C3380CC4-5D6E-409C-BE32-E72D297353CC}">
                <c16:uniqueId val="{00000006-CEA6-4B77-BEE1-DD79266CCE71}"/>
              </c:ext>
            </c:extLst>
          </c:dPt>
          <c:dPt>
            <c:idx val="12"/>
            <c:invertIfNegative val="0"/>
            <c:bubble3D val="0"/>
            <c:spPr>
              <a:solidFill>
                <a:srgbClr val="92D050"/>
              </a:solidFill>
              <a:ln w="19050">
                <a:solidFill>
                  <a:srgbClr val="FF0000"/>
                </a:solidFill>
              </a:ln>
              <a:effectLst/>
            </c:spPr>
            <c:extLst>
              <c:ext xmlns:c16="http://schemas.microsoft.com/office/drawing/2014/chart" uri="{C3380CC4-5D6E-409C-BE32-E72D297353CC}">
                <c16:uniqueId val="{00000008-CEA6-4B77-BEE1-DD79266CCE71}"/>
              </c:ext>
            </c:extLst>
          </c:dPt>
          <c:cat>
            <c:strRef>
              <c:f>'Couverture 3G'!$A$2:$A$14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3G'!$C$2:$C$14</c:f>
              <c:numCache>
                <c:formatCode>General</c:formatCode>
                <c:ptCount val="13"/>
                <c:pt idx="0">
                  <c:v>85.350000000000009</c:v>
                </c:pt>
                <c:pt idx="1">
                  <c:v>83.54</c:v>
                </c:pt>
                <c:pt idx="2">
                  <c:v>83.54</c:v>
                </c:pt>
                <c:pt idx="3">
                  <c:v>89.35</c:v>
                </c:pt>
                <c:pt idx="4">
                  <c:v>91.56</c:v>
                </c:pt>
                <c:pt idx="5">
                  <c:v>88.98</c:v>
                </c:pt>
                <c:pt idx="6">
                  <c:v>92.33</c:v>
                </c:pt>
                <c:pt idx="7">
                  <c:v>93.96</c:v>
                </c:pt>
                <c:pt idx="8">
                  <c:v>76.3</c:v>
                </c:pt>
                <c:pt idx="9">
                  <c:v>73.14</c:v>
                </c:pt>
                <c:pt idx="10">
                  <c:v>84.84</c:v>
                </c:pt>
                <c:pt idx="11">
                  <c:v>68.5</c:v>
                </c:pt>
                <c:pt idx="12">
                  <c:v>91.33</c:v>
                </c:pt>
              </c:numCache>
            </c:numRef>
          </c:val>
          <c:extLst>
            <c:ext xmlns:c16="http://schemas.microsoft.com/office/drawing/2014/chart" uri="{C3380CC4-5D6E-409C-BE32-E72D297353CC}">
              <c16:uniqueId val="{00000009-CEA6-4B77-BEE1-DD79266CCE71}"/>
            </c:ext>
          </c:extLst>
        </c:ser>
        <c:ser>
          <c:idx val="2"/>
          <c:order val="2"/>
          <c:tx>
            <c:strRef>
              <c:f>'Couverture 3G'!$D$1</c:f>
              <c:strCache>
                <c:ptCount val="1"/>
                <c:pt idx="0">
                  <c:v>CELTISS</c:v>
                </c:pt>
              </c:strCache>
            </c:strRef>
          </c:tx>
          <c:spPr>
            <a:solidFill>
              <a:srgbClr val="0070C0"/>
            </a:solidFill>
            <a:ln>
              <a:solidFill>
                <a:schemeClr val="accent3"/>
              </a:solidFill>
            </a:ln>
            <a:effectLst/>
          </c:spPr>
          <c:invertIfNegative val="0"/>
          <c:cat>
            <c:strRef>
              <c:f>'Couverture 3G'!$A$2:$A$14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3G'!$D$2:$D$14</c:f>
              <c:numCache>
                <c:formatCode>General</c:formatCode>
                <c:ptCount val="13"/>
                <c:pt idx="0">
                  <c:v>98.550000000000011</c:v>
                </c:pt>
                <c:pt idx="1">
                  <c:v>86.350000000000009</c:v>
                </c:pt>
                <c:pt idx="2">
                  <c:v>91.29</c:v>
                </c:pt>
                <c:pt idx="3">
                  <c:v>93.13</c:v>
                </c:pt>
                <c:pt idx="4">
                  <c:v>95.679999999999993</c:v>
                </c:pt>
                <c:pt idx="5">
                  <c:v>86.69</c:v>
                </c:pt>
                <c:pt idx="6">
                  <c:v>93.62</c:v>
                </c:pt>
                <c:pt idx="7">
                  <c:v>97.289999999999992</c:v>
                </c:pt>
                <c:pt idx="8">
                  <c:v>90.649999999999991</c:v>
                </c:pt>
                <c:pt idx="9">
                  <c:v>66.149999999999991</c:v>
                </c:pt>
                <c:pt idx="10">
                  <c:v>94.740000000000009</c:v>
                </c:pt>
                <c:pt idx="11">
                  <c:v>65.52</c:v>
                </c:pt>
                <c:pt idx="12">
                  <c:v>93.81</c:v>
                </c:pt>
              </c:numCache>
            </c:numRef>
          </c:val>
          <c:extLst>
            <c:ext xmlns:c16="http://schemas.microsoft.com/office/drawing/2014/chart" uri="{C3380CC4-5D6E-409C-BE32-E72D297353CC}">
              <c16:uniqueId val="{0000000A-CEA6-4B77-BEE1-DD79266CCE71}"/>
            </c:ext>
          </c:extLst>
        </c:ser>
        <c:dLbls>
          <c:showLegendKey val="0"/>
          <c:showVal val="0"/>
          <c:showCatName val="0"/>
          <c:showSerName val="0"/>
          <c:showPercent val="0"/>
          <c:showBubbleSize val="0"/>
        </c:dLbls>
        <c:gapWidth val="150"/>
        <c:axId val="507434831"/>
        <c:axId val="507436079"/>
      </c:barChart>
      <c:lineChart>
        <c:grouping val="standard"/>
        <c:varyColors val="0"/>
        <c:ser>
          <c:idx val="3"/>
          <c:order val="3"/>
          <c:tx>
            <c:strRef>
              <c:f>'Couverture 3G'!$E$1</c:f>
              <c:strCache>
                <c:ptCount val="1"/>
                <c:pt idx="0">
                  <c:v>ARCEP Target</c:v>
                </c:pt>
              </c:strCache>
            </c:strRef>
          </c:tx>
          <c:spPr>
            <a:ln w="19050" cap="rnd">
              <a:solidFill>
                <a:srgbClr val="FF0000"/>
              </a:solidFill>
              <a:prstDash val="sysDash"/>
              <a:round/>
            </a:ln>
            <a:effectLst/>
          </c:spPr>
          <c:marker>
            <c:symbol val="none"/>
          </c:marker>
          <c:cat>
            <c:strRef>
              <c:f>'Couverture 3G'!$A$2:$A$14</c:f>
              <c:strCache>
                <c:ptCount val="13"/>
                <c:pt idx="0">
                  <c:v>COTONOU</c:v>
                </c:pt>
                <c:pt idx="1">
                  <c:v>SEME KAPODJI</c:v>
                </c:pt>
                <c:pt idx="2">
                  <c:v>PORTO NOVO</c:v>
                </c:pt>
                <c:pt idx="3">
                  <c:v>CALAVI</c:v>
                </c:pt>
                <c:pt idx="4">
                  <c:v>OUIDAH</c:v>
                </c:pt>
                <c:pt idx="5">
                  <c:v>LOKOSSA</c:v>
                </c:pt>
                <c:pt idx="6">
                  <c:v>BOHICON</c:v>
                </c:pt>
                <c:pt idx="7">
                  <c:v>PARAKOU</c:v>
                </c:pt>
                <c:pt idx="8">
                  <c:v>DJOUGOU</c:v>
                </c:pt>
                <c:pt idx="9">
                  <c:v>NATITINGOU</c:v>
                </c:pt>
                <c:pt idx="10">
                  <c:v>ALLADA</c:v>
                </c:pt>
                <c:pt idx="11">
                  <c:v>MAJOR ROADS</c:v>
                </c:pt>
                <c:pt idx="12">
                  <c:v>ALL NETWORK</c:v>
                </c:pt>
              </c:strCache>
            </c:strRef>
          </c:cat>
          <c:val>
            <c:numRef>
              <c:f>'Couverture 3G'!$E$2:$E$14</c:f>
              <c:numCache>
                <c:formatCode>General</c:formatCode>
                <c:ptCount val="13"/>
                <c:pt idx="0">
                  <c:v>90</c:v>
                </c:pt>
                <c:pt idx="1">
                  <c:v>90</c:v>
                </c:pt>
                <c:pt idx="2">
                  <c:v>90</c:v>
                </c:pt>
                <c:pt idx="3">
                  <c:v>90</c:v>
                </c:pt>
                <c:pt idx="4">
                  <c:v>90</c:v>
                </c:pt>
                <c:pt idx="5">
                  <c:v>90</c:v>
                </c:pt>
                <c:pt idx="6">
                  <c:v>90</c:v>
                </c:pt>
                <c:pt idx="7">
                  <c:v>90</c:v>
                </c:pt>
                <c:pt idx="8">
                  <c:v>90</c:v>
                </c:pt>
                <c:pt idx="9">
                  <c:v>90</c:v>
                </c:pt>
                <c:pt idx="10">
                  <c:v>90</c:v>
                </c:pt>
                <c:pt idx="11">
                  <c:v>90</c:v>
                </c:pt>
                <c:pt idx="12">
                  <c:v>90</c:v>
                </c:pt>
              </c:numCache>
            </c:numRef>
          </c:val>
          <c:smooth val="0"/>
          <c:extLst>
            <c:ext xmlns:c16="http://schemas.microsoft.com/office/drawing/2014/chart" uri="{C3380CC4-5D6E-409C-BE32-E72D297353CC}">
              <c16:uniqueId val="{0000000B-CEA6-4B77-BEE1-DD79266CCE71}"/>
            </c:ext>
          </c:extLst>
        </c:ser>
        <c:dLbls>
          <c:showLegendKey val="0"/>
          <c:showVal val="0"/>
          <c:showCatName val="0"/>
          <c:showSerName val="0"/>
          <c:showPercent val="0"/>
          <c:showBubbleSize val="0"/>
        </c:dLbls>
        <c:marker val="1"/>
        <c:smooth val="0"/>
        <c:axId val="507434831"/>
        <c:axId val="507436079"/>
      </c:lineChart>
      <c:catAx>
        <c:axId val="507434831"/>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6079"/>
        <c:crosses val="autoZero"/>
        <c:auto val="1"/>
        <c:lblAlgn val="ctr"/>
        <c:lblOffset val="100"/>
        <c:noMultiLvlLbl val="0"/>
      </c:catAx>
      <c:valAx>
        <c:axId val="507436079"/>
        <c:scaling>
          <c:orientation val="minMax"/>
          <c:max val="100"/>
          <c:min val="70"/>
        </c:scaling>
        <c:delete val="0"/>
        <c:axPos val="l"/>
        <c:majorGridlines>
          <c:spPr>
            <a:ln>
              <a:solidFill>
                <a:schemeClr val="bg2">
                  <a:lumMod val="75000"/>
                </a:schemeClr>
              </a:solidFill>
              <a:prstDash val="sysDash"/>
            </a:ln>
            <a:effectLst/>
          </c:spPr>
        </c:majorGridlines>
        <c:numFmt formatCode="General" sourceLinked="1"/>
        <c:majorTickMark val="cross"/>
        <c:minorTickMark val="none"/>
        <c:tickLblPos val="nextTo"/>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7434831"/>
        <c:crosses val="autoZero"/>
        <c:crossBetween val="between"/>
        <c:majorUnit val="2"/>
      </c:valAx>
      <c:spPr>
        <a:noFill/>
        <a:ln>
          <a:noFill/>
        </a:ln>
        <a:effectLst/>
      </c:spPr>
    </c:plotArea>
    <c:legend>
      <c:legendPos val="b"/>
      <c:layout>
        <c:manualLayout>
          <c:xMode val="edge"/>
          <c:yMode val="edge"/>
          <c:x val="0.26972211954462288"/>
          <c:y val="0.93951570569807807"/>
          <c:w val="0.50680860438274256"/>
          <c:h val="6.0484394896182535E-2"/>
        </c:manualLayout>
      </c:layout>
      <c:overlay val="0"/>
      <c:spPr>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r>
              <a:rPr lang="en-US" sz="1800" b="1" i="0" u="none" strike="noStrike" kern="1200" cap="all" spc="150" baseline="0" dirty="0">
                <a:solidFill>
                  <a:prstClr val="black">
                    <a:lumMod val="50000"/>
                    <a:lumOff val="50000"/>
                  </a:prstClr>
                </a:solidFill>
                <a:latin typeface="+mn-lt"/>
                <a:ea typeface="+mn-ea"/>
                <a:cs typeface="+mn-cs"/>
              </a:rPr>
              <a:t>BEST NETWORK</a:t>
            </a:r>
          </a:p>
        </c:rich>
      </c:tx>
      <c:overlay val="0"/>
      <c:spPr>
        <a:noFill/>
        <a:ln>
          <a:noFill/>
        </a:ln>
        <a:effectLst/>
      </c:spPr>
      <c:txPr>
        <a:bodyPr rot="0" spcFirstLastPara="1" vertOverflow="ellipsis" vert="horz" wrap="square" anchor="ctr" anchorCtr="1"/>
        <a:lstStyle/>
        <a:p>
          <a:pPr algn="ctr" rtl="0">
            <a:defRPr sz="1800" b="1" i="0" u="none" strike="noStrike" kern="1200" cap="all" spc="150" baseline="0">
              <a:solidFill>
                <a:prstClr val="black">
                  <a:lumMod val="50000"/>
                  <a:lumOff val="50000"/>
                </a:prstClr>
              </a:solidFill>
              <a:latin typeface="+mn-lt"/>
              <a:ea typeface="+mn-ea"/>
              <a:cs typeface="+mn-cs"/>
            </a:defRPr>
          </a:pPr>
          <a:endParaRPr lang="fr-FR"/>
        </a:p>
      </c:txPr>
    </c:title>
    <c:autoTitleDeleted val="0"/>
    <c:plotArea>
      <c:layout/>
      <c:barChart>
        <c:barDir val="col"/>
        <c:grouping val="clustered"/>
        <c:varyColors val="0"/>
        <c:ser>
          <c:idx val="0"/>
          <c:order val="0"/>
          <c:tx>
            <c:strRef>
              <c:f>'Couverture 4G Out'!$M$2</c:f>
              <c:strCache>
                <c:ptCount val="1"/>
                <c:pt idx="0">
                  <c:v>MTN</c:v>
                </c:pt>
              </c:strCache>
            </c:strRef>
          </c:tx>
          <c:spPr>
            <a:solidFill>
              <a:srgbClr val="FFC00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Out'!$L$3</c:f>
              <c:strCache>
                <c:ptCount val="1"/>
                <c:pt idx="0">
                  <c:v>#Regions</c:v>
                </c:pt>
              </c:strCache>
            </c:strRef>
          </c:cat>
          <c:val>
            <c:numRef>
              <c:f>'Couverture 4G Out'!$M$3</c:f>
              <c:numCache>
                <c:formatCode>General</c:formatCode>
                <c:ptCount val="1"/>
                <c:pt idx="0">
                  <c:v>5</c:v>
                </c:pt>
              </c:numCache>
            </c:numRef>
          </c:val>
          <c:extLst>
            <c:ext xmlns:c16="http://schemas.microsoft.com/office/drawing/2014/chart" uri="{C3380CC4-5D6E-409C-BE32-E72D297353CC}">
              <c16:uniqueId val="{00000000-E0DB-408E-BDF9-66E3183A573B}"/>
            </c:ext>
          </c:extLst>
        </c:ser>
        <c:ser>
          <c:idx val="1"/>
          <c:order val="1"/>
          <c:tx>
            <c:strRef>
              <c:f>'Couverture 4G Out'!$N$2</c:f>
              <c:strCache>
                <c:ptCount val="1"/>
                <c:pt idx="0">
                  <c:v>MOOV</c:v>
                </c:pt>
              </c:strCache>
            </c:strRef>
          </c:tx>
          <c:spPr>
            <a:solidFill>
              <a:srgbClr val="92D05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Out'!$L$3</c:f>
              <c:strCache>
                <c:ptCount val="1"/>
                <c:pt idx="0">
                  <c:v>#Regions</c:v>
                </c:pt>
              </c:strCache>
            </c:strRef>
          </c:cat>
          <c:val>
            <c:numRef>
              <c:f>'Couverture 4G Out'!$N$3</c:f>
              <c:numCache>
                <c:formatCode>General</c:formatCode>
                <c:ptCount val="1"/>
                <c:pt idx="0">
                  <c:v>6</c:v>
                </c:pt>
              </c:numCache>
            </c:numRef>
          </c:val>
          <c:extLst>
            <c:ext xmlns:c16="http://schemas.microsoft.com/office/drawing/2014/chart" uri="{C3380CC4-5D6E-409C-BE32-E72D297353CC}">
              <c16:uniqueId val="{00000001-E0DB-408E-BDF9-66E3183A573B}"/>
            </c:ext>
          </c:extLst>
        </c:ser>
        <c:ser>
          <c:idx val="2"/>
          <c:order val="2"/>
          <c:tx>
            <c:strRef>
              <c:f>'Couverture 4G Out'!$O$2</c:f>
              <c:strCache>
                <c:ptCount val="1"/>
                <c:pt idx="0">
                  <c:v>CELTISS</c:v>
                </c:pt>
              </c:strCache>
            </c:strRef>
          </c:tx>
          <c:spPr>
            <a:solidFill>
              <a:srgbClr val="0070C0"/>
            </a:solidFill>
            <a:ln w="9525">
              <a:solidFill>
                <a:schemeClr val="lt1"/>
              </a:solidFill>
            </a:ln>
            <a:effectLst/>
            <a:scene3d>
              <a:camera prst="orthographicFront"/>
              <a:lightRig rig="threePt" dir="t"/>
            </a:scene3d>
            <a:sp3d>
              <a:bevelT w="139700" h="139700" prst="divot"/>
            </a:sp3d>
          </c:spPr>
          <c:invertIfNegative val="0"/>
          <c:dLbls>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lt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howLeaderLines val="1"/>
                <c15:leaderLines>
                  <c:spPr>
                    <a:ln>
                      <a:noFill/>
                    </a:ln>
                    <a:effectLst/>
                  </c:spPr>
                </c15:leaderLines>
              </c:ext>
            </c:extLst>
          </c:dLbls>
          <c:cat>
            <c:strRef>
              <c:f>'Couverture 4G Out'!$L$3</c:f>
              <c:strCache>
                <c:ptCount val="1"/>
                <c:pt idx="0">
                  <c:v>#Regions</c:v>
                </c:pt>
              </c:strCache>
            </c:strRef>
          </c:cat>
          <c:val>
            <c:numRef>
              <c:f>'Couverture 4G Out'!$O$3</c:f>
              <c:numCache>
                <c:formatCode>General</c:formatCode>
                <c:ptCount val="1"/>
                <c:pt idx="0">
                  <c:v>1</c:v>
                </c:pt>
              </c:numCache>
            </c:numRef>
          </c:val>
          <c:extLst>
            <c:ext xmlns:c16="http://schemas.microsoft.com/office/drawing/2014/chart" uri="{C3380CC4-5D6E-409C-BE32-E72D297353CC}">
              <c16:uniqueId val="{00000002-E0DB-408E-BDF9-66E3183A573B}"/>
            </c:ext>
          </c:extLst>
        </c:ser>
        <c:dLbls>
          <c:showLegendKey val="0"/>
          <c:showVal val="0"/>
          <c:showCatName val="1"/>
          <c:showSerName val="0"/>
          <c:showPercent val="1"/>
          <c:showBubbleSize val="0"/>
        </c:dLbls>
        <c:gapWidth val="100"/>
        <c:axId val="509183743"/>
        <c:axId val="509183327"/>
      </c:barChart>
      <c:catAx>
        <c:axId val="5091837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327"/>
        <c:crosses val="autoZero"/>
        <c:auto val="1"/>
        <c:lblAlgn val="ctr"/>
        <c:lblOffset val="100"/>
        <c:noMultiLvlLbl val="0"/>
      </c:catAx>
      <c:valAx>
        <c:axId val="5091833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fr-FR"/>
          </a:p>
        </c:txPr>
        <c:crossAx val="509183743"/>
        <c:crosses val="autoZero"/>
        <c:crossBetween val="between"/>
        <c:majorUnit val="1"/>
      </c:valAx>
      <c:spPr>
        <a:noFill/>
        <a:ln>
          <a:noFill/>
        </a:ln>
        <a:effectLst/>
      </c:spPr>
    </c:plotArea>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6.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7.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07">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bodyPr rot="-60000000" vert="horz"/>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ln>
        <a:solidFill>
          <a:schemeClr val="phClr"/>
        </a:solidFill>
      </a:ln>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9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cs:bodyPr rot="-60000000" vert="horz"/>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rot="0" vert="horz"/>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5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9525">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1CB13B-2DC6-4AB8-B738-159A9E128D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EBEC4D7-3D7C-4798-8B35-7CA7838930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17BD8-D964-4C60-9A73-2DCBAB07EE5E}" type="datetimeFigureOut">
              <a:rPr lang="fr-FR" smtClean="0"/>
              <a:t>24/11/2023</a:t>
            </a:fld>
            <a:endParaRPr lang="fr-FR"/>
          </a:p>
        </p:txBody>
      </p:sp>
      <p:sp>
        <p:nvSpPr>
          <p:cNvPr id="4" name="Espace réservé du pied de page 3">
            <a:extLst>
              <a:ext uri="{FF2B5EF4-FFF2-40B4-BE49-F238E27FC236}">
                <a16:creationId xmlns:a16="http://schemas.microsoft.com/office/drawing/2014/main" id="{5713761D-6C80-4C51-8454-4378BB76A2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5" name="Espace réservé du numéro de diapositive 4">
            <a:extLst>
              <a:ext uri="{FF2B5EF4-FFF2-40B4-BE49-F238E27FC236}">
                <a16:creationId xmlns:a16="http://schemas.microsoft.com/office/drawing/2014/main" id="{D9E25C55-F761-470A-A37C-568C10D49F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1E9381-56CA-4B93-B28D-19D3833DA062}" type="slidenum">
              <a:rPr lang="fr-FR" smtClean="0"/>
              <a:t>‹#›</a:t>
            </a:fld>
            <a:endParaRPr lang="fr-FR"/>
          </a:p>
        </p:txBody>
      </p:sp>
    </p:spTree>
    <p:extLst>
      <p:ext uri="{BB962C8B-B14F-4D97-AF65-F5344CB8AC3E}">
        <p14:creationId xmlns:p14="http://schemas.microsoft.com/office/powerpoint/2010/main" val="18471950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BE7FD-A07C-4C83-9E93-1E3D441CF117}" type="datetimeFigureOut">
              <a:rPr lang="fr-FR" smtClean="0"/>
              <a:t>24/11/2023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 2017 Deloitte </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0C685-6952-46BC-9842-6D6952573B24}" type="slidenum">
              <a:rPr lang="fr-FR" smtClean="0"/>
              <a:t>‹#›</a:t>
            </a:fld>
            <a:endParaRPr lang="fr-FR"/>
          </a:p>
        </p:txBody>
      </p:sp>
    </p:spTree>
    <p:extLst>
      <p:ext uri="{BB962C8B-B14F-4D97-AF65-F5344CB8AC3E}">
        <p14:creationId xmlns:p14="http://schemas.microsoft.com/office/powerpoint/2010/main" val="34096461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606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6349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01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297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352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3620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245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785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591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2357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781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208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70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692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0183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106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3942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6887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5705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113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8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3324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634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5582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746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49625"/>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B944D86B-2573-487E-A646-9C0A86D984EA}"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401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9"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40"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grpSp>
        <p:nvGrpSpPr>
          <p:cNvPr id="19" name="Group 18"/>
          <p:cNvGrpSpPr>
            <a:grpSpLocks noChangeAspect="1"/>
          </p:cNvGrpSpPr>
          <p:nvPr userDrawn="1"/>
        </p:nvGrpSpPr>
        <p:grpSpPr>
          <a:xfrm>
            <a:off x="469900" y="457761"/>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6925462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5671"/>
            <a:ext cx="10418233"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1"/>
            <a:ext cx="10541000" cy="1566532"/>
          </a:xfrm>
        </p:spPr>
        <p:txBody>
          <a:bodyPr lIns="0" tIns="0" rIns="0" bIns="0">
            <a:noAutofit/>
          </a:bodyPr>
          <a:lstStyle>
            <a:lvl1pPr marL="0" indent="0">
              <a:lnSpc>
                <a:spcPct val="95000"/>
              </a:lnSpc>
              <a:spcAft>
                <a:spcPts val="0"/>
              </a:spcAft>
              <a:buNone/>
              <a:defRPr sz="3851">
                <a:solidFill>
                  <a:schemeClr val="tx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4"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267849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6088650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330689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675938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6" y="1590678"/>
            <a:ext cx="9029604" cy="4708525"/>
          </a:xfrm>
          <a:prstGeom prst="rect">
            <a:avLst/>
          </a:prstGeom>
        </p:spPr>
        <p:txBody>
          <a:bodyPr>
            <a:normAutofit/>
          </a:bodyPr>
          <a:lstStyle>
            <a:lvl1pPr>
              <a:spcBef>
                <a:spcPts val="4800"/>
              </a:spcBef>
              <a:defRPr sz="2800">
                <a:solidFill>
                  <a:schemeClr val="bg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65983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2" y="1590678"/>
            <a:ext cx="9029604" cy="4708525"/>
          </a:xfrm>
          <a:prstGeom prst="rect">
            <a:avLst/>
          </a:prstGeom>
        </p:spPr>
        <p:txBody>
          <a:bodyPr>
            <a:normAutofit/>
          </a:bodyPr>
          <a:lstStyle>
            <a:lvl1pPr>
              <a:spcBef>
                <a:spcPts val="4800"/>
              </a:spcBef>
              <a:defRPr sz="2800">
                <a:solidFill>
                  <a:schemeClr val="tx1"/>
                </a:solidFill>
              </a:defRPr>
            </a:lvl1pPr>
            <a:lvl2pPr marL="609570" indent="-609570">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4"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973615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3"/>
            <a:ext cx="9348787" cy="4633911"/>
          </a:xfrm>
          <a:prstGeom prst="rect">
            <a:avLst/>
          </a:prstGeom>
        </p:spPr>
        <p:txBody>
          <a:bodyPr/>
          <a:lstStyle>
            <a:lvl1pPr>
              <a:tabLst>
                <a:tab pos="8972102" algn="r"/>
              </a:tabLst>
              <a:defRPr/>
            </a:lvl1pPr>
            <a:lvl2pPr>
              <a:tabLst>
                <a:tab pos="8972102" algn="r"/>
              </a:tabLst>
              <a:defRPr/>
            </a:lvl2pPr>
            <a:lvl3pPr>
              <a:tabLst>
                <a:tab pos="8972102" algn="r"/>
              </a:tabLst>
              <a:defRPr/>
            </a:lvl3pPr>
            <a:lvl4pPr>
              <a:tabLst>
                <a:tab pos="8972102" algn="r"/>
              </a:tabLst>
              <a:defRPr/>
            </a:lvl4pPr>
            <a:lvl5pPr>
              <a:tabLst>
                <a:tab pos="6705264" algn="r"/>
              </a:tabLst>
              <a:defRPr baseline="0"/>
            </a:lvl5pPr>
            <a:lvl6pPr>
              <a:tabLst>
                <a:tab pos="8972102" algn="r"/>
              </a:tabLst>
              <a:defRPr/>
            </a:lvl6pPr>
            <a:lvl7pPr>
              <a:tabLst>
                <a:tab pos="8972102" algn="r"/>
              </a:tabLst>
              <a:defRPr/>
            </a:lvl7pPr>
            <a:lvl8pPr>
              <a:tabLst>
                <a:tab pos="8972102" algn="r"/>
              </a:tabLst>
              <a:defRPr/>
            </a:lvl8pPr>
            <a:lvl9pPr>
              <a:tabLst>
                <a:tab pos="8972102"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891614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70" y="1700214"/>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3" y="1665293"/>
            <a:ext cx="4333663" cy="4633911"/>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0086668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64474296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3"/>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2070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17" name="Title 1"/>
          <p:cNvSpPr>
            <a:spLocks noGrp="1"/>
          </p:cNvSpPr>
          <p:nvPr>
            <p:ph type="ctrTitle"/>
          </p:nvPr>
        </p:nvSpPr>
        <p:spPr bwMode="gray">
          <a:xfrm>
            <a:off x="475202" y="5386529"/>
            <a:ext cx="5592012" cy="324000"/>
          </a:xfrm>
        </p:spPr>
        <p:txBody>
          <a:bodyPr anchor="b"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8"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3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3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3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888505257"/>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9"/>
            <a:ext cx="11252200" cy="4633383"/>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
        <p:nvSpPr>
          <p:cNvPr id="10" name="Footer Placeholder 9">
            <a:extLst>
              <a:ext uri="{FF2B5EF4-FFF2-40B4-BE49-F238E27FC236}">
                <a16:creationId xmlns:a16="http://schemas.microsoft.com/office/drawing/2014/main" id="{D4B1AFA1-5C25-4A64-A156-178C6E278E78}"/>
              </a:ext>
            </a:extLst>
          </p:cNvPr>
          <p:cNvSpPr txBox="1">
            <a:spLocks/>
          </p:cNvSpPr>
          <p:nvPr userDrawn="1"/>
        </p:nvSpPr>
        <p:spPr>
          <a:xfrm>
            <a:off x="10631048" y="6654800"/>
            <a:ext cx="1559813" cy="100156"/>
          </a:xfrm>
          <a:prstGeom prst="rect">
            <a:avLst/>
          </a:prstGeom>
          <a:noFill/>
        </p:spPr>
        <p:txBody>
          <a:bodyPr wrap="square" lIns="0" tIns="0" rIns="0" bIns="0" rtlCol="0">
            <a:spAutoFit/>
          </a:bodyPr>
          <a:lstStyle>
            <a:defPPr>
              <a:defRPr lang="fr-FR"/>
            </a:defPPr>
            <a:lvl1pPr marL="0" algn="l" defTabSz="914400" rtl="0" eaLnBrk="1" latinLnBrk="0" hangingPunct="1">
              <a:defRPr lang="fr-FR" sz="65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SzPct val="100000"/>
              <a:defRPr/>
            </a:pPr>
            <a:r>
              <a:rPr lang="en-AU" dirty="0">
                <a:solidFill>
                  <a:prstClr val="black"/>
                </a:solidFill>
                <a:latin typeface="+mn-lt"/>
              </a:rPr>
              <a:t>Final Report</a:t>
            </a:r>
            <a:endParaRPr lang="en-AU" dirty="0">
              <a:solidFill>
                <a:prstClr val="black"/>
              </a:solidFill>
              <a:latin typeface="Verdana"/>
            </a:endParaRPr>
          </a:p>
        </p:txBody>
      </p:sp>
    </p:spTree>
    <p:extLst>
      <p:ext uri="{BB962C8B-B14F-4D97-AF65-F5344CB8AC3E}">
        <p14:creationId xmlns:p14="http://schemas.microsoft.com/office/powerpoint/2010/main" val="195574582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8"/>
            <a:ext cx="11252200" cy="3946135"/>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91"/>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9"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3799172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2003"/>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2001"/>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2003"/>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2" y="5982793"/>
            <a:ext cx="11252201" cy="316411"/>
          </a:xfrm>
        </p:spPr>
        <p:txBody>
          <a:bodyPr>
            <a:norm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208325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91"/>
            <a:ext cx="5328000" cy="4622507"/>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3"/>
            <a:ext cx="5328000" cy="4631795"/>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0"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6633795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91"/>
            <a:ext cx="5480400" cy="431750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6" y="1655764"/>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461677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6" y="2125016"/>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7" y="1654032"/>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6"/>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900" y="1665290"/>
            <a:ext cx="5482517"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2" y="5982793"/>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3"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22248584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2" y="1665292"/>
            <a:ext cx="4431857" cy="4633913"/>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5"/>
            <a:ext cx="6240000" cy="4598989"/>
          </a:xfrm>
          <a:prstGeom prst="rect">
            <a:avLst/>
          </a:prstGeom>
        </p:spPr>
        <p:txBody>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71128499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9" y="1626102"/>
            <a:ext cx="4266983" cy="4673101"/>
          </a:xfrm>
          <a:prstGeom prst="rect">
            <a:avLst/>
          </a:prstGeom>
        </p:spPr>
        <p:txBody>
          <a:bodyPr>
            <a:noAutofit/>
          </a:bodyPr>
          <a:lstStyle>
            <a:lvl1pPr>
              <a:tabLst>
                <a:tab pos="6705264" algn="r"/>
              </a:tabLst>
              <a:defRPr sz="2400">
                <a:solidFill>
                  <a:schemeClr val="accent3"/>
                </a:solidFill>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1" y="1665289"/>
            <a:ext cx="6660867" cy="4633913"/>
          </a:xfrm>
          <a:prstGeom prst="rect">
            <a:avLst/>
          </a:prstGeom>
        </p:spPr>
        <p:txBody>
          <a:bodyPr>
            <a:noAutofit/>
          </a:bodyPr>
          <a:lstStyle>
            <a:lvl1pPr>
              <a:tabLst>
                <a:tab pos="6705264" algn="r"/>
              </a:tabLst>
              <a:defRPr/>
            </a:lvl1pPr>
            <a:lvl2pPr>
              <a:tabLst>
                <a:tab pos="6705264" algn="r"/>
              </a:tabLst>
              <a:defRPr/>
            </a:lvl2pPr>
            <a:lvl3pPr>
              <a:tabLst>
                <a:tab pos="6705264" algn="r"/>
              </a:tabLst>
              <a:defRPr/>
            </a:lvl3pPr>
            <a:lvl4pPr>
              <a:tabLst>
                <a:tab pos="6705264" algn="r"/>
              </a:tabLst>
              <a:defRPr/>
            </a:lvl4pPr>
            <a:lvl5pPr>
              <a:tabLst>
                <a:tab pos="6705264"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9"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7986965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69900" y="1665289"/>
            <a:ext cx="266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665289"/>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9" y="1665289"/>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665289"/>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69900"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4"/>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89" indent="-235189">
              <a:spcAft>
                <a:spcPts val="0"/>
              </a:spcAft>
              <a:buFont typeface="Arial" panose="020B0604020202020204" pitchFamily="34" charset="0"/>
              <a:buChar char="•"/>
              <a:defRPr/>
            </a:lvl4pPr>
            <a:lvl5pPr marL="475176" indent="-235189">
              <a:spcAft>
                <a:spcPts val="0"/>
              </a:spcAft>
              <a:defRPr baseline="0"/>
            </a:lvl5pPr>
            <a:lvl6pPr marL="475176" indent="-235189">
              <a:spcAft>
                <a:spcPts val="0"/>
              </a:spcAft>
              <a:buFont typeface="Verdana" panose="020B0604030504040204" pitchFamily="34" charset="0"/>
              <a:buChar char="−"/>
              <a:defRPr/>
            </a:lvl6pPr>
            <a:lvl7pPr marL="475176" indent="-235189">
              <a:spcAft>
                <a:spcPts val="0"/>
              </a:spcAft>
              <a:defRPr/>
            </a:lvl7pPr>
            <a:lvl8pPr marL="475176" indent="-235189">
              <a:spcAft>
                <a:spcPts val="0"/>
              </a:spcAft>
              <a:defRPr/>
            </a:lvl8pPr>
            <a:lvl9pPr marL="475176" indent="-235189">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6"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7"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46378082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058400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1"/>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3"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4"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5"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bg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6"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bg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25566148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2" y="1700216"/>
            <a:ext cx="3627439" cy="2052831"/>
          </a:xfrm>
        </p:spPr>
        <p:txBody>
          <a:bodyPr/>
          <a:lstStyle/>
          <a:p>
            <a:r>
              <a:rPr lang="en-US" noProof="0" dirty="0"/>
              <a:t>Click icon to add picture</a:t>
            </a:r>
          </a:p>
        </p:txBody>
      </p:sp>
      <p:sp>
        <p:nvSpPr>
          <p:cNvPr id="5" name="Picture Placeholder 7"/>
          <p:cNvSpPr>
            <a:spLocks noGrp="1"/>
          </p:cNvSpPr>
          <p:nvPr>
            <p:ph type="pic" sz="quarter" idx="14"/>
          </p:nvPr>
        </p:nvSpPr>
        <p:spPr>
          <a:xfrm>
            <a:off x="8082786" y="1700215"/>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9" y="1700216"/>
            <a:ext cx="3636963" cy="2057767"/>
          </a:xfrm>
        </p:spPr>
        <p:txBody>
          <a:bodyPr/>
          <a:lstStyle/>
          <a:p>
            <a:r>
              <a:rPr lang="en-US" noProof="0" dirty="0"/>
              <a:t>Click icon to add picture</a:t>
            </a:r>
          </a:p>
        </p:txBody>
      </p:sp>
      <p:sp>
        <p:nvSpPr>
          <p:cNvPr id="9" name="Text Placeholder 18"/>
          <p:cNvSpPr>
            <a:spLocks noGrp="1"/>
          </p:cNvSpPr>
          <p:nvPr>
            <p:ph idx="1" hasCustomPrompt="1"/>
          </p:nvPr>
        </p:nvSpPr>
        <p:spPr>
          <a:xfrm>
            <a:off x="469902" y="3832225"/>
            <a:ext cx="3627439" cy="218144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7"/>
            <a:ext cx="3636963" cy="2186687"/>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6" y="3832226"/>
            <a:ext cx="3639316" cy="2188101"/>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30807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7"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8061294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3" y="1857895"/>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8" y="1857894"/>
            <a:ext cx="1244161"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6" y="1863919"/>
            <a:ext cx="1244907" cy="549275"/>
          </a:xfrm>
        </p:spPr>
        <p:txBody>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2"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5409403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3" y="1857895"/>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8" y="1857894"/>
            <a:ext cx="1244161"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3"/>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8" y="4249686"/>
            <a:ext cx="1274916"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11"/>
            <a:ext cx="1244160"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6" y="1863919"/>
            <a:ext cx="1244907" cy="549275"/>
          </a:xfrm>
        </p:spPr>
        <p:txBody>
          <a:bodyPr>
            <a:noAutofit/>
          </a:bodyPr>
          <a:lstStyle>
            <a:lvl1pPr marL="0" marR="0" indent="0" algn="l" defTabSz="121914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6"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20"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21"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17072312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2" y="1705968"/>
            <a:ext cx="3627439"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8"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6963"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2" y="1851441"/>
            <a:ext cx="3627439"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8"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3"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4"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7269157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89" indent="-235189">
              <a:spcAft>
                <a:spcPts val="1333"/>
              </a:spcAft>
              <a:buFont typeface="Arial" panose="020B0604020202020204" pitchFamily="34" charset="0"/>
              <a:buChar char="•"/>
              <a:defRPr/>
            </a:lvl4pPr>
            <a:lvl5pPr marL="475176" indent="-235189">
              <a:spcAft>
                <a:spcPts val="1333"/>
              </a:spcAft>
              <a:defRPr baseline="0"/>
            </a:lvl5pPr>
            <a:lvl6pPr marL="475176" indent="-235189">
              <a:spcAft>
                <a:spcPts val="1333"/>
              </a:spcAft>
              <a:buFont typeface="Verdana" panose="020B0604030504040204" pitchFamily="34" charset="0"/>
              <a:buChar char="−"/>
              <a:defRPr/>
            </a:lvl6pPr>
            <a:lvl7pPr marL="475176" indent="-235189">
              <a:spcAft>
                <a:spcPts val="1333"/>
              </a:spcAft>
              <a:defRPr/>
            </a:lvl7pPr>
            <a:lvl8pPr marL="475176" indent="-235189">
              <a:spcAft>
                <a:spcPts val="1333"/>
              </a:spcAft>
              <a:defRPr/>
            </a:lvl8pPr>
            <a:lvl9pPr marL="475176" indent="-235189">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507049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89" indent="-235189">
              <a:spcAft>
                <a:spcPts val="1333"/>
              </a:spcAft>
              <a:buFont typeface="Arial" panose="020B0604020202020204" pitchFamily="34" charset="0"/>
              <a:buChar char="•"/>
              <a:defRPr>
                <a:solidFill>
                  <a:schemeClr val="bg1"/>
                </a:solidFill>
              </a:defRPr>
            </a:lvl4pPr>
            <a:lvl5pPr marL="475176" indent="-235189">
              <a:spcAft>
                <a:spcPts val="1333"/>
              </a:spcAft>
              <a:defRPr baseline="0">
                <a:solidFill>
                  <a:schemeClr val="bg1"/>
                </a:solidFill>
              </a:defRPr>
            </a:lvl5pPr>
            <a:lvl6pPr marL="475176" indent="-235189">
              <a:spcAft>
                <a:spcPts val="1333"/>
              </a:spcAft>
              <a:buFont typeface="Verdana" panose="020B0604030504040204" pitchFamily="34" charset="0"/>
              <a:buChar char="−"/>
              <a:defRPr>
                <a:solidFill>
                  <a:schemeClr val="bg1"/>
                </a:solidFill>
              </a:defRPr>
            </a:lvl6pPr>
            <a:lvl7pPr marL="475176" indent="-235189">
              <a:spcAft>
                <a:spcPts val="1333"/>
              </a:spcAft>
              <a:defRPr>
                <a:solidFill>
                  <a:schemeClr val="bg1"/>
                </a:solidFill>
              </a:defRPr>
            </a:lvl7pPr>
            <a:lvl8pPr marL="475176" indent="-235189">
              <a:spcAft>
                <a:spcPts val="1333"/>
              </a:spcAft>
              <a:defRPr>
                <a:solidFill>
                  <a:schemeClr val="bg1"/>
                </a:solidFill>
              </a:defRPr>
            </a:lvl8pPr>
            <a:lvl9pPr marL="475176" indent="-235189">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US" noProof="0" dirty="0"/>
          </a:p>
        </p:txBody>
      </p:sp>
      <p:sp>
        <p:nvSpPr>
          <p:cNvPr id="11"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2"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8"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2488601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4" y="1665818"/>
            <a:ext cx="5537731"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92"/>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9"/>
            <a:ext cx="11252200" cy="334103"/>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8943483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9"/>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9509659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2008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20" name="Subtitle 2"/>
          <p:cNvSpPr>
            <a:spLocks noGrp="1"/>
          </p:cNvSpPr>
          <p:nvPr>
            <p:ph type="subTitle" idx="1"/>
          </p:nvPr>
        </p:nvSpPr>
        <p:spPr bwMode="gray">
          <a:xfrm>
            <a:off x="475201" y="5741210"/>
            <a:ext cx="5592011" cy="505645"/>
          </a:xfrm>
          <a:prstGeom prst="rect">
            <a:avLst/>
          </a:prstGeom>
        </p:spPr>
        <p:txBody>
          <a:bodyPr lIns="0" tIns="0" rIns="0" bIns="0">
            <a:noAutofit/>
          </a:bodyPr>
          <a:lstStyle>
            <a:lvl1pPr marL="0" indent="0" algn="l">
              <a:lnSpc>
                <a:spcPct val="100000"/>
              </a:lnSpc>
              <a:spcAft>
                <a:spcPts val="0"/>
              </a:spcAft>
              <a:buNone/>
              <a:defRPr sz="18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noProof="0"/>
              <a:t>Click to edit Master subtitle style</a:t>
            </a:r>
            <a:endParaRPr lang="en-US" noProof="0" dirty="0"/>
          </a:p>
        </p:txBody>
      </p:sp>
      <p:sp>
        <p:nvSpPr>
          <p:cNvPr id="21" name="Text Placeholder 4"/>
          <p:cNvSpPr>
            <a:spLocks noGrp="1"/>
          </p:cNvSpPr>
          <p:nvPr>
            <p:ph type="body" sz="quarter" idx="10"/>
          </p:nvPr>
        </p:nvSpPr>
        <p:spPr>
          <a:xfrm>
            <a:off x="475200" y="6362702"/>
            <a:ext cx="559434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2" name="Text Placeholder 5"/>
          <p:cNvSpPr>
            <a:spLocks noGrp="1"/>
          </p:cNvSpPr>
          <p:nvPr>
            <p:ph type="body" sz="quarter" idx="12" hasCustomPrompt="1"/>
          </p:nvPr>
        </p:nvSpPr>
        <p:spPr>
          <a:xfrm>
            <a:off x="7844860" y="5386529"/>
            <a:ext cx="4016376" cy="855704"/>
          </a:xfrm>
        </p:spPr>
        <p:txBody>
          <a:bodyPr>
            <a:noAutofit/>
          </a:bodyPr>
          <a:lstStyle>
            <a:lvl1pPr>
              <a:spcAft>
                <a:spcPts val="600"/>
              </a:spcAft>
              <a:defRPr sz="1000" b="0">
                <a:solidFill>
                  <a:schemeClr val="tx1"/>
                </a:solidFill>
              </a:defRPr>
            </a:lvl1pPr>
            <a:lvl2pPr marL="171450" indent="-171450">
              <a:spcAft>
                <a:spcPts val="600"/>
              </a:spcAft>
              <a:buFont typeface="Arial" panose="020B0604020202020204" pitchFamily="34" charset="0"/>
              <a:buChar char="•"/>
              <a:defRPr sz="1000" b="0">
                <a:solidFill>
                  <a:schemeClr val="bg1"/>
                </a:solidFill>
              </a:defRPr>
            </a:lvl2pPr>
            <a:lvl3pPr>
              <a:spcAft>
                <a:spcPts val="600"/>
              </a:spcAft>
              <a:defRPr sz="1000">
                <a:solidFill>
                  <a:schemeClr val="bg1"/>
                </a:solidFill>
              </a:defRPr>
            </a:lvl3pPr>
            <a:lvl4pPr>
              <a:spcAft>
                <a:spcPts val="600"/>
              </a:spcAft>
              <a:defRPr sz="1000">
                <a:solidFill>
                  <a:schemeClr val="bg1"/>
                </a:solidFill>
              </a:defRPr>
            </a:lvl4pPr>
            <a:lvl5pPr>
              <a:spcAft>
                <a:spcPts val="600"/>
              </a:spcAft>
              <a:defRPr sz="1000">
                <a:solidFill>
                  <a:schemeClr val="bg1"/>
                </a:solidFill>
              </a:defRPr>
            </a:lvl5pPr>
          </a:lstStyle>
          <a:p>
            <a:pPr lvl="0"/>
            <a:r>
              <a:rPr lang="en-US" dirty="0" err="1"/>
              <a:t>Destinataire</a:t>
            </a:r>
            <a:r>
              <a:rPr lang="en-US" dirty="0"/>
              <a:t> 1</a:t>
            </a:r>
          </a:p>
          <a:p>
            <a:pPr lvl="0"/>
            <a:r>
              <a:rPr lang="en-US" dirty="0" err="1"/>
              <a:t>Destinataire</a:t>
            </a:r>
            <a:r>
              <a:rPr lang="en-US" dirty="0"/>
              <a:t> 2</a:t>
            </a:r>
          </a:p>
          <a:p>
            <a:pPr lvl="0"/>
            <a:r>
              <a:rPr lang="en-US" dirty="0"/>
              <a:t>…</a:t>
            </a:r>
          </a:p>
        </p:txBody>
      </p:sp>
      <p:sp>
        <p:nvSpPr>
          <p:cNvPr id="23" name="Footer Placeholder 2"/>
          <p:cNvSpPr>
            <a:spLocks noGrp="1"/>
          </p:cNvSpPr>
          <p:nvPr>
            <p:ph type="ftr" sz="quarter" idx="3"/>
          </p:nvPr>
        </p:nvSpPr>
        <p:spPr>
          <a:xfrm>
            <a:off x="7844859" y="6477000"/>
            <a:ext cx="4016376" cy="100156"/>
          </a:xfrm>
          <a:prstGeom prst="rect">
            <a:avLst/>
          </a:prstGeom>
          <a:noFill/>
        </p:spPr>
        <p:txBody>
          <a:bodyPr wrap="square" lIns="0" tIns="0" rIns="0" bIns="0" rtlCol="0">
            <a:spAutoFit/>
          </a:bodyPr>
          <a:lstStyle>
            <a:lvl1pPr algn="r">
              <a:defRPr lang="fr-FR" sz="651" dirty="0">
                <a:solidFill>
                  <a:schemeClr val="tx1"/>
                </a:solidFill>
              </a:defRPr>
            </a:lvl1pPr>
          </a:lstStyle>
          <a:p>
            <a:pPr>
              <a:spcBef>
                <a:spcPts val="600"/>
              </a:spcBef>
              <a:buSzPct val="100000"/>
            </a:pPr>
            <a:r>
              <a:rPr lang="fr-FR" dirty="0"/>
              <a:t>© 2019 Deloitte Conseil Afrique </a:t>
            </a:r>
            <a:r>
              <a:rPr lang="fr-FR" dirty="0" err="1"/>
              <a:t>Francophe</a:t>
            </a:r>
            <a:r>
              <a:rPr lang="fr-FR" dirty="0"/>
              <a:t> - Document confidentiel</a:t>
            </a:r>
          </a:p>
        </p:txBody>
      </p:sp>
    </p:spTree>
    <p:extLst>
      <p:ext uri="{BB962C8B-B14F-4D97-AF65-F5344CB8AC3E}">
        <p14:creationId xmlns:p14="http://schemas.microsoft.com/office/powerpoint/2010/main" val="1748199125"/>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Slide White Text">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492" imgH="504" progId="TCLayout.ActiveDocument.1">
                  <p:embed/>
                </p:oleObj>
              </mc:Choice>
              <mc:Fallback>
                <p:oleObj name="think-cell Slide" r:id="rId3" imgW="492" imgH="504" progId="TCLayout.ActiveDocument.1">
                  <p:embed/>
                  <p:pic>
                    <p:nvPicPr>
                      <p:cNvPr id="14" name="Object 13"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12" name="Subtitle 2"/>
          <p:cNvSpPr>
            <a:spLocks noGrp="1"/>
          </p:cNvSpPr>
          <p:nvPr>
            <p:ph type="subTitle" idx="1"/>
          </p:nvPr>
        </p:nvSpPr>
        <p:spPr bwMode="gray">
          <a:xfrm>
            <a:off x="531621" y="5805504"/>
            <a:ext cx="5564379" cy="496434"/>
          </a:xfrm>
          <a:prstGeom prst="rect">
            <a:avLst/>
          </a:prstGeom>
        </p:spPr>
        <p:txBody>
          <a:bodyPr wrap="square" lIns="0" tIns="0" rIns="0" bIns="0" anchor="b">
            <a:noAutofit/>
          </a:bodyPr>
          <a:lstStyle>
            <a:lvl1pPr marL="0" indent="0" algn="l">
              <a:lnSpc>
                <a:spcPct val="100000"/>
              </a:lnSpc>
              <a:spcBef>
                <a:spcPts val="0"/>
              </a:spcBef>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Text Placeholder 4"/>
          <p:cNvSpPr>
            <a:spLocks noGrp="1"/>
          </p:cNvSpPr>
          <p:nvPr>
            <p:ph type="body" sz="quarter" idx="10"/>
          </p:nvPr>
        </p:nvSpPr>
        <p:spPr>
          <a:xfrm>
            <a:off x="531621" y="6313814"/>
            <a:ext cx="5564379" cy="298450"/>
          </a:xfrm>
          <a:prstGeom prst="rect">
            <a:avLst/>
          </a:prstGeom>
        </p:spPr>
        <p:txBody>
          <a:bodyPr lIns="0" tIns="0" rIns="0" bIns="0"/>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sp>
        <p:nvSpPr>
          <p:cNvPr id="19" name="Title 1"/>
          <p:cNvSpPr txBox="1">
            <a:spLocks/>
          </p:cNvSpPr>
          <p:nvPr/>
        </p:nvSpPr>
        <p:spPr bwMode="gray">
          <a:xfrm>
            <a:off x="3545062" y="1203125"/>
            <a:ext cx="5095385" cy="4140000"/>
          </a:xfrm>
          <a:prstGeom prst="ellipse">
            <a:avLst/>
          </a:prstGeom>
          <a:ln w="25400">
            <a:solidFill>
              <a:schemeClr val="accent1"/>
            </a:solidFill>
          </a:ln>
        </p:spPr>
        <p:txBody>
          <a:bodyPr vert="horz" lIns="108000" tIns="108000" rIns="108000" bIns="108000" rtlCol="0" anchor="ctr" anchorCtr="0">
            <a:normAutofit/>
          </a:bodyPr>
          <a:lstStyle>
            <a:lvl1pPr algn="ctr" defTabSz="1005083" rtl="0" eaLnBrk="1" latinLnBrk="0" hangingPunct="1">
              <a:lnSpc>
                <a:spcPts val="4200"/>
              </a:lnSpc>
              <a:spcBef>
                <a:spcPct val="0"/>
              </a:spcBef>
              <a:buNone/>
              <a:defRPr lang="de-DE" sz="3600" b="0" kern="1200" baseline="0">
                <a:solidFill>
                  <a:schemeClr val="bg1"/>
                </a:solidFill>
                <a:latin typeface="+mj-lt"/>
                <a:ea typeface="Open Sans" panose="020B0606030504020204" pitchFamily="34" charset="0"/>
                <a:cs typeface="Open Sans" panose="020B0606030504020204" pitchFamily="34" charset="0"/>
              </a:defRPr>
            </a:lvl1pPr>
          </a:lstStyle>
          <a:p>
            <a:pPr eaLnBrk="1"/>
            <a:endParaRPr lang="en-US" sz="3600" dirty="0">
              <a:solidFill>
                <a:schemeClr val="tx1"/>
              </a:solidFill>
            </a:endParaRPr>
          </a:p>
        </p:txBody>
      </p:sp>
      <p:sp>
        <p:nvSpPr>
          <p:cNvPr id="18" name="Title 1"/>
          <p:cNvSpPr>
            <a:spLocks noGrp="1"/>
          </p:cNvSpPr>
          <p:nvPr>
            <p:ph type="ctrTitle"/>
          </p:nvPr>
        </p:nvSpPr>
        <p:spPr bwMode="gray">
          <a:xfrm>
            <a:off x="3545061" y="1124744"/>
            <a:ext cx="5051077" cy="4104000"/>
          </a:xfrm>
        </p:spPr>
        <p:txBody>
          <a:bodyPr wrap="square" lIns="36000" tIns="36000" rIns="36000" bIns="36000" anchor="ctr" anchorCtr="0">
            <a:noAutofit/>
          </a:bodyPr>
          <a:lstStyle>
            <a:lvl1pPr algn="ctr">
              <a:lnSpc>
                <a:spcPct val="1000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Tree>
    <p:extLst>
      <p:ext uri="{BB962C8B-B14F-4D97-AF65-F5344CB8AC3E}">
        <p14:creationId xmlns:p14="http://schemas.microsoft.com/office/powerpoint/2010/main" val="2664020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age de fi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54143" y="6554192"/>
            <a:ext cx="377092" cy="100156"/>
          </a:xfrm>
          <a:prstGeom prst="rect">
            <a:avLst/>
          </a:prstGeom>
        </p:spPr>
        <p:txBody>
          <a:bodyPr/>
          <a:lstStyle>
            <a:lvl1pPr>
              <a:defRPr/>
            </a:lvl1pPr>
          </a:lstStyle>
          <a:p>
            <a:fld id="{6253C092-6252-40CA-B52E-02E6E8C37738}" type="slidenum">
              <a:rPr lang="fr-FR" smtClean="0">
                <a:solidFill>
                  <a:prstClr val="black"/>
                </a:solidFill>
              </a:rPr>
              <a:pPr/>
              <a:t>‹#›</a:t>
            </a:fld>
            <a:endParaRPr lang="fr-FR">
              <a:solidFill>
                <a:prstClr val="black"/>
              </a:solidFill>
            </a:endParaRPr>
          </a:p>
        </p:txBody>
      </p:sp>
    </p:spTree>
    <p:extLst>
      <p:ext uri="{BB962C8B-B14F-4D97-AF65-F5344CB8AC3E}">
        <p14:creationId xmlns:p14="http://schemas.microsoft.com/office/powerpoint/2010/main" val="4026842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 A">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prstClr val="white"/>
                </a:solidFill>
              </a:endParaRPr>
            </a:p>
          </p:txBody>
        </p:sp>
      </p:grpSp>
      <p:sp>
        <p:nvSpPr>
          <p:cNvPr id="16" name="Subtitle 2"/>
          <p:cNvSpPr>
            <a:spLocks noGrp="1"/>
          </p:cNvSpPr>
          <p:nvPr>
            <p:ph type="subTitle" idx="1" hasCustomPrompt="1"/>
          </p:nvPr>
        </p:nvSpPr>
        <p:spPr bwMode="gray">
          <a:xfrm>
            <a:off x="469900" y="5051913"/>
            <a:ext cx="3521274" cy="981372"/>
          </a:xfrm>
          <a:prstGeom prst="rect">
            <a:avLst/>
          </a:prstGeom>
        </p:spPr>
        <p:txBody>
          <a:bodyPr lIns="0" tIns="0" rIns="0" bIns="0" numCol="1" anchor="b" anchorCtr="0">
            <a:noAutofit/>
          </a:bodyPr>
          <a:lstStyle>
            <a:lvl1pPr marL="0" indent="0" algn="l">
              <a:lnSpc>
                <a:spcPct val="100000"/>
              </a:lnSpc>
              <a:spcAft>
                <a:spcPts val="0"/>
              </a:spcAft>
              <a:buNone/>
              <a:defRPr sz="2000" b="1" baseline="0">
                <a:solidFill>
                  <a:schemeClr val="bg1"/>
                </a:solidFill>
              </a:defRPr>
            </a:lvl1pPr>
            <a:lvl2pPr marL="0" indent="0" algn="l">
              <a:buNone/>
              <a:defRPr sz="2000" b="0" baseline="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Cognitive Advantage</a:t>
            </a:r>
          </a:p>
        </p:txBody>
      </p:sp>
      <p:sp>
        <p:nvSpPr>
          <p:cNvPr id="17" name="Text Placeholder 4"/>
          <p:cNvSpPr>
            <a:spLocks noGrp="1"/>
          </p:cNvSpPr>
          <p:nvPr>
            <p:ph type="body" sz="quarter" idx="10" hasCustomPrompt="1"/>
          </p:nvPr>
        </p:nvSpPr>
        <p:spPr>
          <a:xfrm>
            <a:off x="469900" y="6041240"/>
            <a:ext cx="3521274" cy="328939"/>
          </a:xfrm>
          <a:prstGeom prst="rect">
            <a:avLst/>
          </a:prstGeom>
        </p:spPr>
        <p:txBody>
          <a:bodyPr lIns="0" tIns="0" rIns="0" bIns="0" numCol="1"/>
          <a:lstStyle>
            <a:lvl1pPr>
              <a:spcAft>
                <a:spcPts val="0"/>
              </a:spcAft>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change title</a:t>
            </a:r>
          </a:p>
        </p:txBody>
      </p:sp>
    </p:spTree>
    <p:extLst>
      <p:ext uri="{BB962C8B-B14F-4D97-AF65-F5344CB8AC3E}">
        <p14:creationId xmlns:p14="http://schemas.microsoft.com/office/powerpoint/2010/main" val="108807039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vider Slide 7">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12192000" cy="6858001"/>
          </a:xfrm>
          <a:prstGeom prst="rect">
            <a:avLst/>
          </a:prstGeom>
        </p:spPr>
      </p:pic>
      <p:sp>
        <p:nvSpPr>
          <p:cNvPr id="15" name="Rectangle 14"/>
          <p:cNvSpPr/>
          <p:nvPr userDrawn="1"/>
        </p:nvSpPr>
        <p:spPr>
          <a:xfrm>
            <a:off x="0" y="0"/>
            <a:ext cx="12192000" cy="6858000"/>
          </a:xfrm>
          <a:prstGeom prst="rect">
            <a:avLst/>
          </a:prstGeom>
          <a:solidFill>
            <a:srgbClr val="000000">
              <a:alpha val="40000"/>
            </a:srgbClr>
          </a:solidFill>
          <a:ln>
            <a:noFill/>
          </a:ln>
        </p:spPr>
        <p:style>
          <a:lnRef idx="1">
            <a:schemeClr val="accent1"/>
          </a:lnRef>
          <a:fillRef idx="3">
            <a:schemeClr val="accent1"/>
          </a:fillRef>
          <a:effectRef idx="2">
            <a:schemeClr val="accent1"/>
          </a:effectRef>
          <a:fontRef idx="minor">
            <a:schemeClr val="lt1"/>
          </a:fontRef>
        </p:style>
        <p:txBody>
          <a:bodyPr lIns="59374" tIns="29687" rIns="59374" bIns="29687" rtlCol="0" anchor="ctr"/>
          <a:lstStyle/>
          <a:p>
            <a:pPr algn="ctr" defTabSz="478851"/>
            <a:endParaRPr lang="en-US" sz="1900" dirty="0">
              <a:solidFill>
                <a:srgbClr val="FFFFFF"/>
              </a:solidFill>
            </a:endParaRPr>
          </a:p>
        </p:txBody>
      </p:sp>
      <p:pic>
        <p:nvPicPr>
          <p:cNvPr id="17" name="Picture 2" descr="http://www.virtual-affairs.nl/wp-content/uploads/2014/03/Deloitte_Logo_Wit.png"/>
          <p:cNvPicPr>
            <a:picLocks noChangeAspect="1" noChangeArrowheads="1"/>
          </p:cNvPicPr>
          <p:nvPr userDrawn="1">
            <p:custDataLst>
              <p:tags r:id="rId1"/>
            </p:custDataLst>
          </p:nvPr>
        </p:nvPicPr>
        <p:blipFill rotWithShape="1">
          <a:blip r:embed="rId4" cstate="screen">
            <a:extLst>
              <a:ext uri="{28A0092B-C50C-407E-A947-70E740481C1C}">
                <a14:useLocalDpi xmlns:a14="http://schemas.microsoft.com/office/drawing/2010/main" val="0"/>
              </a:ext>
            </a:extLst>
          </a:blip>
          <a:srcRect/>
          <a:stretch/>
        </p:blipFill>
        <p:spPr bwMode="auto">
          <a:xfrm>
            <a:off x="334963" y="6364030"/>
            <a:ext cx="1265778"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0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0215"/>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1" y="3423546"/>
            <a:ext cx="10418235"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5"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094148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3275784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10"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11"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12"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9718764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31483533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2" y="1705671"/>
            <a:ext cx="1041823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2" y="3429001"/>
            <a:ext cx="10418233" cy="1566532"/>
          </a:xfrm>
        </p:spPr>
        <p:txBody>
          <a:bodyPr lIns="0" tIns="0" rIns="0" bIns="0">
            <a:noAutofit/>
          </a:bodyPr>
          <a:lstStyle>
            <a:lvl1pPr marL="0" indent="0">
              <a:lnSpc>
                <a:spcPct val="95000"/>
              </a:lnSpc>
              <a:spcAft>
                <a:spcPts val="0"/>
              </a:spcAft>
              <a:buNone/>
              <a:defRPr sz="3851">
                <a:solidFill>
                  <a:schemeClr val="bg1"/>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noProof="0"/>
              <a:t>Edit Master text styles</a:t>
            </a:r>
          </a:p>
        </p:txBody>
      </p:sp>
      <p:sp>
        <p:nvSpPr>
          <p:cNvPr id="7"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r>
              <a:rPr lang="fr-FR"/>
              <a:t>Masque Deloitte 16/9e pour projection</a:t>
            </a:r>
            <a:endParaRPr lang="fr-FR" dirty="0"/>
          </a:p>
        </p:txBody>
      </p:sp>
      <p:sp>
        <p:nvSpPr>
          <p:cNvPr id="8"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solidFill>
                  <a:schemeClr val="bg1"/>
                </a:solidFill>
              </a:defRPr>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9"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solidFill>
                  <a:schemeClr val="bg1"/>
                </a:solidFill>
              </a:defRPr>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21410807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9"/>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3"/>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Date Placeholder 2"/>
          <p:cNvSpPr>
            <a:spLocks noGrp="1"/>
          </p:cNvSpPr>
          <p:nvPr>
            <p:ph type="dt" sz="half" idx="2"/>
          </p:nvPr>
        </p:nvSpPr>
        <p:spPr>
          <a:xfrm>
            <a:off x="5825067" y="6477001"/>
            <a:ext cx="5585887"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r>
              <a:rPr lang="fr-FR"/>
              <a:t>Masque Deloitte 16/9e pour projection</a:t>
            </a:r>
            <a:endParaRPr lang="fr-FR" dirty="0"/>
          </a:p>
        </p:txBody>
      </p:sp>
      <p:sp>
        <p:nvSpPr>
          <p:cNvPr id="5" name="Footer Placeholder 4"/>
          <p:cNvSpPr>
            <a:spLocks noGrp="1"/>
          </p:cNvSpPr>
          <p:nvPr>
            <p:ph type="ftr" sz="quarter" idx="3"/>
          </p:nvPr>
        </p:nvSpPr>
        <p:spPr>
          <a:xfrm>
            <a:off x="469900" y="6477001"/>
            <a:ext cx="4114800" cy="100156"/>
          </a:xfrm>
          <a:prstGeom prst="rect">
            <a:avLst/>
          </a:prstGeom>
          <a:noFill/>
        </p:spPr>
        <p:txBody>
          <a:bodyPr wrap="square" lIns="0" tIns="0" rIns="0" bIns="0" rtlCol="0">
            <a:spAutoFit/>
          </a:bodyPr>
          <a:lstStyle>
            <a:lvl1pPr>
              <a:defRPr lang="fr-FR" sz="651"/>
            </a:lvl1pPr>
          </a:lstStyle>
          <a:p>
            <a:pPr>
              <a:spcBef>
                <a:spcPts val="800"/>
              </a:spcBef>
              <a:buSzPct val="100000"/>
            </a:pPr>
            <a:r>
              <a:rPr lang="fr-FR" dirty="0"/>
              <a:t>© 2019 Deloitte Conseil Afrique </a:t>
            </a:r>
            <a:r>
              <a:rPr lang="fr-FR" dirty="0" err="1"/>
              <a:t>Francophe</a:t>
            </a:r>
            <a:r>
              <a:rPr lang="fr-FR" dirty="0"/>
              <a:t> - Document confidentiel</a:t>
            </a:r>
          </a:p>
        </p:txBody>
      </p:sp>
      <p:sp>
        <p:nvSpPr>
          <p:cNvPr id="6" name="Slide Number Placeholder 5"/>
          <p:cNvSpPr>
            <a:spLocks noGrp="1"/>
          </p:cNvSpPr>
          <p:nvPr>
            <p:ph type="sldNum" sz="quarter" idx="4"/>
          </p:nvPr>
        </p:nvSpPr>
        <p:spPr>
          <a:xfrm>
            <a:off x="11410955" y="6477001"/>
            <a:ext cx="307975" cy="100156"/>
          </a:xfrm>
          <a:prstGeom prst="rect">
            <a:avLst/>
          </a:prstGeom>
          <a:noFill/>
        </p:spPr>
        <p:txBody>
          <a:bodyPr wrap="square" lIns="0" tIns="0" rIns="0" bIns="0" rtlCol="0">
            <a:spAutoFit/>
          </a:bodyPr>
          <a:lstStyle>
            <a:lvl1pPr algn="r">
              <a:defRPr lang="fr-FR" sz="651" smtClean="0"/>
            </a:lvl1pPr>
          </a:lstStyle>
          <a:p>
            <a:pPr>
              <a:spcBef>
                <a:spcPts val="800"/>
              </a:spcBef>
              <a:buSzPct val="100000"/>
            </a:pPr>
            <a:fld id="{C632AA51-054D-4843-AB85-50DC46A393FE}" type="slidenum">
              <a:rPr lang="fr-FR" smtClean="0"/>
              <a:pPr>
                <a:spcBef>
                  <a:spcPts val="800"/>
                </a:spcBef>
                <a:buSzPct val="100000"/>
              </a:pPr>
              <a:t>‹#›</a:t>
            </a:fld>
            <a:endParaRPr lang="fr-FR" dirty="0"/>
          </a:p>
        </p:txBody>
      </p:sp>
    </p:spTree>
    <p:extLst>
      <p:ext uri="{BB962C8B-B14F-4D97-AF65-F5344CB8AC3E}">
        <p14:creationId xmlns:p14="http://schemas.microsoft.com/office/powerpoint/2010/main" val="417709548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 id="2147483843" r:id="rId32"/>
    <p:sldLayoutId id="2147483844" r:id="rId33"/>
    <p:sldLayoutId id="2147483845" r:id="rId34"/>
    <p:sldLayoutId id="2147483846" r:id="rId35"/>
    <p:sldLayoutId id="2147483847" r:id="rId36"/>
    <p:sldLayoutId id="2147483848" r:id="rId37"/>
    <p:sldLayoutId id="2147483849" r:id="rId38"/>
    <p:sldLayoutId id="2147483850" r:id="rId39"/>
    <p:sldLayoutId id="2147483851" r:id="rId40"/>
    <p:sldLayoutId id="2147483852" r:id="rId41"/>
    <p:sldLayoutId id="2147483853" r:id="rId42"/>
    <p:sldLayoutId id="2147483854" r:id="rId43"/>
  </p:sldLayoutIdLst>
  <p:transition>
    <p:fade/>
  </p:transition>
  <p:hf hdr="0" dt="0"/>
  <p:txStyles>
    <p:titleStyle>
      <a:lvl1pPr algn="l" defTabSz="1219140" rtl="0" eaLnBrk="1" latinLnBrk="0" hangingPunct="1">
        <a:spcBef>
          <a:spcPct val="0"/>
        </a:spcBef>
        <a:buNone/>
        <a:defRPr sz="2000" kern="1200">
          <a:solidFill>
            <a:schemeClr val="tx1"/>
          </a:solidFill>
          <a:latin typeface="+mj-lt"/>
          <a:ea typeface="+mj-ea"/>
          <a:cs typeface="+mj-cs"/>
        </a:defRPr>
      </a:lvl1pPr>
    </p:titleStyle>
    <p:bodyStyle>
      <a:lvl1pPr marL="0" indent="0" algn="l" defTabSz="121914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4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89" indent="-235189" algn="l" defTabSz="121914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76" indent="-235189" algn="l" defTabSz="121914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65" indent="-235189" algn="l" defTabSz="1064631"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65" indent="-235189" algn="l" defTabSz="121914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65" indent="-235189" algn="l" defTabSz="121914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7">
          <p15:clr>
            <a:srgbClr val="F26B43"/>
          </p15:clr>
        </p15:guide>
        <p15:guide id="12" pos="1383">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chart" Target="../charts/chart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chart" Target="../charts/chart6.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chart" Target="../charts/chart8.xml"/><Relationship Id="rId2" Type="http://schemas.openxmlformats.org/officeDocument/2006/relationships/slideLayout" Target="../slideLayouts/slideLayout20.xml"/><Relationship Id="rId1" Type="http://schemas.openxmlformats.org/officeDocument/2006/relationships/themeOverride" Target="../theme/themeOverride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chart" Target="../charts/char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1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chart" Target="../charts/chart18.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chart" Target="../charts/chart21.xml"/><Relationship Id="rId7"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2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chart" Target="../charts/chart2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chart" Target="../charts/chart27.xml"/><Relationship Id="rId7"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chart" Target="../charts/chart30.xml"/></Relationships>
</file>

<file path=ppt/slides/_rels/slide24.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chart" Target="../charts/chart31.xml"/><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32.xml"/><Relationship Id="rId9" Type="http://schemas.openxmlformats.org/officeDocument/2006/relationships/chart" Target="../charts/chart34.xml"/></Relationships>
</file>

<file path=ppt/slides/_rels/slide25.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chart" Target="../charts/chart35.xml"/><Relationship Id="rId7"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chart" Target="../charts/chart36.xml"/></Relationships>
</file>

<file path=ppt/slides/_rels/slide26.xml.rels><?xml version="1.0" encoding="UTF-8" standalone="yes"?>
<Relationships xmlns="http://schemas.openxmlformats.org/package/2006/relationships"><Relationship Id="rId3" Type="http://schemas.openxmlformats.org/officeDocument/2006/relationships/chart" Target="../charts/chart39.xml"/><Relationship Id="rId7" Type="http://schemas.openxmlformats.org/officeDocument/2006/relationships/chart" Target="../charts/chart40.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41.xml"/><Relationship Id="rId7"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chart" Target="../charts/chart42.xml"/><Relationship Id="rId9" Type="http://schemas.openxmlformats.org/officeDocument/2006/relationships/chart" Target="../charts/chart44.xml"/></Relationships>
</file>

<file path=ppt/slides/_rels/slide28.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chart" Target="../charts/chart45.xml"/><Relationship Id="rId7" Type="http://schemas.openxmlformats.org/officeDocument/2006/relationships/chart" Target="../charts/chart47.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335715" y="4743294"/>
            <a:ext cx="5277433" cy="1154783"/>
          </a:xfrm>
          <a:prstGeom prst="rect">
            <a:avLst/>
          </a:prstGeom>
        </p:spPr>
        <p:txBody>
          <a:bodyPr/>
          <a:lstStyle/>
          <a:p>
            <a:endParaRPr lang="en-US" sz="2000" dirty="0">
              <a:solidFill>
                <a:schemeClr val="bg1"/>
              </a:solidFill>
            </a:endParaRPr>
          </a:p>
          <a:p>
            <a:r>
              <a:rPr lang="en-US" sz="2000" b="1" dirty="0">
                <a:solidFill>
                  <a:schemeClr val="accent1"/>
                </a:solidFill>
              </a:rPr>
              <a:t>Network QoS</a:t>
            </a:r>
          </a:p>
          <a:p>
            <a:r>
              <a:rPr lang="en-US" sz="2000" dirty="0">
                <a:solidFill>
                  <a:schemeClr val="bg1"/>
                </a:solidFill>
              </a:rPr>
              <a:t>Draft final report (Benchmarking part)</a:t>
            </a:r>
          </a:p>
        </p:txBody>
      </p:sp>
      <p:sp>
        <p:nvSpPr>
          <p:cNvPr id="3" name="Text Placeholder 2"/>
          <p:cNvSpPr>
            <a:spLocks noGrp="1"/>
          </p:cNvSpPr>
          <p:nvPr>
            <p:ph type="body" sz="quarter" idx="4294967295"/>
          </p:nvPr>
        </p:nvSpPr>
        <p:spPr>
          <a:xfrm>
            <a:off x="335716" y="6256666"/>
            <a:ext cx="4537067" cy="337873"/>
          </a:xfrm>
          <a:prstGeom prst="rect">
            <a:avLst/>
          </a:prstGeom>
        </p:spPr>
        <p:txBody>
          <a:bodyPr/>
          <a:lstStyle/>
          <a:p>
            <a:r>
              <a:rPr lang="en-US" sz="1400" dirty="0">
                <a:solidFill>
                  <a:schemeClr val="bg1"/>
                </a:solidFill>
              </a:rPr>
              <a:t>February 6</a:t>
            </a:r>
            <a:r>
              <a:rPr lang="en-US" sz="1400" baseline="30000" dirty="0">
                <a:solidFill>
                  <a:schemeClr val="bg1"/>
                </a:solidFill>
              </a:rPr>
              <a:t>th</a:t>
            </a:r>
            <a:r>
              <a:rPr lang="en-US" sz="1400" dirty="0">
                <a:solidFill>
                  <a:schemeClr val="bg1"/>
                </a:solidFill>
              </a:rPr>
              <a:t>, 2019</a:t>
            </a:r>
          </a:p>
        </p:txBody>
      </p:sp>
      <p:pic>
        <p:nvPicPr>
          <p:cNvPr id="5" name="Picture 4">
            <a:extLst>
              <a:ext uri="{FF2B5EF4-FFF2-40B4-BE49-F238E27FC236}">
                <a16:creationId xmlns:a16="http://schemas.microsoft.com/office/drawing/2014/main" id="{09DB488A-DA09-4C79-BF04-1BDB227E0952}"/>
              </a:ext>
            </a:extLst>
          </p:cNvPr>
          <p:cNvPicPr>
            <a:picLocks noChangeAspect="1"/>
          </p:cNvPicPr>
          <p:nvPr/>
        </p:nvPicPr>
        <p:blipFill>
          <a:blip r:embed="rId3"/>
          <a:stretch>
            <a:fillRect/>
          </a:stretch>
        </p:blipFill>
        <p:spPr>
          <a:xfrm>
            <a:off x="10771696" y="134528"/>
            <a:ext cx="980043" cy="990506"/>
          </a:xfrm>
          <a:prstGeom prst="rect">
            <a:avLst/>
          </a:prstGeom>
        </p:spPr>
      </p:pic>
      <p:pic>
        <p:nvPicPr>
          <p:cNvPr id="6" name="Picture 5">
            <a:extLst>
              <a:ext uri="{FF2B5EF4-FFF2-40B4-BE49-F238E27FC236}">
                <a16:creationId xmlns:a16="http://schemas.microsoft.com/office/drawing/2014/main" id="{17B68893-9402-42C0-B15A-C25454863AE5}"/>
              </a:ext>
            </a:extLst>
          </p:cNvPr>
          <p:cNvPicPr>
            <a:picLocks noChangeAspect="1"/>
          </p:cNvPicPr>
          <p:nvPr/>
        </p:nvPicPr>
        <p:blipFill rotWithShape="1">
          <a:blip r:embed="rId4"/>
          <a:srcRect b="7101"/>
          <a:stretch/>
        </p:blipFill>
        <p:spPr>
          <a:xfrm>
            <a:off x="3016578" y="188520"/>
            <a:ext cx="6008203" cy="5581531"/>
          </a:xfrm>
          <a:prstGeom prst="rect">
            <a:avLst/>
          </a:prstGeom>
        </p:spPr>
      </p:pic>
    </p:spTree>
    <p:extLst>
      <p:ext uri="{BB962C8B-B14F-4D97-AF65-F5344CB8AC3E}">
        <p14:creationId xmlns:p14="http://schemas.microsoft.com/office/powerpoint/2010/main" val="263325194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a:solidFill>
                  <a:srgbClr val="FFFFFF"/>
                </a:solidFill>
                <a:latin typeface="Segoe UI Light" panose="020B0502040204020203" pitchFamily="34" charset="0"/>
              </a:rPr>
              <a:t>Benchmarking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03</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73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564" y="346928"/>
            <a:ext cx="11252200" cy="334103"/>
          </a:xfrm>
        </p:spPr>
        <p:txBody>
          <a:bodyPr/>
          <a:lstStyle/>
          <a:p>
            <a:r>
              <a:rPr lang="en-US" sz="2400" dirty="0"/>
              <a:t>Benchmarking – 2G-Outdoor</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rPr>
              <a:t>MTN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globaly</a:t>
            </a:r>
            <a:r>
              <a:rPr lang="fr-FR" sz="2400" dirty="0">
                <a:solidFill>
                  <a:schemeClr val="bg1">
                    <a:lumMod val="50000"/>
                  </a:schemeClr>
                </a:solidFill>
                <a:latin typeface="Verdana" panose="020B0604030504040204" pitchFamily="34" charset="0"/>
                <a:ea typeface="Verdana" panose="020B0604030504040204" pitchFamily="34" charset="0"/>
              </a:rPr>
              <a:t> good </a:t>
            </a:r>
            <a:r>
              <a:rPr lang="fr-FR" sz="2400" dirty="0" err="1">
                <a:solidFill>
                  <a:schemeClr val="bg1">
                    <a:lumMod val="50000"/>
                  </a:schemeClr>
                </a:solidFill>
                <a:latin typeface="Verdana" panose="020B0604030504040204" pitchFamily="34" charset="0"/>
                <a:ea typeface="Verdana" panose="020B0604030504040204" pitchFamily="34" charset="0"/>
              </a:rPr>
              <a:t>except</a:t>
            </a:r>
            <a:r>
              <a:rPr lang="fr-FR" sz="2400" dirty="0">
                <a:solidFill>
                  <a:schemeClr val="bg1">
                    <a:lumMod val="50000"/>
                  </a:schemeClr>
                </a:solidFill>
                <a:latin typeface="Verdana" panose="020B0604030504040204" pitchFamily="34" charset="0"/>
                <a:ea typeface="Verdana" panose="020B0604030504040204" pitchFamily="34" charset="0"/>
              </a:rPr>
              <a:t> Ouidah, </a:t>
            </a:r>
            <a:r>
              <a:rPr lang="fr-FR" sz="2400" dirty="0" err="1">
                <a:solidFill>
                  <a:schemeClr val="bg1">
                    <a:lumMod val="50000"/>
                  </a:schemeClr>
                </a:solidFill>
                <a:latin typeface="Verdana" panose="020B0604030504040204" pitchFamily="34" charset="0"/>
                <a:ea typeface="Verdana" panose="020B0604030504040204" pitchFamily="34" charset="0"/>
              </a:rPr>
              <a:t>Allada</a:t>
            </a:r>
            <a:r>
              <a:rPr lang="fr-FR" sz="2400" dirty="0">
                <a:solidFill>
                  <a:schemeClr val="bg1">
                    <a:lumMod val="50000"/>
                  </a:schemeClr>
                </a:solidFill>
                <a:latin typeface="Verdana" panose="020B0604030504040204" pitchFamily="34" charset="0"/>
                <a:ea typeface="Verdana" panose="020B0604030504040204" pitchFamily="34" charset="0"/>
              </a:rPr>
              <a:t> and </a:t>
            </a:r>
            <a:r>
              <a:rPr lang="fr-FR" sz="2400" dirty="0" err="1">
                <a:solidFill>
                  <a:schemeClr val="bg1">
                    <a:lumMod val="50000"/>
                  </a:schemeClr>
                </a:solidFill>
                <a:latin typeface="Verdana" panose="020B0604030504040204" pitchFamily="34" charset="0"/>
                <a:ea typeface="Verdana" panose="020B0604030504040204" pitchFamily="34" charset="0"/>
              </a:rPr>
              <a:t>some</a:t>
            </a:r>
            <a:r>
              <a:rPr lang="fr-FR" sz="2400" dirty="0">
                <a:solidFill>
                  <a:schemeClr val="bg1">
                    <a:lumMod val="50000"/>
                  </a:schemeClr>
                </a:solidFill>
                <a:latin typeface="Verdana" panose="020B0604030504040204" pitchFamily="34" charset="0"/>
                <a:ea typeface="Verdana" panose="020B0604030504040204" pitchFamily="34" charset="0"/>
              </a:rPr>
              <a:t> portions of the major </a:t>
            </a:r>
            <a:r>
              <a:rPr lang="fr-FR" sz="2400" dirty="0" err="1">
                <a:solidFill>
                  <a:schemeClr val="bg1">
                    <a:lumMod val="50000"/>
                  </a:schemeClr>
                </a:solidFill>
                <a:latin typeface="Verdana" panose="020B0604030504040204" pitchFamily="34" charset="0"/>
                <a:ea typeface="Verdana" panose="020B0604030504040204" pitchFamily="34" charset="0"/>
              </a:rPr>
              <a:t>raods</a:t>
            </a:r>
            <a:r>
              <a:rPr lang="fr-FR" sz="2400" dirty="0">
                <a:solidFill>
                  <a:schemeClr val="bg1">
                    <a:lumMod val="50000"/>
                  </a:schemeClr>
                </a:solidFill>
                <a:latin typeface="Verdana" panose="020B0604030504040204" pitchFamily="34" charset="0"/>
                <a:ea typeface="Verdana" panose="020B0604030504040204" pitchFamily="34" charset="0"/>
              </a:rPr>
              <a:t>. MOOV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better</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than</a:t>
            </a:r>
            <a:r>
              <a:rPr lang="fr-FR" sz="2400" dirty="0">
                <a:solidFill>
                  <a:schemeClr val="bg1">
                    <a:lumMod val="50000"/>
                  </a:schemeClr>
                </a:solidFill>
                <a:latin typeface="Verdana" panose="020B0604030504040204" pitchFamily="34" charset="0"/>
                <a:ea typeface="Verdana" panose="020B0604030504040204" pitchFamily="34" charset="0"/>
              </a:rPr>
              <a:t> MTN in the </a:t>
            </a:r>
            <a:r>
              <a:rPr lang="fr-FR" sz="2400" dirty="0" err="1">
                <a:solidFill>
                  <a:schemeClr val="bg1">
                    <a:lumMod val="50000"/>
                  </a:schemeClr>
                </a:solidFill>
                <a:latin typeface="Verdana" panose="020B0604030504040204" pitchFamily="34" charset="0"/>
                <a:ea typeface="Verdana" panose="020B0604030504040204" pitchFamily="34" charset="0"/>
              </a:rPr>
              <a:t>majority</a:t>
            </a:r>
            <a:r>
              <a:rPr lang="fr-FR" sz="2400" dirty="0">
                <a:solidFill>
                  <a:schemeClr val="bg1">
                    <a:lumMod val="50000"/>
                  </a:schemeClr>
                </a:solidFill>
                <a:latin typeface="Verdana" panose="020B0604030504040204" pitchFamily="34" charset="0"/>
                <a:ea typeface="Verdana" panose="020B0604030504040204" pitchFamily="34" charset="0"/>
              </a:rPr>
              <a:t> of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F47D1E13-EF74-4BE5-A61C-654F8433B2B1}"/>
              </a:ext>
            </a:extLst>
          </p:cNvPr>
          <p:cNvSpPr/>
          <p:nvPr/>
        </p:nvSpPr>
        <p:spPr>
          <a:xfrm>
            <a:off x="478063" y="5156648"/>
            <a:ext cx="11244037" cy="1569660"/>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en-US" sz="1600" dirty="0">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the ARCEP in all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except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Allada</a:t>
            </a:r>
            <a:r>
              <a:rPr lang="fr-FR" sz="1600" dirty="0">
                <a:latin typeface="Verdana" panose="020B0604030504040204" pitchFamily="34" charset="0"/>
                <a:ea typeface="Verdana" panose="020B0604030504040204" pitchFamily="34" charset="0"/>
              </a:rPr>
              <a:t>, Djougou and Ouidah </a:t>
            </a:r>
            <a:r>
              <a:rPr lang="en-US" sz="1600" dirty="0">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reached</a:t>
            </a:r>
            <a:r>
              <a:rPr lang="fr-FR" sz="1600" dirty="0">
                <a:latin typeface="Verdana" panose="020B0604030504040204" pitchFamily="34" charset="0"/>
                <a:ea typeface="Verdana" panose="020B0604030504040204" pitchFamily="34" charset="0"/>
              </a:rPr>
              <a:t> ARCEP </a:t>
            </a:r>
            <a:r>
              <a:rPr lang="fr-FR" sz="1600" dirty="0" err="1">
                <a:latin typeface="Verdana" panose="020B0604030504040204" pitchFamily="34" charset="0"/>
                <a:ea typeface="Verdana" panose="020B0604030504040204" pitchFamily="34" charset="0"/>
              </a:rPr>
              <a:t>taget</a:t>
            </a:r>
            <a:r>
              <a:rPr lang="fr-FR" sz="1600" dirty="0">
                <a:latin typeface="Verdana" panose="020B0604030504040204" pitchFamily="34" charset="0"/>
                <a:ea typeface="Verdana" panose="020B0604030504040204" pitchFamily="34" charset="0"/>
              </a:rPr>
              <a:t> in all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failed</a:t>
            </a:r>
            <a:r>
              <a:rPr lang="fr-FR" sz="1600" dirty="0">
                <a:latin typeface="Verdana" panose="020B0604030504040204" pitchFamily="34" charset="0"/>
                <a:ea typeface="Verdana" panose="020B0604030504040204" pitchFamily="34" charset="0"/>
              </a:rPr>
              <a:t> to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in the major </a:t>
            </a:r>
            <a:r>
              <a:rPr lang="fr-FR" sz="1600" dirty="0" err="1">
                <a:latin typeface="Verdana" panose="020B0604030504040204" pitchFamily="34" charset="0"/>
                <a:ea typeface="Verdana" panose="020B0604030504040204" pitchFamily="34" charset="0"/>
              </a:rPr>
              <a:t>roads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Both operators reached the ARCEP target in the network level.</a:t>
            </a:r>
            <a:r>
              <a:rPr lang="fr-FR" sz="1600" dirty="0">
                <a:latin typeface="Verdana" panose="020B0604030504040204" pitchFamily="34" charset="0"/>
                <a:ea typeface="Verdana" panose="020B0604030504040204" pitchFamily="34" charset="0"/>
              </a:rPr>
              <a:t> </a:t>
            </a:r>
          </a:p>
        </p:txBody>
      </p:sp>
      <p:graphicFrame>
        <p:nvGraphicFramePr>
          <p:cNvPr id="4" name="Chart 3">
            <a:extLst>
              <a:ext uri="{FF2B5EF4-FFF2-40B4-BE49-F238E27FC236}">
                <a16:creationId xmlns:a16="http://schemas.microsoft.com/office/drawing/2014/main" id="{78B2928C-1625-450F-8469-7C49C8B2D537}"/>
              </a:ext>
            </a:extLst>
          </p:cNvPr>
          <p:cNvGraphicFramePr>
            <a:graphicFrameLocks/>
          </p:cNvGraphicFramePr>
          <p:nvPr>
            <p:extLst>
              <p:ext uri="{D42A27DB-BD31-4B8C-83A1-F6EECF244321}">
                <p14:modId xmlns:p14="http://schemas.microsoft.com/office/powerpoint/2010/main" val="3167751761"/>
              </p:ext>
            </p:extLst>
          </p:nvPr>
        </p:nvGraphicFramePr>
        <p:xfrm>
          <a:off x="489564" y="1949267"/>
          <a:ext cx="7399020" cy="3078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87AE211-08AA-40BA-AA91-327EAAD32345}"/>
              </a:ext>
            </a:extLst>
          </p:cNvPr>
          <p:cNvGraphicFramePr>
            <a:graphicFrameLocks/>
          </p:cNvGraphicFramePr>
          <p:nvPr>
            <p:extLst>
              <p:ext uri="{D42A27DB-BD31-4B8C-83A1-F6EECF244321}">
                <p14:modId xmlns:p14="http://schemas.microsoft.com/office/powerpoint/2010/main" val="3490058237"/>
              </p:ext>
            </p:extLst>
          </p:nvPr>
        </p:nvGraphicFramePr>
        <p:xfrm>
          <a:off x="8076544" y="2246774"/>
          <a:ext cx="3566243" cy="2387405"/>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0F193DDC-A323-1956-DCDE-5940DB09570B}"/>
              </a:ext>
            </a:extLst>
          </p:cNvPr>
          <p:cNvPicPr>
            <a:picLocks noChangeAspect="1"/>
          </p:cNvPicPr>
          <p:nvPr/>
        </p:nvPicPr>
        <p:blipFill>
          <a:blip r:embed="rId5"/>
          <a:stretch>
            <a:fillRect/>
          </a:stretch>
        </p:blipFill>
        <p:spPr>
          <a:xfrm>
            <a:off x="8937123" y="3668199"/>
            <a:ext cx="441159" cy="152400"/>
          </a:xfrm>
          <a:prstGeom prst="rect">
            <a:avLst/>
          </a:prstGeom>
        </p:spPr>
      </p:pic>
      <p:pic>
        <p:nvPicPr>
          <p:cNvPr id="8" name="Picture 7">
            <a:extLst>
              <a:ext uri="{FF2B5EF4-FFF2-40B4-BE49-F238E27FC236}">
                <a16:creationId xmlns:a16="http://schemas.microsoft.com/office/drawing/2014/main" id="{EE55C8E6-C6D7-A5A8-0A4C-FB41548A191A}"/>
              </a:ext>
            </a:extLst>
          </p:cNvPr>
          <p:cNvPicPr>
            <a:picLocks noChangeAspect="1"/>
          </p:cNvPicPr>
          <p:nvPr/>
        </p:nvPicPr>
        <p:blipFill>
          <a:blip r:embed="rId6"/>
          <a:stretch>
            <a:fillRect/>
          </a:stretch>
        </p:blipFill>
        <p:spPr>
          <a:xfrm>
            <a:off x="9689035" y="3532040"/>
            <a:ext cx="464820" cy="232410"/>
          </a:xfrm>
          <a:prstGeom prst="rect">
            <a:avLst/>
          </a:prstGeom>
        </p:spPr>
      </p:pic>
      <p:pic>
        <p:nvPicPr>
          <p:cNvPr id="9" name="Google Shape;1863;p28">
            <a:extLst>
              <a:ext uri="{FF2B5EF4-FFF2-40B4-BE49-F238E27FC236}">
                <a16:creationId xmlns:a16="http://schemas.microsoft.com/office/drawing/2014/main" id="{BFA33700-3B53-92F8-C3EF-5800126AF10C}"/>
              </a:ext>
            </a:extLst>
          </p:cNvPr>
          <p:cNvPicPr preferRelativeResize="0"/>
          <p:nvPr/>
        </p:nvPicPr>
        <p:blipFill rotWithShape="1">
          <a:blip r:embed="rId7">
            <a:alphaModFix/>
          </a:blip>
          <a:srcRect/>
          <a:stretch/>
        </p:blipFill>
        <p:spPr>
          <a:xfrm>
            <a:off x="10392937" y="3902389"/>
            <a:ext cx="598486" cy="152401"/>
          </a:xfrm>
          <a:prstGeom prst="rect">
            <a:avLst/>
          </a:prstGeom>
          <a:noFill/>
          <a:ln>
            <a:noFill/>
          </a:ln>
        </p:spPr>
      </p:pic>
      <p:sp>
        <p:nvSpPr>
          <p:cNvPr id="10" name="Rectangle 9">
            <a:extLst>
              <a:ext uri="{FF2B5EF4-FFF2-40B4-BE49-F238E27FC236}">
                <a16:creationId xmlns:a16="http://schemas.microsoft.com/office/drawing/2014/main" id="{2E47447E-8ADE-808A-566A-CB1B2514ED53}"/>
              </a:ext>
            </a:extLst>
          </p:cNvPr>
          <p:cNvSpPr/>
          <p:nvPr/>
        </p:nvSpPr>
        <p:spPr>
          <a:xfrm>
            <a:off x="8130221" y="6166683"/>
            <a:ext cx="4248150" cy="246221"/>
          </a:xfrm>
          <a:prstGeom prst="rect">
            <a:avLst/>
          </a:prstGeom>
        </p:spPr>
        <p:txBody>
          <a:bodyPr wrap="square">
            <a:spAutoFit/>
          </a:bodyPr>
          <a:lstStyle/>
          <a:p>
            <a:pPr marL="0" marR="0" lvl="0" indent="0" algn="l" rtl="0">
              <a:spcBef>
                <a:spcPts val="0"/>
              </a:spcBef>
              <a:spcAft>
                <a:spcPts val="0"/>
              </a:spcAft>
              <a:buNone/>
            </a:pPr>
            <a:r>
              <a:rPr lang="en-US" sz="1000" b="0" i="0" u="none" strike="noStrike" cap="none" dirty="0">
                <a:solidFill>
                  <a:srgbClr val="FF0000"/>
                </a:solidFill>
                <a:latin typeface="Verdana"/>
                <a:ea typeface="Verdana"/>
                <a:cs typeface="Verdana"/>
                <a:sym typeface="Verdana"/>
              </a:rPr>
              <a:t>More than 90% with Outdoor: </a:t>
            </a:r>
            <a:r>
              <a:rPr lang="en-US" sz="1000" b="0" i="0" u="none" strike="noStrike" cap="none" dirty="0" err="1">
                <a:solidFill>
                  <a:srgbClr val="FF0000"/>
                </a:solidFill>
                <a:latin typeface="Verdana"/>
                <a:ea typeface="Verdana"/>
                <a:cs typeface="Verdana"/>
                <a:sym typeface="Verdana"/>
              </a:rPr>
              <a:t>Rxlev</a:t>
            </a:r>
            <a:r>
              <a:rPr lang="en-US" sz="1000" b="0" i="0" u="none" strike="noStrike" cap="none" dirty="0">
                <a:solidFill>
                  <a:srgbClr val="FF0000"/>
                </a:solidFill>
                <a:latin typeface="Verdana"/>
                <a:ea typeface="Verdana"/>
                <a:cs typeface="Verdana"/>
                <a:sym typeface="Verdana"/>
              </a:rPr>
              <a:t> &gt;-92 dBm</a:t>
            </a:r>
            <a:endParaRPr lang="en-US" sz="800" dirty="0">
              <a:solidFill>
                <a:srgbClr val="FF0000"/>
              </a:solidFill>
            </a:endParaRPr>
          </a:p>
        </p:txBody>
      </p:sp>
    </p:spTree>
    <p:extLst>
      <p:ext uri="{BB962C8B-B14F-4D97-AF65-F5344CB8AC3E}">
        <p14:creationId xmlns:p14="http://schemas.microsoft.com/office/powerpoint/2010/main" val="25686178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8776355-FB32-440B-9EE0-3C8AC1CC42D2}"/>
              </a:ext>
            </a:extLst>
          </p:cNvPr>
          <p:cNvGraphicFramePr>
            <a:graphicFrameLocks/>
          </p:cNvGraphicFramePr>
          <p:nvPr>
            <p:extLst>
              <p:ext uri="{D42A27DB-BD31-4B8C-83A1-F6EECF244321}">
                <p14:modId xmlns:p14="http://schemas.microsoft.com/office/powerpoint/2010/main" val="4070187776"/>
              </p:ext>
            </p:extLst>
          </p:nvPr>
        </p:nvGraphicFramePr>
        <p:xfrm>
          <a:off x="8097381" y="2298568"/>
          <a:ext cx="3644383" cy="257812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89564" y="346928"/>
            <a:ext cx="11252200" cy="334103"/>
          </a:xfrm>
        </p:spPr>
        <p:txBody>
          <a:bodyPr/>
          <a:lstStyle/>
          <a:p>
            <a:r>
              <a:rPr lang="en-US" sz="2400" dirty="0"/>
              <a:t>Benchmarking – 2G-Incar</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rPr>
              <a:t>MTN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globaly</a:t>
            </a:r>
            <a:r>
              <a:rPr lang="fr-FR" sz="2400" dirty="0">
                <a:solidFill>
                  <a:schemeClr val="bg1">
                    <a:lumMod val="50000"/>
                  </a:schemeClr>
                </a:solidFill>
                <a:latin typeface="Verdana" panose="020B0604030504040204" pitchFamily="34" charset="0"/>
                <a:ea typeface="Verdana" panose="020B0604030504040204" pitchFamily="34" charset="0"/>
              </a:rPr>
              <a:t> good </a:t>
            </a:r>
            <a:r>
              <a:rPr lang="fr-FR" sz="2400" dirty="0" err="1">
                <a:solidFill>
                  <a:schemeClr val="bg1">
                    <a:lumMod val="50000"/>
                  </a:schemeClr>
                </a:solidFill>
                <a:latin typeface="Verdana" panose="020B0604030504040204" pitchFamily="34" charset="0"/>
                <a:ea typeface="Verdana" panose="020B0604030504040204" pitchFamily="34" charset="0"/>
              </a:rPr>
              <a:t>except</a:t>
            </a:r>
            <a:r>
              <a:rPr lang="fr-FR" sz="2400" dirty="0">
                <a:solidFill>
                  <a:schemeClr val="bg1">
                    <a:lumMod val="50000"/>
                  </a:schemeClr>
                </a:solidFill>
                <a:latin typeface="Verdana" panose="020B0604030504040204" pitchFamily="34" charset="0"/>
                <a:ea typeface="Verdana" panose="020B0604030504040204" pitchFamily="34" charset="0"/>
              </a:rPr>
              <a:t> Ouidah, </a:t>
            </a:r>
            <a:r>
              <a:rPr lang="fr-FR" sz="2400" dirty="0" err="1">
                <a:solidFill>
                  <a:schemeClr val="bg1">
                    <a:lumMod val="50000"/>
                  </a:schemeClr>
                </a:solidFill>
                <a:latin typeface="Verdana" panose="020B0604030504040204" pitchFamily="34" charset="0"/>
                <a:ea typeface="Verdana" panose="020B0604030504040204" pitchFamily="34" charset="0"/>
              </a:rPr>
              <a:t>Allada</a:t>
            </a:r>
            <a:r>
              <a:rPr lang="fr-FR" sz="2400" dirty="0">
                <a:solidFill>
                  <a:schemeClr val="bg1">
                    <a:lumMod val="50000"/>
                  </a:schemeClr>
                </a:solidFill>
                <a:latin typeface="Verdana" panose="020B0604030504040204" pitchFamily="34" charset="0"/>
                <a:ea typeface="Verdana" panose="020B0604030504040204" pitchFamily="34" charset="0"/>
              </a:rPr>
              <a:t> and </a:t>
            </a:r>
            <a:r>
              <a:rPr lang="fr-FR" sz="2400" dirty="0" err="1">
                <a:solidFill>
                  <a:schemeClr val="bg1">
                    <a:lumMod val="50000"/>
                  </a:schemeClr>
                </a:solidFill>
                <a:latin typeface="Verdana" panose="020B0604030504040204" pitchFamily="34" charset="0"/>
                <a:ea typeface="Verdana" panose="020B0604030504040204" pitchFamily="34" charset="0"/>
              </a:rPr>
              <a:t>some</a:t>
            </a:r>
            <a:r>
              <a:rPr lang="fr-FR" sz="2400" dirty="0">
                <a:solidFill>
                  <a:schemeClr val="bg1">
                    <a:lumMod val="50000"/>
                  </a:schemeClr>
                </a:solidFill>
                <a:latin typeface="Verdana" panose="020B0604030504040204" pitchFamily="34" charset="0"/>
                <a:ea typeface="Verdana" panose="020B0604030504040204" pitchFamily="34" charset="0"/>
              </a:rPr>
              <a:t> portions of the major </a:t>
            </a:r>
            <a:r>
              <a:rPr lang="fr-FR" sz="2400" dirty="0" err="1">
                <a:solidFill>
                  <a:schemeClr val="bg1">
                    <a:lumMod val="50000"/>
                  </a:schemeClr>
                </a:solidFill>
                <a:latin typeface="Verdana" panose="020B0604030504040204" pitchFamily="34" charset="0"/>
                <a:ea typeface="Verdana" panose="020B0604030504040204" pitchFamily="34" charset="0"/>
              </a:rPr>
              <a:t>raods</a:t>
            </a:r>
            <a:r>
              <a:rPr lang="fr-FR" sz="2400" dirty="0">
                <a:solidFill>
                  <a:schemeClr val="bg1">
                    <a:lumMod val="50000"/>
                  </a:schemeClr>
                </a:solidFill>
                <a:latin typeface="Verdana" panose="020B0604030504040204" pitchFamily="34" charset="0"/>
                <a:ea typeface="Verdana" panose="020B0604030504040204" pitchFamily="34" charset="0"/>
              </a:rPr>
              <a:t>. MOOV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better</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than</a:t>
            </a:r>
            <a:r>
              <a:rPr lang="fr-FR" sz="2400" dirty="0">
                <a:solidFill>
                  <a:schemeClr val="bg1">
                    <a:lumMod val="50000"/>
                  </a:schemeClr>
                </a:solidFill>
                <a:latin typeface="Verdana" panose="020B0604030504040204" pitchFamily="34" charset="0"/>
                <a:ea typeface="Verdana" panose="020B0604030504040204" pitchFamily="34" charset="0"/>
              </a:rPr>
              <a:t> MTN in the </a:t>
            </a:r>
            <a:r>
              <a:rPr lang="fr-FR" sz="2400" dirty="0" err="1">
                <a:solidFill>
                  <a:schemeClr val="bg1">
                    <a:lumMod val="50000"/>
                  </a:schemeClr>
                </a:solidFill>
                <a:latin typeface="Verdana" panose="020B0604030504040204" pitchFamily="34" charset="0"/>
                <a:ea typeface="Verdana" panose="020B0604030504040204" pitchFamily="34" charset="0"/>
              </a:rPr>
              <a:t>majority</a:t>
            </a:r>
            <a:r>
              <a:rPr lang="fr-FR" sz="2400" dirty="0">
                <a:solidFill>
                  <a:schemeClr val="bg1">
                    <a:lumMod val="50000"/>
                  </a:schemeClr>
                </a:solidFill>
                <a:latin typeface="Verdana" panose="020B0604030504040204" pitchFamily="34" charset="0"/>
                <a:ea typeface="Verdana" panose="020B0604030504040204" pitchFamily="34" charset="0"/>
              </a:rPr>
              <a:t> of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F47D1E13-EF74-4BE5-A61C-654F8433B2B1}"/>
              </a:ext>
            </a:extLst>
          </p:cNvPr>
          <p:cNvSpPr/>
          <p:nvPr/>
        </p:nvSpPr>
        <p:spPr>
          <a:xfrm>
            <a:off x="478063" y="5156648"/>
            <a:ext cx="11244037" cy="1569660"/>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en-US" sz="1600" dirty="0">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the ARCEP in all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except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Allada</a:t>
            </a:r>
            <a:r>
              <a:rPr lang="fr-FR" sz="1600" dirty="0">
                <a:latin typeface="Verdana" panose="020B0604030504040204" pitchFamily="34" charset="0"/>
                <a:ea typeface="Verdana" panose="020B0604030504040204" pitchFamily="34" charset="0"/>
              </a:rPr>
              <a:t>, Djougou and Ouidah </a:t>
            </a:r>
            <a:r>
              <a:rPr lang="en-US" sz="1600" dirty="0">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reached</a:t>
            </a:r>
            <a:r>
              <a:rPr lang="fr-FR" sz="1600" dirty="0">
                <a:latin typeface="Verdana" panose="020B0604030504040204" pitchFamily="34" charset="0"/>
                <a:ea typeface="Verdana" panose="020B0604030504040204" pitchFamily="34" charset="0"/>
              </a:rPr>
              <a:t> ARCEP </a:t>
            </a:r>
            <a:r>
              <a:rPr lang="fr-FR" sz="1600" dirty="0" err="1">
                <a:latin typeface="Verdana" panose="020B0604030504040204" pitchFamily="34" charset="0"/>
                <a:ea typeface="Verdana" panose="020B0604030504040204" pitchFamily="34" charset="0"/>
              </a:rPr>
              <a:t>taget</a:t>
            </a:r>
            <a:r>
              <a:rPr lang="fr-FR" sz="1600" dirty="0">
                <a:latin typeface="Verdana" panose="020B0604030504040204" pitchFamily="34" charset="0"/>
                <a:ea typeface="Verdana" panose="020B0604030504040204" pitchFamily="34" charset="0"/>
              </a:rPr>
              <a:t> in all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failed</a:t>
            </a:r>
            <a:r>
              <a:rPr lang="fr-FR" sz="1600" dirty="0">
                <a:latin typeface="Verdana" panose="020B0604030504040204" pitchFamily="34" charset="0"/>
                <a:ea typeface="Verdana" panose="020B0604030504040204" pitchFamily="34" charset="0"/>
              </a:rPr>
              <a:t> to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in the major </a:t>
            </a:r>
            <a:r>
              <a:rPr lang="fr-FR" sz="1600" dirty="0" err="1">
                <a:latin typeface="Verdana" panose="020B0604030504040204" pitchFamily="34" charset="0"/>
                <a:ea typeface="Verdana" panose="020B0604030504040204" pitchFamily="34" charset="0"/>
              </a:rPr>
              <a:t>roads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Both operators reached the ARCEP target in the network level.</a:t>
            </a:r>
            <a:r>
              <a:rPr lang="fr-FR" sz="1600" dirty="0">
                <a:latin typeface="Verdana" panose="020B0604030504040204" pitchFamily="34" charset="0"/>
                <a:ea typeface="Verdana" panose="020B0604030504040204" pitchFamily="34" charset="0"/>
              </a:rPr>
              <a:t> </a:t>
            </a:r>
          </a:p>
        </p:txBody>
      </p:sp>
      <p:pic>
        <p:nvPicPr>
          <p:cNvPr id="14" name="Picture 13"/>
          <p:cNvPicPr>
            <a:picLocks noChangeAspect="1"/>
          </p:cNvPicPr>
          <p:nvPr/>
        </p:nvPicPr>
        <p:blipFill>
          <a:blip r:embed="rId4"/>
          <a:stretch>
            <a:fillRect/>
          </a:stretch>
        </p:blipFill>
        <p:spPr>
          <a:xfrm>
            <a:off x="8963267" y="3945452"/>
            <a:ext cx="441159" cy="152400"/>
          </a:xfrm>
          <a:prstGeom prst="rect">
            <a:avLst/>
          </a:prstGeom>
        </p:spPr>
      </p:pic>
      <p:pic>
        <p:nvPicPr>
          <p:cNvPr id="16" name="Picture 15"/>
          <p:cNvPicPr>
            <a:picLocks noChangeAspect="1"/>
          </p:cNvPicPr>
          <p:nvPr/>
        </p:nvPicPr>
        <p:blipFill>
          <a:blip r:embed="rId5"/>
          <a:stretch>
            <a:fillRect/>
          </a:stretch>
        </p:blipFill>
        <p:spPr>
          <a:xfrm>
            <a:off x="9756332" y="3865442"/>
            <a:ext cx="464820" cy="232410"/>
          </a:xfrm>
          <a:prstGeom prst="rect">
            <a:avLst/>
          </a:prstGeom>
        </p:spPr>
      </p:pic>
      <p:graphicFrame>
        <p:nvGraphicFramePr>
          <p:cNvPr id="4" name="Chart 3">
            <a:extLst>
              <a:ext uri="{FF2B5EF4-FFF2-40B4-BE49-F238E27FC236}">
                <a16:creationId xmlns:a16="http://schemas.microsoft.com/office/drawing/2014/main" id="{DAD4B7EA-00A8-464F-B4E2-9F053B754BF7}"/>
              </a:ext>
            </a:extLst>
          </p:cNvPr>
          <p:cNvGraphicFramePr>
            <a:graphicFrameLocks/>
          </p:cNvGraphicFramePr>
          <p:nvPr>
            <p:extLst>
              <p:ext uri="{D42A27DB-BD31-4B8C-83A1-F6EECF244321}">
                <p14:modId xmlns:p14="http://schemas.microsoft.com/office/powerpoint/2010/main" val="1773210117"/>
              </p:ext>
            </p:extLst>
          </p:nvPr>
        </p:nvGraphicFramePr>
        <p:xfrm>
          <a:off x="523738" y="2028090"/>
          <a:ext cx="7399020" cy="3078480"/>
        </p:xfrm>
        <a:graphic>
          <a:graphicData uri="http://schemas.openxmlformats.org/drawingml/2006/chart">
            <c:chart xmlns:c="http://schemas.openxmlformats.org/drawingml/2006/chart" xmlns:r="http://schemas.openxmlformats.org/officeDocument/2006/relationships" r:id="rId6"/>
          </a:graphicData>
        </a:graphic>
      </p:graphicFrame>
      <p:pic>
        <p:nvPicPr>
          <p:cNvPr id="7" name="Google Shape;1863;p28">
            <a:extLst>
              <a:ext uri="{FF2B5EF4-FFF2-40B4-BE49-F238E27FC236}">
                <a16:creationId xmlns:a16="http://schemas.microsoft.com/office/drawing/2014/main" id="{73B24E49-B89F-2B64-ECD3-4D154DF7ECBE}"/>
              </a:ext>
            </a:extLst>
          </p:cNvPr>
          <p:cNvPicPr preferRelativeResize="0"/>
          <p:nvPr/>
        </p:nvPicPr>
        <p:blipFill rotWithShape="1">
          <a:blip r:embed="rId7">
            <a:alphaModFix/>
          </a:blip>
          <a:srcRect/>
          <a:stretch/>
        </p:blipFill>
        <p:spPr>
          <a:xfrm>
            <a:off x="10481427" y="3676428"/>
            <a:ext cx="598486" cy="269024"/>
          </a:xfrm>
          <a:prstGeom prst="rect">
            <a:avLst/>
          </a:prstGeom>
          <a:noFill/>
          <a:ln>
            <a:noFill/>
          </a:ln>
        </p:spPr>
      </p:pic>
      <p:sp>
        <p:nvSpPr>
          <p:cNvPr id="9" name="Rectangle 8">
            <a:extLst>
              <a:ext uri="{FF2B5EF4-FFF2-40B4-BE49-F238E27FC236}">
                <a16:creationId xmlns:a16="http://schemas.microsoft.com/office/drawing/2014/main" id="{B2CC6C62-A239-A49E-CA87-B028FEB14B33}"/>
              </a:ext>
            </a:extLst>
          </p:cNvPr>
          <p:cNvSpPr/>
          <p:nvPr/>
        </p:nvSpPr>
        <p:spPr>
          <a:xfrm>
            <a:off x="8130221" y="6166683"/>
            <a:ext cx="4248150" cy="246221"/>
          </a:xfrm>
          <a:prstGeom prst="rect">
            <a:avLst/>
          </a:prstGeom>
        </p:spPr>
        <p:txBody>
          <a:bodyPr wrap="square">
            <a:spAutoFit/>
          </a:bodyPr>
          <a:lstStyle/>
          <a:p>
            <a:pPr marL="0" marR="0" lvl="0" indent="0" algn="l" rtl="0">
              <a:spcBef>
                <a:spcPts val="0"/>
              </a:spcBef>
              <a:spcAft>
                <a:spcPts val="0"/>
              </a:spcAft>
              <a:buNone/>
            </a:pPr>
            <a:r>
              <a:rPr lang="en-US" sz="1000" b="0" i="0" u="none" strike="noStrike" cap="none" dirty="0">
                <a:solidFill>
                  <a:srgbClr val="FF0000"/>
                </a:solidFill>
                <a:latin typeface="Verdana"/>
                <a:ea typeface="Verdana"/>
                <a:cs typeface="Verdana"/>
                <a:sym typeface="Verdana"/>
              </a:rPr>
              <a:t>More than 90% with </a:t>
            </a:r>
            <a:r>
              <a:rPr lang="en-US" sz="1000" b="0" i="0" u="none" strike="noStrike" cap="none" dirty="0" err="1">
                <a:solidFill>
                  <a:srgbClr val="FF0000"/>
                </a:solidFill>
                <a:latin typeface="Verdana"/>
                <a:ea typeface="Verdana"/>
                <a:cs typeface="Verdana"/>
                <a:sym typeface="Verdana"/>
              </a:rPr>
              <a:t>Incar</a:t>
            </a:r>
            <a:r>
              <a:rPr lang="en-US" sz="1000" b="0" i="0" u="none" strike="noStrike" cap="none" dirty="0">
                <a:solidFill>
                  <a:srgbClr val="FF0000"/>
                </a:solidFill>
                <a:latin typeface="Verdana"/>
                <a:ea typeface="Verdana"/>
                <a:cs typeface="Verdana"/>
                <a:sym typeface="Verdana"/>
              </a:rPr>
              <a:t>: </a:t>
            </a:r>
            <a:r>
              <a:rPr lang="en-US" sz="1000" b="0" i="0" u="none" strike="noStrike" cap="none" dirty="0" err="1">
                <a:solidFill>
                  <a:srgbClr val="FF0000"/>
                </a:solidFill>
                <a:latin typeface="Verdana"/>
                <a:ea typeface="Verdana"/>
                <a:cs typeface="Verdana"/>
                <a:sym typeface="Verdana"/>
              </a:rPr>
              <a:t>Rxlev</a:t>
            </a:r>
            <a:r>
              <a:rPr lang="en-US" sz="1000" b="0" i="0" u="none" strike="noStrike" cap="none" dirty="0">
                <a:solidFill>
                  <a:srgbClr val="FF0000"/>
                </a:solidFill>
                <a:latin typeface="Verdana"/>
                <a:ea typeface="Verdana"/>
                <a:cs typeface="Verdana"/>
                <a:sym typeface="Verdana"/>
              </a:rPr>
              <a:t> &gt;-87 dBm</a:t>
            </a:r>
            <a:endParaRPr lang="en-US" sz="800" dirty="0">
              <a:solidFill>
                <a:srgbClr val="FF0000"/>
              </a:solidFill>
            </a:endParaRPr>
          </a:p>
        </p:txBody>
      </p:sp>
    </p:spTree>
    <p:extLst>
      <p:ext uri="{BB962C8B-B14F-4D97-AF65-F5344CB8AC3E}">
        <p14:creationId xmlns:p14="http://schemas.microsoft.com/office/powerpoint/2010/main" val="24692861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EC6B6E9-6EBC-45FC-A020-97E56726AEAF}"/>
              </a:ext>
            </a:extLst>
          </p:cNvPr>
          <p:cNvGraphicFramePr>
            <a:graphicFrameLocks/>
          </p:cNvGraphicFramePr>
          <p:nvPr>
            <p:extLst>
              <p:ext uri="{D42A27DB-BD31-4B8C-83A1-F6EECF244321}">
                <p14:modId xmlns:p14="http://schemas.microsoft.com/office/powerpoint/2010/main" val="3991365745"/>
              </p:ext>
            </p:extLst>
          </p:nvPr>
        </p:nvGraphicFramePr>
        <p:xfrm>
          <a:off x="8160100" y="2198955"/>
          <a:ext cx="3562000" cy="255976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89564" y="346928"/>
            <a:ext cx="11252200" cy="334103"/>
          </a:xfrm>
        </p:spPr>
        <p:txBody>
          <a:bodyPr/>
          <a:lstStyle/>
          <a:p>
            <a:r>
              <a:rPr lang="en-US" sz="2400" dirty="0"/>
              <a:t>Benchmarking – 2G-Indoor</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rPr>
              <a:t>MTN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globaly</a:t>
            </a:r>
            <a:r>
              <a:rPr lang="fr-FR" sz="2400" dirty="0">
                <a:solidFill>
                  <a:schemeClr val="bg1">
                    <a:lumMod val="50000"/>
                  </a:schemeClr>
                </a:solidFill>
                <a:latin typeface="Verdana" panose="020B0604030504040204" pitchFamily="34" charset="0"/>
                <a:ea typeface="Verdana" panose="020B0604030504040204" pitchFamily="34" charset="0"/>
              </a:rPr>
              <a:t> good </a:t>
            </a:r>
            <a:r>
              <a:rPr lang="fr-FR" sz="2400" dirty="0" err="1">
                <a:solidFill>
                  <a:schemeClr val="bg1">
                    <a:lumMod val="50000"/>
                  </a:schemeClr>
                </a:solidFill>
                <a:latin typeface="Verdana" panose="020B0604030504040204" pitchFamily="34" charset="0"/>
                <a:ea typeface="Verdana" panose="020B0604030504040204" pitchFamily="34" charset="0"/>
              </a:rPr>
              <a:t>except</a:t>
            </a:r>
            <a:r>
              <a:rPr lang="fr-FR" sz="2400" dirty="0">
                <a:solidFill>
                  <a:schemeClr val="bg1">
                    <a:lumMod val="50000"/>
                  </a:schemeClr>
                </a:solidFill>
                <a:latin typeface="Verdana" panose="020B0604030504040204" pitchFamily="34" charset="0"/>
                <a:ea typeface="Verdana" panose="020B0604030504040204" pitchFamily="34" charset="0"/>
              </a:rPr>
              <a:t> Ouidah, </a:t>
            </a:r>
            <a:r>
              <a:rPr lang="fr-FR" sz="2400" dirty="0" err="1">
                <a:solidFill>
                  <a:schemeClr val="bg1">
                    <a:lumMod val="50000"/>
                  </a:schemeClr>
                </a:solidFill>
                <a:latin typeface="Verdana" panose="020B0604030504040204" pitchFamily="34" charset="0"/>
                <a:ea typeface="Verdana" panose="020B0604030504040204" pitchFamily="34" charset="0"/>
              </a:rPr>
              <a:t>Allada</a:t>
            </a:r>
            <a:r>
              <a:rPr lang="fr-FR" sz="2400" dirty="0">
                <a:solidFill>
                  <a:schemeClr val="bg1">
                    <a:lumMod val="50000"/>
                  </a:schemeClr>
                </a:solidFill>
                <a:latin typeface="Verdana" panose="020B0604030504040204" pitchFamily="34" charset="0"/>
                <a:ea typeface="Verdana" panose="020B0604030504040204" pitchFamily="34" charset="0"/>
              </a:rPr>
              <a:t> and </a:t>
            </a:r>
            <a:r>
              <a:rPr lang="fr-FR" sz="2400" dirty="0" err="1">
                <a:solidFill>
                  <a:schemeClr val="bg1">
                    <a:lumMod val="50000"/>
                  </a:schemeClr>
                </a:solidFill>
                <a:latin typeface="Verdana" panose="020B0604030504040204" pitchFamily="34" charset="0"/>
                <a:ea typeface="Verdana" panose="020B0604030504040204" pitchFamily="34" charset="0"/>
              </a:rPr>
              <a:t>some</a:t>
            </a:r>
            <a:r>
              <a:rPr lang="fr-FR" sz="2400" dirty="0">
                <a:solidFill>
                  <a:schemeClr val="bg1">
                    <a:lumMod val="50000"/>
                  </a:schemeClr>
                </a:solidFill>
                <a:latin typeface="Verdana" panose="020B0604030504040204" pitchFamily="34" charset="0"/>
                <a:ea typeface="Verdana" panose="020B0604030504040204" pitchFamily="34" charset="0"/>
              </a:rPr>
              <a:t> portions of the major </a:t>
            </a:r>
            <a:r>
              <a:rPr lang="fr-FR" sz="2400" dirty="0" err="1">
                <a:solidFill>
                  <a:schemeClr val="bg1">
                    <a:lumMod val="50000"/>
                  </a:schemeClr>
                </a:solidFill>
                <a:latin typeface="Verdana" panose="020B0604030504040204" pitchFamily="34" charset="0"/>
                <a:ea typeface="Verdana" panose="020B0604030504040204" pitchFamily="34" charset="0"/>
              </a:rPr>
              <a:t>raods</a:t>
            </a:r>
            <a:r>
              <a:rPr lang="fr-FR" sz="2400" dirty="0">
                <a:solidFill>
                  <a:schemeClr val="bg1">
                    <a:lumMod val="50000"/>
                  </a:schemeClr>
                </a:solidFill>
                <a:latin typeface="Verdana" panose="020B0604030504040204" pitchFamily="34" charset="0"/>
                <a:ea typeface="Verdana" panose="020B0604030504040204" pitchFamily="34" charset="0"/>
              </a:rPr>
              <a:t>. MOOV 2G </a:t>
            </a:r>
            <a:r>
              <a:rPr lang="fr-FR" sz="2400" dirty="0" err="1">
                <a:solidFill>
                  <a:schemeClr val="bg1">
                    <a:lumMod val="50000"/>
                  </a:schemeClr>
                </a:solidFill>
                <a:latin typeface="Verdana" panose="020B0604030504040204" pitchFamily="34" charset="0"/>
                <a:ea typeface="Verdana" panose="020B0604030504040204" pitchFamily="34" charset="0"/>
              </a:rPr>
              <a:t>coverage</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is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better</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than</a:t>
            </a:r>
            <a:r>
              <a:rPr lang="fr-FR" sz="2400" dirty="0">
                <a:solidFill>
                  <a:schemeClr val="bg1">
                    <a:lumMod val="50000"/>
                  </a:schemeClr>
                </a:solidFill>
                <a:latin typeface="Verdana" panose="020B0604030504040204" pitchFamily="34" charset="0"/>
                <a:ea typeface="Verdana" panose="020B0604030504040204" pitchFamily="34" charset="0"/>
              </a:rPr>
              <a:t> MTN in the </a:t>
            </a:r>
            <a:r>
              <a:rPr lang="fr-FR" sz="2400" dirty="0" err="1">
                <a:solidFill>
                  <a:schemeClr val="bg1">
                    <a:lumMod val="50000"/>
                  </a:schemeClr>
                </a:solidFill>
                <a:latin typeface="Verdana" panose="020B0604030504040204" pitchFamily="34" charset="0"/>
                <a:ea typeface="Verdana" panose="020B0604030504040204" pitchFamily="34" charset="0"/>
              </a:rPr>
              <a:t>majority</a:t>
            </a:r>
            <a:r>
              <a:rPr lang="fr-FR" sz="2400" dirty="0">
                <a:solidFill>
                  <a:schemeClr val="bg1">
                    <a:lumMod val="50000"/>
                  </a:schemeClr>
                </a:solidFill>
                <a:latin typeface="Verdana" panose="020B0604030504040204" pitchFamily="34" charset="0"/>
                <a:ea typeface="Verdana" panose="020B0604030504040204" pitchFamily="34" charset="0"/>
              </a:rPr>
              <a:t> of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F47D1E13-EF74-4BE5-A61C-654F8433B2B1}"/>
              </a:ext>
            </a:extLst>
          </p:cNvPr>
          <p:cNvSpPr/>
          <p:nvPr/>
        </p:nvSpPr>
        <p:spPr>
          <a:xfrm>
            <a:off x="478063" y="5156648"/>
            <a:ext cx="11244037" cy="1569660"/>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en-US" sz="1600" dirty="0">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the ARCEP in all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except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Allada</a:t>
            </a:r>
            <a:r>
              <a:rPr lang="fr-FR" sz="1600" dirty="0">
                <a:latin typeface="Verdana" panose="020B0604030504040204" pitchFamily="34" charset="0"/>
                <a:ea typeface="Verdana" panose="020B0604030504040204" pitchFamily="34" charset="0"/>
              </a:rPr>
              <a:t>, Djougou and Ouidah </a:t>
            </a:r>
            <a:r>
              <a:rPr lang="en-US" sz="1600" dirty="0">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reached</a:t>
            </a:r>
            <a:r>
              <a:rPr lang="fr-FR" sz="1600" dirty="0">
                <a:latin typeface="Verdana" panose="020B0604030504040204" pitchFamily="34" charset="0"/>
                <a:ea typeface="Verdana" panose="020B0604030504040204" pitchFamily="34" charset="0"/>
              </a:rPr>
              <a:t> ARCEP </a:t>
            </a:r>
            <a:r>
              <a:rPr lang="fr-FR" sz="1600" dirty="0" err="1">
                <a:latin typeface="Verdana" panose="020B0604030504040204" pitchFamily="34" charset="0"/>
                <a:ea typeface="Verdana" panose="020B0604030504040204" pitchFamily="34" charset="0"/>
              </a:rPr>
              <a:t>taget</a:t>
            </a:r>
            <a:r>
              <a:rPr lang="fr-FR" sz="1600" dirty="0">
                <a:latin typeface="Verdana" panose="020B0604030504040204" pitchFamily="34" charset="0"/>
                <a:ea typeface="Verdana" panose="020B0604030504040204" pitchFamily="34" charset="0"/>
              </a:rPr>
              <a:t> in all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cities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failed</a:t>
            </a:r>
            <a:r>
              <a:rPr lang="fr-FR" sz="1600" dirty="0">
                <a:latin typeface="Verdana" panose="020B0604030504040204" pitchFamily="34" charset="0"/>
                <a:ea typeface="Verdana" panose="020B0604030504040204" pitchFamily="34" charset="0"/>
              </a:rPr>
              <a:t> to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in the major </a:t>
            </a:r>
            <a:r>
              <a:rPr lang="fr-FR" sz="1600" dirty="0" err="1">
                <a:latin typeface="Verdana" panose="020B0604030504040204" pitchFamily="34" charset="0"/>
                <a:ea typeface="Verdana" panose="020B0604030504040204" pitchFamily="34" charset="0"/>
              </a:rPr>
              <a:t>roads</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Both operators reached the ARCEP target in the network level.</a:t>
            </a:r>
            <a:r>
              <a:rPr lang="fr-FR" sz="1600" dirty="0">
                <a:latin typeface="Verdana" panose="020B0604030504040204" pitchFamily="34" charset="0"/>
                <a:ea typeface="Verdana" panose="020B0604030504040204" pitchFamily="34" charset="0"/>
              </a:rPr>
              <a:t> </a:t>
            </a:r>
          </a:p>
        </p:txBody>
      </p:sp>
      <p:pic>
        <p:nvPicPr>
          <p:cNvPr id="14" name="Picture 13"/>
          <p:cNvPicPr>
            <a:picLocks noChangeAspect="1"/>
          </p:cNvPicPr>
          <p:nvPr/>
        </p:nvPicPr>
        <p:blipFill>
          <a:blip r:embed="rId4"/>
          <a:stretch>
            <a:fillRect/>
          </a:stretch>
        </p:blipFill>
        <p:spPr>
          <a:xfrm>
            <a:off x="9001033" y="3587500"/>
            <a:ext cx="441159" cy="152400"/>
          </a:xfrm>
          <a:prstGeom prst="rect">
            <a:avLst/>
          </a:prstGeom>
        </p:spPr>
      </p:pic>
      <p:pic>
        <p:nvPicPr>
          <p:cNvPr id="16" name="Picture 15"/>
          <p:cNvPicPr>
            <a:picLocks noChangeAspect="1"/>
          </p:cNvPicPr>
          <p:nvPr/>
        </p:nvPicPr>
        <p:blipFill>
          <a:blip r:embed="rId5"/>
          <a:stretch>
            <a:fillRect/>
          </a:stretch>
        </p:blipFill>
        <p:spPr>
          <a:xfrm>
            <a:off x="9801410" y="3690000"/>
            <a:ext cx="404600" cy="202300"/>
          </a:xfrm>
          <a:prstGeom prst="rect">
            <a:avLst/>
          </a:prstGeom>
        </p:spPr>
      </p:pic>
      <p:graphicFrame>
        <p:nvGraphicFramePr>
          <p:cNvPr id="4" name="Chart 3">
            <a:extLst>
              <a:ext uri="{FF2B5EF4-FFF2-40B4-BE49-F238E27FC236}">
                <a16:creationId xmlns:a16="http://schemas.microsoft.com/office/drawing/2014/main" id="{7D01EEA9-2D57-4652-B3DF-658129158EB7}"/>
              </a:ext>
            </a:extLst>
          </p:cNvPr>
          <p:cNvGraphicFramePr>
            <a:graphicFrameLocks/>
          </p:cNvGraphicFramePr>
          <p:nvPr>
            <p:extLst>
              <p:ext uri="{D42A27DB-BD31-4B8C-83A1-F6EECF244321}">
                <p14:modId xmlns:p14="http://schemas.microsoft.com/office/powerpoint/2010/main" val="4124810990"/>
              </p:ext>
            </p:extLst>
          </p:nvPr>
        </p:nvGraphicFramePr>
        <p:xfrm>
          <a:off x="523738" y="1949267"/>
          <a:ext cx="7399020" cy="3078480"/>
        </p:xfrm>
        <a:graphic>
          <a:graphicData uri="http://schemas.openxmlformats.org/drawingml/2006/chart">
            <c:chart xmlns:c="http://schemas.openxmlformats.org/drawingml/2006/chart" xmlns:r="http://schemas.openxmlformats.org/officeDocument/2006/relationships" r:id="rId6"/>
          </a:graphicData>
        </a:graphic>
      </p:graphicFrame>
      <p:pic>
        <p:nvPicPr>
          <p:cNvPr id="7" name="Google Shape;1863;p28">
            <a:extLst>
              <a:ext uri="{FF2B5EF4-FFF2-40B4-BE49-F238E27FC236}">
                <a16:creationId xmlns:a16="http://schemas.microsoft.com/office/drawing/2014/main" id="{3E6F72F1-9B8D-F859-5DD9-CF08EEA50596}"/>
              </a:ext>
            </a:extLst>
          </p:cNvPr>
          <p:cNvPicPr preferRelativeResize="0"/>
          <p:nvPr/>
        </p:nvPicPr>
        <p:blipFill rotWithShape="1">
          <a:blip r:embed="rId7">
            <a:alphaModFix/>
          </a:blip>
          <a:srcRect/>
          <a:stretch/>
        </p:blipFill>
        <p:spPr>
          <a:xfrm>
            <a:off x="10528870" y="3851931"/>
            <a:ext cx="404601" cy="269024"/>
          </a:xfrm>
          <a:prstGeom prst="rect">
            <a:avLst/>
          </a:prstGeom>
          <a:noFill/>
          <a:ln>
            <a:noFill/>
          </a:ln>
        </p:spPr>
      </p:pic>
      <p:sp>
        <p:nvSpPr>
          <p:cNvPr id="10" name="Rectangle 9">
            <a:extLst>
              <a:ext uri="{FF2B5EF4-FFF2-40B4-BE49-F238E27FC236}">
                <a16:creationId xmlns:a16="http://schemas.microsoft.com/office/drawing/2014/main" id="{92D479C9-4C7C-62DD-9053-AF84282FBBD3}"/>
              </a:ext>
            </a:extLst>
          </p:cNvPr>
          <p:cNvSpPr/>
          <p:nvPr/>
        </p:nvSpPr>
        <p:spPr>
          <a:xfrm>
            <a:off x="8130221" y="6166683"/>
            <a:ext cx="4248150" cy="246221"/>
          </a:xfrm>
          <a:prstGeom prst="rect">
            <a:avLst/>
          </a:prstGeom>
        </p:spPr>
        <p:txBody>
          <a:bodyPr wrap="square">
            <a:spAutoFit/>
          </a:bodyPr>
          <a:lstStyle/>
          <a:p>
            <a:pPr marL="0" marR="0" lvl="0" indent="0" algn="l" rtl="0">
              <a:spcBef>
                <a:spcPts val="0"/>
              </a:spcBef>
              <a:spcAft>
                <a:spcPts val="0"/>
              </a:spcAft>
              <a:buNone/>
            </a:pPr>
            <a:r>
              <a:rPr lang="en-US" sz="1000" b="0" i="0" u="none" strike="noStrike" cap="none" dirty="0">
                <a:solidFill>
                  <a:srgbClr val="FF0000"/>
                </a:solidFill>
                <a:latin typeface="Verdana"/>
                <a:ea typeface="Verdana"/>
                <a:cs typeface="Verdana"/>
                <a:sym typeface="Verdana"/>
              </a:rPr>
              <a:t>More than 90% with Indoor: </a:t>
            </a:r>
            <a:r>
              <a:rPr lang="en-US" sz="1000" b="0" i="0" u="none" strike="noStrike" cap="none" dirty="0" err="1">
                <a:solidFill>
                  <a:srgbClr val="FF0000"/>
                </a:solidFill>
                <a:latin typeface="Verdana"/>
                <a:ea typeface="Verdana"/>
                <a:cs typeface="Verdana"/>
                <a:sym typeface="Verdana"/>
              </a:rPr>
              <a:t>Rxlev</a:t>
            </a:r>
            <a:r>
              <a:rPr lang="en-US" sz="1000" b="0" i="0" u="none" strike="noStrike" cap="none" dirty="0">
                <a:solidFill>
                  <a:srgbClr val="FF0000"/>
                </a:solidFill>
                <a:latin typeface="Verdana"/>
                <a:ea typeface="Verdana"/>
                <a:cs typeface="Verdana"/>
                <a:sym typeface="Verdana"/>
              </a:rPr>
              <a:t> &gt;-74 dBm</a:t>
            </a:r>
            <a:endParaRPr lang="en-US" sz="800" dirty="0">
              <a:solidFill>
                <a:srgbClr val="FF0000"/>
              </a:solidFill>
            </a:endParaRPr>
          </a:p>
        </p:txBody>
      </p:sp>
    </p:spTree>
    <p:extLst>
      <p:ext uri="{BB962C8B-B14F-4D97-AF65-F5344CB8AC3E}">
        <p14:creationId xmlns:p14="http://schemas.microsoft.com/office/powerpoint/2010/main" val="8210489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E7B3BAB-CA7C-4140-B882-00AA9636C041}"/>
              </a:ext>
            </a:extLst>
          </p:cNvPr>
          <p:cNvGraphicFramePr>
            <a:graphicFrameLocks/>
          </p:cNvGraphicFramePr>
          <p:nvPr>
            <p:extLst>
              <p:ext uri="{D42A27DB-BD31-4B8C-83A1-F6EECF244321}">
                <p14:modId xmlns:p14="http://schemas.microsoft.com/office/powerpoint/2010/main" val="1044233854"/>
              </p:ext>
            </p:extLst>
          </p:nvPr>
        </p:nvGraphicFramePr>
        <p:xfrm>
          <a:off x="8016110" y="2030962"/>
          <a:ext cx="4013965" cy="24651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469900" y="156108"/>
            <a:ext cx="11252200" cy="334103"/>
          </a:xfrm>
        </p:spPr>
        <p:txBody>
          <a:bodyPr/>
          <a:lstStyle/>
          <a:p>
            <a:r>
              <a:rPr lang="en-US" sz="2400" dirty="0"/>
              <a:t>Benchmarking – 3G COVERAGE</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The MTN 3G coverage is better than </a:t>
            </a:r>
            <a:r>
              <a:rPr lang="en-US" sz="2400" dirty="0" err="1">
                <a:solidFill>
                  <a:schemeClr val="bg1">
                    <a:lumMod val="50000"/>
                  </a:schemeClr>
                </a:solidFill>
                <a:latin typeface="Verdana" panose="020B0604030504040204" pitchFamily="34" charset="0"/>
                <a:ea typeface="Verdana" panose="020B0604030504040204" pitchFamily="34" charset="0"/>
              </a:rPr>
              <a:t>Moov</a:t>
            </a:r>
            <a:r>
              <a:rPr lang="en-US" sz="2400" dirty="0">
                <a:solidFill>
                  <a:schemeClr val="bg1">
                    <a:lumMod val="50000"/>
                  </a:schemeClr>
                </a:solidFill>
                <a:latin typeface="Verdana" panose="020B0604030504040204" pitchFamily="34" charset="0"/>
                <a:ea typeface="Verdana" panose="020B0604030504040204" pitchFamily="34" charset="0"/>
              </a:rPr>
              <a:t> for almost all tested areas. However, improvements are highly needed in 6 cities and the major roads</a:t>
            </a:r>
            <a:br>
              <a:rPr lang="fr-FR" sz="2400" dirty="0">
                <a:latin typeface="Verdana" panose="020B0604030504040204" pitchFamily="34" charset="0"/>
                <a:ea typeface="Verdana" panose="020B0604030504040204" pitchFamily="34" charset="0"/>
                <a:cs typeface="Verdana" panose="020B0604030504040204" pitchFamily="34" charset="0"/>
              </a:rPr>
            </a:b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89954D1D-630D-42AE-B80B-90338A6F9842}"/>
              </a:ext>
            </a:extLst>
          </p:cNvPr>
          <p:cNvSpPr/>
          <p:nvPr/>
        </p:nvSpPr>
        <p:spPr>
          <a:xfrm>
            <a:off x="460773" y="5265366"/>
            <a:ext cx="1126132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fr-FR" sz="1600" dirty="0" err="1">
                <a:latin typeface="Verdana" panose="020B0604030504040204" pitchFamily="34" charset="0"/>
                <a:ea typeface="Verdana" panose="020B0604030504040204" pitchFamily="34" charset="0"/>
              </a:rPr>
              <a:t>Both</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operators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failed</a:t>
            </a:r>
            <a:r>
              <a:rPr lang="fr-FR" sz="1600" dirty="0">
                <a:latin typeface="Verdana" panose="020B0604030504040204" pitchFamily="34" charset="0"/>
                <a:ea typeface="Verdana" panose="020B0604030504040204" pitchFamily="34" charset="0"/>
              </a:rPr>
              <a:t> to </a:t>
            </a:r>
            <a:r>
              <a:rPr lang="fr-FR" sz="1600" dirty="0" err="1">
                <a:latin typeface="Verdana" panose="020B0604030504040204" pitchFamily="34" charset="0"/>
                <a:ea typeface="Verdana" panose="020B0604030504040204" pitchFamily="34" charset="0"/>
              </a:rPr>
              <a:t>reach</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set by ARCEP </a:t>
            </a:r>
            <a:r>
              <a:rPr lang="fr-FR" sz="1600" dirty="0" err="1">
                <a:latin typeface="Verdana" panose="020B0604030504040204" pitchFamily="34" charset="0"/>
                <a:ea typeface="Verdana" panose="020B0604030504040204" pitchFamily="34" charset="0"/>
              </a:rPr>
              <a:t>concerning</a:t>
            </a:r>
            <a:r>
              <a:rPr lang="fr-FR" sz="1600" dirty="0">
                <a:latin typeface="Verdana" panose="020B0604030504040204" pitchFamily="34" charset="0"/>
                <a:ea typeface="Verdana" panose="020B0604030504040204" pitchFamily="34" charset="0"/>
              </a:rPr>
              <a:t> the 3G </a:t>
            </a:r>
            <a:r>
              <a:rPr lang="fr-FR" sz="1600" dirty="0" err="1">
                <a:latin typeface="Verdana" panose="020B0604030504040204" pitchFamily="34" charset="0"/>
                <a:ea typeface="Verdana" panose="020B0604030504040204" pitchFamily="34" charset="0"/>
              </a:rPr>
              <a:t>coverage</a:t>
            </a:r>
            <a:r>
              <a:rPr lang="fr-FR" sz="1600" dirty="0">
                <a:latin typeface="Verdana" panose="020B0604030504040204" pitchFamily="34" charset="0"/>
                <a:ea typeface="Verdana" panose="020B0604030504040204" pitchFamily="34" charset="0"/>
              </a:rPr>
              <a:t>.</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MTN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only</a:t>
            </a:r>
            <a:r>
              <a:rPr lang="fr-FR" sz="1600" dirty="0">
                <a:latin typeface="Verdana" panose="020B0604030504040204" pitchFamily="34" charset="0"/>
                <a:ea typeface="Verdana" panose="020B0604030504040204" pitchFamily="34" charset="0"/>
              </a:rPr>
              <a:t> in 5 areas (</a:t>
            </a:r>
            <a:r>
              <a:rPr lang="fr-FR" sz="1600" dirty="0" err="1">
                <a:latin typeface="Verdana" panose="020B0604030504040204" pitchFamily="34" charset="0"/>
                <a:ea typeface="Verdana" panose="020B0604030504040204" pitchFamily="34" charset="0"/>
              </a:rPr>
              <a:t>from</a:t>
            </a:r>
            <a:r>
              <a:rPr lang="fr-FR" sz="1600" dirty="0">
                <a:latin typeface="Verdana" panose="020B0604030504040204" pitchFamily="34" charset="0"/>
                <a:ea typeface="Verdana" panose="020B0604030504040204" pitchFamily="34" charset="0"/>
              </a:rPr>
              <a:t> the 12 </a:t>
            </a:r>
            <a:r>
              <a:rPr lang="fr-FR" sz="1600" dirty="0" err="1">
                <a:latin typeface="Verdana" panose="020B0604030504040204" pitchFamily="34" charset="0"/>
                <a:ea typeface="Verdana" panose="020B0604030504040204" pitchFamily="34" charset="0"/>
              </a:rPr>
              <a:t>tested</a:t>
            </a:r>
            <a:r>
              <a:rPr lang="fr-FR" sz="1600" dirty="0">
                <a:latin typeface="Verdana" panose="020B0604030504040204" pitchFamily="34" charset="0"/>
                <a:ea typeface="Verdana" panose="020B0604030504040204" pitchFamily="34" charset="0"/>
              </a:rPr>
              <a:t> areas) </a:t>
            </a:r>
            <a:r>
              <a:rPr lang="fr-FR" sz="1600" dirty="0" err="1">
                <a:latin typeface="Verdana" panose="020B0604030504040204" pitchFamily="34" charset="0"/>
                <a:ea typeface="Verdana" panose="020B0604030504040204" pitchFamily="34" charset="0"/>
              </a:rPr>
              <a:t>whereas</a:t>
            </a:r>
            <a:r>
              <a:rPr lang="fr-FR" sz="1600" dirty="0">
                <a:latin typeface="Verdana" panose="020B0604030504040204" pitchFamily="34" charset="0"/>
                <a:ea typeface="Verdana" panose="020B0604030504040204" pitchFamily="34" charset="0"/>
              </a:rPr>
              <a:t> MOOV </a:t>
            </a:r>
            <a:r>
              <a:rPr lang="fr-FR" sz="1600" dirty="0" err="1">
                <a:latin typeface="Verdana" panose="020B0604030504040204" pitchFamily="34" charset="0"/>
                <a:ea typeface="Verdana" panose="020B0604030504040204" pitchFamily="34" charset="0"/>
              </a:rPr>
              <a:t>meet</a:t>
            </a:r>
            <a:r>
              <a:rPr lang="fr-FR" sz="1600" dirty="0">
                <a:latin typeface="Verdana" panose="020B0604030504040204" pitchFamily="34" charset="0"/>
                <a:ea typeface="Verdana" panose="020B0604030504040204" pitchFamily="34" charset="0"/>
              </a:rPr>
              <a:t> the </a:t>
            </a:r>
            <a:r>
              <a:rPr lang="fr-FR" sz="1600" dirty="0" err="1">
                <a:latin typeface="Verdana" panose="020B0604030504040204" pitchFamily="34" charset="0"/>
                <a:ea typeface="Verdana" panose="020B0604030504040204" pitchFamily="34" charset="0"/>
              </a:rPr>
              <a:t>target</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only</a:t>
            </a:r>
            <a:r>
              <a:rPr lang="fr-FR" sz="1600" dirty="0">
                <a:latin typeface="Verdana" panose="020B0604030504040204" pitchFamily="34" charset="0"/>
                <a:ea typeface="Verdana" panose="020B0604030504040204" pitchFamily="34" charset="0"/>
              </a:rPr>
              <a:t> in </a:t>
            </a:r>
            <a:r>
              <a:rPr lang="fr-FR" sz="1600" dirty="0" err="1">
                <a:latin typeface="Verdana" panose="020B0604030504040204" pitchFamily="34" charset="0"/>
                <a:ea typeface="Verdana" panose="020B0604030504040204" pitchFamily="34" charset="0"/>
              </a:rPr>
              <a:t>two</a:t>
            </a:r>
            <a:r>
              <a:rPr lang="fr-FR" sz="1600" dirty="0">
                <a:latin typeface="Verdana" panose="020B0604030504040204" pitchFamily="34" charset="0"/>
                <a:ea typeface="Verdana" panose="020B0604030504040204" pitchFamily="34" charset="0"/>
              </a:rPr>
              <a:t> areas.</a:t>
            </a:r>
          </a:p>
        </p:txBody>
      </p:sp>
      <p:pic>
        <p:nvPicPr>
          <p:cNvPr id="14" name="Picture 13"/>
          <p:cNvPicPr>
            <a:picLocks noChangeAspect="1"/>
          </p:cNvPicPr>
          <p:nvPr/>
        </p:nvPicPr>
        <p:blipFill>
          <a:blip r:embed="rId5"/>
          <a:stretch>
            <a:fillRect/>
          </a:stretch>
        </p:blipFill>
        <p:spPr>
          <a:xfrm>
            <a:off x="8871154" y="3429000"/>
            <a:ext cx="637741" cy="195243"/>
          </a:xfrm>
          <a:prstGeom prst="rect">
            <a:avLst/>
          </a:prstGeom>
        </p:spPr>
      </p:pic>
      <p:pic>
        <p:nvPicPr>
          <p:cNvPr id="16" name="Picture 15"/>
          <p:cNvPicPr>
            <a:picLocks noChangeAspect="1"/>
          </p:cNvPicPr>
          <p:nvPr/>
        </p:nvPicPr>
        <p:blipFill>
          <a:blip r:embed="rId6"/>
          <a:stretch>
            <a:fillRect/>
          </a:stretch>
        </p:blipFill>
        <p:spPr>
          <a:xfrm>
            <a:off x="9727170" y="4004355"/>
            <a:ext cx="822844" cy="133892"/>
          </a:xfrm>
          <a:prstGeom prst="rect">
            <a:avLst/>
          </a:prstGeom>
        </p:spPr>
      </p:pic>
      <p:graphicFrame>
        <p:nvGraphicFramePr>
          <p:cNvPr id="2" name="Chart 1">
            <a:extLst>
              <a:ext uri="{FF2B5EF4-FFF2-40B4-BE49-F238E27FC236}">
                <a16:creationId xmlns:a16="http://schemas.microsoft.com/office/drawing/2014/main" id="{FC9E9EC1-193B-4573-8F07-56A806E59E07}"/>
              </a:ext>
            </a:extLst>
          </p:cNvPr>
          <p:cNvGraphicFramePr>
            <a:graphicFrameLocks/>
          </p:cNvGraphicFramePr>
          <p:nvPr>
            <p:extLst>
              <p:ext uri="{D42A27DB-BD31-4B8C-83A1-F6EECF244321}">
                <p14:modId xmlns:p14="http://schemas.microsoft.com/office/powerpoint/2010/main" val="2699453281"/>
              </p:ext>
            </p:extLst>
          </p:nvPr>
        </p:nvGraphicFramePr>
        <p:xfrm>
          <a:off x="460773" y="1820934"/>
          <a:ext cx="7399020" cy="3078480"/>
        </p:xfrm>
        <a:graphic>
          <a:graphicData uri="http://schemas.openxmlformats.org/drawingml/2006/chart">
            <c:chart xmlns:c="http://schemas.openxmlformats.org/drawingml/2006/chart" xmlns:r="http://schemas.openxmlformats.org/officeDocument/2006/relationships" r:id="rId7"/>
          </a:graphicData>
        </a:graphic>
      </p:graphicFrame>
      <p:pic>
        <p:nvPicPr>
          <p:cNvPr id="5" name="Google Shape;1863;p28">
            <a:extLst>
              <a:ext uri="{FF2B5EF4-FFF2-40B4-BE49-F238E27FC236}">
                <a16:creationId xmlns:a16="http://schemas.microsoft.com/office/drawing/2014/main" id="{82A063A3-5A7D-3D49-CD56-053AEA2B0B84}"/>
              </a:ext>
            </a:extLst>
          </p:cNvPr>
          <p:cNvPicPr preferRelativeResize="0"/>
          <p:nvPr/>
        </p:nvPicPr>
        <p:blipFill rotWithShape="1">
          <a:blip r:embed="rId8">
            <a:alphaModFix/>
          </a:blip>
          <a:srcRect/>
          <a:stretch/>
        </p:blipFill>
        <p:spPr>
          <a:xfrm>
            <a:off x="10794341" y="3526621"/>
            <a:ext cx="404601" cy="269024"/>
          </a:xfrm>
          <a:prstGeom prst="rect">
            <a:avLst/>
          </a:prstGeom>
          <a:noFill/>
          <a:ln>
            <a:noFill/>
          </a:ln>
        </p:spPr>
      </p:pic>
      <p:sp>
        <p:nvSpPr>
          <p:cNvPr id="7" name="Rectangle 6">
            <a:extLst>
              <a:ext uri="{FF2B5EF4-FFF2-40B4-BE49-F238E27FC236}">
                <a16:creationId xmlns:a16="http://schemas.microsoft.com/office/drawing/2014/main" id="{90B533BB-2578-A800-5728-A535917507E0}"/>
              </a:ext>
            </a:extLst>
          </p:cNvPr>
          <p:cNvSpPr/>
          <p:nvPr/>
        </p:nvSpPr>
        <p:spPr>
          <a:xfrm>
            <a:off x="8130221" y="6166683"/>
            <a:ext cx="4248150" cy="246221"/>
          </a:xfrm>
          <a:prstGeom prst="rect">
            <a:avLst/>
          </a:prstGeom>
        </p:spPr>
        <p:txBody>
          <a:bodyPr wrap="square">
            <a:spAutoFit/>
          </a:bodyPr>
          <a:lstStyle/>
          <a:p>
            <a:pPr marL="0" marR="0" lvl="0" indent="0" algn="l" rtl="0">
              <a:spcBef>
                <a:spcPts val="0"/>
              </a:spcBef>
              <a:spcAft>
                <a:spcPts val="0"/>
              </a:spcAft>
              <a:buNone/>
            </a:pPr>
            <a:r>
              <a:rPr lang="en-US" sz="1000" b="0" i="0" u="none" strike="noStrike" cap="none" dirty="0">
                <a:solidFill>
                  <a:srgbClr val="FF0000"/>
                </a:solidFill>
                <a:latin typeface="Verdana"/>
                <a:ea typeface="Verdana"/>
                <a:cs typeface="Verdana"/>
                <a:sym typeface="Verdana"/>
              </a:rPr>
              <a:t>More than 90% with  RSCP &gt;-85 dBm</a:t>
            </a:r>
          </a:p>
        </p:txBody>
      </p:sp>
    </p:spTree>
    <p:extLst>
      <p:ext uri="{BB962C8B-B14F-4D97-AF65-F5344CB8AC3E}">
        <p14:creationId xmlns:p14="http://schemas.microsoft.com/office/powerpoint/2010/main" val="451993339"/>
      </p:ext>
    </p:extLst>
  </p:cSld>
  <p:clrMapOvr>
    <a:overrideClrMapping bg1="lt1" tx1="dk1" bg2="lt2" tx2="dk2" accent1="accent1" accent2="accent2" accent3="accent3" accent4="accent4" accent5="accent5" accent6="accent6" hlink="hlink" folHlink="folHlink"/>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784249B-1E88-4D2D-84CB-2C7A30C36631}"/>
              </a:ext>
            </a:extLst>
          </p:cNvPr>
          <p:cNvGraphicFramePr>
            <a:graphicFrameLocks/>
          </p:cNvGraphicFramePr>
          <p:nvPr>
            <p:extLst>
              <p:ext uri="{D42A27DB-BD31-4B8C-83A1-F6EECF244321}">
                <p14:modId xmlns:p14="http://schemas.microsoft.com/office/powerpoint/2010/main" val="1917334387"/>
              </p:ext>
            </p:extLst>
          </p:nvPr>
        </p:nvGraphicFramePr>
        <p:xfrm>
          <a:off x="8099978" y="1874757"/>
          <a:ext cx="3576073" cy="269499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4G COVERAGE-Outdoor</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coverage is better than MTN in all the tested cities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58D1F18E-0809-4774-BBF1-949C54B17735}"/>
              </a:ext>
            </a:extLst>
          </p:cNvPr>
          <p:cNvSpPr/>
          <p:nvPr/>
        </p:nvSpPr>
        <p:spPr>
          <a:xfrm>
            <a:off x="285184" y="5611790"/>
            <a:ext cx="888310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No ARCEP Thresholds Available, Proposed target: </a:t>
            </a:r>
            <a:r>
              <a:rPr lang="fr-FR" sz="1600" dirty="0">
                <a:latin typeface="Verdana" panose="020B0604030504040204" pitchFamily="34" charset="0"/>
                <a:ea typeface="Verdana" panose="020B0604030504040204" pitchFamily="34" charset="0"/>
              </a:rPr>
              <a:t>90% </a:t>
            </a:r>
            <a:r>
              <a:rPr lang="fr-FR" sz="1600" dirty="0" err="1">
                <a:latin typeface="Verdana" panose="020B0604030504040204" pitchFamily="34" charset="0"/>
                <a:ea typeface="Verdana" panose="020B0604030504040204" pitchFamily="34" charset="0"/>
              </a:rPr>
              <a:t>with</a:t>
            </a:r>
            <a:r>
              <a:rPr lang="fr-FR" sz="1600" dirty="0">
                <a:latin typeface="Verdana" panose="020B0604030504040204" pitchFamily="34" charset="0"/>
                <a:ea typeface="Verdana" panose="020B0604030504040204" pitchFamily="34" charset="0"/>
              </a:rPr>
              <a:t> RSRP &gt;-105 dBm</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4G </a:t>
            </a:r>
            <a:r>
              <a:rPr lang="fr-FR" sz="1600" dirty="0" err="1">
                <a:latin typeface="Verdana" panose="020B0604030504040204" pitchFamily="34" charset="0"/>
                <a:ea typeface="Verdana" panose="020B0604030504040204" pitchFamily="34" charset="0"/>
              </a:rPr>
              <a:t>Moov</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coverage</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is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better</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than</a:t>
            </a:r>
            <a:r>
              <a:rPr lang="fr-FR" sz="1600" dirty="0">
                <a:latin typeface="Verdana" panose="020B0604030504040204" pitchFamily="34" charset="0"/>
                <a:ea typeface="Verdana" panose="020B0604030504040204" pitchFamily="34" charset="0"/>
              </a:rPr>
              <a:t> MTN in all </a:t>
            </a:r>
            <a:r>
              <a:rPr lang="fr-FR" sz="1600" dirty="0" err="1">
                <a:latin typeface="Verdana" panose="020B0604030504040204" pitchFamily="34" charset="0"/>
                <a:ea typeface="Verdana" panose="020B0604030504040204" pitchFamily="34" charset="0"/>
              </a:rPr>
              <a:t>regions</a:t>
            </a:r>
            <a:endParaRPr lang="fr-FR"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p:txBody>
      </p:sp>
      <p:sp>
        <p:nvSpPr>
          <p:cNvPr id="10" name="Rectangle 9"/>
          <p:cNvSpPr/>
          <p:nvPr/>
        </p:nvSpPr>
        <p:spPr>
          <a:xfrm>
            <a:off x="7427901" y="404064"/>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graphicFrame>
        <p:nvGraphicFramePr>
          <p:cNvPr id="2" name="Chart 1">
            <a:extLst>
              <a:ext uri="{FF2B5EF4-FFF2-40B4-BE49-F238E27FC236}">
                <a16:creationId xmlns:a16="http://schemas.microsoft.com/office/drawing/2014/main" id="{92775F71-651E-4EBC-B44D-C85B5984DF43}"/>
              </a:ext>
            </a:extLst>
          </p:cNvPr>
          <p:cNvGraphicFramePr>
            <a:graphicFrameLocks/>
          </p:cNvGraphicFramePr>
          <p:nvPr>
            <p:extLst>
              <p:ext uri="{D42A27DB-BD31-4B8C-83A1-F6EECF244321}">
                <p14:modId xmlns:p14="http://schemas.microsoft.com/office/powerpoint/2010/main" val="3969118849"/>
              </p:ext>
            </p:extLst>
          </p:nvPr>
        </p:nvGraphicFramePr>
        <p:xfrm>
          <a:off x="469900" y="1501149"/>
          <a:ext cx="7399020" cy="3355985"/>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a:extLst>
              <a:ext uri="{FF2B5EF4-FFF2-40B4-BE49-F238E27FC236}">
                <a16:creationId xmlns:a16="http://schemas.microsoft.com/office/drawing/2014/main" id="{F36A955E-F648-A20B-DCEA-0576AB910000}"/>
              </a:ext>
            </a:extLst>
          </p:cNvPr>
          <p:cNvPicPr>
            <a:picLocks noChangeAspect="1"/>
          </p:cNvPicPr>
          <p:nvPr/>
        </p:nvPicPr>
        <p:blipFill>
          <a:blip r:embed="rId5"/>
          <a:stretch>
            <a:fillRect/>
          </a:stretch>
        </p:blipFill>
        <p:spPr>
          <a:xfrm>
            <a:off x="8908964" y="3429000"/>
            <a:ext cx="577646" cy="176845"/>
          </a:xfrm>
          <a:prstGeom prst="rect">
            <a:avLst/>
          </a:prstGeom>
        </p:spPr>
      </p:pic>
      <p:pic>
        <p:nvPicPr>
          <p:cNvPr id="17" name="Picture 16">
            <a:extLst>
              <a:ext uri="{FF2B5EF4-FFF2-40B4-BE49-F238E27FC236}">
                <a16:creationId xmlns:a16="http://schemas.microsoft.com/office/drawing/2014/main" id="{9B71389F-F5C2-A871-F989-246ADAB4DC32}"/>
              </a:ext>
            </a:extLst>
          </p:cNvPr>
          <p:cNvPicPr>
            <a:picLocks noChangeAspect="1"/>
          </p:cNvPicPr>
          <p:nvPr/>
        </p:nvPicPr>
        <p:blipFill>
          <a:blip r:embed="rId6"/>
          <a:stretch>
            <a:fillRect/>
          </a:stretch>
        </p:blipFill>
        <p:spPr>
          <a:xfrm>
            <a:off x="9681983" y="3259506"/>
            <a:ext cx="523901" cy="174222"/>
          </a:xfrm>
          <a:prstGeom prst="rect">
            <a:avLst/>
          </a:prstGeom>
        </p:spPr>
      </p:pic>
      <p:pic>
        <p:nvPicPr>
          <p:cNvPr id="18" name="Google Shape;1863;p28">
            <a:extLst>
              <a:ext uri="{FF2B5EF4-FFF2-40B4-BE49-F238E27FC236}">
                <a16:creationId xmlns:a16="http://schemas.microsoft.com/office/drawing/2014/main" id="{9DBB8044-574B-F502-C2C3-ED22FE3E2B16}"/>
              </a:ext>
            </a:extLst>
          </p:cNvPr>
          <p:cNvPicPr preferRelativeResize="0"/>
          <p:nvPr/>
        </p:nvPicPr>
        <p:blipFill rotWithShape="1">
          <a:blip r:embed="rId7">
            <a:alphaModFix/>
          </a:blip>
          <a:srcRect/>
          <a:stretch/>
        </p:blipFill>
        <p:spPr>
          <a:xfrm>
            <a:off x="10450212" y="4018234"/>
            <a:ext cx="670072" cy="176845"/>
          </a:xfrm>
          <a:prstGeom prst="rect">
            <a:avLst/>
          </a:prstGeom>
          <a:noFill/>
          <a:ln>
            <a:noFill/>
          </a:ln>
        </p:spPr>
      </p:pic>
      <p:sp>
        <p:nvSpPr>
          <p:cNvPr id="19" name="Rectangle 18">
            <a:extLst>
              <a:ext uri="{FF2B5EF4-FFF2-40B4-BE49-F238E27FC236}">
                <a16:creationId xmlns:a16="http://schemas.microsoft.com/office/drawing/2014/main" id="{530B11BB-4129-9BFA-3EB1-CB0870813558}"/>
              </a:ext>
            </a:extLst>
          </p:cNvPr>
          <p:cNvSpPr/>
          <p:nvPr/>
        </p:nvSpPr>
        <p:spPr>
          <a:xfrm>
            <a:off x="8661173" y="6207715"/>
            <a:ext cx="4248150" cy="246221"/>
          </a:xfrm>
          <a:prstGeom prst="rect">
            <a:avLst/>
          </a:prstGeom>
        </p:spPr>
        <p:txBody>
          <a:bodyPr wrap="square">
            <a:spAutoFit/>
          </a:bodyPr>
          <a:lstStyle/>
          <a:p>
            <a:pPr marL="0" marR="0" lvl="0" indent="0" algn="l" rtl="0">
              <a:spcBef>
                <a:spcPts val="0"/>
              </a:spcBef>
              <a:spcAft>
                <a:spcPts val="0"/>
              </a:spcAft>
              <a:buNone/>
            </a:pPr>
            <a:r>
              <a:rPr lang="fr-FR" sz="1000" b="0" i="0" u="none" strike="noStrike" cap="none" dirty="0">
                <a:solidFill>
                  <a:srgbClr val="FF0000"/>
                </a:solidFill>
                <a:latin typeface="Verdana"/>
                <a:ea typeface="Verdana"/>
                <a:cs typeface="Verdana"/>
                <a:sym typeface="Verdana"/>
              </a:rPr>
              <a:t>More </a:t>
            </a:r>
            <a:r>
              <a:rPr lang="fr-FR" sz="1000" b="0" i="0" u="none" strike="noStrike" cap="none" dirty="0" err="1">
                <a:solidFill>
                  <a:srgbClr val="FF0000"/>
                </a:solidFill>
                <a:latin typeface="Verdana"/>
                <a:ea typeface="Verdana"/>
                <a:cs typeface="Verdana"/>
                <a:sym typeface="Verdana"/>
              </a:rPr>
              <a:t>than</a:t>
            </a:r>
            <a:r>
              <a:rPr lang="fr-FR" sz="1000" b="0" i="0" u="none" strike="noStrike" cap="none" dirty="0">
                <a:solidFill>
                  <a:srgbClr val="FF0000"/>
                </a:solidFill>
                <a:latin typeface="Verdana"/>
                <a:ea typeface="Verdana"/>
                <a:cs typeface="Verdana"/>
                <a:sym typeface="Verdana"/>
              </a:rPr>
              <a:t> 90% </a:t>
            </a:r>
            <a:r>
              <a:rPr lang="fr-FR" sz="1000" b="0" i="0" u="none" strike="noStrike" cap="none" dirty="0" err="1">
                <a:solidFill>
                  <a:srgbClr val="FF0000"/>
                </a:solidFill>
                <a:latin typeface="Verdana"/>
                <a:ea typeface="Verdana"/>
                <a:cs typeface="Verdana"/>
                <a:sym typeface="Verdana"/>
              </a:rPr>
              <a:t>with</a:t>
            </a:r>
            <a:r>
              <a:rPr lang="fr-FR" sz="1000" b="0" i="0" u="none" strike="noStrike" cap="none" dirty="0">
                <a:solidFill>
                  <a:srgbClr val="FF0000"/>
                </a:solidFill>
                <a:latin typeface="Verdana"/>
                <a:ea typeface="Verdana"/>
                <a:cs typeface="Verdana"/>
                <a:sym typeface="Verdana"/>
              </a:rPr>
              <a:t>  RSRP &gt;-95 dBm</a:t>
            </a:r>
            <a:endParaRPr lang="en-US" sz="1000" b="0" i="0" u="none" strike="noStrike" cap="none" dirty="0">
              <a:solidFill>
                <a:srgbClr val="FF0000"/>
              </a:solidFill>
              <a:latin typeface="Verdana"/>
              <a:ea typeface="Verdana"/>
              <a:cs typeface="Verdana"/>
              <a:sym typeface="Verdana"/>
            </a:endParaRPr>
          </a:p>
        </p:txBody>
      </p:sp>
    </p:spTree>
    <p:extLst>
      <p:ext uri="{BB962C8B-B14F-4D97-AF65-F5344CB8AC3E}">
        <p14:creationId xmlns:p14="http://schemas.microsoft.com/office/powerpoint/2010/main" val="38631544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E478C47-CB9C-4298-AAD5-3D4F9F91708E}"/>
              </a:ext>
            </a:extLst>
          </p:cNvPr>
          <p:cNvGraphicFramePr>
            <a:graphicFrameLocks/>
          </p:cNvGraphicFramePr>
          <p:nvPr>
            <p:extLst>
              <p:ext uri="{D42A27DB-BD31-4B8C-83A1-F6EECF244321}">
                <p14:modId xmlns:p14="http://schemas.microsoft.com/office/powerpoint/2010/main" val="2467802781"/>
              </p:ext>
            </p:extLst>
          </p:nvPr>
        </p:nvGraphicFramePr>
        <p:xfrm>
          <a:off x="8227858" y="1985784"/>
          <a:ext cx="3802217" cy="288643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4G COVERAGE-</a:t>
            </a:r>
            <a:r>
              <a:rPr lang="en-US" sz="2400" dirty="0" err="1"/>
              <a:t>Incar</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coverage is better than MTN in all the tested cities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16</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58D1F18E-0809-4774-BBF1-949C54B17735}"/>
              </a:ext>
            </a:extLst>
          </p:cNvPr>
          <p:cNvSpPr/>
          <p:nvPr/>
        </p:nvSpPr>
        <p:spPr>
          <a:xfrm>
            <a:off x="285184" y="5611790"/>
            <a:ext cx="888310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No ARCEP Thresholds Available, Proposed target: </a:t>
            </a:r>
            <a:r>
              <a:rPr lang="fr-FR" sz="1600" dirty="0">
                <a:latin typeface="Verdana" panose="020B0604030504040204" pitchFamily="34" charset="0"/>
                <a:ea typeface="Verdana" panose="020B0604030504040204" pitchFamily="34" charset="0"/>
              </a:rPr>
              <a:t>90% </a:t>
            </a:r>
            <a:r>
              <a:rPr lang="fr-FR" sz="1600" dirty="0" err="1">
                <a:latin typeface="Verdana" panose="020B0604030504040204" pitchFamily="34" charset="0"/>
                <a:ea typeface="Verdana" panose="020B0604030504040204" pitchFamily="34" charset="0"/>
              </a:rPr>
              <a:t>with</a:t>
            </a:r>
            <a:r>
              <a:rPr lang="fr-FR" sz="1600" dirty="0">
                <a:latin typeface="Verdana" panose="020B0604030504040204" pitchFamily="34" charset="0"/>
                <a:ea typeface="Verdana" panose="020B0604030504040204" pitchFamily="34" charset="0"/>
              </a:rPr>
              <a:t> RSRP &gt;-105 dBm</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4G </a:t>
            </a:r>
            <a:r>
              <a:rPr lang="fr-FR" sz="1600" dirty="0" err="1">
                <a:latin typeface="Verdana" panose="020B0604030504040204" pitchFamily="34" charset="0"/>
                <a:ea typeface="Verdana" panose="020B0604030504040204" pitchFamily="34" charset="0"/>
              </a:rPr>
              <a:t>Moov</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coverage</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is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better</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than</a:t>
            </a:r>
            <a:r>
              <a:rPr lang="fr-FR" sz="1600" dirty="0">
                <a:latin typeface="Verdana" panose="020B0604030504040204" pitchFamily="34" charset="0"/>
                <a:ea typeface="Verdana" panose="020B0604030504040204" pitchFamily="34" charset="0"/>
              </a:rPr>
              <a:t> MTN in all </a:t>
            </a:r>
            <a:r>
              <a:rPr lang="fr-FR" sz="1600" dirty="0" err="1">
                <a:latin typeface="Verdana" panose="020B0604030504040204" pitchFamily="34" charset="0"/>
                <a:ea typeface="Verdana" panose="020B0604030504040204" pitchFamily="34" charset="0"/>
              </a:rPr>
              <a:t>regions</a:t>
            </a:r>
            <a:endParaRPr lang="fr-FR"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p:txBody>
      </p:sp>
      <p:sp>
        <p:nvSpPr>
          <p:cNvPr id="10" name="Rectangle 9"/>
          <p:cNvSpPr/>
          <p:nvPr/>
        </p:nvSpPr>
        <p:spPr>
          <a:xfrm>
            <a:off x="7044216" y="156368"/>
            <a:ext cx="4248150" cy="246221"/>
          </a:xfrm>
          <a:prstGeom prst="rect">
            <a:avLst/>
          </a:prstGeom>
        </p:spPr>
        <p:txBody>
          <a:bodyPr wrap="square">
            <a:spAutoFit/>
          </a:bodyPr>
          <a:lstStyle/>
          <a:p>
            <a:r>
              <a:rPr lang="en-US" sz="1000" i="1" dirty="0">
                <a:solidFill>
                  <a:srgbClr val="FF0000"/>
                </a:solidFill>
              </a:rPr>
              <a:t>The size of the bubble indicates the importance of the area</a:t>
            </a:r>
          </a:p>
        </p:txBody>
      </p:sp>
      <p:pic>
        <p:nvPicPr>
          <p:cNvPr id="12" name="Picture 11"/>
          <p:cNvPicPr>
            <a:picLocks noChangeAspect="1"/>
          </p:cNvPicPr>
          <p:nvPr/>
        </p:nvPicPr>
        <p:blipFill>
          <a:blip r:embed="rId4"/>
          <a:stretch>
            <a:fillRect/>
          </a:stretch>
        </p:blipFill>
        <p:spPr>
          <a:xfrm>
            <a:off x="9924454" y="3388369"/>
            <a:ext cx="487680" cy="232410"/>
          </a:xfrm>
          <a:prstGeom prst="rect">
            <a:avLst/>
          </a:prstGeom>
        </p:spPr>
      </p:pic>
      <p:graphicFrame>
        <p:nvGraphicFramePr>
          <p:cNvPr id="2" name="Chart 1">
            <a:extLst>
              <a:ext uri="{FF2B5EF4-FFF2-40B4-BE49-F238E27FC236}">
                <a16:creationId xmlns:a16="http://schemas.microsoft.com/office/drawing/2014/main" id="{E226715F-4950-47E0-9A86-D599AFFFE89C}"/>
              </a:ext>
            </a:extLst>
          </p:cNvPr>
          <p:cNvGraphicFramePr>
            <a:graphicFrameLocks/>
          </p:cNvGraphicFramePr>
          <p:nvPr>
            <p:extLst>
              <p:ext uri="{D42A27DB-BD31-4B8C-83A1-F6EECF244321}">
                <p14:modId xmlns:p14="http://schemas.microsoft.com/office/powerpoint/2010/main" val="3470334735"/>
              </p:ext>
            </p:extLst>
          </p:nvPr>
        </p:nvGraphicFramePr>
        <p:xfrm>
          <a:off x="469900" y="1467029"/>
          <a:ext cx="7399020" cy="3604588"/>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a:extLst>
              <a:ext uri="{FF2B5EF4-FFF2-40B4-BE49-F238E27FC236}">
                <a16:creationId xmlns:a16="http://schemas.microsoft.com/office/drawing/2014/main" id="{968DA683-6CE5-4AE5-0D2F-FE6C174D2F81}"/>
              </a:ext>
            </a:extLst>
          </p:cNvPr>
          <p:cNvPicPr>
            <a:picLocks noChangeAspect="1"/>
          </p:cNvPicPr>
          <p:nvPr/>
        </p:nvPicPr>
        <p:blipFill>
          <a:blip r:embed="rId6"/>
          <a:stretch>
            <a:fillRect/>
          </a:stretch>
        </p:blipFill>
        <p:spPr>
          <a:xfrm>
            <a:off x="9076112" y="4038600"/>
            <a:ext cx="577646" cy="176845"/>
          </a:xfrm>
          <a:prstGeom prst="rect">
            <a:avLst/>
          </a:prstGeom>
        </p:spPr>
      </p:pic>
      <p:sp>
        <p:nvSpPr>
          <p:cNvPr id="7" name="Rectangle 6">
            <a:extLst>
              <a:ext uri="{FF2B5EF4-FFF2-40B4-BE49-F238E27FC236}">
                <a16:creationId xmlns:a16="http://schemas.microsoft.com/office/drawing/2014/main" id="{774A055E-F0B0-8520-EAAE-40BBB0286229}"/>
              </a:ext>
            </a:extLst>
          </p:cNvPr>
          <p:cNvSpPr/>
          <p:nvPr/>
        </p:nvSpPr>
        <p:spPr>
          <a:xfrm>
            <a:off x="8661173" y="6207715"/>
            <a:ext cx="4248150" cy="246221"/>
          </a:xfrm>
          <a:prstGeom prst="rect">
            <a:avLst/>
          </a:prstGeom>
        </p:spPr>
        <p:txBody>
          <a:bodyPr wrap="square">
            <a:spAutoFit/>
          </a:bodyPr>
          <a:lstStyle/>
          <a:p>
            <a:pPr marL="0" marR="0" lvl="0" indent="0" algn="l" rtl="0">
              <a:spcBef>
                <a:spcPts val="0"/>
              </a:spcBef>
              <a:spcAft>
                <a:spcPts val="0"/>
              </a:spcAft>
              <a:buNone/>
            </a:pPr>
            <a:r>
              <a:rPr lang="fr-FR" sz="1000" b="0" i="0" u="none" strike="noStrike" cap="none" dirty="0">
                <a:solidFill>
                  <a:srgbClr val="FF0000"/>
                </a:solidFill>
                <a:latin typeface="Verdana"/>
                <a:ea typeface="Verdana"/>
                <a:cs typeface="Verdana"/>
                <a:sym typeface="Verdana"/>
              </a:rPr>
              <a:t>More </a:t>
            </a:r>
            <a:r>
              <a:rPr lang="fr-FR" sz="1000" b="0" i="0" u="none" strike="noStrike" cap="none" dirty="0" err="1">
                <a:solidFill>
                  <a:srgbClr val="FF0000"/>
                </a:solidFill>
                <a:latin typeface="Verdana"/>
                <a:ea typeface="Verdana"/>
                <a:cs typeface="Verdana"/>
                <a:sym typeface="Verdana"/>
              </a:rPr>
              <a:t>than</a:t>
            </a:r>
            <a:r>
              <a:rPr lang="fr-FR" sz="1000" b="0" i="0" u="none" strike="noStrike" cap="none" dirty="0">
                <a:solidFill>
                  <a:srgbClr val="FF0000"/>
                </a:solidFill>
                <a:latin typeface="Verdana"/>
                <a:ea typeface="Verdana"/>
                <a:cs typeface="Verdana"/>
                <a:sym typeface="Verdana"/>
              </a:rPr>
              <a:t> 90% </a:t>
            </a:r>
            <a:r>
              <a:rPr lang="fr-FR" sz="1000" b="0" i="0" u="none" strike="noStrike" cap="none" dirty="0" err="1">
                <a:solidFill>
                  <a:srgbClr val="FF0000"/>
                </a:solidFill>
                <a:latin typeface="Verdana"/>
                <a:ea typeface="Verdana"/>
                <a:cs typeface="Verdana"/>
                <a:sym typeface="Verdana"/>
              </a:rPr>
              <a:t>with</a:t>
            </a:r>
            <a:r>
              <a:rPr lang="fr-FR" sz="1000" b="0" i="0" u="none" strike="noStrike" cap="none" dirty="0">
                <a:solidFill>
                  <a:srgbClr val="FF0000"/>
                </a:solidFill>
                <a:latin typeface="Verdana"/>
                <a:ea typeface="Verdana"/>
                <a:cs typeface="Verdana"/>
                <a:sym typeface="Verdana"/>
              </a:rPr>
              <a:t>  RSRP &gt;-90 dBm</a:t>
            </a:r>
            <a:endParaRPr lang="en-US" sz="1000" b="0" i="0" u="none" strike="noStrike" cap="none" dirty="0">
              <a:solidFill>
                <a:srgbClr val="FF0000"/>
              </a:solidFill>
              <a:latin typeface="Verdana"/>
              <a:ea typeface="Verdana"/>
              <a:cs typeface="Verdana"/>
              <a:sym typeface="Verdana"/>
            </a:endParaRPr>
          </a:p>
        </p:txBody>
      </p:sp>
    </p:spTree>
    <p:extLst>
      <p:ext uri="{BB962C8B-B14F-4D97-AF65-F5344CB8AC3E}">
        <p14:creationId xmlns:p14="http://schemas.microsoft.com/office/powerpoint/2010/main" val="409344504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4G COVERAGE-Indoor</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coverage is better than MTN in all the tested cities</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58D1F18E-0809-4774-BBF1-949C54B17735}"/>
              </a:ext>
            </a:extLst>
          </p:cNvPr>
          <p:cNvSpPr/>
          <p:nvPr/>
        </p:nvSpPr>
        <p:spPr>
          <a:xfrm>
            <a:off x="285184" y="5611790"/>
            <a:ext cx="8883107" cy="1200329"/>
          </a:xfrm>
          <a:prstGeom prst="rect">
            <a:avLst/>
          </a:prstGeom>
        </p:spPr>
        <p:txBody>
          <a:bodyPr wrap="square">
            <a:spAutoFit/>
          </a:bodyPr>
          <a:lstStyle/>
          <a:p>
            <a:pPr marL="259232" indent="-259232">
              <a:lnSpc>
                <a:spcPct val="150000"/>
              </a:lnSpc>
              <a:buFont typeface="Arial" panose="020B0604020202020204" pitchFamily="34" charset="0"/>
              <a:buChar char="›"/>
            </a:pPr>
            <a:r>
              <a:rPr lang="en-US" sz="1600" dirty="0">
                <a:latin typeface="Verdana" panose="020B0604030504040204" pitchFamily="34" charset="0"/>
                <a:ea typeface="Verdana" panose="020B0604030504040204" pitchFamily="34" charset="0"/>
              </a:rPr>
              <a:t>No ARCEP Thresholds Available, Proposed target: </a:t>
            </a:r>
            <a:r>
              <a:rPr lang="fr-FR" sz="1600" dirty="0">
                <a:latin typeface="Verdana" panose="020B0604030504040204" pitchFamily="34" charset="0"/>
                <a:ea typeface="Verdana" panose="020B0604030504040204" pitchFamily="34" charset="0"/>
              </a:rPr>
              <a:t>90% </a:t>
            </a:r>
            <a:r>
              <a:rPr lang="fr-FR" sz="1600" dirty="0" err="1">
                <a:latin typeface="Verdana" panose="020B0604030504040204" pitchFamily="34" charset="0"/>
                <a:ea typeface="Verdana" panose="020B0604030504040204" pitchFamily="34" charset="0"/>
              </a:rPr>
              <a:t>with</a:t>
            </a:r>
            <a:r>
              <a:rPr lang="fr-FR" sz="1600" dirty="0">
                <a:latin typeface="Verdana" panose="020B0604030504040204" pitchFamily="34" charset="0"/>
                <a:ea typeface="Verdana" panose="020B0604030504040204" pitchFamily="34" charset="0"/>
              </a:rPr>
              <a:t> RSRP &gt;-105 dBm</a:t>
            </a:r>
          </a:p>
          <a:p>
            <a:pPr marL="259232" indent="-259232">
              <a:lnSpc>
                <a:spcPct val="150000"/>
              </a:lnSpc>
              <a:buFont typeface="Arial" panose="020B0604020202020204" pitchFamily="34" charset="0"/>
              <a:buChar char="›"/>
            </a:pPr>
            <a:r>
              <a:rPr lang="fr-FR" sz="1600" dirty="0">
                <a:latin typeface="Verdana" panose="020B0604030504040204" pitchFamily="34" charset="0"/>
                <a:ea typeface="Verdana" panose="020B0604030504040204" pitchFamily="34" charset="0"/>
              </a:rPr>
              <a:t>4G </a:t>
            </a:r>
            <a:r>
              <a:rPr lang="fr-FR" sz="1600" dirty="0" err="1">
                <a:latin typeface="Verdana" panose="020B0604030504040204" pitchFamily="34" charset="0"/>
                <a:ea typeface="Verdana" panose="020B0604030504040204" pitchFamily="34" charset="0"/>
              </a:rPr>
              <a:t>Moov</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coverage</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is</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better</a:t>
            </a:r>
            <a:r>
              <a:rPr lang="fr-FR" sz="1600" dirty="0">
                <a:latin typeface="Verdana" panose="020B0604030504040204" pitchFamily="34" charset="0"/>
                <a:ea typeface="Verdana" panose="020B0604030504040204" pitchFamily="34" charset="0"/>
              </a:rPr>
              <a:t> </a:t>
            </a:r>
            <a:r>
              <a:rPr lang="fr-FR" sz="1600" dirty="0" err="1">
                <a:latin typeface="Verdana" panose="020B0604030504040204" pitchFamily="34" charset="0"/>
                <a:ea typeface="Verdana" panose="020B0604030504040204" pitchFamily="34" charset="0"/>
              </a:rPr>
              <a:t>than</a:t>
            </a:r>
            <a:r>
              <a:rPr lang="fr-FR" sz="1600" dirty="0">
                <a:latin typeface="Verdana" panose="020B0604030504040204" pitchFamily="34" charset="0"/>
                <a:ea typeface="Verdana" panose="020B0604030504040204" pitchFamily="34" charset="0"/>
              </a:rPr>
              <a:t> MTN in all </a:t>
            </a:r>
            <a:r>
              <a:rPr lang="fr-FR" sz="1600" dirty="0" err="1">
                <a:latin typeface="Verdana" panose="020B0604030504040204" pitchFamily="34" charset="0"/>
                <a:ea typeface="Verdana" panose="020B0604030504040204" pitchFamily="34" charset="0"/>
              </a:rPr>
              <a:t>regions</a:t>
            </a:r>
            <a:endParaRPr lang="fr-FR" sz="1600" dirty="0">
              <a:latin typeface="Verdana" panose="020B0604030504040204" pitchFamily="34" charset="0"/>
              <a:ea typeface="Verdana" panose="020B0604030504040204" pitchFamily="34" charset="0"/>
            </a:endParaRPr>
          </a:p>
          <a:p>
            <a:pPr marL="259232" indent="-259232">
              <a:lnSpc>
                <a:spcPct val="150000"/>
              </a:lnSpc>
              <a:buFont typeface="Arial" panose="020B0604020202020204" pitchFamily="34" charset="0"/>
              <a:buChar char="›"/>
            </a:pPr>
            <a:endParaRPr lang="fr-FR" sz="1600" dirty="0">
              <a:latin typeface="Verdana" panose="020B0604030504040204" pitchFamily="34" charset="0"/>
              <a:ea typeface="Verdana" panose="020B0604030504040204" pitchFamily="34" charset="0"/>
            </a:endParaRPr>
          </a:p>
        </p:txBody>
      </p:sp>
      <p:graphicFrame>
        <p:nvGraphicFramePr>
          <p:cNvPr id="2" name="Chart 1">
            <a:extLst>
              <a:ext uri="{FF2B5EF4-FFF2-40B4-BE49-F238E27FC236}">
                <a16:creationId xmlns:a16="http://schemas.microsoft.com/office/drawing/2014/main" id="{70A1A232-CA59-47D2-BEB2-94EEBD53FB3A}"/>
              </a:ext>
            </a:extLst>
          </p:cNvPr>
          <p:cNvGraphicFramePr>
            <a:graphicFrameLocks/>
          </p:cNvGraphicFramePr>
          <p:nvPr>
            <p:extLst>
              <p:ext uri="{D42A27DB-BD31-4B8C-83A1-F6EECF244321}">
                <p14:modId xmlns:p14="http://schemas.microsoft.com/office/powerpoint/2010/main" val="3017877038"/>
              </p:ext>
            </p:extLst>
          </p:nvPr>
        </p:nvGraphicFramePr>
        <p:xfrm>
          <a:off x="469900" y="1501150"/>
          <a:ext cx="7399020" cy="3611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2A906E2-E578-4B74-AED3-62FD7A170929}"/>
              </a:ext>
            </a:extLst>
          </p:cNvPr>
          <p:cNvGraphicFramePr>
            <a:graphicFrameLocks/>
          </p:cNvGraphicFramePr>
          <p:nvPr>
            <p:extLst>
              <p:ext uri="{D42A27DB-BD31-4B8C-83A1-F6EECF244321}">
                <p14:modId xmlns:p14="http://schemas.microsoft.com/office/powerpoint/2010/main" val="672340678"/>
              </p:ext>
            </p:extLst>
          </p:nvPr>
        </p:nvGraphicFramePr>
        <p:xfrm>
          <a:off x="8047703" y="1847875"/>
          <a:ext cx="3898491" cy="2918173"/>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2BE7A889-A544-B203-ADA4-D36CD0374E1E}"/>
              </a:ext>
            </a:extLst>
          </p:cNvPr>
          <p:cNvPicPr>
            <a:picLocks noChangeAspect="1"/>
          </p:cNvPicPr>
          <p:nvPr/>
        </p:nvPicPr>
        <p:blipFill>
          <a:blip r:embed="rId5"/>
          <a:stretch>
            <a:fillRect/>
          </a:stretch>
        </p:blipFill>
        <p:spPr>
          <a:xfrm>
            <a:off x="8908964" y="3429000"/>
            <a:ext cx="577646" cy="176845"/>
          </a:xfrm>
          <a:prstGeom prst="rect">
            <a:avLst/>
          </a:prstGeom>
        </p:spPr>
      </p:pic>
      <p:pic>
        <p:nvPicPr>
          <p:cNvPr id="7" name="Picture 6">
            <a:extLst>
              <a:ext uri="{FF2B5EF4-FFF2-40B4-BE49-F238E27FC236}">
                <a16:creationId xmlns:a16="http://schemas.microsoft.com/office/drawing/2014/main" id="{1395E259-3D09-0ED5-F8FF-F31389E28F6C}"/>
              </a:ext>
            </a:extLst>
          </p:cNvPr>
          <p:cNvPicPr>
            <a:picLocks noChangeAspect="1"/>
          </p:cNvPicPr>
          <p:nvPr/>
        </p:nvPicPr>
        <p:blipFill>
          <a:blip r:embed="rId6"/>
          <a:stretch>
            <a:fillRect/>
          </a:stretch>
        </p:blipFill>
        <p:spPr>
          <a:xfrm>
            <a:off x="9823970" y="3431623"/>
            <a:ext cx="523901" cy="174222"/>
          </a:xfrm>
          <a:prstGeom prst="rect">
            <a:avLst/>
          </a:prstGeom>
        </p:spPr>
      </p:pic>
      <p:pic>
        <p:nvPicPr>
          <p:cNvPr id="13" name="Google Shape;1863;p28">
            <a:extLst>
              <a:ext uri="{FF2B5EF4-FFF2-40B4-BE49-F238E27FC236}">
                <a16:creationId xmlns:a16="http://schemas.microsoft.com/office/drawing/2014/main" id="{2E9E3FE1-92F7-576E-490C-78152FB3D17F}"/>
              </a:ext>
            </a:extLst>
          </p:cNvPr>
          <p:cNvPicPr preferRelativeResize="0"/>
          <p:nvPr/>
        </p:nvPicPr>
        <p:blipFill rotWithShape="1">
          <a:blip r:embed="rId7">
            <a:alphaModFix/>
          </a:blip>
          <a:srcRect/>
          <a:stretch/>
        </p:blipFill>
        <p:spPr>
          <a:xfrm>
            <a:off x="10574120" y="3429000"/>
            <a:ext cx="670072" cy="176845"/>
          </a:xfrm>
          <a:prstGeom prst="rect">
            <a:avLst/>
          </a:prstGeom>
          <a:noFill/>
          <a:ln>
            <a:noFill/>
          </a:ln>
        </p:spPr>
      </p:pic>
      <p:sp>
        <p:nvSpPr>
          <p:cNvPr id="14" name="Rectangle 13">
            <a:extLst>
              <a:ext uri="{FF2B5EF4-FFF2-40B4-BE49-F238E27FC236}">
                <a16:creationId xmlns:a16="http://schemas.microsoft.com/office/drawing/2014/main" id="{3F9EC27A-D8A2-7A99-3D50-C6857EFD1B0A}"/>
              </a:ext>
            </a:extLst>
          </p:cNvPr>
          <p:cNvSpPr/>
          <p:nvPr/>
        </p:nvSpPr>
        <p:spPr>
          <a:xfrm>
            <a:off x="8661173" y="6207715"/>
            <a:ext cx="4248150" cy="246221"/>
          </a:xfrm>
          <a:prstGeom prst="rect">
            <a:avLst/>
          </a:prstGeom>
        </p:spPr>
        <p:txBody>
          <a:bodyPr wrap="square">
            <a:spAutoFit/>
          </a:bodyPr>
          <a:lstStyle/>
          <a:p>
            <a:pPr marL="0" marR="0" lvl="0" indent="0" algn="l" rtl="0">
              <a:spcBef>
                <a:spcPts val="0"/>
              </a:spcBef>
              <a:spcAft>
                <a:spcPts val="0"/>
              </a:spcAft>
              <a:buNone/>
            </a:pPr>
            <a:r>
              <a:rPr lang="fr-FR" sz="1000" b="0" i="0" u="none" strike="noStrike" cap="none" dirty="0">
                <a:solidFill>
                  <a:srgbClr val="FF0000"/>
                </a:solidFill>
                <a:latin typeface="Verdana"/>
                <a:ea typeface="Verdana"/>
                <a:cs typeface="Verdana"/>
                <a:sym typeface="Verdana"/>
              </a:rPr>
              <a:t>More </a:t>
            </a:r>
            <a:r>
              <a:rPr lang="fr-FR" sz="1000" b="0" i="0" u="none" strike="noStrike" cap="none" dirty="0" err="1">
                <a:solidFill>
                  <a:srgbClr val="FF0000"/>
                </a:solidFill>
                <a:latin typeface="Verdana"/>
                <a:ea typeface="Verdana"/>
                <a:cs typeface="Verdana"/>
                <a:sym typeface="Verdana"/>
              </a:rPr>
              <a:t>than</a:t>
            </a:r>
            <a:r>
              <a:rPr lang="fr-FR" sz="1000" b="0" i="0" u="none" strike="noStrike" cap="none" dirty="0">
                <a:solidFill>
                  <a:srgbClr val="FF0000"/>
                </a:solidFill>
                <a:latin typeface="Verdana"/>
                <a:ea typeface="Verdana"/>
                <a:cs typeface="Verdana"/>
                <a:sym typeface="Verdana"/>
              </a:rPr>
              <a:t> 90% </a:t>
            </a:r>
            <a:r>
              <a:rPr lang="fr-FR" sz="1000" b="0" i="0" u="none" strike="noStrike" cap="none" dirty="0" err="1">
                <a:solidFill>
                  <a:srgbClr val="FF0000"/>
                </a:solidFill>
                <a:latin typeface="Verdana"/>
                <a:ea typeface="Verdana"/>
                <a:cs typeface="Verdana"/>
                <a:sym typeface="Verdana"/>
              </a:rPr>
              <a:t>with</a:t>
            </a:r>
            <a:r>
              <a:rPr lang="fr-FR" sz="1000" b="0" i="0" u="none" strike="noStrike" cap="none" dirty="0">
                <a:solidFill>
                  <a:srgbClr val="FF0000"/>
                </a:solidFill>
                <a:latin typeface="Verdana"/>
                <a:ea typeface="Verdana"/>
                <a:cs typeface="Verdana"/>
                <a:sym typeface="Verdana"/>
              </a:rPr>
              <a:t>  RSRP &gt;-78 dBm</a:t>
            </a:r>
            <a:endParaRPr lang="en-US" sz="1000" b="0" i="0" u="none" strike="noStrike" cap="none" dirty="0">
              <a:solidFill>
                <a:srgbClr val="FF0000"/>
              </a:solidFill>
              <a:latin typeface="Verdana"/>
              <a:ea typeface="Verdana"/>
              <a:cs typeface="Verdana"/>
              <a:sym typeface="Verdana"/>
            </a:endParaRPr>
          </a:p>
        </p:txBody>
      </p:sp>
    </p:spTree>
    <p:extLst>
      <p:ext uri="{BB962C8B-B14F-4D97-AF65-F5344CB8AC3E}">
        <p14:creationId xmlns:p14="http://schemas.microsoft.com/office/powerpoint/2010/main" val="166457167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B04CD8-DE1A-B273-C64C-9B6EA6937563}"/>
              </a:ext>
            </a:extLst>
          </p:cNvPr>
          <p:cNvGraphicFramePr>
            <a:graphicFrameLocks/>
          </p:cNvGraphicFramePr>
          <p:nvPr>
            <p:extLst>
              <p:ext uri="{D42A27DB-BD31-4B8C-83A1-F6EECF244321}">
                <p14:modId xmlns:p14="http://schemas.microsoft.com/office/powerpoint/2010/main" val="691553931"/>
              </p:ext>
            </p:extLst>
          </p:nvPr>
        </p:nvGraphicFramePr>
        <p:xfrm>
          <a:off x="8082116" y="2189000"/>
          <a:ext cx="3559277" cy="298995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a:t>
            </a:r>
            <a:r>
              <a:rPr lang="en-US" sz="2400" dirty="0" err="1"/>
              <a:t>Accessibilty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accessibility in MTN network is better than in MOOV but it is lower than the ARCEP requirement</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1" name="Picture 10"/>
          <p:cNvPicPr>
            <a:picLocks noChangeAspect="1"/>
          </p:cNvPicPr>
          <p:nvPr/>
        </p:nvPicPr>
        <p:blipFill>
          <a:blip r:embed="rId4"/>
          <a:stretch>
            <a:fillRect/>
          </a:stretch>
        </p:blipFill>
        <p:spPr>
          <a:xfrm>
            <a:off x="9443401" y="4034946"/>
            <a:ext cx="447851" cy="180715"/>
          </a:xfrm>
          <a:prstGeom prst="rect">
            <a:avLst/>
          </a:prstGeom>
        </p:spPr>
      </p:pic>
      <p:graphicFrame>
        <p:nvGraphicFramePr>
          <p:cNvPr id="2" name="Chart 1">
            <a:extLst>
              <a:ext uri="{FF2B5EF4-FFF2-40B4-BE49-F238E27FC236}">
                <a16:creationId xmlns:a16="http://schemas.microsoft.com/office/drawing/2014/main" id="{00000000-0008-0000-1500-000003000000}"/>
              </a:ext>
            </a:extLst>
          </p:cNvPr>
          <p:cNvGraphicFramePr>
            <a:graphicFrameLocks/>
          </p:cNvGraphicFramePr>
          <p:nvPr>
            <p:extLst>
              <p:ext uri="{D42A27DB-BD31-4B8C-83A1-F6EECF244321}">
                <p14:modId xmlns:p14="http://schemas.microsoft.com/office/powerpoint/2010/main" val="1085707276"/>
              </p:ext>
            </p:extLst>
          </p:nvPr>
        </p:nvGraphicFramePr>
        <p:xfrm>
          <a:off x="469900" y="1573907"/>
          <a:ext cx="7327081" cy="4221693"/>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A84FFAD8-6B2F-6570-DAFD-2FD38E1FFA7D}"/>
              </a:ext>
            </a:extLst>
          </p:cNvPr>
          <p:cNvPicPr preferRelativeResize="0"/>
          <p:nvPr/>
        </p:nvPicPr>
        <p:blipFill rotWithShape="1">
          <a:blip r:embed="rId6">
            <a:alphaModFix/>
          </a:blip>
          <a:srcRect/>
          <a:stretch/>
        </p:blipFill>
        <p:spPr>
          <a:xfrm>
            <a:off x="10615055" y="4817805"/>
            <a:ext cx="554390" cy="130747"/>
          </a:xfrm>
          <a:prstGeom prst="rect">
            <a:avLst/>
          </a:prstGeom>
          <a:noFill/>
          <a:ln>
            <a:noFill/>
          </a:ln>
        </p:spPr>
      </p:pic>
    </p:spTree>
    <p:extLst>
      <p:ext uri="{BB962C8B-B14F-4D97-AF65-F5344CB8AC3E}">
        <p14:creationId xmlns:p14="http://schemas.microsoft.com/office/powerpoint/2010/main" val="211421318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1300-000004000000}"/>
              </a:ext>
            </a:extLst>
          </p:cNvPr>
          <p:cNvGraphicFramePr>
            <a:graphicFrameLocks/>
          </p:cNvGraphicFramePr>
          <p:nvPr>
            <p:extLst>
              <p:ext uri="{D42A27DB-BD31-4B8C-83A1-F6EECF244321}">
                <p14:modId xmlns:p14="http://schemas.microsoft.com/office/powerpoint/2010/main" val="3292129413"/>
              </p:ext>
            </p:extLst>
          </p:nvPr>
        </p:nvGraphicFramePr>
        <p:xfrm>
          <a:off x="7821561" y="1972017"/>
          <a:ext cx="3829665" cy="3063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69900" y="210709"/>
            <a:ext cx="11252200" cy="334103"/>
          </a:xfrm>
        </p:spPr>
        <p:txBody>
          <a:bodyPr/>
          <a:lstStyle/>
          <a:p>
            <a:r>
              <a:rPr lang="en-US" sz="2400" dirty="0"/>
              <a:t>Benchmarking – </a:t>
            </a:r>
            <a:r>
              <a:rPr lang="en-US" sz="2400" dirty="0" err="1"/>
              <a:t>Retainability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call </a:t>
            </a:r>
            <a:r>
              <a:rPr lang="en-US" sz="2400" dirty="0" err="1">
                <a:solidFill>
                  <a:schemeClr val="bg1">
                    <a:lumMod val="50000"/>
                  </a:schemeClr>
                </a:solidFill>
                <a:latin typeface="Verdana" panose="020B0604030504040204" pitchFamily="34" charset="0"/>
                <a:ea typeface="Verdana" panose="020B0604030504040204" pitchFamily="34" charset="0"/>
                <a:cs typeface="+mn-cs"/>
              </a:rPr>
              <a:t>retainability</a:t>
            </a:r>
            <a:r>
              <a:rPr lang="en-US" sz="2400" dirty="0">
                <a:solidFill>
                  <a:schemeClr val="bg1">
                    <a:lumMod val="50000"/>
                  </a:schemeClr>
                </a:solidFill>
                <a:latin typeface="Verdana" panose="020B0604030504040204" pitchFamily="34" charset="0"/>
                <a:ea typeface="Verdana" panose="020B0604030504040204" pitchFamily="34" charset="0"/>
                <a:cs typeface="+mn-cs"/>
              </a:rPr>
              <a:t> in MTN network is globally better than in MOOV but this KPI is lower than the ARCEP requirement</a:t>
            </a:r>
            <a:br>
              <a:rPr lang="fr-FR" sz="2400" dirty="0">
                <a:latin typeface="Verdana" panose="020B0604030504040204" pitchFamily="34" charset="0"/>
                <a:ea typeface="Verdana" panose="020B0604030504040204" pitchFamily="34" charset="0"/>
                <a:cs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19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Picture 13"/>
          <p:cNvPicPr>
            <a:picLocks noChangeAspect="1"/>
          </p:cNvPicPr>
          <p:nvPr/>
        </p:nvPicPr>
        <p:blipFill>
          <a:blip r:embed="rId4"/>
          <a:stretch>
            <a:fillRect/>
          </a:stretch>
        </p:blipFill>
        <p:spPr>
          <a:xfrm>
            <a:off x="8630467" y="3651401"/>
            <a:ext cx="576887" cy="114354"/>
          </a:xfrm>
          <a:prstGeom prst="rect">
            <a:avLst/>
          </a:prstGeom>
        </p:spPr>
      </p:pic>
      <p:pic>
        <p:nvPicPr>
          <p:cNvPr id="16" name="Picture 15"/>
          <p:cNvPicPr>
            <a:picLocks noChangeAspect="1"/>
          </p:cNvPicPr>
          <p:nvPr/>
        </p:nvPicPr>
        <p:blipFill>
          <a:blip r:embed="rId5"/>
          <a:stretch>
            <a:fillRect/>
          </a:stretch>
        </p:blipFill>
        <p:spPr>
          <a:xfrm>
            <a:off x="9546631" y="3942825"/>
            <a:ext cx="487680" cy="232410"/>
          </a:xfrm>
          <a:prstGeom prst="rect">
            <a:avLst/>
          </a:prstGeom>
        </p:spPr>
      </p:pic>
      <p:graphicFrame>
        <p:nvGraphicFramePr>
          <p:cNvPr id="2" name="Chart 1">
            <a:extLst>
              <a:ext uri="{FF2B5EF4-FFF2-40B4-BE49-F238E27FC236}">
                <a16:creationId xmlns:a16="http://schemas.microsoft.com/office/drawing/2014/main" id="{00000000-0008-0000-1300-000003000000}"/>
              </a:ext>
            </a:extLst>
          </p:cNvPr>
          <p:cNvGraphicFramePr>
            <a:graphicFrameLocks/>
          </p:cNvGraphicFramePr>
          <p:nvPr>
            <p:extLst>
              <p:ext uri="{D42A27DB-BD31-4B8C-83A1-F6EECF244321}">
                <p14:modId xmlns:p14="http://schemas.microsoft.com/office/powerpoint/2010/main" val="4172400772"/>
              </p:ext>
            </p:extLst>
          </p:nvPr>
        </p:nvGraphicFramePr>
        <p:xfrm>
          <a:off x="469900" y="1669810"/>
          <a:ext cx="7106162" cy="4209880"/>
        </p:xfrm>
        <a:graphic>
          <a:graphicData uri="http://schemas.openxmlformats.org/drawingml/2006/chart">
            <c:chart xmlns:c="http://schemas.openxmlformats.org/drawingml/2006/chart" xmlns:r="http://schemas.openxmlformats.org/officeDocument/2006/relationships" r:id="rId6"/>
          </a:graphicData>
        </a:graphic>
      </p:graphicFrame>
      <p:pic>
        <p:nvPicPr>
          <p:cNvPr id="5" name="Google Shape;1863;p28">
            <a:extLst>
              <a:ext uri="{FF2B5EF4-FFF2-40B4-BE49-F238E27FC236}">
                <a16:creationId xmlns:a16="http://schemas.microsoft.com/office/drawing/2014/main" id="{2D2FBE66-278D-C741-ABFD-70FD87595623}"/>
              </a:ext>
            </a:extLst>
          </p:cNvPr>
          <p:cNvPicPr preferRelativeResize="0"/>
          <p:nvPr/>
        </p:nvPicPr>
        <p:blipFill rotWithShape="1">
          <a:blip r:embed="rId7">
            <a:alphaModFix/>
          </a:blip>
          <a:srcRect/>
          <a:stretch/>
        </p:blipFill>
        <p:spPr>
          <a:xfrm>
            <a:off x="10369249" y="4492324"/>
            <a:ext cx="598486" cy="152401"/>
          </a:xfrm>
          <a:prstGeom prst="rect">
            <a:avLst/>
          </a:prstGeom>
          <a:noFill/>
          <a:ln>
            <a:noFill/>
          </a:ln>
        </p:spPr>
      </p:pic>
    </p:spTree>
    <p:extLst>
      <p:ext uri="{BB962C8B-B14F-4D97-AF65-F5344CB8AC3E}">
        <p14:creationId xmlns:p14="http://schemas.microsoft.com/office/powerpoint/2010/main" val="31973677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Summary</a:t>
            </a:r>
          </a:p>
        </p:txBody>
      </p:sp>
      <p:sp>
        <p:nvSpPr>
          <p:cNvPr id="6" name="Slide Number Placeholder 5"/>
          <p:cNvSpPr>
            <a:spLocks noGrp="1"/>
          </p:cNvSpPr>
          <p:nvPr>
            <p:ph type="sldNum" sz="quarter" idx="4"/>
          </p:nvPr>
        </p:nvSpPr>
        <p:spPr>
          <a:xfrm>
            <a:off x="11568112" y="6666515"/>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7" name="Table 6"/>
          <p:cNvGraphicFramePr>
            <a:graphicFrameLocks noGrp="1"/>
          </p:cNvGraphicFramePr>
          <p:nvPr>
            <p:custDataLst>
              <p:tags r:id="rId1"/>
            </p:custDataLst>
            <p:extLst>
              <p:ext uri="{D42A27DB-BD31-4B8C-83A1-F6EECF244321}">
                <p14:modId xmlns:p14="http://schemas.microsoft.com/office/powerpoint/2010/main" val="1022797914"/>
              </p:ext>
            </p:extLst>
          </p:nvPr>
        </p:nvGraphicFramePr>
        <p:xfrm>
          <a:off x="921482" y="1430005"/>
          <a:ext cx="10996168" cy="2960390"/>
        </p:xfrm>
        <a:graphic>
          <a:graphicData uri="http://schemas.openxmlformats.org/drawingml/2006/table">
            <a:tbl>
              <a:tblPr firstRow="1" bandRow="1"/>
              <a:tblGrid>
                <a:gridCol w="10136160">
                  <a:extLst>
                    <a:ext uri="{9D8B030D-6E8A-4147-A177-3AD203B41FA5}">
                      <a16:colId xmlns:a16="http://schemas.microsoft.com/office/drawing/2014/main" val="20000"/>
                    </a:ext>
                  </a:extLst>
                </a:gridCol>
                <a:gridCol w="860008">
                  <a:extLst>
                    <a:ext uri="{9D8B030D-6E8A-4147-A177-3AD203B41FA5}">
                      <a16:colId xmlns:a16="http://schemas.microsoft.com/office/drawing/2014/main" val="3814091080"/>
                    </a:ext>
                  </a:extLst>
                </a:gridCol>
              </a:tblGrid>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dirty="0">
                          <a:ln>
                            <a:noFill/>
                          </a:ln>
                          <a:solidFill>
                            <a:srgbClr val="414141"/>
                          </a:solidFill>
                          <a:effectLst/>
                          <a:latin typeface="Verdana" pitchFamily="34" charset="0"/>
                          <a:ea typeface="Verdana" pitchFamily="34" charset="0"/>
                          <a:cs typeface="Verdana" pitchFamily="34" charset="0"/>
                        </a:rPr>
                        <a:t>Scope of Work</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561636"/>
                  </a:ext>
                </a:extLst>
              </a:tr>
              <a:tr h="592078">
                <a:tc>
                  <a:txBody>
                    <a:bodyPr/>
                    <a:lstStyle>
                      <a:lvl1pPr marL="0" algn="l" defTabSz="859512" rtl="0" eaLnBrk="1" latinLnBrk="0" hangingPunct="1">
                        <a:defRPr sz="1700" kern="1200">
                          <a:solidFill>
                            <a:schemeClr val="dk1"/>
                          </a:solidFill>
                          <a:latin typeface="Arial"/>
                        </a:defRPr>
                      </a:lvl1pPr>
                      <a:lvl2pPr marL="429756" algn="l" defTabSz="859512" rtl="0" eaLnBrk="1" latinLnBrk="0" hangingPunct="1">
                        <a:defRPr sz="1700" kern="1200">
                          <a:solidFill>
                            <a:schemeClr val="dk1"/>
                          </a:solidFill>
                          <a:latin typeface="Arial"/>
                        </a:defRPr>
                      </a:lvl2pPr>
                      <a:lvl3pPr marL="859512" algn="l" defTabSz="859512" rtl="0" eaLnBrk="1" latinLnBrk="0" hangingPunct="1">
                        <a:defRPr sz="1700" kern="1200">
                          <a:solidFill>
                            <a:schemeClr val="dk1"/>
                          </a:solidFill>
                          <a:latin typeface="Arial"/>
                        </a:defRPr>
                      </a:lvl3pPr>
                      <a:lvl4pPr marL="1289268" algn="l" defTabSz="859512" rtl="0" eaLnBrk="1" latinLnBrk="0" hangingPunct="1">
                        <a:defRPr sz="1700" kern="1200">
                          <a:solidFill>
                            <a:schemeClr val="dk1"/>
                          </a:solidFill>
                          <a:latin typeface="Arial"/>
                        </a:defRPr>
                      </a:lvl4pPr>
                      <a:lvl5pPr marL="1719024" algn="l" defTabSz="859512" rtl="0" eaLnBrk="1" latinLnBrk="0" hangingPunct="1">
                        <a:defRPr sz="1700" kern="1200">
                          <a:solidFill>
                            <a:schemeClr val="dk1"/>
                          </a:solidFill>
                          <a:latin typeface="Arial"/>
                        </a:defRPr>
                      </a:lvl5pPr>
                      <a:lvl6pPr marL="2148780" algn="l" defTabSz="859512" rtl="0" eaLnBrk="1" latinLnBrk="0" hangingPunct="1">
                        <a:defRPr sz="1700" kern="1200">
                          <a:solidFill>
                            <a:schemeClr val="dk1"/>
                          </a:solidFill>
                          <a:latin typeface="Arial"/>
                        </a:defRPr>
                      </a:lvl6pPr>
                      <a:lvl7pPr marL="2578536" algn="l" defTabSz="859512" rtl="0" eaLnBrk="1" latinLnBrk="0" hangingPunct="1">
                        <a:defRPr sz="1700" kern="1200">
                          <a:solidFill>
                            <a:schemeClr val="dk1"/>
                          </a:solidFill>
                          <a:latin typeface="Arial"/>
                        </a:defRPr>
                      </a:lvl7pPr>
                      <a:lvl8pPr marL="3008291" algn="l" defTabSz="859512" rtl="0" eaLnBrk="1" latinLnBrk="0" hangingPunct="1">
                        <a:defRPr sz="1700" kern="1200">
                          <a:solidFill>
                            <a:schemeClr val="dk1"/>
                          </a:solidFill>
                          <a:latin typeface="Arial"/>
                        </a:defRPr>
                      </a:lvl8pPr>
                      <a:lvl9pPr marL="3438048" algn="l" defTabSz="859512" rtl="0" eaLnBrk="1" latinLnBrk="0" hangingPunct="1">
                        <a:defRPr sz="1700" kern="1200">
                          <a:solidFill>
                            <a:schemeClr val="dk1"/>
                          </a:solidFill>
                          <a:latin typeface="Arial"/>
                        </a:defRPr>
                      </a:lvl9p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Executive</a:t>
                      </a:r>
                      <a:r>
                        <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a:t>
                      </a:r>
                      <a:r>
                        <a:rPr kumimoji="0" lang="fr-FR"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Summary</a:t>
                      </a:r>
                      <a:endParaRPr kumimoji="0" lang="fr-FR"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endParaRP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fr-FR" sz="1600" b="1" i="0" u="none" strike="noStrike" kern="1200" cap="none" normalizeH="0" baseline="0" dirty="0">
                          <a:ln>
                            <a:noFill/>
                          </a:ln>
                          <a:solidFill>
                            <a:srgbClr val="414141"/>
                          </a:solidFill>
                          <a:effectLst/>
                          <a:latin typeface="Verdana" pitchFamily="34" charset="0"/>
                          <a:ea typeface="Verdana" pitchFamily="34" charset="0"/>
                          <a:cs typeface="Verdana" pitchFamily="34" charset="0"/>
                        </a:rPr>
                        <a:t>06</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81711"/>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Benchmarking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10</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667226"/>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QoS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33</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4355"/>
                  </a:ext>
                </a:extLst>
              </a:tr>
              <a:tr h="592078">
                <a:tc>
                  <a:txBody>
                    <a:bodyPr/>
                    <a:lstStyle/>
                    <a:p>
                      <a:pPr marL="355600" marR="0" lvl="0" indent="-355600" algn="l"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0" i="0" u="none" strike="noStrike" kern="1200" cap="none" normalizeH="0" baseline="0" noProof="0" dirty="0" err="1">
                          <a:ln>
                            <a:noFill/>
                          </a:ln>
                          <a:solidFill>
                            <a:srgbClr val="414141"/>
                          </a:solidFill>
                          <a:effectLst/>
                          <a:latin typeface="Verdana" pitchFamily="34" charset="0"/>
                          <a:ea typeface="Verdana" pitchFamily="34" charset="0"/>
                          <a:cs typeface="Verdana" pitchFamily="34" charset="0"/>
                        </a:rPr>
                        <a:t>QoE</a:t>
                      </a:r>
                      <a:r>
                        <a:rPr kumimoji="0" lang="en-US" sz="1600" b="0"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rPr>
                        <a:t> Global Scoring and Ranking</a:t>
                      </a: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ctr" defTabSz="914400" rtl="0" eaLnBrk="1" fontAlgn="base" latinLnBrk="0" hangingPunct="1">
                        <a:lnSpc>
                          <a:spcPct val="106000"/>
                        </a:lnSpc>
                        <a:spcBef>
                          <a:spcPct val="80000"/>
                        </a:spcBef>
                        <a:spcAft>
                          <a:spcPct val="0"/>
                        </a:spcAft>
                        <a:buClr>
                          <a:schemeClr val="tx1"/>
                        </a:buClr>
                        <a:buSzTx/>
                        <a:buFont typeface="Wingdings 2" pitchFamily="18" charset="2"/>
                        <a:buNone/>
                        <a:tabLst/>
                        <a:defRPr/>
                      </a:pPr>
                      <a:r>
                        <a:rPr kumimoji="0" lang="en-US" sz="1600" b="1" i="0" u="none" strike="noStrike" kern="1200" cap="none" normalizeH="0" baseline="0" noProof="0">
                          <a:ln>
                            <a:noFill/>
                          </a:ln>
                          <a:solidFill>
                            <a:srgbClr val="414141"/>
                          </a:solidFill>
                          <a:effectLst/>
                          <a:latin typeface="Verdana" pitchFamily="34" charset="0"/>
                          <a:ea typeface="Verdana" pitchFamily="34" charset="0"/>
                          <a:cs typeface="Verdana" pitchFamily="34" charset="0"/>
                        </a:rPr>
                        <a:t>56</a:t>
                      </a:r>
                      <a:endParaRPr kumimoji="0" lang="en-US" sz="1600" b="1" i="0" u="none" strike="noStrike" kern="1200" cap="none" normalizeH="0" baseline="0" noProof="0" dirty="0">
                        <a:ln>
                          <a:noFill/>
                        </a:ln>
                        <a:solidFill>
                          <a:srgbClr val="414141"/>
                        </a:solidFill>
                        <a:effectLst/>
                        <a:latin typeface="Verdana" pitchFamily="34" charset="0"/>
                        <a:ea typeface="Verdana" pitchFamily="34" charset="0"/>
                        <a:cs typeface="Verdana" pitchFamily="34" charset="0"/>
                      </a:endParaRPr>
                    </a:p>
                  </a:txBody>
                  <a:tcPr marL="49855" marR="49855" marT="54000" marB="54000" anchor="ctr" horzOverflow="overflow">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756612"/>
                  </a:ext>
                </a:extLst>
              </a:tr>
            </a:tbl>
          </a:graphicData>
        </a:graphic>
      </p:graphicFrame>
      <p:sp>
        <p:nvSpPr>
          <p:cNvPr id="15" name="Footer Placeholder 9"/>
          <p:cNvSpPr>
            <a:spLocks noGrp="1"/>
          </p:cNvSpPr>
          <p:nvPr>
            <p:ph type="ftr" sz="quarter" idx="3"/>
          </p:nvPr>
        </p:nvSpPr>
        <p:spPr>
          <a:xfrm>
            <a:off x="469122" y="6584426"/>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AU" sz="651" b="0" i="0" u="none" strike="noStrike" kern="1200" cap="none" spc="0" normalizeH="0" baseline="0" dirty="0">
                <a:ln>
                  <a:noFill/>
                </a:ln>
                <a:solidFill>
                  <a:prstClr val="black"/>
                </a:solidFill>
                <a:effectLst/>
                <a:uLnTx/>
                <a:uFillTx/>
                <a:latin typeface="Verdana"/>
                <a:ea typeface="+mn-ea"/>
                <a:cs typeface="+mn-cs"/>
              </a:rPr>
              <a:t>© 2019 Deloitte  - Confidential</a:t>
            </a:r>
          </a:p>
        </p:txBody>
      </p:sp>
      <p:sp>
        <p:nvSpPr>
          <p:cNvPr id="16" name="Freeform 984">
            <a:extLst>
              <a:ext uri="{FF2B5EF4-FFF2-40B4-BE49-F238E27FC236}">
                <a16:creationId xmlns:a16="http://schemas.microsoft.com/office/drawing/2014/main" id="{2982AC8E-3A19-4A2F-9807-2CA01A2023C7}"/>
              </a:ext>
            </a:extLst>
          </p:cNvPr>
          <p:cNvSpPr>
            <a:spLocks noChangeAspect="1" noEditPoints="1"/>
          </p:cNvSpPr>
          <p:nvPr/>
        </p:nvSpPr>
        <p:spPr bwMode="auto">
          <a:xfrm>
            <a:off x="469900" y="1536251"/>
            <a:ext cx="368120" cy="367041"/>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3 w 512"/>
              <a:gd name="T11" fmla="*/ 132 h 512"/>
              <a:gd name="T12" fmla="*/ 255 w 512"/>
              <a:gd name="T13" fmla="*/ 410 h 512"/>
              <a:gd name="T14" fmla="*/ 245 w 512"/>
              <a:gd name="T15" fmla="*/ 416 h 512"/>
              <a:gd name="T16" fmla="*/ 244 w 512"/>
              <a:gd name="T17" fmla="*/ 416 h 512"/>
              <a:gd name="T18" fmla="*/ 235 w 512"/>
              <a:gd name="T19" fmla="*/ 409 h 512"/>
              <a:gd name="T20" fmla="*/ 200 w 512"/>
              <a:gd name="T21" fmla="*/ 312 h 512"/>
              <a:gd name="T22" fmla="*/ 103 w 512"/>
              <a:gd name="T23" fmla="*/ 276 h 512"/>
              <a:gd name="T24" fmla="*/ 96 w 512"/>
              <a:gd name="T25" fmla="*/ 267 h 512"/>
              <a:gd name="T26" fmla="*/ 102 w 512"/>
              <a:gd name="T27" fmla="*/ 257 h 512"/>
              <a:gd name="T28" fmla="*/ 379 w 512"/>
              <a:gd name="T29" fmla="*/ 118 h 512"/>
              <a:gd name="T30" fmla="*/ 391 w 512"/>
              <a:gd name="T31" fmla="*/ 120 h 512"/>
              <a:gd name="T32" fmla="*/ 393 w 512"/>
              <a:gd name="T33" fmla="*/ 132 h 512"/>
              <a:gd name="T34" fmla="*/ 133 w 512"/>
              <a:gd name="T35" fmla="*/ 265 h 512"/>
              <a:gd name="T36" fmla="*/ 360 w 512"/>
              <a:gd name="T37" fmla="*/ 152 h 512"/>
              <a:gd name="T38" fmla="*/ 247 w 512"/>
              <a:gd name="T39" fmla="*/ 378 h 512"/>
              <a:gd name="T40" fmla="*/ 218 w 512"/>
              <a:gd name="T41" fmla="*/ 300 h 512"/>
              <a:gd name="T42" fmla="*/ 212 w 512"/>
              <a:gd name="T43" fmla="*/ 294 h 512"/>
              <a:gd name="T44" fmla="*/ 133 w 512"/>
              <a:gd name="T45" fmla="*/ 26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6" name="Freeform 59">
            <a:extLst>
              <a:ext uri="{FF2B5EF4-FFF2-40B4-BE49-F238E27FC236}">
                <a16:creationId xmlns:a16="http://schemas.microsoft.com/office/drawing/2014/main" id="{54F671B8-F7A9-4A6C-A26B-0BEDBAE3F2BA}"/>
              </a:ext>
            </a:extLst>
          </p:cNvPr>
          <p:cNvSpPr>
            <a:spLocks noChangeAspect="1" noEditPoints="1"/>
          </p:cNvSpPr>
          <p:nvPr/>
        </p:nvSpPr>
        <p:spPr bwMode="auto">
          <a:xfrm>
            <a:off x="470440" y="2702778"/>
            <a:ext cx="367041" cy="368120"/>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27" name="Freeform 393">
            <a:extLst>
              <a:ext uri="{FF2B5EF4-FFF2-40B4-BE49-F238E27FC236}">
                <a16:creationId xmlns:a16="http://schemas.microsoft.com/office/drawing/2014/main" id="{DEEDAF0B-EC1D-45B6-9B23-7155AB90A58A}"/>
              </a:ext>
            </a:extLst>
          </p:cNvPr>
          <p:cNvSpPr>
            <a:spLocks noChangeAspect="1" noEditPoints="1"/>
          </p:cNvSpPr>
          <p:nvPr/>
        </p:nvSpPr>
        <p:spPr bwMode="auto">
          <a:xfrm>
            <a:off x="469450" y="3309285"/>
            <a:ext cx="369021" cy="370106"/>
          </a:xfrm>
          <a:custGeom>
            <a:avLst/>
            <a:gdLst>
              <a:gd name="T0" fmla="*/ 0 w 512"/>
              <a:gd name="T1" fmla="*/ 256 h 512"/>
              <a:gd name="T2" fmla="*/ 512 w 512"/>
              <a:gd name="T3" fmla="*/ 256 h 512"/>
              <a:gd name="T4" fmla="*/ 231 w 512"/>
              <a:gd name="T5" fmla="*/ 381 h 512"/>
              <a:gd name="T6" fmla="*/ 216 w 512"/>
              <a:gd name="T7" fmla="*/ 382 h 512"/>
              <a:gd name="T8" fmla="*/ 177 w 512"/>
              <a:gd name="T9" fmla="*/ 372 h 512"/>
              <a:gd name="T10" fmla="*/ 161 w 512"/>
              <a:gd name="T11" fmla="*/ 324 h 512"/>
              <a:gd name="T12" fmla="*/ 172 w 512"/>
              <a:gd name="T13" fmla="*/ 250 h 512"/>
              <a:gd name="T14" fmla="*/ 149 w 512"/>
              <a:gd name="T15" fmla="*/ 240 h 512"/>
              <a:gd name="T16" fmla="*/ 125 w 512"/>
              <a:gd name="T17" fmla="*/ 250 h 512"/>
              <a:gd name="T18" fmla="*/ 136 w 512"/>
              <a:gd name="T19" fmla="*/ 324 h 512"/>
              <a:gd name="T20" fmla="*/ 121 w 512"/>
              <a:gd name="T21" fmla="*/ 372 h 512"/>
              <a:gd name="T22" fmla="*/ 107 w 512"/>
              <a:gd name="T23" fmla="*/ 366 h 512"/>
              <a:gd name="T24" fmla="*/ 118 w 512"/>
              <a:gd name="T25" fmla="*/ 336 h 512"/>
              <a:gd name="T26" fmla="*/ 109 w 512"/>
              <a:gd name="T27" fmla="*/ 237 h 512"/>
              <a:gd name="T28" fmla="*/ 149 w 512"/>
              <a:gd name="T29" fmla="*/ 218 h 512"/>
              <a:gd name="T30" fmla="*/ 149 w 512"/>
              <a:gd name="T31" fmla="*/ 218 h 512"/>
              <a:gd name="T32" fmla="*/ 189 w 512"/>
              <a:gd name="T33" fmla="*/ 237 h 512"/>
              <a:gd name="T34" fmla="*/ 180 w 512"/>
              <a:gd name="T35" fmla="*/ 336 h 512"/>
              <a:gd name="T36" fmla="*/ 198 w 512"/>
              <a:gd name="T37" fmla="*/ 355 h 512"/>
              <a:gd name="T38" fmla="*/ 231 w 512"/>
              <a:gd name="T39" fmla="*/ 381 h 512"/>
              <a:gd name="T40" fmla="*/ 405 w 512"/>
              <a:gd name="T41" fmla="*/ 330 h 512"/>
              <a:gd name="T42" fmla="*/ 213 w 512"/>
              <a:gd name="T43" fmla="*/ 320 h 512"/>
              <a:gd name="T44" fmla="*/ 394 w 512"/>
              <a:gd name="T45" fmla="*/ 309 h 512"/>
              <a:gd name="T46" fmla="*/ 170 w 512"/>
              <a:gd name="T47" fmla="*/ 181 h 512"/>
              <a:gd name="T48" fmla="*/ 160 w 512"/>
              <a:gd name="T49" fmla="*/ 202 h 512"/>
              <a:gd name="T50" fmla="*/ 149 w 512"/>
              <a:gd name="T51" fmla="*/ 170 h 512"/>
              <a:gd name="T52" fmla="*/ 405 w 512"/>
              <a:gd name="T53" fmla="*/ 160 h 512"/>
              <a:gd name="T54" fmla="*/ 416 w 512"/>
              <a:gd name="T55" fmla="*/ 320 h 512"/>
              <a:gd name="T56" fmla="*/ 362 w 512"/>
              <a:gd name="T57" fmla="*/ 256 h 512"/>
              <a:gd name="T58" fmla="*/ 362 w 512"/>
              <a:gd name="T59" fmla="*/ 277 h 512"/>
              <a:gd name="T60" fmla="*/ 224 w 512"/>
              <a:gd name="T61" fmla="*/ 266 h 512"/>
              <a:gd name="T62" fmla="*/ 224 w 512"/>
              <a:gd name="T63" fmla="*/ 224 h 512"/>
              <a:gd name="T64" fmla="*/ 362 w 512"/>
              <a:gd name="T65" fmla="*/ 213 h 512"/>
              <a:gd name="T66" fmla="*/ 362 w 512"/>
              <a:gd name="T67" fmla="*/ 234 h 512"/>
              <a:gd name="T68" fmla="*/ 224 w 512"/>
              <a:gd name="T69" fmla="*/ 22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nvGrpSpPr>
          <p:cNvPr id="28" name="Group 319">
            <a:extLst>
              <a:ext uri="{FF2B5EF4-FFF2-40B4-BE49-F238E27FC236}">
                <a16:creationId xmlns:a16="http://schemas.microsoft.com/office/drawing/2014/main" id="{07D44886-FE36-4105-B049-80FF54874335}"/>
              </a:ext>
            </a:extLst>
          </p:cNvPr>
          <p:cNvGrpSpPr>
            <a:grpSpLocks noChangeAspect="1"/>
          </p:cNvGrpSpPr>
          <p:nvPr/>
        </p:nvGrpSpPr>
        <p:grpSpPr bwMode="auto">
          <a:xfrm>
            <a:off x="469122" y="3902805"/>
            <a:ext cx="369676" cy="369676"/>
            <a:chOff x="5426" y="1148"/>
            <a:chExt cx="340" cy="340"/>
          </a:xfrm>
          <a:solidFill>
            <a:schemeClr val="accent1"/>
          </a:solidFill>
        </p:grpSpPr>
        <p:sp>
          <p:nvSpPr>
            <p:cNvPr id="29" name="Freeform 320">
              <a:extLst>
                <a:ext uri="{FF2B5EF4-FFF2-40B4-BE49-F238E27FC236}">
                  <a16:creationId xmlns:a16="http://schemas.microsoft.com/office/drawing/2014/main" id="{8C0D0171-2199-4DF4-8B0B-BC6D20734020}"/>
                </a:ext>
              </a:extLst>
            </p:cNvPr>
            <p:cNvSpPr>
              <a:spLocks noEditPoints="1"/>
            </p:cNvSpPr>
            <p:nvPr/>
          </p:nvSpPr>
          <p:spPr bwMode="auto">
            <a:xfrm>
              <a:off x="5518" y="1254"/>
              <a:ext cx="156" cy="142"/>
            </a:xfrm>
            <a:custGeom>
              <a:avLst/>
              <a:gdLst>
                <a:gd name="T0" fmla="*/ 203 w 235"/>
                <a:gd name="T1" fmla="*/ 53 h 213"/>
                <a:gd name="T2" fmla="*/ 202 w 235"/>
                <a:gd name="T3" fmla="*/ 57 h 213"/>
                <a:gd name="T4" fmla="*/ 117 w 235"/>
                <a:gd name="T5" fmla="*/ 106 h 213"/>
                <a:gd name="T6" fmla="*/ 33 w 235"/>
                <a:gd name="T7" fmla="*/ 57 h 213"/>
                <a:gd name="T8" fmla="*/ 32 w 235"/>
                <a:gd name="T9" fmla="*/ 53 h 213"/>
                <a:gd name="T10" fmla="*/ 32 w 235"/>
                <a:gd name="T11" fmla="*/ 0 h 213"/>
                <a:gd name="T12" fmla="*/ 0 w 235"/>
                <a:gd name="T13" fmla="*/ 0 h 213"/>
                <a:gd name="T14" fmla="*/ 0 w 235"/>
                <a:gd name="T15" fmla="*/ 213 h 213"/>
                <a:gd name="T16" fmla="*/ 235 w 235"/>
                <a:gd name="T17" fmla="*/ 213 h 213"/>
                <a:gd name="T18" fmla="*/ 235 w 235"/>
                <a:gd name="T19" fmla="*/ 0 h 213"/>
                <a:gd name="T20" fmla="*/ 203 w 235"/>
                <a:gd name="T21" fmla="*/ 0 h 213"/>
                <a:gd name="T22" fmla="*/ 203 w 235"/>
                <a:gd name="T23" fmla="*/ 53 h 213"/>
                <a:gd name="T24" fmla="*/ 203 w 235"/>
                <a:gd name="T25" fmla="*/ 192 h 213"/>
                <a:gd name="T26" fmla="*/ 32 w 235"/>
                <a:gd name="T27" fmla="*/ 192 h 213"/>
                <a:gd name="T28" fmla="*/ 22 w 235"/>
                <a:gd name="T29" fmla="*/ 181 h 213"/>
                <a:gd name="T30" fmla="*/ 32 w 235"/>
                <a:gd name="T31" fmla="*/ 170 h 213"/>
                <a:gd name="T32" fmla="*/ 203 w 235"/>
                <a:gd name="T33" fmla="*/ 170 h 213"/>
                <a:gd name="T34" fmla="*/ 214 w 235"/>
                <a:gd name="T35" fmla="*/ 181 h 213"/>
                <a:gd name="T36" fmla="*/ 203 w 235"/>
                <a:gd name="T37" fmla="*/ 192 h 213"/>
                <a:gd name="T38" fmla="*/ 214 w 235"/>
                <a:gd name="T39" fmla="*/ 138 h 213"/>
                <a:gd name="T40" fmla="*/ 203 w 235"/>
                <a:gd name="T41" fmla="*/ 149 h 213"/>
                <a:gd name="T42" fmla="*/ 32 w 235"/>
                <a:gd name="T43" fmla="*/ 149 h 213"/>
                <a:gd name="T44" fmla="*/ 22 w 235"/>
                <a:gd name="T45" fmla="*/ 138 h 213"/>
                <a:gd name="T46" fmla="*/ 32 w 235"/>
                <a:gd name="T47" fmla="*/ 128 h 213"/>
                <a:gd name="T48" fmla="*/ 203 w 235"/>
                <a:gd name="T49" fmla="*/ 128 h 213"/>
                <a:gd name="T50" fmla="*/ 214 w 235"/>
                <a:gd name="T51"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213">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0" name="Freeform 321">
              <a:extLst>
                <a:ext uri="{FF2B5EF4-FFF2-40B4-BE49-F238E27FC236}">
                  <a16:creationId xmlns:a16="http://schemas.microsoft.com/office/drawing/2014/main" id="{DFC6D9AB-9E6B-445D-AEC2-DC91DB967C55}"/>
                </a:ext>
              </a:extLst>
            </p:cNvPr>
            <p:cNvSpPr>
              <a:spLocks noEditPoints="1"/>
            </p:cNvSpPr>
            <p:nvPr/>
          </p:nvSpPr>
          <p:spPr bwMode="auto">
            <a:xfrm>
              <a:off x="5553" y="1233"/>
              <a:ext cx="85" cy="78"/>
            </a:xfrm>
            <a:custGeom>
              <a:avLst/>
              <a:gdLst>
                <a:gd name="T0" fmla="*/ 63 w 128"/>
                <a:gd name="T1" fmla="*/ 117 h 117"/>
                <a:gd name="T2" fmla="*/ 128 w 128"/>
                <a:gd name="T3" fmla="*/ 83 h 117"/>
                <a:gd name="T4" fmla="*/ 128 w 128"/>
                <a:gd name="T5" fmla="*/ 0 h 117"/>
                <a:gd name="T6" fmla="*/ 0 w 128"/>
                <a:gd name="T7" fmla="*/ 0 h 117"/>
                <a:gd name="T8" fmla="*/ 0 w 128"/>
                <a:gd name="T9" fmla="*/ 83 h 117"/>
                <a:gd name="T10" fmla="*/ 63 w 128"/>
                <a:gd name="T11" fmla="*/ 117 h 117"/>
                <a:gd name="T12" fmla="*/ 24 w 128"/>
                <a:gd name="T13" fmla="*/ 45 h 117"/>
                <a:gd name="T14" fmla="*/ 39 w 128"/>
                <a:gd name="T15" fmla="*/ 45 h 117"/>
                <a:gd name="T16" fmla="*/ 53 w 128"/>
                <a:gd name="T17" fmla="*/ 59 h 117"/>
                <a:gd name="T18" fmla="*/ 53 w 128"/>
                <a:gd name="T19" fmla="*/ 32 h 117"/>
                <a:gd name="T20" fmla="*/ 64 w 128"/>
                <a:gd name="T21" fmla="*/ 21 h 117"/>
                <a:gd name="T22" fmla="*/ 74 w 128"/>
                <a:gd name="T23" fmla="*/ 32 h 117"/>
                <a:gd name="T24" fmla="*/ 74 w 128"/>
                <a:gd name="T25" fmla="*/ 59 h 117"/>
                <a:gd name="T26" fmla="*/ 88 w 128"/>
                <a:gd name="T27" fmla="*/ 45 h 117"/>
                <a:gd name="T28" fmla="*/ 103 w 128"/>
                <a:gd name="T29" fmla="*/ 45 h 117"/>
                <a:gd name="T30" fmla="*/ 103 w 128"/>
                <a:gd name="T31" fmla="*/ 61 h 117"/>
                <a:gd name="T32" fmla="*/ 71 w 128"/>
                <a:gd name="T33" fmla="*/ 93 h 117"/>
                <a:gd name="T34" fmla="*/ 64 w 128"/>
                <a:gd name="T35" fmla="*/ 96 h 117"/>
                <a:gd name="T36" fmla="*/ 56 w 128"/>
                <a:gd name="T37" fmla="*/ 93 h 117"/>
                <a:gd name="T38" fmla="*/ 24 w 128"/>
                <a:gd name="T39" fmla="*/ 61 h 117"/>
                <a:gd name="T40" fmla="*/ 24 w 128"/>
                <a:gd name="T41" fmla="*/ 4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17">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
          <p:nvSpPr>
            <p:cNvPr id="31" name="Freeform 322">
              <a:extLst>
                <a:ext uri="{FF2B5EF4-FFF2-40B4-BE49-F238E27FC236}">
                  <a16:creationId xmlns:a16="http://schemas.microsoft.com/office/drawing/2014/main" id="{EA594284-6DD4-443C-B186-62FE65D3F1F4}"/>
                </a:ext>
              </a:extLst>
            </p:cNvPr>
            <p:cNvSpPr>
              <a:spLocks noEditPoints="1"/>
            </p:cNvSpPr>
            <p:nvPr/>
          </p:nvSpPr>
          <p:spPr bwMode="auto">
            <a:xfrm>
              <a:off x="5426" y="114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49 h 512"/>
                <a:gd name="T20" fmla="*/ 128 w 512"/>
                <a:gd name="T21" fmla="*/ 138 h 512"/>
                <a:gd name="T22" fmla="*/ 170 w 512"/>
                <a:gd name="T23" fmla="*/ 138 h 512"/>
                <a:gd name="T24" fmla="*/ 170 w 512"/>
                <a:gd name="T25" fmla="*/ 117 h 512"/>
                <a:gd name="T26" fmla="*/ 181 w 512"/>
                <a:gd name="T27" fmla="*/ 106 h 512"/>
                <a:gd name="T28" fmla="*/ 330 w 512"/>
                <a:gd name="T29" fmla="*/ 106 h 512"/>
                <a:gd name="T30" fmla="*/ 341 w 512"/>
                <a:gd name="T31" fmla="*/ 117 h 512"/>
                <a:gd name="T32" fmla="*/ 341 w 512"/>
                <a:gd name="T33" fmla="*/ 138 h 512"/>
                <a:gd name="T34" fmla="*/ 384 w 512"/>
                <a:gd name="T35" fmla="*/ 138 h 512"/>
                <a:gd name="T36" fmla="*/ 394 w 512"/>
                <a:gd name="T37" fmla="*/ 149 h 512"/>
                <a:gd name="T38" fmla="*/ 394 w 512"/>
                <a:gd name="T39"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grpSp>
      <p:sp>
        <p:nvSpPr>
          <p:cNvPr id="32" name="Freeform 26">
            <a:extLst>
              <a:ext uri="{FF2B5EF4-FFF2-40B4-BE49-F238E27FC236}">
                <a16:creationId xmlns:a16="http://schemas.microsoft.com/office/drawing/2014/main" id="{EF57699E-BB84-41A3-BD26-4314D83C22F2}"/>
              </a:ext>
            </a:extLst>
          </p:cNvPr>
          <p:cNvSpPr>
            <a:spLocks noChangeAspect="1" noEditPoints="1"/>
          </p:cNvSpPr>
          <p:nvPr/>
        </p:nvSpPr>
        <p:spPr bwMode="auto">
          <a:xfrm>
            <a:off x="470145" y="2151312"/>
            <a:ext cx="367631" cy="367631"/>
          </a:xfrm>
          <a:custGeom>
            <a:avLst/>
            <a:gdLst>
              <a:gd name="T0" fmla="*/ 358 w 512"/>
              <a:gd name="T1" fmla="*/ 227 h 512"/>
              <a:gd name="T2" fmla="*/ 367 w 512"/>
              <a:gd name="T3" fmla="*/ 174 h 512"/>
              <a:gd name="T4" fmla="*/ 366 w 512"/>
              <a:gd name="T5" fmla="*/ 172 h 512"/>
              <a:gd name="T6" fmla="*/ 338 w 512"/>
              <a:gd name="T7" fmla="*/ 145 h 512"/>
              <a:gd name="T8" fmla="*/ 308 w 512"/>
              <a:gd name="T9" fmla="*/ 163 h 512"/>
              <a:gd name="T10" fmla="*/ 277 w 512"/>
              <a:gd name="T11" fmla="*/ 119 h 512"/>
              <a:gd name="T12" fmla="*/ 234 w 512"/>
              <a:gd name="T13" fmla="*/ 119 h 512"/>
              <a:gd name="T14" fmla="*/ 204 w 512"/>
              <a:gd name="T15" fmla="*/ 163 h 512"/>
              <a:gd name="T16" fmla="*/ 173 w 512"/>
              <a:gd name="T17" fmla="*/ 145 h 512"/>
              <a:gd name="T18" fmla="*/ 161 w 512"/>
              <a:gd name="T19" fmla="*/ 191 h 512"/>
              <a:gd name="T20" fmla="*/ 143 w 512"/>
              <a:gd name="T21" fmla="*/ 234 h 512"/>
              <a:gd name="T22" fmla="*/ 117 w 512"/>
              <a:gd name="T23" fmla="*/ 256 h 512"/>
              <a:gd name="T24" fmla="*/ 143 w 512"/>
              <a:gd name="T25" fmla="*/ 277 h 512"/>
              <a:gd name="T26" fmla="*/ 161 w 512"/>
              <a:gd name="T27" fmla="*/ 320 h 512"/>
              <a:gd name="T28" fmla="*/ 145 w 512"/>
              <a:gd name="T29" fmla="*/ 339 h 512"/>
              <a:gd name="T30" fmla="*/ 172 w 512"/>
              <a:gd name="T31" fmla="*/ 366 h 512"/>
              <a:gd name="T32" fmla="*/ 191 w 512"/>
              <a:gd name="T33" fmla="*/ 351 h 512"/>
              <a:gd name="T34" fmla="*/ 234 w 512"/>
              <a:gd name="T35" fmla="*/ 368 h 512"/>
              <a:gd name="T36" fmla="*/ 245 w 512"/>
              <a:gd name="T37" fmla="*/ 394 h 512"/>
              <a:gd name="T38" fmla="*/ 267 w 512"/>
              <a:gd name="T39" fmla="*/ 394 h 512"/>
              <a:gd name="T40" fmla="*/ 285 w 512"/>
              <a:gd name="T41" fmla="*/ 358 h 512"/>
              <a:gd name="T42" fmla="*/ 337 w 512"/>
              <a:gd name="T43" fmla="*/ 368 h 512"/>
              <a:gd name="T44" fmla="*/ 368 w 512"/>
              <a:gd name="T45" fmla="*/ 337 h 512"/>
              <a:gd name="T46" fmla="*/ 358 w 512"/>
              <a:gd name="T47" fmla="*/ 285 h 512"/>
              <a:gd name="T48" fmla="*/ 394 w 512"/>
              <a:gd name="T49" fmla="*/ 267 h 512"/>
              <a:gd name="T50" fmla="*/ 393 w 512"/>
              <a:gd name="T51" fmla="*/ 234 h 512"/>
              <a:gd name="T52" fmla="*/ 256 w 512"/>
              <a:gd name="T53" fmla="*/ 192 h 512"/>
              <a:gd name="T54" fmla="*/ 298 w 512"/>
              <a:gd name="T55" fmla="*/ 256 h 512"/>
              <a:gd name="T56" fmla="*/ 256 w 512"/>
              <a:gd name="T57" fmla="*/ 213 h 512"/>
              <a:gd name="T58" fmla="*/ 0 w 512"/>
              <a:gd name="T59" fmla="*/ 256 h 512"/>
              <a:gd name="T60" fmla="*/ 256 w 512"/>
              <a:gd name="T61" fmla="*/ 0 h 512"/>
              <a:gd name="T62" fmla="*/ 401 w 512"/>
              <a:gd name="T63" fmla="*/ 298 h 512"/>
              <a:gd name="T64" fmla="*/ 389 w 512"/>
              <a:gd name="T65" fmla="*/ 329 h 512"/>
              <a:gd name="T66" fmla="*/ 351 w 512"/>
              <a:gd name="T67" fmla="*/ 384 h 512"/>
              <a:gd name="T68" fmla="*/ 311 w 512"/>
              <a:gd name="T69" fmla="*/ 371 h 512"/>
              <a:gd name="T70" fmla="*/ 290 w 512"/>
              <a:gd name="T71" fmla="*/ 412 h 512"/>
              <a:gd name="T72" fmla="*/ 268 w 512"/>
              <a:gd name="T73" fmla="*/ 416 h 512"/>
              <a:gd name="T74" fmla="*/ 256 w 512"/>
              <a:gd name="T75" fmla="*/ 416 h 512"/>
              <a:gd name="T76" fmla="*/ 249 w 512"/>
              <a:gd name="T77" fmla="*/ 416 h 512"/>
              <a:gd name="T78" fmla="*/ 243 w 512"/>
              <a:gd name="T79" fmla="*/ 416 h 512"/>
              <a:gd name="T80" fmla="*/ 213 w 512"/>
              <a:gd name="T81" fmla="*/ 401 h 512"/>
              <a:gd name="T82" fmla="*/ 183 w 512"/>
              <a:gd name="T83" fmla="*/ 389 h 512"/>
              <a:gd name="T84" fmla="*/ 160 w 512"/>
              <a:gd name="T85" fmla="*/ 384 h 512"/>
              <a:gd name="T86" fmla="*/ 128 w 512"/>
              <a:gd name="T87" fmla="*/ 351 h 512"/>
              <a:gd name="T88" fmla="*/ 121 w 512"/>
              <a:gd name="T89" fmla="*/ 342 h 512"/>
              <a:gd name="T90" fmla="*/ 135 w 512"/>
              <a:gd name="T91" fmla="*/ 298 h 512"/>
              <a:gd name="T92" fmla="*/ 96 w 512"/>
              <a:gd name="T93" fmla="*/ 268 h 512"/>
              <a:gd name="T94" fmla="*/ 96 w 512"/>
              <a:gd name="T95" fmla="*/ 256 h 512"/>
              <a:gd name="T96" fmla="*/ 96 w 512"/>
              <a:gd name="T97" fmla="*/ 243 h 512"/>
              <a:gd name="T98" fmla="*/ 96 w 512"/>
              <a:gd name="T99" fmla="*/ 243 h 512"/>
              <a:gd name="T100" fmla="*/ 135 w 512"/>
              <a:gd name="T101" fmla="*/ 213 h 512"/>
              <a:gd name="T102" fmla="*/ 121 w 512"/>
              <a:gd name="T103" fmla="*/ 169 h 512"/>
              <a:gd name="T104" fmla="*/ 169 w 512"/>
              <a:gd name="T105" fmla="*/ 121 h 512"/>
              <a:gd name="T106" fmla="*/ 213 w 512"/>
              <a:gd name="T107" fmla="*/ 135 h 512"/>
              <a:gd name="T108" fmla="*/ 243 w 512"/>
              <a:gd name="T109" fmla="*/ 96 h 512"/>
              <a:gd name="T110" fmla="*/ 298 w 512"/>
              <a:gd name="T111" fmla="*/ 110 h 512"/>
              <a:gd name="T112" fmla="*/ 329 w 512"/>
              <a:gd name="T113" fmla="*/ 122 h 512"/>
              <a:gd name="T114" fmla="*/ 351 w 512"/>
              <a:gd name="T115" fmla="*/ 128 h 512"/>
              <a:gd name="T116" fmla="*/ 384 w 512"/>
              <a:gd name="T117" fmla="*/ 160 h 512"/>
              <a:gd name="T118" fmla="*/ 390 w 512"/>
              <a:gd name="T119" fmla="*/ 169 h 512"/>
              <a:gd name="T120" fmla="*/ 376 w 512"/>
              <a:gd name="T121" fmla="*/ 213 h 512"/>
              <a:gd name="T122" fmla="*/ 416 w 512"/>
              <a:gd name="T123" fmla="*/ 243 h 512"/>
              <a:gd name="T124" fmla="*/ 415 w 512"/>
              <a:gd name="T125" fmla="*/ 2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2193813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C43AE90-333F-4414-BD3E-0490B772CA8B}"/>
              </a:ext>
            </a:extLst>
          </p:cNvPr>
          <p:cNvGraphicFramePr>
            <a:graphicFrameLocks/>
          </p:cNvGraphicFramePr>
          <p:nvPr>
            <p:extLst>
              <p:ext uri="{D42A27DB-BD31-4B8C-83A1-F6EECF244321}">
                <p14:modId xmlns:p14="http://schemas.microsoft.com/office/powerpoint/2010/main" val="652583383"/>
              </p:ext>
            </p:extLst>
          </p:nvPr>
        </p:nvGraphicFramePr>
        <p:xfrm>
          <a:off x="7972034" y="2438719"/>
          <a:ext cx="3882094" cy="309775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Voice Quality</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MTN is offering voice quality much better than </a:t>
            </a:r>
            <a:r>
              <a:rPr lang="en-US" sz="2400" dirty="0" err="1">
                <a:solidFill>
                  <a:schemeClr val="bg1">
                    <a:lumMod val="50000"/>
                  </a:schemeClr>
                </a:solidFill>
                <a:latin typeface="Verdana" panose="020B0604030504040204" pitchFamily="34" charset="0"/>
                <a:ea typeface="Verdana" panose="020B0604030504040204" pitchFamily="34" charset="0"/>
                <a:cs typeface="+mn-cs"/>
              </a:rPr>
              <a:t>Moov</a:t>
            </a:r>
            <a:r>
              <a:rPr lang="en-US" sz="2400" dirty="0">
                <a:solidFill>
                  <a:schemeClr val="bg1">
                    <a:lumMod val="50000"/>
                  </a:schemeClr>
                </a:solidFill>
                <a:latin typeface="Verdana" panose="020B0604030504040204" pitchFamily="34" charset="0"/>
                <a:ea typeface="Verdana" panose="020B0604030504040204" pitchFamily="34" charset="0"/>
                <a:cs typeface="+mn-cs"/>
              </a:rPr>
              <a:t> and it reached the ARCEP target in all areas except </a:t>
            </a:r>
            <a:r>
              <a:rPr lang="en-US" sz="2400" dirty="0" err="1">
                <a:solidFill>
                  <a:schemeClr val="bg1">
                    <a:lumMod val="50000"/>
                  </a:schemeClr>
                </a:solidFill>
                <a:latin typeface="Verdana" panose="020B0604030504040204" pitchFamily="34" charset="0"/>
                <a:ea typeface="Verdana" panose="020B0604030504040204" pitchFamily="34" charset="0"/>
                <a:cs typeface="+mn-cs"/>
              </a:rPr>
              <a:t>Porto-novo</a:t>
            </a:r>
            <a:r>
              <a:rPr lang="en-US" sz="2400" dirty="0">
                <a:solidFill>
                  <a:schemeClr val="bg1">
                    <a:lumMod val="50000"/>
                  </a:schemeClr>
                </a:solidFill>
                <a:latin typeface="Verdana" panose="020B0604030504040204" pitchFamily="34" charset="0"/>
                <a:ea typeface="Verdana" panose="020B0604030504040204" pitchFamily="34" charset="0"/>
                <a:cs typeface="+mn-cs"/>
              </a:rPr>
              <a:t> and major roads.</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20</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 name="Rectangle 1"/>
          <p:cNvSpPr/>
          <p:nvPr/>
        </p:nvSpPr>
        <p:spPr>
          <a:xfrm>
            <a:off x="3526719" y="6295170"/>
            <a:ext cx="3335673" cy="276999"/>
          </a:xfrm>
          <a:prstGeom prst="rect">
            <a:avLst/>
          </a:prstGeom>
        </p:spPr>
        <p:txBody>
          <a:bodyPr wrap="square">
            <a:spAutoFit/>
          </a:bodyPr>
          <a:lstStyle/>
          <a:p>
            <a:r>
              <a:rPr lang="en-US" sz="1200" dirty="0">
                <a:solidFill>
                  <a:srgbClr val="FF0000"/>
                </a:solidFill>
                <a:latin typeface="Verdana" panose="020B0604030504040204" pitchFamily="34" charset="0"/>
                <a:ea typeface="Verdana" panose="020B0604030504040204" pitchFamily="34" charset="0"/>
              </a:rPr>
              <a:t>Voice Quality (with MOS &gt; 2,8)</a:t>
            </a:r>
            <a:r>
              <a:rPr lang="fr-FR" sz="1200" dirty="0">
                <a:solidFill>
                  <a:srgbClr val="FF0000"/>
                </a:solidFill>
              </a:rPr>
              <a:t> </a:t>
            </a:r>
          </a:p>
        </p:txBody>
      </p:sp>
      <p:pic>
        <p:nvPicPr>
          <p:cNvPr id="9" name="Picture 8"/>
          <p:cNvPicPr>
            <a:picLocks noChangeAspect="1"/>
          </p:cNvPicPr>
          <p:nvPr/>
        </p:nvPicPr>
        <p:blipFill>
          <a:blip r:embed="rId4"/>
          <a:stretch>
            <a:fillRect/>
          </a:stretch>
        </p:blipFill>
        <p:spPr>
          <a:xfrm>
            <a:off x="8814567" y="4941418"/>
            <a:ext cx="693227" cy="137416"/>
          </a:xfrm>
          <a:prstGeom prst="rect">
            <a:avLst/>
          </a:prstGeom>
        </p:spPr>
      </p:pic>
      <p:pic>
        <p:nvPicPr>
          <p:cNvPr id="10" name="Picture 9"/>
          <p:cNvPicPr>
            <a:picLocks noChangeAspect="1"/>
          </p:cNvPicPr>
          <p:nvPr/>
        </p:nvPicPr>
        <p:blipFill>
          <a:blip r:embed="rId5"/>
          <a:stretch>
            <a:fillRect/>
          </a:stretch>
        </p:blipFill>
        <p:spPr>
          <a:xfrm>
            <a:off x="9751010" y="3871390"/>
            <a:ext cx="487680" cy="232410"/>
          </a:xfrm>
          <a:prstGeom prst="rect">
            <a:avLst/>
          </a:prstGeom>
        </p:spPr>
      </p:pic>
      <p:pic>
        <p:nvPicPr>
          <p:cNvPr id="11" name="Google Shape;1863;p28">
            <a:extLst>
              <a:ext uri="{FF2B5EF4-FFF2-40B4-BE49-F238E27FC236}">
                <a16:creationId xmlns:a16="http://schemas.microsoft.com/office/drawing/2014/main" id="{ACDCF288-70CC-D6E0-80CA-01012D3AAFB6}"/>
              </a:ext>
            </a:extLst>
          </p:cNvPr>
          <p:cNvPicPr preferRelativeResize="0"/>
          <p:nvPr/>
        </p:nvPicPr>
        <p:blipFill rotWithShape="1">
          <a:blip r:embed="rId6">
            <a:alphaModFix/>
          </a:blip>
          <a:srcRect/>
          <a:stretch/>
        </p:blipFill>
        <p:spPr>
          <a:xfrm>
            <a:off x="10598973" y="5012229"/>
            <a:ext cx="598486" cy="152401"/>
          </a:xfrm>
          <a:prstGeom prst="rect">
            <a:avLst/>
          </a:prstGeom>
          <a:noFill/>
          <a:ln>
            <a:noFill/>
          </a:ln>
        </p:spPr>
      </p:pic>
      <p:graphicFrame>
        <p:nvGraphicFramePr>
          <p:cNvPr id="12" name="Chart 11">
            <a:extLst>
              <a:ext uri="{FF2B5EF4-FFF2-40B4-BE49-F238E27FC236}">
                <a16:creationId xmlns:a16="http://schemas.microsoft.com/office/drawing/2014/main" id="{00000000-0008-0000-1200-000003000000}"/>
              </a:ext>
            </a:extLst>
          </p:cNvPr>
          <p:cNvGraphicFramePr>
            <a:graphicFrameLocks/>
          </p:cNvGraphicFramePr>
          <p:nvPr>
            <p:extLst>
              <p:ext uri="{D42A27DB-BD31-4B8C-83A1-F6EECF244321}">
                <p14:modId xmlns:p14="http://schemas.microsoft.com/office/powerpoint/2010/main" val="1434597419"/>
              </p:ext>
            </p:extLst>
          </p:nvPr>
        </p:nvGraphicFramePr>
        <p:xfrm>
          <a:off x="469900" y="1650879"/>
          <a:ext cx="7174988" cy="444102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333317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1100-000004000000}"/>
              </a:ext>
            </a:extLst>
          </p:cNvPr>
          <p:cNvGraphicFramePr>
            <a:graphicFrameLocks/>
          </p:cNvGraphicFramePr>
          <p:nvPr>
            <p:extLst>
              <p:ext uri="{D42A27DB-BD31-4B8C-83A1-F6EECF244321}">
                <p14:modId xmlns:p14="http://schemas.microsoft.com/office/powerpoint/2010/main" val="1398515066"/>
              </p:ext>
            </p:extLst>
          </p:nvPr>
        </p:nvGraphicFramePr>
        <p:xfrm>
          <a:off x="8120170" y="1603892"/>
          <a:ext cx="3879946" cy="239986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SMS Sending/Receiving Success Rate</a:t>
            </a:r>
            <a:br>
              <a:rPr lang="en-US" sz="2400" dirty="0">
                <a:solidFill>
                  <a:srgbClr val="414141"/>
                </a:solidFill>
              </a:rPr>
            </a:br>
            <a:r>
              <a:rPr lang="fr-FR" sz="2400" dirty="0">
                <a:solidFill>
                  <a:schemeClr val="bg1">
                    <a:lumMod val="50000"/>
                  </a:schemeClr>
                </a:solidFill>
                <a:latin typeface="Verdana" panose="020B0604030504040204" pitchFamily="34" charset="0"/>
                <a:ea typeface="Verdana" panose="020B0604030504040204" pitchFamily="34" charset="0"/>
                <a:cs typeface="+mn-cs"/>
              </a:rPr>
              <a:t>MTN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and </a:t>
            </a:r>
            <a:r>
              <a:rPr lang="fr-FR" sz="2400" dirty="0" err="1">
                <a:solidFill>
                  <a:schemeClr val="bg1">
                    <a:lumMod val="50000"/>
                  </a:schemeClr>
                </a:solidFill>
                <a:latin typeface="Verdana" panose="020B0604030504040204" pitchFamily="34" charset="0"/>
                <a:ea typeface="Verdana" panose="020B0604030504040204" pitchFamily="34" charset="0"/>
                <a:cs typeface="+mn-cs"/>
              </a:rPr>
              <a:t>outperform</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Moov</a:t>
            </a:r>
            <a:r>
              <a:rPr lang="fr-FR" sz="2400" dirty="0">
                <a:solidFill>
                  <a:schemeClr val="bg1">
                    <a:lumMod val="50000"/>
                  </a:schemeClr>
                </a:solidFill>
                <a:latin typeface="Verdana" panose="020B0604030504040204" pitchFamily="34" charset="0"/>
                <a:ea typeface="Verdana" panose="020B0604030504040204" pitchFamily="34" charset="0"/>
                <a:cs typeface="+mn-cs"/>
              </a:rPr>
              <a:t> in </a:t>
            </a:r>
            <a:r>
              <a:rPr lang="fr-FR" sz="2400" dirty="0" err="1">
                <a:solidFill>
                  <a:schemeClr val="bg1">
                    <a:lumMod val="50000"/>
                  </a:schemeClr>
                </a:solidFill>
                <a:latin typeface="Verdana" panose="020B0604030504040204" pitchFamily="34" charset="0"/>
                <a:ea typeface="Verdana" panose="020B0604030504040204" pitchFamily="34" charset="0"/>
                <a:cs typeface="+mn-cs"/>
              </a:rPr>
              <a:t>sending</a:t>
            </a:r>
            <a:r>
              <a:rPr lang="fr-FR" sz="2400" dirty="0">
                <a:solidFill>
                  <a:schemeClr val="bg1">
                    <a:lumMod val="50000"/>
                  </a:schemeClr>
                </a:solidFill>
                <a:latin typeface="Verdana" panose="020B0604030504040204" pitchFamily="34" charset="0"/>
                <a:ea typeface="Verdana" panose="020B0604030504040204" pitchFamily="34" charset="0"/>
                <a:cs typeface="+mn-cs"/>
              </a:rPr>
              <a:t>/</a:t>
            </a:r>
            <a:r>
              <a:rPr lang="fr-FR" sz="2400" dirty="0" err="1">
                <a:solidFill>
                  <a:schemeClr val="bg1">
                    <a:lumMod val="50000"/>
                  </a:schemeClr>
                </a:solidFill>
                <a:latin typeface="Verdana" panose="020B0604030504040204" pitchFamily="34" charset="0"/>
                <a:ea typeface="Verdana" panose="020B0604030504040204" pitchFamily="34" charset="0"/>
                <a:cs typeface="+mn-cs"/>
              </a:rPr>
              <a:t>receiving</a:t>
            </a:r>
            <a:r>
              <a:rPr lang="fr-FR" sz="2400" dirty="0">
                <a:solidFill>
                  <a:schemeClr val="bg1">
                    <a:lumMod val="50000"/>
                  </a:schemeClr>
                </a:solidFill>
                <a:latin typeface="Verdana" panose="020B0604030504040204" pitchFamily="34" charset="0"/>
                <a:ea typeface="Verdana" panose="020B0604030504040204" pitchFamily="34" charset="0"/>
                <a:cs typeface="+mn-cs"/>
              </a:rPr>
              <a:t> SMS. </a:t>
            </a:r>
            <a:br>
              <a:rPr lang="en-US" sz="2400" dirty="0">
                <a:solidFill>
                  <a:schemeClr val="bg1">
                    <a:lumMod val="50000"/>
                  </a:schemeClr>
                </a:solidFill>
                <a:latin typeface="Verdana" panose="020B0604030504040204" pitchFamily="34" charset="0"/>
                <a:ea typeface="Verdana" panose="020B0604030504040204" pitchFamily="34" charset="0"/>
                <a:cs typeface="+mn-cs"/>
              </a:rPr>
            </a:br>
            <a:br>
              <a:rPr lang="en-US" sz="2400" dirty="0">
                <a:solidFill>
                  <a:schemeClr val="bg1">
                    <a:lumMod val="50000"/>
                  </a:schemeClr>
                </a:solidFill>
                <a:latin typeface="Verdana" panose="020B0604030504040204" pitchFamily="34" charset="0"/>
                <a:ea typeface="Verdana" panose="020B0604030504040204" pitchFamily="34" charset="0"/>
                <a:cs typeface="+mn-cs"/>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8" name="Picture 17"/>
          <p:cNvPicPr>
            <a:picLocks noChangeAspect="1"/>
          </p:cNvPicPr>
          <p:nvPr/>
        </p:nvPicPr>
        <p:blipFill>
          <a:blip r:embed="rId4"/>
          <a:stretch>
            <a:fillRect/>
          </a:stretch>
        </p:blipFill>
        <p:spPr>
          <a:xfrm>
            <a:off x="8900572" y="3002502"/>
            <a:ext cx="682095" cy="135209"/>
          </a:xfrm>
          <a:prstGeom prst="rect">
            <a:avLst/>
          </a:prstGeom>
        </p:spPr>
      </p:pic>
      <p:graphicFrame>
        <p:nvGraphicFramePr>
          <p:cNvPr id="2" name="Chart 1">
            <a:extLst>
              <a:ext uri="{FF2B5EF4-FFF2-40B4-BE49-F238E27FC236}">
                <a16:creationId xmlns:a16="http://schemas.microsoft.com/office/drawing/2014/main" id="{00000000-0008-0000-1100-000003000000}"/>
              </a:ext>
            </a:extLst>
          </p:cNvPr>
          <p:cNvGraphicFramePr>
            <a:graphicFrameLocks/>
          </p:cNvGraphicFramePr>
          <p:nvPr>
            <p:extLst>
              <p:ext uri="{D42A27DB-BD31-4B8C-83A1-F6EECF244321}">
                <p14:modId xmlns:p14="http://schemas.microsoft.com/office/powerpoint/2010/main" val="1240933963"/>
              </p:ext>
            </p:extLst>
          </p:nvPr>
        </p:nvGraphicFramePr>
        <p:xfrm>
          <a:off x="469899" y="1712779"/>
          <a:ext cx="6756812" cy="2397105"/>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80DC0361-A9F6-9BBB-8032-9CF590DE8610}"/>
              </a:ext>
            </a:extLst>
          </p:cNvPr>
          <p:cNvPicPr preferRelativeResize="0"/>
          <p:nvPr/>
        </p:nvPicPr>
        <p:blipFill rotWithShape="1">
          <a:blip r:embed="rId6">
            <a:alphaModFix/>
          </a:blip>
          <a:srcRect/>
          <a:stretch/>
        </p:blipFill>
        <p:spPr>
          <a:xfrm>
            <a:off x="10703545" y="3137711"/>
            <a:ext cx="603551" cy="216310"/>
          </a:xfrm>
          <a:prstGeom prst="rect">
            <a:avLst/>
          </a:prstGeom>
          <a:noFill/>
          <a:ln>
            <a:noFill/>
          </a:ln>
        </p:spPr>
      </p:pic>
      <p:graphicFrame>
        <p:nvGraphicFramePr>
          <p:cNvPr id="7" name="Chart 6">
            <a:extLst>
              <a:ext uri="{FF2B5EF4-FFF2-40B4-BE49-F238E27FC236}">
                <a16:creationId xmlns:a16="http://schemas.microsoft.com/office/drawing/2014/main" id="{00000000-0008-0000-1000-000003000000}"/>
              </a:ext>
            </a:extLst>
          </p:cNvPr>
          <p:cNvGraphicFramePr>
            <a:graphicFrameLocks/>
          </p:cNvGraphicFramePr>
          <p:nvPr>
            <p:extLst>
              <p:ext uri="{D42A27DB-BD31-4B8C-83A1-F6EECF244321}">
                <p14:modId xmlns:p14="http://schemas.microsoft.com/office/powerpoint/2010/main" val="1572863205"/>
              </p:ext>
            </p:extLst>
          </p:nvPr>
        </p:nvGraphicFramePr>
        <p:xfrm>
          <a:off x="469899" y="4292631"/>
          <a:ext cx="6982952" cy="23386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a:extLst>
              <a:ext uri="{FF2B5EF4-FFF2-40B4-BE49-F238E27FC236}">
                <a16:creationId xmlns:a16="http://schemas.microsoft.com/office/drawing/2014/main" id="{00000000-0008-0000-1000-000004000000}"/>
              </a:ext>
            </a:extLst>
          </p:cNvPr>
          <p:cNvGraphicFramePr>
            <a:graphicFrameLocks/>
          </p:cNvGraphicFramePr>
          <p:nvPr>
            <p:extLst>
              <p:ext uri="{D42A27DB-BD31-4B8C-83A1-F6EECF244321}">
                <p14:modId xmlns:p14="http://schemas.microsoft.com/office/powerpoint/2010/main" val="2885521417"/>
              </p:ext>
            </p:extLst>
          </p:nvPr>
        </p:nvGraphicFramePr>
        <p:xfrm>
          <a:off x="8106991" y="4302442"/>
          <a:ext cx="3906304" cy="2335064"/>
        </p:xfrm>
        <a:graphic>
          <a:graphicData uri="http://schemas.openxmlformats.org/drawingml/2006/chart">
            <c:chart xmlns:c="http://schemas.openxmlformats.org/drawingml/2006/chart" xmlns:r="http://schemas.openxmlformats.org/officeDocument/2006/relationships" r:id="rId8"/>
          </a:graphicData>
        </a:graphic>
      </p:graphicFrame>
      <p:pic>
        <p:nvPicPr>
          <p:cNvPr id="10" name="Picture 9">
            <a:extLst>
              <a:ext uri="{FF2B5EF4-FFF2-40B4-BE49-F238E27FC236}">
                <a16:creationId xmlns:a16="http://schemas.microsoft.com/office/drawing/2014/main" id="{22FE3B2E-87D1-E32C-24E9-AD474D380DAE}"/>
              </a:ext>
            </a:extLst>
          </p:cNvPr>
          <p:cNvPicPr>
            <a:picLocks noChangeAspect="1"/>
          </p:cNvPicPr>
          <p:nvPr/>
        </p:nvPicPr>
        <p:blipFill>
          <a:blip r:embed="rId4"/>
          <a:stretch>
            <a:fillRect/>
          </a:stretch>
        </p:blipFill>
        <p:spPr>
          <a:xfrm>
            <a:off x="8900572" y="5588787"/>
            <a:ext cx="682095" cy="216310"/>
          </a:xfrm>
          <a:prstGeom prst="rect">
            <a:avLst/>
          </a:prstGeom>
        </p:spPr>
      </p:pic>
      <p:pic>
        <p:nvPicPr>
          <p:cNvPr id="11" name="Google Shape;1863;p28">
            <a:extLst>
              <a:ext uri="{FF2B5EF4-FFF2-40B4-BE49-F238E27FC236}">
                <a16:creationId xmlns:a16="http://schemas.microsoft.com/office/drawing/2014/main" id="{A1CCE232-205A-28C5-AB66-A4B6AFCE50C4}"/>
              </a:ext>
            </a:extLst>
          </p:cNvPr>
          <p:cNvPicPr preferRelativeResize="0"/>
          <p:nvPr/>
        </p:nvPicPr>
        <p:blipFill rotWithShape="1">
          <a:blip r:embed="rId6">
            <a:alphaModFix/>
          </a:blip>
          <a:srcRect/>
          <a:stretch/>
        </p:blipFill>
        <p:spPr>
          <a:xfrm>
            <a:off x="10703545" y="5680161"/>
            <a:ext cx="603551" cy="216310"/>
          </a:xfrm>
          <a:prstGeom prst="rect">
            <a:avLst/>
          </a:prstGeom>
          <a:noFill/>
          <a:ln>
            <a:noFill/>
          </a:ln>
        </p:spPr>
      </p:pic>
    </p:spTree>
    <p:extLst>
      <p:ext uri="{BB962C8B-B14F-4D97-AF65-F5344CB8AC3E}">
        <p14:creationId xmlns:p14="http://schemas.microsoft.com/office/powerpoint/2010/main" val="28544267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4034192505"/>
              </p:ext>
            </p:extLst>
          </p:nvPr>
        </p:nvGraphicFramePr>
        <p:xfrm>
          <a:off x="7841226" y="2015047"/>
          <a:ext cx="3623187" cy="262577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a:t>
            </a:r>
            <a:r>
              <a:rPr lang="fr-FR" sz="2400" dirty="0">
                <a:latin typeface="Verdana" panose="020B0604030504040204" pitchFamily="34" charset="0"/>
                <a:ea typeface="Verdana" panose="020B0604030504040204" pitchFamily="34" charset="0"/>
              </a:rPr>
              <a:t>3G/4G HTTP Connexion Setup Time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rPr>
              <a:t>Both</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operators</a:t>
            </a:r>
            <a:r>
              <a:rPr lang="fr-FR" sz="2400" dirty="0">
                <a:solidFill>
                  <a:schemeClr val="bg1">
                    <a:lumMod val="50000"/>
                  </a:schemeClr>
                </a:solidFill>
                <a:latin typeface="Verdana" panose="020B0604030504040204" pitchFamily="34" charset="0"/>
                <a:ea typeface="Verdana" panose="020B0604030504040204" pitchFamily="34" charset="0"/>
              </a:rPr>
              <a:t> </a:t>
            </a:r>
            <a:r>
              <a:rPr lang="fr-FR" sz="2400" dirty="0" err="1">
                <a:solidFill>
                  <a:schemeClr val="bg1">
                    <a:lumMod val="50000"/>
                  </a:schemeClr>
                </a:solidFill>
                <a:latin typeface="Verdana" panose="020B0604030504040204" pitchFamily="34" charset="0"/>
                <a:ea typeface="Verdana" panose="020B0604030504040204" pitchFamily="34" charset="0"/>
              </a:rPr>
              <a:t>meet</a:t>
            </a:r>
            <a:r>
              <a:rPr lang="fr-FR" sz="2400" dirty="0">
                <a:solidFill>
                  <a:schemeClr val="bg1">
                    <a:lumMod val="50000"/>
                  </a:schemeClr>
                </a:solidFill>
                <a:latin typeface="Verdana" panose="020B0604030504040204" pitchFamily="34" charset="0"/>
                <a:ea typeface="Verdana" panose="020B0604030504040204" pitchFamily="34" charset="0"/>
              </a:rPr>
              <a:t> the ARCEP </a:t>
            </a:r>
            <a:r>
              <a:rPr lang="fr-FR" sz="2400" dirty="0" err="1">
                <a:solidFill>
                  <a:schemeClr val="bg1">
                    <a:lumMod val="50000"/>
                  </a:schemeClr>
                </a:solidFill>
                <a:latin typeface="Verdana" panose="020B0604030504040204" pitchFamily="34" charset="0"/>
                <a:ea typeface="Verdana" panose="020B0604030504040204" pitchFamily="34" charset="0"/>
              </a:rPr>
              <a:t>target</a:t>
            </a:r>
            <a:r>
              <a:rPr lang="fr-FR" sz="2400" dirty="0">
                <a:solidFill>
                  <a:schemeClr val="bg1">
                    <a:lumMod val="50000"/>
                  </a:schemeClr>
                </a:solidFill>
                <a:latin typeface="Verdana" panose="020B0604030504040204" pitchFamily="34" charset="0"/>
                <a:ea typeface="Verdana" panose="020B0604030504040204" pitchFamily="34" charset="0"/>
              </a:rPr>
              <a:t> in all </a:t>
            </a:r>
            <a:r>
              <a:rPr lang="fr-FR" sz="2400" dirty="0" err="1">
                <a:solidFill>
                  <a:schemeClr val="bg1">
                    <a:lumMod val="50000"/>
                  </a:schemeClr>
                </a:solidFill>
                <a:latin typeface="Verdana" panose="020B0604030504040204" pitchFamily="34" charset="0"/>
                <a:ea typeface="Verdana" panose="020B0604030504040204" pitchFamily="34" charset="0"/>
              </a:rPr>
              <a:t>tested</a:t>
            </a:r>
            <a:r>
              <a:rPr lang="fr-FR" sz="2400" dirty="0">
                <a:solidFill>
                  <a:schemeClr val="bg1">
                    <a:lumMod val="50000"/>
                  </a:schemeClr>
                </a:solidFill>
                <a:latin typeface="Verdana" panose="020B0604030504040204" pitchFamily="34" charset="0"/>
                <a:ea typeface="Verdana" panose="020B0604030504040204" pitchFamily="34" charset="0"/>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22</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10" name="Picture 9"/>
          <p:cNvPicPr>
            <a:picLocks noChangeAspect="1"/>
          </p:cNvPicPr>
          <p:nvPr/>
        </p:nvPicPr>
        <p:blipFill>
          <a:blip r:embed="rId4"/>
          <a:stretch>
            <a:fillRect/>
          </a:stretch>
        </p:blipFill>
        <p:spPr>
          <a:xfrm>
            <a:off x="8699488" y="3483820"/>
            <a:ext cx="581321" cy="115233"/>
          </a:xfrm>
          <a:prstGeom prst="rect">
            <a:avLst/>
          </a:prstGeom>
        </p:spPr>
      </p:pic>
      <p:graphicFrame>
        <p:nvGraphicFramePr>
          <p:cNvPr id="2" name="Chart 1">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08813427"/>
              </p:ext>
            </p:extLst>
          </p:nvPr>
        </p:nvGraphicFramePr>
        <p:xfrm>
          <a:off x="506600" y="1647852"/>
          <a:ext cx="6700445" cy="4142993"/>
        </p:xfrm>
        <a:graphic>
          <a:graphicData uri="http://schemas.openxmlformats.org/drawingml/2006/chart">
            <c:chart xmlns:c="http://schemas.openxmlformats.org/drawingml/2006/chart" xmlns:r="http://schemas.openxmlformats.org/officeDocument/2006/relationships" r:id="rId5"/>
          </a:graphicData>
        </a:graphic>
      </p:graphicFrame>
      <p:pic>
        <p:nvPicPr>
          <p:cNvPr id="5" name="Google Shape;1863;p28">
            <a:extLst>
              <a:ext uri="{FF2B5EF4-FFF2-40B4-BE49-F238E27FC236}">
                <a16:creationId xmlns:a16="http://schemas.microsoft.com/office/drawing/2014/main" id="{1562A0E3-73E0-1D28-46D8-AB9423F008D6}"/>
              </a:ext>
            </a:extLst>
          </p:cNvPr>
          <p:cNvPicPr preferRelativeResize="0"/>
          <p:nvPr/>
        </p:nvPicPr>
        <p:blipFill rotWithShape="1">
          <a:blip r:embed="rId6">
            <a:alphaModFix/>
          </a:blip>
          <a:srcRect/>
          <a:stretch/>
        </p:blipFill>
        <p:spPr>
          <a:xfrm>
            <a:off x="10270927" y="3990314"/>
            <a:ext cx="598486" cy="152401"/>
          </a:xfrm>
          <a:prstGeom prst="rect">
            <a:avLst/>
          </a:prstGeom>
          <a:noFill/>
          <a:ln>
            <a:noFill/>
          </a:ln>
        </p:spPr>
      </p:pic>
    </p:spTree>
    <p:extLst>
      <p:ext uri="{BB962C8B-B14F-4D97-AF65-F5344CB8AC3E}">
        <p14:creationId xmlns:p14="http://schemas.microsoft.com/office/powerpoint/2010/main" val="416076996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802954670"/>
              </p:ext>
            </p:extLst>
          </p:nvPr>
        </p:nvGraphicFramePr>
        <p:xfrm>
          <a:off x="7931038" y="1345700"/>
          <a:ext cx="3444885" cy="27248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Internet Connexion/ Web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23</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1" name="Picture 20"/>
          <p:cNvPicPr>
            <a:picLocks noChangeAspect="1"/>
          </p:cNvPicPr>
          <p:nvPr/>
        </p:nvPicPr>
        <p:blipFill>
          <a:blip r:embed="rId4"/>
          <a:stretch>
            <a:fillRect/>
          </a:stretch>
        </p:blipFill>
        <p:spPr>
          <a:xfrm>
            <a:off x="8815650" y="2708127"/>
            <a:ext cx="479943" cy="216310"/>
          </a:xfrm>
          <a:prstGeom prst="rect">
            <a:avLst/>
          </a:prstGeom>
        </p:spPr>
      </p:pic>
      <p:pic>
        <p:nvPicPr>
          <p:cNvPr id="22" name="Picture 21"/>
          <p:cNvPicPr>
            <a:picLocks noChangeAspect="1"/>
          </p:cNvPicPr>
          <p:nvPr/>
        </p:nvPicPr>
        <p:blipFill>
          <a:blip r:embed="rId5"/>
          <a:stretch>
            <a:fillRect/>
          </a:stretch>
        </p:blipFill>
        <p:spPr>
          <a:xfrm>
            <a:off x="9534822" y="3033192"/>
            <a:ext cx="454320" cy="216512"/>
          </a:xfrm>
          <a:prstGeom prst="rect">
            <a:avLst/>
          </a:prstGeom>
        </p:spPr>
      </p:pic>
      <p:pic>
        <p:nvPicPr>
          <p:cNvPr id="7" name="Google Shape;1863;p28">
            <a:extLst>
              <a:ext uri="{FF2B5EF4-FFF2-40B4-BE49-F238E27FC236}">
                <a16:creationId xmlns:a16="http://schemas.microsoft.com/office/drawing/2014/main" id="{0BBBED9E-3164-A133-406C-F03A645D29B4}"/>
              </a:ext>
            </a:extLst>
          </p:cNvPr>
          <p:cNvPicPr preferRelativeResize="0"/>
          <p:nvPr/>
        </p:nvPicPr>
        <p:blipFill rotWithShape="1">
          <a:blip r:embed="rId6">
            <a:alphaModFix/>
          </a:blip>
          <a:srcRect/>
          <a:stretch/>
        </p:blipFill>
        <p:spPr>
          <a:xfrm>
            <a:off x="10248035" y="3033192"/>
            <a:ext cx="454321" cy="216512"/>
          </a:xfrm>
          <a:prstGeom prst="rect">
            <a:avLst/>
          </a:prstGeom>
          <a:noFill/>
          <a:ln>
            <a:noFill/>
          </a:ln>
        </p:spPr>
      </p:pic>
      <p:graphicFrame>
        <p:nvGraphicFramePr>
          <p:cNvPr id="14" name="Chart 13">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1416748746"/>
              </p:ext>
            </p:extLst>
          </p:nvPr>
        </p:nvGraphicFramePr>
        <p:xfrm>
          <a:off x="469899" y="1345699"/>
          <a:ext cx="7041945" cy="27248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AAE48422-31CF-F6E2-B540-82DB3DCFF311}"/>
              </a:ext>
            </a:extLst>
          </p:cNvPr>
          <p:cNvGraphicFramePr>
            <a:graphicFrameLocks/>
          </p:cNvGraphicFramePr>
          <p:nvPr>
            <p:extLst>
              <p:ext uri="{D42A27DB-BD31-4B8C-83A1-F6EECF244321}">
                <p14:modId xmlns:p14="http://schemas.microsoft.com/office/powerpoint/2010/main" val="3169797975"/>
              </p:ext>
            </p:extLst>
          </p:nvPr>
        </p:nvGraphicFramePr>
        <p:xfrm>
          <a:off x="469899" y="4172557"/>
          <a:ext cx="7041946" cy="237572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16">
            <a:extLst>
              <a:ext uri="{FF2B5EF4-FFF2-40B4-BE49-F238E27FC236}">
                <a16:creationId xmlns:a16="http://schemas.microsoft.com/office/drawing/2014/main" id="{0FFBFFCE-02C1-8EEE-A721-C2F5CA10F57C}"/>
              </a:ext>
            </a:extLst>
          </p:cNvPr>
          <p:cNvGraphicFramePr>
            <a:graphicFrameLocks/>
          </p:cNvGraphicFramePr>
          <p:nvPr>
            <p:extLst>
              <p:ext uri="{D42A27DB-BD31-4B8C-83A1-F6EECF244321}">
                <p14:modId xmlns:p14="http://schemas.microsoft.com/office/powerpoint/2010/main" val="3662395386"/>
              </p:ext>
            </p:extLst>
          </p:nvPr>
        </p:nvGraphicFramePr>
        <p:xfrm>
          <a:off x="7931038" y="4214940"/>
          <a:ext cx="3444886" cy="2333344"/>
        </p:xfrm>
        <a:graphic>
          <a:graphicData uri="http://schemas.openxmlformats.org/drawingml/2006/chart">
            <c:chart xmlns:c="http://schemas.openxmlformats.org/drawingml/2006/chart" xmlns:r="http://schemas.openxmlformats.org/officeDocument/2006/relationships" r:id="rId9"/>
          </a:graphicData>
        </a:graphic>
      </p:graphicFrame>
      <p:pic>
        <p:nvPicPr>
          <p:cNvPr id="25" name="Picture 24">
            <a:extLst>
              <a:ext uri="{FF2B5EF4-FFF2-40B4-BE49-F238E27FC236}">
                <a16:creationId xmlns:a16="http://schemas.microsoft.com/office/drawing/2014/main" id="{B3C3F087-4FFA-5E79-7890-A313C4AA8DC2}"/>
              </a:ext>
            </a:extLst>
          </p:cNvPr>
          <p:cNvPicPr>
            <a:picLocks noChangeAspect="1"/>
          </p:cNvPicPr>
          <p:nvPr/>
        </p:nvPicPr>
        <p:blipFill>
          <a:blip r:embed="rId4"/>
          <a:stretch>
            <a:fillRect/>
          </a:stretch>
        </p:blipFill>
        <p:spPr>
          <a:xfrm>
            <a:off x="8718455" y="5562616"/>
            <a:ext cx="479943" cy="181741"/>
          </a:xfrm>
          <a:prstGeom prst="rect">
            <a:avLst/>
          </a:prstGeom>
        </p:spPr>
      </p:pic>
      <p:pic>
        <p:nvPicPr>
          <p:cNvPr id="26" name="Picture 25">
            <a:extLst>
              <a:ext uri="{FF2B5EF4-FFF2-40B4-BE49-F238E27FC236}">
                <a16:creationId xmlns:a16="http://schemas.microsoft.com/office/drawing/2014/main" id="{F4908F15-E5A3-9E8F-76D8-80B03944A3BC}"/>
              </a:ext>
            </a:extLst>
          </p:cNvPr>
          <p:cNvPicPr>
            <a:picLocks noChangeAspect="1"/>
          </p:cNvPicPr>
          <p:nvPr/>
        </p:nvPicPr>
        <p:blipFill>
          <a:blip r:embed="rId5"/>
          <a:stretch>
            <a:fillRect/>
          </a:stretch>
        </p:blipFill>
        <p:spPr>
          <a:xfrm>
            <a:off x="9519727" y="5653487"/>
            <a:ext cx="381357" cy="181741"/>
          </a:xfrm>
          <a:prstGeom prst="rect">
            <a:avLst/>
          </a:prstGeom>
        </p:spPr>
      </p:pic>
      <p:pic>
        <p:nvPicPr>
          <p:cNvPr id="27" name="Google Shape;1863;p28">
            <a:extLst>
              <a:ext uri="{FF2B5EF4-FFF2-40B4-BE49-F238E27FC236}">
                <a16:creationId xmlns:a16="http://schemas.microsoft.com/office/drawing/2014/main" id="{F090DE1B-6712-0F69-2328-5DB9E1ED993B}"/>
              </a:ext>
            </a:extLst>
          </p:cNvPr>
          <p:cNvPicPr preferRelativeResize="0"/>
          <p:nvPr/>
        </p:nvPicPr>
        <p:blipFill rotWithShape="1">
          <a:blip r:embed="rId6">
            <a:alphaModFix/>
          </a:blip>
          <a:srcRect/>
          <a:stretch/>
        </p:blipFill>
        <p:spPr>
          <a:xfrm>
            <a:off x="10222413" y="5631332"/>
            <a:ext cx="479943" cy="194154"/>
          </a:xfrm>
          <a:prstGeom prst="rect">
            <a:avLst/>
          </a:prstGeom>
          <a:noFill/>
          <a:ln>
            <a:noFill/>
          </a:ln>
        </p:spPr>
      </p:pic>
    </p:spTree>
    <p:extLst>
      <p:ext uri="{BB962C8B-B14F-4D97-AF65-F5344CB8AC3E}">
        <p14:creationId xmlns:p14="http://schemas.microsoft.com/office/powerpoint/2010/main" val="4735625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FTP UL/DL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2" name="Chart 1">
            <a:extLst>
              <a:ext uri="{FF2B5EF4-FFF2-40B4-BE49-F238E27FC236}">
                <a16:creationId xmlns:a16="http://schemas.microsoft.com/office/drawing/2014/main" id="{00000000-0008-0000-0D00-000003000000}"/>
              </a:ext>
            </a:extLst>
          </p:cNvPr>
          <p:cNvGraphicFramePr>
            <a:graphicFrameLocks/>
          </p:cNvGraphicFramePr>
          <p:nvPr>
            <p:extLst>
              <p:ext uri="{D42A27DB-BD31-4B8C-83A1-F6EECF244321}">
                <p14:modId xmlns:p14="http://schemas.microsoft.com/office/powerpoint/2010/main" val="2795716460"/>
              </p:ext>
            </p:extLst>
          </p:nvPr>
        </p:nvGraphicFramePr>
        <p:xfrm>
          <a:off x="469899" y="1312724"/>
          <a:ext cx="5512657" cy="27053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0000000-0008-0000-0D00-000004000000}"/>
              </a:ext>
            </a:extLst>
          </p:cNvPr>
          <p:cNvGraphicFramePr>
            <a:graphicFrameLocks/>
          </p:cNvGraphicFramePr>
          <p:nvPr>
            <p:extLst>
              <p:ext uri="{D42A27DB-BD31-4B8C-83A1-F6EECF244321}">
                <p14:modId xmlns:p14="http://schemas.microsoft.com/office/powerpoint/2010/main" val="672813999"/>
              </p:ext>
            </p:extLst>
          </p:nvPr>
        </p:nvGraphicFramePr>
        <p:xfrm>
          <a:off x="1280131" y="4251328"/>
          <a:ext cx="3948940" cy="2333437"/>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257651ED-3853-7D71-2F57-F6A5D1F483E2}"/>
              </a:ext>
            </a:extLst>
          </p:cNvPr>
          <p:cNvPicPr>
            <a:picLocks noChangeAspect="1"/>
          </p:cNvPicPr>
          <p:nvPr/>
        </p:nvPicPr>
        <p:blipFill>
          <a:blip r:embed="rId5"/>
          <a:stretch>
            <a:fillRect/>
          </a:stretch>
        </p:blipFill>
        <p:spPr>
          <a:xfrm>
            <a:off x="2165848" y="5788197"/>
            <a:ext cx="496652" cy="98449"/>
          </a:xfrm>
          <a:prstGeom prst="rect">
            <a:avLst/>
          </a:prstGeom>
        </p:spPr>
      </p:pic>
      <p:pic>
        <p:nvPicPr>
          <p:cNvPr id="7" name="Picture 6">
            <a:extLst>
              <a:ext uri="{FF2B5EF4-FFF2-40B4-BE49-F238E27FC236}">
                <a16:creationId xmlns:a16="http://schemas.microsoft.com/office/drawing/2014/main" id="{06F658C8-52F3-CE54-EA9A-DD88DEA1E456}"/>
              </a:ext>
            </a:extLst>
          </p:cNvPr>
          <p:cNvPicPr>
            <a:picLocks noChangeAspect="1"/>
          </p:cNvPicPr>
          <p:nvPr/>
        </p:nvPicPr>
        <p:blipFill>
          <a:blip r:embed="rId6"/>
          <a:stretch>
            <a:fillRect/>
          </a:stretch>
        </p:blipFill>
        <p:spPr>
          <a:xfrm>
            <a:off x="3169507" y="5980352"/>
            <a:ext cx="370106" cy="176379"/>
          </a:xfrm>
          <a:prstGeom prst="rect">
            <a:avLst/>
          </a:prstGeom>
        </p:spPr>
      </p:pic>
      <p:pic>
        <p:nvPicPr>
          <p:cNvPr id="8" name="Google Shape;1863;p28">
            <a:extLst>
              <a:ext uri="{FF2B5EF4-FFF2-40B4-BE49-F238E27FC236}">
                <a16:creationId xmlns:a16="http://schemas.microsoft.com/office/drawing/2014/main" id="{39E1CD3A-54F5-740D-03FA-4D488048AEF1}"/>
              </a:ext>
            </a:extLst>
          </p:cNvPr>
          <p:cNvPicPr preferRelativeResize="0"/>
          <p:nvPr/>
        </p:nvPicPr>
        <p:blipFill rotWithShape="1">
          <a:blip r:embed="rId7">
            <a:alphaModFix/>
          </a:blip>
          <a:srcRect/>
          <a:stretch/>
        </p:blipFill>
        <p:spPr>
          <a:xfrm>
            <a:off x="3996087" y="5614219"/>
            <a:ext cx="408765" cy="173978"/>
          </a:xfrm>
          <a:prstGeom prst="rect">
            <a:avLst/>
          </a:prstGeom>
          <a:noFill/>
          <a:ln>
            <a:noFill/>
          </a:ln>
        </p:spPr>
      </p:pic>
      <p:graphicFrame>
        <p:nvGraphicFramePr>
          <p:cNvPr id="9" name="Chart 8">
            <a:extLst>
              <a:ext uri="{FF2B5EF4-FFF2-40B4-BE49-F238E27FC236}">
                <a16:creationId xmlns:a16="http://schemas.microsoft.com/office/drawing/2014/main" id="{00000000-0008-0000-0C00-000003000000}"/>
              </a:ext>
            </a:extLst>
          </p:cNvPr>
          <p:cNvGraphicFramePr>
            <a:graphicFrameLocks/>
          </p:cNvGraphicFramePr>
          <p:nvPr>
            <p:extLst>
              <p:ext uri="{D42A27DB-BD31-4B8C-83A1-F6EECF244321}">
                <p14:modId xmlns:p14="http://schemas.microsoft.com/office/powerpoint/2010/main" val="794840860"/>
              </p:ext>
            </p:extLst>
          </p:nvPr>
        </p:nvGraphicFramePr>
        <p:xfrm>
          <a:off x="6096001" y="1312724"/>
          <a:ext cx="5850194" cy="27151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Chart 9">
            <a:extLst>
              <a:ext uri="{FF2B5EF4-FFF2-40B4-BE49-F238E27FC236}">
                <a16:creationId xmlns:a16="http://schemas.microsoft.com/office/drawing/2014/main" id="{00000000-0008-0000-0C00-000004000000}"/>
              </a:ext>
            </a:extLst>
          </p:cNvPr>
          <p:cNvGraphicFramePr>
            <a:graphicFrameLocks/>
          </p:cNvGraphicFramePr>
          <p:nvPr>
            <p:extLst>
              <p:ext uri="{D42A27DB-BD31-4B8C-83A1-F6EECF244321}">
                <p14:modId xmlns:p14="http://schemas.microsoft.com/office/powerpoint/2010/main" val="3727002891"/>
              </p:ext>
            </p:extLst>
          </p:nvPr>
        </p:nvGraphicFramePr>
        <p:xfrm>
          <a:off x="6962932" y="4251328"/>
          <a:ext cx="3948937" cy="233343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72198788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Benchmarking – 3G </a:t>
            </a:r>
            <a:r>
              <a:rPr lang="fr-FR" sz="2400" dirty="0">
                <a:latin typeface="Verdana" panose="020B0604030504040204" pitchFamily="34" charset="0"/>
                <a:ea typeface="Verdana" panose="020B0604030504040204" pitchFamily="34" charset="0"/>
              </a:rPr>
              <a:t>FTP UL/DL </a:t>
            </a:r>
            <a:r>
              <a:rPr lang="fr-FR" sz="2400" dirty="0" err="1">
                <a:latin typeface="Verdana" panose="020B0604030504040204" pitchFamily="34" charset="0"/>
                <a:ea typeface="Verdana" panose="020B0604030504040204" pitchFamily="34" charset="0"/>
              </a:rPr>
              <a:t>throughput</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 MTN </a:t>
            </a:r>
            <a:r>
              <a:rPr lang="fr-FR" sz="2400" dirty="0" err="1">
                <a:solidFill>
                  <a:schemeClr val="bg1">
                    <a:lumMod val="50000"/>
                  </a:schemeClr>
                </a:solidFill>
                <a:latin typeface="Verdana" panose="020B0604030504040204" pitchFamily="34" charset="0"/>
                <a:ea typeface="Verdana" panose="020B0604030504040204" pitchFamily="34" charset="0"/>
                <a:cs typeface="+mn-cs"/>
              </a:rPr>
              <a:t>is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offering</a:t>
            </a:r>
            <a:r>
              <a:rPr lang="fr-FR" sz="2400" dirty="0">
                <a:solidFill>
                  <a:schemeClr val="bg1">
                    <a:lumMod val="50000"/>
                  </a:schemeClr>
                </a:solidFill>
                <a:latin typeface="Verdana" panose="020B0604030504040204" pitchFamily="34" charset="0"/>
                <a:ea typeface="Verdana" panose="020B0604030504040204" pitchFamily="34" charset="0"/>
                <a:cs typeface="+mn-cs"/>
              </a:rPr>
              <a:t> best 3G </a:t>
            </a:r>
            <a:r>
              <a:rPr lang="fr-FR" sz="2400" dirty="0" err="1">
                <a:solidFill>
                  <a:schemeClr val="bg1">
                    <a:lumMod val="50000"/>
                  </a:schemeClr>
                </a:solidFill>
                <a:latin typeface="Verdana" panose="020B0604030504040204" pitchFamily="34" charset="0"/>
                <a:ea typeface="Verdana" panose="020B0604030504040204" pitchFamily="34" charset="0"/>
                <a:cs typeface="+mn-cs"/>
              </a:rPr>
              <a:t>throughput</a:t>
            </a:r>
            <a:r>
              <a:rPr lang="fr-FR" sz="2400" dirty="0">
                <a:solidFill>
                  <a:schemeClr val="bg1">
                    <a:lumMod val="50000"/>
                  </a:schemeClr>
                </a:solidFill>
                <a:latin typeface="Verdana" panose="020B0604030504040204" pitchFamily="34" charset="0"/>
                <a:ea typeface="Verdana" panose="020B0604030504040204" pitchFamily="34" charset="0"/>
                <a:cs typeface="+mn-cs"/>
              </a:rPr>
              <a:t>.</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2" name="Chart 1">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2187262592"/>
              </p:ext>
            </p:extLst>
          </p:nvPr>
        </p:nvGraphicFramePr>
        <p:xfrm>
          <a:off x="469900" y="1652782"/>
          <a:ext cx="5744087" cy="29159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0000000-0008-0000-0A00-000004000000}"/>
              </a:ext>
            </a:extLst>
          </p:cNvPr>
          <p:cNvGraphicFramePr>
            <a:graphicFrameLocks/>
          </p:cNvGraphicFramePr>
          <p:nvPr>
            <p:extLst>
              <p:ext uri="{D42A27DB-BD31-4B8C-83A1-F6EECF244321}">
                <p14:modId xmlns:p14="http://schemas.microsoft.com/office/powerpoint/2010/main" val="3546203526"/>
              </p:ext>
            </p:extLst>
          </p:nvPr>
        </p:nvGraphicFramePr>
        <p:xfrm>
          <a:off x="1347798" y="4657673"/>
          <a:ext cx="3646989" cy="197359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10D5B642-F097-7908-4185-5EEC0E7F74F1}"/>
              </a:ext>
            </a:extLst>
          </p:cNvPr>
          <p:cNvPicPr>
            <a:picLocks noChangeAspect="1"/>
          </p:cNvPicPr>
          <p:nvPr/>
        </p:nvPicPr>
        <p:blipFill>
          <a:blip r:embed="rId5"/>
          <a:stretch>
            <a:fillRect/>
          </a:stretch>
        </p:blipFill>
        <p:spPr>
          <a:xfrm>
            <a:off x="2229978" y="6149441"/>
            <a:ext cx="616419" cy="122190"/>
          </a:xfrm>
          <a:prstGeom prst="rect">
            <a:avLst/>
          </a:prstGeom>
        </p:spPr>
      </p:pic>
      <p:pic>
        <p:nvPicPr>
          <p:cNvPr id="7" name="Google Shape;1863;p28">
            <a:extLst>
              <a:ext uri="{FF2B5EF4-FFF2-40B4-BE49-F238E27FC236}">
                <a16:creationId xmlns:a16="http://schemas.microsoft.com/office/drawing/2014/main" id="{75FD3B76-5643-3595-2DDE-5090D107445E}"/>
              </a:ext>
            </a:extLst>
          </p:cNvPr>
          <p:cNvPicPr preferRelativeResize="0"/>
          <p:nvPr/>
        </p:nvPicPr>
        <p:blipFill rotWithShape="1">
          <a:blip r:embed="rId6">
            <a:alphaModFix/>
          </a:blip>
          <a:srcRect/>
          <a:stretch/>
        </p:blipFill>
        <p:spPr>
          <a:xfrm>
            <a:off x="3849187" y="5683796"/>
            <a:ext cx="408765" cy="173978"/>
          </a:xfrm>
          <a:prstGeom prst="rect">
            <a:avLst/>
          </a:prstGeom>
          <a:noFill/>
          <a:ln>
            <a:noFill/>
          </a:ln>
        </p:spPr>
      </p:pic>
      <p:graphicFrame>
        <p:nvGraphicFramePr>
          <p:cNvPr id="10" name="Chart 9">
            <a:extLst>
              <a:ext uri="{FF2B5EF4-FFF2-40B4-BE49-F238E27FC236}">
                <a16:creationId xmlns:a16="http://schemas.microsoft.com/office/drawing/2014/main" id="{00000000-0008-0000-0B00-000003000000}"/>
              </a:ext>
            </a:extLst>
          </p:cNvPr>
          <p:cNvGraphicFramePr>
            <a:graphicFrameLocks/>
          </p:cNvGraphicFramePr>
          <p:nvPr>
            <p:extLst>
              <p:ext uri="{D42A27DB-BD31-4B8C-83A1-F6EECF244321}">
                <p14:modId xmlns:p14="http://schemas.microsoft.com/office/powerpoint/2010/main" val="756108982"/>
              </p:ext>
            </p:extLst>
          </p:nvPr>
        </p:nvGraphicFramePr>
        <p:xfrm>
          <a:off x="6391714" y="1652782"/>
          <a:ext cx="5638361" cy="29159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a:extLst>
              <a:ext uri="{FF2B5EF4-FFF2-40B4-BE49-F238E27FC236}">
                <a16:creationId xmlns:a16="http://schemas.microsoft.com/office/drawing/2014/main" id="{00000000-0008-0000-0B00-000004000000}"/>
              </a:ext>
            </a:extLst>
          </p:cNvPr>
          <p:cNvGraphicFramePr>
            <a:graphicFrameLocks/>
          </p:cNvGraphicFramePr>
          <p:nvPr>
            <p:extLst>
              <p:ext uri="{D42A27DB-BD31-4B8C-83A1-F6EECF244321}">
                <p14:modId xmlns:p14="http://schemas.microsoft.com/office/powerpoint/2010/main" val="3198866362"/>
              </p:ext>
            </p:extLst>
          </p:nvPr>
        </p:nvGraphicFramePr>
        <p:xfrm>
          <a:off x="7197212" y="4657674"/>
          <a:ext cx="3569111" cy="1973590"/>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a:extLst>
              <a:ext uri="{FF2B5EF4-FFF2-40B4-BE49-F238E27FC236}">
                <a16:creationId xmlns:a16="http://schemas.microsoft.com/office/drawing/2014/main" id="{BC14356E-CD0F-C53C-41EA-2EC64783CDCB}"/>
              </a:ext>
            </a:extLst>
          </p:cNvPr>
          <p:cNvPicPr>
            <a:picLocks noChangeAspect="1"/>
          </p:cNvPicPr>
          <p:nvPr/>
        </p:nvPicPr>
        <p:blipFill>
          <a:blip r:embed="rId5"/>
          <a:stretch>
            <a:fillRect/>
          </a:stretch>
        </p:blipFill>
        <p:spPr>
          <a:xfrm>
            <a:off x="8027315" y="5766942"/>
            <a:ext cx="498474" cy="140689"/>
          </a:xfrm>
          <a:prstGeom prst="rect">
            <a:avLst/>
          </a:prstGeom>
        </p:spPr>
      </p:pic>
      <p:pic>
        <p:nvPicPr>
          <p:cNvPr id="13" name="Google Shape;1863;p28">
            <a:extLst>
              <a:ext uri="{FF2B5EF4-FFF2-40B4-BE49-F238E27FC236}">
                <a16:creationId xmlns:a16="http://schemas.microsoft.com/office/drawing/2014/main" id="{568E32AA-7EEA-06C8-A9BD-283F6D7319DD}"/>
              </a:ext>
            </a:extLst>
          </p:cNvPr>
          <p:cNvPicPr preferRelativeResize="0"/>
          <p:nvPr/>
        </p:nvPicPr>
        <p:blipFill rotWithShape="1">
          <a:blip r:embed="rId6">
            <a:alphaModFix/>
          </a:blip>
          <a:srcRect/>
          <a:stretch/>
        </p:blipFill>
        <p:spPr>
          <a:xfrm>
            <a:off x="9655135" y="5877599"/>
            <a:ext cx="408765" cy="173978"/>
          </a:xfrm>
          <a:prstGeom prst="rect">
            <a:avLst/>
          </a:prstGeom>
          <a:noFill/>
          <a:ln>
            <a:noFill/>
          </a:ln>
        </p:spPr>
      </p:pic>
    </p:spTree>
    <p:extLst>
      <p:ext uri="{BB962C8B-B14F-4D97-AF65-F5344CB8AC3E}">
        <p14:creationId xmlns:p14="http://schemas.microsoft.com/office/powerpoint/2010/main" val="41311352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6A61D5D-FF87-4B3C-AAC6-8F949609A18C}"/>
              </a:ext>
            </a:extLst>
          </p:cNvPr>
          <p:cNvGraphicFramePr>
            <a:graphicFrameLocks/>
          </p:cNvGraphicFramePr>
          <p:nvPr>
            <p:extLst>
              <p:ext uri="{D42A27DB-BD31-4B8C-83A1-F6EECF244321}">
                <p14:modId xmlns:p14="http://schemas.microsoft.com/office/powerpoint/2010/main" val="2370478188"/>
              </p:ext>
            </p:extLst>
          </p:nvPr>
        </p:nvGraphicFramePr>
        <p:xfrm>
          <a:off x="8254180" y="2138073"/>
          <a:ext cx="3707069" cy="258185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a:t>Benchmarking – 4G </a:t>
            </a:r>
            <a:r>
              <a:rPr lang="fr-FR" sz="2400" dirty="0">
                <a:latin typeface="Verdana" panose="020B0604030504040204" pitchFamily="34" charset="0"/>
                <a:ea typeface="Verdana" panose="020B0604030504040204" pitchFamily="34" charset="0"/>
              </a:rPr>
              <a:t>Web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in all </a:t>
            </a:r>
            <a:r>
              <a:rPr lang="fr-FR" sz="2400" dirty="0" err="1">
                <a:solidFill>
                  <a:schemeClr val="bg1">
                    <a:lumMod val="50000"/>
                  </a:schemeClr>
                </a:solidFill>
                <a:latin typeface="Verdana" panose="020B0604030504040204" pitchFamily="34" charset="0"/>
                <a:ea typeface="Verdana" panose="020B0604030504040204" pitchFamily="34" charset="0"/>
                <a:cs typeface="+mn-cs"/>
              </a:rPr>
              <a:t>tested</a:t>
            </a:r>
            <a:r>
              <a:rPr lang="fr-FR" sz="2400" dirty="0">
                <a:solidFill>
                  <a:schemeClr val="bg1">
                    <a:lumMod val="50000"/>
                  </a:schemeClr>
                </a:solidFill>
                <a:latin typeface="Verdana" panose="020B0604030504040204" pitchFamily="34" charset="0"/>
                <a:ea typeface="Verdana" panose="020B0604030504040204" pitchFamily="34" charset="0"/>
                <a:cs typeface="+mn-cs"/>
              </a:rPr>
              <a:t> areas.</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26</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1" name="Picture 20"/>
          <p:cNvPicPr>
            <a:picLocks noChangeAspect="1"/>
          </p:cNvPicPr>
          <p:nvPr/>
        </p:nvPicPr>
        <p:blipFill>
          <a:blip r:embed="rId4"/>
          <a:stretch>
            <a:fillRect/>
          </a:stretch>
        </p:blipFill>
        <p:spPr>
          <a:xfrm>
            <a:off x="9175335" y="3500142"/>
            <a:ext cx="479943" cy="216310"/>
          </a:xfrm>
          <a:prstGeom prst="rect">
            <a:avLst/>
          </a:prstGeom>
        </p:spPr>
      </p:pic>
      <p:pic>
        <p:nvPicPr>
          <p:cNvPr id="22" name="Picture 21"/>
          <p:cNvPicPr>
            <a:picLocks noChangeAspect="1"/>
          </p:cNvPicPr>
          <p:nvPr/>
        </p:nvPicPr>
        <p:blipFill>
          <a:blip r:embed="rId5"/>
          <a:stretch>
            <a:fillRect/>
          </a:stretch>
        </p:blipFill>
        <p:spPr>
          <a:xfrm>
            <a:off x="9851922" y="4262223"/>
            <a:ext cx="757367" cy="93467"/>
          </a:xfrm>
          <a:prstGeom prst="rect">
            <a:avLst/>
          </a:prstGeom>
        </p:spPr>
      </p:pic>
      <p:pic>
        <p:nvPicPr>
          <p:cNvPr id="7" name="Google Shape;1863;p28">
            <a:extLst>
              <a:ext uri="{FF2B5EF4-FFF2-40B4-BE49-F238E27FC236}">
                <a16:creationId xmlns:a16="http://schemas.microsoft.com/office/drawing/2014/main" id="{0BBBED9E-3164-A133-406C-F03A645D29B4}"/>
              </a:ext>
            </a:extLst>
          </p:cNvPr>
          <p:cNvPicPr preferRelativeResize="0"/>
          <p:nvPr/>
        </p:nvPicPr>
        <p:blipFill rotWithShape="1">
          <a:blip r:embed="rId6">
            <a:alphaModFix/>
          </a:blip>
          <a:srcRect/>
          <a:stretch/>
        </p:blipFill>
        <p:spPr>
          <a:xfrm>
            <a:off x="10680654" y="4267198"/>
            <a:ext cx="757367" cy="88492"/>
          </a:xfrm>
          <a:prstGeom prst="rect">
            <a:avLst/>
          </a:prstGeom>
          <a:noFill/>
          <a:ln>
            <a:noFill/>
          </a:ln>
        </p:spPr>
      </p:pic>
      <p:graphicFrame>
        <p:nvGraphicFramePr>
          <p:cNvPr id="2" name="Chart 1">
            <a:extLst>
              <a:ext uri="{FF2B5EF4-FFF2-40B4-BE49-F238E27FC236}">
                <a16:creationId xmlns:a16="http://schemas.microsoft.com/office/drawing/2014/main" id="{6F8D9FFA-D476-4C4C-94FD-BBB4A546F05E}"/>
              </a:ext>
            </a:extLst>
          </p:cNvPr>
          <p:cNvGraphicFramePr>
            <a:graphicFrameLocks/>
          </p:cNvGraphicFramePr>
          <p:nvPr>
            <p:extLst>
              <p:ext uri="{D42A27DB-BD31-4B8C-83A1-F6EECF244321}">
                <p14:modId xmlns:p14="http://schemas.microsoft.com/office/powerpoint/2010/main" val="4052928129"/>
              </p:ext>
            </p:extLst>
          </p:nvPr>
        </p:nvGraphicFramePr>
        <p:xfrm>
          <a:off x="469900" y="1602207"/>
          <a:ext cx="7604760" cy="368754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874211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B8287BE-8391-4EFD-8ACF-DDEF37185C1A}"/>
              </a:ext>
            </a:extLst>
          </p:cNvPr>
          <p:cNvGraphicFramePr>
            <a:graphicFrameLocks/>
          </p:cNvGraphicFramePr>
          <p:nvPr>
            <p:extLst>
              <p:ext uri="{D42A27DB-BD31-4B8C-83A1-F6EECF244321}">
                <p14:modId xmlns:p14="http://schemas.microsoft.com/office/powerpoint/2010/main" val="2403327289"/>
              </p:ext>
            </p:extLst>
          </p:nvPr>
        </p:nvGraphicFramePr>
        <p:xfrm>
          <a:off x="7098892" y="4289969"/>
          <a:ext cx="3802433" cy="2067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6E76682-3816-4CF5-B47B-377A4D108502}"/>
              </a:ext>
            </a:extLst>
          </p:cNvPr>
          <p:cNvGraphicFramePr>
            <a:graphicFrameLocks/>
          </p:cNvGraphicFramePr>
          <p:nvPr>
            <p:extLst>
              <p:ext uri="{D42A27DB-BD31-4B8C-83A1-F6EECF244321}">
                <p14:modId xmlns:p14="http://schemas.microsoft.com/office/powerpoint/2010/main" val="2307582641"/>
              </p:ext>
            </p:extLst>
          </p:nvPr>
        </p:nvGraphicFramePr>
        <p:xfrm>
          <a:off x="1183762" y="4289969"/>
          <a:ext cx="3909348" cy="2067669"/>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lstStyle/>
          <a:p>
            <a:r>
              <a:rPr lang="en-US" sz="2400" dirty="0"/>
              <a:t>Benchmarking – 4G </a:t>
            </a:r>
            <a:r>
              <a:rPr lang="fr-FR" sz="2400" dirty="0">
                <a:latin typeface="Verdana" panose="020B0604030504040204" pitchFamily="34" charset="0"/>
                <a:ea typeface="Verdana" panose="020B0604030504040204" pitchFamily="34" charset="0"/>
              </a:rPr>
              <a:t>FTP UL/DL Service </a:t>
            </a:r>
            <a:r>
              <a:rPr lang="fr-FR" sz="2400" dirty="0" err="1">
                <a:latin typeface="Verdana" panose="020B0604030504040204" pitchFamily="34" charset="0"/>
                <a:ea typeface="Verdana" panose="020B0604030504040204" pitchFamily="34" charset="0"/>
              </a:rPr>
              <a:t>Success</a:t>
            </a:r>
            <a:r>
              <a:rPr lang="fr-FR" sz="24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Rate</a:t>
            </a:r>
            <a:br>
              <a:rPr lang="en-US" sz="2400" dirty="0">
                <a:solidFill>
                  <a:srgbClr val="414141"/>
                </a:solidFill>
              </a:rPr>
            </a:br>
            <a:r>
              <a:rPr lang="fr-FR" sz="2400" dirty="0" err="1">
                <a:solidFill>
                  <a:schemeClr val="bg1">
                    <a:lumMod val="50000"/>
                  </a:schemeClr>
                </a:solidFill>
                <a:latin typeface="Verdana" panose="020B0604030504040204" pitchFamily="34" charset="0"/>
                <a:ea typeface="Verdana" panose="020B0604030504040204" pitchFamily="34" charset="0"/>
                <a:cs typeface="+mn-cs"/>
              </a:rPr>
              <a:t>Both</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operators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didn’t</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meet</a:t>
            </a:r>
            <a:r>
              <a:rPr lang="fr-FR" sz="2400" dirty="0">
                <a:solidFill>
                  <a:schemeClr val="bg1">
                    <a:lumMod val="50000"/>
                  </a:schemeClr>
                </a:solidFill>
                <a:latin typeface="Verdana" panose="020B0604030504040204" pitchFamily="34" charset="0"/>
                <a:ea typeface="Verdana" panose="020B0604030504040204" pitchFamily="34" charset="0"/>
                <a:cs typeface="+mn-cs"/>
              </a:rPr>
              <a:t> the ARCEP </a:t>
            </a:r>
            <a:r>
              <a:rPr lang="fr-FR" sz="2400" dirty="0" err="1">
                <a:solidFill>
                  <a:schemeClr val="bg1">
                    <a:lumMod val="50000"/>
                  </a:schemeClr>
                </a:solidFill>
                <a:latin typeface="Verdana" panose="020B0604030504040204" pitchFamily="34" charset="0"/>
                <a:ea typeface="Verdana" panose="020B0604030504040204" pitchFamily="34" charset="0"/>
                <a:cs typeface="+mn-cs"/>
              </a:rPr>
              <a:t>target</a:t>
            </a:r>
            <a:r>
              <a:rPr lang="fr-FR" sz="2400" dirty="0">
                <a:solidFill>
                  <a:schemeClr val="bg1">
                    <a:lumMod val="50000"/>
                  </a:schemeClr>
                </a:solidFill>
                <a:latin typeface="Verdana" panose="020B0604030504040204" pitchFamily="34" charset="0"/>
                <a:ea typeface="Verdana" panose="020B0604030504040204" pitchFamily="34" charset="0"/>
                <a:cs typeface="+mn-cs"/>
              </a:rPr>
              <a:t> for 4G FTP UL </a:t>
            </a:r>
            <a:r>
              <a:rPr lang="fr-FR" sz="2400" dirty="0" err="1">
                <a:solidFill>
                  <a:schemeClr val="bg1">
                    <a:lumMod val="50000"/>
                  </a:schemeClr>
                </a:solidFill>
                <a:latin typeface="Verdana" panose="020B0604030504040204" pitchFamily="34" charset="0"/>
                <a:ea typeface="Verdana" panose="020B0604030504040204" pitchFamily="34" charset="0"/>
                <a:cs typeface="+mn-cs"/>
              </a:rPr>
              <a:t>success</a:t>
            </a:r>
            <a:r>
              <a:rPr lang="fr-FR" sz="2400" dirty="0">
                <a:solidFill>
                  <a:schemeClr val="bg1">
                    <a:lumMod val="50000"/>
                  </a:schemeClr>
                </a:solidFill>
                <a:latin typeface="Verdana" panose="020B0604030504040204" pitchFamily="34" charset="0"/>
                <a:ea typeface="Verdana" panose="020B0604030504040204" pitchFamily="34" charset="0"/>
                <a:cs typeface="+mn-cs"/>
              </a:rPr>
              <a:t> rate.</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p:cNvPicPr>
            <a:picLocks noChangeAspect="1"/>
          </p:cNvPicPr>
          <p:nvPr/>
        </p:nvPicPr>
        <p:blipFill>
          <a:blip r:embed="rId5"/>
          <a:stretch>
            <a:fillRect/>
          </a:stretch>
        </p:blipFill>
        <p:spPr>
          <a:xfrm>
            <a:off x="2969593" y="5742038"/>
            <a:ext cx="540523" cy="186814"/>
          </a:xfrm>
          <a:prstGeom prst="rect">
            <a:avLst/>
          </a:prstGeom>
        </p:spPr>
      </p:pic>
      <p:pic>
        <p:nvPicPr>
          <p:cNvPr id="21" name="Picture 20"/>
          <p:cNvPicPr>
            <a:picLocks noChangeAspect="1"/>
          </p:cNvPicPr>
          <p:nvPr/>
        </p:nvPicPr>
        <p:blipFill>
          <a:blip r:embed="rId6"/>
          <a:stretch>
            <a:fillRect/>
          </a:stretch>
        </p:blipFill>
        <p:spPr>
          <a:xfrm>
            <a:off x="2024699" y="5534252"/>
            <a:ext cx="601818" cy="119296"/>
          </a:xfrm>
          <a:prstGeom prst="rect">
            <a:avLst/>
          </a:prstGeom>
        </p:spPr>
      </p:pic>
      <p:graphicFrame>
        <p:nvGraphicFramePr>
          <p:cNvPr id="2" name="Chart 1">
            <a:extLst>
              <a:ext uri="{FF2B5EF4-FFF2-40B4-BE49-F238E27FC236}">
                <a16:creationId xmlns:a16="http://schemas.microsoft.com/office/drawing/2014/main" id="{4105F946-4428-455D-B6E2-3A82529CC036}"/>
              </a:ext>
            </a:extLst>
          </p:cNvPr>
          <p:cNvGraphicFramePr>
            <a:graphicFrameLocks/>
          </p:cNvGraphicFramePr>
          <p:nvPr>
            <p:extLst>
              <p:ext uri="{D42A27DB-BD31-4B8C-83A1-F6EECF244321}">
                <p14:modId xmlns:p14="http://schemas.microsoft.com/office/powerpoint/2010/main" val="4155152826"/>
              </p:ext>
            </p:extLst>
          </p:nvPr>
        </p:nvGraphicFramePr>
        <p:xfrm>
          <a:off x="469900" y="1361928"/>
          <a:ext cx="5803081" cy="2820682"/>
        </p:xfrm>
        <a:graphic>
          <a:graphicData uri="http://schemas.openxmlformats.org/drawingml/2006/chart">
            <c:chart xmlns:c="http://schemas.openxmlformats.org/drawingml/2006/chart" xmlns:r="http://schemas.openxmlformats.org/officeDocument/2006/relationships" r:id="rId7"/>
          </a:graphicData>
        </a:graphic>
      </p:graphicFrame>
      <p:pic>
        <p:nvPicPr>
          <p:cNvPr id="5" name="Google Shape;1863;p28">
            <a:extLst>
              <a:ext uri="{FF2B5EF4-FFF2-40B4-BE49-F238E27FC236}">
                <a16:creationId xmlns:a16="http://schemas.microsoft.com/office/drawing/2014/main" id="{F0BA70EC-9C94-2C75-A6D3-36E6B09C9EF9}"/>
              </a:ext>
            </a:extLst>
          </p:cNvPr>
          <p:cNvPicPr preferRelativeResize="0"/>
          <p:nvPr/>
        </p:nvPicPr>
        <p:blipFill rotWithShape="1">
          <a:blip r:embed="rId8">
            <a:alphaModFix/>
          </a:blip>
          <a:srcRect/>
          <a:stretch/>
        </p:blipFill>
        <p:spPr>
          <a:xfrm>
            <a:off x="3798648" y="5593900"/>
            <a:ext cx="540523" cy="186814"/>
          </a:xfrm>
          <a:prstGeom prst="rect">
            <a:avLst/>
          </a:prstGeom>
          <a:noFill/>
          <a:ln>
            <a:noFill/>
          </a:ln>
        </p:spPr>
      </p:pic>
      <p:graphicFrame>
        <p:nvGraphicFramePr>
          <p:cNvPr id="7" name="Chart 6">
            <a:extLst>
              <a:ext uri="{FF2B5EF4-FFF2-40B4-BE49-F238E27FC236}">
                <a16:creationId xmlns:a16="http://schemas.microsoft.com/office/drawing/2014/main" id="{7999005F-8504-467C-A2C1-7066EF82CD32}"/>
              </a:ext>
            </a:extLst>
          </p:cNvPr>
          <p:cNvGraphicFramePr>
            <a:graphicFrameLocks/>
          </p:cNvGraphicFramePr>
          <p:nvPr>
            <p:extLst>
              <p:ext uri="{D42A27DB-BD31-4B8C-83A1-F6EECF244321}">
                <p14:modId xmlns:p14="http://schemas.microsoft.com/office/powerpoint/2010/main" val="2101090153"/>
              </p:ext>
            </p:extLst>
          </p:nvPr>
        </p:nvGraphicFramePr>
        <p:xfrm>
          <a:off x="6440130" y="1361928"/>
          <a:ext cx="5589946" cy="2846279"/>
        </p:xfrm>
        <a:graphic>
          <a:graphicData uri="http://schemas.openxmlformats.org/drawingml/2006/chart">
            <c:chart xmlns:c="http://schemas.openxmlformats.org/drawingml/2006/chart" xmlns:r="http://schemas.openxmlformats.org/officeDocument/2006/relationships" r:id="rId9"/>
          </a:graphicData>
        </a:graphic>
      </p:graphicFrame>
      <p:pic>
        <p:nvPicPr>
          <p:cNvPr id="9" name="Picture 8">
            <a:extLst>
              <a:ext uri="{FF2B5EF4-FFF2-40B4-BE49-F238E27FC236}">
                <a16:creationId xmlns:a16="http://schemas.microsoft.com/office/drawing/2014/main" id="{AECB0901-14D8-DA0C-47D0-FCA2EF16E127}"/>
              </a:ext>
            </a:extLst>
          </p:cNvPr>
          <p:cNvPicPr>
            <a:picLocks noChangeAspect="1"/>
          </p:cNvPicPr>
          <p:nvPr/>
        </p:nvPicPr>
        <p:blipFill>
          <a:blip r:embed="rId5"/>
          <a:stretch>
            <a:fillRect/>
          </a:stretch>
        </p:blipFill>
        <p:spPr>
          <a:xfrm>
            <a:off x="8794438" y="5593900"/>
            <a:ext cx="540523" cy="186814"/>
          </a:xfrm>
          <a:prstGeom prst="rect">
            <a:avLst/>
          </a:prstGeom>
        </p:spPr>
      </p:pic>
      <p:pic>
        <p:nvPicPr>
          <p:cNvPr id="10" name="Picture 9">
            <a:extLst>
              <a:ext uri="{FF2B5EF4-FFF2-40B4-BE49-F238E27FC236}">
                <a16:creationId xmlns:a16="http://schemas.microsoft.com/office/drawing/2014/main" id="{B9FE32D8-8250-649E-BA4C-91E53AABEA53}"/>
              </a:ext>
            </a:extLst>
          </p:cNvPr>
          <p:cNvPicPr>
            <a:picLocks noChangeAspect="1"/>
          </p:cNvPicPr>
          <p:nvPr/>
        </p:nvPicPr>
        <p:blipFill>
          <a:blip r:embed="rId6"/>
          <a:stretch>
            <a:fillRect/>
          </a:stretch>
        </p:blipFill>
        <p:spPr>
          <a:xfrm>
            <a:off x="7938802" y="5495574"/>
            <a:ext cx="601818" cy="119296"/>
          </a:xfrm>
          <a:prstGeom prst="rect">
            <a:avLst/>
          </a:prstGeom>
        </p:spPr>
      </p:pic>
      <p:pic>
        <p:nvPicPr>
          <p:cNvPr id="11" name="Google Shape;1863;p28">
            <a:extLst>
              <a:ext uri="{FF2B5EF4-FFF2-40B4-BE49-F238E27FC236}">
                <a16:creationId xmlns:a16="http://schemas.microsoft.com/office/drawing/2014/main" id="{E839C057-F9D7-636F-995E-D1DEC5598D97}"/>
              </a:ext>
            </a:extLst>
          </p:cNvPr>
          <p:cNvPicPr preferRelativeResize="0"/>
          <p:nvPr/>
        </p:nvPicPr>
        <p:blipFill rotWithShape="1">
          <a:blip r:embed="rId8">
            <a:alphaModFix/>
          </a:blip>
          <a:srcRect/>
          <a:stretch/>
        </p:blipFill>
        <p:spPr>
          <a:xfrm>
            <a:off x="9685771" y="5277953"/>
            <a:ext cx="540523" cy="186814"/>
          </a:xfrm>
          <a:prstGeom prst="rect">
            <a:avLst/>
          </a:prstGeom>
          <a:noFill/>
          <a:ln>
            <a:noFill/>
          </a:ln>
        </p:spPr>
      </p:pic>
    </p:spTree>
    <p:extLst>
      <p:ext uri="{BB962C8B-B14F-4D97-AF65-F5344CB8AC3E}">
        <p14:creationId xmlns:p14="http://schemas.microsoft.com/office/powerpoint/2010/main" val="321961431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64E6295-D5CE-40DB-A0B5-B3CE175B73DC}"/>
              </a:ext>
            </a:extLst>
          </p:cNvPr>
          <p:cNvGraphicFramePr>
            <a:graphicFrameLocks/>
          </p:cNvGraphicFramePr>
          <p:nvPr>
            <p:extLst>
              <p:ext uri="{D42A27DB-BD31-4B8C-83A1-F6EECF244321}">
                <p14:modId xmlns:p14="http://schemas.microsoft.com/office/powerpoint/2010/main" val="446684494"/>
              </p:ext>
            </p:extLst>
          </p:nvPr>
        </p:nvGraphicFramePr>
        <p:xfrm>
          <a:off x="7128397" y="4076158"/>
          <a:ext cx="3977149" cy="23720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6ACA20D-BA90-4AE7-84DD-F25882587B8A}"/>
              </a:ext>
            </a:extLst>
          </p:cNvPr>
          <p:cNvGraphicFramePr>
            <a:graphicFrameLocks/>
          </p:cNvGraphicFramePr>
          <p:nvPr>
            <p:extLst>
              <p:ext uri="{D42A27DB-BD31-4B8C-83A1-F6EECF244321}">
                <p14:modId xmlns:p14="http://schemas.microsoft.com/office/powerpoint/2010/main" val="76230705"/>
              </p:ext>
            </p:extLst>
          </p:nvPr>
        </p:nvGraphicFramePr>
        <p:xfrm>
          <a:off x="1299979" y="4090626"/>
          <a:ext cx="3861955" cy="236478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469900" y="402589"/>
            <a:ext cx="11252200" cy="803641"/>
          </a:xfrm>
        </p:spPr>
        <p:txBody>
          <a:bodyPr/>
          <a:lstStyle/>
          <a:p>
            <a:r>
              <a:rPr lang="en-US" sz="2400" dirty="0"/>
              <a:t>Benchmarking – 4G </a:t>
            </a:r>
            <a:r>
              <a:rPr lang="fr-FR" sz="2400" dirty="0">
                <a:latin typeface="Verdana" panose="020B0604030504040204" pitchFamily="34" charset="0"/>
                <a:ea typeface="Verdana" panose="020B0604030504040204" pitchFamily="34" charset="0"/>
              </a:rPr>
              <a:t>FTP UL/DL </a:t>
            </a:r>
            <a:r>
              <a:rPr lang="fr-FR" sz="2400" dirty="0" err="1">
                <a:latin typeface="Verdana" panose="020B0604030504040204" pitchFamily="34" charset="0"/>
                <a:ea typeface="Verdana" panose="020B0604030504040204" pitchFamily="34" charset="0"/>
              </a:rPr>
              <a:t>throughput</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cs typeface="+mn-cs"/>
              </a:rPr>
              <a:t>The 4G throughput of the both operators </a:t>
            </a:r>
            <a:r>
              <a:rPr lang="fr-FR" sz="2400" dirty="0" err="1">
                <a:solidFill>
                  <a:schemeClr val="bg1">
                    <a:lumMod val="50000"/>
                  </a:schemeClr>
                </a:solidFill>
                <a:latin typeface="Verdana" panose="020B0604030504040204" pitchFamily="34" charset="0"/>
                <a:ea typeface="Verdana" panose="020B0604030504040204" pitchFamily="34" charset="0"/>
                <a:cs typeface="+mn-cs"/>
              </a:rPr>
              <a:t>is</a:t>
            </a:r>
            <a:r>
              <a:rPr lang="fr-FR" sz="2400" dirty="0">
                <a:solidFill>
                  <a:schemeClr val="bg1">
                    <a:lumMod val="50000"/>
                  </a:schemeClr>
                </a:solidFill>
                <a:latin typeface="Verdana" panose="020B0604030504040204" pitchFamily="34" charset="0"/>
                <a:ea typeface="Verdana" panose="020B0604030504040204" pitchFamily="34" charset="0"/>
                <a:cs typeface="+mn-cs"/>
              </a:rPr>
              <a:t> </a:t>
            </a:r>
            <a:r>
              <a:rPr lang="fr-FR" sz="2400" dirty="0" err="1">
                <a:solidFill>
                  <a:schemeClr val="bg1">
                    <a:lumMod val="50000"/>
                  </a:schemeClr>
                </a:solidFill>
                <a:latin typeface="Verdana" panose="020B0604030504040204" pitchFamily="34" charset="0"/>
                <a:ea typeface="Verdana" panose="020B0604030504040204" pitchFamily="34" charset="0"/>
                <a:cs typeface="+mn-cs"/>
              </a:rPr>
              <a:t>almost</a:t>
            </a:r>
            <a:r>
              <a:rPr lang="fr-FR" sz="2400" dirty="0">
                <a:solidFill>
                  <a:schemeClr val="bg1">
                    <a:lumMod val="50000"/>
                  </a:schemeClr>
                </a:solidFill>
                <a:latin typeface="Verdana" panose="020B0604030504040204" pitchFamily="34" charset="0"/>
                <a:ea typeface="Verdana" panose="020B0604030504040204" pitchFamily="34" charset="0"/>
                <a:cs typeface="+mn-cs"/>
              </a:rPr>
              <a:t> comparable.</a:t>
            </a: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28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pic>
        <p:nvPicPr>
          <p:cNvPr id="24" name="Picture 23"/>
          <p:cNvPicPr>
            <a:picLocks noChangeAspect="1"/>
          </p:cNvPicPr>
          <p:nvPr/>
        </p:nvPicPr>
        <p:blipFill>
          <a:blip r:embed="rId5"/>
          <a:stretch>
            <a:fillRect/>
          </a:stretch>
        </p:blipFill>
        <p:spPr>
          <a:xfrm>
            <a:off x="2165848" y="5311850"/>
            <a:ext cx="508526" cy="222363"/>
          </a:xfrm>
          <a:prstGeom prst="rect">
            <a:avLst/>
          </a:prstGeom>
        </p:spPr>
      </p:pic>
      <p:pic>
        <p:nvPicPr>
          <p:cNvPr id="18" name="Picture 17"/>
          <p:cNvPicPr>
            <a:picLocks noChangeAspect="1"/>
          </p:cNvPicPr>
          <p:nvPr/>
        </p:nvPicPr>
        <p:blipFill>
          <a:blip r:embed="rId6"/>
          <a:stretch>
            <a:fillRect/>
          </a:stretch>
        </p:blipFill>
        <p:spPr>
          <a:xfrm>
            <a:off x="3093187" y="5661191"/>
            <a:ext cx="426761" cy="203378"/>
          </a:xfrm>
          <a:prstGeom prst="rect">
            <a:avLst/>
          </a:prstGeom>
        </p:spPr>
      </p:pic>
      <p:graphicFrame>
        <p:nvGraphicFramePr>
          <p:cNvPr id="2" name="Chart 1">
            <a:extLst>
              <a:ext uri="{FF2B5EF4-FFF2-40B4-BE49-F238E27FC236}">
                <a16:creationId xmlns:a16="http://schemas.microsoft.com/office/drawing/2014/main" id="{0F33635D-B067-4F7E-8F85-C961285669CC}"/>
              </a:ext>
            </a:extLst>
          </p:cNvPr>
          <p:cNvGraphicFramePr>
            <a:graphicFrameLocks/>
          </p:cNvGraphicFramePr>
          <p:nvPr>
            <p:extLst>
              <p:ext uri="{D42A27DB-BD31-4B8C-83A1-F6EECF244321}">
                <p14:modId xmlns:p14="http://schemas.microsoft.com/office/powerpoint/2010/main" val="1806631570"/>
              </p:ext>
            </p:extLst>
          </p:nvPr>
        </p:nvGraphicFramePr>
        <p:xfrm>
          <a:off x="469900" y="1434968"/>
          <a:ext cx="5734255" cy="2467276"/>
        </p:xfrm>
        <a:graphic>
          <a:graphicData uri="http://schemas.openxmlformats.org/drawingml/2006/chart">
            <c:chart xmlns:c="http://schemas.openxmlformats.org/drawingml/2006/chart" xmlns:r="http://schemas.openxmlformats.org/officeDocument/2006/relationships" r:id="rId7"/>
          </a:graphicData>
        </a:graphic>
      </p:graphicFrame>
      <p:pic>
        <p:nvPicPr>
          <p:cNvPr id="8" name="Picture 7">
            <a:extLst>
              <a:ext uri="{FF2B5EF4-FFF2-40B4-BE49-F238E27FC236}">
                <a16:creationId xmlns:a16="http://schemas.microsoft.com/office/drawing/2014/main" id="{5E798DD1-2856-C059-9CD4-6E8154701AD5}"/>
              </a:ext>
            </a:extLst>
          </p:cNvPr>
          <p:cNvPicPr>
            <a:picLocks noChangeAspect="1"/>
          </p:cNvPicPr>
          <p:nvPr/>
        </p:nvPicPr>
        <p:blipFill>
          <a:blip r:embed="rId5"/>
          <a:stretch>
            <a:fillRect/>
          </a:stretch>
        </p:blipFill>
        <p:spPr>
          <a:xfrm>
            <a:off x="8138945" y="5299897"/>
            <a:ext cx="508526" cy="222363"/>
          </a:xfrm>
          <a:prstGeom prst="rect">
            <a:avLst/>
          </a:prstGeom>
        </p:spPr>
      </p:pic>
      <p:graphicFrame>
        <p:nvGraphicFramePr>
          <p:cNvPr id="9" name="Chart 8">
            <a:extLst>
              <a:ext uri="{FF2B5EF4-FFF2-40B4-BE49-F238E27FC236}">
                <a16:creationId xmlns:a16="http://schemas.microsoft.com/office/drawing/2014/main" id="{B2924D44-F006-4B04-B822-C3434B90EA2A}"/>
              </a:ext>
            </a:extLst>
          </p:cNvPr>
          <p:cNvGraphicFramePr>
            <a:graphicFrameLocks/>
          </p:cNvGraphicFramePr>
          <p:nvPr>
            <p:extLst>
              <p:ext uri="{D42A27DB-BD31-4B8C-83A1-F6EECF244321}">
                <p14:modId xmlns:p14="http://schemas.microsoft.com/office/powerpoint/2010/main" val="2054205139"/>
              </p:ext>
            </p:extLst>
          </p:nvPr>
        </p:nvGraphicFramePr>
        <p:xfrm>
          <a:off x="6378028" y="1434968"/>
          <a:ext cx="5734255" cy="246727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9149287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lvl="0"/>
            <a:r>
              <a:rPr lang="en-US" sz="2600" dirty="0" err="1">
                <a:solidFill>
                  <a:srgbClr val="FFFFFF"/>
                </a:solidFill>
                <a:latin typeface="Segoe UI Light" panose="020B0502040204020203" pitchFamily="34" charset="0"/>
              </a:rPr>
              <a:t>QoE</a:t>
            </a:r>
            <a:r>
              <a:rPr lang="en-US" sz="2600" dirty="0">
                <a:solidFill>
                  <a:srgbClr val="FFFFFF"/>
                </a:solidFill>
                <a:latin typeface="Segoe UI Light" panose="020B0502040204020203" pitchFamily="34" charset="0"/>
              </a:rPr>
              <a:t> Global Scoring and Ranking</a:t>
            </a:r>
          </a:p>
        </p:txBody>
      </p:sp>
      <p:sp>
        <p:nvSpPr>
          <p:cNvPr id="27" name="Text Placeholder 5"/>
          <p:cNvSpPr txBox="1">
            <a:spLocks/>
          </p:cNvSpPr>
          <p:nvPr/>
        </p:nvSpPr>
        <p:spPr>
          <a:xfrm>
            <a:off x="631597" y="2090740"/>
            <a:ext cx="1559154"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04</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78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Scope of Work</a:t>
            </a:r>
          </a:p>
        </p:txBody>
      </p:sp>
      <p:sp>
        <p:nvSpPr>
          <p:cNvPr id="27" name="Text Placeholder 5"/>
          <p:cNvSpPr txBox="1">
            <a:spLocks/>
          </p:cNvSpPr>
          <p:nvPr/>
        </p:nvSpPr>
        <p:spPr>
          <a:xfrm>
            <a:off x="733425" y="2090740"/>
            <a:ext cx="145732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01</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18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br>
              <a:rPr lang="en-US" sz="2400" dirty="0">
                <a:solidFill>
                  <a:srgbClr val="414141"/>
                </a:solidFill>
              </a:rPr>
            </a:br>
            <a:br>
              <a:rPr lang="fr-FR" sz="2400" dirty="0">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30</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133606179"/>
              </p:ext>
            </p:extLst>
          </p:nvPr>
        </p:nvGraphicFramePr>
        <p:xfrm>
          <a:off x="322457" y="951312"/>
          <a:ext cx="11513024" cy="5030288"/>
        </p:xfrm>
        <a:graphic>
          <a:graphicData uri="http://schemas.openxmlformats.org/drawingml/2006/table">
            <a:tbl>
              <a:tblPr/>
              <a:tblGrid>
                <a:gridCol w="1356093">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303967">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1332">
                  <a:extLst>
                    <a:ext uri="{9D8B030D-6E8A-4147-A177-3AD203B41FA5}">
                      <a16:colId xmlns:a16="http://schemas.microsoft.com/office/drawing/2014/main" val="3728488952"/>
                    </a:ext>
                  </a:extLst>
                </a:gridCol>
                <a:gridCol w="873432">
                  <a:extLst>
                    <a:ext uri="{9D8B030D-6E8A-4147-A177-3AD203B41FA5}">
                      <a16:colId xmlns:a16="http://schemas.microsoft.com/office/drawing/2014/main" val="4146103421"/>
                    </a:ext>
                  </a:extLst>
                </a:gridCol>
                <a:gridCol w="873432">
                  <a:extLst>
                    <a:ext uri="{9D8B030D-6E8A-4147-A177-3AD203B41FA5}">
                      <a16:colId xmlns:a16="http://schemas.microsoft.com/office/drawing/2014/main" val="204117538"/>
                    </a:ext>
                  </a:extLst>
                </a:gridCol>
                <a:gridCol w="851981">
                  <a:extLst>
                    <a:ext uri="{9D8B030D-6E8A-4147-A177-3AD203B41FA5}">
                      <a16:colId xmlns:a16="http://schemas.microsoft.com/office/drawing/2014/main" val="3839228100"/>
                    </a:ext>
                  </a:extLst>
                </a:gridCol>
                <a:gridCol w="788792">
                  <a:extLst>
                    <a:ext uri="{9D8B030D-6E8A-4147-A177-3AD203B41FA5}">
                      <a16:colId xmlns:a16="http://schemas.microsoft.com/office/drawing/2014/main" val="1100620880"/>
                    </a:ext>
                  </a:extLst>
                </a:gridCol>
              </a:tblGrid>
              <a:tr h="346603">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Verdana" panose="020B0604030504040204" pitchFamily="34" charset="0"/>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050" b="1" i="0" u="none" strike="noStrike" kern="1200" dirty="0">
                        <a:solidFill>
                          <a:srgbClr val="FFFFFF"/>
                        </a:solidFill>
                        <a:effectLst/>
                        <a:latin typeface="Verdana" panose="020B0604030504040204" pitchFamily="34" charset="0"/>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3216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050" b="1" i="0" u="none" strike="noStrike" kern="1200" dirty="0">
                          <a:solidFill>
                            <a:srgbClr val="FFFFFF"/>
                          </a:solidFill>
                          <a:effectLst/>
                          <a:latin typeface="Verdana" panose="020B0604030504040204" pitchFamily="34" charset="0"/>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521267">
                <a:tc rowSpan="11">
                  <a:txBody>
                    <a:bodyPr/>
                    <a:lstStyle/>
                    <a:p>
                      <a:pPr algn="ctr" rtl="0" fontAlgn="ctr"/>
                      <a:r>
                        <a:rPr lang="en-US" sz="1400" b="1" i="0" u="none" strike="noStrike" dirty="0">
                          <a:solidFill>
                            <a:srgbClr val="FFFFFF"/>
                          </a:solidFill>
                          <a:effectLst/>
                          <a:latin typeface="Verdana" panose="020B0604030504040204" pitchFamily="34" charset="0"/>
                        </a:rPr>
                        <a:t>PS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(RSCP&gt;=-105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74.6%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83.7%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1.85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421563">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Coverage (RSCP&gt;=-94 </a:t>
                      </a:r>
                      <a:r>
                        <a:rPr lang="en-US" sz="1400" b="1" i="0" u="none" strike="noStrike" dirty="0" err="1">
                          <a:solidFill>
                            <a:srgbClr val="000000"/>
                          </a:solidFill>
                          <a:effectLst/>
                          <a:latin typeface="Verdana" panose="020B0604030504040204" pitchFamily="34" charset="0"/>
                        </a:rPr>
                        <a:t>dbm</a:t>
                      </a:r>
                      <a:r>
                        <a:rPr lang="en-US" sz="1400" b="1" i="0" u="none" strike="noStrike" dirty="0">
                          <a:solidFill>
                            <a:srgbClr val="000000"/>
                          </a:solidFill>
                          <a:effectLst/>
                          <a:latin typeface="Verdana" panose="020B0604030504040204" pitchFamily="34" charset="0"/>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73.9%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70.52%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252242">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40000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14588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10915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7.85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6.17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235723">
                <a:tc vMerge="1">
                  <a:txBody>
                    <a:bodyPr/>
                    <a:lstStyle/>
                    <a:p>
                      <a:endParaRPr lang="en-US"/>
                    </a:p>
                  </a:txBody>
                  <a:tcPr/>
                </a:tc>
                <a:tc>
                  <a:txBody>
                    <a:bodyPr/>
                    <a:lstStyle/>
                    <a:p>
                      <a:pPr algn="ctr" rtl="0" fontAlgn="ctr"/>
                      <a:r>
                        <a:rPr lang="en-US" sz="1400" b="1" i="0" u="none" strike="noStrike" dirty="0">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Average FTP DL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3167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2615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9.55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6.93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2000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6313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6895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3.67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3.91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41524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FTP UL THP (kbps)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5000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1233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1068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1.21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0.65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4.29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4.83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456528725"/>
                  </a:ext>
                </a:extLst>
              </a:tr>
              <a:tr h="362237">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a:solidFill>
                            <a:srgbClr val="000000"/>
                          </a:solidFill>
                          <a:effectLst/>
                          <a:latin typeface="Verdana" panose="020B0604030504040204" pitchFamily="34" charset="0"/>
                        </a:rPr>
                        <a:t>Accessibility Rate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99.17%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95.58%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4.59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Verdana" panose="020B0604030504040204" pitchFamily="34" charset="0"/>
                        </a:rPr>
                        <a:t>2.79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71522810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3.47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Verdana" panose="020B0604030504040204" pitchFamily="34" charset="0"/>
                        </a:rPr>
                        <a:t>2.60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Verdana" panose="020B0604030504040204" pitchFamily="34" charset="0"/>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Verdana" panose="020B0604030504040204" pitchFamily="34" charset="0"/>
                        </a:rPr>
                        <a:t>2.24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965933941"/>
                  </a:ext>
                </a:extLst>
              </a:tr>
              <a:tr h="463320">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Verdana" panose="020B0604030504040204" pitchFamily="34" charset="0"/>
                        </a:rPr>
                        <a:t>Average HTTP </a:t>
                      </a:r>
                      <a:r>
                        <a:rPr lang="en-US" sz="1400" b="1" i="0" u="none" strike="noStrike" dirty="0" err="1">
                          <a:solidFill>
                            <a:srgbClr val="000000"/>
                          </a:solidFill>
                          <a:effectLst/>
                          <a:latin typeface="Verdana" panose="020B0604030504040204" pitchFamily="34" charset="0"/>
                        </a:rPr>
                        <a:t>Connexion</a:t>
                      </a:r>
                      <a:r>
                        <a:rPr lang="en-US" sz="1400" b="1" i="0" u="none" strike="noStrike" dirty="0">
                          <a:solidFill>
                            <a:srgbClr val="000000"/>
                          </a:solidFill>
                          <a:effectLst/>
                          <a:latin typeface="Verdana" panose="020B0604030504040204" pitchFamily="34" charset="0"/>
                        </a:rPr>
                        <a:t> Setup Time (s)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Verdana" panose="020B0604030504040204" pitchFamily="34" charset="0"/>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Verdana" panose="020B060403050404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2.96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Verdana" panose="020B0604030504040204" pitchFamily="34" charset="0"/>
                        </a:rPr>
                        <a:t>4.00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4.12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Verdana" panose="020B0604030504040204" pitchFamily="34" charset="0"/>
                        </a:rPr>
                        <a:t>2.89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977416628"/>
                  </a:ext>
                </a:extLst>
              </a:tr>
              <a:tr h="449605">
                <a:tc vMerge="1">
                  <a:txBody>
                    <a:bodyPr/>
                    <a:lstStyle/>
                    <a:p>
                      <a:endParaRPr lang="en-US"/>
                    </a:p>
                  </a:txBody>
                  <a:tcPr/>
                </a:tc>
                <a:tc>
                  <a:txBody>
                    <a:bodyPr/>
                    <a:lstStyle/>
                    <a:p>
                      <a:pPr algn="ctr" rtl="0" fontAlgn="ctr"/>
                      <a:r>
                        <a:rPr lang="en-US" sz="1400" b="1" i="0" u="none" strike="noStrike">
                          <a:solidFill>
                            <a:srgbClr val="000000"/>
                          </a:solidFill>
                          <a:effectLst/>
                          <a:latin typeface="Verdana" panose="020B0604030504040204" pitchFamily="34" charset="0"/>
                        </a:rPr>
                        <a:t>3G/4G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Verdana" panose="020B060403050404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gridSpan="5">
                  <a:txBody>
                    <a:bodyPr/>
                    <a:lstStyle/>
                    <a:p>
                      <a:pPr algn="ctr" rtl="0" fontAlgn="ctr"/>
                      <a:r>
                        <a:rPr lang="en-US" sz="1400" b="1" i="0" u="none" strike="noStrike" dirty="0">
                          <a:solidFill>
                            <a:srgbClr val="000000"/>
                          </a:solidFill>
                          <a:effectLst/>
                          <a:latin typeface="Verdana" panose="020B0604030504040204" pitchFamily="34" charset="0"/>
                        </a:rPr>
                        <a:t>Total 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pPr algn="ctr" rtl="0" fontAlgn="ctr"/>
                      <a:endParaRPr lang="en-US" sz="1000" b="1" i="0" u="none" strike="noStrike" dirty="0">
                        <a:solidFill>
                          <a:srgbClr val="000000"/>
                        </a:solidFill>
                        <a:effectLst/>
                        <a:latin typeface="Verdana" panose="020B0604030504040204" pitchFamily="34" charset="0"/>
                      </a:endParaRPr>
                    </a:p>
                  </a:txBody>
                  <a:tcPr marL="7620" marR="7620" marT="7620" marB="0" anchor="ctr">
                    <a:lnL w="6350" cap="flat" cmpd="sng" algn="ctr">
                      <a:solidFill>
                        <a:srgbClr val="A9D08E"/>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400" b="1" i="0" u="sng" strike="noStrike" dirty="0">
                          <a:solidFill>
                            <a:srgbClr val="C00000"/>
                          </a:solidFill>
                          <a:effectLst/>
                          <a:latin typeface="Verdana" panose="020B0604030504040204" pitchFamily="34" charset="0"/>
                        </a:rPr>
                        <a:t>35.27</a:t>
                      </a:r>
                      <a:r>
                        <a:rPr lang="en-US" sz="1400" b="1" i="0" u="none" strike="noStrike" dirty="0">
                          <a:solidFill>
                            <a:srgbClr val="C00000"/>
                          </a:solidFill>
                          <a:effectLst/>
                          <a:latin typeface="Verdana" panose="020B0604030504040204" pitchFamily="34" charset="0"/>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C00000"/>
                          </a:solidFill>
                          <a:effectLst/>
                          <a:latin typeface="Verdana" panose="020B0604030504040204" pitchFamily="34" charset="0"/>
                        </a:rPr>
                        <a:t>30.40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581074506"/>
                  </a:ext>
                </a:extLst>
              </a:tr>
            </a:tbl>
          </a:graphicData>
        </a:graphic>
      </p:graphicFrame>
      <p:pic>
        <p:nvPicPr>
          <p:cNvPr id="7" name="Picture 6"/>
          <p:cNvPicPr>
            <a:picLocks noChangeAspect="1"/>
          </p:cNvPicPr>
          <p:nvPr/>
        </p:nvPicPr>
        <p:blipFill>
          <a:blip r:embed="rId3"/>
          <a:stretch>
            <a:fillRect/>
          </a:stretch>
        </p:blipFill>
        <p:spPr>
          <a:xfrm>
            <a:off x="8520223" y="1073333"/>
            <a:ext cx="774259" cy="152413"/>
          </a:xfrm>
          <a:prstGeom prst="rect">
            <a:avLst/>
          </a:prstGeom>
        </p:spPr>
      </p:pic>
      <p:pic>
        <p:nvPicPr>
          <p:cNvPr id="13" name="Picture 12"/>
          <p:cNvPicPr>
            <a:picLocks noChangeAspect="1"/>
          </p:cNvPicPr>
          <p:nvPr/>
        </p:nvPicPr>
        <p:blipFill>
          <a:blip r:embed="rId4"/>
          <a:stretch>
            <a:fillRect/>
          </a:stretch>
        </p:blipFill>
        <p:spPr>
          <a:xfrm>
            <a:off x="9508468" y="1033334"/>
            <a:ext cx="487680" cy="232410"/>
          </a:xfrm>
          <a:prstGeom prst="rect">
            <a:avLst/>
          </a:prstGeom>
        </p:spPr>
      </p:pic>
      <p:pic>
        <p:nvPicPr>
          <p:cNvPr id="16" name="Picture 15"/>
          <p:cNvPicPr>
            <a:picLocks noChangeAspect="1"/>
          </p:cNvPicPr>
          <p:nvPr/>
        </p:nvPicPr>
        <p:blipFill>
          <a:blip r:embed="rId3"/>
          <a:stretch>
            <a:fillRect/>
          </a:stretch>
        </p:blipFill>
        <p:spPr>
          <a:xfrm>
            <a:off x="10248928" y="1073333"/>
            <a:ext cx="774259" cy="152413"/>
          </a:xfrm>
          <a:prstGeom prst="rect">
            <a:avLst/>
          </a:prstGeom>
        </p:spPr>
      </p:pic>
      <p:pic>
        <p:nvPicPr>
          <p:cNvPr id="18" name="Picture 17"/>
          <p:cNvPicPr>
            <a:picLocks noChangeAspect="1"/>
          </p:cNvPicPr>
          <p:nvPr/>
        </p:nvPicPr>
        <p:blipFill>
          <a:blip r:embed="rId4"/>
          <a:stretch>
            <a:fillRect/>
          </a:stretch>
        </p:blipFill>
        <p:spPr>
          <a:xfrm>
            <a:off x="11200513" y="1033334"/>
            <a:ext cx="487680" cy="232410"/>
          </a:xfrm>
          <a:prstGeom prst="rect">
            <a:avLst/>
          </a:prstGeom>
        </p:spPr>
      </p:pic>
      <p:sp>
        <p:nvSpPr>
          <p:cNvPr id="9" name="Rectangle 8"/>
          <p:cNvSpPr/>
          <p:nvPr/>
        </p:nvSpPr>
        <p:spPr>
          <a:xfrm>
            <a:off x="1592750" y="6196220"/>
            <a:ext cx="9778639" cy="369332"/>
          </a:xfrm>
          <a:prstGeom prst="rect">
            <a:avLst/>
          </a:prstGeom>
        </p:spPr>
        <p:txBody>
          <a:bodyPr wrap="none">
            <a:spAutoFit/>
          </a:bodyPr>
          <a:lstStyle/>
          <a:p>
            <a:r>
              <a:rPr lang="en-US" b="1" dirty="0">
                <a:solidFill>
                  <a:srgbClr val="FFC000"/>
                </a:solidFill>
              </a:rPr>
              <a:t>MTN is number 1 for mobile internet capacity through its 3G/4G Network </a:t>
            </a:r>
            <a:endParaRPr lang="en-US" dirty="0">
              <a:solidFill>
                <a:srgbClr val="FFC000"/>
              </a:solidFill>
            </a:endParaRPr>
          </a:p>
        </p:txBody>
      </p:sp>
    </p:spTree>
    <p:extLst>
      <p:ext uri="{BB962C8B-B14F-4D97-AF65-F5344CB8AC3E}">
        <p14:creationId xmlns:p14="http://schemas.microsoft.com/office/powerpoint/2010/main" val="208072461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err="1"/>
              <a:t>QoE</a:t>
            </a:r>
            <a:r>
              <a:rPr lang="en-US" sz="2400" dirty="0"/>
              <a:t> </a:t>
            </a:r>
            <a:r>
              <a:rPr lang="fr-FR" sz="2400" dirty="0" err="1"/>
              <a:t>Scoring</a:t>
            </a:r>
            <a:r>
              <a:rPr lang="fr-FR" sz="2400" dirty="0"/>
              <a:t> and </a:t>
            </a:r>
            <a:r>
              <a:rPr lang="fr-FR" sz="2400" dirty="0" err="1"/>
              <a:t>Ranking</a:t>
            </a:r>
            <a:r>
              <a:rPr lang="fr-FR" sz="2400" dirty="0"/>
              <a:t> </a:t>
            </a:r>
            <a:r>
              <a:rPr lang="fr-FR" sz="2400" dirty="0" err="1"/>
              <a:t>based</a:t>
            </a:r>
            <a:r>
              <a:rPr lang="fr-FR" sz="2400" dirty="0"/>
              <a:t> on </a:t>
            </a:r>
            <a:r>
              <a:rPr lang="fr-FR" sz="2400" dirty="0" err="1"/>
              <a:t>Deloitte</a:t>
            </a:r>
            <a:r>
              <a:rPr lang="fr-FR" sz="2400" dirty="0"/>
              <a:t> </a:t>
            </a:r>
            <a:r>
              <a:rPr lang="fr-FR" sz="2400" dirty="0" err="1"/>
              <a:t>proposed</a:t>
            </a:r>
            <a:r>
              <a:rPr lang="fr-FR" sz="2400" dirty="0"/>
              <a:t> </a:t>
            </a:r>
            <a:r>
              <a:rPr lang="fr-FR" sz="2400" dirty="0" err="1"/>
              <a:t>weights</a:t>
            </a:r>
            <a:br>
              <a:rPr lang="en-US" sz="2400" dirty="0">
                <a:solidFill>
                  <a:srgbClr val="414141"/>
                </a:solidFill>
              </a:rPr>
            </a:br>
            <a:br>
              <a:rPr lang="fr-FR" sz="2400" dirty="0">
                <a:latin typeface="Verdana" panose="020B0604030504040204" pitchFamily="34" charset="0"/>
                <a:ea typeface="Verdana" panose="020B0604030504040204" pitchFamily="34" charset="0"/>
              </a:rPr>
            </a:br>
            <a:br>
              <a:rPr lang="fr-FR" sz="2400" dirty="0">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bg1">
                    <a:lumMod val="50000"/>
                  </a:schemeClr>
                </a:solidFill>
                <a:latin typeface="Verdana" panose="020B0604030504040204" pitchFamily="34" charset="0"/>
                <a:ea typeface="Verdana" panose="020B0604030504040204" pitchFamily="34" charset="0"/>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31</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802884232"/>
              </p:ext>
            </p:extLst>
          </p:nvPr>
        </p:nvGraphicFramePr>
        <p:xfrm>
          <a:off x="456767" y="1105042"/>
          <a:ext cx="11265333" cy="3997901"/>
        </p:xfrm>
        <a:graphic>
          <a:graphicData uri="http://schemas.openxmlformats.org/drawingml/2006/table">
            <a:tbl>
              <a:tblPr/>
              <a:tblGrid>
                <a:gridCol w="1366991">
                  <a:extLst>
                    <a:ext uri="{9D8B030D-6E8A-4147-A177-3AD203B41FA5}">
                      <a16:colId xmlns:a16="http://schemas.microsoft.com/office/drawing/2014/main" val="1581883645"/>
                    </a:ext>
                  </a:extLst>
                </a:gridCol>
                <a:gridCol w="1216977">
                  <a:extLst>
                    <a:ext uri="{9D8B030D-6E8A-4147-A177-3AD203B41FA5}">
                      <a16:colId xmlns:a16="http://schemas.microsoft.com/office/drawing/2014/main" val="2180637118"/>
                    </a:ext>
                  </a:extLst>
                </a:gridCol>
                <a:gridCol w="845503">
                  <a:extLst>
                    <a:ext uri="{9D8B030D-6E8A-4147-A177-3AD203B41FA5}">
                      <a16:colId xmlns:a16="http://schemas.microsoft.com/office/drawing/2014/main" val="1401813579"/>
                    </a:ext>
                  </a:extLst>
                </a:gridCol>
                <a:gridCol w="3012440">
                  <a:extLst>
                    <a:ext uri="{9D8B030D-6E8A-4147-A177-3AD203B41FA5}">
                      <a16:colId xmlns:a16="http://schemas.microsoft.com/office/drawing/2014/main" val="3736577104"/>
                    </a:ext>
                  </a:extLst>
                </a:gridCol>
                <a:gridCol w="691515">
                  <a:extLst>
                    <a:ext uri="{9D8B030D-6E8A-4147-A177-3AD203B41FA5}">
                      <a16:colId xmlns:a16="http://schemas.microsoft.com/office/drawing/2014/main" val="2657365757"/>
                    </a:ext>
                  </a:extLst>
                </a:gridCol>
                <a:gridCol w="717048">
                  <a:extLst>
                    <a:ext uri="{9D8B030D-6E8A-4147-A177-3AD203B41FA5}">
                      <a16:colId xmlns:a16="http://schemas.microsoft.com/office/drawing/2014/main" val="3728488952"/>
                    </a:ext>
                  </a:extLst>
                </a:gridCol>
                <a:gridCol w="880451">
                  <a:extLst>
                    <a:ext uri="{9D8B030D-6E8A-4147-A177-3AD203B41FA5}">
                      <a16:colId xmlns:a16="http://schemas.microsoft.com/office/drawing/2014/main" val="4146103421"/>
                    </a:ext>
                  </a:extLst>
                </a:gridCol>
                <a:gridCol w="880451">
                  <a:extLst>
                    <a:ext uri="{9D8B030D-6E8A-4147-A177-3AD203B41FA5}">
                      <a16:colId xmlns:a16="http://schemas.microsoft.com/office/drawing/2014/main" val="204117538"/>
                    </a:ext>
                  </a:extLst>
                </a:gridCol>
                <a:gridCol w="858827">
                  <a:extLst>
                    <a:ext uri="{9D8B030D-6E8A-4147-A177-3AD203B41FA5}">
                      <a16:colId xmlns:a16="http://schemas.microsoft.com/office/drawing/2014/main" val="3839228100"/>
                    </a:ext>
                  </a:extLst>
                </a:gridCol>
                <a:gridCol w="795130">
                  <a:extLst>
                    <a:ext uri="{9D8B030D-6E8A-4147-A177-3AD203B41FA5}">
                      <a16:colId xmlns:a16="http://schemas.microsoft.com/office/drawing/2014/main" val="1100620880"/>
                    </a:ext>
                  </a:extLst>
                </a:gridCol>
              </a:tblGrid>
              <a:tr h="479196">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Category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Technology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Weight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Item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Lower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2">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Upper</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endParaRPr lang="en-US" sz="1400" b="1" i="0" u="none" strike="noStrike" kern="1200" dirty="0">
                        <a:solidFill>
                          <a:srgbClr val="FFFFFF"/>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622113532"/>
                  </a:ext>
                </a:extLst>
              </a:tr>
              <a:tr h="64056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KPI Value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algn="ctr" defTabSz="1219140" rtl="0" eaLnBrk="1" fontAlgn="ctr" latinLnBrk="0" hangingPunct="1"/>
                      <a:r>
                        <a:rPr lang="en-US" sz="1400" b="1" i="0" u="none" strike="noStrike" kern="1200" dirty="0">
                          <a:solidFill>
                            <a:srgbClr val="FFFFFF"/>
                          </a:solidFill>
                          <a:effectLst/>
                          <a:latin typeface="+mn-lt"/>
                          <a:ea typeface="+mn-ea"/>
                          <a:cs typeface="+mn-cs"/>
                        </a:rPr>
                        <a:t>Score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3162161064"/>
                  </a:ext>
                </a:extLst>
              </a:tr>
              <a:tr h="720678">
                <a:tc rowSpan="6">
                  <a:txBody>
                    <a:bodyPr/>
                    <a:lstStyle/>
                    <a:p>
                      <a:pPr algn="ctr" rtl="0" fontAlgn="ctr"/>
                      <a:r>
                        <a:rPr lang="en-US" sz="1400" b="1" i="0" u="none" strike="noStrike" dirty="0">
                          <a:solidFill>
                            <a:srgbClr val="FFFFFF"/>
                          </a:solidFill>
                          <a:effectLst/>
                          <a:latin typeface="+mn-lt"/>
                        </a:rPr>
                        <a:t>CS Experience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6BC25"/>
                    </a:solidFill>
                  </a:tcPr>
                </a:tc>
                <a:tc>
                  <a:txBody>
                    <a:bodyPr/>
                    <a:lstStyle/>
                    <a:p>
                      <a:pPr algn="ctr" rtl="0" fontAlgn="ctr"/>
                      <a:r>
                        <a:rPr lang="en-US" sz="1400" b="0" i="0" u="none" strike="noStrike">
                          <a:solidFill>
                            <a:srgbClr val="000000"/>
                          </a:solidFill>
                          <a:effectLst/>
                          <a:latin typeface="+mn-lt"/>
                        </a:rPr>
                        <a:t>2G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Coverage (</a:t>
                      </a:r>
                      <a:r>
                        <a:rPr lang="en-US" sz="1400" b="1" i="0" u="none" strike="noStrike" dirty="0" err="1">
                          <a:solidFill>
                            <a:srgbClr val="000000"/>
                          </a:solidFill>
                          <a:effectLst/>
                          <a:latin typeface="+mn-lt"/>
                        </a:rPr>
                        <a:t>RxLev</a:t>
                      </a:r>
                      <a:r>
                        <a:rPr lang="en-US" sz="1400" b="1" i="0" u="none" strike="noStrike" dirty="0">
                          <a:solidFill>
                            <a:srgbClr val="000000"/>
                          </a:solidFill>
                          <a:effectLst/>
                          <a:latin typeface="+mn-lt"/>
                        </a:rPr>
                        <a:t>&gt;=-87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91.22%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94.87%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3.05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12.18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045563342"/>
                  </a:ext>
                </a:extLst>
              </a:tr>
              <a:tr h="582833">
                <a:tc vMerge="1">
                  <a:txBody>
                    <a:bodyPr/>
                    <a:lstStyle/>
                    <a:p>
                      <a:endParaRPr lang="en-US"/>
                    </a:p>
                  </a:txBody>
                  <a:tcPr/>
                </a:tc>
                <a:tc>
                  <a:txBody>
                    <a:bodyPr/>
                    <a:lstStyle/>
                    <a:p>
                      <a:pPr algn="ctr" rtl="0" fontAlgn="ctr"/>
                      <a:r>
                        <a:rPr lang="en-US" sz="1400" b="0" i="0" u="none" strike="noStrike">
                          <a:solidFill>
                            <a:srgbClr val="000000"/>
                          </a:solidFill>
                          <a:effectLst/>
                          <a:latin typeface="+mn-lt"/>
                        </a:rPr>
                        <a:t>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Coverage (RSCP&gt;=-94 </a:t>
                      </a:r>
                      <a:r>
                        <a:rPr lang="en-US" sz="1400" b="1" i="0" u="none" strike="noStrike" dirty="0" err="1">
                          <a:solidFill>
                            <a:srgbClr val="000000"/>
                          </a:solidFill>
                          <a:effectLst/>
                          <a:latin typeface="+mn-lt"/>
                        </a:rPr>
                        <a:t>dbm</a:t>
                      </a:r>
                      <a:r>
                        <a:rPr lang="en-US" sz="1400" b="1" i="0" u="none" strike="noStrike" dirty="0">
                          <a:solidFill>
                            <a:srgbClr val="000000"/>
                          </a:solidFill>
                          <a:effectLst/>
                          <a:latin typeface="+mn-lt"/>
                        </a:rPr>
                        <a: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dirty="0">
                          <a:solidFill>
                            <a:srgbClr val="000000"/>
                          </a:solidFill>
                          <a:effectLst/>
                          <a:latin typeface="+mn-lt"/>
                        </a:rPr>
                        <a:t>85%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a:solidFill>
                            <a:srgbClr val="000000"/>
                          </a:solidFill>
                          <a:effectLst/>
                          <a:latin typeface="+mn-lt"/>
                        </a:rPr>
                        <a:t>73.91%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70.52%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0.00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826427163"/>
                  </a:ext>
                </a:extLst>
              </a:tr>
              <a:tr h="348737">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Call blocking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dirty="0">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98.57%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99.65%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12.86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14.48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1642013292"/>
                  </a:ext>
                </a:extLst>
              </a:tr>
              <a:tr h="325899">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l" rtl="0" fontAlgn="ctr"/>
                      <a:r>
                        <a:rPr lang="en-US" sz="1400" b="1" i="0" u="none" strike="noStrike" dirty="0">
                          <a:solidFill>
                            <a:srgbClr val="000000"/>
                          </a:solidFill>
                          <a:effectLst/>
                          <a:latin typeface="+mn-lt"/>
                        </a:rPr>
                        <a:t>Call drop rate</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0" i="0" u="none" strike="noStrike">
                          <a:solidFill>
                            <a:srgbClr val="000000"/>
                          </a:solidFill>
                          <a:effectLst/>
                          <a:latin typeface="+mn-lt"/>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2.60%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r" fontAlgn="b"/>
                      <a:r>
                        <a:rPr lang="en-US" sz="1400" b="0" i="0" u="none" strike="noStrike" dirty="0">
                          <a:solidFill>
                            <a:srgbClr val="000000"/>
                          </a:solidFill>
                          <a:effectLst/>
                          <a:latin typeface="+mn-lt"/>
                        </a:rPr>
                        <a:t>3.50%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mn-lt"/>
                        </a:rPr>
                        <a:t>9.00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5.63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1013441571"/>
                  </a:ext>
                </a:extLst>
              </a:tr>
              <a:tr h="574098">
                <a:tc vMerge="1">
                  <a:txBody>
                    <a:bodyPr/>
                    <a:lstStyle/>
                    <a:p>
                      <a:endParaRPr lang="en-US"/>
                    </a:p>
                  </a:txBody>
                  <a:tcPr/>
                </a:tc>
                <a:tc>
                  <a:txBody>
                    <a:bodyPr/>
                    <a:lstStyle/>
                    <a:p>
                      <a:pPr algn="ctr" rtl="0" fontAlgn="ctr"/>
                      <a:r>
                        <a:rPr lang="en-US" sz="1400" b="0" i="0" u="none" strike="noStrike">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a:solidFill>
                            <a:srgbClr val="000000"/>
                          </a:solidFill>
                          <a:effectLst/>
                          <a:latin typeface="+mn-lt"/>
                        </a:rPr>
                        <a:t>20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l" rtl="0" fontAlgn="ctr"/>
                      <a:r>
                        <a:rPr lang="en-US" sz="1400" b="1" i="0" u="none" strike="noStrike" dirty="0">
                          <a:solidFill>
                            <a:srgbClr val="000000"/>
                          </a:solidFill>
                          <a:effectLst/>
                          <a:latin typeface="+mn-lt"/>
                        </a:rPr>
                        <a:t>Rate of MOS &gt; 2.8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0" i="0" u="none" strike="noStrike">
                          <a:solidFill>
                            <a:srgbClr val="000000"/>
                          </a:solidFill>
                          <a:effectLst/>
                          <a:latin typeface="+mn-lt"/>
                        </a:rPr>
                        <a:t>97%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a:solidFill>
                            <a:srgbClr val="000000"/>
                          </a:solidFill>
                          <a:effectLst/>
                          <a:latin typeface="+mn-lt"/>
                        </a:rPr>
                        <a:t>95.09%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r" fontAlgn="b"/>
                      <a:r>
                        <a:rPr lang="en-US" sz="1400" b="0" i="0" u="none" strike="noStrike" dirty="0">
                          <a:solidFill>
                            <a:srgbClr val="000000"/>
                          </a:solidFill>
                          <a:effectLst/>
                          <a:latin typeface="+mn-lt"/>
                        </a:rPr>
                        <a:t>91.03%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14.54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tc>
                  <a:txBody>
                    <a:bodyPr/>
                    <a:lstStyle/>
                    <a:p>
                      <a:pPr algn="ctr" rtl="0" fontAlgn="ctr"/>
                      <a:r>
                        <a:rPr lang="en-US" sz="1400" b="1" i="0" u="none" strike="noStrike" dirty="0">
                          <a:solidFill>
                            <a:srgbClr val="000000"/>
                          </a:solidFill>
                          <a:effectLst/>
                          <a:latin typeface="+mn-lt"/>
                        </a:rPr>
                        <a:t>2.94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2EFDA"/>
                    </a:solidFill>
                  </a:tcPr>
                </a:tc>
                <a:extLst>
                  <a:ext uri="{0D108BD9-81ED-4DB2-BD59-A6C34878D82A}">
                    <a16:rowId xmlns:a16="http://schemas.microsoft.com/office/drawing/2014/main" val="268932820"/>
                  </a:ext>
                </a:extLst>
              </a:tr>
              <a:tr h="325899">
                <a:tc vMerge="1">
                  <a:txBody>
                    <a:bodyPr/>
                    <a:lstStyle/>
                    <a:p>
                      <a:endParaRPr lang="en-US"/>
                    </a:p>
                  </a:txBody>
                  <a:tcPr/>
                </a:tc>
                <a:tc>
                  <a:txBody>
                    <a:bodyPr/>
                    <a:lstStyle/>
                    <a:p>
                      <a:pPr algn="ctr" rtl="0" fontAlgn="ctr"/>
                      <a:r>
                        <a:rPr lang="en-US" sz="1400" b="0" i="0" u="none" strike="noStrike" dirty="0">
                          <a:solidFill>
                            <a:srgbClr val="000000"/>
                          </a:solidFill>
                          <a:effectLst/>
                          <a:latin typeface="+mn-lt"/>
                        </a:rPr>
                        <a:t>2G/3G</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mn-lt"/>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gridSpan="5">
                  <a:txBody>
                    <a:bodyPr/>
                    <a:lstStyle/>
                    <a:p>
                      <a:pPr algn="ctr" rtl="0" fontAlgn="ctr"/>
                      <a:r>
                        <a:rPr lang="fr-FR" sz="1400" b="1" i="0" u="none" strike="noStrike">
                          <a:solidFill>
                            <a:srgbClr val="000000"/>
                          </a:solidFill>
                          <a:effectLst/>
                          <a:latin typeface="+mn-lt"/>
                        </a:rPr>
                        <a:t>Total</a:t>
                      </a:r>
                      <a:r>
                        <a:rPr lang="fr-FR" sz="1400" b="1" i="0" u="none" strike="noStrike" baseline="0">
                          <a:solidFill>
                            <a:srgbClr val="000000"/>
                          </a:solidFill>
                          <a:effectLst/>
                          <a:latin typeface="+mn-lt"/>
                        </a:rPr>
                        <a:t> Score</a:t>
                      </a:r>
                      <a:endParaRPr lang="en-US" sz="1400" b="1"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ctr" rtl="0" fontAlgn="ctr"/>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hMerge="1">
                  <a:txBody>
                    <a:bodyPr/>
                    <a:lstStyle/>
                    <a:p>
                      <a:pPr algn="r" fontAlgn="b"/>
                      <a:endParaRPr lang="en-US" sz="1400" b="0" i="0" u="none" strike="noStrike">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sng" strike="noStrike" dirty="0">
                          <a:solidFill>
                            <a:srgbClr val="C00000"/>
                          </a:solidFill>
                          <a:effectLst/>
                          <a:latin typeface="+mn-lt"/>
                        </a:rPr>
                        <a:t>39.45</a:t>
                      </a:r>
                      <a:r>
                        <a:rPr lang="en-US" sz="1400" b="1" i="0" u="none" strike="noStrike" dirty="0">
                          <a:solidFill>
                            <a:srgbClr val="C00000"/>
                          </a:solidFill>
                          <a:effectLst/>
                          <a:latin typeface="+mn-lt"/>
                        </a:rPr>
                        <a:t>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C00000"/>
                          </a:solidFill>
                          <a:effectLst/>
                          <a:latin typeface="+mn-lt"/>
                        </a:rPr>
                        <a:t>35.22 </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6E0B4"/>
                    </a:solidFill>
                  </a:tcPr>
                </a:tc>
                <a:extLst>
                  <a:ext uri="{0D108BD9-81ED-4DB2-BD59-A6C34878D82A}">
                    <a16:rowId xmlns:a16="http://schemas.microsoft.com/office/drawing/2014/main" val="2023208317"/>
                  </a:ext>
                </a:extLst>
              </a:tr>
            </a:tbl>
          </a:graphicData>
        </a:graphic>
      </p:graphicFrame>
      <p:pic>
        <p:nvPicPr>
          <p:cNvPr id="7" name="Picture 6"/>
          <p:cNvPicPr>
            <a:picLocks noChangeAspect="1"/>
          </p:cNvPicPr>
          <p:nvPr/>
        </p:nvPicPr>
        <p:blipFill>
          <a:blip r:embed="rId3"/>
          <a:stretch>
            <a:fillRect/>
          </a:stretch>
        </p:blipFill>
        <p:spPr>
          <a:xfrm>
            <a:off x="8327112" y="1258598"/>
            <a:ext cx="774259" cy="152413"/>
          </a:xfrm>
          <a:prstGeom prst="rect">
            <a:avLst/>
          </a:prstGeom>
        </p:spPr>
      </p:pic>
      <p:pic>
        <p:nvPicPr>
          <p:cNvPr id="13" name="Picture 12"/>
          <p:cNvPicPr>
            <a:picLocks noChangeAspect="1"/>
          </p:cNvPicPr>
          <p:nvPr/>
        </p:nvPicPr>
        <p:blipFill>
          <a:blip r:embed="rId4"/>
          <a:stretch>
            <a:fillRect/>
          </a:stretch>
        </p:blipFill>
        <p:spPr>
          <a:xfrm>
            <a:off x="9387950" y="1218600"/>
            <a:ext cx="487680" cy="232410"/>
          </a:xfrm>
          <a:prstGeom prst="rect">
            <a:avLst/>
          </a:prstGeom>
        </p:spPr>
      </p:pic>
      <p:pic>
        <p:nvPicPr>
          <p:cNvPr id="16" name="Picture 15"/>
          <p:cNvPicPr>
            <a:picLocks noChangeAspect="1"/>
          </p:cNvPicPr>
          <p:nvPr/>
        </p:nvPicPr>
        <p:blipFill>
          <a:blip r:embed="rId3"/>
          <a:stretch>
            <a:fillRect/>
          </a:stretch>
        </p:blipFill>
        <p:spPr>
          <a:xfrm>
            <a:off x="10100546" y="1258598"/>
            <a:ext cx="774259" cy="152413"/>
          </a:xfrm>
          <a:prstGeom prst="rect">
            <a:avLst/>
          </a:prstGeom>
        </p:spPr>
      </p:pic>
      <p:pic>
        <p:nvPicPr>
          <p:cNvPr id="18" name="Picture 17"/>
          <p:cNvPicPr>
            <a:picLocks noChangeAspect="1"/>
          </p:cNvPicPr>
          <p:nvPr/>
        </p:nvPicPr>
        <p:blipFill>
          <a:blip r:embed="rId4"/>
          <a:stretch>
            <a:fillRect/>
          </a:stretch>
        </p:blipFill>
        <p:spPr>
          <a:xfrm>
            <a:off x="11099721" y="1215549"/>
            <a:ext cx="487680" cy="232410"/>
          </a:xfrm>
          <a:prstGeom prst="rect">
            <a:avLst/>
          </a:prstGeom>
        </p:spPr>
      </p:pic>
      <p:sp>
        <p:nvSpPr>
          <p:cNvPr id="10" name="Rectangle 9"/>
          <p:cNvSpPr/>
          <p:nvPr/>
        </p:nvSpPr>
        <p:spPr>
          <a:xfrm>
            <a:off x="2745563" y="5456186"/>
            <a:ext cx="6700873" cy="369332"/>
          </a:xfrm>
          <a:prstGeom prst="rect">
            <a:avLst/>
          </a:prstGeom>
        </p:spPr>
        <p:txBody>
          <a:bodyPr wrap="none">
            <a:spAutoFit/>
          </a:bodyPr>
          <a:lstStyle/>
          <a:p>
            <a:r>
              <a:rPr lang="en-US" b="1" dirty="0">
                <a:solidFill>
                  <a:srgbClr val="FFC000"/>
                </a:solidFill>
              </a:rPr>
              <a:t>MTN is number 1 for voice communication quality </a:t>
            </a:r>
            <a:endParaRPr lang="en-US" dirty="0">
              <a:solidFill>
                <a:srgbClr val="FFC000"/>
              </a:solidFill>
            </a:endParaRPr>
          </a:p>
        </p:txBody>
      </p:sp>
    </p:spTree>
    <p:extLst>
      <p:ext uri="{BB962C8B-B14F-4D97-AF65-F5344CB8AC3E}">
        <p14:creationId xmlns:p14="http://schemas.microsoft.com/office/powerpoint/2010/main" val="234454899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1\AppData\Local\Temp\Rar$DI00.305\DEL_PRI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02" y="3641900"/>
            <a:ext cx="2786939" cy="955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E0D2FEA1-02BB-4B5D-A293-B16A0FB6128E}"/>
              </a:ext>
            </a:extLst>
          </p:cNvPr>
          <p:cNvSpPr txBox="1">
            <a:spLocks/>
          </p:cNvSpPr>
          <p:nvPr/>
        </p:nvSpPr>
        <p:spPr>
          <a:xfrm>
            <a:off x="459045" y="4457232"/>
            <a:ext cx="11384263" cy="2096960"/>
          </a:xfrm>
          <a:prstGeom prst="rect">
            <a:avLst/>
          </a:prstGeom>
        </p:spPr>
        <p:txBody>
          <a:bodyPr vert="horz" lIns="0" tIns="0" rIns="0" bIns="0" rtlCol="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800" dirty="0">
                <a:solidFill>
                  <a:prstClr val="black"/>
                </a:solidFill>
              </a:rPr>
              <a:t>Deloitte fait référence à un ou plusieurs cabinets membres de Deloitte Touche </a:t>
            </a:r>
            <a:r>
              <a:rPr lang="fr-FR" sz="800" dirty="0" err="1">
                <a:solidFill>
                  <a:prstClr val="black"/>
                </a:solidFill>
              </a:rPr>
              <a:t>Tohmatsu</a:t>
            </a:r>
            <a:r>
              <a:rPr lang="fr-FR" sz="800" dirty="0">
                <a:solidFill>
                  <a:prstClr val="black"/>
                </a:solidFill>
              </a:rPr>
              <a:t> Limited, société de droit anglais (« </a:t>
            </a:r>
            <a:r>
              <a:rPr lang="fr-FR" sz="800" dirty="0" err="1">
                <a:solidFill>
                  <a:prstClr val="black"/>
                </a:solidFill>
              </a:rPr>
              <a:t>private</a:t>
            </a:r>
            <a:r>
              <a:rPr lang="fr-FR" sz="800" dirty="0">
                <a:solidFill>
                  <a:prstClr val="black"/>
                </a:solidFill>
              </a:rPr>
              <a:t> </a:t>
            </a:r>
            <a:r>
              <a:rPr lang="fr-FR" sz="800" dirty="0" err="1">
                <a:solidFill>
                  <a:prstClr val="black"/>
                </a:solidFill>
              </a:rPr>
              <a:t>company</a:t>
            </a:r>
            <a:r>
              <a:rPr lang="fr-FR" sz="800" dirty="0">
                <a:solidFill>
                  <a:prstClr val="black"/>
                </a:solidFill>
              </a:rPr>
              <a:t> </a:t>
            </a:r>
            <a:r>
              <a:rPr lang="fr-FR" sz="800" dirty="0" err="1">
                <a:solidFill>
                  <a:prstClr val="black"/>
                </a:solidFill>
              </a:rPr>
              <a:t>limited</a:t>
            </a:r>
            <a:r>
              <a:rPr lang="fr-FR" sz="800" dirty="0">
                <a:solidFill>
                  <a:prstClr val="black"/>
                </a:solidFill>
              </a:rPr>
              <a:t> by </a:t>
            </a:r>
            <a:r>
              <a:rPr lang="fr-FR" sz="800" dirty="0" err="1">
                <a:solidFill>
                  <a:prstClr val="black"/>
                </a:solidFill>
              </a:rPr>
              <a:t>guarantee</a:t>
            </a:r>
            <a:r>
              <a:rPr lang="fr-FR" sz="800" dirty="0">
                <a:solidFill>
                  <a:prstClr val="black"/>
                </a:solidFill>
              </a:rPr>
              <a:t> »), et à son réseau de cabinets membres constitués en entités indépendantes et juridiquement distinctes. Pour en savoir plus sur la structure légale de Deloitte Touche </a:t>
            </a:r>
            <a:r>
              <a:rPr lang="fr-FR" sz="800" dirty="0" err="1">
                <a:solidFill>
                  <a:prstClr val="black"/>
                </a:solidFill>
              </a:rPr>
              <a:t>Tohmatsu</a:t>
            </a:r>
            <a:r>
              <a:rPr lang="fr-FR" sz="800" dirty="0">
                <a:solidFill>
                  <a:prstClr val="black"/>
                </a:solidFill>
              </a:rPr>
              <a:t> Limited et de ses cabinets membres, consulter www.deloitte.com/about. </a:t>
            </a:r>
          </a:p>
          <a:p>
            <a:pPr lvl="0"/>
            <a:r>
              <a:rPr lang="fr-FR" sz="800" dirty="0">
                <a:solidFill>
                  <a:prstClr val="black"/>
                </a:solidFill>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p>
          <a:p>
            <a:pPr lvl="0"/>
            <a:r>
              <a:rPr lang="fr-FR" sz="800" dirty="0">
                <a:solidFill>
                  <a:prstClr val="black"/>
                </a:solidFill>
              </a:rPr>
              <a:t>Au Bénin, Deloitte mobilise un ensemble de compétences diversifiées pour répondre aux enjeux de ses clients, de toutes tailles et de tous secteurs – des grandes entreprises multinationales aux microentreprises locales, en passant par les entreprises moyennes. </a:t>
            </a:r>
          </a:p>
          <a:p>
            <a:pPr lvl="0"/>
            <a:r>
              <a:rPr lang="fr-FR" sz="800" dirty="0">
                <a:solidFill>
                  <a:prstClr val="black"/>
                </a:solidFill>
              </a:rPr>
              <a:t>Le présent document et ses annexes sont confidentiels et réservés à l’usage interne exclusif du destinataire. Toute reproduction ou toute divulgation partielle ou totale à des tiers en est interdite, sauf accord écrit préalable de Deloitte Bénin. </a:t>
            </a:r>
          </a:p>
          <a:p>
            <a:pPr lvl="0"/>
            <a:r>
              <a:rPr lang="fr-FR" sz="800" dirty="0">
                <a:solidFill>
                  <a:prstClr val="black"/>
                </a:solidFill>
              </a:rPr>
              <a:t>© 2019 Deloitte Bénin SARL. Société du réseau Deloitte </a:t>
            </a:r>
          </a:p>
        </p:txBody>
      </p:sp>
    </p:spTree>
    <p:extLst>
      <p:ext uri="{BB962C8B-B14F-4D97-AF65-F5344CB8AC3E}">
        <p14:creationId xmlns:p14="http://schemas.microsoft.com/office/powerpoint/2010/main" val="402387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402589"/>
            <a:ext cx="11252200" cy="334103"/>
          </a:xfrm>
        </p:spPr>
        <p:txBody>
          <a:bodyPr/>
          <a:lstStyle/>
          <a:p>
            <a:r>
              <a:rPr lang="en-AU" sz="2400" dirty="0">
                <a:solidFill>
                  <a:srgbClr val="414141"/>
                </a:solidFill>
              </a:rPr>
              <a:t>Scope of Work (i/ii): a high level of analysed samples giving a good accuracy</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4</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48" name="TextBox 47">
            <a:extLst>
              <a:ext uri="{FF2B5EF4-FFF2-40B4-BE49-F238E27FC236}">
                <a16:creationId xmlns:a16="http://schemas.microsoft.com/office/drawing/2014/main" id="{AC993690-A55C-4D86-B3D7-7D1D43EDA639}"/>
              </a:ext>
            </a:extLst>
          </p:cNvPr>
          <p:cNvSpPr txBox="1"/>
          <p:nvPr/>
        </p:nvSpPr>
        <p:spPr>
          <a:xfrm>
            <a:off x="5049205" y="1123661"/>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cxnSp>
        <p:nvCxnSpPr>
          <p:cNvPr id="49" name="Straight Connector 48">
            <a:extLst>
              <a:ext uri="{FF2B5EF4-FFF2-40B4-BE49-F238E27FC236}">
                <a16:creationId xmlns:a16="http://schemas.microsoft.com/office/drawing/2014/main" id="{3895F7BF-1783-4AD1-AF92-4E31180EAEA8}"/>
              </a:ext>
            </a:extLst>
          </p:cNvPr>
          <p:cNvCxnSpPr/>
          <p:nvPr/>
        </p:nvCxnSpPr>
        <p:spPr>
          <a:xfrm>
            <a:off x="6979333" y="1850568"/>
            <a:ext cx="56297" cy="5373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6" name="Freeform 3">
            <a:extLst>
              <a:ext uri="{FF2B5EF4-FFF2-40B4-BE49-F238E27FC236}">
                <a16:creationId xmlns:a16="http://schemas.microsoft.com/office/drawing/2014/main" id="{894E4100-C80F-44A6-9CAB-6016A25272B4}"/>
              </a:ext>
            </a:extLst>
          </p:cNvPr>
          <p:cNvSpPr/>
          <p:nvPr/>
        </p:nvSpPr>
        <p:spPr bwMode="gray">
          <a:xfrm>
            <a:off x="4970066" y="1506726"/>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57" name="Picture 56">
            <a:extLst>
              <a:ext uri="{FF2B5EF4-FFF2-40B4-BE49-F238E27FC236}">
                <a16:creationId xmlns:a16="http://schemas.microsoft.com/office/drawing/2014/main" id="{A7C5FA61-BC1A-49FA-8F91-3B0E95EDF9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260771" y="950010"/>
            <a:ext cx="3219347" cy="753353"/>
          </a:xfrm>
          <a:prstGeom prst="rect">
            <a:avLst/>
          </a:prstGeom>
        </p:spPr>
      </p:pic>
      <p:sp>
        <p:nvSpPr>
          <p:cNvPr id="58" name="TextBox 57">
            <a:extLst>
              <a:ext uri="{FF2B5EF4-FFF2-40B4-BE49-F238E27FC236}">
                <a16:creationId xmlns:a16="http://schemas.microsoft.com/office/drawing/2014/main" id="{0BE2D903-B646-4BC7-8D01-F637889A4F5F}"/>
              </a:ext>
            </a:extLst>
          </p:cNvPr>
          <p:cNvSpPr txBox="1"/>
          <p:nvPr/>
        </p:nvSpPr>
        <p:spPr>
          <a:xfrm>
            <a:off x="5102408" y="1210068"/>
            <a:ext cx="1710405"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Cities to be covered</a:t>
            </a:r>
          </a:p>
        </p:txBody>
      </p:sp>
      <p:graphicFrame>
        <p:nvGraphicFramePr>
          <p:cNvPr id="59" name="Tableau 3">
            <a:extLst>
              <a:ext uri="{FF2B5EF4-FFF2-40B4-BE49-F238E27FC236}">
                <a16:creationId xmlns:a16="http://schemas.microsoft.com/office/drawing/2014/main" id="{CE059D15-F111-4BF9-B2CA-0CABF800AC61}"/>
              </a:ext>
            </a:extLst>
          </p:cNvPr>
          <p:cNvGraphicFramePr>
            <a:graphicFrameLocks noGrp="1"/>
          </p:cNvGraphicFramePr>
          <p:nvPr>
            <p:extLst>
              <p:ext uri="{D42A27DB-BD31-4B8C-83A1-F6EECF244321}">
                <p14:modId xmlns:p14="http://schemas.microsoft.com/office/powerpoint/2010/main" val="1314532374"/>
              </p:ext>
            </p:extLst>
          </p:nvPr>
        </p:nvGraphicFramePr>
        <p:xfrm>
          <a:off x="1612670" y="1904306"/>
          <a:ext cx="4892260" cy="4556749"/>
        </p:xfrm>
        <a:graphic>
          <a:graphicData uri="http://schemas.openxmlformats.org/drawingml/2006/table">
            <a:tbl>
              <a:tblPr firstRow="1" firstCol="1" bandRow="1">
                <a:tableStyleId>{93296810-A885-4BE3-A3E7-6D5BEEA58F35}</a:tableStyleId>
              </a:tblPr>
              <a:tblGrid>
                <a:gridCol w="1400004">
                  <a:extLst>
                    <a:ext uri="{9D8B030D-6E8A-4147-A177-3AD203B41FA5}">
                      <a16:colId xmlns:a16="http://schemas.microsoft.com/office/drawing/2014/main" val="2571753691"/>
                    </a:ext>
                  </a:extLst>
                </a:gridCol>
                <a:gridCol w="873411">
                  <a:extLst>
                    <a:ext uri="{9D8B030D-6E8A-4147-A177-3AD203B41FA5}">
                      <a16:colId xmlns:a16="http://schemas.microsoft.com/office/drawing/2014/main" val="1618540401"/>
                    </a:ext>
                  </a:extLst>
                </a:gridCol>
                <a:gridCol w="991003">
                  <a:extLst>
                    <a:ext uri="{9D8B030D-6E8A-4147-A177-3AD203B41FA5}">
                      <a16:colId xmlns:a16="http://schemas.microsoft.com/office/drawing/2014/main" val="20003"/>
                    </a:ext>
                  </a:extLst>
                </a:gridCol>
                <a:gridCol w="835385">
                  <a:extLst>
                    <a:ext uri="{9D8B030D-6E8A-4147-A177-3AD203B41FA5}">
                      <a16:colId xmlns:a16="http://schemas.microsoft.com/office/drawing/2014/main" val="20004"/>
                    </a:ext>
                  </a:extLst>
                </a:gridCol>
                <a:gridCol w="792457">
                  <a:extLst>
                    <a:ext uri="{9D8B030D-6E8A-4147-A177-3AD203B41FA5}">
                      <a16:colId xmlns:a16="http://schemas.microsoft.com/office/drawing/2014/main" val="20005"/>
                    </a:ext>
                  </a:extLst>
                </a:gridCol>
              </a:tblGrid>
              <a:tr h="363869">
                <a:tc rowSpan="2">
                  <a:txBody>
                    <a:bodyPr/>
                    <a:lstStyle/>
                    <a:p>
                      <a:pPr algn="l"/>
                      <a:r>
                        <a:rPr lang="en-US" sz="1050" dirty="0">
                          <a:latin typeface="Verdana" panose="020B0604030504040204" pitchFamily="34" charset="0"/>
                          <a:ea typeface="Verdana" panose="020B0604030504040204" pitchFamily="34" charset="0"/>
                        </a:rPr>
                        <a:t>Cities</a:t>
                      </a:r>
                      <a:endParaRPr lang="en-US" sz="1050" b="1" dirty="0">
                        <a:solidFill>
                          <a:schemeClr val="tx1"/>
                        </a:solidFill>
                        <a:latin typeface="Verdana" panose="020B0604030504040204" pitchFamily="34" charset="0"/>
                        <a:ea typeface="Verdana" panose="020B0604030504040204" pitchFamily="34" charset="0"/>
                      </a:endParaRPr>
                    </a:p>
                  </a:txBody>
                  <a:tcPr marL="72000" marT="91440" marB="0">
                    <a:solidFill>
                      <a:schemeClr val="tx1"/>
                    </a:solidFill>
                  </a:tcPr>
                </a:tc>
                <a:tc gridSpan="4">
                  <a:txBody>
                    <a:bodyPr/>
                    <a:lstStyle/>
                    <a:p>
                      <a:pPr algn="ctr"/>
                      <a:r>
                        <a:rPr lang="en-US" sz="1000" dirty="0">
                          <a:latin typeface="Verdana" panose="020B0604030504040204" pitchFamily="34" charset="0"/>
                          <a:ea typeface="Verdana" panose="020B0604030504040204" pitchFamily="34" charset="0"/>
                        </a:rPr>
                        <a:t>Proposed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407381514"/>
                  </a:ext>
                </a:extLst>
              </a:tr>
              <a:tr h="394223">
                <a:tc vMerge="1">
                  <a:txBody>
                    <a:bodyPr/>
                    <a:lstStyle/>
                    <a:p>
                      <a:pPr algn="ctr" fontAlgn="ctr"/>
                      <a:endParaRPr lang="fr-FR" sz="1000" b="1" i="0" u="none" strike="noStrike" dirty="0">
                        <a:solidFill>
                          <a:srgbClr val="000000"/>
                        </a:solidFill>
                        <a:effectLst/>
                        <a:latin typeface="Calibri" panose="020F0502020204030204" pitchFamily="34" charset="0"/>
                      </a:endParaRPr>
                    </a:p>
                  </a:txBody>
                  <a:tcPr marL="11047" marR="11047" marT="11047" marB="0" anchor="ctr"/>
                </a:tc>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0001"/>
                  </a:ext>
                </a:extLst>
              </a:tr>
              <a:tr h="309414">
                <a:tc>
                  <a:txBody>
                    <a:bodyPr/>
                    <a:lstStyle/>
                    <a:p>
                      <a:pPr algn="l" fontAlgn="ctr"/>
                      <a:r>
                        <a:rPr lang="fr-FR" sz="1050" kern="1200" dirty="0">
                          <a:latin typeface="Verdana" panose="020B0604030504040204" pitchFamily="34" charset="0"/>
                          <a:ea typeface="Verdana" panose="020B0604030504040204" pitchFamily="34" charset="0"/>
                        </a:rPr>
                        <a:t>Cotonou</a:t>
                      </a:r>
                      <a:endParaRPr lang="fr-FR" sz="1050" b="1" kern="1200" dirty="0">
                        <a:solidFill>
                          <a:schemeClr val="tx1"/>
                        </a:solidFill>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1000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500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635045332"/>
                  </a:ext>
                </a:extLst>
              </a:tr>
              <a:tr h="332150">
                <a:tc>
                  <a:txBody>
                    <a:bodyPr/>
                    <a:lstStyle/>
                    <a:p>
                      <a:pPr algn="l" fontAlgn="ctr"/>
                      <a:r>
                        <a:rPr lang="fr-FR" sz="1050" kern="1200" dirty="0" err="1">
                          <a:effectLst/>
                          <a:latin typeface="Verdana" panose="020B0604030504040204" pitchFamily="34" charset="0"/>
                          <a:ea typeface="Verdana" panose="020B0604030504040204" pitchFamily="34" charset="0"/>
                        </a:rPr>
                        <a:t>Sèmè-Kpodji</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962714208"/>
                  </a:ext>
                </a:extLst>
              </a:tr>
              <a:tr h="332150">
                <a:tc>
                  <a:txBody>
                    <a:bodyPr/>
                    <a:lstStyle/>
                    <a:p>
                      <a:pPr algn="l" fontAlgn="ctr"/>
                      <a:r>
                        <a:rPr lang="fr-FR" sz="1050" kern="1200" dirty="0">
                          <a:effectLst/>
                          <a:latin typeface="Verdana" panose="020B0604030504040204" pitchFamily="34" charset="0"/>
                          <a:ea typeface="Verdana" panose="020B0604030504040204" pitchFamily="34" charset="0"/>
                        </a:rPr>
                        <a:t>Porto-Novo</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937501948"/>
                  </a:ext>
                </a:extLst>
              </a:tr>
              <a:tr h="309414">
                <a:tc>
                  <a:txBody>
                    <a:bodyPr/>
                    <a:lstStyle/>
                    <a:p>
                      <a:pPr algn="l" fontAlgn="ctr"/>
                      <a:r>
                        <a:rPr lang="fr-FR" sz="1050" kern="1200" dirty="0" err="1">
                          <a:effectLst/>
                          <a:latin typeface="Verdana" panose="020B0604030504040204" pitchFamily="34" charset="0"/>
                          <a:ea typeface="Verdana" panose="020B0604030504040204" pitchFamily="34" charset="0"/>
                        </a:rPr>
                        <a:t>Calavi</a:t>
                      </a:r>
                      <a:r>
                        <a:rPr lang="fr-FR" sz="1050"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800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492047462"/>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Ouidah</a:t>
                      </a:r>
                      <a:r>
                        <a:rPr lang="fr-FR" sz="1050" u="none" strike="noStrike" kern="1200" dirty="0">
                          <a:effectLst/>
                          <a:latin typeface="Verdana" panose="020B0604030504040204" pitchFamily="34" charset="0"/>
                          <a:ea typeface="Verdana" panose="020B0604030504040204" pitchFamily="34" charset="0"/>
                        </a:rPr>
                        <a:t> </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080584774"/>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Lokossa</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189380106"/>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Bohicon</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2383101713"/>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Parakou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858981295"/>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Djougou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600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300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526811760"/>
                  </a:ext>
                </a:extLst>
              </a:tr>
              <a:tr h="309414">
                <a:tc>
                  <a:txBody>
                    <a:bodyPr/>
                    <a:lstStyle/>
                    <a:p>
                      <a:pPr algn="l" fontAlgn="ctr"/>
                      <a:r>
                        <a:rPr lang="fr-FR" sz="1050" kern="1200" dirty="0">
                          <a:effectLst/>
                          <a:latin typeface="Verdana" panose="020B0604030504040204" pitchFamily="34" charset="0"/>
                          <a:ea typeface="Verdana" panose="020B0604030504040204" pitchFamily="34" charset="0"/>
                        </a:rPr>
                        <a:t>Natitingou</a:t>
                      </a:r>
                      <a:endParaRPr lang="fr-FR" sz="105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3191414122"/>
                  </a:ext>
                </a:extLst>
              </a:tr>
              <a:tr h="313274">
                <a:tc>
                  <a:txBody>
                    <a:bodyPr/>
                    <a:lstStyle/>
                    <a:p>
                      <a:pPr algn="l" fontAlgn="ctr"/>
                      <a:r>
                        <a:rPr lang="fr-FR" sz="1050" b="1" u="none" strike="noStrike" kern="1200" dirty="0" err="1">
                          <a:solidFill>
                            <a:schemeClr val="bg1"/>
                          </a:solidFill>
                          <a:effectLst/>
                          <a:latin typeface="Verdana" panose="020B0604030504040204" pitchFamily="34" charset="0"/>
                          <a:ea typeface="Verdana" panose="020B0604030504040204" pitchFamily="34" charset="0"/>
                          <a:cs typeface="+mn-cs"/>
                        </a:rPr>
                        <a:t>Allada</a:t>
                      </a:r>
                      <a:endParaRPr lang="fr-FR" sz="1050" b="1" u="none" strike="noStrike" kern="1200" dirty="0">
                        <a:solidFill>
                          <a:schemeClr val="bg1"/>
                        </a:solidFill>
                        <a:effectLst/>
                        <a:latin typeface="Verdana" panose="020B0604030504040204" pitchFamily="34" charset="0"/>
                        <a:ea typeface="Verdana" panose="020B0604030504040204" pitchFamily="34" charset="0"/>
                        <a:cs typeface="+mn-cs"/>
                      </a:endParaRPr>
                    </a:p>
                  </a:txBody>
                  <a:tcPr marL="72000" marR="11047" marT="91440" marB="0" anchor="ctr">
                    <a:solidFill>
                      <a:schemeClr val="tx1"/>
                    </a:solidFill>
                  </a:tcPr>
                </a:tc>
                <a:tc>
                  <a:txBody>
                    <a:bodyPr/>
                    <a:lstStyle/>
                    <a:p>
                      <a:pPr algn="ctr" fontAlgn="ctr"/>
                      <a:r>
                        <a:rPr lang="fr-FR" sz="1100" u="none" strike="noStrike" dirty="0">
                          <a:effectLst/>
                          <a:latin typeface="Verdana" panose="020B0604030504040204" pitchFamily="34" charset="0"/>
                          <a:ea typeface="Verdana" panose="020B0604030504040204" pitchFamily="34" charset="0"/>
                        </a:rPr>
                        <a:t>400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200</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tc>
                  <a:txBody>
                    <a:bodyPr/>
                    <a:lstStyle/>
                    <a:p>
                      <a:pPr algn="ctr" fontAlgn="ctr"/>
                      <a:r>
                        <a:rPr lang="fr-FR" sz="1100" u="none" strike="noStrike" dirty="0">
                          <a:effectLst/>
                          <a:latin typeface="Verdana" panose="020B0604030504040204" pitchFamily="34" charset="0"/>
                          <a:ea typeface="Verdana" panose="020B0604030504040204" pitchFamily="34" charset="0"/>
                        </a:rPr>
                        <a:t>-</a:t>
                      </a:r>
                      <a:endParaRPr lang="fr-FR" sz="1100" b="0" i="0" u="none" strike="noStrike" dirty="0">
                        <a:solidFill>
                          <a:schemeClr val="tx1"/>
                        </a:solidFill>
                        <a:effectLst/>
                        <a:latin typeface="Verdana" panose="020B0604030504040204" pitchFamily="34" charset="0"/>
                        <a:ea typeface="Verdana" panose="020B0604030504040204" pitchFamily="34" charset="0"/>
                      </a:endParaRPr>
                    </a:p>
                  </a:txBody>
                  <a:tcPr marL="72000" marR="11047" marT="91440" marB="0" anchor="ctr"/>
                </a:tc>
                <a:extLst>
                  <a:ext uri="{0D108BD9-81ED-4DB2-BD59-A6C34878D82A}">
                    <a16:rowId xmlns:a16="http://schemas.microsoft.com/office/drawing/2014/main" val="1419531027"/>
                  </a:ext>
                </a:extLst>
              </a:tr>
              <a:tr h="313274">
                <a:tc>
                  <a:txBody>
                    <a:bodyPr/>
                    <a:lstStyle/>
                    <a:p>
                      <a:pPr algn="l" fontAlgn="ctr"/>
                      <a:r>
                        <a:rPr lang="fr-FR" sz="1050" b="1" u="none" strike="noStrike" kern="1200" dirty="0">
                          <a:solidFill>
                            <a:schemeClr val="bg1"/>
                          </a:solidFill>
                          <a:effectLst/>
                          <a:latin typeface="Verdana" panose="020B0604030504040204" pitchFamily="34" charset="0"/>
                          <a:ea typeface="Verdana" panose="020B0604030504040204" pitchFamily="34" charset="0"/>
                          <a:cs typeface="+mn-cs"/>
                        </a:rPr>
                        <a:t>Highways</a:t>
                      </a:r>
                    </a:p>
                  </a:txBody>
                  <a:tcPr marL="72000" marR="11047" marT="91440" marB="0" anchor="ctr">
                    <a:solidFill>
                      <a:schemeClr val="tx1"/>
                    </a:solidFill>
                  </a:tcP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tc>
                  <a:txBody>
                    <a:bodyPr/>
                    <a:lstStyle/>
                    <a:p>
                      <a:pPr algn="ctr" fontAlgn="ctr"/>
                      <a:r>
                        <a:rPr lang="fr-FR" sz="1100" b="0" i="0" u="none" strike="noStrike" dirty="0">
                          <a:solidFill>
                            <a:schemeClr val="tx1"/>
                          </a:solidFill>
                          <a:effectLst/>
                          <a:latin typeface="Verdana" panose="020B0604030504040204" pitchFamily="34" charset="0"/>
                          <a:ea typeface="Verdana" panose="020B0604030504040204" pitchFamily="34" charset="0"/>
                        </a:rPr>
                        <a:t>-</a:t>
                      </a:r>
                    </a:p>
                  </a:txBody>
                  <a:tcPr marL="72000" marR="11047" marT="91440" marB="0" anchor="ctr"/>
                </a:tc>
                <a:extLst>
                  <a:ext uri="{0D108BD9-81ED-4DB2-BD59-A6C34878D82A}">
                    <a16:rowId xmlns:a16="http://schemas.microsoft.com/office/drawing/2014/main" val="2862050314"/>
                  </a:ext>
                </a:extLst>
              </a:tr>
            </a:tbl>
          </a:graphicData>
        </a:graphic>
      </p:graphicFrame>
      <p:graphicFrame>
        <p:nvGraphicFramePr>
          <p:cNvPr id="4" name="Tableau 3">
            <a:extLst>
              <a:ext uri="{FF2B5EF4-FFF2-40B4-BE49-F238E27FC236}">
                <a16:creationId xmlns:a16="http://schemas.microsoft.com/office/drawing/2014/main" id="{6CD0153B-855F-494F-A134-0E720F4BADE6}"/>
              </a:ext>
            </a:extLst>
          </p:cNvPr>
          <p:cNvGraphicFramePr>
            <a:graphicFrameLocks noGrp="1"/>
          </p:cNvGraphicFramePr>
          <p:nvPr>
            <p:extLst>
              <p:ext uri="{D42A27DB-BD31-4B8C-83A1-F6EECF244321}">
                <p14:modId xmlns:p14="http://schemas.microsoft.com/office/powerpoint/2010/main" val="2180412386"/>
              </p:ext>
            </p:extLst>
          </p:nvPr>
        </p:nvGraphicFramePr>
        <p:xfrm>
          <a:off x="6504930" y="1905909"/>
          <a:ext cx="3492256" cy="4556749"/>
        </p:xfrm>
        <a:graphic>
          <a:graphicData uri="http://schemas.openxmlformats.org/drawingml/2006/table">
            <a:tbl>
              <a:tblPr firstRow="1" bandRow="1">
                <a:tableStyleId>{93296810-A885-4BE3-A3E7-6D5BEEA58F35}</a:tableStyleId>
              </a:tblPr>
              <a:tblGrid>
                <a:gridCol w="873411">
                  <a:extLst>
                    <a:ext uri="{9D8B030D-6E8A-4147-A177-3AD203B41FA5}">
                      <a16:colId xmlns:a16="http://schemas.microsoft.com/office/drawing/2014/main" val="3562737623"/>
                    </a:ext>
                  </a:extLst>
                </a:gridCol>
                <a:gridCol w="991003">
                  <a:extLst>
                    <a:ext uri="{9D8B030D-6E8A-4147-A177-3AD203B41FA5}">
                      <a16:colId xmlns:a16="http://schemas.microsoft.com/office/drawing/2014/main" val="4219861153"/>
                    </a:ext>
                  </a:extLst>
                </a:gridCol>
                <a:gridCol w="835385">
                  <a:extLst>
                    <a:ext uri="{9D8B030D-6E8A-4147-A177-3AD203B41FA5}">
                      <a16:colId xmlns:a16="http://schemas.microsoft.com/office/drawing/2014/main" val="3426321397"/>
                    </a:ext>
                  </a:extLst>
                </a:gridCol>
                <a:gridCol w="792457">
                  <a:extLst>
                    <a:ext uri="{9D8B030D-6E8A-4147-A177-3AD203B41FA5}">
                      <a16:colId xmlns:a16="http://schemas.microsoft.com/office/drawing/2014/main" val="4011940294"/>
                    </a:ext>
                  </a:extLst>
                </a:gridCol>
              </a:tblGrid>
              <a:tr h="363869">
                <a:tc gridSpan="4">
                  <a:txBody>
                    <a:bodyPr/>
                    <a:lstStyle/>
                    <a:p>
                      <a:pPr algn="ctr"/>
                      <a:r>
                        <a:rPr lang="en-US" sz="1000" dirty="0">
                          <a:latin typeface="Verdana" panose="020B0604030504040204" pitchFamily="34" charset="0"/>
                          <a:ea typeface="Verdana" panose="020B0604030504040204" pitchFamily="34" charset="0"/>
                        </a:rPr>
                        <a:t>Realized Samples </a:t>
                      </a:r>
                      <a:endParaRPr lang="en-US" sz="1000" b="1" dirty="0">
                        <a:solidFill>
                          <a:schemeClr val="tx1"/>
                        </a:solidFill>
                        <a:latin typeface="Verdana" panose="020B0604030504040204" pitchFamily="34" charset="0"/>
                        <a:ea typeface="Verdana" panose="020B0604030504040204" pitchFamily="34" charset="0"/>
                      </a:endParaRPr>
                    </a:p>
                  </a:txBody>
                  <a:tcPr marL="72000" marT="91440" marB="0" anchor="ctr"/>
                </a:tc>
                <a:tc hMerge="1">
                  <a:txBody>
                    <a:bodyPr/>
                    <a:lstStyle/>
                    <a:p>
                      <a:endParaRPr lang="en-US" sz="1400" dirty="0"/>
                    </a:p>
                  </a:txBody>
                  <a:tcPr/>
                </a:tc>
                <a:tc hMerge="1">
                  <a:txBody>
                    <a:bodyPr/>
                    <a:lstStyle/>
                    <a:p>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2268267079"/>
                  </a:ext>
                </a:extLst>
              </a:tr>
              <a:tr h="394223">
                <a:tc>
                  <a:txBody>
                    <a:bodyPr/>
                    <a:lstStyle/>
                    <a:p>
                      <a:pPr algn="ctr" fontAlgn="b"/>
                      <a:r>
                        <a:rPr lang="fr-FR" sz="1100" u="none" strike="noStrike" dirty="0">
                          <a:effectLst/>
                          <a:latin typeface="Verdana" panose="020B0604030504040204" pitchFamily="34" charset="0"/>
                          <a:ea typeface="Verdana" panose="020B0604030504040204" pitchFamily="34" charset="0"/>
                        </a:rPr>
                        <a:t>Voice 2G/3G </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algn="ctr" fontAlgn="b"/>
                      <a:r>
                        <a:rPr lang="fr-FR" sz="1100" u="none" strike="noStrike" dirty="0">
                          <a:effectLst/>
                          <a:latin typeface="Verdana" panose="020B0604030504040204" pitchFamily="34" charset="0"/>
                          <a:ea typeface="Verdana" panose="020B0604030504040204" pitchFamily="34" charset="0"/>
                        </a:rPr>
                        <a:t>SMS</a:t>
                      </a:r>
                      <a:endParaRPr lang="fr-FR" sz="1100" b="1" i="0" u="none" strike="noStrike" dirty="0">
                        <a:solidFill>
                          <a:schemeClr val="tx1"/>
                        </a:solidFill>
                        <a:effectLst/>
                        <a:latin typeface="Verdana" panose="020B0604030504040204" pitchFamily="34" charset="0"/>
                        <a:ea typeface="Verdana" panose="020B0604030504040204" pitchFamily="34" charset="0"/>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3G (FT DL) </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tc>
                  <a:txBody>
                    <a:bodyPr/>
                    <a:lstStyle/>
                    <a:p>
                      <a:pPr marL="0" algn="ctr" defTabSz="950921" rtl="0" eaLnBrk="1" fontAlgn="b" latinLnBrk="0" hangingPunct="1"/>
                      <a:r>
                        <a:rPr lang="fr-FR" sz="1100" u="none" strike="noStrike" kern="1200" dirty="0">
                          <a:effectLst/>
                          <a:latin typeface="Verdana" panose="020B0604030504040204" pitchFamily="34" charset="0"/>
                          <a:ea typeface="Verdana" panose="020B0604030504040204" pitchFamily="34" charset="0"/>
                        </a:rPr>
                        <a:t>Data 4G</a:t>
                      </a:r>
                      <a:endParaRPr lang="fr-FR" sz="1100" b="1"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72000" marR="9525" marT="91440" marB="0"/>
                </a:tc>
                <a:extLst>
                  <a:ext uri="{0D108BD9-81ED-4DB2-BD59-A6C34878D82A}">
                    <a16:rowId xmlns:a16="http://schemas.microsoft.com/office/drawing/2014/main" val="1973450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1006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3525</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840</a:t>
                      </a:r>
                    </a:p>
                  </a:txBody>
                  <a:tcPr marL="9525" marR="9525" marT="9525" marB="0" anchor="b"/>
                </a:tc>
                <a:extLst>
                  <a:ext uri="{0D108BD9-81ED-4DB2-BD59-A6C34878D82A}">
                    <a16:rowId xmlns:a16="http://schemas.microsoft.com/office/drawing/2014/main" val="2969163275"/>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401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1356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160768664"/>
                  </a:ext>
                </a:extLst>
              </a:tr>
              <a:tr h="332150">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1973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1073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288</a:t>
                      </a:r>
                    </a:p>
                  </a:txBody>
                  <a:tcPr marL="9525" marR="9525" marT="9525" marB="0" anchor="b"/>
                </a:tc>
                <a:extLst>
                  <a:ext uri="{0D108BD9-81ED-4DB2-BD59-A6C34878D82A}">
                    <a16:rowId xmlns:a16="http://schemas.microsoft.com/office/drawing/2014/main" val="267890655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814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1104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extLst>
                  <a:ext uri="{0D108BD9-81ED-4DB2-BD59-A6C34878D82A}">
                    <a16:rowId xmlns:a16="http://schemas.microsoft.com/office/drawing/2014/main" val="133544810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283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379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29899465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451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531</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88376801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1210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532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688439396"/>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622</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1484</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3186034452"/>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600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997</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14603033"/>
                  </a:ext>
                </a:extLst>
              </a:tr>
              <a:tr h="30941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421</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593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270</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2708746118"/>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415</a:t>
                      </a:r>
                    </a:p>
                  </a:txBody>
                  <a:tcPr marL="9525" marR="9525" marT="9525" marB="0" anchor="ctr"/>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666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263</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222790370"/>
                  </a:ext>
                </a:extLst>
              </a:tr>
              <a:tr h="313274">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688</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2389</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1236</a:t>
                      </a:r>
                    </a:p>
                  </a:txBody>
                  <a:tcPr marL="9525" marR="9525" marT="9525" marB="0" anchor="b"/>
                </a:tc>
                <a:tc>
                  <a:txBody>
                    <a:bodyPr/>
                    <a:lstStyle/>
                    <a:p>
                      <a:pPr marL="0" algn="ctr" defTabSz="1219140" rtl="0" eaLnBrk="1" fontAlgn="ctr" latinLnBrk="0" hangingPunct="1"/>
                      <a:r>
                        <a:rPr lang="fr-FR" sz="1100" u="none" strike="noStrike" kern="1200" dirty="0">
                          <a:solidFill>
                            <a:schemeClr val="dk1"/>
                          </a:solidFill>
                          <a:effectLst/>
                          <a:latin typeface="Verdana" panose="020B0604030504040204" pitchFamily="34" charset="0"/>
                          <a:ea typeface="Verdana" panose="020B0604030504040204" pitchFamily="34" charset="0"/>
                          <a:cs typeface="+mn-cs"/>
                        </a:rPr>
                        <a:t>-</a:t>
                      </a:r>
                    </a:p>
                  </a:txBody>
                  <a:tcPr marL="72000" marR="11047" marT="91440" marB="0" anchor="ctr"/>
                </a:tc>
                <a:extLst>
                  <a:ext uri="{0D108BD9-81ED-4DB2-BD59-A6C34878D82A}">
                    <a16:rowId xmlns:a16="http://schemas.microsoft.com/office/drawing/2014/main" val="1038972700"/>
                  </a:ext>
                </a:extLst>
              </a:tr>
            </a:tbl>
          </a:graphicData>
        </a:graphic>
      </p:graphicFrame>
    </p:spTree>
    <p:extLst>
      <p:ext uri="{BB962C8B-B14F-4D97-AF65-F5344CB8AC3E}">
        <p14:creationId xmlns:p14="http://schemas.microsoft.com/office/powerpoint/2010/main" val="29138751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400" dirty="0">
                <a:solidFill>
                  <a:srgbClr val="414141"/>
                </a:solidFill>
              </a:rPr>
              <a:t>Scope of Work (ii/ii)</a:t>
            </a: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5</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26" name="TextBox 59">
            <a:extLst>
              <a:ext uri="{FF2B5EF4-FFF2-40B4-BE49-F238E27FC236}">
                <a16:creationId xmlns:a16="http://schemas.microsoft.com/office/drawing/2014/main" id="{5E8741E6-0B98-4A3B-AA6A-F788F403CC42}"/>
              </a:ext>
            </a:extLst>
          </p:cNvPr>
          <p:cNvSpPr txBox="1"/>
          <p:nvPr/>
        </p:nvSpPr>
        <p:spPr>
          <a:xfrm>
            <a:off x="4871965" y="1412085"/>
            <a:ext cx="378309"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Cost</a:t>
            </a:r>
          </a:p>
        </p:txBody>
      </p:sp>
      <p:sp>
        <p:nvSpPr>
          <p:cNvPr id="27" name="Freeform 3">
            <a:extLst>
              <a:ext uri="{FF2B5EF4-FFF2-40B4-BE49-F238E27FC236}">
                <a16:creationId xmlns:a16="http://schemas.microsoft.com/office/drawing/2014/main" id="{1DE42E61-C054-4F84-9F24-E25CF47A6E5B}"/>
              </a:ext>
            </a:extLst>
          </p:cNvPr>
          <p:cNvSpPr/>
          <p:nvPr/>
        </p:nvSpPr>
        <p:spPr bwMode="gray">
          <a:xfrm>
            <a:off x="4792826" y="1795150"/>
            <a:ext cx="1720457" cy="162421"/>
          </a:xfrm>
          <a:custGeom>
            <a:avLst/>
            <a:gdLst>
              <a:gd name="connsiteX0" fmla="*/ 0 w 2011680"/>
              <a:gd name="connsiteY0" fmla="*/ 0 h 189914"/>
              <a:gd name="connsiteX1" fmla="*/ 2011680 w 2011680"/>
              <a:gd name="connsiteY1" fmla="*/ 0 h 189914"/>
              <a:gd name="connsiteX2" fmla="*/ 1976511 w 2011680"/>
              <a:gd name="connsiteY2" fmla="*/ 189914 h 189914"/>
              <a:gd name="connsiteX3" fmla="*/ 0 w 2011680"/>
              <a:gd name="connsiteY3" fmla="*/ 0 h 189914"/>
            </a:gdLst>
            <a:ahLst/>
            <a:cxnLst>
              <a:cxn ang="0">
                <a:pos x="connsiteX0" y="connsiteY0"/>
              </a:cxn>
              <a:cxn ang="0">
                <a:pos x="connsiteX1" y="connsiteY1"/>
              </a:cxn>
              <a:cxn ang="0">
                <a:pos x="connsiteX2" y="connsiteY2"/>
              </a:cxn>
              <a:cxn ang="0">
                <a:pos x="connsiteX3" y="connsiteY3"/>
              </a:cxn>
            </a:cxnLst>
            <a:rect l="l" t="t" r="r" b="b"/>
            <a:pathLst>
              <a:path w="2011680" h="189914">
                <a:moveTo>
                  <a:pt x="0" y="0"/>
                </a:moveTo>
                <a:lnTo>
                  <a:pt x="2011680" y="0"/>
                </a:lnTo>
                <a:lnTo>
                  <a:pt x="1976511" y="189914"/>
                </a:lnTo>
                <a:lnTo>
                  <a:pt x="0" y="0"/>
                </a:lnTo>
                <a:close/>
              </a:path>
            </a:pathLst>
          </a:custGeom>
          <a:gradFill>
            <a:gsLst>
              <a:gs pos="0">
                <a:schemeClr val="tx1">
                  <a:alpha val="20000"/>
                </a:schemeClr>
              </a:gs>
              <a:gs pos="100000">
                <a:schemeClr val="bg1">
                  <a:alpha val="0"/>
                </a:schemeClr>
              </a:gs>
            </a:gsLst>
            <a:lin ang="2700000" scaled="0"/>
          </a:gradFill>
          <a:ln w="19050" algn="ctr">
            <a:noFill/>
            <a:miter lim="800000"/>
            <a:headEnd/>
            <a:tailEnd/>
          </a:ln>
        </p:spPr>
        <p:txBody>
          <a:bodyPr wrap="square" lIns="76030" tIns="76030" rIns="76030" bIns="76030" rtlCol="0" anchor="ctr"/>
          <a:lstStyle/>
          <a:p>
            <a:pPr algn="ctr">
              <a:lnSpc>
                <a:spcPct val="106000"/>
              </a:lnSpc>
              <a:buFont typeface="Wingdings 2" pitchFamily="18" charset="2"/>
              <a:buNone/>
            </a:pPr>
            <a:endParaRPr lang="en-US" sz="1368" b="1" dirty="0">
              <a:solidFill>
                <a:prstClr val="white"/>
              </a:solidFill>
            </a:endParaRPr>
          </a:p>
        </p:txBody>
      </p:sp>
      <p:pic>
        <p:nvPicPr>
          <p:cNvPr id="28" name="Picture 61">
            <a:extLst>
              <a:ext uri="{FF2B5EF4-FFF2-40B4-BE49-F238E27FC236}">
                <a16:creationId xmlns:a16="http://schemas.microsoft.com/office/drawing/2014/main" id="{3918D968-DB4D-4BE3-AF35-341F3831178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083530" y="1238434"/>
            <a:ext cx="3470819" cy="753353"/>
          </a:xfrm>
          <a:prstGeom prst="rect">
            <a:avLst/>
          </a:prstGeom>
        </p:spPr>
      </p:pic>
      <p:sp>
        <p:nvSpPr>
          <p:cNvPr id="29" name="TextBox 62">
            <a:extLst>
              <a:ext uri="{FF2B5EF4-FFF2-40B4-BE49-F238E27FC236}">
                <a16:creationId xmlns:a16="http://schemas.microsoft.com/office/drawing/2014/main" id="{9F1CCA6C-4AE6-4099-B28B-57D1FA7F3C57}"/>
              </a:ext>
            </a:extLst>
          </p:cNvPr>
          <p:cNvSpPr txBox="1"/>
          <p:nvPr/>
        </p:nvSpPr>
        <p:spPr>
          <a:xfrm>
            <a:off x="4925168" y="1498492"/>
            <a:ext cx="2491067" cy="184218"/>
          </a:xfrm>
          <a:prstGeom prst="rect">
            <a:avLst/>
          </a:prstGeom>
          <a:noFill/>
        </p:spPr>
        <p:txBody>
          <a:bodyPr wrap="none" lIns="0" tIns="0" rIns="0" bIns="0" rtlCol="0">
            <a:spAutoFit/>
          </a:bodyPr>
          <a:lstStyle/>
          <a:p>
            <a:pPr>
              <a:spcBef>
                <a:spcPts val="513"/>
              </a:spcBef>
              <a:buSzPct val="100000"/>
            </a:pPr>
            <a:r>
              <a:rPr lang="en-US" sz="1197" b="1" dirty="0">
                <a:solidFill>
                  <a:prstClr val="white"/>
                </a:solidFill>
              </a:rPr>
              <a:t>Drive Test KPI (ARCEP KPIs)</a:t>
            </a:r>
          </a:p>
        </p:txBody>
      </p:sp>
      <p:sp>
        <p:nvSpPr>
          <p:cNvPr id="30" name="Rectangle 29">
            <a:extLst>
              <a:ext uri="{FF2B5EF4-FFF2-40B4-BE49-F238E27FC236}">
                <a16:creationId xmlns:a16="http://schemas.microsoft.com/office/drawing/2014/main" id="{F40AEC29-52CB-426B-9F82-9579655C25EF}"/>
              </a:ext>
            </a:extLst>
          </p:cNvPr>
          <p:cNvSpPr/>
          <p:nvPr/>
        </p:nvSpPr>
        <p:spPr>
          <a:xfrm>
            <a:off x="2917672" y="3219917"/>
            <a:ext cx="2416432" cy="246221"/>
          </a:xfrm>
          <a:prstGeom prst="rect">
            <a:avLst/>
          </a:prstGeom>
        </p:spPr>
        <p:txBody>
          <a:bodyPr wrap="square">
            <a:spAutoFit/>
          </a:bodyPr>
          <a:lstStyle/>
          <a:p>
            <a:pPr>
              <a:spcAft>
                <a:spcPts val="0"/>
              </a:spcAft>
            </a:pPr>
            <a:endParaRPr lang="en-IN" sz="1000" dirty="0">
              <a:effectLst/>
              <a:latin typeface="+mj-lt"/>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A53717F3-7961-4490-A56A-631877B014D3}"/>
              </a:ext>
            </a:extLst>
          </p:cNvPr>
          <p:cNvSpPr/>
          <p:nvPr/>
        </p:nvSpPr>
        <p:spPr bwMode="gray">
          <a:xfrm>
            <a:off x="2987781" y="2471712"/>
            <a:ext cx="2707603" cy="293756"/>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a:solidFill>
                  <a:schemeClr val="bg1"/>
                </a:solidFill>
              </a:rPr>
              <a:t>Data KPIs (3G/LTE)</a:t>
            </a:r>
            <a:endParaRPr lang="en-IN" sz="1200" b="1" dirty="0">
              <a:solidFill>
                <a:schemeClr val="bg1"/>
              </a:solidFill>
            </a:endParaRPr>
          </a:p>
        </p:txBody>
      </p:sp>
      <p:sp>
        <p:nvSpPr>
          <p:cNvPr id="32" name="Rectangle 31">
            <a:extLst>
              <a:ext uri="{FF2B5EF4-FFF2-40B4-BE49-F238E27FC236}">
                <a16:creationId xmlns:a16="http://schemas.microsoft.com/office/drawing/2014/main" id="{17427DED-3429-4068-A443-1F8667781582}"/>
              </a:ext>
            </a:extLst>
          </p:cNvPr>
          <p:cNvSpPr/>
          <p:nvPr/>
        </p:nvSpPr>
        <p:spPr>
          <a:xfrm>
            <a:off x="2949045" y="2865560"/>
            <a:ext cx="2859462" cy="1446550"/>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en-US" sz="1050" dirty="0">
                <a:solidFill>
                  <a:schemeClr val="accent6"/>
                </a:solidFill>
                <a:ea typeface="Calibri" panose="020F0502020204030204" pitchFamily="34" charset="0"/>
                <a:cs typeface="Times New Roman" panose="02020603050405020304" pitchFamily="18" charset="0"/>
              </a:rPr>
              <a:t>HTTP service Failure Ratio</a:t>
            </a: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HTTP Session Setup time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Session Failure Rate</a:t>
            </a:r>
            <a:endParaRPr lang="en-US" sz="1050" dirty="0">
              <a:solidFill>
                <a:schemeClr val="accent6"/>
              </a:solidFill>
              <a:ea typeface="Calibri" panose="020F0502020204030204" pitchFamily="34" charset="0"/>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ea typeface="Calibri" panose="020F0502020204030204" pitchFamily="34" charset="0"/>
                <a:cs typeface="Times New Roman" panose="02020603050405020304" pitchFamily="18" charset="0"/>
              </a:rPr>
              <a:t>FTP UL/DL </a:t>
            </a:r>
            <a:r>
              <a:rPr lang="en-AU" sz="1050" dirty="0">
                <a:solidFill>
                  <a:schemeClr val="accent6"/>
                </a:solidFill>
                <a:ea typeface="Calibri" panose="020F0502020204030204" pitchFamily="34" charset="0"/>
                <a:cs typeface="Times New Roman" panose="02020603050405020304" pitchFamily="18" charset="0"/>
              </a:rPr>
              <a:t>Throughput</a:t>
            </a:r>
          </a:p>
          <a:p>
            <a:pPr marL="171450" indent="-171450" fontAlgn="ctr">
              <a:spcBef>
                <a:spcPts val="600"/>
              </a:spcBef>
              <a:buFont typeface="Arial" panose="020B0604020202020204" pitchFamily="34" charset="0"/>
              <a:buChar char="•"/>
            </a:pPr>
            <a:r>
              <a:rPr lang="fr-FR" sz="1050" dirty="0">
                <a:solidFill>
                  <a:schemeClr val="bg1">
                    <a:lumMod val="50000"/>
                  </a:schemeClr>
                </a:solidFill>
                <a:latin typeface="Verdana" panose="020B0604030504040204" pitchFamily="34" charset="0"/>
                <a:ea typeface="Verdana" panose="020B0604030504040204" pitchFamily="34" charset="0"/>
              </a:rPr>
              <a:t>3G </a:t>
            </a:r>
            <a:r>
              <a:rPr lang="fr-FR" sz="1050" dirty="0" err="1">
                <a:solidFill>
                  <a:schemeClr val="bg1">
                    <a:lumMod val="50000"/>
                  </a:schemeClr>
                </a:solidFill>
                <a:latin typeface="Verdana" panose="020B0604030504040204" pitchFamily="34" charset="0"/>
                <a:ea typeface="Verdana" panose="020B0604030504040204" pitchFamily="34" charset="0"/>
              </a:rPr>
              <a:t>Availability</a:t>
            </a:r>
            <a:r>
              <a:rPr lang="fr-FR" sz="1050" dirty="0">
                <a:solidFill>
                  <a:schemeClr val="bg1">
                    <a:lumMod val="50000"/>
                  </a:schemeClr>
                </a:solidFill>
                <a:latin typeface="Verdana" panose="020B0604030504040204" pitchFamily="34" charset="0"/>
                <a:ea typeface="Verdana" panose="020B0604030504040204" pitchFamily="34" charset="0"/>
              </a:rPr>
              <a:t> Rate</a:t>
            </a:r>
          </a:p>
          <a:p>
            <a:pPr marL="171450" indent="-171450" fontAlgn="ctr">
              <a:spcBef>
                <a:spcPts val="600"/>
              </a:spcBef>
              <a:buFont typeface="Arial" panose="020B0604020202020204" pitchFamily="34" charset="0"/>
              <a:buChar char="•"/>
            </a:pPr>
            <a:r>
              <a:rPr lang="fr-FR" sz="1050" dirty="0" err="1">
                <a:solidFill>
                  <a:schemeClr val="bg1">
                    <a:lumMod val="50000"/>
                  </a:schemeClr>
                </a:solidFill>
                <a:latin typeface="Verdana" panose="020B0604030504040204" pitchFamily="34" charset="0"/>
                <a:ea typeface="Verdana" panose="020B0604030504040204" pitchFamily="34" charset="0"/>
              </a:rPr>
              <a:t>Successful</a:t>
            </a:r>
            <a:r>
              <a:rPr lang="fr-FR" sz="1050" dirty="0">
                <a:solidFill>
                  <a:schemeClr val="bg1">
                    <a:lumMod val="50000"/>
                  </a:schemeClr>
                </a:solidFill>
                <a:latin typeface="Verdana" panose="020B0604030504040204" pitchFamily="34" charset="0"/>
                <a:ea typeface="Verdana" panose="020B0604030504040204" pitchFamily="34" charset="0"/>
              </a:rPr>
              <a:t> Internet Connexion Rate</a:t>
            </a:r>
            <a:endParaRPr lang="en-AU" sz="1050" dirty="0">
              <a:solidFill>
                <a:schemeClr val="accent6"/>
              </a:solidFill>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3F070771-9EBA-425C-B26E-17594D19E437}"/>
              </a:ext>
            </a:extLst>
          </p:cNvPr>
          <p:cNvSpPr/>
          <p:nvPr/>
        </p:nvSpPr>
        <p:spPr bwMode="gray">
          <a:xfrm>
            <a:off x="2953147" y="4617435"/>
            <a:ext cx="2742238"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Coverage rate (2G/3G/LTE)</a:t>
            </a:r>
            <a:endParaRPr lang="en-IN" sz="1200" b="1" dirty="0">
              <a:solidFill>
                <a:schemeClr val="bg1"/>
              </a:solidFill>
            </a:endParaRPr>
          </a:p>
        </p:txBody>
      </p:sp>
      <p:sp>
        <p:nvSpPr>
          <p:cNvPr id="34" name="Rectangle 33">
            <a:extLst>
              <a:ext uri="{FF2B5EF4-FFF2-40B4-BE49-F238E27FC236}">
                <a16:creationId xmlns:a16="http://schemas.microsoft.com/office/drawing/2014/main" id="{BEFBB49C-08C1-4118-8D7A-BD29A9FFF2EB}"/>
              </a:ext>
            </a:extLst>
          </p:cNvPr>
          <p:cNvSpPr/>
          <p:nvPr/>
        </p:nvSpPr>
        <p:spPr>
          <a:xfrm>
            <a:off x="2987781" y="4994592"/>
            <a:ext cx="2820725" cy="253916"/>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err="1">
                <a:solidFill>
                  <a:schemeClr val="accent6"/>
                </a:solidFill>
                <a:cs typeface="Times New Roman" panose="02020603050405020304" pitchFamily="18" charset="0"/>
              </a:rPr>
              <a:t>Incar</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coverage</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p:txBody>
      </p:sp>
      <p:sp>
        <p:nvSpPr>
          <p:cNvPr id="35" name="Rectangle 34">
            <a:extLst>
              <a:ext uri="{FF2B5EF4-FFF2-40B4-BE49-F238E27FC236}">
                <a16:creationId xmlns:a16="http://schemas.microsoft.com/office/drawing/2014/main" id="{A45ABE68-D5B2-4C8A-AFCF-7DC450E3E7AA}"/>
              </a:ext>
            </a:extLst>
          </p:cNvPr>
          <p:cNvSpPr/>
          <p:nvPr/>
        </p:nvSpPr>
        <p:spPr bwMode="gray">
          <a:xfrm>
            <a:off x="6051397" y="2470500"/>
            <a:ext cx="2772000" cy="294968"/>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Voice KPIs </a:t>
            </a:r>
            <a:endParaRPr lang="en-IN" sz="1200" b="1" dirty="0">
              <a:solidFill>
                <a:schemeClr val="bg1"/>
              </a:solidFill>
            </a:endParaRPr>
          </a:p>
        </p:txBody>
      </p:sp>
      <p:sp>
        <p:nvSpPr>
          <p:cNvPr id="36" name="Rectangle 35">
            <a:extLst>
              <a:ext uri="{FF2B5EF4-FFF2-40B4-BE49-F238E27FC236}">
                <a16:creationId xmlns:a16="http://schemas.microsoft.com/office/drawing/2014/main" id="{CF68A446-7BEF-4837-8B7B-13E92277C2BF}"/>
              </a:ext>
            </a:extLst>
          </p:cNvPr>
          <p:cNvSpPr/>
          <p:nvPr/>
        </p:nvSpPr>
        <p:spPr>
          <a:xfrm>
            <a:off x="5919963" y="2898785"/>
            <a:ext cx="3219347" cy="892552"/>
          </a:xfrm>
          <a:prstGeom prst="rect">
            <a:avLst/>
          </a:prstGeom>
        </p:spPr>
        <p:txBody>
          <a:bodyPr wrap="square">
            <a:spAutoFit/>
          </a:bodyPr>
          <a:lstStyle/>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en-US" sz="1050" dirty="0">
                <a:solidFill>
                  <a:schemeClr val="accent6"/>
                </a:solidFill>
                <a:cs typeface="Times New Roman" panose="02020603050405020304" pitchFamily="18" charset="0"/>
              </a:rPr>
              <a:t>blocking</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drop rate</a:t>
            </a:r>
            <a:endParaRPr lang="en-US" sz="1050" dirty="0">
              <a:solidFill>
                <a:schemeClr val="accent6"/>
              </a:solidFill>
              <a:cs typeface="Times New Roman" panose="02020603050405020304" pitchFamily="18" charset="0"/>
            </a:endParaRPr>
          </a:p>
          <a:p>
            <a:pPr marL="176213" indent="-176213"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Call </a:t>
            </a:r>
            <a:r>
              <a:rPr lang="fr-FR" sz="1050" dirty="0" err="1">
                <a:solidFill>
                  <a:schemeClr val="accent6"/>
                </a:solidFill>
                <a:cs typeface="Times New Roman" panose="02020603050405020304" pitchFamily="18" charset="0"/>
              </a:rPr>
              <a:t>completetion</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with</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perfect</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quality</a:t>
            </a:r>
            <a:r>
              <a:rPr lang="fr-FR" sz="1050" dirty="0">
                <a:solidFill>
                  <a:schemeClr val="accent6"/>
                </a:solidFill>
                <a:cs typeface="Times New Roman" panose="02020603050405020304" pitchFamily="18" charset="0"/>
              </a:rPr>
              <a:t>, rate (MOS)</a:t>
            </a:r>
            <a:endParaRPr lang="en-US" sz="1050" dirty="0">
              <a:solidFill>
                <a:schemeClr val="accent6"/>
              </a:solidFill>
              <a:cs typeface="Times New Roman" panose="02020603050405020304" pitchFamily="18" charset="0"/>
            </a:endParaRPr>
          </a:p>
        </p:txBody>
      </p:sp>
      <p:sp>
        <p:nvSpPr>
          <p:cNvPr id="37" name="Rectangle 36">
            <a:extLst>
              <a:ext uri="{FF2B5EF4-FFF2-40B4-BE49-F238E27FC236}">
                <a16:creationId xmlns:a16="http://schemas.microsoft.com/office/drawing/2014/main" id="{205E21E7-5662-409B-80F0-CCE3CF329091}"/>
              </a:ext>
            </a:extLst>
          </p:cNvPr>
          <p:cNvSpPr/>
          <p:nvPr/>
        </p:nvSpPr>
        <p:spPr bwMode="gray">
          <a:xfrm>
            <a:off x="6051398" y="4617435"/>
            <a:ext cx="2771999" cy="325155"/>
          </a:xfrm>
          <a:prstGeom prst="rect">
            <a:avLst/>
          </a:prstGeom>
          <a:solidFill>
            <a:schemeClr val="accent6"/>
          </a:solidFill>
          <a:ln w="19050" algn="ctr">
            <a:noFill/>
            <a:miter lim="800000"/>
            <a:headEnd/>
            <a:tailEnd/>
          </a:ln>
        </p:spPr>
        <p:txBody>
          <a:bodyPr wrap="square" lIns="88900" tIns="88900" rIns="88900" bIns="88900" rtlCol="0" anchor="ctr"/>
          <a:lstStyle/>
          <a:p>
            <a:pPr algn="ctr">
              <a:lnSpc>
                <a:spcPct val="106000"/>
              </a:lnSpc>
            </a:pPr>
            <a:r>
              <a:rPr lang="en-US" sz="1200" b="1" dirty="0">
                <a:solidFill>
                  <a:schemeClr val="bg1"/>
                </a:solidFill>
              </a:rPr>
              <a:t>SMS</a:t>
            </a:r>
            <a:endParaRPr lang="en-IN" sz="1200" b="1" dirty="0">
              <a:solidFill>
                <a:schemeClr val="bg1"/>
              </a:solidFill>
            </a:endParaRPr>
          </a:p>
        </p:txBody>
      </p:sp>
      <p:sp>
        <p:nvSpPr>
          <p:cNvPr id="38" name="Rectangle 37">
            <a:extLst>
              <a:ext uri="{FF2B5EF4-FFF2-40B4-BE49-F238E27FC236}">
                <a16:creationId xmlns:a16="http://schemas.microsoft.com/office/drawing/2014/main" id="{236D0C50-3A5F-4250-A6ED-9F785EA7512B}"/>
              </a:ext>
            </a:extLst>
          </p:cNvPr>
          <p:cNvSpPr/>
          <p:nvPr/>
        </p:nvSpPr>
        <p:spPr>
          <a:xfrm>
            <a:off x="6059764" y="5127408"/>
            <a:ext cx="2917621" cy="492443"/>
          </a:xfrm>
          <a:prstGeom prst="rect">
            <a:avLst/>
          </a:prstGeom>
        </p:spPr>
        <p:txBody>
          <a:bodyPr wrap="square">
            <a:spAutoFit/>
          </a:bodyPr>
          <a:lstStyle/>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MO SMS </a:t>
            </a:r>
            <a:r>
              <a:rPr lang="fr-FR" sz="1050" dirty="0" err="1">
                <a:solidFill>
                  <a:schemeClr val="accent6"/>
                </a:solidFill>
                <a:cs typeface="Times New Roman" panose="02020603050405020304" pitchFamily="18" charset="0"/>
              </a:rPr>
              <a:t>delivery</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success</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a:p>
            <a:pPr marL="171450" indent="-171450" fontAlgn="ctr">
              <a:spcBef>
                <a:spcPts val="600"/>
              </a:spcBef>
              <a:buFont typeface="Arial" panose="020B0604020202020204" pitchFamily="34" charset="0"/>
              <a:buChar char="•"/>
            </a:pPr>
            <a:r>
              <a:rPr lang="fr-FR" sz="1050" dirty="0">
                <a:solidFill>
                  <a:schemeClr val="accent6"/>
                </a:solidFill>
                <a:cs typeface="Times New Roman" panose="02020603050405020304" pitchFamily="18" charset="0"/>
              </a:rPr>
              <a:t>MT SMS </a:t>
            </a:r>
            <a:r>
              <a:rPr lang="fr-FR" sz="1050" dirty="0" err="1">
                <a:solidFill>
                  <a:schemeClr val="accent6"/>
                </a:solidFill>
                <a:cs typeface="Times New Roman" panose="02020603050405020304" pitchFamily="18" charset="0"/>
              </a:rPr>
              <a:t>delivery</a:t>
            </a:r>
            <a:r>
              <a:rPr lang="fr-FR" sz="1050" dirty="0">
                <a:solidFill>
                  <a:schemeClr val="accent6"/>
                </a:solidFill>
                <a:cs typeface="Times New Roman" panose="02020603050405020304" pitchFamily="18" charset="0"/>
              </a:rPr>
              <a:t> </a:t>
            </a:r>
            <a:r>
              <a:rPr lang="fr-FR" sz="1050" dirty="0" err="1">
                <a:solidFill>
                  <a:schemeClr val="accent6"/>
                </a:solidFill>
                <a:cs typeface="Times New Roman" panose="02020603050405020304" pitchFamily="18" charset="0"/>
              </a:rPr>
              <a:t>success</a:t>
            </a:r>
            <a:r>
              <a:rPr lang="fr-FR" sz="1050" dirty="0">
                <a:solidFill>
                  <a:schemeClr val="accent6"/>
                </a:solidFill>
                <a:cs typeface="Times New Roman" panose="02020603050405020304" pitchFamily="18" charset="0"/>
              </a:rPr>
              <a:t> rate</a:t>
            </a:r>
            <a:endParaRPr lang="en-US" sz="1050" dirty="0">
              <a:solidFill>
                <a:schemeClr val="accent6"/>
              </a:solidFill>
              <a:cs typeface="Times New Roman" panose="02020603050405020304" pitchFamily="18" charset="0"/>
            </a:endParaRPr>
          </a:p>
        </p:txBody>
      </p:sp>
    </p:spTree>
    <p:extLst>
      <p:ext uri="{BB962C8B-B14F-4D97-AF65-F5344CB8AC3E}">
        <p14:creationId xmlns:p14="http://schemas.microsoft.com/office/powerpoint/2010/main" val="20075103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4"/>
          <p:cNvSpPr txBox="1">
            <a:spLocks/>
          </p:cNvSpPr>
          <p:nvPr/>
        </p:nvSpPr>
        <p:spPr>
          <a:xfrm>
            <a:off x="2533649" y="2090740"/>
            <a:ext cx="6296586"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l" defTabSz="478851" rtl="0" eaLnBrk="1" fontAlgn="auto" latinLnBrk="0" hangingPunct="1">
              <a:lnSpc>
                <a:spcPct val="100000"/>
              </a:lnSpc>
              <a:spcBef>
                <a:spcPts val="0"/>
              </a:spcBef>
              <a:spcAft>
                <a:spcPts val="390"/>
              </a:spcAft>
              <a:buClrTx/>
              <a:buSzTx/>
              <a:buFont typeface="Arial"/>
              <a:buNone/>
              <a:tabLst/>
              <a:defRPr/>
            </a:pPr>
            <a:r>
              <a:rPr kumimoji="0" lang="en-AU" sz="2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Executive Summary</a:t>
            </a:r>
          </a:p>
        </p:txBody>
      </p:sp>
      <p:sp>
        <p:nvSpPr>
          <p:cNvPr id="27" name="Text Placeholder 5"/>
          <p:cNvSpPr txBox="1">
            <a:spLocks/>
          </p:cNvSpPr>
          <p:nvPr/>
        </p:nvSpPr>
        <p:spPr>
          <a:xfrm>
            <a:off x="678731" y="2090740"/>
            <a:ext cx="1512020" cy="938210"/>
          </a:xfrm>
          <a:prstGeom prst="rect">
            <a:avLst/>
          </a:prstGeom>
        </p:spPr>
        <p:txBody>
          <a:bodyPr anchor="ctr"/>
          <a:lstStyle>
            <a:lvl1pPr marL="0" indent="0" algn="l" defTabSz="478851" rtl="0" eaLnBrk="1" latinLnBrk="0" hangingPunct="1">
              <a:lnSpc>
                <a:spcPct val="100000"/>
              </a:lnSpc>
              <a:spcBef>
                <a:spcPts val="0"/>
              </a:spcBef>
              <a:spcAft>
                <a:spcPts val="390"/>
              </a:spcAft>
              <a:buFont typeface="Arial"/>
              <a:buNone/>
              <a:defRPr sz="1200" b="0" i="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664417" indent="-185566" algn="l" defTabSz="478851" rtl="0" eaLnBrk="1" latinLnBrk="0" hangingPunct="1">
              <a:spcBef>
                <a:spcPct val="20000"/>
              </a:spcBef>
              <a:buFont typeface="Arial"/>
              <a:buChar char="•"/>
              <a:defRPr sz="800" kern="1200">
                <a:solidFill>
                  <a:srgbClr val="7F7F7F"/>
                </a:solidFill>
                <a:latin typeface="Open Sans"/>
                <a:ea typeface="+mn-ea"/>
                <a:cs typeface="+mn-cs"/>
              </a:defRPr>
            </a:lvl2pPr>
            <a:lvl3pPr marL="957703" indent="0" algn="l" defTabSz="478851" rtl="0" eaLnBrk="1" latinLnBrk="0" hangingPunct="1">
              <a:spcBef>
                <a:spcPct val="20000"/>
              </a:spcBef>
              <a:buFontTx/>
              <a:buNone/>
              <a:defRPr sz="800" kern="1200">
                <a:solidFill>
                  <a:srgbClr val="7F7F7F"/>
                </a:solidFill>
                <a:latin typeface="Open Sans"/>
                <a:ea typeface="+mn-ea"/>
                <a:cs typeface="+mn-cs"/>
              </a:defRPr>
            </a:lvl3pPr>
            <a:lvl4pPr marL="1436554" indent="0" algn="l" defTabSz="478851" rtl="0" eaLnBrk="1" latinLnBrk="0" hangingPunct="1">
              <a:spcBef>
                <a:spcPct val="20000"/>
              </a:spcBef>
              <a:buFontTx/>
              <a:buNone/>
              <a:defRPr sz="800" kern="1200">
                <a:solidFill>
                  <a:srgbClr val="7F7F7F"/>
                </a:solidFill>
                <a:latin typeface="Open Sans"/>
                <a:ea typeface="+mn-ea"/>
                <a:cs typeface="+mn-cs"/>
              </a:defRPr>
            </a:lvl4pPr>
            <a:lvl5pPr marL="1915405" indent="0" algn="l" defTabSz="478851" rtl="0" eaLnBrk="1" latinLnBrk="0" hangingPunct="1">
              <a:spcBef>
                <a:spcPct val="20000"/>
              </a:spcBef>
              <a:buFontTx/>
              <a:buNone/>
              <a:defRPr sz="800" kern="1200">
                <a:solidFill>
                  <a:srgbClr val="7F7F7F"/>
                </a:solidFill>
                <a:latin typeface="Open Sans"/>
                <a:ea typeface="+mn-ea"/>
                <a:cs typeface="+mn-cs"/>
              </a:defRPr>
            </a:lvl5pPr>
            <a:lvl6pPr marL="2633683" indent="-239426" algn="l" defTabSz="478851" rtl="0" eaLnBrk="1" latinLnBrk="0" hangingPunct="1">
              <a:spcBef>
                <a:spcPct val="20000"/>
              </a:spcBef>
              <a:buFont typeface="Arial"/>
              <a:buChar char="•"/>
              <a:defRPr sz="2100" kern="1200">
                <a:solidFill>
                  <a:schemeClr val="tx1"/>
                </a:solidFill>
                <a:latin typeface="+mn-lt"/>
                <a:ea typeface="+mn-ea"/>
                <a:cs typeface="+mn-cs"/>
              </a:defRPr>
            </a:lvl6pPr>
            <a:lvl7pPr marL="3112534" indent="-239426" algn="l" defTabSz="478851" rtl="0" eaLnBrk="1" latinLnBrk="0" hangingPunct="1">
              <a:spcBef>
                <a:spcPct val="20000"/>
              </a:spcBef>
              <a:buFont typeface="Arial"/>
              <a:buChar char="•"/>
              <a:defRPr sz="2100" kern="1200">
                <a:solidFill>
                  <a:schemeClr val="tx1"/>
                </a:solidFill>
                <a:latin typeface="+mn-lt"/>
                <a:ea typeface="+mn-ea"/>
                <a:cs typeface="+mn-cs"/>
              </a:defRPr>
            </a:lvl7pPr>
            <a:lvl8pPr marL="3591386" indent="-239426" algn="l" defTabSz="478851" rtl="0" eaLnBrk="1" latinLnBrk="0" hangingPunct="1">
              <a:spcBef>
                <a:spcPct val="20000"/>
              </a:spcBef>
              <a:buFont typeface="Arial"/>
              <a:buChar char="•"/>
              <a:defRPr sz="2100" kern="1200">
                <a:solidFill>
                  <a:schemeClr val="tx1"/>
                </a:solidFill>
                <a:latin typeface="+mn-lt"/>
                <a:ea typeface="+mn-ea"/>
                <a:cs typeface="+mn-cs"/>
              </a:defRPr>
            </a:lvl8pPr>
            <a:lvl9pPr marL="4070237" indent="-239426" algn="l" defTabSz="478851" rtl="0" eaLnBrk="1" latinLnBrk="0" hangingPunct="1">
              <a:spcBef>
                <a:spcPct val="20000"/>
              </a:spcBef>
              <a:buFont typeface="Arial"/>
              <a:buChar char="•"/>
              <a:defRPr sz="2100" kern="1200">
                <a:solidFill>
                  <a:schemeClr val="tx1"/>
                </a:solidFill>
                <a:latin typeface="+mn-lt"/>
                <a:ea typeface="+mn-ea"/>
                <a:cs typeface="+mn-cs"/>
              </a:defRPr>
            </a:lvl9pPr>
          </a:lstStyle>
          <a:p>
            <a:pPr marL="0" marR="0" lvl="0" indent="0" algn="r" defTabSz="478851" rtl="0" eaLnBrk="1" fontAlgn="auto" latinLnBrk="0" hangingPunct="1">
              <a:lnSpc>
                <a:spcPct val="100000"/>
              </a:lnSpc>
              <a:spcBef>
                <a:spcPts val="0"/>
              </a:spcBef>
              <a:spcAft>
                <a:spcPts val="390"/>
              </a:spcAft>
              <a:buClrTx/>
              <a:buSzTx/>
              <a:buFont typeface="Arial"/>
              <a:buNone/>
              <a:tabLst/>
              <a:defRPr/>
            </a:pPr>
            <a:r>
              <a:rPr kumimoji="0" lang="en-AU" sz="96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Semilight" panose="020B0402040204020203" pitchFamily="34" charset="0"/>
              </a:rPr>
              <a:t>02</a:t>
            </a:r>
          </a:p>
        </p:txBody>
      </p:sp>
      <p:cxnSp>
        <p:nvCxnSpPr>
          <p:cNvPr id="28" name="Straight Connector 27"/>
          <p:cNvCxnSpPr/>
          <p:nvPr/>
        </p:nvCxnSpPr>
        <p:spPr>
          <a:xfrm>
            <a:off x="2286001" y="2063130"/>
            <a:ext cx="0" cy="108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1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a:t>
            </a:r>
            <a:r>
              <a:rPr lang="en-US" sz="2400" dirty="0" err="1">
                <a:solidFill>
                  <a:srgbClr val="414141"/>
                </a:solidFill>
              </a:rPr>
              <a:t>i</a:t>
            </a:r>
            <a:r>
              <a:rPr lang="en-US" sz="2400" dirty="0">
                <a:solidFill>
                  <a:srgbClr val="414141"/>
                </a:solidFill>
              </a:rPr>
              <a:t>/iii)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MTN and MOOV Networks QoS are comparable. A resource optimization enables to meet ARCEP requirements and to outperform competition’s NW QoS</a:t>
            </a: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7</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2378217"/>
            <a:ext cx="1669392" cy="4149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kumimoji="0" lang="en-US" sz="1400" b="1" i="0" u="none" strike="noStrike" kern="0" cap="none" spc="0" normalizeH="0" baseline="0" noProof="0" dirty="0">
                <a:ln>
                  <a:noFill/>
                </a:ln>
                <a:solidFill>
                  <a:srgbClr val="86BC25"/>
                </a:solidFill>
                <a:effectLst/>
                <a:uLnTx/>
                <a:uFillTx/>
                <a:latin typeface="Verdana"/>
                <a:ea typeface="+mn-ea"/>
                <a:cs typeface="+mn-cs"/>
              </a:rPr>
              <a:t>2G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1959216" y="3921904"/>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1994038"/>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243628"/>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1994039"/>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243628"/>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1994038"/>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255709"/>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1" y="2239517"/>
            <a:ext cx="5343091" cy="3788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228600" lvl="0" indent="-22860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1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MTN coverage rate (91,22%) is </a:t>
            </a:r>
            <a:r>
              <a:rPr lang="en-US" sz="1200" b="1" dirty="0">
                <a:solidFill>
                  <a:srgbClr val="FF0000"/>
                </a:solidFill>
                <a:latin typeface="Verdana" panose="020B0604030504040204" pitchFamily="34" charset="0"/>
                <a:ea typeface="Verdana" panose="020B0604030504040204" pitchFamily="34" charset="0"/>
              </a:rPr>
              <a:t>slightly lower </a:t>
            </a:r>
            <a:r>
              <a:rPr lang="en-US" sz="1200" b="1" dirty="0">
                <a:solidFill>
                  <a:schemeClr val="bg1">
                    <a:lumMod val="50000"/>
                  </a:schemeClr>
                </a:solidFill>
                <a:latin typeface="Verdana" panose="020B0604030504040204" pitchFamily="34" charset="0"/>
                <a:ea typeface="Verdana" panose="020B0604030504040204" pitchFamily="34" charset="0"/>
              </a:rPr>
              <a:t>than MOOV (94,87%)</a:t>
            </a:r>
          </a:p>
          <a:p>
            <a:pPr>
              <a:lnSpc>
                <a:spcPct val="110000"/>
              </a:lnSpc>
              <a:buClr>
                <a:schemeClr val="accent6"/>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2G coverage obligation (90%).</a:t>
            </a: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Voice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Accessibility</a:t>
            </a:r>
            <a:r>
              <a:rPr lang="fr-FR" sz="1200" b="1" dirty="0">
                <a:solidFill>
                  <a:schemeClr val="bg1">
                    <a:lumMod val="50000"/>
                  </a:schemeClr>
                </a:solidFill>
                <a:latin typeface="Verdana" panose="020B0604030504040204" pitchFamily="34" charset="0"/>
                <a:ea typeface="Verdana" panose="020B0604030504040204" pitchFamily="34" charset="0"/>
              </a:rPr>
              <a:t> (CSSR):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92D05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(95,1% vs 91%).</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failed to meet  ARCEP requirement (98%).</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Retainability</a:t>
            </a:r>
            <a:r>
              <a:rPr lang="fr-FR" sz="1200" b="1" dirty="0">
                <a:solidFill>
                  <a:schemeClr val="bg1">
                    <a:lumMod val="50000"/>
                  </a:schemeClr>
                </a:solidFill>
                <a:latin typeface="Verdana" panose="020B0604030504040204" pitchFamily="34" charset="0"/>
                <a:ea typeface="Verdana" panose="020B0604030504040204" pitchFamily="34" charset="0"/>
              </a:rPr>
              <a:t> (Call Drop):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(2,6% vs 3,5%).</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failed to meet  ARCEP </a:t>
            </a:r>
            <a:r>
              <a:rPr lang="en-US" sz="1200" dirty="0" err="1">
                <a:solidFill>
                  <a:schemeClr val="bg1">
                    <a:lumMod val="50000"/>
                  </a:schemeClr>
                </a:solidFill>
                <a:latin typeface="Verdana" panose="020B0604030504040204" pitchFamily="34" charset="0"/>
                <a:ea typeface="Verdana" panose="020B0604030504040204" pitchFamily="34" charset="0"/>
              </a:rPr>
              <a:t>oblogation</a:t>
            </a:r>
            <a:r>
              <a:rPr lang="en-US" sz="1200" dirty="0">
                <a:solidFill>
                  <a:schemeClr val="bg1">
                    <a:lumMod val="50000"/>
                  </a:schemeClr>
                </a:solidFill>
                <a:latin typeface="Verdana" panose="020B0604030504040204" pitchFamily="34" charset="0"/>
                <a:ea typeface="Verdana" panose="020B0604030504040204" pitchFamily="34" charset="0"/>
              </a:rPr>
              <a:t> (2%).</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err="1">
                <a:solidFill>
                  <a:schemeClr val="bg1">
                    <a:lumMod val="50000"/>
                  </a:schemeClr>
                </a:solidFill>
                <a:latin typeface="Verdana" panose="020B0604030504040204" pitchFamily="34" charset="0"/>
                <a:ea typeface="Verdana" panose="020B0604030504040204" pitchFamily="34" charset="0"/>
              </a:rPr>
              <a:t>Integrity</a:t>
            </a:r>
            <a:r>
              <a:rPr lang="fr-FR" sz="1200" b="1" dirty="0">
                <a:solidFill>
                  <a:schemeClr val="bg1">
                    <a:lumMod val="50000"/>
                  </a:schemeClr>
                </a:solidFill>
                <a:latin typeface="Verdana" panose="020B0604030504040204" pitchFamily="34" charset="0"/>
                <a:ea typeface="Verdana" panose="020B0604030504040204" pitchFamily="34" charset="0"/>
              </a:rPr>
              <a:t> (Voice </a:t>
            </a:r>
            <a:r>
              <a:rPr lang="fr-FR" sz="1200" b="1" dirty="0" err="1">
                <a:solidFill>
                  <a:schemeClr val="bg1">
                    <a:lumMod val="50000"/>
                  </a:schemeClr>
                </a:solidFill>
                <a:latin typeface="Verdana" panose="020B0604030504040204" pitchFamily="34" charset="0"/>
                <a:ea typeface="Verdana" panose="020B0604030504040204" pitchFamily="34" charset="0"/>
              </a:rPr>
              <a:t>Quality</a:t>
            </a:r>
            <a:r>
              <a:rPr lang="fr-FR" sz="1200" b="1" dirty="0">
                <a:solidFill>
                  <a:schemeClr val="bg1">
                    <a:lumMod val="50000"/>
                  </a:schemeClr>
                </a:solidFill>
                <a:latin typeface="Verdana" panose="020B0604030504040204" pitchFamily="34" charset="0"/>
                <a:ea typeface="Verdana" panose="020B0604030504040204" pitchFamily="34" charset="0"/>
              </a:rPr>
              <a:t>): 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much</a:t>
            </a:r>
            <a:r>
              <a:rPr lang="fr-FR" sz="1200" b="1" dirty="0">
                <a:solidFill>
                  <a:srgbClr val="92D050"/>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(MOS 95,1% vs 91%).</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MTN reach ARCEP requirement (95%), whereas it’s not the case for MOOV.</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SMS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MTN reach SMS ARCEP obligation.</a:t>
            </a:r>
          </a:p>
          <a:p>
            <a:pPr>
              <a:lnSpc>
                <a:spcPct val="110000"/>
              </a:lnSpc>
              <a:buClr>
                <a:srgbClr val="81BC00"/>
              </a:buClr>
              <a:defRPr/>
            </a:pP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7800" indent="-177800" algn="just">
              <a:lnSpc>
                <a:spcPct val="110000"/>
              </a:lnSpc>
              <a:buClr>
                <a:srgbClr val="81BC00"/>
              </a:buClr>
              <a:buFont typeface="Arial" pitchFamily="34" charset="0"/>
              <a:buChar char="•"/>
              <a:defRPr/>
            </a:pPr>
            <a:endParaRPr lang="fr-FR" sz="1200" b="1" dirty="0">
              <a:solidFill>
                <a:schemeClr val="bg1">
                  <a:lumMod val="50000"/>
                </a:schemeClr>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AAA71E9-7251-45DE-BEFB-74C3E09D60CE}"/>
              </a:ext>
            </a:extLst>
          </p:cNvPr>
          <p:cNvSpPr/>
          <p:nvPr/>
        </p:nvSpPr>
        <p:spPr>
          <a:xfrm>
            <a:off x="7716584" y="2378217"/>
            <a:ext cx="4337555" cy="2879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200000"/>
              </a:lnSpc>
              <a:buClr>
                <a:srgbClr val="81BC00"/>
              </a:buClr>
              <a:buFont typeface="Arial" pitchFamily="34" charset="0"/>
              <a:buChar char="•"/>
              <a:defRPr/>
            </a:pPr>
            <a:r>
              <a:rPr lang="en-US" sz="1200" dirty="0">
                <a:solidFill>
                  <a:schemeClr val="tx1"/>
                </a:solidFill>
              </a:rPr>
              <a:t>Design optimization is needed to improve 2G MTN coverage. Especially for the highways (Sites expansion, Repeaters, Swap to feeder less, power increase...)</a:t>
            </a:r>
          </a:p>
          <a:p>
            <a:pPr marL="177800" lvl="0" indent="-177800">
              <a:lnSpc>
                <a:spcPct val="200000"/>
              </a:lnSpc>
              <a:buClr>
                <a:srgbClr val="81BC00"/>
              </a:buClr>
              <a:buFont typeface="Arial" pitchFamily="34" charset="0"/>
              <a:buChar char="•"/>
              <a:defRPr/>
            </a:pPr>
            <a:endParaRPr lang="fr-FR" sz="1200" dirty="0">
              <a:solidFill>
                <a:schemeClr val="tx1"/>
              </a:solidFill>
            </a:endParaRPr>
          </a:p>
          <a:p>
            <a:pPr marL="177800" lvl="0" indent="-177800">
              <a:lnSpc>
                <a:spcPct val="200000"/>
              </a:lnSpc>
              <a:buClr>
                <a:srgbClr val="81BC00"/>
              </a:buClr>
              <a:buFont typeface="Arial" pitchFamily="34" charset="0"/>
              <a:buChar char="•"/>
              <a:defRPr/>
            </a:pPr>
            <a:r>
              <a:rPr lang="fr-FR" sz="1200" dirty="0">
                <a:solidFill>
                  <a:schemeClr val="tx1"/>
                </a:solidFill>
              </a:rPr>
              <a:t>Actions to </a:t>
            </a:r>
            <a:r>
              <a:rPr lang="fr-FR" sz="1200" dirty="0" err="1">
                <a:solidFill>
                  <a:schemeClr val="tx1"/>
                </a:solidFill>
              </a:rPr>
              <a:t>improve</a:t>
            </a:r>
            <a:r>
              <a:rPr lang="fr-FR" sz="1200" dirty="0">
                <a:solidFill>
                  <a:schemeClr val="tx1"/>
                </a:solidFill>
              </a:rPr>
              <a:t> </a:t>
            </a:r>
            <a:r>
              <a:rPr lang="fr-FR" sz="1200" dirty="0" err="1">
                <a:solidFill>
                  <a:schemeClr val="tx1"/>
                </a:solidFill>
              </a:rPr>
              <a:t>accessibility</a:t>
            </a:r>
            <a:r>
              <a:rPr lang="fr-FR" sz="1200" dirty="0">
                <a:solidFill>
                  <a:schemeClr val="tx1"/>
                </a:solidFill>
              </a:rPr>
              <a:t> are </a:t>
            </a:r>
            <a:r>
              <a:rPr lang="fr-FR" sz="1200" dirty="0" err="1">
                <a:solidFill>
                  <a:schemeClr val="tx1"/>
                </a:solidFill>
              </a:rPr>
              <a:t>proposed</a:t>
            </a:r>
            <a:r>
              <a:rPr lang="fr-FR" sz="1200" dirty="0">
                <a:solidFill>
                  <a:schemeClr val="tx1"/>
                </a:solidFill>
              </a:rPr>
              <a:t> in OSS </a:t>
            </a:r>
            <a:r>
              <a:rPr lang="fr-FR" sz="1200" dirty="0" err="1">
                <a:solidFill>
                  <a:schemeClr val="tx1"/>
                </a:solidFill>
              </a:rPr>
              <a:t>analysis</a:t>
            </a:r>
            <a:r>
              <a:rPr lang="fr-FR" sz="1200" dirty="0">
                <a:solidFill>
                  <a:schemeClr val="tx1"/>
                </a:solidFill>
              </a:rPr>
              <a:t> </a:t>
            </a:r>
            <a:r>
              <a:rPr lang="fr-FR" sz="1200" dirty="0" err="1">
                <a:solidFill>
                  <a:schemeClr val="tx1"/>
                </a:solidFill>
              </a:rPr>
              <a:t>Chapter</a:t>
            </a:r>
            <a:r>
              <a:rPr lang="fr-FR" sz="1200" dirty="0">
                <a:solidFill>
                  <a:schemeClr val="tx1"/>
                </a:solidFill>
              </a:rPr>
              <a:t>.</a:t>
            </a:r>
            <a:endParaRPr lang="en-US" sz="1200" dirty="0">
              <a:solidFill>
                <a:schemeClr val="tx1"/>
              </a:solidFill>
            </a:endParaRPr>
          </a:p>
        </p:txBody>
      </p:sp>
    </p:spTree>
    <p:extLst>
      <p:ext uri="{BB962C8B-B14F-4D97-AF65-F5344CB8AC3E}">
        <p14:creationId xmlns:p14="http://schemas.microsoft.com/office/powerpoint/2010/main" val="29275440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(ii/iii)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MTN network QoS is globally better than the MOOV’s. A design optimization can enable a better network QoS on all KPIs</a:t>
            </a: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8</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2378217"/>
            <a:ext cx="1669392" cy="407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lang="en-US" sz="1400" b="1" kern="0" dirty="0">
                <a:solidFill>
                  <a:srgbClr val="86BC25"/>
                </a:solidFill>
                <a:latin typeface="Verdana"/>
              </a:rPr>
              <a:t>3</a:t>
            </a:r>
            <a:r>
              <a:rPr kumimoji="0" lang="en-US" sz="1400" b="1" i="0" u="none" strike="noStrike" kern="0" cap="none" spc="0" normalizeH="0" baseline="0" noProof="0" dirty="0">
                <a:ln>
                  <a:noFill/>
                </a:ln>
                <a:solidFill>
                  <a:srgbClr val="86BC25"/>
                </a:solidFill>
                <a:effectLst/>
                <a:uLnTx/>
                <a:uFillTx/>
                <a:latin typeface="Verdana"/>
                <a:ea typeface="+mn-ea"/>
                <a:cs typeface="+mn-cs"/>
              </a:rPr>
              <a:t>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1959216" y="4291359"/>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1994038"/>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243628"/>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1994039"/>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243628"/>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1994038"/>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255709"/>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2" y="2239517"/>
            <a:ext cx="5302358" cy="4211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1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3G MTN coverage rate (73,91%) is </a:t>
            </a:r>
            <a:r>
              <a:rPr lang="fr-FR" sz="1200" b="1" dirty="0" err="1">
                <a:solidFill>
                  <a:srgbClr val="92D050"/>
                </a:solidFill>
                <a:latin typeface="Verdana" panose="020B0604030504040204" pitchFamily="34" charset="0"/>
                <a:ea typeface="Verdana" panose="020B0604030504040204" pitchFamily="34" charset="0"/>
              </a:rPr>
              <a:t>better</a:t>
            </a:r>
            <a:r>
              <a:rPr lang="en-US" sz="1200" b="1" dirty="0">
                <a:solidFill>
                  <a:srgbClr val="FF0000"/>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than MOOV (70,52%)</a:t>
            </a:r>
          </a:p>
          <a:p>
            <a:pPr>
              <a:lnSpc>
                <a:spcPct val="110000"/>
              </a:lnSpc>
              <a:buClr>
                <a:schemeClr val="accent6"/>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fail to reach ARCEP 3G coverage obligation (90%).</a:t>
            </a:r>
            <a:endParaRPr lang="en-US"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3G </a:t>
            </a:r>
            <a:r>
              <a:rPr lang="en-US" sz="1200" b="1" dirty="0" err="1">
                <a:solidFill>
                  <a:srgbClr val="C00000"/>
                </a:solidFill>
                <a:latin typeface="Verdana" panose="020B0604030504040204" pitchFamily="34" charset="0"/>
                <a:ea typeface="Verdana" panose="020B0604030504040204" pitchFamily="34" charset="0"/>
              </a:rPr>
              <a:t>connexion</a:t>
            </a:r>
            <a:r>
              <a:rPr lang="en-US" sz="1200" b="1" dirty="0">
                <a:solidFill>
                  <a:srgbClr val="C00000"/>
                </a:solidFill>
                <a:latin typeface="Verdana" panose="020B0604030504040204" pitchFamily="34" charset="0"/>
                <a:ea typeface="Verdana" panose="020B0604030504040204" pitchFamily="34" charset="0"/>
              </a:rPr>
              <a:t> service</a:t>
            </a:r>
            <a:r>
              <a:rPr lang="fr-FR" sz="1200" b="1" dirty="0">
                <a:solidFill>
                  <a:srgbClr val="C00000"/>
                </a:solidFill>
                <a:latin typeface="Verdana" panose="020B0604030504040204" pitchFamily="34" charset="0"/>
                <a:ea typeface="Verdana" panose="020B0604030504040204" pitchFamily="34" charset="0"/>
              </a:rPr>
              <a:t> : </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Accessibility: </a:t>
            </a:r>
            <a:r>
              <a:rPr lang="en-US" sz="1200" dirty="0">
                <a:solidFill>
                  <a:schemeClr val="bg1">
                    <a:lumMod val="50000"/>
                  </a:schemeClr>
                </a:solidFill>
                <a:latin typeface="Verdana" panose="020B0604030504040204" pitchFamily="34" charset="0"/>
                <a:ea typeface="Verdana" panose="020B0604030504040204" pitchFamily="34" charset="0"/>
              </a:rPr>
              <a:t>Both operators reach the ARCEP obligation</a:t>
            </a:r>
            <a:endParaRPr lang="fr-FR" sz="1200" dirty="0">
              <a:solidFill>
                <a:schemeClr val="bg1">
                  <a:lumMod val="50000"/>
                </a:schemeClr>
              </a:solidFill>
              <a:latin typeface="Verdana" panose="020B0604030504040204" pitchFamily="34" charset="0"/>
              <a:ea typeface="Verdana" panose="020B0604030504040204" pitchFamily="34" charset="0"/>
            </a:endParaRP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3G connexion time </a:t>
            </a:r>
            <a:r>
              <a:rPr lang="fr-FR" sz="1200" dirty="0" err="1">
                <a:solidFill>
                  <a:schemeClr val="bg1">
                    <a:lumMod val="50000"/>
                  </a:schemeClr>
                </a:solidFill>
                <a:latin typeface="Verdana" panose="020B0604030504040204" pitchFamily="34" charset="0"/>
                <a:ea typeface="Verdana" panose="020B0604030504040204" pitchFamily="34" charset="0"/>
              </a:rPr>
              <a:t>is</a:t>
            </a:r>
            <a:r>
              <a:rPr lang="fr-FR" sz="1200"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dirty="0" err="1">
                <a:solidFill>
                  <a:schemeClr val="bg1">
                    <a:lumMod val="50000"/>
                  </a:schemeClr>
                </a:solidFill>
                <a:latin typeface="Verdana" panose="020B0604030504040204" pitchFamily="34" charset="0"/>
                <a:ea typeface="Verdana" panose="020B0604030504040204" pitchFamily="34" charset="0"/>
              </a:rPr>
              <a:t>than</a:t>
            </a:r>
            <a:r>
              <a:rPr lang="fr-FR" sz="1200" dirty="0">
                <a:solidFill>
                  <a:schemeClr val="bg1">
                    <a:lumMod val="50000"/>
                  </a:schemeClr>
                </a:solidFill>
                <a:latin typeface="Verdana" panose="020B0604030504040204" pitchFamily="34" charset="0"/>
                <a:ea typeface="Verdana" panose="020B0604030504040204" pitchFamily="34" charset="0"/>
              </a:rPr>
              <a:t> MOOV (2,96s vs 4s).</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reach the ARCEP integrity obligation</a:t>
            </a:r>
            <a:endParaRPr lang="fr-FR" sz="1200" b="1"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SMS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fr-FR" sz="1200" dirty="0">
                <a:solidFill>
                  <a:schemeClr val="bg1">
                    <a:lumMod val="50000"/>
                  </a:schemeClr>
                </a:solidFill>
                <a:latin typeface="Verdana" panose="020B0604030504040204" pitchFamily="34" charset="0"/>
                <a:ea typeface="Verdana" panose="020B0604030504040204" pitchFamily="34" charset="0"/>
              </a:rPr>
              <a:t>(</a:t>
            </a:r>
            <a:r>
              <a:rPr lang="fr-FR" sz="1200" dirty="0" err="1">
                <a:solidFill>
                  <a:schemeClr val="bg1">
                    <a:lumMod val="50000"/>
                  </a:schemeClr>
                </a:solidFill>
                <a:latin typeface="Verdana" panose="020B0604030504040204" pitchFamily="34" charset="0"/>
                <a:ea typeface="Verdana" panose="020B0604030504040204" pitchFamily="34" charset="0"/>
              </a:rPr>
              <a:t>Better</a:t>
            </a:r>
            <a:r>
              <a:rPr lang="fr-FR" sz="1200" dirty="0">
                <a:solidFill>
                  <a:schemeClr val="bg1">
                    <a:lumMod val="50000"/>
                  </a:schemeClr>
                </a:solidFill>
                <a:latin typeface="Verdana" panose="020B0604030504040204" pitchFamily="34" charset="0"/>
                <a:ea typeface="Verdana" panose="020B0604030504040204" pitchFamily="34" charset="0"/>
              </a:rPr>
              <a:t> SMS </a:t>
            </a:r>
            <a:r>
              <a:rPr lang="fr-FR" sz="1200" dirty="0" err="1">
                <a:solidFill>
                  <a:schemeClr val="bg1">
                    <a:lumMod val="50000"/>
                  </a:schemeClr>
                </a:solidFill>
                <a:latin typeface="Verdana" panose="020B0604030504040204" pitchFamily="34" charset="0"/>
                <a:ea typeface="Verdana" panose="020B0604030504040204" pitchFamily="34" charset="0"/>
              </a:rPr>
              <a:t>sending</a:t>
            </a:r>
            <a:r>
              <a:rPr lang="fr-FR" sz="1200" dirty="0">
                <a:solidFill>
                  <a:schemeClr val="bg1">
                    <a:lumMod val="50000"/>
                  </a:schemeClr>
                </a:solidFill>
                <a:latin typeface="Verdana" panose="020B0604030504040204" pitchFamily="34" charset="0"/>
                <a:ea typeface="Verdana" panose="020B0604030504040204" pitchFamily="34" charset="0"/>
              </a:rPr>
              <a:t> </a:t>
            </a:r>
            <a:r>
              <a:rPr lang="fr-FR" sz="1200" dirty="0" err="1">
                <a:solidFill>
                  <a:schemeClr val="bg1">
                    <a:lumMod val="50000"/>
                  </a:schemeClr>
                </a:solidFill>
                <a:latin typeface="Verdana" panose="020B0604030504040204" pitchFamily="34" charset="0"/>
                <a:ea typeface="Verdana" panose="020B0604030504040204" pitchFamily="34" charset="0"/>
              </a:rPr>
              <a:t>Succes</a:t>
            </a:r>
            <a:r>
              <a:rPr lang="fr-FR" sz="1200" dirty="0">
                <a:solidFill>
                  <a:schemeClr val="bg1">
                    <a:lumMod val="50000"/>
                  </a:schemeClr>
                </a:solidFill>
                <a:latin typeface="Verdana" panose="020B0604030504040204" pitchFamily="34" charset="0"/>
                <a:ea typeface="Verdana" panose="020B0604030504040204" pitchFamily="34" charset="0"/>
              </a:rPr>
              <a:t> rate)</a:t>
            </a:r>
            <a:r>
              <a:rPr lang="fr-FR" sz="1200" b="1" dirty="0">
                <a:solidFill>
                  <a:schemeClr val="bg1">
                    <a:lumMod val="50000"/>
                  </a:schemeClr>
                </a:solidFill>
                <a:latin typeface="Verdana" panose="020B0604030504040204" pitchFamily="34" charset="0"/>
                <a:ea typeface="Verdana" panose="020B0604030504040204" pitchFamily="34" charset="0"/>
              </a:rPr>
              <a:t>.</a:t>
            </a: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3G coverage obligation.</a:t>
            </a:r>
          </a:p>
          <a:p>
            <a:pPr marL="171450" indent="-171450">
              <a:lnSpc>
                <a:spcPct val="110000"/>
              </a:lnSpc>
              <a:buClr>
                <a:srgbClr val="C00000"/>
              </a:buClr>
              <a:buFont typeface="Wingdings" panose="05000000000000000000" pitchFamily="2" charset="2"/>
              <a:buChar char="Ø"/>
              <a:defRPr/>
            </a:pPr>
            <a:endParaRPr lang="en-US" sz="1200" b="1" dirty="0">
              <a:solidFill>
                <a:srgbClr val="C00000"/>
              </a:solidFill>
              <a:latin typeface="Verdana" panose="020B0604030504040204" pitchFamily="34" charset="0"/>
              <a:ea typeface="Verdana" panose="020B0604030504040204" pitchFamily="34" charset="0"/>
            </a:endParaRPr>
          </a:p>
          <a:p>
            <a:pPr marL="171450" indent="-171450">
              <a:lnSpc>
                <a:spcPct val="11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Data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1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providing</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throughput</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DL:2,98M/UL:1,23M)</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en-US" sz="1200" b="1" dirty="0">
                <a:solidFill>
                  <a:schemeClr val="bg1">
                    <a:lumMod val="50000"/>
                  </a:schemeClr>
                </a:solidFill>
                <a:latin typeface="Verdana" panose="020B0604030504040204" pitchFamily="34" charset="0"/>
                <a:ea typeface="Verdana" panose="020B0604030504040204" pitchFamily="34" charset="0"/>
              </a:rPr>
              <a:t>(DL:2,62M/UL:1,06M)</a:t>
            </a:r>
            <a:r>
              <a:rPr lang="fr-FR" sz="1200" b="1" dirty="0">
                <a:solidFill>
                  <a:schemeClr val="bg1">
                    <a:lumMod val="50000"/>
                  </a:schemeClr>
                </a:solidFill>
                <a:latin typeface="Verdana" panose="020B0604030504040204" pitchFamily="34" charset="0"/>
                <a:ea typeface="Verdana" panose="020B0604030504040204" pitchFamily="34" charset="0"/>
              </a:rPr>
              <a:t>.</a:t>
            </a:r>
          </a:p>
          <a:p>
            <a:pPr>
              <a:lnSpc>
                <a:spcPct val="110000"/>
              </a:lnSpc>
              <a:buClr>
                <a:srgbClr val="81BC00"/>
              </a:buClr>
              <a:defRPr/>
            </a:pPr>
            <a:endParaRPr lang="en-US" sz="1200" dirty="0">
              <a:solidFill>
                <a:schemeClr val="bg1">
                  <a:lumMod val="50000"/>
                </a:schemeClr>
              </a:solidFill>
              <a:latin typeface="Verdana" panose="020B0604030504040204" pitchFamily="34" charset="0"/>
              <a:ea typeface="Verdana" panose="020B0604030504040204" pitchFamily="34" charset="0"/>
            </a:endParaRPr>
          </a:p>
          <a:p>
            <a:pPr>
              <a:lnSpc>
                <a:spcPct val="11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Both operators meets ARCEP 3G throughput obligations.</a:t>
            </a:r>
            <a:endParaRPr lang="fr-FR" sz="1200" b="1" dirty="0">
              <a:solidFill>
                <a:srgbClr val="C00000"/>
              </a:solidFill>
              <a:latin typeface="Verdana" panose="020B0604030504040204" pitchFamily="34" charset="0"/>
              <a:ea typeface="Verdana" panose="020B0604030504040204" pitchFamily="34" charset="0"/>
            </a:endParaRPr>
          </a:p>
          <a:p>
            <a:pPr marL="177800" indent="-177800" algn="just">
              <a:buClr>
                <a:srgbClr val="81BC00"/>
              </a:buClr>
              <a:buFont typeface="Arial" pitchFamily="34" charset="0"/>
              <a:buChar char="•"/>
              <a:defRPr/>
            </a:pPr>
            <a:endParaRPr lang="en-US" sz="1200" b="1" dirty="0">
              <a:solidFill>
                <a:schemeClr val="bg1">
                  <a:lumMod val="50000"/>
                </a:schemeClr>
              </a:solidFill>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AAA71E9-7251-45DE-BEFB-74C3E09D60CE}"/>
              </a:ext>
            </a:extLst>
          </p:cNvPr>
          <p:cNvSpPr/>
          <p:nvPr/>
        </p:nvSpPr>
        <p:spPr>
          <a:xfrm>
            <a:off x="7692520" y="2378217"/>
            <a:ext cx="4337555" cy="3044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0" indent="-177800">
              <a:lnSpc>
                <a:spcPct val="200000"/>
              </a:lnSpc>
              <a:buClr>
                <a:srgbClr val="81BC00"/>
              </a:buClr>
              <a:buFont typeface="Arial" pitchFamily="34" charset="0"/>
              <a:buChar char="•"/>
              <a:defRPr/>
            </a:pPr>
            <a:r>
              <a:rPr lang="en-US" sz="1200" dirty="0">
                <a:solidFill>
                  <a:schemeClr val="tx1"/>
                </a:solidFill>
              </a:rPr>
              <a:t>RF optimization (Physical and logical) is needed to improve 3G MTN coverage.</a:t>
            </a:r>
          </a:p>
          <a:p>
            <a:pPr marL="177800" lvl="0" indent="-177800">
              <a:lnSpc>
                <a:spcPct val="200000"/>
              </a:lnSpc>
              <a:buClr>
                <a:srgbClr val="81BC00"/>
              </a:buClr>
              <a:buFont typeface="Arial" pitchFamily="34" charset="0"/>
              <a:buChar char="•"/>
              <a:defRPr/>
            </a:pPr>
            <a:r>
              <a:rPr lang="en-US" sz="1200" dirty="0">
                <a:solidFill>
                  <a:schemeClr val="tx1"/>
                </a:solidFill>
              </a:rPr>
              <a:t>An </a:t>
            </a:r>
            <a:r>
              <a:rPr lang="en-US" sz="1200" b="1" dirty="0">
                <a:solidFill>
                  <a:schemeClr val="tx1"/>
                </a:solidFill>
              </a:rPr>
              <a:t>Optimization session is needed </a:t>
            </a:r>
            <a:r>
              <a:rPr lang="en-US" sz="1200" dirty="0">
                <a:solidFill>
                  <a:schemeClr val="tx1"/>
                </a:solidFill>
              </a:rPr>
              <a:t>for MTN, in order to </a:t>
            </a:r>
            <a:r>
              <a:rPr lang="en-US" sz="1200" b="1" dirty="0">
                <a:solidFill>
                  <a:srgbClr val="92D050"/>
                </a:solidFill>
              </a:rPr>
              <a:t>improve the </a:t>
            </a:r>
            <a:r>
              <a:rPr lang="en-US" sz="1200" b="1" dirty="0" err="1">
                <a:solidFill>
                  <a:srgbClr val="92D050"/>
                </a:solidFill>
              </a:rPr>
              <a:t>Ec</a:t>
            </a:r>
            <a:r>
              <a:rPr lang="en-US" sz="1200" b="1" dirty="0">
                <a:solidFill>
                  <a:srgbClr val="92D050"/>
                </a:solidFill>
              </a:rPr>
              <a:t>/No </a:t>
            </a:r>
            <a:r>
              <a:rPr lang="en-US" sz="1200" dirty="0">
                <a:solidFill>
                  <a:schemeClr val="tx1"/>
                </a:solidFill>
              </a:rPr>
              <a:t>(very important key for 3G </a:t>
            </a:r>
            <a:r>
              <a:rPr lang="en-US" sz="1200" dirty="0" err="1">
                <a:solidFill>
                  <a:schemeClr val="tx1"/>
                </a:solidFill>
              </a:rPr>
              <a:t>QoS</a:t>
            </a:r>
            <a:r>
              <a:rPr lang="en-US" sz="1200" dirty="0">
                <a:solidFill>
                  <a:schemeClr val="tx1"/>
                </a:solidFill>
              </a:rPr>
              <a:t> ) </a:t>
            </a:r>
          </a:p>
          <a:p>
            <a:pPr marL="177800" lvl="0" indent="-177800">
              <a:lnSpc>
                <a:spcPct val="200000"/>
              </a:lnSpc>
              <a:buClr>
                <a:srgbClr val="81BC00"/>
              </a:buClr>
              <a:buFont typeface="Arial" pitchFamily="34" charset="0"/>
              <a:buChar char="•"/>
              <a:defRPr/>
            </a:pPr>
            <a:r>
              <a:rPr lang="en-US" sz="1200" dirty="0">
                <a:solidFill>
                  <a:schemeClr val="tx1"/>
                </a:solidFill>
              </a:rPr>
              <a:t>Actions to improve accessibility are presented in OSS analysis chapter</a:t>
            </a:r>
          </a:p>
          <a:p>
            <a:pPr marL="177800" lvl="0" indent="-177800" algn="just">
              <a:lnSpc>
                <a:spcPct val="200000"/>
              </a:lnSpc>
              <a:buClr>
                <a:srgbClr val="81BC00"/>
              </a:buClr>
              <a:buFont typeface="Arial" pitchFamily="34" charset="0"/>
              <a:buChar char="•"/>
              <a:defRPr/>
            </a:pPr>
            <a:endParaRPr lang="en-US" sz="1200" dirty="0">
              <a:solidFill>
                <a:schemeClr val="tx1"/>
              </a:solidFill>
            </a:endParaRPr>
          </a:p>
          <a:p>
            <a:pPr marL="177800" lvl="0" indent="-177800" algn="just">
              <a:lnSpc>
                <a:spcPct val="200000"/>
              </a:lnSpc>
              <a:buClr>
                <a:srgbClr val="81BC00"/>
              </a:buClr>
              <a:buFont typeface="Arial" pitchFamily="34" charset="0"/>
              <a:buChar char="•"/>
              <a:defRPr/>
            </a:pPr>
            <a:endParaRPr lang="en-US" sz="1200" dirty="0">
              <a:solidFill>
                <a:schemeClr val="tx1"/>
              </a:solidFill>
            </a:endParaRPr>
          </a:p>
        </p:txBody>
      </p:sp>
    </p:spTree>
    <p:extLst>
      <p:ext uri="{BB962C8B-B14F-4D97-AF65-F5344CB8AC3E}">
        <p14:creationId xmlns:p14="http://schemas.microsoft.com/office/powerpoint/2010/main" val="12543052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solidFill>
                  <a:srgbClr val="414141"/>
                </a:solidFill>
              </a:rPr>
              <a:t>Executive Summary - Benchmarking (iii/iii)</a:t>
            </a:r>
            <a:br>
              <a:rPr lang="en-US" sz="2400" dirty="0">
                <a:solidFill>
                  <a:srgbClr val="414141"/>
                </a:solidFill>
              </a:rPr>
            </a:br>
            <a:r>
              <a:rPr lang="en-US" sz="2400" dirty="0">
                <a:solidFill>
                  <a:schemeClr val="bg1">
                    <a:lumMod val="50000"/>
                  </a:schemeClr>
                </a:solidFill>
                <a:latin typeface="Verdana" panose="020B0604030504040204" pitchFamily="34" charset="0"/>
                <a:ea typeface="Verdana" panose="020B0604030504040204" pitchFamily="34" charset="0"/>
              </a:rPr>
              <a:t>MOOV 4G network coverage rate is better than that the one of MTN. MTN network mean throughput is better than MOOV's. A Radio extension of the MTN network will enable outperforming competition’s 4G coverage and capacity</a:t>
            </a:r>
            <a:br>
              <a:rPr lang="en-US" sz="2400" dirty="0">
                <a:solidFill>
                  <a:schemeClr val="bg1">
                    <a:lumMod val="50000"/>
                  </a:schemeClr>
                </a:solidFill>
                <a:latin typeface="Verdana" panose="020B0604030504040204" pitchFamily="34" charset="0"/>
                <a:ea typeface="Verdana" panose="020B0604030504040204" pitchFamily="34" charset="0"/>
              </a:rPr>
            </a:br>
            <a:br>
              <a:rPr lang="en-US" sz="2400" dirty="0">
                <a:solidFill>
                  <a:schemeClr val="accent1"/>
                </a:solidFill>
              </a:rPr>
            </a:br>
            <a:br>
              <a:rPr lang="en-US" sz="2400" dirty="0">
                <a:solidFill>
                  <a:srgbClr val="414141"/>
                </a:solidFill>
              </a:rPr>
            </a:br>
            <a:br>
              <a:rPr lang="en-US" sz="2400" dirty="0">
                <a:solidFill>
                  <a:srgbClr val="414141"/>
                </a:solidFill>
              </a:rPr>
            </a:br>
            <a:endParaRPr lang="en-US" sz="2400" dirty="0">
              <a:solidFill>
                <a:srgbClr val="414141"/>
              </a:solidFill>
            </a:endParaRPr>
          </a:p>
        </p:txBody>
      </p:sp>
      <p:sp>
        <p:nvSpPr>
          <p:cNvPr id="6" name="Slide Number Placeholder 5"/>
          <p:cNvSpPr>
            <a:spLocks noGrp="1"/>
          </p:cNvSpPr>
          <p:nvPr>
            <p:ph type="sldNum" sz="quarter" idx="4"/>
          </p:nvPr>
        </p:nvSpPr>
        <p:spPr>
          <a:xfrm>
            <a:off x="11722100" y="6631263"/>
            <a:ext cx="307975" cy="100156"/>
          </a:xfrm>
        </p:spPr>
        <p:txBody>
          <a:bodyPr/>
          <a:lstStyle/>
          <a:p>
            <a:pPr marL="0" marR="0" lvl="0" indent="0" algn="r" defTabSz="1219140" rtl="0" eaLnBrk="1" fontAlgn="auto" latinLnBrk="0" hangingPunct="1">
              <a:lnSpc>
                <a:spcPct val="100000"/>
              </a:lnSpc>
              <a:spcBef>
                <a:spcPts val="600"/>
              </a:spcBef>
              <a:spcAft>
                <a:spcPts val="0"/>
              </a:spcAft>
              <a:buClrTx/>
              <a:buSzPct val="100000"/>
              <a:buFontTx/>
              <a:buNone/>
              <a:tabLst/>
              <a:defRPr/>
            </a:pPr>
            <a:fld id="{4654C24A-AA93-4318-A7E9-AF587A936244}" type="slidenum">
              <a:rPr kumimoji="0" lang="fr-FR" sz="651" b="0" i="0" u="none" strike="noStrike" kern="1200" cap="none" spc="0" normalizeH="0" baseline="0" noProof="0">
                <a:ln>
                  <a:noFill/>
                </a:ln>
                <a:solidFill>
                  <a:prstClr val="black"/>
                </a:solidFill>
                <a:effectLst/>
                <a:uLnTx/>
                <a:uFillTx/>
                <a:latin typeface="Verdana"/>
                <a:ea typeface="+mn-ea"/>
                <a:cs typeface="+mn-cs"/>
              </a:rPr>
              <a:pPr marL="0" marR="0" lvl="0" indent="0" algn="r" defTabSz="1219140" rtl="0" eaLnBrk="1" fontAlgn="auto" latinLnBrk="0" hangingPunct="1">
                <a:lnSpc>
                  <a:spcPct val="100000"/>
                </a:lnSpc>
                <a:spcBef>
                  <a:spcPts val="600"/>
                </a:spcBef>
                <a:spcAft>
                  <a:spcPts val="0"/>
                </a:spcAft>
                <a:buClrTx/>
                <a:buSzPct val="100000"/>
                <a:buFontTx/>
                <a:buNone/>
                <a:tabLst/>
                <a:defRPr/>
              </a:pPr>
              <a:t>9</a:t>
            </a:fld>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Footer Placeholder 9"/>
          <p:cNvSpPr>
            <a:spLocks noGrp="1"/>
          </p:cNvSpPr>
          <p:nvPr>
            <p:ph type="ftr" sz="quarter" idx="3"/>
          </p:nvPr>
        </p:nvSpPr>
        <p:spPr>
          <a:xfrm>
            <a:off x="108448" y="6676230"/>
            <a:ext cx="4114800" cy="100156"/>
          </a:xfrm>
        </p:spPr>
        <p:txBody>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fr-FR" sz="651" b="0" i="0" u="none" strike="noStrike" kern="1200" cap="none" spc="0" normalizeH="0" baseline="0" noProof="0" dirty="0">
                <a:ln>
                  <a:noFill/>
                </a:ln>
                <a:solidFill>
                  <a:prstClr val="black"/>
                </a:solidFill>
                <a:effectLst/>
                <a:uLnTx/>
                <a:uFillTx/>
                <a:latin typeface="Verdana"/>
                <a:ea typeface="+mn-ea"/>
                <a:cs typeface="+mn-cs"/>
              </a:rPr>
              <a:t>© 2019 Deloitte  - </a:t>
            </a:r>
            <a:r>
              <a:rPr kumimoji="0" lang="fr-FR" sz="651" b="0" i="0" u="none" strike="noStrike" kern="1200" cap="none" spc="0" normalizeH="0" baseline="0" noProof="0" dirty="0" err="1">
                <a:ln>
                  <a:noFill/>
                </a:ln>
                <a:solidFill>
                  <a:prstClr val="black"/>
                </a:solidFill>
                <a:effectLst/>
                <a:uLnTx/>
                <a:uFillTx/>
                <a:latin typeface="Verdana"/>
                <a:ea typeface="+mn-ea"/>
                <a:cs typeface="+mn-cs"/>
              </a:rPr>
              <a:t>Confidential</a:t>
            </a:r>
            <a:endParaRPr kumimoji="0" lang="fr-FR" sz="651"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9F2094E-428B-4001-B3E6-C77D41306091}"/>
              </a:ext>
            </a:extLst>
          </p:cNvPr>
          <p:cNvSpPr/>
          <p:nvPr/>
        </p:nvSpPr>
        <p:spPr>
          <a:xfrm>
            <a:off x="469900" y="3019239"/>
            <a:ext cx="1669392" cy="26426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marL="55088" marR="0" lvl="0" indent="0" algn="ctr" defTabSz="558431" rtl="0" eaLnBrk="1" fontAlgn="auto" latinLnBrk="0" hangingPunct="1">
              <a:lnSpc>
                <a:spcPct val="100000"/>
              </a:lnSpc>
              <a:spcBef>
                <a:spcPts val="0"/>
              </a:spcBef>
              <a:spcAft>
                <a:spcPts val="0"/>
              </a:spcAft>
              <a:buClr>
                <a:srgbClr val="003399"/>
              </a:buClr>
              <a:buSzPct val="90000"/>
              <a:buFontTx/>
              <a:buNone/>
              <a:tabLst/>
              <a:defRPr/>
            </a:pPr>
            <a:r>
              <a:rPr kumimoji="0" lang="en-US" sz="1400" b="1" i="0" u="none" strike="noStrike" kern="0" cap="none" spc="0" normalizeH="0" baseline="0" noProof="0" dirty="0">
                <a:ln>
                  <a:noFill/>
                </a:ln>
                <a:solidFill>
                  <a:srgbClr val="86BC25"/>
                </a:solidFill>
                <a:effectLst/>
                <a:uLnTx/>
                <a:uFillTx/>
                <a:latin typeface="Verdana"/>
                <a:ea typeface="+mn-ea"/>
                <a:cs typeface="+mn-cs"/>
              </a:rPr>
              <a:t>4G</a:t>
            </a:r>
          </a:p>
        </p:txBody>
      </p:sp>
      <p:sp>
        <p:nvSpPr>
          <p:cNvPr id="7" name="Isosceles Triangle 6">
            <a:extLst>
              <a:ext uri="{FF2B5EF4-FFF2-40B4-BE49-F238E27FC236}">
                <a16:creationId xmlns:a16="http://schemas.microsoft.com/office/drawing/2014/main" id="{3689CAEF-4A64-45BE-98B8-201784E57758}"/>
              </a:ext>
            </a:extLst>
          </p:cNvPr>
          <p:cNvSpPr/>
          <p:nvPr/>
        </p:nvSpPr>
        <p:spPr>
          <a:xfrm rot="5400000">
            <a:off x="2004655" y="4212912"/>
            <a:ext cx="681060" cy="180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 name="ListLeanHorizontalTextTopic0">
            <a:extLst>
              <a:ext uri="{FF2B5EF4-FFF2-40B4-BE49-F238E27FC236}">
                <a16:creationId xmlns:a16="http://schemas.microsoft.com/office/drawing/2014/main" id="{6C7A1C73-AEEB-44D7-8D01-9BCEF33BCAFF}"/>
              </a:ext>
            </a:extLst>
          </p:cNvPr>
          <p:cNvSpPr txBox="1"/>
          <p:nvPr/>
        </p:nvSpPr>
        <p:spPr>
          <a:xfrm>
            <a:off x="469900" y="2635060"/>
            <a:ext cx="4140746" cy="193899"/>
          </a:xfrm>
          <a:prstGeom prst="rect">
            <a:avLst/>
          </a:prstGeom>
          <a:noFill/>
          <a:ln w="38100">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TECHNOLOGY</a:t>
            </a:r>
          </a:p>
        </p:txBody>
      </p:sp>
      <p:cxnSp>
        <p:nvCxnSpPr>
          <p:cNvPr id="9" name="Horizontal Line">
            <a:extLst>
              <a:ext uri="{FF2B5EF4-FFF2-40B4-BE49-F238E27FC236}">
                <a16:creationId xmlns:a16="http://schemas.microsoft.com/office/drawing/2014/main" id="{C6FF5F03-2BB3-44CA-A3F5-DEBC445B2375}"/>
              </a:ext>
            </a:extLst>
          </p:cNvPr>
          <p:cNvCxnSpPr/>
          <p:nvPr/>
        </p:nvCxnSpPr>
        <p:spPr>
          <a:xfrm>
            <a:off x="469900" y="2884650"/>
            <a:ext cx="1669392" cy="1502"/>
          </a:xfrm>
          <a:prstGeom prst="line">
            <a:avLst/>
          </a:prstGeom>
          <a:noFill/>
          <a:ln w="38100" cap="flat" cmpd="sng" algn="ctr">
            <a:solidFill>
              <a:schemeClr val="accent1"/>
            </a:solidFill>
            <a:prstDash val="solid"/>
          </a:ln>
          <a:effectLst/>
        </p:spPr>
      </p:cxnSp>
      <p:sp>
        <p:nvSpPr>
          <p:cNvPr id="10" name="ListLeanHorizontalTextTopic0">
            <a:extLst>
              <a:ext uri="{FF2B5EF4-FFF2-40B4-BE49-F238E27FC236}">
                <a16:creationId xmlns:a16="http://schemas.microsoft.com/office/drawing/2014/main" id="{3B22D7CB-DE66-48D7-BC57-A6D9D6872754}"/>
              </a:ext>
            </a:extLst>
          </p:cNvPr>
          <p:cNvSpPr txBox="1"/>
          <p:nvPr/>
        </p:nvSpPr>
        <p:spPr>
          <a:xfrm>
            <a:off x="2435602" y="2635061"/>
            <a:ext cx="3041243"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FINDINGS</a:t>
            </a:r>
          </a:p>
        </p:txBody>
      </p:sp>
      <p:cxnSp>
        <p:nvCxnSpPr>
          <p:cNvPr id="11" name="Horizontal Line">
            <a:extLst>
              <a:ext uri="{FF2B5EF4-FFF2-40B4-BE49-F238E27FC236}">
                <a16:creationId xmlns:a16="http://schemas.microsoft.com/office/drawing/2014/main" id="{FA9724AF-FFF3-432B-9F14-5DF8106521EB}"/>
              </a:ext>
            </a:extLst>
          </p:cNvPr>
          <p:cNvCxnSpPr/>
          <p:nvPr/>
        </p:nvCxnSpPr>
        <p:spPr>
          <a:xfrm>
            <a:off x="2435602" y="2884650"/>
            <a:ext cx="3719426" cy="1502"/>
          </a:xfrm>
          <a:prstGeom prst="line">
            <a:avLst/>
          </a:prstGeom>
          <a:noFill/>
          <a:ln w="38100" cap="flat" cmpd="sng" algn="ctr">
            <a:solidFill>
              <a:schemeClr val="accent1"/>
            </a:solidFill>
            <a:prstDash val="solid"/>
          </a:ln>
          <a:effectLst/>
        </p:spPr>
      </p:cxnSp>
      <p:sp>
        <p:nvSpPr>
          <p:cNvPr id="12" name="ListLeanHorizontalTextTopic0">
            <a:extLst>
              <a:ext uri="{FF2B5EF4-FFF2-40B4-BE49-F238E27FC236}">
                <a16:creationId xmlns:a16="http://schemas.microsoft.com/office/drawing/2014/main" id="{B81E63D7-7118-4274-B4E4-C8C8CEA28E8C}"/>
              </a:ext>
            </a:extLst>
          </p:cNvPr>
          <p:cNvSpPr txBox="1"/>
          <p:nvPr/>
        </p:nvSpPr>
        <p:spPr>
          <a:xfrm>
            <a:off x="7733253" y="2635060"/>
            <a:ext cx="3719426" cy="193899"/>
          </a:xfrm>
          <a:prstGeom prst="rect">
            <a:avLst/>
          </a:prstGeom>
          <a:noFill/>
          <a:ln w="9525">
            <a:noFill/>
          </a:ln>
        </p:spPr>
        <p:txBody>
          <a:bodyPr vert="horz" wrap="square" lIns="0" tIns="0" rIns="0" bIns="0" rtlCol="0" anchor="t">
            <a:spAutoFit/>
          </a:bodyPr>
          <a:lstStyle/>
          <a:p>
            <a:pPr marL="0" marR="0" lvl="0" indent="0" algn="l" defTabSz="914400" rtl="0" eaLnBrk="1" fontAlgn="base" latinLnBrk="0" hangingPunct="1">
              <a:lnSpc>
                <a:spcPct val="90000"/>
              </a:lnSpc>
              <a:spcBef>
                <a:spcPts val="0"/>
              </a:spcBef>
              <a:spcAft>
                <a:spcPct val="0"/>
              </a:spcAft>
              <a:buClr>
                <a:srgbClr val="000000"/>
              </a:buClr>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Arial" pitchFamily="34" charset="0"/>
              </a:rPr>
              <a:t>KEY RECOMMENDATIONS</a:t>
            </a:r>
          </a:p>
        </p:txBody>
      </p:sp>
      <p:cxnSp>
        <p:nvCxnSpPr>
          <p:cNvPr id="13" name="Horizontal Line">
            <a:extLst>
              <a:ext uri="{FF2B5EF4-FFF2-40B4-BE49-F238E27FC236}">
                <a16:creationId xmlns:a16="http://schemas.microsoft.com/office/drawing/2014/main" id="{B15905DF-0AD6-4D56-BF00-7392C9B45AA6}"/>
              </a:ext>
            </a:extLst>
          </p:cNvPr>
          <p:cNvCxnSpPr/>
          <p:nvPr/>
        </p:nvCxnSpPr>
        <p:spPr>
          <a:xfrm>
            <a:off x="7692520" y="2896731"/>
            <a:ext cx="4284000" cy="1502"/>
          </a:xfrm>
          <a:prstGeom prst="line">
            <a:avLst/>
          </a:prstGeom>
          <a:noFill/>
          <a:ln w="38100" cap="flat" cmpd="sng" algn="ctr">
            <a:solidFill>
              <a:schemeClr val="accent1"/>
            </a:solidFill>
            <a:prstDash val="solid"/>
          </a:ln>
          <a:effectLst/>
        </p:spPr>
      </p:cxnSp>
      <p:sp>
        <p:nvSpPr>
          <p:cNvPr id="14" name="Rectangle 13">
            <a:extLst>
              <a:ext uri="{FF2B5EF4-FFF2-40B4-BE49-F238E27FC236}">
                <a16:creationId xmlns:a16="http://schemas.microsoft.com/office/drawing/2014/main" id="{71B8219D-8881-426E-8423-7484A2A6DCB5}"/>
              </a:ext>
            </a:extLst>
          </p:cNvPr>
          <p:cNvSpPr/>
          <p:nvPr/>
        </p:nvSpPr>
        <p:spPr>
          <a:xfrm>
            <a:off x="2390163" y="2880540"/>
            <a:ext cx="3909037" cy="2999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8600" lvl="0" indent="-228600">
              <a:lnSpc>
                <a:spcPct val="15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Coverage</a:t>
            </a:r>
            <a:r>
              <a:rPr lang="fr-FR" sz="1200" b="1" dirty="0">
                <a:solidFill>
                  <a:srgbClr val="C00000"/>
                </a:solidFill>
                <a:latin typeface="Verdana" panose="020B0604030504040204" pitchFamily="34" charset="0"/>
                <a:ea typeface="Verdana" panose="020B0604030504040204" pitchFamily="34" charset="0"/>
              </a:rPr>
              <a:t> : </a:t>
            </a:r>
          </a:p>
          <a:p>
            <a:pPr marL="171450" indent="-171450">
              <a:lnSpc>
                <a:spcPct val="150000"/>
              </a:lnSpc>
              <a:buClr>
                <a:schemeClr val="accent6"/>
              </a:buClr>
              <a:buFont typeface="Arial" panose="020B0604020202020204" pitchFamily="34" charset="0"/>
              <a:buChar char="•"/>
              <a:defRPr/>
            </a:pPr>
            <a:r>
              <a:rPr lang="en-US" sz="1200" b="1" dirty="0">
                <a:solidFill>
                  <a:schemeClr val="bg1">
                    <a:lumMod val="50000"/>
                  </a:schemeClr>
                </a:solidFill>
                <a:latin typeface="Verdana" panose="020B0604030504040204" pitchFamily="34" charset="0"/>
                <a:ea typeface="Verdana" panose="020B0604030504040204" pitchFamily="34" charset="0"/>
              </a:rPr>
              <a:t>4G MTN coverage rate (74,59%) is </a:t>
            </a:r>
            <a:r>
              <a:rPr lang="fr-FR" sz="1200" b="1" dirty="0" err="1">
                <a:solidFill>
                  <a:srgbClr val="FF0000"/>
                </a:solidFill>
                <a:latin typeface="Verdana" panose="020B0604030504040204" pitchFamily="34" charset="0"/>
                <a:ea typeface="Verdana" panose="020B0604030504040204" pitchFamily="34" charset="0"/>
              </a:rPr>
              <a:t>lower</a:t>
            </a:r>
            <a:r>
              <a:rPr lang="en-US" sz="1200" b="1" dirty="0">
                <a:solidFill>
                  <a:srgbClr val="FF0000"/>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than MOOV (83,72%)</a:t>
            </a:r>
          </a:p>
          <a:p>
            <a:pPr lvl="0">
              <a:lnSpc>
                <a:spcPct val="15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ARCEP obligations are not available</a:t>
            </a:r>
          </a:p>
          <a:p>
            <a:pPr marL="177800" lvl="0" indent="-177800">
              <a:lnSpc>
                <a:spcPct val="150000"/>
              </a:lnSpc>
              <a:buClr>
                <a:srgbClr val="81BC00"/>
              </a:buClr>
              <a:buFont typeface="Arial" pitchFamily="34" charset="0"/>
              <a:buChar char="•"/>
              <a:defRPr/>
            </a:pPr>
            <a:endParaRPr lang="en-US" sz="1200" dirty="0">
              <a:solidFill>
                <a:schemeClr val="bg1">
                  <a:lumMod val="50000"/>
                </a:schemeClr>
              </a:solidFill>
              <a:latin typeface="Verdana" panose="020B0604030504040204" pitchFamily="34" charset="0"/>
              <a:ea typeface="Verdana" panose="020B0604030504040204" pitchFamily="34" charset="0"/>
            </a:endParaRPr>
          </a:p>
          <a:p>
            <a:pPr marL="171450" indent="-171450">
              <a:lnSpc>
                <a:spcPct val="150000"/>
              </a:lnSpc>
              <a:buClr>
                <a:srgbClr val="C00000"/>
              </a:buClr>
              <a:buFont typeface="Wingdings" panose="05000000000000000000" pitchFamily="2" charset="2"/>
              <a:buChar char="Ø"/>
              <a:defRPr/>
            </a:pPr>
            <a:r>
              <a:rPr lang="en-US" sz="1200" b="1" dirty="0">
                <a:solidFill>
                  <a:srgbClr val="C00000"/>
                </a:solidFill>
                <a:latin typeface="Verdana" panose="020B0604030504040204" pitchFamily="34" charset="0"/>
                <a:ea typeface="Verdana" panose="020B0604030504040204" pitchFamily="34" charset="0"/>
              </a:rPr>
              <a:t>Data service</a:t>
            </a:r>
            <a:r>
              <a:rPr lang="fr-FR" sz="1200" b="1" dirty="0">
                <a:solidFill>
                  <a:srgbClr val="C00000"/>
                </a:solidFill>
                <a:latin typeface="Verdana" panose="020B0604030504040204" pitchFamily="34" charset="0"/>
                <a:ea typeface="Verdana" panose="020B0604030504040204" pitchFamily="34" charset="0"/>
              </a:rPr>
              <a:t> : </a:t>
            </a:r>
          </a:p>
          <a:p>
            <a:pPr marL="177800" indent="-177800">
              <a:lnSpc>
                <a:spcPct val="150000"/>
              </a:lnSpc>
              <a:buClr>
                <a:srgbClr val="81BC00"/>
              </a:buClr>
              <a:buFont typeface="Arial" pitchFamily="34" charset="0"/>
              <a:buChar char="•"/>
              <a:defRPr/>
            </a:pPr>
            <a:r>
              <a:rPr lang="fr-FR" sz="1200" b="1" dirty="0">
                <a:solidFill>
                  <a:schemeClr val="bg1">
                    <a:lumMod val="50000"/>
                  </a:schemeClr>
                </a:solidFill>
                <a:latin typeface="Verdana" panose="020B0604030504040204" pitchFamily="34" charset="0"/>
                <a:ea typeface="Verdana" panose="020B0604030504040204" pitchFamily="34" charset="0"/>
              </a:rPr>
              <a:t>MTN </a:t>
            </a:r>
            <a:r>
              <a:rPr lang="fr-FR" sz="1200" b="1" dirty="0" err="1">
                <a:solidFill>
                  <a:schemeClr val="bg1">
                    <a:lumMod val="50000"/>
                  </a:schemeClr>
                </a:solidFill>
                <a:latin typeface="Verdana" panose="020B0604030504040204" pitchFamily="34" charset="0"/>
                <a:ea typeface="Verdana" panose="020B0604030504040204" pitchFamily="34" charset="0"/>
              </a:rPr>
              <a:t>is</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providing</a:t>
            </a:r>
            <a:r>
              <a:rPr lang="fr-FR" sz="1200" b="1" dirty="0">
                <a:solidFill>
                  <a:schemeClr val="bg1">
                    <a:lumMod val="50000"/>
                  </a:schemeClr>
                </a:solidFill>
                <a:latin typeface="Verdana" panose="020B0604030504040204" pitchFamily="34" charset="0"/>
                <a:ea typeface="Verdana" panose="020B0604030504040204" pitchFamily="34" charset="0"/>
              </a:rPr>
              <a:t> </a:t>
            </a:r>
            <a:r>
              <a:rPr lang="fr-FR" sz="1200" b="1" dirty="0" err="1">
                <a:solidFill>
                  <a:srgbClr val="92D050"/>
                </a:solidFill>
                <a:latin typeface="Verdana" panose="020B0604030504040204" pitchFamily="34" charset="0"/>
                <a:ea typeface="Verdana" panose="020B0604030504040204" pitchFamily="34" charset="0"/>
              </a:rPr>
              <a:t>better</a:t>
            </a:r>
            <a:r>
              <a:rPr lang="fr-FR" sz="1200" b="1" dirty="0">
                <a:solidFill>
                  <a:srgbClr val="FF0000"/>
                </a:solidFill>
                <a:latin typeface="Verdana" panose="020B0604030504040204" pitchFamily="34" charset="0"/>
                <a:ea typeface="Verdana" panose="020B0604030504040204" pitchFamily="34" charset="0"/>
              </a:rPr>
              <a:t> </a:t>
            </a:r>
            <a:r>
              <a:rPr lang="fr-FR" sz="1200" b="1" dirty="0">
                <a:solidFill>
                  <a:schemeClr val="bg1">
                    <a:lumMod val="50000"/>
                  </a:schemeClr>
                </a:solidFill>
                <a:latin typeface="Verdana" panose="020B0604030504040204" pitchFamily="34" charset="0"/>
                <a:ea typeface="Verdana" panose="020B0604030504040204" pitchFamily="34" charset="0"/>
              </a:rPr>
              <a:t>4G </a:t>
            </a:r>
            <a:r>
              <a:rPr lang="fr-FR" sz="1200" b="1" dirty="0" err="1">
                <a:solidFill>
                  <a:schemeClr val="bg1">
                    <a:lumMod val="50000"/>
                  </a:schemeClr>
                </a:solidFill>
                <a:latin typeface="Verdana" panose="020B0604030504040204" pitchFamily="34" charset="0"/>
                <a:ea typeface="Verdana" panose="020B0604030504040204" pitchFamily="34" charset="0"/>
              </a:rPr>
              <a:t>throughput</a:t>
            </a:r>
            <a:r>
              <a:rPr lang="fr-FR" sz="1200" b="1" dirty="0">
                <a:solidFill>
                  <a:schemeClr val="bg1">
                    <a:lumMod val="50000"/>
                  </a:schemeClr>
                </a:solidFill>
                <a:latin typeface="Verdana" panose="020B0604030504040204" pitchFamily="34" charset="0"/>
                <a:ea typeface="Verdana" panose="020B0604030504040204" pitchFamily="34" charset="0"/>
              </a:rPr>
              <a:t> </a:t>
            </a:r>
            <a:r>
              <a:rPr lang="en-US" sz="1200" b="1" dirty="0">
                <a:solidFill>
                  <a:schemeClr val="bg1">
                    <a:lumMod val="50000"/>
                  </a:schemeClr>
                </a:solidFill>
                <a:latin typeface="Verdana" panose="020B0604030504040204" pitchFamily="34" charset="0"/>
                <a:ea typeface="Verdana" panose="020B0604030504040204" pitchFamily="34" charset="0"/>
              </a:rPr>
              <a:t>(DL: 14.59M / UL: 6.31M) </a:t>
            </a:r>
            <a:r>
              <a:rPr lang="fr-FR" sz="1200" b="1" dirty="0" err="1">
                <a:solidFill>
                  <a:schemeClr val="bg1">
                    <a:lumMod val="50000"/>
                  </a:schemeClr>
                </a:solidFill>
                <a:latin typeface="Verdana" panose="020B0604030504040204" pitchFamily="34" charset="0"/>
                <a:ea typeface="Verdana" panose="020B0604030504040204" pitchFamily="34" charset="0"/>
              </a:rPr>
              <a:t>than</a:t>
            </a:r>
            <a:r>
              <a:rPr lang="fr-FR" sz="1200" b="1" dirty="0">
                <a:solidFill>
                  <a:schemeClr val="bg1">
                    <a:lumMod val="50000"/>
                  </a:schemeClr>
                </a:solidFill>
                <a:latin typeface="Verdana" panose="020B0604030504040204" pitchFamily="34" charset="0"/>
                <a:ea typeface="Verdana" panose="020B0604030504040204" pitchFamily="34" charset="0"/>
              </a:rPr>
              <a:t> MOOV </a:t>
            </a:r>
            <a:r>
              <a:rPr lang="en-US" sz="1200" b="1" dirty="0">
                <a:solidFill>
                  <a:schemeClr val="bg1">
                    <a:lumMod val="50000"/>
                  </a:schemeClr>
                </a:solidFill>
                <a:latin typeface="Verdana" panose="020B0604030504040204" pitchFamily="34" charset="0"/>
                <a:ea typeface="Verdana" panose="020B0604030504040204" pitchFamily="34" charset="0"/>
              </a:rPr>
              <a:t>(DL: 10.91M / UL: 6,89M)</a:t>
            </a:r>
            <a:r>
              <a:rPr lang="fr-FR" sz="1200" b="1" dirty="0">
                <a:solidFill>
                  <a:schemeClr val="bg1">
                    <a:lumMod val="50000"/>
                  </a:schemeClr>
                </a:solidFill>
                <a:latin typeface="Verdana" panose="020B0604030504040204" pitchFamily="34" charset="0"/>
                <a:ea typeface="Verdana" panose="020B0604030504040204" pitchFamily="34" charset="0"/>
              </a:rPr>
              <a:t>.</a:t>
            </a:r>
          </a:p>
          <a:p>
            <a:pPr lvl="0">
              <a:lnSpc>
                <a:spcPct val="150000"/>
              </a:lnSpc>
              <a:buClr>
                <a:srgbClr val="81BC00"/>
              </a:buClr>
              <a:defRPr/>
            </a:pPr>
            <a:r>
              <a:rPr lang="en-US" sz="1200" dirty="0">
                <a:solidFill>
                  <a:schemeClr val="bg1">
                    <a:lumMod val="50000"/>
                  </a:schemeClr>
                </a:solidFill>
                <a:latin typeface="Verdana" panose="020B0604030504040204" pitchFamily="34" charset="0"/>
                <a:ea typeface="Verdana" panose="020B0604030504040204" pitchFamily="34" charset="0"/>
              </a:rPr>
              <a:t>ARCEP obligations are not available</a:t>
            </a:r>
          </a:p>
        </p:txBody>
      </p:sp>
      <p:sp>
        <p:nvSpPr>
          <p:cNvPr id="16" name="Rectangle 15">
            <a:extLst>
              <a:ext uri="{FF2B5EF4-FFF2-40B4-BE49-F238E27FC236}">
                <a16:creationId xmlns:a16="http://schemas.microsoft.com/office/drawing/2014/main" id="{AAAA71E9-7251-45DE-BEFB-74C3E09D60CE}"/>
              </a:ext>
            </a:extLst>
          </p:cNvPr>
          <p:cNvSpPr/>
          <p:nvPr/>
        </p:nvSpPr>
        <p:spPr>
          <a:xfrm>
            <a:off x="7692520" y="3019239"/>
            <a:ext cx="4337555" cy="2113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0" indent="-177800">
              <a:lnSpc>
                <a:spcPct val="200000"/>
              </a:lnSpc>
              <a:buClr>
                <a:srgbClr val="81BC00"/>
              </a:buClr>
              <a:buFont typeface="Arial" pitchFamily="34" charset="0"/>
              <a:buChar char="•"/>
              <a:defRPr/>
            </a:pPr>
            <a:r>
              <a:rPr lang="en-US" sz="1200" dirty="0">
                <a:solidFill>
                  <a:schemeClr val="tx1"/>
                </a:solidFill>
              </a:rPr>
              <a:t>It is highly recommended to extend 4G sites in order to have a continuous 4G coverage, and improve customer experience and consolidate MTN position</a:t>
            </a:r>
            <a:endParaRPr lang="en-US" sz="1200" b="1" dirty="0">
              <a:solidFill>
                <a:schemeClr val="tx1"/>
              </a:solidFill>
            </a:endParaRPr>
          </a:p>
        </p:txBody>
      </p:sp>
    </p:spTree>
    <p:extLst>
      <p:ext uri="{BB962C8B-B14F-4D97-AF65-F5344CB8AC3E}">
        <p14:creationId xmlns:p14="http://schemas.microsoft.com/office/powerpoint/2010/main" val="5101987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z1QVzqBJ0qeNGqSHMTw6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XUPHL.pWEqZ_VP_epIwSQ"/>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2018Masque Deloitte 16_9.potx" id="{EEEB63B8-DAFF-4982-9C77-DCE093864388}" vid="{CDAC76B6-485B-447A-86BF-11EA19EB2E8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20778</TotalTime>
  <Words>2635</Words>
  <Application>Microsoft Office PowerPoint</Application>
  <PresentationFormat>Widescreen</PresentationFormat>
  <Paragraphs>574</Paragraphs>
  <Slides>32</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Segoe UI Light</vt:lpstr>
      <vt:lpstr>Verdana</vt:lpstr>
      <vt:lpstr>Wingdings</vt:lpstr>
      <vt:lpstr>Wingdings 2</vt:lpstr>
      <vt:lpstr>Deloitte_US_Onscreen</vt:lpstr>
      <vt:lpstr>think-cell Slide</vt:lpstr>
      <vt:lpstr>PowerPoint Presentation</vt:lpstr>
      <vt:lpstr>Summary</vt:lpstr>
      <vt:lpstr>PowerPoint Presentation</vt:lpstr>
      <vt:lpstr>Scope of Work (i/ii): a high level of analysed samples giving a good accuracy</vt:lpstr>
      <vt:lpstr>Scope of Work (ii/ii)</vt:lpstr>
      <vt:lpstr>PowerPoint Presentation</vt:lpstr>
      <vt:lpstr>Executive Summary – Benchmarking (i/iii) MTN and MOOV Networks QoS are comparable. A resource optimization enables to meet ARCEP requirements and to outperform competition’s NW QoS   </vt:lpstr>
      <vt:lpstr>Executive Summary - Benchmarking (ii/iii) MTN network QoS is globally better than the MOOV’s. A design optimization can enable a better network QoS on all KPIs   </vt:lpstr>
      <vt:lpstr>Executive Summary - Benchmarking (iii/iii) MOOV 4G network coverage rate is better than that the one of MTN. MTN network mean throughput is better than MOOV's. A Radio extension of the MTN network will enable outperforming competition’s 4G coverage and capacity    </vt:lpstr>
      <vt:lpstr>PowerPoint Presentation</vt:lpstr>
      <vt:lpstr>Benchmarking – 2G-Outdoor MTN 2G Coverage is globaly good except Ouidah, Allada and some portions of the major raods. MOOV 2G coverage is better than MTN in the majority of tested areas    </vt:lpstr>
      <vt:lpstr>Benchmarking – 2G-Incar MTN 2G Coverage is globaly good except Ouidah, Allada and some portions of the major raods. MOOV 2G coverage is better than MTN in the majority of tested areas    </vt:lpstr>
      <vt:lpstr>Benchmarking – 2G-Indoor MTN 2G Coverage is globaly good except Ouidah, Allada and some portions of the major raods. MOOV 2G coverage is better than MTN in the majority of tested areas    </vt:lpstr>
      <vt:lpstr>Benchmarking – 3G COVERAGE The MTN 3G coverage is better than Moov for almost all tested areas. However, improvements are highly needed in 6 cities and the major roads     </vt:lpstr>
      <vt:lpstr>Benchmarking – 4G COVERAGE-Outdoor MOOV 4G coverage is better than MTN in all the tested cities    </vt:lpstr>
      <vt:lpstr>Benchmarking – 4G COVERAGE-Incar MOOV 4G coverage is better than MTN in all the tested cities    </vt:lpstr>
      <vt:lpstr>Benchmarking – 4G COVERAGE-Indoor MOOV 4G coverage is better than MTN in all the tested cities    </vt:lpstr>
      <vt:lpstr>Benchmarking – Accessibilty The accessibility in MTN network is better than in MOOV but it is lower than the ARCEP requirement    </vt:lpstr>
      <vt:lpstr>Benchmarking – Retainability The call retainability in MTN network is globally better than in MOOV but this KPI is lower than the ARCEP requirement    </vt:lpstr>
      <vt:lpstr>Benchmarking – Voice Quality MTN is offering voice quality much better than Moov and it reached the ARCEP target in all areas except Porto-novo and major roads.   </vt:lpstr>
      <vt:lpstr>Benchmarking – SMS Sending/Receiving Success Rate MTN meet the ARCEP target in all tested areas and outperform Moov in sending/receiving SMS.    </vt:lpstr>
      <vt:lpstr>Benchmarking – 3G/4G HTTP Connexion Setup Time Both operators meet the ARCEP target in all tested areas.    </vt:lpstr>
      <vt:lpstr>Benchmarking – 3G Internet Connexion/ Web Service Success Rate Both operators meet the ARCEP target in all tested areas.    </vt:lpstr>
      <vt:lpstr>Benchmarking – 3G FTP UL/DL Service Success Rate Both operators meet the ARCEP target in all tested areas.    </vt:lpstr>
      <vt:lpstr>Benchmarking – 3G FTP UL/DL throughput Both operators meet the ARCEP target in all tested areas. MTN is offering best 3G throughput.    </vt:lpstr>
      <vt:lpstr>Benchmarking – 4G Web Service Success Rate Both operators meet the ARCEP target in all tested areas.    </vt:lpstr>
      <vt:lpstr>Benchmarking – 4G FTP UL/DL Service Success Rate Both operators didn’t meet the ARCEP target for 4G FTP UL success rate.    </vt:lpstr>
      <vt:lpstr>Benchmarking – 4G FTP UL/DL throughput The 4G throughput of the both operators is almost comparable.    </vt:lpstr>
      <vt:lpstr>PowerPoint Presentation</vt:lpstr>
      <vt:lpstr>QoE Scoring and Ranking based on Deloitte proposed weights      </vt:lpstr>
      <vt:lpstr>QoE Scoring and Ranking based on Deloitte proposed weights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office 2016</dc:creator>
  <cp:lastModifiedBy>Fares Saadani</cp:lastModifiedBy>
  <cp:revision>730</cp:revision>
  <dcterms:created xsi:type="dcterms:W3CDTF">2019-01-15T17:14:35Z</dcterms:created>
  <dcterms:modified xsi:type="dcterms:W3CDTF">2023-11-25T13:23:55Z</dcterms:modified>
</cp:coreProperties>
</file>