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8.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9.xml" ContentType="application/vnd.openxmlformats-officedocument.themeOverrid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0.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1.xml" ContentType="application/vnd.openxmlformats-officedocument.themeOverrid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2.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3.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4.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5.xml" ContentType="application/vnd.openxmlformats-officedocument.themeOverride+xml"/>
  <Override PartName="/ppt/notesSlides/notesSlide2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7.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8.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30"/>
  </p:notesMasterIdLst>
  <p:handoutMasterIdLst>
    <p:handoutMasterId r:id="rId31"/>
  </p:handoutMasterIdLst>
  <p:sldIdLst>
    <p:sldId id="1618" r:id="rId2"/>
    <p:sldId id="260" r:id="rId3"/>
    <p:sldId id="1642" r:id="rId4"/>
    <p:sldId id="1630" r:id="rId5"/>
    <p:sldId id="1815" r:id="rId6"/>
    <p:sldId id="1738" r:id="rId7"/>
    <p:sldId id="1696" r:id="rId8"/>
    <p:sldId id="1697" r:id="rId9"/>
    <p:sldId id="1698" r:id="rId10"/>
    <p:sldId id="1621" r:id="rId11"/>
    <p:sldId id="1786" r:id="rId12"/>
    <p:sldId id="1740" r:id="rId13"/>
    <p:sldId id="1742" r:id="rId14"/>
    <p:sldId id="1839" r:id="rId15"/>
    <p:sldId id="1744" r:id="rId16"/>
    <p:sldId id="1748" r:id="rId17"/>
    <p:sldId id="1840" r:id="rId18"/>
    <p:sldId id="1850" r:id="rId19"/>
    <p:sldId id="1841" r:id="rId20"/>
    <p:sldId id="1842" r:id="rId21"/>
    <p:sldId id="1843" r:id="rId22"/>
    <p:sldId id="1851" r:id="rId23"/>
    <p:sldId id="1846" r:id="rId24"/>
    <p:sldId id="1847" r:id="rId25"/>
    <p:sldId id="1813" r:id="rId26"/>
    <p:sldId id="1809" r:id="rId27"/>
    <p:sldId id="1849" r:id="rId28"/>
    <p:sldId id="30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53AEB9"/>
    <a:srgbClr val="6CB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9" autoAdjust="0"/>
    <p:restoredTop sz="97301" autoAdjust="0"/>
  </p:normalViewPr>
  <p:slideViewPr>
    <p:cSldViewPr snapToGrid="0">
      <p:cViewPr varScale="1">
        <p:scale>
          <a:sx n="78" d="100"/>
          <a:sy n="78" d="100"/>
        </p:scale>
        <p:origin x="158"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Project\MTN\Global%20Report\Old%20Report\KPIs_charts_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Project\MTN\Global%20Report\Old%20Report\KPIs_charts_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Project\MTN\Global%20Report\Old%20Report\KPIs_charts_2023.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Project\MTN\Global%20Report\Old%20Report\KPIs_charts_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Project\MTN\Global%20Report\Old%20Report\KPIs_charts_2023.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Project\MTN\Global%20Report\Old%20Report\KPIs_charts_2023.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D:\Project\MTN\Global%20Report\Old%20Report\KPIs_charts_2023.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Project\MTN\Global%20Report\Old%20Report\KPIs_charts_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D:\Project\MTN\Global%20Report\Old%20Report\KPIs_charts_2023.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D:\Project\MTN\Global%20Report\Old%20Report\KPIs_charts_2023.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D:\Project\MTN\Global%20Report\Old%20Report\KPIs_charts_2023.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D:\Project\MTN\Global%20Report\Old%20Report\KPIs_charts_2023.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D:\Project\MTN\Global%20Report\Old%20Report\KPIs_charts_202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Project\MTN\Global%20Report\Old%20Report\KPIs_charts_2023.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Project\MTN\Global%20Report\Old%20Report\KPIs_charts_2023.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D:\Project\MTN\Global%20Report\Old%20Report\KPIs_charts_2023.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D:\Project\MTN\Global%20Report\Old%20Report\KPIs_charts_2023.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D:\Project\MTN\Global%20Report\Old%20Report\KPIs_charts_2023.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D:\Project\MTN\Global%20Report\Old%20Report\KPIs_charts_2023.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D:\Project\MTN\Global%20Report\Old%20Report\KPIs_charts_2023.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D:\Project\MTN\Global%20Report\Old%20Report\KPIs_charts_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D:\Project\MTN\Global%20Report\Old%20Report\KPIs_charts_2023.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D:\Project\MTN\Global%20Report\Old%20Report\KPIs_charts_202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D:\Project\MTN\Global%20Report\Old%20Report\KPIs_charts_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Project\MTN\Global%20Report\Old%20Report\KPIs_charts_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Project\MTN\Global%20Report\Old%20Report\KPIs_charts_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Project\MTN\Global%20Report\Old%20Report\KPIs_charts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2G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1.1529354825974624E-2"/>
          <c:y val="0.10410289941313342"/>
          <c:w val="0.98271544773637276"/>
          <c:h val="0.87526917352888423"/>
        </c:manualLayout>
      </c:layout>
      <c:bubbleChart>
        <c:varyColors val="0"/>
        <c:ser>
          <c:idx val="0"/>
          <c:order val="0"/>
          <c:tx>
            <c:strRef>
              <c:f>'2G Coverage'!$B$3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7177-4C00-9963-337F672B886A}"/>
              </c:ext>
            </c:extLst>
          </c:dPt>
          <c:dLbls>
            <c:delete val="1"/>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Coverage'!$B$4:$B$16</c:f>
              <c:numCache>
                <c:formatCode>General</c:formatCode>
                <c:ptCount val="13"/>
                <c:pt idx="0">
                  <c:v>98.2</c:v>
                </c:pt>
                <c:pt idx="1">
                  <c:v>89.4</c:v>
                </c:pt>
                <c:pt idx="2">
                  <c:v>91.5</c:v>
                </c:pt>
                <c:pt idx="3">
                  <c:v>98.5</c:v>
                </c:pt>
                <c:pt idx="4">
                  <c:v>85.2</c:v>
                </c:pt>
                <c:pt idx="5">
                  <c:v>96.5</c:v>
                </c:pt>
                <c:pt idx="6">
                  <c:v>90.5</c:v>
                </c:pt>
                <c:pt idx="7">
                  <c:v>94.1</c:v>
                </c:pt>
                <c:pt idx="8">
                  <c:v>89.9</c:v>
                </c:pt>
                <c:pt idx="9">
                  <c:v>91</c:v>
                </c:pt>
                <c:pt idx="10">
                  <c:v>71</c:v>
                </c:pt>
                <c:pt idx="11">
                  <c:v>78.5</c:v>
                </c:pt>
                <c:pt idx="12">
                  <c:v>91.22</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7177-4C00-9963-337F672B886A}"/>
            </c:ext>
          </c:extLst>
        </c:ser>
        <c:ser>
          <c:idx val="1"/>
          <c:order val="1"/>
          <c:tx>
            <c:strRef>
              <c:f>'2G Coverage'!$C$3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7177-4C00-9963-337F672B886A}"/>
              </c:ext>
            </c:extLst>
          </c:dPt>
          <c:dLbls>
            <c:dLbl>
              <c:idx val="0"/>
              <c:layout>
                <c:manualLayout>
                  <c:x val="-5.7246658367099912E-2"/>
                  <c:y val="2.9814502902623941E-4"/>
                </c:manualLayout>
              </c:layout>
              <c:tx>
                <c:rich>
                  <a:bodyPr/>
                  <a:lstStyle/>
                  <a:p>
                    <a:fld id="{5AD2548A-EE87-49F1-9F79-869FEA459AE6}"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177-4C00-9963-337F672B886A}"/>
                </c:ext>
              </c:extLst>
            </c:dLbl>
            <c:dLbl>
              <c:idx val="1"/>
              <c:layout>
                <c:manualLayout>
                  <c:x val="-4.3200038061707545E-2"/>
                  <c:y val="-4.5891655534628243E-3"/>
                </c:manualLayout>
              </c:layout>
              <c:tx>
                <c:rich>
                  <a:bodyPr/>
                  <a:lstStyle/>
                  <a:p>
                    <a:fld id="{7FB4DA3D-6F43-4A06-8AAB-807653ABF73E}"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177-4C00-9963-337F672B886A}"/>
                </c:ext>
              </c:extLst>
            </c:dLbl>
            <c:dLbl>
              <c:idx val="2"/>
              <c:layout>
                <c:manualLayout>
                  <c:x val="-5.2926918878342624E-2"/>
                  <c:y val="5.2399403709941948E-3"/>
                </c:manualLayout>
              </c:layout>
              <c:tx>
                <c:rich>
                  <a:bodyPr/>
                  <a:lstStyle/>
                  <a:p>
                    <a:fld id="{0CBD2F99-9D69-4011-B228-5C4BEDC14F6C}"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177-4C00-9963-337F672B886A}"/>
                </c:ext>
              </c:extLst>
            </c:dLbl>
            <c:dLbl>
              <c:idx val="3"/>
              <c:layout>
                <c:manualLayout>
                  <c:x val="-5.4874409580977668E-2"/>
                  <c:y val="7.0249385317878469E-3"/>
                </c:manualLayout>
              </c:layout>
              <c:tx>
                <c:rich>
                  <a:bodyPr/>
                  <a:lstStyle/>
                  <a:p>
                    <a:fld id="{96540794-8793-4DC8-974D-DB255866DB09}"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177-4C00-9963-337F672B886A}"/>
                </c:ext>
              </c:extLst>
            </c:dLbl>
            <c:dLbl>
              <c:idx val="4"/>
              <c:layout>
                <c:manualLayout>
                  <c:x val="-3.9033966690958211E-2"/>
                  <c:y val="-1.815361964593298E-2"/>
                </c:manualLayout>
              </c:layout>
              <c:tx>
                <c:rich>
                  <a:bodyPr/>
                  <a:lstStyle/>
                  <a:p>
                    <a:fld id="{D50B531F-F708-48EB-97F0-DC045819AFBE}"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177-4C00-9963-337F672B886A}"/>
                </c:ext>
              </c:extLst>
            </c:dLbl>
            <c:dLbl>
              <c:idx val="5"/>
              <c:layout>
                <c:manualLayout>
                  <c:x val="-3.8949361013846183E-2"/>
                  <c:y val="-3.3281251549685834E-17"/>
                </c:manualLayout>
              </c:layout>
              <c:tx>
                <c:rich>
                  <a:bodyPr/>
                  <a:lstStyle/>
                  <a:p>
                    <a:fld id="{41C0A36A-9BCC-479B-8D18-DD780B52613E}"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177-4C00-9963-337F672B886A}"/>
                </c:ext>
              </c:extLst>
            </c:dLbl>
            <c:dLbl>
              <c:idx val="6"/>
              <c:layout>
                <c:manualLayout>
                  <c:x val="-4.7565009509251605E-2"/>
                  <c:y val="1.0892171787559768E-2"/>
                </c:manualLayout>
              </c:layout>
              <c:tx>
                <c:rich>
                  <a:bodyPr/>
                  <a:lstStyle/>
                  <a:p>
                    <a:fld id="{1ABEA564-26E4-4B72-8779-4C2B8F9D21F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77-4C00-9963-337F672B886A}"/>
                </c:ext>
              </c:extLst>
            </c:dLbl>
            <c:dLbl>
              <c:idx val="7"/>
              <c:layout>
                <c:manualLayout>
                  <c:x val="-5.5642452142692096E-2"/>
                  <c:y val="1.8153619645932945E-2"/>
                </c:manualLayout>
              </c:layout>
              <c:tx>
                <c:rich>
                  <a:bodyPr/>
                  <a:lstStyle/>
                  <a:p>
                    <a:fld id="{4234C29C-454D-4101-A82E-DCABC603135C}"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177-4C00-9963-337F672B886A}"/>
                </c:ext>
              </c:extLst>
            </c:dLbl>
            <c:dLbl>
              <c:idx val="8"/>
              <c:layout>
                <c:manualLayout>
                  <c:x val="-4.6443984287517191E-2"/>
                  <c:y val="2.5415067504306124E-2"/>
                </c:manualLayout>
              </c:layout>
              <c:tx>
                <c:rich>
                  <a:bodyPr/>
                  <a:lstStyle/>
                  <a:p>
                    <a:fld id="{AF032DB2-F669-4D5A-A3E9-312E6573EAF9}"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177-4C00-9963-337F672B886A}"/>
                </c:ext>
              </c:extLst>
            </c:dLbl>
            <c:dLbl>
              <c:idx val="9"/>
              <c:layout>
                <c:manualLayout>
                  <c:x val="-4.5049590302340875E-2"/>
                  <c:y val="3.630723929186589E-3"/>
                </c:manualLayout>
              </c:layout>
              <c:tx>
                <c:rich>
                  <a:bodyPr/>
                  <a:lstStyle/>
                  <a:p>
                    <a:fld id="{C321C94D-FE4C-47AF-BD67-3E61AE5F8AF1}"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177-4C00-9963-337F672B886A}"/>
                </c:ext>
              </c:extLst>
            </c:dLbl>
            <c:dLbl>
              <c:idx val="10"/>
              <c:layout>
                <c:manualLayout>
                  <c:x val="-4.5557935337089552E-2"/>
                  <c:y val="-3.630723929186589E-3"/>
                </c:manualLayout>
              </c:layout>
              <c:tx>
                <c:rich>
                  <a:bodyPr/>
                  <a:lstStyle/>
                  <a:p>
                    <a:fld id="{3C5EE2E4-6D7F-4A53-852D-E2D5EFDFD9B4}"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177-4C00-9963-337F672B886A}"/>
                </c:ext>
              </c:extLst>
            </c:dLbl>
            <c:dLbl>
              <c:idx val="11"/>
              <c:layout>
                <c:manualLayout>
                  <c:x val="-5.8130321181635511E-2"/>
                  <c:y val="-6.6562503099371668E-17"/>
                </c:manualLayout>
              </c:layout>
              <c:tx>
                <c:rich>
                  <a:bodyPr/>
                  <a:lstStyle/>
                  <a:p>
                    <a:fld id="{97BAE264-824F-4CB7-8218-438E87DBDBAD}"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177-4C00-9963-337F672B886A}"/>
                </c:ext>
              </c:extLst>
            </c:dLbl>
            <c:dLbl>
              <c:idx val="12"/>
              <c:layout>
                <c:manualLayout>
                  <c:x val="-5.2610877475542828E-2"/>
                  <c:y val="-5.6377730796335478E-2"/>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4E977DFF-8227-4C52-8379-A65BE0C509C3}"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7177-4C00-9963-337F672B886A}"/>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Coverage'!$C$4:$C$16</c:f>
              <c:numCache>
                <c:formatCode>General</c:formatCode>
                <c:ptCount val="13"/>
                <c:pt idx="0">
                  <c:v>99.5</c:v>
                </c:pt>
                <c:pt idx="1">
                  <c:v>89.2</c:v>
                </c:pt>
                <c:pt idx="2">
                  <c:v>96.5</c:v>
                </c:pt>
                <c:pt idx="3">
                  <c:v>98.4</c:v>
                </c:pt>
                <c:pt idx="4">
                  <c:v>96.1</c:v>
                </c:pt>
                <c:pt idx="5">
                  <c:v>96.1</c:v>
                </c:pt>
                <c:pt idx="6">
                  <c:v>93.2</c:v>
                </c:pt>
                <c:pt idx="7">
                  <c:v>98.9</c:v>
                </c:pt>
                <c:pt idx="8">
                  <c:v>89</c:v>
                </c:pt>
                <c:pt idx="9">
                  <c:v>99.7</c:v>
                </c:pt>
                <c:pt idx="10">
                  <c:v>99.2</c:v>
                </c:pt>
                <c:pt idx="11">
                  <c:v>84.8</c:v>
                </c:pt>
                <c:pt idx="12">
                  <c:v>94.87</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'2G Coverage'!$A$4:$A$16</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7177-4C00-9963-337F672B886A}"/>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ax val="110"/>
          <c:min val="6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layout>
        <c:manualLayout>
          <c:xMode val="edge"/>
          <c:yMode val="edge"/>
          <c:x val="0.43736733827515267"/>
          <c:y val="0.89504815726741804"/>
          <c:w val="0.12526520160195659"/>
          <c:h val="6.34697225062920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DROP</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Drop'!$B$1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Drop'!$B$2:$B$14</c:f>
              <c:numCache>
                <c:formatCode>0.00</c:formatCode>
                <c:ptCount val="13"/>
                <c:pt idx="0">
                  <c:v>0.45999999999999996</c:v>
                </c:pt>
                <c:pt idx="1">
                  <c:v>0.22999999999999998</c:v>
                </c:pt>
                <c:pt idx="2">
                  <c:v>0.6</c:v>
                </c:pt>
                <c:pt idx="3">
                  <c:v>0.31</c:v>
                </c:pt>
                <c:pt idx="4">
                  <c:v>1.1499999999999999</c:v>
                </c:pt>
                <c:pt idx="5">
                  <c:v>0.38</c:v>
                </c:pt>
                <c:pt idx="6">
                  <c:v>1.37</c:v>
                </c:pt>
                <c:pt idx="7">
                  <c:v>0.45999999999999996</c:v>
                </c:pt>
                <c:pt idx="8">
                  <c:v>0.44</c:v>
                </c:pt>
                <c:pt idx="9">
                  <c:v>0.4</c:v>
                </c:pt>
                <c:pt idx="10">
                  <c:v>0.71000000000000008</c:v>
                </c:pt>
                <c:pt idx="11">
                  <c:v>6</c:v>
                </c:pt>
                <c:pt idx="12">
                  <c:v>0.92999999999999994</c:v>
                </c:pt>
              </c:numCache>
            </c:numRef>
          </c:val>
          <c:extLst>
            <c:ext xmlns:c16="http://schemas.microsoft.com/office/drawing/2014/chart" uri="{C3380CC4-5D6E-409C-BE32-E72D297353CC}">
              <c16:uniqueId val="{00000002-A2EE-424D-B40E-625D641B0F09}"/>
            </c:ext>
          </c:extLst>
        </c:ser>
        <c:ser>
          <c:idx val="1"/>
          <c:order val="1"/>
          <c:tx>
            <c:strRef>
              <c:f>'Call Drop'!$C$1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Drop'!$C$2:$C$14</c:f>
              <c:numCache>
                <c:formatCode>0.00</c:formatCode>
                <c:ptCount val="13"/>
                <c:pt idx="0">
                  <c:v>1.6199999999999999</c:v>
                </c:pt>
                <c:pt idx="1">
                  <c:v>1.66</c:v>
                </c:pt>
                <c:pt idx="2">
                  <c:v>2.48</c:v>
                </c:pt>
                <c:pt idx="3">
                  <c:v>1.03</c:v>
                </c:pt>
                <c:pt idx="4">
                  <c:v>2.44</c:v>
                </c:pt>
                <c:pt idx="5">
                  <c:v>0.54999999999999993</c:v>
                </c:pt>
                <c:pt idx="6">
                  <c:v>1.5699999999999998</c:v>
                </c:pt>
                <c:pt idx="7">
                  <c:v>0.22999999999999998</c:v>
                </c:pt>
                <c:pt idx="8">
                  <c:v>2.96</c:v>
                </c:pt>
                <c:pt idx="9">
                  <c:v>1.71</c:v>
                </c:pt>
                <c:pt idx="10">
                  <c:v>0.84</c:v>
                </c:pt>
                <c:pt idx="11">
                  <c:v>10.32</c:v>
                </c:pt>
                <c:pt idx="12">
                  <c:v>2.19</c:v>
                </c:pt>
              </c:numCache>
            </c:numRef>
          </c:val>
          <c:extLst>
            <c:ext xmlns:c16="http://schemas.microsoft.com/office/drawing/2014/chart" uri="{C3380CC4-5D6E-409C-BE32-E72D297353CC}">
              <c16:uniqueId val="{00000005-A2EE-424D-B40E-625D641B0F09}"/>
            </c:ext>
          </c:extLst>
        </c:ser>
        <c:ser>
          <c:idx val="2"/>
          <c:order val="2"/>
          <c:tx>
            <c:strRef>
              <c:f>'Call Drop'!$D$1</c:f>
              <c:strCache>
                <c:ptCount val="1"/>
                <c:pt idx="0">
                  <c:v>CELTISS</c:v>
                </c:pt>
              </c:strCache>
            </c:strRef>
          </c:tx>
          <c:spPr>
            <a:solidFill>
              <a:srgbClr val="0070C0"/>
            </a:solidFill>
            <a:ln>
              <a:solidFill>
                <a:srgbClr val="0070C0"/>
              </a:solidFill>
            </a:ln>
            <a:effectLst/>
          </c:spPr>
          <c:invertIfNegative val="0"/>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Drop'!$D$2:$D$14</c:f>
              <c:numCache>
                <c:formatCode>0.00</c:formatCode>
                <c:ptCount val="13"/>
                <c:pt idx="0">
                  <c:v>1.77</c:v>
                </c:pt>
                <c:pt idx="1">
                  <c:v>0.24</c:v>
                </c:pt>
                <c:pt idx="2">
                  <c:v>1.1100000000000001</c:v>
                </c:pt>
                <c:pt idx="3">
                  <c:v>0.15</c:v>
                </c:pt>
                <c:pt idx="4">
                  <c:v>0</c:v>
                </c:pt>
                <c:pt idx="5">
                  <c:v>0.77999999999999992</c:v>
                </c:pt>
                <c:pt idx="6">
                  <c:v>0</c:v>
                </c:pt>
                <c:pt idx="7">
                  <c:v>0.37</c:v>
                </c:pt>
                <c:pt idx="8">
                  <c:v>0.95</c:v>
                </c:pt>
                <c:pt idx="9">
                  <c:v>1.28</c:v>
                </c:pt>
                <c:pt idx="10">
                  <c:v>0.41000000000000003</c:v>
                </c:pt>
                <c:pt idx="11">
                  <c:v>9.56</c:v>
                </c:pt>
                <c:pt idx="12">
                  <c:v>1.34</c:v>
                </c:pt>
              </c:numCache>
            </c:numRef>
          </c:val>
          <c:extLst>
            <c:ext xmlns:c16="http://schemas.microsoft.com/office/drawing/2014/chart" uri="{C3380CC4-5D6E-409C-BE32-E72D297353CC}">
              <c16:uniqueId val="{00000006-A2EE-424D-B40E-625D641B0F0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Drop'!$E$1</c:f>
              <c:strCache>
                <c:ptCount val="1"/>
                <c:pt idx="0">
                  <c:v>ARCEP Target</c:v>
                </c:pt>
              </c:strCache>
            </c:strRef>
          </c:tx>
          <c:spPr>
            <a:ln w="12700" cap="rnd">
              <a:solidFill>
                <a:srgbClr val="FF0000"/>
              </a:solidFill>
              <a:prstDash val="sysDash"/>
              <a:round/>
            </a:ln>
            <a:effectLst/>
          </c:spPr>
          <c:marker>
            <c:symbol val="none"/>
          </c:marker>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7-A2EE-424D-B40E-625D641B0F0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0.00"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'Voice Quality'!$R$1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Quality'!$R$2</c:f>
              <c:numCache>
                <c:formatCode>General</c:formatCode>
                <c:ptCount val="1"/>
                <c:pt idx="0">
                  <c:v>2</c:v>
                </c:pt>
              </c:numCache>
            </c:numRef>
          </c:val>
          <c:extLst>
            <c:ext xmlns:c16="http://schemas.microsoft.com/office/drawing/2014/chart" uri="{C3380CC4-5D6E-409C-BE32-E72D297353CC}">
              <c16:uniqueId val="{00000000-91CA-4E0B-8BC3-BCED4C18D49B}"/>
            </c:ext>
          </c:extLst>
        </c:ser>
        <c:ser>
          <c:idx val="1"/>
          <c:order val="1"/>
          <c:tx>
            <c:strRef>
              <c:f>'Voice Quality'!$S$1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Quality'!$S$2</c:f>
              <c:numCache>
                <c:formatCode>General</c:formatCode>
                <c:ptCount val="1"/>
                <c:pt idx="0">
                  <c:v>9</c:v>
                </c:pt>
              </c:numCache>
            </c:numRef>
          </c:val>
          <c:extLst>
            <c:ext xmlns:c16="http://schemas.microsoft.com/office/drawing/2014/chart" uri="{C3380CC4-5D6E-409C-BE32-E72D297353CC}">
              <c16:uniqueId val="{00000001-91CA-4E0B-8BC3-BCED4C18D49B}"/>
            </c:ext>
          </c:extLst>
        </c:ser>
        <c:ser>
          <c:idx val="2"/>
          <c:order val="2"/>
          <c:tx>
            <c:strRef>
              <c:f>'Voice Quality'!$T$1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Quality'!$T$2</c:f>
              <c:numCache>
                <c:formatCode>General</c:formatCode>
                <c:ptCount val="1"/>
                <c:pt idx="0">
                  <c:v>1</c:v>
                </c:pt>
              </c:numCache>
            </c:numRef>
          </c:val>
          <c:extLst>
            <c:ext xmlns:c16="http://schemas.microsoft.com/office/drawing/2014/chart" uri="{C3380CC4-5D6E-409C-BE32-E72D297353CC}">
              <c16:uniqueId val="{00000002-91CA-4E0B-8BC3-BCED4C18D49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VOICE</a:t>
            </a:r>
            <a:r>
              <a:rPr lang="en-US" baseline="0"/>
              <a:t> QUALITY</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'Voice Quality'!$B$1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Quality'!$B$2:$B$14</c:f>
              <c:numCache>
                <c:formatCode>General</c:formatCode>
                <c:ptCount val="13"/>
                <c:pt idx="0">
                  <c:v>3.66</c:v>
                </c:pt>
                <c:pt idx="1">
                  <c:v>3.7</c:v>
                </c:pt>
                <c:pt idx="2">
                  <c:v>3.8</c:v>
                </c:pt>
                <c:pt idx="3">
                  <c:v>3.73</c:v>
                </c:pt>
                <c:pt idx="4">
                  <c:v>3.85</c:v>
                </c:pt>
                <c:pt idx="5">
                  <c:v>4.0199999999999996</c:v>
                </c:pt>
                <c:pt idx="6">
                  <c:v>3.78</c:v>
                </c:pt>
                <c:pt idx="7">
                  <c:v>3.98</c:v>
                </c:pt>
                <c:pt idx="8">
                  <c:v>3.87</c:v>
                </c:pt>
                <c:pt idx="9">
                  <c:v>4.03</c:v>
                </c:pt>
                <c:pt idx="10">
                  <c:v>3.79</c:v>
                </c:pt>
                <c:pt idx="11">
                  <c:v>3.79</c:v>
                </c:pt>
                <c:pt idx="12">
                  <c:v>3.81</c:v>
                </c:pt>
              </c:numCache>
            </c:numRef>
          </c:val>
          <c:extLst>
            <c:ext xmlns:c16="http://schemas.microsoft.com/office/drawing/2014/chart" uri="{C3380CC4-5D6E-409C-BE32-E72D297353CC}">
              <c16:uniqueId val="{00000002-BFC4-4A73-A218-7C1B52E2E6B0}"/>
            </c:ext>
          </c:extLst>
        </c:ser>
        <c:ser>
          <c:idx val="1"/>
          <c:order val="1"/>
          <c:tx>
            <c:strRef>
              <c:f>'Voice Quality'!$C$1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Quality'!$C$2:$C$14</c:f>
              <c:numCache>
                <c:formatCode>General</c:formatCode>
                <c:ptCount val="13"/>
                <c:pt idx="0">
                  <c:v>3.85</c:v>
                </c:pt>
                <c:pt idx="1">
                  <c:v>3.92</c:v>
                </c:pt>
                <c:pt idx="2">
                  <c:v>3.83</c:v>
                </c:pt>
                <c:pt idx="3">
                  <c:v>3.87</c:v>
                </c:pt>
                <c:pt idx="4">
                  <c:v>4.01</c:v>
                </c:pt>
                <c:pt idx="5">
                  <c:v>4.21</c:v>
                </c:pt>
                <c:pt idx="6">
                  <c:v>4.0199999999999996</c:v>
                </c:pt>
                <c:pt idx="7">
                  <c:v>3.63</c:v>
                </c:pt>
                <c:pt idx="8">
                  <c:v>4.09</c:v>
                </c:pt>
                <c:pt idx="9">
                  <c:v>3.73</c:v>
                </c:pt>
                <c:pt idx="10">
                  <c:v>3.95</c:v>
                </c:pt>
                <c:pt idx="11">
                  <c:v>3.95</c:v>
                </c:pt>
                <c:pt idx="12">
                  <c:v>4.03</c:v>
                </c:pt>
              </c:numCache>
            </c:numRef>
          </c:val>
          <c:extLst>
            <c:ext xmlns:c16="http://schemas.microsoft.com/office/drawing/2014/chart" uri="{C3380CC4-5D6E-409C-BE32-E72D297353CC}">
              <c16:uniqueId val="{00000005-BFC4-4A73-A218-7C1B52E2E6B0}"/>
            </c:ext>
          </c:extLst>
        </c:ser>
        <c:ser>
          <c:idx val="2"/>
          <c:order val="2"/>
          <c:tx>
            <c:strRef>
              <c:f>'Voice Quality'!$D$1</c:f>
              <c:strCache>
                <c:ptCount val="1"/>
                <c:pt idx="0">
                  <c:v>CELTISS</c:v>
                </c:pt>
              </c:strCache>
            </c:strRef>
          </c:tx>
          <c:spPr>
            <a:solidFill>
              <a:srgbClr val="0070C0"/>
            </a:solidFill>
            <a:ln>
              <a:solidFill>
                <a:schemeClr val="accent3"/>
              </a:solidFill>
            </a:ln>
            <a:effectLst/>
          </c:spPr>
          <c:invertIfNegative val="0"/>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Quality'!$D$2:$D$14</c:f>
              <c:numCache>
                <c:formatCode>General</c:formatCode>
                <c:ptCount val="13"/>
                <c:pt idx="0">
                  <c:v>3.94</c:v>
                </c:pt>
                <c:pt idx="1">
                  <c:v>3.85</c:v>
                </c:pt>
                <c:pt idx="2">
                  <c:v>3.79</c:v>
                </c:pt>
                <c:pt idx="3">
                  <c:v>3.85</c:v>
                </c:pt>
                <c:pt idx="4">
                  <c:v>3.94</c:v>
                </c:pt>
                <c:pt idx="5">
                  <c:v>3.94</c:v>
                </c:pt>
                <c:pt idx="6">
                  <c:v>3.86</c:v>
                </c:pt>
                <c:pt idx="7">
                  <c:v>3.85</c:v>
                </c:pt>
                <c:pt idx="8">
                  <c:v>3.91</c:v>
                </c:pt>
                <c:pt idx="9">
                  <c:v>3.93</c:v>
                </c:pt>
                <c:pt idx="10">
                  <c:v>3.91</c:v>
                </c:pt>
                <c:pt idx="11">
                  <c:v>3.91</c:v>
                </c:pt>
                <c:pt idx="12">
                  <c:v>3.9</c:v>
                </c:pt>
              </c:numCache>
            </c:numRef>
          </c:val>
          <c:extLst>
            <c:ext xmlns:c16="http://schemas.microsoft.com/office/drawing/2014/chart" uri="{C3380CC4-5D6E-409C-BE32-E72D297353CC}">
              <c16:uniqueId val="{00000006-BFC4-4A73-A218-7C1B52E2E6B0}"/>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'Voice Quality'!$E$1</c:f>
              <c:strCache>
                <c:ptCount val="1"/>
                <c:pt idx="0">
                  <c:v>ARCEP Target</c:v>
                </c:pt>
              </c:strCache>
            </c:strRef>
          </c:tx>
          <c:spPr>
            <a:ln w="12700" cap="rnd">
              <a:solidFill>
                <a:srgbClr val="FF0000"/>
              </a:solidFill>
              <a:prstDash val="sysDash"/>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Quality'!$E$2:$E$14</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smooth val="0"/>
          <c:extLst>
            <c:ext xmlns:c16="http://schemas.microsoft.com/office/drawing/2014/chart" uri="{C3380CC4-5D6E-409C-BE32-E72D297353CC}">
              <c16:uniqueId val="{00000007-BFC4-4A73-A218-7C1B52E2E6B0}"/>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5"/>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1"/>
      </c:valAx>
      <c:spPr>
        <a:noFill/>
        <a:ln>
          <a:noFill/>
        </a:ln>
        <a:effectLst/>
      </c:spPr>
    </c:plotArea>
    <c:legend>
      <c:legendPos val="r"/>
      <c:layout>
        <c:manualLayout>
          <c:xMode val="edge"/>
          <c:yMode val="edge"/>
          <c:x val="0.83780766738628665"/>
          <c:y val="0.39433865587518691"/>
          <c:w val="0.12725180733987199"/>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SMS_Send!$M$2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SMS_Send!$M$3</c:f>
              <c:numCache>
                <c:formatCode>General</c:formatCode>
                <c:ptCount val="1"/>
                <c:pt idx="0">
                  <c:v>7</c:v>
                </c:pt>
              </c:numCache>
            </c:numRef>
          </c:val>
          <c:extLst>
            <c:ext xmlns:c16="http://schemas.microsoft.com/office/drawing/2014/chart" uri="{C3380CC4-5D6E-409C-BE32-E72D297353CC}">
              <c16:uniqueId val="{00000000-6861-49FB-8A3F-E1D0BA9B7420}"/>
            </c:ext>
          </c:extLst>
        </c:ser>
        <c:ser>
          <c:idx val="1"/>
          <c:order val="1"/>
          <c:tx>
            <c:strRef>
              <c:f>SMS_Send!$N$2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SMS_Send!$N$3</c:f>
              <c:numCache>
                <c:formatCode>General</c:formatCode>
                <c:ptCount val="1"/>
                <c:pt idx="0">
                  <c:v>0</c:v>
                </c:pt>
              </c:numCache>
            </c:numRef>
          </c:val>
          <c:extLst>
            <c:ext xmlns:c16="http://schemas.microsoft.com/office/drawing/2014/chart" uri="{C3380CC4-5D6E-409C-BE32-E72D297353CC}">
              <c16:uniqueId val="{00000001-6861-49FB-8A3F-E1D0BA9B7420}"/>
            </c:ext>
          </c:extLst>
        </c:ser>
        <c:ser>
          <c:idx val="2"/>
          <c:order val="2"/>
          <c:tx>
            <c:strRef>
              <c:f>SMS_Send!$O$2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SMS_Send!$O$3</c:f>
              <c:numCache>
                <c:formatCode>General</c:formatCode>
                <c:ptCount val="1"/>
                <c:pt idx="0">
                  <c:v>5</c:v>
                </c:pt>
              </c:numCache>
            </c:numRef>
          </c:val>
          <c:extLst>
            <c:ext xmlns:c16="http://schemas.microsoft.com/office/drawing/2014/chart" uri="{C3380CC4-5D6E-409C-BE32-E72D297353CC}">
              <c16:uniqueId val="{00000002-6861-49FB-8A3F-E1D0BA9B742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Sending Success</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SMS_Send!$B$1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SMS_Send!$B$2:$B$14</c:f>
              <c:numCache>
                <c:formatCode>General</c:formatCode>
                <c:ptCount val="13"/>
                <c:pt idx="0">
                  <c:v>92.5</c:v>
                </c:pt>
                <c:pt idx="1">
                  <c:v>90.22</c:v>
                </c:pt>
                <c:pt idx="2">
                  <c:v>93.16</c:v>
                </c:pt>
                <c:pt idx="3">
                  <c:v>90.59</c:v>
                </c:pt>
                <c:pt idx="4">
                  <c:v>98.71</c:v>
                </c:pt>
                <c:pt idx="5">
                  <c:v>97.509999999999991</c:v>
                </c:pt>
                <c:pt idx="6">
                  <c:v>95.89</c:v>
                </c:pt>
                <c:pt idx="7">
                  <c:v>99.77000000000001</c:v>
                </c:pt>
                <c:pt idx="8">
                  <c:v>99.45</c:v>
                </c:pt>
                <c:pt idx="9">
                  <c:v>99.36</c:v>
                </c:pt>
                <c:pt idx="10">
                  <c:v>96.34</c:v>
                </c:pt>
                <c:pt idx="11">
                  <c:v>92.2</c:v>
                </c:pt>
                <c:pt idx="12">
                  <c:v>95.33</c:v>
                </c:pt>
              </c:numCache>
            </c:numRef>
          </c:val>
          <c:extLst>
            <c:ext xmlns:c16="http://schemas.microsoft.com/office/drawing/2014/chart" uri="{C3380CC4-5D6E-409C-BE32-E72D297353CC}">
              <c16:uniqueId val="{00000002-313D-444E-A6F4-CF004C2F4CAE}"/>
            </c:ext>
          </c:extLst>
        </c:ser>
        <c:ser>
          <c:idx val="1"/>
          <c:order val="1"/>
          <c:tx>
            <c:strRef>
              <c:f>SMS_Send!$C$1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SMS_Send!$C$2:$C$14</c:f>
              <c:numCache>
                <c:formatCode>General</c:formatCode>
                <c:ptCount val="13"/>
                <c:pt idx="0">
                  <c:v>80.589999999999989</c:v>
                </c:pt>
                <c:pt idx="1">
                  <c:v>84.43</c:v>
                </c:pt>
                <c:pt idx="2">
                  <c:v>92.7</c:v>
                </c:pt>
                <c:pt idx="3">
                  <c:v>89.35</c:v>
                </c:pt>
                <c:pt idx="4">
                  <c:v>96.57</c:v>
                </c:pt>
                <c:pt idx="5">
                  <c:v>91.8</c:v>
                </c:pt>
                <c:pt idx="6">
                  <c:v>85.5</c:v>
                </c:pt>
                <c:pt idx="7">
                  <c:v>96.34</c:v>
                </c:pt>
                <c:pt idx="8">
                  <c:v>92.43</c:v>
                </c:pt>
                <c:pt idx="9">
                  <c:v>93.589999999999989</c:v>
                </c:pt>
                <c:pt idx="10">
                  <c:v>93.73</c:v>
                </c:pt>
                <c:pt idx="11">
                  <c:v>89.5</c:v>
                </c:pt>
                <c:pt idx="12">
                  <c:v>91.18</c:v>
                </c:pt>
              </c:numCache>
            </c:numRef>
          </c:val>
          <c:extLst>
            <c:ext xmlns:c16="http://schemas.microsoft.com/office/drawing/2014/chart" uri="{C3380CC4-5D6E-409C-BE32-E72D297353CC}">
              <c16:uniqueId val="{00000005-313D-444E-A6F4-CF004C2F4CAE}"/>
            </c:ext>
          </c:extLst>
        </c:ser>
        <c:ser>
          <c:idx val="2"/>
          <c:order val="2"/>
          <c:tx>
            <c:strRef>
              <c:f>SMS_Send!$D$1</c:f>
              <c:strCache>
                <c:ptCount val="1"/>
                <c:pt idx="0">
                  <c:v>CELTISS</c:v>
                </c:pt>
              </c:strCache>
            </c:strRef>
          </c:tx>
          <c:spPr>
            <a:solidFill>
              <a:srgbClr val="0070C0"/>
            </a:solidFill>
            <a:ln>
              <a:solidFill>
                <a:schemeClr val="accent3"/>
              </a:solidFill>
            </a:ln>
            <a:effectLst/>
          </c:spPr>
          <c:invertIfNegative val="0"/>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SMS_Send!$D$2:$D$14</c:f>
              <c:numCache>
                <c:formatCode>General</c:formatCode>
                <c:ptCount val="13"/>
                <c:pt idx="0">
                  <c:v>95.009999999999991</c:v>
                </c:pt>
                <c:pt idx="1">
                  <c:v>95.63000000000001</c:v>
                </c:pt>
                <c:pt idx="2">
                  <c:v>93.74</c:v>
                </c:pt>
                <c:pt idx="3">
                  <c:v>83.67</c:v>
                </c:pt>
                <c:pt idx="4">
                  <c:v>93.81</c:v>
                </c:pt>
                <c:pt idx="5">
                  <c:v>98.89</c:v>
                </c:pt>
                <c:pt idx="6">
                  <c:v>89.600000000000009</c:v>
                </c:pt>
                <c:pt idx="7">
                  <c:v>89.08</c:v>
                </c:pt>
                <c:pt idx="8">
                  <c:v>90.84</c:v>
                </c:pt>
                <c:pt idx="9">
                  <c:v>85.21</c:v>
                </c:pt>
                <c:pt idx="10">
                  <c:v>99.67</c:v>
                </c:pt>
                <c:pt idx="11">
                  <c:v>91.12</c:v>
                </c:pt>
                <c:pt idx="12">
                  <c:v>92.07</c:v>
                </c:pt>
              </c:numCache>
            </c:numRef>
          </c:val>
          <c:extLst>
            <c:ext xmlns:c16="http://schemas.microsoft.com/office/drawing/2014/chart" uri="{C3380CC4-5D6E-409C-BE32-E72D297353CC}">
              <c16:uniqueId val="{00000006-313D-444E-A6F4-CF004C2F4CA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SMS_Send!$E$1</c:f>
              <c:strCache>
                <c:ptCount val="1"/>
                <c:pt idx="0">
                  <c:v>ARCEP Target</c:v>
                </c:pt>
              </c:strCache>
            </c:strRef>
          </c:tx>
          <c:spPr>
            <a:ln w="19050" cap="rnd">
              <a:solidFill>
                <a:srgbClr val="FF0000"/>
              </a:solidFill>
              <a:prstDash val="sysDash"/>
              <a:round/>
            </a:ln>
            <a:effectLst/>
          </c:spPr>
          <c:marker>
            <c:symbol val="none"/>
          </c:marker>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313D-444E-A6F4-CF004C2F4CA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1792483494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Receiving Success</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SMS_Receive!$B$1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SMS_Receive!$B$2:$B$14</c:f>
              <c:numCache>
                <c:formatCode>General</c:formatCode>
                <c:ptCount val="13"/>
                <c:pt idx="0">
                  <c:v>96.87</c:v>
                </c:pt>
                <c:pt idx="1">
                  <c:v>88.51</c:v>
                </c:pt>
                <c:pt idx="2">
                  <c:v>90.83</c:v>
                </c:pt>
                <c:pt idx="3">
                  <c:v>88.88000000000001</c:v>
                </c:pt>
                <c:pt idx="4">
                  <c:v>97.330000000000013</c:v>
                </c:pt>
                <c:pt idx="5">
                  <c:v>96.33</c:v>
                </c:pt>
                <c:pt idx="6">
                  <c:v>94.12</c:v>
                </c:pt>
                <c:pt idx="7">
                  <c:v>99.11</c:v>
                </c:pt>
                <c:pt idx="8">
                  <c:v>99.17</c:v>
                </c:pt>
                <c:pt idx="9">
                  <c:v>98.87</c:v>
                </c:pt>
                <c:pt idx="10">
                  <c:v>95.14</c:v>
                </c:pt>
                <c:pt idx="11">
                  <c:v>90.09</c:v>
                </c:pt>
                <c:pt idx="12">
                  <c:v>94.1</c:v>
                </c:pt>
              </c:numCache>
            </c:numRef>
          </c:val>
          <c:extLst>
            <c:ext xmlns:c16="http://schemas.microsoft.com/office/drawing/2014/chart" uri="{C3380CC4-5D6E-409C-BE32-E72D297353CC}">
              <c16:uniqueId val="{00000002-87FA-457B-9070-9CB99888605F}"/>
            </c:ext>
          </c:extLst>
        </c:ser>
        <c:ser>
          <c:idx val="1"/>
          <c:order val="1"/>
          <c:tx>
            <c:strRef>
              <c:f>SMS_Receive!$C$1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SMS_Receive!$C$2:$C$14</c:f>
              <c:numCache>
                <c:formatCode>General</c:formatCode>
                <c:ptCount val="13"/>
                <c:pt idx="0">
                  <c:v>96.3</c:v>
                </c:pt>
                <c:pt idx="1">
                  <c:v>82.1</c:v>
                </c:pt>
                <c:pt idx="2">
                  <c:v>89.78</c:v>
                </c:pt>
                <c:pt idx="3">
                  <c:v>88.1</c:v>
                </c:pt>
                <c:pt idx="4">
                  <c:v>94.51</c:v>
                </c:pt>
                <c:pt idx="5">
                  <c:v>89.01</c:v>
                </c:pt>
                <c:pt idx="6">
                  <c:v>83.98</c:v>
                </c:pt>
                <c:pt idx="7">
                  <c:v>95.33</c:v>
                </c:pt>
                <c:pt idx="8">
                  <c:v>91.33</c:v>
                </c:pt>
                <c:pt idx="9">
                  <c:v>90.38000000000001</c:v>
                </c:pt>
                <c:pt idx="10">
                  <c:v>91.100000000000009</c:v>
                </c:pt>
                <c:pt idx="11">
                  <c:v>88.14</c:v>
                </c:pt>
                <c:pt idx="12">
                  <c:v>89.929999999999993</c:v>
                </c:pt>
              </c:numCache>
            </c:numRef>
          </c:val>
          <c:extLst>
            <c:ext xmlns:c16="http://schemas.microsoft.com/office/drawing/2014/chart" uri="{C3380CC4-5D6E-409C-BE32-E72D297353CC}">
              <c16:uniqueId val="{00000005-87FA-457B-9070-9CB99888605F}"/>
            </c:ext>
          </c:extLst>
        </c:ser>
        <c:ser>
          <c:idx val="2"/>
          <c:order val="2"/>
          <c:tx>
            <c:strRef>
              <c:f>SMS_Receive!$D$1</c:f>
              <c:strCache>
                <c:ptCount val="1"/>
                <c:pt idx="0">
                  <c:v>CELTISS</c:v>
                </c:pt>
              </c:strCache>
            </c:strRef>
          </c:tx>
          <c:spPr>
            <a:solidFill>
              <a:srgbClr val="0070C0"/>
            </a:solidFill>
            <a:ln>
              <a:solidFill>
                <a:schemeClr val="accent3"/>
              </a:solidFill>
            </a:ln>
            <a:effectLst/>
          </c:spPr>
          <c:invertIfNegative val="0"/>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SMS_Receive!$D$2:$D$14</c:f>
              <c:numCache>
                <c:formatCode>General</c:formatCode>
                <c:ptCount val="13"/>
                <c:pt idx="0">
                  <c:v>97.66</c:v>
                </c:pt>
                <c:pt idx="1">
                  <c:v>92.86</c:v>
                </c:pt>
                <c:pt idx="2">
                  <c:v>91.88</c:v>
                </c:pt>
                <c:pt idx="3">
                  <c:v>82.44</c:v>
                </c:pt>
                <c:pt idx="4">
                  <c:v>91.89</c:v>
                </c:pt>
                <c:pt idx="5">
                  <c:v>96.460000000000008</c:v>
                </c:pt>
                <c:pt idx="6">
                  <c:v>87.649999999999991</c:v>
                </c:pt>
                <c:pt idx="7">
                  <c:v>88.91</c:v>
                </c:pt>
                <c:pt idx="8">
                  <c:v>88.97</c:v>
                </c:pt>
                <c:pt idx="9">
                  <c:v>84.44</c:v>
                </c:pt>
                <c:pt idx="10">
                  <c:v>99.36</c:v>
                </c:pt>
                <c:pt idx="11">
                  <c:v>90.67</c:v>
                </c:pt>
                <c:pt idx="12">
                  <c:v>91.01</c:v>
                </c:pt>
              </c:numCache>
            </c:numRef>
          </c:val>
          <c:extLst>
            <c:ext xmlns:c16="http://schemas.microsoft.com/office/drawing/2014/chart" uri="{C3380CC4-5D6E-409C-BE32-E72D297353CC}">
              <c16:uniqueId val="{00000006-87FA-457B-9070-9CB99888605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SMS_Receive!$E$1</c:f>
              <c:strCache>
                <c:ptCount val="1"/>
                <c:pt idx="0">
                  <c:v>ARCEP Target</c:v>
                </c:pt>
              </c:strCache>
            </c:strRef>
          </c:tx>
          <c:spPr>
            <a:ln w="19050" cap="rnd">
              <a:solidFill>
                <a:srgbClr val="FF0000"/>
              </a:solidFill>
              <a:prstDash val="sysDash"/>
              <a:round/>
            </a:ln>
            <a:effectLst/>
          </c:spPr>
          <c:marker>
            <c:symbol val="none"/>
          </c:marker>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87FA-457B-9070-9CB99888605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nertwork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SMS_Receive!$M$2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SMS_Receive!$M$3</c:f>
              <c:numCache>
                <c:formatCode>General</c:formatCode>
                <c:ptCount val="1"/>
                <c:pt idx="0">
                  <c:v>6</c:v>
                </c:pt>
              </c:numCache>
            </c:numRef>
          </c:val>
          <c:extLst>
            <c:ext xmlns:c16="http://schemas.microsoft.com/office/drawing/2014/chart" uri="{C3380CC4-5D6E-409C-BE32-E72D297353CC}">
              <c16:uniqueId val="{00000000-6F04-45C7-B0E0-039F70034FDC}"/>
            </c:ext>
          </c:extLst>
        </c:ser>
        <c:ser>
          <c:idx val="1"/>
          <c:order val="1"/>
          <c:tx>
            <c:strRef>
              <c:f>SMS_Receive!$N$2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SMS_Receive!$N$3</c:f>
              <c:numCache>
                <c:formatCode>General</c:formatCode>
                <c:ptCount val="1"/>
                <c:pt idx="0">
                  <c:v>0</c:v>
                </c:pt>
              </c:numCache>
            </c:numRef>
          </c:val>
          <c:extLst>
            <c:ext xmlns:c16="http://schemas.microsoft.com/office/drawing/2014/chart" uri="{C3380CC4-5D6E-409C-BE32-E72D297353CC}">
              <c16:uniqueId val="{00000001-6F04-45C7-B0E0-039F70034FDC}"/>
            </c:ext>
          </c:extLst>
        </c:ser>
        <c:ser>
          <c:idx val="2"/>
          <c:order val="2"/>
          <c:tx>
            <c:strRef>
              <c:f>SMS_Receive!$O$2</c:f>
              <c:strCache>
                <c:ptCount val="1"/>
                <c:pt idx="0">
                  <c:v>CELTISS</c:v>
                </c:pt>
              </c:strCache>
            </c:strRef>
          </c:tx>
          <c:spPr>
            <a:solidFill>
              <a:schemeClr val="accent3"/>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6F04-45C7-B0E0-039F70034FDC}"/>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SMS_Receive!$O$3</c:f>
              <c:numCache>
                <c:formatCode>General</c:formatCode>
                <c:ptCount val="1"/>
                <c:pt idx="0">
                  <c:v>6</c:v>
                </c:pt>
              </c:numCache>
            </c:numRef>
          </c:val>
          <c:extLst>
            <c:ext xmlns:c16="http://schemas.microsoft.com/office/drawing/2014/chart" uri="{C3380CC4-5D6E-409C-BE32-E72D297353CC}">
              <c16:uniqueId val="{00000004-6F04-45C7-B0E0-039F70034FDC}"/>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'3G_setup_time'!$M$2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'3G_setup_time'!$M$3</c:f>
              <c:numCache>
                <c:formatCode>General</c:formatCode>
                <c:ptCount val="1"/>
                <c:pt idx="0">
                  <c:v>9</c:v>
                </c:pt>
              </c:numCache>
            </c:numRef>
          </c:val>
          <c:extLst>
            <c:ext xmlns:c16="http://schemas.microsoft.com/office/drawing/2014/chart" uri="{C3380CC4-5D6E-409C-BE32-E72D297353CC}">
              <c16:uniqueId val="{00000000-0FF3-4C03-B256-B834CF40D024}"/>
            </c:ext>
          </c:extLst>
        </c:ser>
        <c:ser>
          <c:idx val="1"/>
          <c:order val="1"/>
          <c:tx>
            <c:strRef>
              <c:f>'3G_setup_time'!$N$2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'3G_setup_time'!$N$3</c:f>
              <c:numCache>
                <c:formatCode>General</c:formatCode>
                <c:ptCount val="1"/>
                <c:pt idx="0">
                  <c:v>0</c:v>
                </c:pt>
              </c:numCache>
            </c:numRef>
          </c:val>
          <c:extLst>
            <c:ext xmlns:c16="http://schemas.microsoft.com/office/drawing/2014/chart" uri="{C3380CC4-5D6E-409C-BE32-E72D297353CC}">
              <c16:uniqueId val="{00000001-0FF3-4C03-B256-B834CF40D024}"/>
            </c:ext>
          </c:extLst>
        </c:ser>
        <c:ser>
          <c:idx val="2"/>
          <c:order val="2"/>
          <c:tx>
            <c:strRef>
              <c:f>'3G_setup_time'!$O$2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0FF3-4C03-B256-B834CF40D024}"/>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'3G_setup_time'!$O$3</c:f>
              <c:numCache>
                <c:formatCode>General</c:formatCode>
                <c:ptCount val="1"/>
                <c:pt idx="0">
                  <c:v>3</c:v>
                </c:pt>
              </c:numCache>
            </c:numRef>
          </c:val>
          <c:extLst>
            <c:ext xmlns:c16="http://schemas.microsoft.com/office/drawing/2014/chart" uri="{C3380CC4-5D6E-409C-BE32-E72D297353CC}">
              <c16:uniqueId val="{00000004-0FF3-4C03-B256-B834CF40D024}"/>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a:t>
            </a:r>
            <a:r>
              <a:rPr lang="fr-FR" sz="1800" b="1" i="0" cap="all" baseline="0">
                <a:effectLst/>
              </a:rPr>
              <a:t> HTTP </a:t>
            </a:r>
            <a:r>
              <a:rPr lang="fr-FR" sz="1800" b="1" i="0" u="none" strike="noStrike" cap="all" baseline="0">
                <a:effectLst/>
              </a:rPr>
              <a:t>Connexion Setup Time</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'3G_setup_time'!$B$1</c:f>
              <c:strCache>
                <c:ptCount val="1"/>
                <c:pt idx="0">
                  <c:v>MTN</c:v>
                </c:pt>
              </c:strCache>
            </c:strRef>
          </c:tx>
          <c:spPr>
            <a:ln w="28575" cap="rnd">
              <a:solidFill>
                <a:srgbClr val="FFC00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'3G_setup_time'!$B$2:$B$14</c:f>
              <c:numCache>
                <c:formatCode>General</c:formatCode>
                <c:ptCount val="13"/>
                <c:pt idx="0">
                  <c:v>6.23</c:v>
                </c:pt>
                <c:pt idx="1">
                  <c:v>5.98</c:v>
                </c:pt>
                <c:pt idx="2">
                  <c:v>6.22</c:v>
                </c:pt>
                <c:pt idx="3">
                  <c:v>5.33</c:v>
                </c:pt>
                <c:pt idx="4">
                  <c:v>5.09</c:v>
                </c:pt>
                <c:pt idx="5">
                  <c:v>6.09</c:v>
                </c:pt>
                <c:pt idx="6">
                  <c:v>5.91</c:v>
                </c:pt>
                <c:pt idx="7">
                  <c:v>5.77</c:v>
                </c:pt>
                <c:pt idx="8">
                  <c:v>5.78</c:v>
                </c:pt>
                <c:pt idx="9">
                  <c:v>6.66</c:v>
                </c:pt>
                <c:pt idx="10">
                  <c:v>5.35</c:v>
                </c:pt>
                <c:pt idx="11">
                  <c:v>7.29</c:v>
                </c:pt>
                <c:pt idx="12">
                  <c:v>5.84</c:v>
                </c:pt>
              </c:numCache>
            </c:numRef>
          </c:val>
          <c:extLst>
            <c:ext xmlns:c16="http://schemas.microsoft.com/office/drawing/2014/chart" uri="{C3380CC4-5D6E-409C-BE32-E72D297353CC}">
              <c16:uniqueId val="{00000000-E6D0-42DB-B07D-EB6306667008}"/>
            </c:ext>
          </c:extLst>
        </c:ser>
        <c:ser>
          <c:idx val="1"/>
          <c:order val="1"/>
          <c:tx>
            <c:strRef>
              <c:f>'3G_setup_time'!$C$1</c:f>
              <c:strCache>
                <c:ptCount val="1"/>
                <c:pt idx="0">
                  <c:v>MOOV</c:v>
                </c:pt>
              </c:strCache>
            </c:strRef>
          </c:tx>
          <c:spPr>
            <a:ln w="28575" cap="rnd">
              <a:solidFill>
                <a:srgbClr val="92D05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'3G_setup_time'!$C$2:$C$14</c:f>
              <c:numCache>
                <c:formatCode>General</c:formatCode>
                <c:ptCount val="13"/>
                <c:pt idx="0">
                  <c:v>5.55</c:v>
                </c:pt>
                <c:pt idx="1">
                  <c:v>6.01</c:v>
                </c:pt>
                <c:pt idx="2">
                  <c:v>6.33</c:v>
                </c:pt>
                <c:pt idx="3">
                  <c:v>6.49</c:v>
                </c:pt>
                <c:pt idx="4">
                  <c:v>6.31</c:v>
                </c:pt>
                <c:pt idx="5">
                  <c:v>6.12</c:v>
                </c:pt>
                <c:pt idx="6">
                  <c:v>6.07</c:v>
                </c:pt>
                <c:pt idx="7">
                  <c:v>7.35</c:v>
                </c:pt>
                <c:pt idx="8">
                  <c:v>6.29</c:v>
                </c:pt>
                <c:pt idx="9">
                  <c:v>6.98</c:v>
                </c:pt>
                <c:pt idx="10">
                  <c:v>7.01</c:v>
                </c:pt>
                <c:pt idx="11">
                  <c:v>8.3000000000000007</c:v>
                </c:pt>
                <c:pt idx="12">
                  <c:v>6.34</c:v>
                </c:pt>
              </c:numCache>
            </c:numRef>
          </c:val>
          <c:extLst>
            <c:ext xmlns:c16="http://schemas.microsoft.com/office/drawing/2014/chart" uri="{C3380CC4-5D6E-409C-BE32-E72D297353CC}">
              <c16:uniqueId val="{00000001-E6D0-42DB-B07D-EB6306667008}"/>
            </c:ext>
          </c:extLst>
        </c:ser>
        <c:ser>
          <c:idx val="2"/>
          <c:order val="2"/>
          <c:tx>
            <c:strRef>
              <c:f>'3G_setup_time'!$D$1</c:f>
              <c:strCache>
                <c:ptCount val="1"/>
                <c:pt idx="0">
                  <c:v>CELTISS</c:v>
                </c:pt>
              </c:strCache>
            </c:strRef>
          </c:tx>
          <c:spPr>
            <a:ln w="28575" cap="rnd">
              <a:solidFill>
                <a:srgbClr val="0070C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'3G_setup_time'!$D$2:$D$14</c:f>
              <c:numCache>
                <c:formatCode>General</c:formatCode>
                <c:ptCount val="13"/>
                <c:pt idx="0">
                  <c:v>4.8899999999999997</c:v>
                </c:pt>
                <c:pt idx="1">
                  <c:v>5.89</c:v>
                </c:pt>
                <c:pt idx="2">
                  <c:v>5.74</c:v>
                </c:pt>
                <c:pt idx="3">
                  <c:v>6.02</c:v>
                </c:pt>
                <c:pt idx="4">
                  <c:v>5.98</c:v>
                </c:pt>
                <c:pt idx="5">
                  <c:v>5.87</c:v>
                </c:pt>
                <c:pt idx="6">
                  <c:v>6.1</c:v>
                </c:pt>
                <c:pt idx="7">
                  <c:v>7.32</c:v>
                </c:pt>
                <c:pt idx="8">
                  <c:v>6.19</c:v>
                </c:pt>
                <c:pt idx="9">
                  <c:v>7.01</c:v>
                </c:pt>
                <c:pt idx="10">
                  <c:v>6.49</c:v>
                </c:pt>
                <c:pt idx="11">
                  <c:v>8.77</c:v>
                </c:pt>
                <c:pt idx="12">
                  <c:v>6.41</c:v>
                </c:pt>
              </c:numCache>
            </c:numRef>
          </c:val>
          <c:extLst>
            <c:ext xmlns:c16="http://schemas.microsoft.com/office/drawing/2014/chart" uri="{C3380CC4-5D6E-409C-BE32-E72D297353CC}">
              <c16:uniqueId val="{00000002-E6D0-42DB-B07D-EB6306667008}"/>
            </c:ext>
          </c:extLst>
        </c:ser>
        <c:ser>
          <c:idx val="3"/>
          <c:order val="3"/>
          <c:tx>
            <c:strRef>
              <c:f>'3G_setup_time'!$E$1</c:f>
              <c:strCache>
                <c:ptCount val="1"/>
                <c:pt idx="0">
                  <c:v>ARCEP Target</c:v>
                </c:pt>
              </c:strCache>
            </c:strRef>
          </c:tx>
          <c:spPr>
            <a:ln w="12700" cap="rnd">
              <a:solidFill>
                <a:srgbClr val="FF0000"/>
              </a:solidFill>
              <a:prstDash val="sysDash"/>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'3G_setup_time'!$E$2:$E$14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extLst>
            <c:ext xmlns:c16="http://schemas.microsoft.com/office/drawing/2014/chart" uri="{C3380CC4-5D6E-409C-BE32-E72D297353CC}">
              <c16:uniqueId val="{00000003-E6D0-42DB-B07D-EB6306667008}"/>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3725556264926348"/>
          <c:y val="0.90166635170603671"/>
          <c:w val="0.5810049053785632"/>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'3G_Int_Connexion (2)'!$M$2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(2)'!$M$3</c:f>
              <c:numCache>
                <c:formatCode>General</c:formatCode>
                <c:ptCount val="1"/>
                <c:pt idx="0">
                  <c:v>9</c:v>
                </c:pt>
              </c:numCache>
            </c:numRef>
          </c:val>
          <c:extLst>
            <c:ext xmlns:c16="http://schemas.microsoft.com/office/drawing/2014/chart" uri="{C3380CC4-5D6E-409C-BE32-E72D297353CC}">
              <c16:uniqueId val="{00000000-7E11-4812-95F8-807B6DD2C237}"/>
            </c:ext>
          </c:extLst>
        </c:ser>
        <c:ser>
          <c:idx val="1"/>
          <c:order val="1"/>
          <c:tx>
            <c:strRef>
              <c:f>'3G_Int_Connexion (2)'!$N$2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(2)'!$N$3</c:f>
              <c:numCache>
                <c:formatCode>General</c:formatCode>
                <c:ptCount val="1"/>
                <c:pt idx="0">
                  <c:v>6</c:v>
                </c:pt>
              </c:numCache>
            </c:numRef>
          </c:val>
          <c:extLst>
            <c:ext xmlns:c16="http://schemas.microsoft.com/office/drawing/2014/chart" uri="{C3380CC4-5D6E-409C-BE32-E72D297353CC}">
              <c16:uniqueId val="{00000001-7E11-4812-95F8-807B6DD2C237}"/>
            </c:ext>
          </c:extLst>
        </c:ser>
        <c:ser>
          <c:idx val="2"/>
          <c:order val="2"/>
          <c:tx>
            <c:strRef>
              <c:f>'3G_Int_Connexion (2)'!$O$2</c:f>
              <c:strCache>
                <c:ptCount val="1"/>
                <c:pt idx="0">
                  <c:v>CELTISS</c:v>
                </c:pt>
              </c:strCache>
            </c:strRef>
          </c:tx>
          <c:spPr>
            <a:solidFill>
              <a:srgbClr val="0070C0"/>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E11-4812-95F8-807B6DD2C2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(2)'!$O$3</c:f>
              <c:numCache>
                <c:formatCode>General</c:formatCode>
                <c:ptCount val="1"/>
                <c:pt idx="0">
                  <c:v>6</c:v>
                </c:pt>
              </c:numCache>
            </c:numRef>
          </c:val>
          <c:extLst>
            <c:ext xmlns:c16="http://schemas.microsoft.com/office/drawing/2014/chart" uri="{C3380CC4-5D6E-409C-BE32-E72D297353CC}">
              <c16:uniqueId val="{00000004-7E11-4812-95F8-807B6DD2C2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layout>
        <c:manualLayout>
          <c:xMode val="edge"/>
          <c:yMode val="edge"/>
          <c:x val="0.2799930008748907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'2G Coverage'!$G$3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'2G Coverage'!$F$4</c:f>
              <c:strCache>
                <c:ptCount val="1"/>
                <c:pt idx="0">
                  <c:v>#Regions</c:v>
                </c:pt>
              </c:strCache>
            </c:strRef>
          </c:cat>
          <c:val>
            <c:numRef>
              <c:f>'2G Coverage'!$G$4</c:f>
              <c:numCache>
                <c:formatCode>General</c:formatCode>
                <c:ptCount val="1"/>
                <c:pt idx="0">
                  <c:v>4</c:v>
                </c:pt>
              </c:numCache>
            </c:numRef>
          </c:val>
          <c:extLst>
            <c:ext xmlns:c16="http://schemas.microsoft.com/office/drawing/2014/chart" uri="{C3380CC4-5D6E-409C-BE32-E72D297353CC}">
              <c16:uniqueId val="{00000000-8B94-4D23-9847-9C7C5A5B610D}"/>
            </c:ext>
          </c:extLst>
        </c:ser>
        <c:ser>
          <c:idx val="1"/>
          <c:order val="1"/>
          <c:tx>
            <c:strRef>
              <c:f>'2G Coverage'!$H$3</c:f>
              <c:strCache>
                <c:ptCount val="1"/>
                <c:pt idx="0">
                  <c:v>MOOV</c:v>
                </c:pt>
              </c:strCache>
            </c:strRef>
          </c:tx>
          <c:spPr>
            <a:solidFill>
              <a:srgbClr val="92D050"/>
            </a:solidFill>
            <a:ln w="9525">
              <a:solidFill>
                <a:schemeClr val="lt1"/>
              </a:solidFill>
            </a:ln>
            <a:effectLst/>
            <a:scene3d>
              <a:camera prst="orthographicFront"/>
              <a:lightRig rig="threePt" dir="t"/>
            </a:scene3d>
            <a:sp3d>
              <a:bevelT w="114300" prst="artDeco"/>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8B94-4D23-9847-9C7C5A5B610D}"/>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'2G Coverage'!$F$4</c:f>
              <c:strCache>
                <c:ptCount val="1"/>
                <c:pt idx="0">
                  <c:v>#Regions</c:v>
                </c:pt>
              </c:strCache>
            </c:strRef>
          </c:cat>
          <c:val>
            <c:numRef>
              <c:f>'2G Coverage'!$H$4</c:f>
              <c:numCache>
                <c:formatCode>General</c:formatCode>
                <c:ptCount val="1"/>
                <c:pt idx="0">
                  <c:v>8</c:v>
                </c:pt>
              </c:numCache>
            </c:numRef>
          </c:val>
          <c:extLst>
            <c:ext xmlns:c16="http://schemas.microsoft.com/office/drawing/2014/chart" uri="{C3380CC4-5D6E-409C-BE32-E72D297353CC}">
              <c16:uniqueId val="{00000003-8B94-4D23-9847-9C7C5A5B610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3G</a:t>
            </a:r>
            <a:r>
              <a:rPr lang="fr-FR" sz="1800" b="1" i="0" u="none" strike="noStrike" cap="all" baseline="0">
                <a:effectLst/>
              </a:rPr>
              <a:t> Internet Connexion SuccesS </a:t>
            </a:r>
            <a:endParaRPr lang="en-US" b="1">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'3G_Int_Connexion (2)'!$B$1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9AFB-428C-A113-6BE3150A47EA}"/>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(2)'!$B$2:$B$14</c:f>
              <c:numCache>
                <c:formatCode>General</c:formatCode>
                <c:ptCount val="13"/>
                <c:pt idx="0">
                  <c:v>100</c:v>
                </c:pt>
                <c:pt idx="1">
                  <c:v>100</c:v>
                </c:pt>
                <c:pt idx="2">
                  <c:v>100</c:v>
                </c:pt>
                <c:pt idx="3">
                  <c:v>100</c:v>
                </c:pt>
                <c:pt idx="4">
                  <c:v>99.86</c:v>
                </c:pt>
                <c:pt idx="5">
                  <c:v>100</c:v>
                </c:pt>
                <c:pt idx="6">
                  <c:v>100</c:v>
                </c:pt>
                <c:pt idx="7">
                  <c:v>98.81</c:v>
                </c:pt>
                <c:pt idx="8">
                  <c:v>98.440000000000012</c:v>
                </c:pt>
                <c:pt idx="9">
                  <c:v>100</c:v>
                </c:pt>
                <c:pt idx="10">
                  <c:v>97.44</c:v>
                </c:pt>
                <c:pt idx="11">
                  <c:v>95.25</c:v>
                </c:pt>
                <c:pt idx="12">
                  <c:v>98.960000000000008</c:v>
                </c:pt>
              </c:numCache>
            </c:numRef>
          </c:val>
          <c:extLst>
            <c:ext xmlns:c16="http://schemas.microsoft.com/office/drawing/2014/chart" uri="{C3380CC4-5D6E-409C-BE32-E72D297353CC}">
              <c16:uniqueId val="{00000004-9AFB-428C-A113-6BE3150A47EA}"/>
            </c:ext>
          </c:extLst>
        </c:ser>
        <c:ser>
          <c:idx val="1"/>
          <c:order val="1"/>
          <c:tx>
            <c:strRef>
              <c:f>'3G_Int_Connexion (2)'!$C$1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9AFB-428C-A113-6BE3150A47EA}"/>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(2)'!$C$2:$C$14</c:f>
              <c:numCache>
                <c:formatCode>General</c:formatCode>
                <c:ptCount val="13"/>
                <c:pt idx="0">
                  <c:v>100</c:v>
                </c:pt>
                <c:pt idx="1">
                  <c:v>100</c:v>
                </c:pt>
                <c:pt idx="2">
                  <c:v>100</c:v>
                </c:pt>
                <c:pt idx="3">
                  <c:v>99.27</c:v>
                </c:pt>
                <c:pt idx="4">
                  <c:v>98</c:v>
                </c:pt>
                <c:pt idx="5">
                  <c:v>99.92</c:v>
                </c:pt>
                <c:pt idx="6">
                  <c:v>99.550000000000011</c:v>
                </c:pt>
                <c:pt idx="7">
                  <c:v>99.070000000000007</c:v>
                </c:pt>
                <c:pt idx="8">
                  <c:v>98.1</c:v>
                </c:pt>
                <c:pt idx="9">
                  <c:v>100</c:v>
                </c:pt>
                <c:pt idx="10">
                  <c:v>98.59</c:v>
                </c:pt>
                <c:pt idx="11">
                  <c:v>91.22</c:v>
                </c:pt>
                <c:pt idx="12">
                  <c:v>98.11</c:v>
                </c:pt>
              </c:numCache>
            </c:numRef>
          </c:val>
          <c:extLst>
            <c:ext xmlns:c16="http://schemas.microsoft.com/office/drawing/2014/chart" uri="{C3380CC4-5D6E-409C-BE32-E72D297353CC}">
              <c16:uniqueId val="{00000009-9AFB-428C-A113-6BE3150A47EA}"/>
            </c:ext>
          </c:extLst>
        </c:ser>
        <c:ser>
          <c:idx val="2"/>
          <c:order val="2"/>
          <c:tx>
            <c:strRef>
              <c:f>'3G_Int_Connexion (2)'!$D$1</c:f>
              <c:strCache>
                <c:ptCount val="1"/>
                <c:pt idx="0">
                  <c:v>CELTISS</c:v>
                </c:pt>
              </c:strCache>
            </c:strRef>
          </c:tx>
          <c:spPr>
            <a:solidFill>
              <a:srgbClr val="0070C0"/>
            </a:solidFill>
            <a:ln>
              <a:solidFill>
                <a:schemeClr val="bg1"/>
              </a:solidFill>
            </a:ln>
            <a:effectLst/>
          </c:spPr>
          <c:invertIfNegative val="0"/>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(2)'!$D$2:$D$14</c:f>
              <c:numCache>
                <c:formatCode>General</c:formatCode>
                <c:ptCount val="13"/>
                <c:pt idx="0">
                  <c:v>100</c:v>
                </c:pt>
                <c:pt idx="1">
                  <c:v>100</c:v>
                </c:pt>
                <c:pt idx="2">
                  <c:v>100</c:v>
                </c:pt>
                <c:pt idx="3">
                  <c:v>100</c:v>
                </c:pt>
                <c:pt idx="4">
                  <c:v>98.350000000000009</c:v>
                </c:pt>
                <c:pt idx="5">
                  <c:v>100</c:v>
                </c:pt>
                <c:pt idx="6">
                  <c:v>98.9</c:v>
                </c:pt>
                <c:pt idx="7">
                  <c:v>98.27</c:v>
                </c:pt>
                <c:pt idx="8">
                  <c:v>98.56</c:v>
                </c:pt>
                <c:pt idx="9">
                  <c:v>100</c:v>
                </c:pt>
                <c:pt idx="10">
                  <c:v>97.1</c:v>
                </c:pt>
                <c:pt idx="11">
                  <c:v>93.47</c:v>
                </c:pt>
                <c:pt idx="12">
                  <c:v>98.509999999999991</c:v>
                </c:pt>
              </c:numCache>
            </c:numRef>
          </c:val>
          <c:extLst>
            <c:ext xmlns:c16="http://schemas.microsoft.com/office/drawing/2014/chart" uri="{C3380CC4-5D6E-409C-BE32-E72D297353CC}">
              <c16:uniqueId val="{0000000A-9AFB-428C-A113-6BE3150A47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'3G_Int_Connexion (2)'!$E$1</c:f>
              <c:strCache>
                <c:ptCount val="1"/>
                <c:pt idx="0">
                  <c:v>ARCEP Target</c:v>
                </c:pt>
              </c:strCache>
            </c:strRef>
          </c:tx>
          <c:spPr>
            <a:ln w="19050" cap="rnd">
              <a:solidFill>
                <a:srgbClr val="FF0000"/>
              </a:solidFill>
              <a:prstDash val="sysDash"/>
              <a:round/>
            </a:ln>
            <a:effectLst/>
          </c:spPr>
          <c:marker>
            <c:symbol val="none"/>
          </c:marker>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(2)'!$E$2:$E$14</c:f>
              <c:numCache>
                <c:formatCode>General</c:formatCode>
                <c:ptCount val="13"/>
                <c:pt idx="0">
                  <c:v>96</c:v>
                </c:pt>
                <c:pt idx="1">
                  <c:v>96</c:v>
                </c:pt>
                <c:pt idx="2">
                  <c:v>96</c:v>
                </c:pt>
                <c:pt idx="3">
                  <c:v>96</c:v>
                </c:pt>
                <c:pt idx="4">
                  <c:v>96</c:v>
                </c:pt>
                <c:pt idx="5">
                  <c:v>96</c:v>
                </c:pt>
                <c:pt idx="6">
                  <c:v>96</c:v>
                </c:pt>
                <c:pt idx="7">
                  <c:v>96</c:v>
                </c:pt>
                <c:pt idx="8">
                  <c:v>96</c:v>
                </c:pt>
                <c:pt idx="9">
                  <c:v>96</c:v>
                </c:pt>
                <c:pt idx="10">
                  <c:v>96</c:v>
                </c:pt>
                <c:pt idx="11">
                  <c:v>96</c:v>
                </c:pt>
                <c:pt idx="12">
                  <c:v>96</c:v>
                </c:pt>
              </c:numCache>
            </c:numRef>
          </c:val>
          <c:smooth val="0"/>
          <c:extLst>
            <c:ext xmlns:c16="http://schemas.microsoft.com/office/drawing/2014/chart" uri="{C3380CC4-5D6E-409C-BE32-E72D297353CC}">
              <c16:uniqueId val="{0000000B-9AFB-428C-A113-6BE3150A47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4886903225974607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'3G_Web_Ser'!$B$1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15AE-4288-9303-1D480E4D4DA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'3G_Web_Ser'!$B$2:$B$14</c:f>
              <c:numCache>
                <c:formatCode>General</c:formatCode>
                <c:ptCount val="13"/>
                <c:pt idx="0">
                  <c:v>100</c:v>
                </c:pt>
                <c:pt idx="1">
                  <c:v>98.2</c:v>
                </c:pt>
                <c:pt idx="2">
                  <c:v>97.99</c:v>
                </c:pt>
                <c:pt idx="3">
                  <c:v>99.76</c:v>
                </c:pt>
                <c:pt idx="4">
                  <c:v>99.039999999999992</c:v>
                </c:pt>
                <c:pt idx="5">
                  <c:v>97.56</c:v>
                </c:pt>
                <c:pt idx="6">
                  <c:v>98.88</c:v>
                </c:pt>
                <c:pt idx="7">
                  <c:v>97.98</c:v>
                </c:pt>
                <c:pt idx="8">
                  <c:v>99.65</c:v>
                </c:pt>
                <c:pt idx="9">
                  <c:v>99.78</c:v>
                </c:pt>
                <c:pt idx="10">
                  <c:v>99.31</c:v>
                </c:pt>
                <c:pt idx="11">
                  <c:v>93.33</c:v>
                </c:pt>
                <c:pt idx="12">
                  <c:v>98.17</c:v>
                </c:pt>
              </c:numCache>
            </c:numRef>
          </c:val>
          <c:extLst>
            <c:ext xmlns:c16="http://schemas.microsoft.com/office/drawing/2014/chart" uri="{C3380CC4-5D6E-409C-BE32-E72D297353CC}">
              <c16:uniqueId val="{00000004-15AE-4288-9303-1D480E4D4DAF}"/>
            </c:ext>
          </c:extLst>
        </c:ser>
        <c:ser>
          <c:idx val="1"/>
          <c:order val="1"/>
          <c:tx>
            <c:strRef>
              <c:f>'3G_Web_Ser'!$C$1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15AE-4288-9303-1D480E4D4DAF}"/>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'3G_Web_Ser'!$C$2:$C$14</c:f>
              <c:numCache>
                <c:formatCode>General</c:formatCode>
                <c:ptCount val="13"/>
                <c:pt idx="0">
                  <c:v>100</c:v>
                </c:pt>
                <c:pt idx="1">
                  <c:v>95.22</c:v>
                </c:pt>
                <c:pt idx="2">
                  <c:v>98.39</c:v>
                </c:pt>
                <c:pt idx="3">
                  <c:v>97.94</c:v>
                </c:pt>
                <c:pt idx="4">
                  <c:v>99.72</c:v>
                </c:pt>
                <c:pt idx="5">
                  <c:v>99.550000000000011</c:v>
                </c:pt>
                <c:pt idx="6">
                  <c:v>99.77000000000001</c:v>
                </c:pt>
                <c:pt idx="7">
                  <c:v>96.87</c:v>
                </c:pt>
                <c:pt idx="8">
                  <c:v>98.78</c:v>
                </c:pt>
                <c:pt idx="9">
                  <c:v>95.33</c:v>
                </c:pt>
                <c:pt idx="10">
                  <c:v>96.44</c:v>
                </c:pt>
                <c:pt idx="11">
                  <c:v>87.89</c:v>
                </c:pt>
                <c:pt idx="12">
                  <c:v>97.22</c:v>
                </c:pt>
              </c:numCache>
            </c:numRef>
          </c:val>
          <c:extLst>
            <c:ext xmlns:c16="http://schemas.microsoft.com/office/drawing/2014/chart" uri="{C3380CC4-5D6E-409C-BE32-E72D297353CC}">
              <c16:uniqueId val="{00000009-15AE-4288-9303-1D480E4D4DAF}"/>
            </c:ext>
          </c:extLst>
        </c:ser>
        <c:ser>
          <c:idx val="2"/>
          <c:order val="2"/>
          <c:tx>
            <c:strRef>
              <c:f>'3G_Web_Ser'!$D$1</c:f>
              <c:strCache>
                <c:ptCount val="1"/>
                <c:pt idx="0">
                  <c:v>CELTISS</c:v>
                </c:pt>
              </c:strCache>
            </c:strRef>
          </c:tx>
          <c:spPr>
            <a:solidFill>
              <a:srgbClr val="0070C0"/>
            </a:solidFill>
            <a:ln>
              <a:solidFill>
                <a:schemeClr val="accent3"/>
              </a:solidFill>
            </a:ln>
            <a:effectLst/>
          </c:spPr>
          <c:invertIfNegative val="0"/>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'3G_Web_Ser'!$D$2:$D$14</c:f>
              <c:numCache>
                <c:formatCode>General</c:formatCode>
                <c:ptCount val="13"/>
                <c:pt idx="0">
                  <c:v>100</c:v>
                </c:pt>
                <c:pt idx="1">
                  <c:v>84.7</c:v>
                </c:pt>
                <c:pt idx="2">
                  <c:v>98.440000000000012</c:v>
                </c:pt>
                <c:pt idx="3">
                  <c:v>99.88</c:v>
                </c:pt>
                <c:pt idx="4">
                  <c:v>98.78</c:v>
                </c:pt>
                <c:pt idx="5">
                  <c:v>98.11</c:v>
                </c:pt>
                <c:pt idx="6">
                  <c:v>98.26</c:v>
                </c:pt>
                <c:pt idx="7">
                  <c:v>95.08</c:v>
                </c:pt>
                <c:pt idx="8">
                  <c:v>99.81</c:v>
                </c:pt>
                <c:pt idx="9">
                  <c:v>99.06</c:v>
                </c:pt>
                <c:pt idx="10">
                  <c:v>100</c:v>
                </c:pt>
                <c:pt idx="11">
                  <c:v>88.3</c:v>
                </c:pt>
                <c:pt idx="12">
                  <c:v>96.94</c:v>
                </c:pt>
              </c:numCache>
            </c:numRef>
          </c:val>
          <c:extLst>
            <c:ext xmlns:c16="http://schemas.microsoft.com/office/drawing/2014/chart" uri="{C3380CC4-5D6E-409C-BE32-E72D297353CC}">
              <c16:uniqueId val="{0000000A-15AE-4288-9303-1D480E4D4DA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'3G_Web_Ser'!$E$1</c:f>
              <c:strCache>
                <c:ptCount val="1"/>
                <c:pt idx="0">
                  <c:v>ARCEP Target</c:v>
                </c:pt>
              </c:strCache>
            </c:strRef>
          </c:tx>
          <c:spPr>
            <a:ln w="19050" cap="rnd">
              <a:solidFill>
                <a:srgbClr val="FF0000"/>
              </a:solidFill>
              <a:prstDash val="sysDash"/>
              <a:round/>
            </a:ln>
            <a:effectLst/>
          </c:spPr>
          <c:marker>
            <c:symbol val="none"/>
          </c:marker>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15AE-4288-9303-1D480E4D4DA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'3G_Web_Ser'!$M$2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'3G_Web_Ser'!$M$3</c:f>
              <c:numCache>
                <c:formatCode>General</c:formatCode>
                <c:ptCount val="1"/>
                <c:pt idx="0">
                  <c:v>5</c:v>
                </c:pt>
              </c:numCache>
            </c:numRef>
          </c:val>
          <c:extLst>
            <c:ext xmlns:c16="http://schemas.microsoft.com/office/drawing/2014/chart" uri="{C3380CC4-5D6E-409C-BE32-E72D297353CC}">
              <c16:uniqueId val="{00000000-DBA3-452C-BC95-B0E436B716D7}"/>
            </c:ext>
          </c:extLst>
        </c:ser>
        <c:ser>
          <c:idx val="1"/>
          <c:order val="1"/>
          <c:tx>
            <c:strRef>
              <c:f>'3G_Web_Ser'!$N$2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'3G_Web_Ser'!$N$3</c:f>
              <c:numCache>
                <c:formatCode>General</c:formatCode>
                <c:ptCount val="1"/>
                <c:pt idx="0">
                  <c:v>4</c:v>
                </c:pt>
              </c:numCache>
            </c:numRef>
          </c:val>
          <c:extLst>
            <c:ext xmlns:c16="http://schemas.microsoft.com/office/drawing/2014/chart" uri="{C3380CC4-5D6E-409C-BE32-E72D297353CC}">
              <c16:uniqueId val="{00000001-DBA3-452C-BC95-B0E436B716D7}"/>
            </c:ext>
          </c:extLst>
        </c:ser>
        <c:ser>
          <c:idx val="2"/>
          <c:order val="2"/>
          <c:tx>
            <c:strRef>
              <c:f>'3G_Web_Ser'!$O$2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DBA3-452C-BC95-B0E436B716D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'3G_Web_Ser'!$O$3</c:f>
              <c:numCache>
                <c:formatCode>General</c:formatCode>
                <c:ptCount val="1"/>
                <c:pt idx="0">
                  <c:v>5</c:v>
                </c:pt>
              </c:numCache>
            </c:numRef>
          </c:val>
          <c:extLst>
            <c:ext xmlns:c16="http://schemas.microsoft.com/office/drawing/2014/chart" uri="{C3380CC4-5D6E-409C-BE32-E72D297353CC}">
              <c16:uniqueId val="{00000004-DBA3-452C-BC95-B0E436B716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u="none" strike="noStrike" cap="all" baseline="0">
                <a:effectLst/>
              </a:rPr>
              <a:t>FTP DL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44D-4305-8BDC-726F5C930A3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44D-4305-8BDC-726F5C930A3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'!$B$2:$B$14</c:f>
              <c:numCache>
                <c:formatCode>General</c:formatCode>
                <c:ptCount val="13"/>
                <c:pt idx="0">
                  <c:v>99.6</c:v>
                </c:pt>
                <c:pt idx="1">
                  <c:v>100</c:v>
                </c:pt>
                <c:pt idx="2">
                  <c:v>99.15</c:v>
                </c:pt>
                <c:pt idx="3">
                  <c:v>100</c:v>
                </c:pt>
                <c:pt idx="4">
                  <c:v>98.66</c:v>
                </c:pt>
                <c:pt idx="5">
                  <c:v>99.15</c:v>
                </c:pt>
                <c:pt idx="6">
                  <c:v>98.58</c:v>
                </c:pt>
                <c:pt idx="7">
                  <c:v>99.69</c:v>
                </c:pt>
                <c:pt idx="8">
                  <c:v>100</c:v>
                </c:pt>
                <c:pt idx="9">
                  <c:v>99.56</c:v>
                </c:pt>
                <c:pt idx="10">
                  <c:v>100</c:v>
                </c:pt>
                <c:pt idx="11">
                  <c:v>95.42</c:v>
                </c:pt>
                <c:pt idx="12">
                  <c:v>99.070000000000007</c:v>
                </c:pt>
              </c:numCache>
            </c:numRef>
          </c:val>
          <c:extLst>
            <c:ext xmlns:c16="http://schemas.microsoft.com/office/drawing/2014/chart" uri="{C3380CC4-5D6E-409C-BE32-E72D297353CC}">
              <c16:uniqueId val="{00000004-B44D-4305-8BDC-726F5C930A31}"/>
            </c:ext>
          </c:extLst>
        </c:ser>
        <c:ser>
          <c:idx val="1"/>
          <c:order val="1"/>
          <c:tx>
            <c:strRef>
              <c:f>'3G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44D-4305-8BDC-726F5C930A3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44D-4305-8BDC-726F5C930A3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'!$C$2:$C$14</c:f>
              <c:numCache>
                <c:formatCode>General</c:formatCode>
                <c:ptCount val="13"/>
                <c:pt idx="0">
                  <c:v>99.83</c:v>
                </c:pt>
                <c:pt idx="1">
                  <c:v>99.36</c:v>
                </c:pt>
                <c:pt idx="2">
                  <c:v>98.72999999999999</c:v>
                </c:pt>
                <c:pt idx="3">
                  <c:v>98.65</c:v>
                </c:pt>
                <c:pt idx="4">
                  <c:v>99.88</c:v>
                </c:pt>
                <c:pt idx="5">
                  <c:v>99.570000000000007</c:v>
                </c:pt>
                <c:pt idx="6">
                  <c:v>98.69</c:v>
                </c:pt>
                <c:pt idx="7">
                  <c:v>100</c:v>
                </c:pt>
                <c:pt idx="8">
                  <c:v>97.94</c:v>
                </c:pt>
                <c:pt idx="9">
                  <c:v>98.7</c:v>
                </c:pt>
                <c:pt idx="10">
                  <c:v>99.53</c:v>
                </c:pt>
                <c:pt idx="11">
                  <c:v>93.66</c:v>
                </c:pt>
                <c:pt idx="12">
                  <c:v>98.42</c:v>
                </c:pt>
              </c:numCache>
            </c:numRef>
          </c:val>
          <c:extLst>
            <c:ext xmlns:c16="http://schemas.microsoft.com/office/drawing/2014/chart" uri="{C3380CC4-5D6E-409C-BE32-E72D297353CC}">
              <c16:uniqueId val="{00000009-B44D-4305-8BDC-726F5C930A31}"/>
            </c:ext>
          </c:extLst>
        </c:ser>
        <c:ser>
          <c:idx val="2"/>
          <c:order val="2"/>
          <c:tx>
            <c:strRef>
              <c:f>'3G FTP DL '!$D$1</c:f>
              <c:strCache>
                <c:ptCount val="1"/>
                <c:pt idx="0">
                  <c:v>CELTISS</c:v>
                </c:pt>
              </c:strCache>
            </c:strRef>
          </c:tx>
          <c:spPr>
            <a:solidFill>
              <a:srgbClr val="0070C0"/>
            </a:solidFill>
            <a:ln>
              <a:solidFill>
                <a:schemeClr val="accent3"/>
              </a:solidFill>
            </a:ln>
            <a:effectLst/>
          </c:spPr>
          <c:invertIfNegative val="0"/>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'!$D$2:$D$14</c:f>
              <c:numCache>
                <c:formatCode>General</c:formatCode>
                <c:ptCount val="13"/>
                <c:pt idx="0">
                  <c:v>100</c:v>
                </c:pt>
                <c:pt idx="1">
                  <c:v>98.929999999999993</c:v>
                </c:pt>
                <c:pt idx="2">
                  <c:v>99.929999999999993</c:v>
                </c:pt>
                <c:pt idx="3">
                  <c:v>99.29</c:v>
                </c:pt>
                <c:pt idx="4">
                  <c:v>99.51</c:v>
                </c:pt>
                <c:pt idx="5">
                  <c:v>100</c:v>
                </c:pt>
                <c:pt idx="6">
                  <c:v>99.58</c:v>
                </c:pt>
                <c:pt idx="7">
                  <c:v>97.009999999999991</c:v>
                </c:pt>
                <c:pt idx="8">
                  <c:v>100</c:v>
                </c:pt>
                <c:pt idx="9">
                  <c:v>100</c:v>
                </c:pt>
                <c:pt idx="10">
                  <c:v>99.52</c:v>
                </c:pt>
                <c:pt idx="11">
                  <c:v>98.68</c:v>
                </c:pt>
                <c:pt idx="12">
                  <c:v>99.21</c:v>
                </c:pt>
              </c:numCache>
            </c:numRef>
          </c:val>
          <c:extLst>
            <c:ext xmlns:c16="http://schemas.microsoft.com/office/drawing/2014/chart" uri="{C3380CC4-5D6E-409C-BE32-E72D297353CC}">
              <c16:uniqueId val="{0000000A-B44D-4305-8BDC-726F5C930A3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DL '!$E$1</c:f>
              <c:strCache>
                <c:ptCount val="1"/>
                <c:pt idx="0">
                  <c:v>ARCEP Target</c:v>
                </c:pt>
              </c:strCache>
            </c:strRef>
          </c:tx>
          <c:spPr>
            <a:ln w="19050" cap="rnd">
              <a:solidFill>
                <a:srgbClr val="FF0000"/>
              </a:solidFill>
              <a:prstDash val="sysDash"/>
              <a:round/>
            </a:ln>
            <a:effectLst/>
          </c:spPr>
          <c:marker>
            <c:symbol val="none"/>
          </c:marker>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B44D-4305-8BDC-726F5C930A3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DL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'!$M$3</c:f>
              <c:numCache>
                <c:formatCode>General</c:formatCode>
                <c:ptCount val="1"/>
                <c:pt idx="0">
                  <c:v>4</c:v>
                </c:pt>
              </c:numCache>
            </c:numRef>
          </c:val>
          <c:extLst>
            <c:ext xmlns:c16="http://schemas.microsoft.com/office/drawing/2014/chart" uri="{C3380CC4-5D6E-409C-BE32-E72D297353CC}">
              <c16:uniqueId val="{00000000-4CBC-43D4-8C94-2DF8B53E1E59}"/>
            </c:ext>
          </c:extLst>
        </c:ser>
        <c:ser>
          <c:idx val="1"/>
          <c:order val="1"/>
          <c:tx>
            <c:strRef>
              <c:f>'3G FTP DL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'!$N$3</c:f>
              <c:numCache>
                <c:formatCode>General</c:formatCode>
                <c:ptCount val="1"/>
                <c:pt idx="0">
                  <c:v>2</c:v>
                </c:pt>
              </c:numCache>
            </c:numRef>
          </c:val>
          <c:extLst>
            <c:ext xmlns:c16="http://schemas.microsoft.com/office/drawing/2014/chart" uri="{C3380CC4-5D6E-409C-BE32-E72D297353CC}">
              <c16:uniqueId val="{00000001-4CBC-43D4-8C94-2DF8B53E1E59}"/>
            </c:ext>
          </c:extLst>
        </c:ser>
        <c:ser>
          <c:idx val="2"/>
          <c:order val="2"/>
          <c:tx>
            <c:strRef>
              <c:f>'3G FTP DL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4CBC-43D4-8C94-2DF8B53E1E59}"/>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'!$O$3</c:f>
              <c:numCache>
                <c:formatCode>General</c:formatCode>
                <c:ptCount val="1"/>
                <c:pt idx="0">
                  <c:v>6</c:v>
                </c:pt>
              </c:numCache>
            </c:numRef>
          </c:val>
          <c:extLst>
            <c:ext xmlns:c16="http://schemas.microsoft.com/office/drawing/2014/chart" uri="{C3380CC4-5D6E-409C-BE32-E72D297353CC}">
              <c16:uniqueId val="{00000004-4CBC-43D4-8C94-2DF8B53E1E59}"/>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cap="all" baseline="0">
                <a:effectLst/>
              </a:rPr>
              <a:t>FTP UL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3A8-4402-B025-C340BA32C93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3A8-4402-B025-C340BA32C933}"/>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'!$B$2:$B$14</c:f>
              <c:numCache>
                <c:formatCode>General</c:formatCode>
                <c:ptCount val="13"/>
                <c:pt idx="0">
                  <c:v>99.64</c:v>
                </c:pt>
                <c:pt idx="1">
                  <c:v>98.53</c:v>
                </c:pt>
                <c:pt idx="2">
                  <c:v>99.41</c:v>
                </c:pt>
                <c:pt idx="3">
                  <c:v>99.29</c:v>
                </c:pt>
                <c:pt idx="4">
                  <c:v>100</c:v>
                </c:pt>
                <c:pt idx="5">
                  <c:v>98.22999999999999</c:v>
                </c:pt>
                <c:pt idx="6">
                  <c:v>97.13000000000001</c:v>
                </c:pt>
                <c:pt idx="7">
                  <c:v>98.86</c:v>
                </c:pt>
                <c:pt idx="8">
                  <c:v>100</c:v>
                </c:pt>
                <c:pt idx="9">
                  <c:v>99.16</c:v>
                </c:pt>
                <c:pt idx="10">
                  <c:v>99.550000000000011</c:v>
                </c:pt>
                <c:pt idx="11">
                  <c:v>93.92</c:v>
                </c:pt>
                <c:pt idx="12">
                  <c:v>98.509999999999991</c:v>
                </c:pt>
              </c:numCache>
            </c:numRef>
          </c:val>
          <c:extLst>
            <c:ext xmlns:c16="http://schemas.microsoft.com/office/drawing/2014/chart" uri="{C3380CC4-5D6E-409C-BE32-E72D297353CC}">
              <c16:uniqueId val="{00000004-23A8-4402-B025-C340BA32C933}"/>
            </c:ext>
          </c:extLst>
        </c:ser>
        <c:ser>
          <c:idx val="1"/>
          <c:order val="1"/>
          <c:tx>
            <c:strRef>
              <c:f>'3G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3A8-4402-B025-C340BA32C93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3A8-4402-B025-C340BA32C933}"/>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'!$C$2:$C$14</c:f>
              <c:numCache>
                <c:formatCode>General</c:formatCode>
                <c:ptCount val="13"/>
                <c:pt idx="0">
                  <c:v>99.83</c:v>
                </c:pt>
                <c:pt idx="1">
                  <c:v>97.69</c:v>
                </c:pt>
                <c:pt idx="2">
                  <c:v>99.37</c:v>
                </c:pt>
                <c:pt idx="3">
                  <c:v>98.11</c:v>
                </c:pt>
                <c:pt idx="4">
                  <c:v>100</c:v>
                </c:pt>
                <c:pt idx="5">
                  <c:v>95.02000000000001</c:v>
                </c:pt>
                <c:pt idx="6">
                  <c:v>97.26</c:v>
                </c:pt>
                <c:pt idx="7">
                  <c:v>91.149999999999991</c:v>
                </c:pt>
                <c:pt idx="8">
                  <c:v>99.63</c:v>
                </c:pt>
                <c:pt idx="9">
                  <c:v>100</c:v>
                </c:pt>
                <c:pt idx="10">
                  <c:v>100</c:v>
                </c:pt>
                <c:pt idx="11">
                  <c:v>97.72999999999999</c:v>
                </c:pt>
                <c:pt idx="12">
                  <c:v>97.88</c:v>
                </c:pt>
              </c:numCache>
            </c:numRef>
          </c:val>
          <c:extLst>
            <c:ext xmlns:c16="http://schemas.microsoft.com/office/drawing/2014/chart" uri="{C3380CC4-5D6E-409C-BE32-E72D297353CC}">
              <c16:uniqueId val="{00000009-23A8-4402-B025-C340BA32C933}"/>
            </c:ext>
          </c:extLst>
        </c:ser>
        <c:ser>
          <c:idx val="2"/>
          <c:order val="2"/>
          <c:tx>
            <c:strRef>
              <c:f>'3G FTP UL '!$D$1</c:f>
              <c:strCache>
                <c:ptCount val="1"/>
                <c:pt idx="0">
                  <c:v>CELTISS</c:v>
                </c:pt>
              </c:strCache>
            </c:strRef>
          </c:tx>
          <c:spPr>
            <a:solidFill>
              <a:srgbClr val="0070C0"/>
            </a:solidFill>
            <a:ln>
              <a:solidFill>
                <a:schemeClr val="accent3"/>
              </a:solidFill>
            </a:ln>
            <a:effectLst/>
          </c:spPr>
          <c:invertIfNegative val="0"/>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'!$D$2:$D$14</c:f>
              <c:numCache>
                <c:formatCode>General</c:formatCode>
                <c:ptCount val="13"/>
                <c:pt idx="0">
                  <c:v>99.69</c:v>
                </c:pt>
                <c:pt idx="1">
                  <c:v>100</c:v>
                </c:pt>
                <c:pt idx="2">
                  <c:v>99.71</c:v>
                </c:pt>
                <c:pt idx="3">
                  <c:v>99.74</c:v>
                </c:pt>
                <c:pt idx="4">
                  <c:v>99.49</c:v>
                </c:pt>
                <c:pt idx="5">
                  <c:v>98.77</c:v>
                </c:pt>
                <c:pt idx="6">
                  <c:v>99.13</c:v>
                </c:pt>
                <c:pt idx="7">
                  <c:v>96.509999999999991</c:v>
                </c:pt>
                <c:pt idx="8">
                  <c:v>99.81</c:v>
                </c:pt>
                <c:pt idx="9">
                  <c:v>99.38</c:v>
                </c:pt>
                <c:pt idx="10">
                  <c:v>99.5</c:v>
                </c:pt>
                <c:pt idx="11">
                  <c:v>92.96</c:v>
                </c:pt>
                <c:pt idx="12">
                  <c:v>98.71</c:v>
                </c:pt>
              </c:numCache>
            </c:numRef>
          </c:val>
          <c:extLst>
            <c:ext xmlns:c16="http://schemas.microsoft.com/office/drawing/2014/chart" uri="{C3380CC4-5D6E-409C-BE32-E72D297353CC}">
              <c16:uniqueId val="{0000000A-23A8-4402-B025-C340BA32C933}"/>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UL '!$E$1</c:f>
              <c:strCache>
                <c:ptCount val="1"/>
                <c:pt idx="0">
                  <c:v>ARCEP Target</c:v>
                </c:pt>
              </c:strCache>
            </c:strRef>
          </c:tx>
          <c:spPr>
            <a:ln w="19050" cap="rnd">
              <a:solidFill>
                <a:srgbClr val="FF0000"/>
              </a:solidFill>
              <a:prstDash val="sysDash"/>
              <a:round/>
            </a:ln>
            <a:effectLst/>
          </c:spPr>
          <c:marker>
            <c:symbol val="none"/>
          </c:marker>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23A8-4402-B025-C340BA32C93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6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UL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'!$M$3</c:f>
              <c:numCache>
                <c:formatCode>General</c:formatCode>
                <c:ptCount val="1"/>
                <c:pt idx="0">
                  <c:v>3</c:v>
                </c:pt>
              </c:numCache>
            </c:numRef>
          </c:val>
          <c:extLst>
            <c:ext xmlns:c16="http://schemas.microsoft.com/office/drawing/2014/chart" uri="{C3380CC4-5D6E-409C-BE32-E72D297353CC}">
              <c16:uniqueId val="{00000000-283D-45E0-BC00-E2A14C5371D7}"/>
            </c:ext>
          </c:extLst>
        </c:ser>
        <c:ser>
          <c:idx val="1"/>
          <c:order val="1"/>
          <c:tx>
            <c:strRef>
              <c:f>'3G FTP UL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'!$N$3</c:f>
              <c:numCache>
                <c:formatCode>General</c:formatCode>
                <c:ptCount val="1"/>
                <c:pt idx="0">
                  <c:v>4</c:v>
                </c:pt>
              </c:numCache>
            </c:numRef>
          </c:val>
          <c:extLst>
            <c:ext xmlns:c16="http://schemas.microsoft.com/office/drawing/2014/chart" uri="{C3380CC4-5D6E-409C-BE32-E72D297353CC}">
              <c16:uniqueId val="{00000001-283D-45E0-BC00-E2A14C5371D7}"/>
            </c:ext>
          </c:extLst>
        </c:ser>
        <c:ser>
          <c:idx val="2"/>
          <c:order val="2"/>
          <c:tx>
            <c:strRef>
              <c:f>'3G FTP UL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bevelB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'!$O$3</c:f>
              <c:numCache>
                <c:formatCode>General</c:formatCode>
                <c:ptCount val="1"/>
                <c:pt idx="0">
                  <c:v>5</c:v>
                </c:pt>
              </c:numCache>
            </c:numRef>
          </c:val>
          <c:extLst>
            <c:ext xmlns:c16="http://schemas.microsoft.com/office/drawing/2014/chart" uri="{C3380CC4-5D6E-409C-BE32-E72D297353CC}">
              <c16:uniqueId val="{00000002-283D-45E0-BC00-E2A14C5371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cap="all" baseline="0">
                <a:effectLst/>
              </a:rPr>
              <a:t>FTP DL </a:t>
            </a:r>
            <a:r>
              <a:rPr lang="en-US" sz="1800" b="1" i="0" cap="all" baseline="0">
                <a:effectLst/>
              </a:rPr>
              <a:t>THROUGHPUT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5F0-4CF0-8EB2-259067CADA54}"/>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5F0-4CF0-8EB2-259067CADA5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thr'!$B$2:$B$14</c:f>
              <c:numCache>
                <c:formatCode>General</c:formatCode>
                <c:ptCount val="13"/>
                <c:pt idx="0">
                  <c:v>2200.6</c:v>
                </c:pt>
                <c:pt idx="1">
                  <c:v>2107.21</c:v>
                </c:pt>
                <c:pt idx="2">
                  <c:v>4256.87</c:v>
                </c:pt>
                <c:pt idx="3">
                  <c:v>2963.37</c:v>
                </c:pt>
                <c:pt idx="4">
                  <c:v>3259</c:v>
                </c:pt>
                <c:pt idx="5">
                  <c:v>3482.24</c:v>
                </c:pt>
                <c:pt idx="6">
                  <c:v>3506.88</c:v>
                </c:pt>
                <c:pt idx="7">
                  <c:v>4830.8599999999997</c:v>
                </c:pt>
                <c:pt idx="8">
                  <c:v>4622.4799999999996</c:v>
                </c:pt>
                <c:pt idx="9">
                  <c:v>6970.1</c:v>
                </c:pt>
                <c:pt idx="10">
                  <c:v>5344.28</c:v>
                </c:pt>
                <c:pt idx="11">
                  <c:v>4432.96</c:v>
                </c:pt>
                <c:pt idx="12">
                  <c:v>3654.24</c:v>
                </c:pt>
              </c:numCache>
            </c:numRef>
          </c:val>
          <c:extLst>
            <c:ext xmlns:c16="http://schemas.microsoft.com/office/drawing/2014/chart" uri="{C3380CC4-5D6E-409C-BE32-E72D297353CC}">
              <c16:uniqueId val="{00000004-85F0-4CF0-8EB2-259067CADA54}"/>
            </c:ext>
          </c:extLst>
        </c:ser>
        <c:ser>
          <c:idx val="1"/>
          <c:order val="1"/>
          <c:tx>
            <c:strRef>
              <c:f>'3G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5F0-4CF0-8EB2-259067CADA54}"/>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5F0-4CF0-8EB2-259067CADA5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thr'!$C$2:$C$14</c:f>
              <c:numCache>
                <c:formatCode>General</c:formatCode>
                <c:ptCount val="13"/>
                <c:pt idx="0">
                  <c:v>3337.54</c:v>
                </c:pt>
                <c:pt idx="1">
                  <c:v>2007.25</c:v>
                </c:pt>
                <c:pt idx="2">
                  <c:v>4975.2</c:v>
                </c:pt>
                <c:pt idx="3">
                  <c:v>3762.44</c:v>
                </c:pt>
                <c:pt idx="4">
                  <c:v>5853.58</c:v>
                </c:pt>
                <c:pt idx="5">
                  <c:v>4651.8900000000003</c:v>
                </c:pt>
                <c:pt idx="6">
                  <c:v>3089.84</c:v>
                </c:pt>
                <c:pt idx="7">
                  <c:v>3008.55</c:v>
                </c:pt>
                <c:pt idx="8">
                  <c:v>4717.91</c:v>
                </c:pt>
                <c:pt idx="9">
                  <c:v>4493.7700000000004</c:v>
                </c:pt>
                <c:pt idx="10">
                  <c:v>4071.6</c:v>
                </c:pt>
                <c:pt idx="11">
                  <c:v>3134.27</c:v>
                </c:pt>
                <c:pt idx="12">
                  <c:v>4740.32</c:v>
                </c:pt>
              </c:numCache>
            </c:numRef>
          </c:val>
          <c:extLst>
            <c:ext xmlns:c16="http://schemas.microsoft.com/office/drawing/2014/chart" uri="{C3380CC4-5D6E-409C-BE32-E72D297353CC}">
              <c16:uniqueId val="{00000009-85F0-4CF0-8EB2-259067CADA54}"/>
            </c:ext>
          </c:extLst>
        </c:ser>
        <c:ser>
          <c:idx val="2"/>
          <c:order val="2"/>
          <c:tx>
            <c:strRef>
              <c:f>'3G FTP DL thr'!$D$1</c:f>
              <c:strCache>
                <c:ptCount val="1"/>
                <c:pt idx="0">
                  <c:v>CELTISS</c:v>
                </c:pt>
              </c:strCache>
            </c:strRef>
          </c:tx>
          <c:spPr>
            <a:solidFill>
              <a:srgbClr val="0070C0"/>
            </a:solidFill>
            <a:ln>
              <a:solidFill>
                <a:schemeClr val="accent3"/>
              </a:solidFill>
            </a:ln>
            <a:effectLst/>
          </c:spPr>
          <c:invertIfNegative val="0"/>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thr'!$D$2:$D$14</c:f>
              <c:numCache>
                <c:formatCode>General</c:formatCode>
                <c:ptCount val="13"/>
                <c:pt idx="0">
                  <c:v>4620.29</c:v>
                </c:pt>
                <c:pt idx="1">
                  <c:v>2083.2199999999998</c:v>
                </c:pt>
                <c:pt idx="2">
                  <c:v>6136.24</c:v>
                </c:pt>
                <c:pt idx="3">
                  <c:v>4201.33</c:v>
                </c:pt>
                <c:pt idx="4">
                  <c:v>7928.99</c:v>
                </c:pt>
                <c:pt idx="5">
                  <c:v>7631.54</c:v>
                </c:pt>
                <c:pt idx="6">
                  <c:v>6459.46</c:v>
                </c:pt>
                <c:pt idx="7">
                  <c:v>6810.93</c:v>
                </c:pt>
                <c:pt idx="8">
                  <c:v>6828.5</c:v>
                </c:pt>
                <c:pt idx="9">
                  <c:v>6544.37</c:v>
                </c:pt>
                <c:pt idx="10">
                  <c:v>9464.7099999999991</c:v>
                </c:pt>
                <c:pt idx="11">
                  <c:v>5867.9</c:v>
                </c:pt>
                <c:pt idx="12">
                  <c:v>7474.61</c:v>
                </c:pt>
              </c:numCache>
            </c:numRef>
          </c:val>
          <c:extLst>
            <c:ext xmlns:c16="http://schemas.microsoft.com/office/drawing/2014/chart" uri="{C3380CC4-5D6E-409C-BE32-E72D297353CC}">
              <c16:uniqueId val="{0000000A-85F0-4CF0-8EB2-259067CADA54}"/>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DL thr'!$E$1</c:f>
              <c:strCache>
                <c:ptCount val="1"/>
                <c:pt idx="0">
                  <c:v>ARCEP Target</c:v>
                </c:pt>
              </c:strCache>
            </c:strRef>
          </c:tx>
          <c:spPr>
            <a:ln w="19050" cap="rnd">
              <a:solidFill>
                <a:srgbClr val="FF0000"/>
              </a:solidFill>
              <a:prstDash val="sysDash"/>
              <a:round/>
            </a:ln>
            <a:effectLst/>
          </c:spPr>
          <c:marker>
            <c:symbol val="none"/>
          </c:marker>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thr'!$E$2:$E$14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B-85F0-4CF0-8EB2-259067CADA54}"/>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15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DL thr'!$M$2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thr'!$M$3</c:f>
              <c:numCache>
                <c:formatCode>General</c:formatCode>
                <c:ptCount val="1"/>
                <c:pt idx="0">
                  <c:v>2</c:v>
                </c:pt>
              </c:numCache>
            </c:numRef>
          </c:val>
          <c:extLst>
            <c:ext xmlns:c16="http://schemas.microsoft.com/office/drawing/2014/chart" uri="{C3380CC4-5D6E-409C-BE32-E72D297353CC}">
              <c16:uniqueId val="{00000000-A23F-4E5C-ACBC-C234E3A15D5F}"/>
            </c:ext>
          </c:extLst>
        </c:ser>
        <c:ser>
          <c:idx val="1"/>
          <c:order val="1"/>
          <c:tx>
            <c:strRef>
              <c:f>'3G FTP DL thr'!$N$2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thr'!$N$3</c:f>
              <c:numCache>
                <c:formatCode>General</c:formatCode>
                <c:ptCount val="1"/>
              </c:numCache>
            </c:numRef>
          </c:val>
          <c:extLst>
            <c:ext xmlns:c16="http://schemas.microsoft.com/office/drawing/2014/chart" uri="{C3380CC4-5D6E-409C-BE32-E72D297353CC}">
              <c16:uniqueId val="{00000001-A23F-4E5C-ACBC-C234E3A15D5F}"/>
            </c:ext>
          </c:extLst>
        </c:ser>
        <c:ser>
          <c:idx val="2"/>
          <c:order val="2"/>
          <c:tx>
            <c:strRef>
              <c:f>'3G FTP DL thr'!$O$2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A23F-4E5C-ACBC-C234E3A15D5F}"/>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thr'!$O$3</c:f>
              <c:numCache>
                <c:formatCode>General</c:formatCode>
                <c:ptCount val="1"/>
                <c:pt idx="0">
                  <c:v>10</c:v>
                </c:pt>
              </c:numCache>
            </c:numRef>
          </c:val>
          <c:extLst>
            <c:ext xmlns:c16="http://schemas.microsoft.com/office/drawing/2014/chart" uri="{C3380CC4-5D6E-409C-BE32-E72D297353CC}">
              <c16:uniqueId val="{00000004-A23F-4E5C-ACBC-C234E3A15D5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u="none" strike="noStrike" cap="all" baseline="0">
                <a:effectLst/>
              </a:rPr>
              <a:t>FTP UL THROUGHPUT</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74CC-4B43-BBE2-6B7E931EAD38}"/>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74CC-4B43-BBE2-6B7E931EAD38}"/>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Thr'!$B$2:$B$14</c:f>
              <c:numCache>
                <c:formatCode>General</c:formatCode>
                <c:ptCount val="13"/>
                <c:pt idx="0">
                  <c:v>1045.72</c:v>
                </c:pt>
                <c:pt idx="1">
                  <c:v>1022.33</c:v>
                </c:pt>
                <c:pt idx="2">
                  <c:v>2197.08</c:v>
                </c:pt>
                <c:pt idx="3">
                  <c:v>1207</c:v>
                </c:pt>
                <c:pt idx="4">
                  <c:v>1147.8499999999999</c:v>
                </c:pt>
                <c:pt idx="5">
                  <c:v>1156.47</c:v>
                </c:pt>
                <c:pt idx="6">
                  <c:v>1982.95</c:v>
                </c:pt>
                <c:pt idx="7">
                  <c:v>2318.31</c:v>
                </c:pt>
                <c:pt idx="8">
                  <c:v>2355.19</c:v>
                </c:pt>
                <c:pt idx="9">
                  <c:v>2627.48</c:v>
                </c:pt>
                <c:pt idx="10">
                  <c:v>2002.72</c:v>
                </c:pt>
                <c:pt idx="11">
                  <c:v>1867.87</c:v>
                </c:pt>
                <c:pt idx="12">
                  <c:v>1682.37</c:v>
                </c:pt>
              </c:numCache>
            </c:numRef>
          </c:val>
          <c:extLst>
            <c:ext xmlns:c16="http://schemas.microsoft.com/office/drawing/2014/chart" uri="{C3380CC4-5D6E-409C-BE32-E72D297353CC}">
              <c16:uniqueId val="{00000004-74CC-4B43-BBE2-6B7E931EAD38}"/>
            </c:ext>
          </c:extLst>
        </c:ser>
        <c:ser>
          <c:idx val="1"/>
          <c:order val="1"/>
          <c:tx>
            <c:strRef>
              <c:f>'3G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74CC-4B43-BBE2-6B7E931EAD38}"/>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74CC-4B43-BBE2-6B7E931EAD38}"/>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Thr'!$C$2:$C$14</c:f>
              <c:numCache>
                <c:formatCode>General</c:formatCode>
                <c:ptCount val="13"/>
                <c:pt idx="0">
                  <c:v>1014.22</c:v>
                </c:pt>
                <c:pt idx="1">
                  <c:v>1009.53</c:v>
                </c:pt>
                <c:pt idx="2">
                  <c:v>1183.54</c:v>
                </c:pt>
                <c:pt idx="3">
                  <c:v>1164.53</c:v>
                </c:pt>
                <c:pt idx="4">
                  <c:v>1458.95</c:v>
                </c:pt>
                <c:pt idx="5">
                  <c:v>1272.73</c:v>
                </c:pt>
                <c:pt idx="6">
                  <c:v>1168.93</c:v>
                </c:pt>
                <c:pt idx="7">
                  <c:v>908.33</c:v>
                </c:pt>
                <c:pt idx="8">
                  <c:v>1527.06</c:v>
                </c:pt>
                <c:pt idx="9">
                  <c:v>1391.74</c:v>
                </c:pt>
                <c:pt idx="10">
                  <c:v>1159.53</c:v>
                </c:pt>
                <c:pt idx="11">
                  <c:v>1352.87</c:v>
                </c:pt>
                <c:pt idx="12">
                  <c:v>1226.04</c:v>
                </c:pt>
              </c:numCache>
            </c:numRef>
          </c:val>
          <c:extLst>
            <c:ext xmlns:c16="http://schemas.microsoft.com/office/drawing/2014/chart" uri="{C3380CC4-5D6E-409C-BE32-E72D297353CC}">
              <c16:uniqueId val="{00000009-74CC-4B43-BBE2-6B7E931EAD38}"/>
            </c:ext>
          </c:extLst>
        </c:ser>
        <c:ser>
          <c:idx val="2"/>
          <c:order val="2"/>
          <c:tx>
            <c:strRef>
              <c:f>'3G FTP UL  Thr'!$D$1</c:f>
              <c:strCache>
                <c:ptCount val="1"/>
                <c:pt idx="0">
                  <c:v>CELTISS</c:v>
                </c:pt>
              </c:strCache>
            </c:strRef>
          </c:tx>
          <c:spPr>
            <a:solidFill>
              <a:srgbClr val="0070C0"/>
            </a:solidFill>
            <a:ln>
              <a:solidFill>
                <a:schemeClr val="accent3"/>
              </a:solidFill>
            </a:ln>
            <a:effectLst/>
          </c:spPr>
          <c:invertIfNegative val="0"/>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Thr'!$D$2:$D$14</c:f>
              <c:numCache>
                <c:formatCode>General</c:formatCode>
                <c:ptCount val="13"/>
                <c:pt idx="0">
                  <c:v>2151.61</c:v>
                </c:pt>
                <c:pt idx="1">
                  <c:v>1002.47</c:v>
                </c:pt>
                <c:pt idx="2">
                  <c:v>2007.05</c:v>
                </c:pt>
                <c:pt idx="3">
                  <c:v>2078.29</c:v>
                </c:pt>
                <c:pt idx="4">
                  <c:v>2163.0300000000002</c:v>
                </c:pt>
                <c:pt idx="5">
                  <c:v>1986.65</c:v>
                </c:pt>
                <c:pt idx="6">
                  <c:v>1755.94</c:v>
                </c:pt>
                <c:pt idx="7">
                  <c:v>1919.2</c:v>
                </c:pt>
                <c:pt idx="8">
                  <c:v>1880.52</c:v>
                </c:pt>
                <c:pt idx="9">
                  <c:v>2015.55</c:v>
                </c:pt>
                <c:pt idx="10">
                  <c:v>2186.94</c:v>
                </c:pt>
                <c:pt idx="11">
                  <c:v>1793.38</c:v>
                </c:pt>
                <c:pt idx="12">
                  <c:v>2072.4899999999998</c:v>
                </c:pt>
              </c:numCache>
            </c:numRef>
          </c:val>
          <c:extLst>
            <c:ext xmlns:c16="http://schemas.microsoft.com/office/drawing/2014/chart" uri="{C3380CC4-5D6E-409C-BE32-E72D297353CC}">
              <c16:uniqueId val="{0000000A-74CC-4B43-BBE2-6B7E931EAD38}"/>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UL  Thr'!$E$1</c:f>
              <c:strCache>
                <c:ptCount val="1"/>
                <c:pt idx="0">
                  <c:v>ARCEP Target</c:v>
                </c:pt>
              </c:strCache>
            </c:strRef>
          </c:tx>
          <c:spPr>
            <a:ln w="19050" cap="rnd">
              <a:solidFill>
                <a:srgbClr val="FF0000"/>
              </a:solidFill>
              <a:prstDash val="sysDash"/>
              <a:round/>
            </a:ln>
            <a:effectLst/>
          </c:spPr>
          <c:marker>
            <c:symbol val="none"/>
          </c:marker>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Thr'!$E$2:$E$14</c:f>
              <c:numCache>
                <c:formatCode>General</c:formatCode>
                <c:ptCount val="13"/>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numCache>
            </c:numRef>
          </c:val>
          <c:smooth val="0"/>
          <c:extLst>
            <c:ext xmlns:c16="http://schemas.microsoft.com/office/drawing/2014/chart" uri="{C3380CC4-5D6E-409C-BE32-E72D297353CC}">
              <c16:uniqueId val="{0000000B-74CC-4B43-BBE2-6B7E931EAD38}"/>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5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3G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4.0392101100229246E-4"/>
          <c:y val="0.11898531182545098"/>
          <c:w val="0.98985784867821769"/>
          <c:h val="0.86172238217325048"/>
        </c:manualLayout>
      </c:layout>
      <c:bubbleChart>
        <c:varyColors val="0"/>
        <c:ser>
          <c:idx val="0"/>
          <c:order val="0"/>
          <c:tx>
            <c:strRef>
              <c:f>'3G Coverage'!$B$1</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4C98-41D7-9A34-548596488C80}"/>
              </c:ext>
            </c:extLst>
          </c:dPt>
          <c:dLbls>
            <c:delete val="1"/>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Coverage'!$B$2:$B$14</c:f>
              <c:numCache>
                <c:formatCode>General</c:formatCode>
                <c:ptCount val="13"/>
                <c:pt idx="0">
                  <c:v>97.9</c:v>
                </c:pt>
                <c:pt idx="1">
                  <c:v>80.3</c:v>
                </c:pt>
                <c:pt idx="2">
                  <c:v>87.1</c:v>
                </c:pt>
                <c:pt idx="3">
                  <c:v>90.7</c:v>
                </c:pt>
                <c:pt idx="4">
                  <c:v>60.9</c:v>
                </c:pt>
                <c:pt idx="5">
                  <c:v>85.6</c:v>
                </c:pt>
                <c:pt idx="6">
                  <c:v>90.5</c:v>
                </c:pt>
                <c:pt idx="7">
                  <c:v>94.7</c:v>
                </c:pt>
                <c:pt idx="8">
                  <c:v>79</c:v>
                </c:pt>
                <c:pt idx="9">
                  <c:v>92.5</c:v>
                </c:pt>
                <c:pt idx="10">
                  <c:v>62.7</c:v>
                </c:pt>
                <c:pt idx="11">
                  <c:v>49.5</c:v>
                </c:pt>
                <c:pt idx="12">
                  <c:v>73.91</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4C98-41D7-9A34-548596488C80}"/>
            </c:ext>
          </c:extLst>
        </c:ser>
        <c:ser>
          <c:idx val="1"/>
          <c:order val="1"/>
          <c:tx>
            <c:strRef>
              <c:f>'3G Coverage'!$C$1</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4C98-41D7-9A34-548596488C80}"/>
              </c:ext>
            </c:extLst>
          </c:dPt>
          <c:dLbls>
            <c:dLbl>
              <c:idx val="0"/>
              <c:layout>
                <c:manualLayout>
                  <c:x val="-5.7246658367099912E-2"/>
                  <c:y val="2.9814502902623941E-4"/>
                </c:manualLayout>
              </c:layout>
              <c:tx>
                <c:rich>
                  <a:bodyPr/>
                  <a:lstStyle/>
                  <a:p>
                    <a:fld id="{12A3AA2C-5D62-457B-84C8-4BCF5509F405}"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C98-41D7-9A34-548596488C80}"/>
                </c:ext>
              </c:extLst>
            </c:dLbl>
            <c:dLbl>
              <c:idx val="1"/>
              <c:layout>
                <c:manualLayout>
                  <c:x val="-4.3200038061707545E-2"/>
                  <c:y val="-4.5891655534628243E-3"/>
                </c:manualLayout>
              </c:layout>
              <c:tx>
                <c:rich>
                  <a:bodyPr/>
                  <a:lstStyle/>
                  <a:p>
                    <a:fld id="{661A2FEF-29F0-4F4D-B0C9-14567CDE1CC7}"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C98-41D7-9A34-548596488C80}"/>
                </c:ext>
              </c:extLst>
            </c:dLbl>
            <c:dLbl>
              <c:idx val="2"/>
              <c:layout>
                <c:manualLayout>
                  <c:x val="-5.2926918878342624E-2"/>
                  <c:y val="5.2399403709941948E-3"/>
                </c:manualLayout>
              </c:layout>
              <c:tx>
                <c:rich>
                  <a:bodyPr/>
                  <a:lstStyle/>
                  <a:p>
                    <a:fld id="{43EC0B74-7262-4ACA-80D0-F500A6964A8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C98-41D7-9A34-548596488C80}"/>
                </c:ext>
              </c:extLst>
            </c:dLbl>
            <c:dLbl>
              <c:idx val="3"/>
              <c:layout>
                <c:manualLayout>
                  <c:x val="-5.4874409580977668E-2"/>
                  <c:y val="7.0249385317878469E-3"/>
                </c:manualLayout>
              </c:layout>
              <c:tx>
                <c:rich>
                  <a:bodyPr/>
                  <a:lstStyle/>
                  <a:p>
                    <a:fld id="{D6EEB1C5-5EF8-4062-88C8-8D5AE4B5C381}"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C98-41D7-9A34-548596488C80}"/>
                </c:ext>
              </c:extLst>
            </c:dLbl>
            <c:dLbl>
              <c:idx val="4"/>
              <c:tx>
                <c:rich>
                  <a:bodyPr/>
                  <a:lstStyle/>
                  <a:p>
                    <a:fld id="{AEBD5666-A736-44A4-A1C3-DC5F0CB68CC2}"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C98-41D7-9A34-548596488C80}"/>
                </c:ext>
              </c:extLst>
            </c:dLbl>
            <c:dLbl>
              <c:idx val="5"/>
              <c:tx>
                <c:rich>
                  <a:bodyPr/>
                  <a:lstStyle/>
                  <a:p>
                    <a:fld id="{324B1D82-EA26-4ECF-ABE8-05389EA88692}"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C98-41D7-9A34-548596488C80}"/>
                </c:ext>
              </c:extLst>
            </c:dLbl>
            <c:dLbl>
              <c:idx val="6"/>
              <c:tx>
                <c:rich>
                  <a:bodyPr/>
                  <a:lstStyle/>
                  <a:p>
                    <a:fld id="{E04F91AC-CA3A-4CE5-923D-3EF27FFE8CF9}"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C98-41D7-9A34-548596488C80}"/>
                </c:ext>
              </c:extLst>
            </c:dLbl>
            <c:dLbl>
              <c:idx val="7"/>
              <c:tx>
                <c:rich>
                  <a:bodyPr/>
                  <a:lstStyle/>
                  <a:p>
                    <a:fld id="{339E4876-5B58-4E3E-A8C8-4FC8834622CB}"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C98-41D7-9A34-548596488C80}"/>
                </c:ext>
              </c:extLst>
            </c:dLbl>
            <c:dLbl>
              <c:idx val="8"/>
              <c:tx>
                <c:rich>
                  <a:bodyPr/>
                  <a:lstStyle/>
                  <a:p>
                    <a:fld id="{168EFF81-2328-4E64-9ECD-00332927482E}"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C98-41D7-9A34-548596488C80}"/>
                </c:ext>
              </c:extLst>
            </c:dLbl>
            <c:dLbl>
              <c:idx val="9"/>
              <c:tx>
                <c:rich>
                  <a:bodyPr/>
                  <a:lstStyle/>
                  <a:p>
                    <a:fld id="{7426383A-2252-4F74-8767-FF5F93CFDEDA}"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C98-41D7-9A34-548596488C80}"/>
                </c:ext>
              </c:extLst>
            </c:dLbl>
            <c:dLbl>
              <c:idx val="10"/>
              <c:tx>
                <c:rich>
                  <a:bodyPr/>
                  <a:lstStyle/>
                  <a:p>
                    <a:fld id="{C5660F5E-ADB2-4962-9105-9E306A13B33B}"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C98-41D7-9A34-548596488C80}"/>
                </c:ext>
              </c:extLst>
            </c:dLbl>
            <c:dLbl>
              <c:idx val="11"/>
              <c:tx>
                <c:rich>
                  <a:bodyPr/>
                  <a:lstStyle/>
                  <a:p>
                    <a:fld id="{F4FD55DC-D384-4B39-9CC1-B09305D4EF8D}"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C98-41D7-9A34-548596488C80}"/>
                </c:ext>
              </c:extLst>
            </c:dLbl>
            <c:dLbl>
              <c:idx val="12"/>
              <c:layout>
                <c:manualLayout>
                  <c:x val="-3.5249766364431716E-2"/>
                  <c:y val="-0.10570824524312897"/>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987650B0-95CC-48BF-9DE6-9517201BEC7E}"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4C98-41D7-9A34-548596488C80}"/>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Coverage'!$C$2:$C$14</c:f>
              <c:numCache>
                <c:formatCode>General</c:formatCode>
                <c:ptCount val="13"/>
                <c:pt idx="0">
                  <c:v>94.9</c:v>
                </c:pt>
                <c:pt idx="1">
                  <c:v>52.3</c:v>
                </c:pt>
                <c:pt idx="2">
                  <c:v>60.3</c:v>
                </c:pt>
                <c:pt idx="3">
                  <c:v>77.7</c:v>
                </c:pt>
                <c:pt idx="4">
                  <c:v>59.3</c:v>
                </c:pt>
                <c:pt idx="5">
                  <c:v>89.6</c:v>
                </c:pt>
                <c:pt idx="6">
                  <c:v>84.3</c:v>
                </c:pt>
                <c:pt idx="7">
                  <c:v>98.2</c:v>
                </c:pt>
                <c:pt idx="8">
                  <c:v>67.8</c:v>
                </c:pt>
                <c:pt idx="9">
                  <c:v>75.099999999999994</c:v>
                </c:pt>
                <c:pt idx="10">
                  <c:v>67.099999999999994</c:v>
                </c:pt>
                <c:pt idx="11">
                  <c:v>48.6</c:v>
                </c:pt>
                <c:pt idx="12">
                  <c:v>70.52</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'3G Coverage'!$A$2:$A$14</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4C98-41D7-9A34-548596488C80}"/>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UL  Thr'!$M$2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Thr'!$M$3</c:f>
              <c:numCache>
                <c:formatCode>General</c:formatCode>
                <c:ptCount val="1"/>
                <c:pt idx="0">
                  <c:v>7</c:v>
                </c:pt>
              </c:numCache>
            </c:numRef>
          </c:val>
          <c:extLst>
            <c:ext xmlns:c16="http://schemas.microsoft.com/office/drawing/2014/chart" uri="{C3380CC4-5D6E-409C-BE32-E72D297353CC}">
              <c16:uniqueId val="{00000000-920A-43C8-BAAA-7A26BC63E0C7}"/>
            </c:ext>
          </c:extLst>
        </c:ser>
        <c:ser>
          <c:idx val="1"/>
          <c:order val="1"/>
          <c:tx>
            <c:strRef>
              <c:f>'3G FTP UL  Thr'!$N$2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Thr'!$N$3</c:f>
              <c:numCache>
                <c:formatCode>General</c:formatCode>
                <c:ptCount val="1"/>
              </c:numCache>
            </c:numRef>
          </c:val>
          <c:extLst>
            <c:ext xmlns:c16="http://schemas.microsoft.com/office/drawing/2014/chart" uri="{C3380CC4-5D6E-409C-BE32-E72D297353CC}">
              <c16:uniqueId val="{00000001-920A-43C8-BAAA-7A26BC63E0C7}"/>
            </c:ext>
          </c:extLst>
        </c:ser>
        <c:ser>
          <c:idx val="2"/>
          <c:order val="2"/>
          <c:tx>
            <c:strRef>
              <c:f>'3G FTP UL  Thr'!$O$2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Thr'!$O$3</c:f>
              <c:numCache>
                <c:formatCode>General</c:formatCode>
                <c:ptCount val="1"/>
                <c:pt idx="0">
                  <c:v>5</c:v>
                </c:pt>
              </c:numCache>
            </c:numRef>
          </c:val>
          <c:extLst>
            <c:ext xmlns:c16="http://schemas.microsoft.com/office/drawing/2014/chart" uri="{C3380CC4-5D6E-409C-BE32-E72D297353CC}">
              <c16:uniqueId val="{00000002-920A-43C8-BAAA-7A26BC63E0C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'4G_Web_Ser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'!$M$3</c:f>
              <c:numCache>
                <c:formatCode>General</c:formatCode>
                <c:ptCount val="1"/>
                <c:pt idx="0">
                  <c:v>10</c:v>
                </c:pt>
              </c:numCache>
            </c:numRef>
          </c:val>
          <c:extLst>
            <c:ext xmlns:c16="http://schemas.microsoft.com/office/drawing/2014/chart" uri="{C3380CC4-5D6E-409C-BE32-E72D297353CC}">
              <c16:uniqueId val="{00000000-5E79-496B-A81F-C68D5B9A5F36}"/>
            </c:ext>
          </c:extLst>
        </c:ser>
        <c:ser>
          <c:idx val="1"/>
          <c:order val="1"/>
          <c:tx>
            <c:strRef>
              <c:f>'4G_Web_Ser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'!$N$3</c:f>
              <c:numCache>
                <c:formatCode>General</c:formatCode>
                <c:ptCount val="1"/>
                <c:pt idx="0">
                  <c:v>1</c:v>
                </c:pt>
              </c:numCache>
            </c:numRef>
          </c:val>
          <c:extLst>
            <c:ext xmlns:c16="http://schemas.microsoft.com/office/drawing/2014/chart" uri="{C3380CC4-5D6E-409C-BE32-E72D297353CC}">
              <c16:uniqueId val="{00000001-5E79-496B-A81F-C68D5B9A5F36}"/>
            </c:ext>
          </c:extLst>
        </c:ser>
        <c:ser>
          <c:idx val="2"/>
          <c:order val="2"/>
          <c:tx>
            <c:strRef>
              <c:f>'4G_Web_Ser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5E79-496B-A81F-C68D5B9A5F36}"/>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'!$O$3</c:f>
              <c:numCache>
                <c:formatCode>General</c:formatCode>
                <c:ptCount val="1"/>
                <c:pt idx="0">
                  <c:v>1</c:v>
                </c:pt>
              </c:numCache>
            </c:numRef>
          </c:val>
          <c:extLst>
            <c:ext xmlns:c16="http://schemas.microsoft.com/office/drawing/2014/chart" uri="{C3380CC4-5D6E-409C-BE32-E72D297353CC}">
              <c16:uniqueId val="{00000004-5E79-496B-A81F-C68D5B9A5F3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'4G_Web_Ser '!$B$1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4EE3-4FF1-A73F-7028D2568F8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4EE3-4FF1-A73F-7028D2568F8F}"/>
              </c:ext>
            </c:extLst>
          </c:dPt>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'!$B$2:$B$14</c:f>
              <c:numCache>
                <c:formatCode>General</c:formatCode>
                <c:ptCount val="13"/>
                <c:pt idx="0">
                  <c:v>100</c:v>
                </c:pt>
                <c:pt idx="1">
                  <c:v>98.33</c:v>
                </c:pt>
                <c:pt idx="2">
                  <c:v>98.509999999999991</c:v>
                </c:pt>
                <c:pt idx="3">
                  <c:v>99.91</c:v>
                </c:pt>
                <c:pt idx="4">
                  <c:v>100</c:v>
                </c:pt>
                <c:pt idx="5">
                  <c:v>100</c:v>
                </c:pt>
                <c:pt idx="6">
                  <c:v>98.960000000000008</c:v>
                </c:pt>
                <c:pt idx="7">
                  <c:v>100</c:v>
                </c:pt>
                <c:pt idx="8">
                  <c:v>100</c:v>
                </c:pt>
                <c:pt idx="9">
                  <c:v>98.11</c:v>
                </c:pt>
                <c:pt idx="10">
                  <c:v>100</c:v>
                </c:pt>
                <c:pt idx="11">
                  <c:v>97.08</c:v>
                </c:pt>
                <c:pt idx="12">
                  <c:v>99.050000000000011</c:v>
                </c:pt>
              </c:numCache>
            </c:numRef>
          </c:val>
          <c:extLst>
            <c:ext xmlns:c16="http://schemas.microsoft.com/office/drawing/2014/chart" uri="{C3380CC4-5D6E-409C-BE32-E72D297353CC}">
              <c16:uniqueId val="{00000004-4EE3-4FF1-A73F-7028D2568F8F}"/>
            </c:ext>
          </c:extLst>
        </c:ser>
        <c:ser>
          <c:idx val="1"/>
          <c:order val="1"/>
          <c:tx>
            <c:strRef>
              <c:f>'4G_Web_Ser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6-4EE3-4FF1-A73F-7028D2568F8F}"/>
              </c:ext>
            </c:extLst>
          </c:dPt>
          <c:dPt>
            <c:idx val="12"/>
            <c:invertIfNegative val="0"/>
            <c:bubble3D val="0"/>
            <c:spPr>
              <a:solidFill>
                <a:srgbClr val="92D050"/>
              </a:solidFill>
              <a:ln w="19050">
                <a:noFill/>
              </a:ln>
              <a:effectLst/>
            </c:spPr>
            <c:extLst>
              <c:ext xmlns:c16="http://schemas.microsoft.com/office/drawing/2014/chart" uri="{C3380CC4-5D6E-409C-BE32-E72D297353CC}">
                <c16:uniqueId val="{00000008-4EE3-4FF1-A73F-7028D2568F8F}"/>
              </c:ext>
            </c:extLst>
          </c:dPt>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'!$C$2:$C$14</c:f>
              <c:numCache>
                <c:formatCode>General</c:formatCode>
                <c:ptCount val="13"/>
                <c:pt idx="0">
                  <c:v>100</c:v>
                </c:pt>
                <c:pt idx="1">
                  <c:v>98.78</c:v>
                </c:pt>
                <c:pt idx="2">
                  <c:v>97.87</c:v>
                </c:pt>
                <c:pt idx="3">
                  <c:v>99.78</c:v>
                </c:pt>
                <c:pt idx="4">
                  <c:v>100</c:v>
                </c:pt>
                <c:pt idx="5">
                  <c:v>100</c:v>
                </c:pt>
                <c:pt idx="6">
                  <c:v>98.17</c:v>
                </c:pt>
                <c:pt idx="7">
                  <c:v>99.550000000000011</c:v>
                </c:pt>
                <c:pt idx="8">
                  <c:v>98.39</c:v>
                </c:pt>
                <c:pt idx="9">
                  <c:v>97.45</c:v>
                </c:pt>
                <c:pt idx="10">
                  <c:v>100</c:v>
                </c:pt>
                <c:pt idx="11">
                  <c:v>95.33</c:v>
                </c:pt>
                <c:pt idx="12">
                  <c:v>98.7</c:v>
                </c:pt>
              </c:numCache>
            </c:numRef>
          </c:val>
          <c:extLst>
            <c:ext xmlns:c16="http://schemas.microsoft.com/office/drawing/2014/chart" uri="{C3380CC4-5D6E-409C-BE32-E72D297353CC}">
              <c16:uniqueId val="{00000009-4EE3-4FF1-A73F-7028D2568F8F}"/>
            </c:ext>
          </c:extLst>
        </c:ser>
        <c:ser>
          <c:idx val="2"/>
          <c:order val="2"/>
          <c:tx>
            <c:strRef>
              <c:f>'4G_Web_Ser '!$D$1</c:f>
              <c:strCache>
                <c:ptCount val="1"/>
                <c:pt idx="0">
                  <c:v>CELTISS</c:v>
                </c:pt>
              </c:strCache>
            </c:strRef>
          </c:tx>
          <c:spPr>
            <a:solidFill>
              <a:srgbClr val="0070C0"/>
            </a:solidFill>
            <a:ln>
              <a:solidFill>
                <a:schemeClr val="accent3"/>
              </a:solidFill>
            </a:ln>
            <a:effectLst/>
          </c:spPr>
          <c:invertIfNegative val="0"/>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'!$D$2:$D$14</c:f>
              <c:numCache>
                <c:formatCode>General</c:formatCode>
                <c:ptCount val="13"/>
                <c:pt idx="0">
                  <c:v>100</c:v>
                </c:pt>
                <c:pt idx="1">
                  <c:v>97.71</c:v>
                </c:pt>
                <c:pt idx="2">
                  <c:v>98.11</c:v>
                </c:pt>
                <c:pt idx="3">
                  <c:v>99.89</c:v>
                </c:pt>
                <c:pt idx="4">
                  <c:v>100</c:v>
                </c:pt>
                <c:pt idx="5">
                  <c:v>100</c:v>
                </c:pt>
                <c:pt idx="6">
                  <c:v>97.88</c:v>
                </c:pt>
                <c:pt idx="7">
                  <c:v>98.77</c:v>
                </c:pt>
                <c:pt idx="8">
                  <c:v>99.08</c:v>
                </c:pt>
                <c:pt idx="9">
                  <c:v>97.88</c:v>
                </c:pt>
                <c:pt idx="10">
                  <c:v>100</c:v>
                </c:pt>
                <c:pt idx="11">
                  <c:v>95.26</c:v>
                </c:pt>
                <c:pt idx="12">
                  <c:v>98.52</c:v>
                </c:pt>
              </c:numCache>
            </c:numRef>
          </c:val>
          <c:extLst>
            <c:ext xmlns:c16="http://schemas.microsoft.com/office/drawing/2014/chart" uri="{C3380CC4-5D6E-409C-BE32-E72D297353CC}">
              <c16:uniqueId val="{0000000A-4EE3-4FF1-A73F-7028D2568F8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'4G_Web_Ser '!$E$1</c:f>
              <c:strCache>
                <c:ptCount val="1"/>
                <c:pt idx="0">
                  <c:v>ARCEP Target</c:v>
                </c:pt>
              </c:strCache>
            </c:strRef>
          </c:tx>
          <c:spPr>
            <a:ln w="19050" cap="rnd">
              <a:solidFill>
                <a:srgbClr val="FF0000"/>
              </a:solidFill>
              <a:prstDash val="sysDash"/>
              <a:round/>
            </a:ln>
            <a:effectLst/>
          </c:spPr>
          <c:marker>
            <c:symbol val="none"/>
          </c:marker>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4EE3-4FF1-A73F-7028D2568F8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4930973495547524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'!$M$3</c:f>
              <c:numCache>
                <c:formatCode>General</c:formatCode>
                <c:ptCount val="1"/>
                <c:pt idx="0">
                  <c:v>6</c:v>
                </c:pt>
              </c:numCache>
            </c:numRef>
          </c:val>
          <c:extLst>
            <c:ext xmlns:c16="http://schemas.microsoft.com/office/drawing/2014/chart" uri="{C3380CC4-5D6E-409C-BE32-E72D297353CC}">
              <c16:uniqueId val="{00000000-850A-45DB-BA93-9B59A0E1F103}"/>
            </c:ext>
          </c:extLst>
        </c:ser>
        <c:ser>
          <c:idx val="1"/>
          <c:order val="1"/>
          <c:tx>
            <c:strRef>
              <c:f>'4G FTP UL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'!$N$3</c:f>
              <c:numCache>
                <c:formatCode>General</c:formatCode>
                <c:ptCount val="1"/>
                <c:pt idx="0">
                  <c:v>5</c:v>
                </c:pt>
              </c:numCache>
            </c:numRef>
          </c:val>
          <c:extLst>
            <c:ext xmlns:c16="http://schemas.microsoft.com/office/drawing/2014/chart" uri="{C3380CC4-5D6E-409C-BE32-E72D297353CC}">
              <c16:uniqueId val="{00000001-850A-45DB-BA93-9B59A0E1F103}"/>
            </c:ext>
          </c:extLst>
        </c:ser>
        <c:ser>
          <c:idx val="2"/>
          <c:order val="2"/>
          <c:tx>
            <c:strRef>
              <c:f>'4G FTP UL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bevelB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'!$O$3</c:f>
              <c:numCache>
                <c:formatCode>General</c:formatCode>
                <c:ptCount val="1"/>
                <c:pt idx="0">
                  <c:v>8</c:v>
                </c:pt>
              </c:numCache>
            </c:numRef>
          </c:val>
          <c:extLst>
            <c:ext xmlns:c16="http://schemas.microsoft.com/office/drawing/2014/chart" uri="{C3380CC4-5D6E-409C-BE32-E72D297353CC}">
              <c16:uniqueId val="{00000002-850A-45DB-BA93-9B59A0E1F103}"/>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'!$M$3</c:f>
              <c:numCache>
                <c:formatCode>General</c:formatCode>
                <c:ptCount val="1"/>
                <c:pt idx="0">
                  <c:v>7</c:v>
                </c:pt>
              </c:numCache>
            </c:numRef>
          </c:val>
          <c:extLst>
            <c:ext xmlns:c16="http://schemas.microsoft.com/office/drawing/2014/chart" uri="{C3380CC4-5D6E-409C-BE32-E72D297353CC}">
              <c16:uniqueId val="{00000000-7C9F-4797-AE50-408E066CD315}"/>
            </c:ext>
          </c:extLst>
        </c:ser>
        <c:ser>
          <c:idx val="1"/>
          <c:order val="1"/>
          <c:tx>
            <c:strRef>
              <c:f>'4G FTP DL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'!$N$3</c:f>
              <c:numCache>
                <c:formatCode>General</c:formatCode>
                <c:ptCount val="1"/>
                <c:pt idx="0">
                  <c:v>6</c:v>
                </c:pt>
              </c:numCache>
            </c:numRef>
          </c:val>
          <c:extLst>
            <c:ext xmlns:c16="http://schemas.microsoft.com/office/drawing/2014/chart" uri="{C3380CC4-5D6E-409C-BE32-E72D297353CC}">
              <c16:uniqueId val="{00000001-7C9F-4797-AE50-408E066CD315}"/>
            </c:ext>
          </c:extLst>
        </c:ser>
        <c:ser>
          <c:idx val="2"/>
          <c:order val="2"/>
          <c:tx>
            <c:strRef>
              <c:f>'4G FTP DL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C9F-4797-AE50-408E066CD315}"/>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'!$O$3</c:f>
              <c:numCache>
                <c:formatCode>General</c:formatCode>
                <c:ptCount val="1"/>
                <c:pt idx="0">
                  <c:v>7</c:v>
                </c:pt>
              </c:numCache>
            </c:numRef>
          </c:val>
          <c:extLst>
            <c:ext xmlns:c16="http://schemas.microsoft.com/office/drawing/2014/chart" uri="{C3380CC4-5D6E-409C-BE32-E72D297353CC}">
              <c16:uniqueId val="{00000004-7C9F-4797-AE50-408E066CD31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u="none" strike="noStrike" cap="all" baseline="0">
                <a:effectLst/>
              </a:rPr>
              <a:t>FTP DL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1BC8-4B90-B69B-46EB23986236}"/>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1BC8-4B90-B69B-46EB23986236}"/>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'!$B$2:$B$14</c:f>
              <c:numCache>
                <c:formatCode>General</c:formatCode>
                <c:ptCount val="13"/>
                <c:pt idx="0">
                  <c:v>99.67</c:v>
                </c:pt>
                <c:pt idx="1">
                  <c:v>99.68</c:v>
                </c:pt>
                <c:pt idx="2">
                  <c:v>99.87</c:v>
                </c:pt>
                <c:pt idx="3">
                  <c:v>99.570000000000007</c:v>
                </c:pt>
                <c:pt idx="4">
                  <c:v>100</c:v>
                </c:pt>
                <c:pt idx="5">
                  <c:v>100</c:v>
                </c:pt>
                <c:pt idx="6">
                  <c:v>100</c:v>
                </c:pt>
                <c:pt idx="7">
                  <c:v>99.67</c:v>
                </c:pt>
                <c:pt idx="8">
                  <c:v>100</c:v>
                </c:pt>
                <c:pt idx="9">
                  <c:v>99.570000000000007</c:v>
                </c:pt>
                <c:pt idx="10">
                  <c:v>100</c:v>
                </c:pt>
                <c:pt idx="11">
                  <c:v>99.41</c:v>
                </c:pt>
                <c:pt idx="12">
                  <c:v>99.68</c:v>
                </c:pt>
              </c:numCache>
            </c:numRef>
          </c:val>
          <c:extLst>
            <c:ext xmlns:c16="http://schemas.microsoft.com/office/drawing/2014/chart" uri="{C3380CC4-5D6E-409C-BE32-E72D297353CC}">
              <c16:uniqueId val="{00000004-1BC8-4B90-B69B-46EB23986236}"/>
            </c:ext>
          </c:extLst>
        </c:ser>
        <c:ser>
          <c:idx val="1"/>
          <c:order val="1"/>
          <c:tx>
            <c:strRef>
              <c:f>'4G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1BC8-4B90-B69B-46EB23986236}"/>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1BC8-4B90-B69B-46EB23986236}"/>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'!$C$2:$C$14</c:f>
              <c:numCache>
                <c:formatCode>General</c:formatCode>
                <c:ptCount val="13"/>
                <c:pt idx="0">
                  <c:v>99.839999999999989</c:v>
                </c:pt>
                <c:pt idx="1">
                  <c:v>99.86</c:v>
                </c:pt>
                <c:pt idx="2">
                  <c:v>99.21</c:v>
                </c:pt>
                <c:pt idx="3">
                  <c:v>100</c:v>
                </c:pt>
                <c:pt idx="4">
                  <c:v>99.1</c:v>
                </c:pt>
                <c:pt idx="5">
                  <c:v>100</c:v>
                </c:pt>
                <c:pt idx="6">
                  <c:v>100</c:v>
                </c:pt>
                <c:pt idx="7">
                  <c:v>100</c:v>
                </c:pt>
                <c:pt idx="8">
                  <c:v>99.67</c:v>
                </c:pt>
                <c:pt idx="9">
                  <c:v>99.78</c:v>
                </c:pt>
                <c:pt idx="10">
                  <c:v>100</c:v>
                </c:pt>
                <c:pt idx="11">
                  <c:v>93.26</c:v>
                </c:pt>
                <c:pt idx="12">
                  <c:v>99.11</c:v>
                </c:pt>
              </c:numCache>
            </c:numRef>
          </c:val>
          <c:extLst>
            <c:ext xmlns:c16="http://schemas.microsoft.com/office/drawing/2014/chart" uri="{C3380CC4-5D6E-409C-BE32-E72D297353CC}">
              <c16:uniqueId val="{00000009-1BC8-4B90-B69B-46EB23986236}"/>
            </c:ext>
          </c:extLst>
        </c:ser>
        <c:ser>
          <c:idx val="2"/>
          <c:order val="2"/>
          <c:tx>
            <c:strRef>
              <c:f>'4G FTP DL  '!$D$1</c:f>
              <c:strCache>
                <c:ptCount val="1"/>
                <c:pt idx="0">
                  <c:v>CELTISS</c:v>
                </c:pt>
              </c:strCache>
            </c:strRef>
          </c:tx>
          <c:spPr>
            <a:solidFill>
              <a:srgbClr val="0070C0"/>
            </a:solidFill>
            <a:ln>
              <a:solidFill>
                <a:schemeClr val="accent3"/>
              </a:solidFill>
            </a:ln>
            <a:effectLst/>
          </c:spPr>
          <c:invertIfNegative val="0"/>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'!$D$2:$D$14</c:f>
              <c:numCache>
                <c:formatCode>General</c:formatCode>
                <c:ptCount val="13"/>
                <c:pt idx="0">
                  <c:v>100</c:v>
                </c:pt>
                <c:pt idx="1">
                  <c:v>99.91</c:v>
                </c:pt>
                <c:pt idx="2">
                  <c:v>99.039999999999992</c:v>
                </c:pt>
                <c:pt idx="3">
                  <c:v>100</c:v>
                </c:pt>
                <c:pt idx="4">
                  <c:v>100</c:v>
                </c:pt>
                <c:pt idx="5">
                  <c:v>100</c:v>
                </c:pt>
                <c:pt idx="6">
                  <c:v>99.32</c:v>
                </c:pt>
                <c:pt idx="7">
                  <c:v>95.39</c:v>
                </c:pt>
                <c:pt idx="8">
                  <c:v>100</c:v>
                </c:pt>
                <c:pt idx="9">
                  <c:v>91.67</c:v>
                </c:pt>
                <c:pt idx="10">
                  <c:v>100</c:v>
                </c:pt>
                <c:pt idx="11">
                  <c:v>87.5</c:v>
                </c:pt>
                <c:pt idx="12">
                  <c:v>97.55</c:v>
                </c:pt>
              </c:numCache>
            </c:numRef>
          </c:val>
          <c:extLst>
            <c:ext xmlns:c16="http://schemas.microsoft.com/office/drawing/2014/chart" uri="{C3380CC4-5D6E-409C-BE32-E72D297353CC}">
              <c16:uniqueId val="{0000000A-1BC8-4B90-B69B-46EB23986236}"/>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DL  '!$E$1</c:f>
              <c:strCache>
                <c:ptCount val="1"/>
                <c:pt idx="0">
                  <c:v>ARCEP Target</c:v>
                </c:pt>
              </c:strCache>
            </c:strRef>
          </c:tx>
          <c:spPr>
            <a:ln w="19050" cap="rnd">
              <a:solidFill>
                <a:srgbClr val="FF0000"/>
              </a:solidFill>
              <a:prstDash val="sysDash"/>
              <a:round/>
            </a:ln>
            <a:effectLst/>
          </c:spPr>
          <c:marker>
            <c:symbol val="none"/>
          </c:marker>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1BC8-4B90-B69B-46EB23986236}"/>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062172416647299"/>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cap="all" baseline="0">
                <a:effectLst/>
              </a:rPr>
              <a:t>FTP UL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AEA-4914-AD20-C171764BB319}"/>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AEA-4914-AD20-C171764BB319}"/>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'!$B$2:$B$14</c:f>
              <c:numCache>
                <c:formatCode>General</c:formatCode>
                <c:ptCount val="13"/>
                <c:pt idx="0">
                  <c:v>99.65</c:v>
                </c:pt>
                <c:pt idx="1">
                  <c:v>99.660000000000011</c:v>
                </c:pt>
                <c:pt idx="2">
                  <c:v>98.440000000000012</c:v>
                </c:pt>
                <c:pt idx="3">
                  <c:v>99.11999999999999</c:v>
                </c:pt>
                <c:pt idx="4">
                  <c:v>100</c:v>
                </c:pt>
                <c:pt idx="5">
                  <c:v>99.13</c:v>
                </c:pt>
                <c:pt idx="6">
                  <c:v>100</c:v>
                </c:pt>
                <c:pt idx="7">
                  <c:v>100</c:v>
                </c:pt>
                <c:pt idx="8">
                  <c:v>100</c:v>
                </c:pt>
                <c:pt idx="9">
                  <c:v>100</c:v>
                </c:pt>
                <c:pt idx="10">
                  <c:v>99.570000000000007</c:v>
                </c:pt>
                <c:pt idx="11">
                  <c:v>93.13</c:v>
                </c:pt>
                <c:pt idx="12">
                  <c:v>99.13</c:v>
                </c:pt>
              </c:numCache>
            </c:numRef>
          </c:val>
          <c:extLst>
            <c:ext xmlns:c16="http://schemas.microsoft.com/office/drawing/2014/chart" uri="{C3380CC4-5D6E-409C-BE32-E72D297353CC}">
              <c16:uniqueId val="{00000004-3AEA-4914-AD20-C171764BB319}"/>
            </c:ext>
          </c:extLst>
        </c:ser>
        <c:ser>
          <c:idx val="1"/>
          <c:order val="1"/>
          <c:tx>
            <c:strRef>
              <c:f>'4G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AEA-4914-AD20-C171764BB319}"/>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AEA-4914-AD20-C171764BB319}"/>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'!$C$2:$C$14</c:f>
              <c:numCache>
                <c:formatCode>General</c:formatCode>
                <c:ptCount val="13"/>
                <c:pt idx="0">
                  <c:v>100</c:v>
                </c:pt>
                <c:pt idx="1">
                  <c:v>100</c:v>
                </c:pt>
                <c:pt idx="2">
                  <c:v>98.88</c:v>
                </c:pt>
                <c:pt idx="3">
                  <c:v>99.539999999999992</c:v>
                </c:pt>
                <c:pt idx="4">
                  <c:v>99.539999999999992</c:v>
                </c:pt>
                <c:pt idx="5">
                  <c:v>99.53</c:v>
                </c:pt>
                <c:pt idx="6">
                  <c:v>99.77000000000001</c:v>
                </c:pt>
                <c:pt idx="7">
                  <c:v>100</c:v>
                </c:pt>
                <c:pt idx="8">
                  <c:v>99.660000000000011</c:v>
                </c:pt>
                <c:pt idx="9">
                  <c:v>99.550000000000011</c:v>
                </c:pt>
                <c:pt idx="10">
                  <c:v>100</c:v>
                </c:pt>
                <c:pt idx="11">
                  <c:v>90.79</c:v>
                </c:pt>
                <c:pt idx="12">
                  <c:v>98.83</c:v>
                </c:pt>
              </c:numCache>
            </c:numRef>
          </c:val>
          <c:extLst>
            <c:ext xmlns:c16="http://schemas.microsoft.com/office/drawing/2014/chart" uri="{C3380CC4-5D6E-409C-BE32-E72D297353CC}">
              <c16:uniqueId val="{00000009-3AEA-4914-AD20-C171764BB319}"/>
            </c:ext>
          </c:extLst>
        </c:ser>
        <c:ser>
          <c:idx val="2"/>
          <c:order val="2"/>
          <c:tx>
            <c:strRef>
              <c:f>'4G FTP UL  '!$D$1</c:f>
              <c:strCache>
                <c:ptCount val="1"/>
                <c:pt idx="0">
                  <c:v>CELTISS</c:v>
                </c:pt>
              </c:strCache>
            </c:strRef>
          </c:tx>
          <c:spPr>
            <a:solidFill>
              <a:srgbClr val="0070C0"/>
            </a:solidFill>
            <a:ln>
              <a:solidFill>
                <a:schemeClr val="accent3"/>
              </a:solidFill>
            </a:ln>
            <a:effectLst/>
          </c:spPr>
          <c:invertIfNegative val="0"/>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'!$D$2:$D$14</c:f>
              <c:numCache>
                <c:formatCode>General</c:formatCode>
                <c:ptCount val="13"/>
                <c:pt idx="0">
                  <c:v>99.839999999999989</c:v>
                </c:pt>
                <c:pt idx="1">
                  <c:v>100</c:v>
                </c:pt>
                <c:pt idx="2">
                  <c:v>98.240000000000009</c:v>
                </c:pt>
                <c:pt idx="3">
                  <c:v>99.78</c:v>
                </c:pt>
                <c:pt idx="4">
                  <c:v>100</c:v>
                </c:pt>
                <c:pt idx="5">
                  <c:v>100</c:v>
                </c:pt>
                <c:pt idx="6">
                  <c:v>100</c:v>
                </c:pt>
                <c:pt idx="7">
                  <c:v>97.14</c:v>
                </c:pt>
                <c:pt idx="8">
                  <c:v>100</c:v>
                </c:pt>
                <c:pt idx="9">
                  <c:v>100</c:v>
                </c:pt>
                <c:pt idx="10">
                  <c:v>100</c:v>
                </c:pt>
                <c:pt idx="11">
                  <c:v>91.03</c:v>
                </c:pt>
                <c:pt idx="12">
                  <c:v>98.71</c:v>
                </c:pt>
              </c:numCache>
            </c:numRef>
          </c:val>
          <c:extLst>
            <c:ext xmlns:c16="http://schemas.microsoft.com/office/drawing/2014/chart" uri="{C3380CC4-5D6E-409C-BE32-E72D297353CC}">
              <c16:uniqueId val="{0000000A-3AEA-4914-AD20-C171764BB31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UL  '!$E$1</c:f>
              <c:strCache>
                <c:ptCount val="1"/>
                <c:pt idx="0">
                  <c:v>ARCEP Target</c:v>
                </c:pt>
              </c:strCache>
            </c:strRef>
          </c:tx>
          <c:spPr>
            <a:ln w="19050" cap="rnd">
              <a:solidFill>
                <a:srgbClr val="FF0000"/>
              </a:solidFill>
              <a:prstDash val="sysDash"/>
              <a:round/>
            </a:ln>
            <a:effectLst/>
          </c:spPr>
          <c:marker>
            <c:symbol val="none"/>
          </c:marker>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3AEA-4914-AD20-C171764BB31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Thr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'!$M$3</c:f>
              <c:numCache>
                <c:formatCode>General</c:formatCode>
                <c:ptCount val="1"/>
                <c:pt idx="0">
                  <c:v>12</c:v>
                </c:pt>
              </c:numCache>
            </c:numRef>
          </c:val>
          <c:extLst>
            <c:ext xmlns:c16="http://schemas.microsoft.com/office/drawing/2014/chart" uri="{C3380CC4-5D6E-409C-BE32-E72D297353CC}">
              <c16:uniqueId val="{00000000-B4A9-4A06-ADF1-D8EC527BC5DF}"/>
            </c:ext>
          </c:extLst>
        </c:ser>
        <c:ser>
          <c:idx val="1"/>
          <c:order val="1"/>
          <c:tx>
            <c:strRef>
              <c:f>'4G FTP UL  Thr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'!$N$3</c:f>
              <c:numCache>
                <c:formatCode>General</c:formatCode>
                <c:ptCount val="1"/>
              </c:numCache>
            </c:numRef>
          </c:val>
          <c:extLst>
            <c:ext xmlns:c16="http://schemas.microsoft.com/office/drawing/2014/chart" uri="{C3380CC4-5D6E-409C-BE32-E72D297353CC}">
              <c16:uniqueId val="{00000001-B4A9-4A06-ADF1-D8EC527BC5DF}"/>
            </c:ext>
          </c:extLst>
        </c:ser>
        <c:ser>
          <c:idx val="2"/>
          <c:order val="2"/>
          <c:tx>
            <c:strRef>
              <c:f>'4G FTP UL  Thr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'!$O$3</c:f>
              <c:numCache>
                <c:formatCode>General</c:formatCode>
                <c:ptCount val="1"/>
                <c:pt idx="0">
                  <c:v>0</c:v>
                </c:pt>
              </c:numCache>
            </c:numRef>
          </c:val>
          <c:extLst>
            <c:ext xmlns:c16="http://schemas.microsoft.com/office/drawing/2014/chart" uri="{C3380CC4-5D6E-409C-BE32-E72D297353CC}">
              <c16:uniqueId val="{00000002-B4A9-4A06-ADF1-D8EC527BC5D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thr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'!$M$3</c:f>
              <c:numCache>
                <c:formatCode>General</c:formatCode>
                <c:ptCount val="1"/>
                <c:pt idx="0">
                  <c:v>8</c:v>
                </c:pt>
              </c:numCache>
            </c:numRef>
          </c:val>
          <c:extLst>
            <c:ext xmlns:c16="http://schemas.microsoft.com/office/drawing/2014/chart" uri="{C3380CC4-5D6E-409C-BE32-E72D297353CC}">
              <c16:uniqueId val="{00000000-9E14-4548-BFAD-2A003386D3E0}"/>
            </c:ext>
          </c:extLst>
        </c:ser>
        <c:ser>
          <c:idx val="1"/>
          <c:order val="1"/>
          <c:tx>
            <c:strRef>
              <c:f>'4G FTP DL thr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'!$N$3</c:f>
              <c:numCache>
                <c:formatCode>General</c:formatCode>
                <c:ptCount val="1"/>
                <c:pt idx="0">
                  <c:v>4</c:v>
                </c:pt>
              </c:numCache>
            </c:numRef>
          </c:val>
          <c:extLst>
            <c:ext xmlns:c16="http://schemas.microsoft.com/office/drawing/2014/chart" uri="{C3380CC4-5D6E-409C-BE32-E72D297353CC}">
              <c16:uniqueId val="{00000001-9E14-4548-BFAD-2A003386D3E0}"/>
            </c:ext>
          </c:extLst>
        </c:ser>
        <c:ser>
          <c:idx val="2"/>
          <c:order val="2"/>
          <c:tx>
            <c:strRef>
              <c:f>'4G FTP DL thr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9E14-4548-BFAD-2A003386D3E0}"/>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'!$O$3</c:f>
              <c:numCache>
                <c:formatCode>General</c:formatCode>
                <c:ptCount val="1"/>
                <c:pt idx="0">
                  <c:v>0</c:v>
                </c:pt>
              </c:numCache>
            </c:numRef>
          </c:val>
          <c:extLst>
            <c:ext xmlns:c16="http://schemas.microsoft.com/office/drawing/2014/chart" uri="{C3380CC4-5D6E-409C-BE32-E72D297353CC}">
              <c16:uniqueId val="{00000004-9E14-4548-BFAD-2A003386D3E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cap="all" baseline="0">
                <a:effectLst/>
              </a:rPr>
              <a:t>FTP DL </a:t>
            </a:r>
            <a:r>
              <a:rPr lang="en-US" sz="1800" b="1" i="0" cap="all" baseline="0">
                <a:effectLst/>
              </a:rPr>
              <a:t>THROUGHPUT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thr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8F1-44E9-BAF3-48E6412AD8EA}"/>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8F1-44E9-BAF3-48E6412AD8EA}"/>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'!$B$2:$B$14</c:f>
              <c:numCache>
                <c:formatCode>General</c:formatCode>
                <c:ptCount val="13"/>
                <c:pt idx="0">
                  <c:v>13142.8</c:v>
                </c:pt>
                <c:pt idx="1">
                  <c:v>16025.78</c:v>
                </c:pt>
                <c:pt idx="2">
                  <c:v>17358.509999999998</c:v>
                </c:pt>
                <c:pt idx="3">
                  <c:v>19467.82</c:v>
                </c:pt>
                <c:pt idx="4">
                  <c:v>53331.19</c:v>
                </c:pt>
                <c:pt idx="5">
                  <c:v>57419.807000000001</c:v>
                </c:pt>
                <c:pt idx="6">
                  <c:v>36956.67</c:v>
                </c:pt>
                <c:pt idx="7">
                  <c:v>29498.84</c:v>
                </c:pt>
                <c:pt idx="8">
                  <c:v>38987.910000000003</c:v>
                </c:pt>
                <c:pt idx="9">
                  <c:v>52666.45</c:v>
                </c:pt>
                <c:pt idx="10">
                  <c:v>46172.72</c:v>
                </c:pt>
                <c:pt idx="11">
                  <c:v>39881.870000000003</c:v>
                </c:pt>
                <c:pt idx="12">
                  <c:v>34940.53</c:v>
                </c:pt>
              </c:numCache>
            </c:numRef>
          </c:val>
          <c:extLst>
            <c:ext xmlns:c16="http://schemas.microsoft.com/office/drawing/2014/chart" uri="{C3380CC4-5D6E-409C-BE32-E72D297353CC}">
              <c16:uniqueId val="{00000004-C8F1-44E9-BAF3-48E6412AD8EA}"/>
            </c:ext>
          </c:extLst>
        </c:ser>
        <c:ser>
          <c:idx val="1"/>
          <c:order val="1"/>
          <c:tx>
            <c:strRef>
              <c:f>'4G FTP DL thr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8F1-44E9-BAF3-48E6412AD8EA}"/>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8F1-44E9-BAF3-48E6412AD8EA}"/>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'!$C$2:$C$14</c:f>
              <c:numCache>
                <c:formatCode>General</c:formatCode>
                <c:ptCount val="13"/>
                <c:pt idx="0">
                  <c:v>20806.22</c:v>
                </c:pt>
                <c:pt idx="1">
                  <c:v>19923.88</c:v>
                </c:pt>
                <c:pt idx="2">
                  <c:v>22727.79</c:v>
                </c:pt>
                <c:pt idx="3">
                  <c:v>22708.55</c:v>
                </c:pt>
                <c:pt idx="4">
                  <c:v>36338.559999999998</c:v>
                </c:pt>
                <c:pt idx="5">
                  <c:v>27516.67</c:v>
                </c:pt>
                <c:pt idx="6">
                  <c:v>15662.65</c:v>
                </c:pt>
                <c:pt idx="7">
                  <c:v>12899.09</c:v>
                </c:pt>
                <c:pt idx="8">
                  <c:v>17045.28</c:v>
                </c:pt>
                <c:pt idx="9">
                  <c:v>15471.21</c:v>
                </c:pt>
                <c:pt idx="10">
                  <c:v>24826.97</c:v>
                </c:pt>
                <c:pt idx="11">
                  <c:v>10525.87</c:v>
                </c:pt>
                <c:pt idx="12">
                  <c:v>21238.29</c:v>
                </c:pt>
              </c:numCache>
            </c:numRef>
          </c:val>
          <c:extLst>
            <c:ext xmlns:c16="http://schemas.microsoft.com/office/drawing/2014/chart" uri="{C3380CC4-5D6E-409C-BE32-E72D297353CC}">
              <c16:uniqueId val="{00000009-C8F1-44E9-BAF3-48E6412AD8EA}"/>
            </c:ext>
          </c:extLst>
        </c:ser>
        <c:ser>
          <c:idx val="2"/>
          <c:order val="2"/>
          <c:tx>
            <c:strRef>
              <c:f>'4G FTP DL thr '!$D$1</c:f>
              <c:strCache>
                <c:ptCount val="1"/>
                <c:pt idx="0">
                  <c:v>CELTISS</c:v>
                </c:pt>
              </c:strCache>
            </c:strRef>
          </c:tx>
          <c:spPr>
            <a:solidFill>
              <a:srgbClr val="0070C0"/>
            </a:solidFill>
            <a:ln>
              <a:solidFill>
                <a:schemeClr val="accent3"/>
              </a:solidFill>
            </a:ln>
            <a:effectLst/>
          </c:spPr>
          <c:invertIfNegative val="0"/>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'!$D$2:$D$14</c:f>
              <c:numCache>
                <c:formatCode>General</c:formatCode>
                <c:ptCount val="13"/>
                <c:pt idx="0">
                  <c:v>11794.11</c:v>
                </c:pt>
                <c:pt idx="1">
                  <c:v>12973.33</c:v>
                </c:pt>
                <c:pt idx="2">
                  <c:v>13012.4</c:v>
                </c:pt>
                <c:pt idx="3">
                  <c:v>12677.21</c:v>
                </c:pt>
                <c:pt idx="4">
                  <c:v>13943.75</c:v>
                </c:pt>
                <c:pt idx="5">
                  <c:v>12933.84</c:v>
                </c:pt>
                <c:pt idx="6">
                  <c:v>12999.143</c:v>
                </c:pt>
                <c:pt idx="7">
                  <c:v>12572.95</c:v>
                </c:pt>
                <c:pt idx="8">
                  <c:v>12899.65</c:v>
                </c:pt>
                <c:pt idx="9">
                  <c:v>14025.19</c:v>
                </c:pt>
                <c:pt idx="10">
                  <c:v>12997.57</c:v>
                </c:pt>
                <c:pt idx="11">
                  <c:v>10351.44</c:v>
                </c:pt>
                <c:pt idx="12">
                  <c:v>12580.27</c:v>
                </c:pt>
              </c:numCache>
            </c:numRef>
          </c:val>
          <c:extLst>
            <c:ext xmlns:c16="http://schemas.microsoft.com/office/drawing/2014/chart" uri="{C3380CC4-5D6E-409C-BE32-E72D297353CC}">
              <c16:uniqueId val="{0000000A-C8F1-44E9-BAF3-48E6412AD8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DL thr '!$E$1</c:f>
              <c:strCache>
                <c:ptCount val="1"/>
                <c:pt idx="0">
                  <c:v>ARCEP Target</c:v>
                </c:pt>
              </c:strCache>
            </c:strRef>
          </c:tx>
          <c:spPr>
            <a:ln w="19050" cap="rnd">
              <a:solidFill>
                <a:srgbClr val="FF0000"/>
              </a:solidFill>
              <a:prstDash val="sysDash"/>
              <a:round/>
            </a:ln>
            <a:effectLst/>
          </c:spPr>
          <c:marker>
            <c:symbol val="none"/>
          </c:marker>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'!$E$2:$E$14</c:f>
              <c:numCache>
                <c:formatCode>General</c:formatCode>
                <c:ptCount val="13"/>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numCache>
            </c:numRef>
          </c:val>
          <c:smooth val="0"/>
          <c:extLst>
            <c:ext xmlns:c16="http://schemas.microsoft.com/office/drawing/2014/chart" uri="{C3380CC4-5D6E-409C-BE32-E72D297353CC}">
              <c16:uniqueId val="{0000000B-C8F1-44E9-BAF3-48E6412AD8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60000"/>
          <c:min val="2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cap="all" baseline="0" dirty="0">
                <a:effectLst/>
              </a:rPr>
              <a:t>Best 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Coverage'!$I$3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Coverage'!$H$4</c:f>
              <c:strCache>
                <c:ptCount val="1"/>
                <c:pt idx="0">
                  <c:v>#Regions</c:v>
                </c:pt>
              </c:strCache>
            </c:strRef>
          </c:cat>
          <c:val>
            <c:numRef>
              <c:f>'3G Coverage'!$I$4</c:f>
              <c:numCache>
                <c:formatCode>General</c:formatCode>
                <c:ptCount val="1"/>
                <c:pt idx="0">
                  <c:v>9</c:v>
                </c:pt>
              </c:numCache>
            </c:numRef>
          </c:val>
          <c:extLst>
            <c:ext xmlns:c16="http://schemas.microsoft.com/office/drawing/2014/chart" uri="{C3380CC4-5D6E-409C-BE32-E72D297353CC}">
              <c16:uniqueId val="{00000000-AB57-40D9-870E-3C4C0AD21B90}"/>
            </c:ext>
          </c:extLst>
        </c:ser>
        <c:ser>
          <c:idx val="1"/>
          <c:order val="1"/>
          <c:tx>
            <c:strRef>
              <c:f>'3G Coverage'!$J$3</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Coverage'!$H$4</c:f>
              <c:strCache>
                <c:ptCount val="1"/>
                <c:pt idx="0">
                  <c:v>#Regions</c:v>
                </c:pt>
              </c:strCache>
            </c:strRef>
          </c:cat>
          <c:val>
            <c:numRef>
              <c:f>'3G Coverage'!$J$4</c:f>
              <c:numCache>
                <c:formatCode>General</c:formatCode>
                <c:ptCount val="1"/>
                <c:pt idx="0">
                  <c:v>3</c:v>
                </c:pt>
              </c:numCache>
            </c:numRef>
          </c:val>
          <c:extLst>
            <c:ext xmlns:c16="http://schemas.microsoft.com/office/drawing/2014/chart" uri="{C3380CC4-5D6E-409C-BE32-E72D297353CC}">
              <c16:uniqueId val="{00000001-AB57-40D9-870E-3C4C0AD21B9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u="none" strike="noStrike" cap="all" baseline="0">
                <a:effectLst/>
              </a:rPr>
              <a:t>FTP UL THROUGHPUT</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Thr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711F-4B90-9002-FF000A4E589E}"/>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711F-4B90-9002-FF000A4E589E}"/>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'!$B$2:$B$14</c:f>
              <c:numCache>
                <c:formatCode>General</c:formatCode>
                <c:ptCount val="13"/>
                <c:pt idx="0">
                  <c:v>15180.9</c:v>
                </c:pt>
                <c:pt idx="1">
                  <c:v>14533.67</c:v>
                </c:pt>
                <c:pt idx="2">
                  <c:v>16738.8</c:v>
                </c:pt>
                <c:pt idx="3">
                  <c:v>16192.44</c:v>
                </c:pt>
                <c:pt idx="4">
                  <c:v>17146.62</c:v>
                </c:pt>
                <c:pt idx="5">
                  <c:v>18741.88</c:v>
                </c:pt>
                <c:pt idx="6">
                  <c:v>15436.67</c:v>
                </c:pt>
                <c:pt idx="7">
                  <c:v>15470.95</c:v>
                </c:pt>
                <c:pt idx="8">
                  <c:v>18164.79</c:v>
                </c:pt>
                <c:pt idx="9">
                  <c:v>21183.75</c:v>
                </c:pt>
                <c:pt idx="10">
                  <c:v>16624.740000000002</c:v>
                </c:pt>
                <c:pt idx="11">
                  <c:v>13135.49</c:v>
                </c:pt>
                <c:pt idx="12">
                  <c:v>16435.88</c:v>
                </c:pt>
              </c:numCache>
            </c:numRef>
          </c:val>
          <c:extLst>
            <c:ext xmlns:c16="http://schemas.microsoft.com/office/drawing/2014/chart" uri="{C3380CC4-5D6E-409C-BE32-E72D297353CC}">
              <c16:uniqueId val="{00000004-711F-4B90-9002-FF000A4E589E}"/>
            </c:ext>
          </c:extLst>
        </c:ser>
        <c:ser>
          <c:idx val="1"/>
          <c:order val="1"/>
          <c:tx>
            <c:strRef>
              <c:f>'4G FTP UL  Thr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711F-4B90-9002-FF000A4E589E}"/>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711F-4B90-9002-FF000A4E589E}"/>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'!$C$2:$C$14</c:f>
              <c:numCache>
                <c:formatCode>General</c:formatCode>
                <c:ptCount val="13"/>
                <c:pt idx="0">
                  <c:v>9449.7000000000007</c:v>
                </c:pt>
                <c:pt idx="1">
                  <c:v>9630.57</c:v>
                </c:pt>
                <c:pt idx="2">
                  <c:v>10633.13</c:v>
                </c:pt>
                <c:pt idx="3">
                  <c:v>14256.16</c:v>
                </c:pt>
                <c:pt idx="4">
                  <c:v>13019.58</c:v>
                </c:pt>
                <c:pt idx="5">
                  <c:v>13537.6</c:v>
                </c:pt>
                <c:pt idx="6">
                  <c:v>9549.01</c:v>
                </c:pt>
                <c:pt idx="7">
                  <c:v>11821.62</c:v>
                </c:pt>
                <c:pt idx="8">
                  <c:v>11628.13</c:v>
                </c:pt>
                <c:pt idx="9">
                  <c:v>8075.06</c:v>
                </c:pt>
                <c:pt idx="10">
                  <c:v>13955.81</c:v>
                </c:pt>
                <c:pt idx="11">
                  <c:v>7045.87</c:v>
                </c:pt>
                <c:pt idx="12">
                  <c:v>10855.57</c:v>
                </c:pt>
              </c:numCache>
            </c:numRef>
          </c:val>
          <c:extLst>
            <c:ext xmlns:c16="http://schemas.microsoft.com/office/drawing/2014/chart" uri="{C3380CC4-5D6E-409C-BE32-E72D297353CC}">
              <c16:uniqueId val="{00000009-711F-4B90-9002-FF000A4E589E}"/>
            </c:ext>
          </c:extLst>
        </c:ser>
        <c:ser>
          <c:idx val="2"/>
          <c:order val="2"/>
          <c:tx>
            <c:strRef>
              <c:f>'4G FTP UL  Thr '!$D$1</c:f>
              <c:strCache>
                <c:ptCount val="1"/>
                <c:pt idx="0">
                  <c:v>CELTISS</c:v>
                </c:pt>
              </c:strCache>
            </c:strRef>
          </c:tx>
          <c:spPr>
            <a:solidFill>
              <a:srgbClr val="0070C0"/>
            </a:solidFill>
            <a:ln>
              <a:solidFill>
                <a:schemeClr val="accent3"/>
              </a:solidFill>
            </a:ln>
            <a:effectLst/>
          </c:spPr>
          <c:invertIfNegative val="0"/>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'!$D$2:$D$14</c:f>
              <c:numCache>
                <c:formatCode>General</c:formatCode>
                <c:ptCount val="13"/>
                <c:pt idx="0">
                  <c:v>12408.7</c:v>
                </c:pt>
                <c:pt idx="1">
                  <c:v>11336.33</c:v>
                </c:pt>
                <c:pt idx="2">
                  <c:v>12150.4</c:v>
                </c:pt>
                <c:pt idx="3">
                  <c:v>12265.83</c:v>
                </c:pt>
                <c:pt idx="4">
                  <c:v>11937.85</c:v>
                </c:pt>
                <c:pt idx="5">
                  <c:v>11474.41</c:v>
                </c:pt>
                <c:pt idx="6">
                  <c:v>14439.78</c:v>
                </c:pt>
                <c:pt idx="7">
                  <c:v>10259.33</c:v>
                </c:pt>
                <c:pt idx="8">
                  <c:v>11562.18</c:v>
                </c:pt>
                <c:pt idx="9">
                  <c:v>10441.17</c:v>
                </c:pt>
                <c:pt idx="10">
                  <c:v>11903.43</c:v>
                </c:pt>
                <c:pt idx="11">
                  <c:v>9103.26</c:v>
                </c:pt>
                <c:pt idx="12">
                  <c:v>11743.18</c:v>
                </c:pt>
              </c:numCache>
            </c:numRef>
          </c:val>
          <c:extLst>
            <c:ext xmlns:c16="http://schemas.microsoft.com/office/drawing/2014/chart" uri="{C3380CC4-5D6E-409C-BE32-E72D297353CC}">
              <c16:uniqueId val="{0000000A-711F-4B90-9002-FF000A4E589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UL  Thr '!$E$1</c:f>
              <c:strCache>
                <c:ptCount val="1"/>
                <c:pt idx="0">
                  <c:v>ARCEP Target</c:v>
                </c:pt>
              </c:strCache>
            </c:strRef>
          </c:tx>
          <c:spPr>
            <a:ln w="19050" cap="rnd">
              <a:solidFill>
                <a:srgbClr val="FF0000"/>
              </a:solidFill>
              <a:prstDash val="sysDash"/>
              <a:round/>
            </a:ln>
            <a:effectLst/>
          </c:spPr>
          <c:marker>
            <c:symbol val="none"/>
          </c:marker>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'!$E$2:$E$14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B-711F-4B90-9002-FF000A4E589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20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a:t>4G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1.8462571332661968E-2"/>
          <c:y val="0.11898531124073136"/>
          <c:w val="0.96307485733467602"/>
          <c:h val="0.86172238217325048"/>
        </c:manualLayout>
      </c:layout>
      <c:bubbleChart>
        <c:varyColors val="0"/>
        <c:ser>
          <c:idx val="0"/>
          <c:order val="0"/>
          <c:tx>
            <c:strRef>
              <c:f>'4G Coverage'!$O$3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3"/>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D3B7-47BE-8162-BF1C1081C30F}"/>
              </c:ext>
            </c:extLst>
          </c:dPt>
          <c:dLbls>
            <c:delete val="1"/>
          </c:dLbls>
          <c:xVal>
            <c:strRef>
              <c:f>'4G Coverage'!$N$4:$N$7</c:f>
              <c:strCache>
                <c:ptCount val="4"/>
                <c:pt idx="0">
                  <c:v>Cotonou</c:v>
                </c:pt>
                <c:pt idx="1">
                  <c:v>Sèmè-Kpodji</c:v>
                </c:pt>
                <c:pt idx="2">
                  <c:v>Porto-Novo</c:v>
                </c:pt>
                <c:pt idx="3">
                  <c:v>Network</c:v>
                </c:pt>
              </c:strCache>
            </c:strRef>
          </c:xVal>
          <c:yVal>
            <c:numRef>
              <c:f>'4G Coverage'!$O$4:$O$7</c:f>
              <c:numCache>
                <c:formatCode>General</c:formatCode>
                <c:ptCount val="4"/>
                <c:pt idx="0">
                  <c:v>82.5</c:v>
                </c:pt>
                <c:pt idx="1">
                  <c:v>49.6</c:v>
                </c:pt>
                <c:pt idx="2">
                  <c:v>81</c:v>
                </c:pt>
                <c:pt idx="3">
                  <c:v>74.599999999999994</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6="http://schemas.microsoft.com/office/drawing/2014/chart" uri="{C3380CC4-5D6E-409C-BE32-E72D297353CC}">
              <c16:uniqueId val="{00000002-D3B7-47BE-8162-BF1C1081C30F}"/>
            </c:ext>
          </c:extLst>
        </c:ser>
        <c:ser>
          <c:idx val="1"/>
          <c:order val="1"/>
          <c:tx>
            <c:strRef>
              <c:f>'4G Coverage'!$P$3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3"/>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D3B7-47BE-8162-BF1C1081C30F}"/>
              </c:ext>
            </c:extLst>
          </c:dPt>
          <c:dLbls>
            <c:dLbl>
              <c:idx val="0"/>
              <c:layout>
                <c:manualLayout>
                  <c:x val="-7.7562698850002665E-2"/>
                  <c:y val="2.1439907220899713E-2"/>
                </c:manualLayout>
              </c:layout>
              <c:tx>
                <c:rich>
                  <a:bodyPr/>
                  <a:lstStyle/>
                  <a:p>
                    <a:fld id="{591785B8-5216-446B-8E64-5B5DBFBE194F}"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3B7-47BE-8162-BF1C1081C30F}"/>
                </c:ext>
              </c:extLst>
            </c:dLbl>
            <c:dLbl>
              <c:idx val="1"/>
              <c:layout>
                <c:manualLayout>
                  <c:x val="-5.5615346332272886E-2"/>
                  <c:y val="-4.5892915605423761E-3"/>
                </c:manualLayout>
              </c:layout>
              <c:tx>
                <c:rich>
                  <a:bodyPr/>
                  <a:lstStyle/>
                  <a:p>
                    <a:fld id="{E5C09A45-C10B-44D6-BFA0-8737099B5740}"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3B7-47BE-8162-BF1C1081C30F}"/>
                </c:ext>
              </c:extLst>
            </c:dLbl>
            <c:dLbl>
              <c:idx val="2"/>
              <c:layout>
                <c:manualLayout>
                  <c:x val="-6.1956239668687095E-2"/>
                  <c:y val="1.7163023755222986E-3"/>
                </c:manualLayout>
              </c:layout>
              <c:tx>
                <c:rich>
                  <a:bodyPr/>
                  <a:lstStyle/>
                  <a:p>
                    <a:fld id="{42134800-D113-4E4D-9D17-090D596C2DA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3B7-47BE-8162-BF1C1081C30F}"/>
                </c:ext>
              </c:extLst>
            </c:dLbl>
            <c:dLbl>
              <c:idx val="3"/>
              <c:layout>
                <c:manualLayout>
                  <c:x val="-5.4189160303825659E-2"/>
                  <c:y val="-0.105708245243129"/>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74B8D56D-343C-41F5-A847-EE5BD26CA25F}"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D3B7-47BE-8162-BF1C1081C30F}"/>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'4G Coverage'!$N$4:$N$7</c:f>
              <c:strCache>
                <c:ptCount val="4"/>
                <c:pt idx="0">
                  <c:v>Cotonou</c:v>
                </c:pt>
                <c:pt idx="1">
                  <c:v>Sèmè-Kpodji</c:v>
                </c:pt>
                <c:pt idx="2">
                  <c:v>Porto-Novo</c:v>
                </c:pt>
                <c:pt idx="3">
                  <c:v>Network</c:v>
                </c:pt>
              </c:strCache>
            </c:strRef>
          </c:xVal>
          <c:yVal>
            <c:numRef>
              <c:f>'4G Coverage'!$P$4:$P$7</c:f>
              <c:numCache>
                <c:formatCode>General</c:formatCode>
                <c:ptCount val="4"/>
                <c:pt idx="0">
                  <c:v>94.1</c:v>
                </c:pt>
                <c:pt idx="1">
                  <c:v>50.6</c:v>
                </c:pt>
                <c:pt idx="2">
                  <c:v>93.1</c:v>
                </c:pt>
                <c:pt idx="3">
                  <c:v>83.7</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5="http://schemas.microsoft.com/office/drawing/2012/chart" uri="{02D57815-91ED-43cb-92C2-25804820EDAC}">
              <c15:datalabelsRange>
                <c15:f>'4G Coverage'!$N$4:$N$7</c15:f>
                <c15:dlblRangeCache>
                  <c:ptCount val="4"/>
                  <c:pt idx="0">
                    <c:v>Cotonou</c:v>
                  </c:pt>
                  <c:pt idx="1">
                    <c:v>Sèmè-Kpodji</c:v>
                  </c:pt>
                  <c:pt idx="2">
                    <c:v>Porto-Novo</c:v>
                  </c:pt>
                  <c:pt idx="3">
                    <c:v>Network</c:v>
                  </c:pt>
                </c15:dlblRangeCache>
              </c15:datalabelsRange>
            </c:ext>
            <c:ext xmlns:c16="http://schemas.microsoft.com/office/drawing/2014/chart" uri="{C3380CC4-5D6E-409C-BE32-E72D297353CC}">
              <c16:uniqueId val="{00000008-D3B7-47BE-8162-BF1C1081C30F}"/>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Coverage'!$T$4</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Coverage'!$S$5</c:f>
              <c:strCache>
                <c:ptCount val="1"/>
                <c:pt idx="0">
                  <c:v>#Regions</c:v>
                </c:pt>
              </c:strCache>
            </c:strRef>
          </c:cat>
          <c:val>
            <c:numRef>
              <c:f>'4G Coverage'!$T$5</c:f>
              <c:numCache>
                <c:formatCode>General</c:formatCode>
                <c:ptCount val="1"/>
                <c:pt idx="0">
                  <c:v>3</c:v>
                </c:pt>
              </c:numCache>
            </c:numRef>
          </c:val>
          <c:extLst>
            <c:ext xmlns:c16="http://schemas.microsoft.com/office/drawing/2014/chart" uri="{C3380CC4-5D6E-409C-BE32-E72D297353CC}">
              <c16:uniqueId val="{00000000-AD26-4BC0-B615-2E63081E4E55}"/>
            </c:ext>
          </c:extLst>
        </c:ser>
        <c:ser>
          <c:idx val="1"/>
          <c:order val="1"/>
          <c:tx>
            <c:strRef>
              <c:f>'4G Coverage'!$U$4</c:f>
              <c:strCache>
                <c:ptCount val="1"/>
                <c:pt idx="0">
                  <c:v>MOOV</c:v>
                </c:pt>
              </c:strCache>
            </c:strRef>
          </c:tx>
          <c:spPr>
            <a:solidFill>
              <a:schemeClr val="accent2"/>
            </a:solidFill>
            <a:ln w="9525">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Coverage'!$S$5</c:f>
              <c:strCache>
                <c:ptCount val="1"/>
                <c:pt idx="0">
                  <c:v>#Regions</c:v>
                </c:pt>
              </c:strCache>
            </c:strRef>
          </c:cat>
          <c:val>
            <c:numRef>
              <c:f>'4G Coverage'!$U$5</c:f>
              <c:numCache>
                <c:formatCode>General</c:formatCode>
                <c:ptCount val="1"/>
                <c:pt idx="0">
                  <c:v>0</c:v>
                </c:pt>
              </c:numCache>
            </c:numRef>
          </c:val>
          <c:extLst>
            <c:ext xmlns:c16="http://schemas.microsoft.com/office/drawing/2014/chart" uri="{C3380CC4-5D6E-409C-BE32-E72D297353CC}">
              <c16:uniqueId val="{00000001-AD26-4BC0-B615-2E63081E4E5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Blocking'!$L$2</c:f>
              <c:strCache>
                <c:ptCount val="1"/>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Blocking'!$L$3</c:f>
              <c:numCache>
                <c:formatCode>General</c:formatCode>
                <c:ptCount val="1"/>
                <c:pt idx="0">
                  <c:v>0</c:v>
                </c:pt>
              </c:numCache>
            </c:numRef>
          </c:val>
          <c:extLst>
            <c:ext xmlns:c16="http://schemas.microsoft.com/office/drawing/2014/chart" uri="{C3380CC4-5D6E-409C-BE32-E72D297353CC}">
              <c16:uniqueId val="{00000000-EE46-42FD-BB6B-B89F69D54F37}"/>
            </c:ext>
          </c:extLst>
        </c:ser>
        <c:ser>
          <c:idx val="1"/>
          <c:order val="1"/>
          <c:tx>
            <c:strRef>
              <c:f>'Call Blocking'!$M$2</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FFC00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EE46-42FD-BB6B-B89F69D54F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Blocking'!$M$3</c:f>
              <c:numCache>
                <c:formatCode>General</c:formatCode>
                <c:ptCount val="1"/>
                <c:pt idx="0">
                  <c:v>11</c:v>
                </c:pt>
              </c:numCache>
            </c:numRef>
          </c:val>
          <c:extLst>
            <c:ext xmlns:c16="http://schemas.microsoft.com/office/drawing/2014/chart" uri="{C3380CC4-5D6E-409C-BE32-E72D297353CC}">
              <c16:uniqueId val="{00000003-EE46-42FD-BB6B-B89F69D54F37}"/>
            </c:ext>
          </c:extLst>
        </c:ser>
        <c:ser>
          <c:idx val="2"/>
          <c:order val="2"/>
          <c:tx>
            <c:strRef>
              <c:f>'Call Blocking'!$N$2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Blocking'!$N$3</c:f>
              <c:numCache>
                <c:formatCode>General</c:formatCode>
                <c:ptCount val="1"/>
                <c:pt idx="0">
                  <c:v>0</c:v>
                </c:pt>
              </c:numCache>
            </c:numRef>
          </c:val>
          <c:extLst>
            <c:ext xmlns:c16="http://schemas.microsoft.com/office/drawing/2014/chart" uri="{C3380CC4-5D6E-409C-BE32-E72D297353CC}">
              <c16:uniqueId val="{00000004-EE46-42FD-BB6B-B89F69D54F37}"/>
            </c:ext>
          </c:extLst>
        </c:ser>
        <c:ser>
          <c:idx val="3"/>
          <c:order val="3"/>
          <c:tx>
            <c:strRef>
              <c:f>'Call Blocking'!$O$2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Blocking'!$O$3</c:f>
              <c:numCache>
                <c:formatCode>General</c:formatCode>
                <c:ptCount val="1"/>
                <c:pt idx="0">
                  <c:v>1</c:v>
                </c:pt>
              </c:numCache>
            </c:numRef>
          </c:val>
          <c:extLst>
            <c:ext xmlns:c16="http://schemas.microsoft.com/office/drawing/2014/chart" uri="{C3380CC4-5D6E-409C-BE32-E72D297353CC}">
              <c16:uniqueId val="{00000005-EE46-42FD-BB6B-B89F69D54F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Blocking</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Blocking'!$B$1</c:f>
              <c:strCache>
                <c:ptCount val="1"/>
                <c:pt idx="0">
                  <c:v>MTN</c:v>
                </c:pt>
              </c:strCache>
            </c:strRef>
          </c:tx>
          <c:spPr>
            <a:solidFill>
              <a:srgbClr val="FFC000"/>
            </a:solidFill>
            <a:ln>
              <a:solidFill>
                <a:srgbClr val="FFC00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Blocking'!$B$2:$B$14</c:f>
              <c:numCache>
                <c:formatCode>General</c:formatCode>
                <c:ptCount val="13"/>
                <c:pt idx="0">
                  <c:v>1.03</c:v>
                </c:pt>
                <c:pt idx="1">
                  <c:v>1.63</c:v>
                </c:pt>
                <c:pt idx="2">
                  <c:v>0.64</c:v>
                </c:pt>
                <c:pt idx="3">
                  <c:v>0.82000000000000006</c:v>
                </c:pt>
                <c:pt idx="4">
                  <c:v>0.24</c:v>
                </c:pt>
                <c:pt idx="5">
                  <c:v>0.57999999999999996</c:v>
                </c:pt>
                <c:pt idx="6">
                  <c:v>0.53</c:v>
                </c:pt>
                <c:pt idx="7">
                  <c:v>0.28999999999999998</c:v>
                </c:pt>
                <c:pt idx="8">
                  <c:v>2.7</c:v>
                </c:pt>
                <c:pt idx="9">
                  <c:v>1.06</c:v>
                </c:pt>
                <c:pt idx="10">
                  <c:v>0.61</c:v>
                </c:pt>
                <c:pt idx="11">
                  <c:v>5.88</c:v>
                </c:pt>
                <c:pt idx="12">
                  <c:v>1.35</c:v>
                </c:pt>
              </c:numCache>
            </c:numRef>
          </c:val>
          <c:extLst>
            <c:ext xmlns:c16="http://schemas.microsoft.com/office/drawing/2014/chart" uri="{C3380CC4-5D6E-409C-BE32-E72D297353CC}">
              <c16:uniqueId val="{00000000-3FD2-46DF-8924-5235F0430B72}"/>
            </c:ext>
          </c:extLst>
        </c:ser>
        <c:ser>
          <c:idx val="1"/>
          <c:order val="1"/>
          <c:tx>
            <c:strRef>
              <c:f>'Call Blocking'!$C$1</c:f>
              <c:strCache>
                <c:ptCount val="1"/>
                <c:pt idx="0">
                  <c:v>MOOV</c:v>
                </c:pt>
              </c:strCache>
            </c:strRef>
          </c:tx>
          <c:spPr>
            <a:solidFill>
              <a:srgbClr val="92D050"/>
            </a:solidFill>
            <a:ln>
              <a:solidFill>
                <a:srgbClr val="92D05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Blocking'!$C$2:$C$14</c:f>
              <c:numCache>
                <c:formatCode>General</c:formatCode>
                <c:ptCount val="13"/>
                <c:pt idx="0">
                  <c:v>1.6199999999999999</c:v>
                </c:pt>
                <c:pt idx="1">
                  <c:v>2.0500000000000003</c:v>
                </c:pt>
                <c:pt idx="2">
                  <c:v>1.9900000000000002</c:v>
                </c:pt>
                <c:pt idx="3">
                  <c:v>0.94000000000000006</c:v>
                </c:pt>
                <c:pt idx="4">
                  <c:v>0.27</c:v>
                </c:pt>
                <c:pt idx="5">
                  <c:v>0.86</c:v>
                </c:pt>
                <c:pt idx="6">
                  <c:v>2.11</c:v>
                </c:pt>
                <c:pt idx="7">
                  <c:v>0.63</c:v>
                </c:pt>
                <c:pt idx="8">
                  <c:v>2.02</c:v>
                </c:pt>
                <c:pt idx="9">
                  <c:v>2.97</c:v>
                </c:pt>
                <c:pt idx="10">
                  <c:v>1.29</c:v>
                </c:pt>
                <c:pt idx="11">
                  <c:v>7.64</c:v>
                </c:pt>
                <c:pt idx="12">
                  <c:v>1.94</c:v>
                </c:pt>
              </c:numCache>
            </c:numRef>
          </c:val>
          <c:extLst>
            <c:ext xmlns:c16="http://schemas.microsoft.com/office/drawing/2014/chart" uri="{C3380CC4-5D6E-409C-BE32-E72D297353CC}">
              <c16:uniqueId val="{00000001-3FD2-46DF-8924-5235F0430B72}"/>
            </c:ext>
          </c:extLst>
        </c:ser>
        <c:ser>
          <c:idx val="2"/>
          <c:order val="2"/>
          <c:tx>
            <c:strRef>
              <c:f>'Call Blocking'!$D$1</c:f>
              <c:strCache>
                <c:ptCount val="1"/>
                <c:pt idx="0">
                  <c:v>CELTISS</c:v>
                </c:pt>
              </c:strCache>
            </c:strRef>
          </c:tx>
          <c:spPr>
            <a:solidFill>
              <a:srgbClr val="0070C0"/>
            </a:solidFill>
            <a:ln>
              <a:solidFill>
                <a:schemeClr val="accent3"/>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Blocking'!$D$2:$D$14</c:f>
              <c:numCache>
                <c:formatCode>General</c:formatCode>
                <c:ptCount val="13"/>
                <c:pt idx="0">
                  <c:v>1.77</c:v>
                </c:pt>
                <c:pt idx="1">
                  <c:v>1.72</c:v>
                </c:pt>
                <c:pt idx="2">
                  <c:v>0.8</c:v>
                </c:pt>
                <c:pt idx="3">
                  <c:v>0.91</c:v>
                </c:pt>
                <c:pt idx="4">
                  <c:v>0.32</c:v>
                </c:pt>
                <c:pt idx="5">
                  <c:v>0.84</c:v>
                </c:pt>
                <c:pt idx="6">
                  <c:v>0.36</c:v>
                </c:pt>
                <c:pt idx="7">
                  <c:v>0.31</c:v>
                </c:pt>
                <c:pt idx="8">
                  <c:v>0.97</c:v>
                </c:pt>
                <c:pt idx="9">
                  <c:v>4.25</c:v>
                </c:pt>
                <c:pt idx="10">
                  <c:v>1.17</c:v>
                </c:pt>
                <c:pt idx="11">
                  <c:v>9.58</c:v>
                </c:pt>
                <c:pt idx="12">
                  <c:v>1.8900000000000001</c:v>
                </c:pt>
              </c:numCache>
            </c:numRef>
          </c:val>
          <c:extLst>
            <c:ext xmlns:c16="http://schemas.microsoft.com/office/drawing/2014/chart" uri="{C3380CC4-5D6E-409C-BE32-E72D297353CC}">
              <c16:uniqueId val="{00000002-3FD2-46DF-8924-5235F0430B7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Blocking'!$E$1</c:f>
              <c:strCache>
                <c:ptCount val="1"/>
                <c:pt idx="0">
                  <c:v>ARCEP Target</c:v>
                </c:pt>
              </c:strCache>
            </c:strRef>
          </c:tx>
          <c:spPr>
            <a:ln w="12700" cap="rnd">
              <a:solidFill>
                <a:srgbClr val="FF0000"/>
              </a:solidFill>
              <a:prstDash val="sysDash"/>
              <a:round/>
            </a:ln>
            <a:effectLst/>
          </c:spPr>
          <c:marker>
            <c:symbol val="none"/>
          </c:marker>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3-3FD2-46DF-8924-5235F0430B7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Text" lastClr="000000"/>
      </a:solid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Drop'!$T$1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Drop'!$T$2</c:f>
              <c:numCache>
                <c:formatCode>General</c:formatCode>
                <c:ptCount val="1"/>
                <c:pt idx="0">
                  <c:v>7</c:v>
                </c:pt>
              </c:numCache>
            </c:numRef>
          </c:val>
          <c:extLst>
            <c:ext xmlns:c16="http://schemas.microsoft.com/office/drawing/2014/chart" uri="{C3380CC4-5D6E-409C-BE32-E72D297353CC}">
              <c16:uniqueId val="{00000000-94C9-44A3-8F0A-43F9F1CB511B}"/>
            </c:ext>
          </c:extLst>
        </c:ser>
        <c:ser>
          <c:idx val="1"/>
          <c:order val="1"/>
          <c:tx>
            <c:strRef>
              <c:f>'Call Drop'!$U$1</c:f>
              <c:strCache>
                <c:ptCount val="1"/>
                <c:pt idx="0">
                  <c:v>MOOV</c:v>
                </c:pt>
              </c:strCache>
            </c:strRef>
          </c:tx>
          <c:spPr>
            <a:solidFill>
              <a:srgbClr val="92D050"/>
            </a:solidFill>
            <a:ln w="9525">
              <a:solidFill>
                <a:schemeClr val="lt1"/>
              </a:solidFill>
            </a:ln>
            <a:effectLst/>
            <a:scene3d>
              <a:camera prst="orthographicFront"/>
              <a:lightRig rig="threePt" dir="t"/>
            </a:scene3d>
            <a:sp3d>
              <a:bevelT/>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94C9-44A3-8F0A-43F9F1CB511B}"/>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Drop'!$U$2</c:f>
              <c:numCache>
                <c:formatCode>General</c:formatCode>
                <c:ptCount val="1"/>
                <c:pt idx="0">
                  <c:v>4</c:v>
                </c:pt>
              </c:numCache>
            </c:numRef>
          </c:val>
          <c:extLst>
            <c:ext xmlns:c16="http://schemas.microsoft.com/office/drawing/2014/chart" uri="{C3380CC4-5D6E-409C-BE32-E72D297353CC}">
              <c16:uniqueId val="{00000003-94C9-44A3-8F0A-43F9F1CB511B}"/>
            </c:ext>
          </c:extLst>
        </c:ser>
        <c:ser>
          <c:idx val="2"/>
          <c:order val="2"/>
          <c:tx>
            <c:strRef>
              <c:f>'Call Drop'!$V$1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Drop'!$V$2</c:f>
              <c:numCache>
                <c:formatCode>General</c:formatCode>
                <c:ptCount val="1"/>
                <c:pt idx="0">
                  <c:v>1</c:v>
                </c:pt>
              </c:numCache>
            </c:numRef>
          </c:val>
          <c:extLst>
            <c:ext xmlns:c16="http://schemas.microsoft.com/office/drawing/2014/chart" uri="{C3380CC4-5D6E-409C-BE32-E72D297353CC}">
              <c16:uniqueId val="{00000004-94C9-44A3-8F0A-43F9F1CB51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0.12446</cdr:x>
      <cdr:y>0.42821</cdr:y>
    </cdr:from>
    <cdr:to>
      <cdr:x>0.88855</cdr:x>
      <cdr:y>0.44867</cdr:y>
    </cdr:to>
    <cdr:cxnSp macro="">
      <cdr:nvCxnSpPr>
        <cdr:cNvPr id="3" name="Straight Connector 2">
          <a:extLst xmlns:a="http://schemas.openxmlformats.org/drawingml/2006/main">
            <a:ext uri="{FF2B5EF4-FFF2-40B4-BE49-F238E27FC236}">
              <a16:creationId xmlns:a16="http://schemas.microsoft.com/office/drawing/2014/main" id="{C67E4386-B169-0DD0-01BB-19911E23A737}"/>
            </a:ext>
          </a:extLst>
        </cdr:cNvPr>
        <cdr:cNvCxnSpPr/>
      </cdr:nvCxnSpPr>
      <cdr:spPr>
        <a:xfrm xmlns:a="http://schemas.openxmlformats.org/drawingml/2006/main" flipV="1">
          <a:off x="1021404" y="1442097"/>
          <a:ext cx="6270857" cy="68909"/>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0.92485</cdr:y>
    </cdr:from>
    <cdr:to>
      <cdr:x>0.58394</cdr:x>
      <cdr:y>0.92485</cdr:y>
    </cdr:to>
    <cdr:cxnSp macro="">
      <cdr:nvCxnSpPr>
        <cdr:cNvPr id="4" name="Straight Connector 3">
          <a:extLst xmlns:a="http://schemas.openxmlformats.org/drawingml/2006/main">
            <a:ext uri="{FF2B5EF4-FFF2-40B4-BE49-F238E27FC236}">
              <a16:creationId xmlns:a16="http://schemas.microsoft.com/office/drawing/2014/main" id="{F8C55572-195E-51F0-7F66-8CB69771FDD9}"/>
            </a:ext>
          </a:extLst>
        </cdr:cNvPr>
        <cdr:cNvCxnSpPr/>
      </cdr:nvCxnSpPr>
      <cdr:spPr>
        <a:xfrm xmlns:a="http://schemas.openxmlformats.org/drawingml/2006/main" flipV="1">
          <a:off x="4605912" y="3114617"/>
          <a:ext cx="186463"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0.58121</cdr:x>
      <cdr:y>0.88906</cdr:y>
    </cdr:from>
    <cdr:to>
      <cdr:x>0.69485</cdr:x>
      <cdr:y>0.94825</cdr:y>
    </cdr:to>
    <cdr:sp macro="" textlink="">
      <cdr:nvSpPr>
        <cdr:cNvPr id="2" name="TextBox 1"/>
        <cdr:cNvSpPr txBox="1"/>
      </cdr:nvSpPr>
      <cdr:spPr>
        <a:xfrm xmlns:a="http://schemas.openxmlformats.org/drawingml/2006/main">
          <a:off x="4769960" y="2994105"/>
          <a:ext cx="932639" cy="199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solidFill>
                <a:schemeClr val="tx1">
                  <a:lumMod val="65000"/>
                  <a:lumOff val="35000"/>
                </a:schemeClr>
              </a:solidFill>
            </a:rPr>
            <a:t>ARCEP Target</a:t>
          </a:r>
        </a:p>
      </cdr:txBody>
    </cdr:sp>
  </cdr:relSizeAnchor>
</c:userShapes>
</file>

<file path=ppt/drawings/drawing2.xml><?xml version="1.0" encoding="utf-8"?>
<c:userShapes xmlns:c="http://schemas.openxmlformats.org/drawingml/2006/chart">
  <cdr:relSizeAnchor xmlns:cdr="http://schemas.openxmlformats.org/drawingml/2006/chartDrawing">
    <cdr:from>
      <cdr:x>0.10826</cdr:x>
      <cdr:y>0.30023</cdr:y>
    </cdr:from>
    <cdr:to>
      <cdr:x>0.87082</cdr:x>
      <cdr:y>0.3056</cdr:y>
    </cdr:to>
    <cdr:cxnSp macro="">
      <cdr:nvCxnSpPr>
        <cdr:cNvPr id="3" name="Straight Connector 2">
          <a:extLst xmlns:a="http://schemas.openxmlformats.org/drawingml/2006/main">
            <a:ext uri="{FF2B5EF4-FFF2-40B4-BE49-F238E27FC236}">
              <a16:creationId xmlns:a16="http://schemas.microsoft.com/office/drawing/2014/main" id="{98246DA6-A7BB-1088-4D91-37EE49DBE8DA}"/>
            </a:ext>
          </a:extLst>
        </cdr:cNvPr>
        <cdr:cNvCxnSpPr/>
      </cdr:nvCxnSpPr>
      <cdr:spPr>
        <a:xfrm xmlns:a="http://schemas.openxmlformats.org/drawingml/2006/main" flipV="1">
          <a:off x="895880" y="1082094"/>
          <a:ext cx="6310379" cy="19372"/>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a:extLst xmlns:a="http://schemas.openxmlformats.org/drawingml/2006/main">
            <a:ext uri="{FF2B5EF4-FFF2-40B4-BE49-F238E27FC236}">
              <a16:creationId xmlns:a16="http://schemas.microsoft.com/office/drawing/2014/main" id="{BFE06B4C-8F5C-76CC-4547-6D1815A4B6CB}"/>
            </a:ext>
          </a:extLst>
        </cdr:cNvPr>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drawings/drawing3.xml><?xml version="1.0" encoding="utf-8"?>
<c:userShapes xmlns:c="http://schemas.openxmlformats.org/drawingml/2006/chart">
  <cdr:relSizeAnchor xmlns:cdr="http://schemas.openxmlformats.org/drawingml/2006/chartDrawing">
    <cdr:from>
      <cdr:x>0.03788</cdr:x>
      <cdr:y>0.30953</cdr:y>
    </cdr:from>
    <cdr:to>
      <cdr:x>0.91009</cdr:x>
      <cdr:y>0.30953</cdr:y>
    </cdr:to>
    <cdr:cxnSp macro="">
      <cdr:nvCxnSpPr>
        <cdr:cNvPr id="3" name="Straight Connector 2">
          <a:extLst xmlns:a="http://schemas.openxmlformats.org/drawingml/2006/main">
            <a:ext uri="{FF2B5EF4-FFF2-40B4-BE49-F238E27FC236}">
              <a16:creationId xmlns:a16="http://schemas.microsoft.com/office/drawing/2014/main" id="{327EC726-DE04-050F-9017-0DDE8BE31DFD}"/>
            </a:ext>
          </a:extLst>
        </cdr:cNvPr>
        <cdr:cNvCxnSpPr/>
      </cdr:nvCxnSpPr>
      <cdr:spPr>
        <a:xfrm xmlns:a="http://schemas.openxmlformats.org/drawingml/2006/main" flipV="1">
          <a:off x="304800" y="1115610"/>
          <a:ext cx="7018415"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a:extLst xmlns:a="http://schemas.openxmlformats.org/drawingml/2006/main">
            <a:ext uri="{FF2B5EF4-FFF2-40B4-BE49-F238E27FC236}">
              <a16:creationId xmlns:a16="http://schemas.microsoft.com/office/drawing/2014/main" id="{82365F26-FFCA-9499-A68B-84BFED5A75BF}"/>
            </a:ext>
          </a:extLst>
        </cdr:cNvPr>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1CB13B-2DC6-4AB8-B738-159A9E128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EBEC4D7-3D7C-4798-8B35-7CA78389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17BD8-D964-4C60-9A73-2DCBAB07EE5E}" type="datetimeFigureOut">
              <a:rPr lang="fr-FR" smtClean="0"/>
              <a:t>24/11/2023</a:t>
            </a:fld>
            <a:endParaRPr lang="fr-FR"/>
          </a:p>
        </p:txBody>
      </p:sp>
      <p:sp>
        <p:nvSpPr>
          <p:cNvPr id="4" name="Espace réservé du pied de page 3">
            <a:extLst>
              <a:ext uri="{FF2B5EF4-FFF2-40B4-BE49-F238E27FC236}">
                <a16:creationId xmlns:a16="http://schemas.microsoft.com/office/drawing/2014/main" id="{5713761D-6C80-4C51-8454-4378BB76A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5" name="Espace réservé du numéro de diapositive 4">
            <a:extLst>
              <a:ext uri="{FF2B5EF4-FFF2-40B4-BE49-F238E27FC236}">
                <a16:creationId xmlns:a16="http://schemas.microsoft.com/office/drawing/2014/main" id="{D9E25C55-F761-470A-A37C-568C10D49F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E9381-56CA-4B93-B28D-19D3833DA062}" type="slidenum">
              <a:rPr lang="fr-FR" smtClean="0"/>
              <a:t>‹#›</a:t>
            </a:fld>
            <a:endParaRPr lang="fr-FR"/>
          </a:p>
        </p:txBody>
      </p:sp>
    </p:spTree>
    <p:extLst>
      <p:ext uri="{BB962C8B-B14F-4D97-AF65-F5344CB8AC3E}">
        <p14:creationId xmlns:p14="http://schemas.microsoft.com/office/powerpoint/2010/main" val="18471950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BE7FD-A07C-4C83-9E93-1E3D441CF117}" type="datetimeFigureOut">
              <a:rPr lang="fr-FR" smtClean="0"/>
              <a:t>24/11/2023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C685-6952-46BC-9842-6D6952573B24}" type="slidenum">
              <a:rPr lang="fr-FR" smtClean="0"/>
              <a:t>‹#›</a:t>
            </a:fld>
            <a:endParaRPr lang="fr-FR"/>
          </a:p>
        </p:txBody>
      </p:sp>
    </p:spTree>
    <p:extLst>
      <p:ext uri="{BB962C8B-B14F-4D97-AF65-F5344CB8AC3E}">
        <p14:creationId xmlns:p14="http://schemas.microsoft.com/office/powerpoint/2010/main" val="3409646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7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5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85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59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235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81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70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9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3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10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0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94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887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70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1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3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34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55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4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01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9"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40"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692546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1"/>
            <a:ext cx="1041823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1"/>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4"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267849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6088650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33068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6759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65983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8"/>
            <a:ext cx="9029604" cy="4708525"/>
          </a:xfrm>
          <a:prstGeom prst="rect">
            <a:avLst/>
          </a:prstGeom>
        </p:spPr>
        <p:txBody>
          <a:bodyPr>
            <a:normAutofit/>
          </a:bodyPr>
          <a:lstStyle>
            <a:lvl1pPr>
              <a:spcBef>
                <a:spcPts val="4800"/>
              </a:spcBef>
              <a:defRPr sz="2800">
                <a:solidFill>
                  <a:schemeClr val="tx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4"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97361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3"/>
            <a:ext cx="9348787" cy="4633911"/>
          </a:xfrm>
          <a:prstGeom prst="rect">
            <a:avLst/>
          </a:prstGeom>
        </p:spPr>
        <p:txBody>
          <a:bodyPr/>
          <a:lstStyle>
            <a:lvl1pPr>
              <a:tabLst>
                <a:tab pos="8972102" algn="r"/>
              </a:tabLst>
              <a:defRPr/>
            </a:lvl1pPr>
            <a:lvl2pPr>
              <a:tabLst>
                <a:tab pos="8972102" algn="r"/>
              </a:tabLst>
              <a:defRPr/>
            </a:lvl2pPr>
            <a:lvl3pPr>
              <a:tabLst>
                <a:tab pos="8972102" algn="r"/>
              </a:tabLst>
              <a:defRPr/>
            </a:lvl3pPr>
            <a:lvl4pPr>
              <a:tabLst>
                <a:tab pos="8972102" algn="r"/>
              </a:tabLst>
              <a:defRPr/>
            </a:lvl4pPr>
            <a:lvl5pPr>
              <a:tabLst>
                <a:tab pos="6705264" algn="r"/>
              </a:tabLst>
              <a:defRPr baseline="0"/>
            </a:lvl5pPr>
            <a:lvl6pPr>
              <a:tabLst>
                <a:tab pos="8972102" algn="r"/>
              </a:tabLst>
              <a:defRPr/>
            </a:lvl6pPr>
            <a:lvl7pPr>
              <a:tabLst>
                <a:tab pos="8972102" algn="r"/>
              </a:tabLst>
              <a:defRPr/>
            </a:lvl7pPr>
            <a:lvl8pPr>
              <a:tabLst>
                <a:tab pos="8972102" algn="r"/>
              </a:tabLst>
              <a:defRPr/>
            </a:lvl8pPr>
            <a:lvl9pPr>
              <a:tabLst>
                <a:tab pos="8972102"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89161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4"/>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3" y="1665293"/>
            <a:ext cx="4333663" cy="4633911"/>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008666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6447429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2070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7"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8"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3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3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88850525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9"/>
            <a:ext cx="11252200" cy="4633383"/>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
        <p:nvSpPr>
          <p:cNvPr id="10" name="Footer Placeholder 9">
            <a:extLst>
              <a:ext uri="{FF2B5EF4-FFF2-40B4-BE49-F238E27FC236}">
                <a16:creationId xmlns:a16="http://schemas.microsoft.com/office/drawing/2014/main" id="{D4B1AFA1-5C25-4A64-A156-178C6E278E78}"/>
              </a:ext>
            </a:extLst>
          </p:cNvPr>
          <p:cNvSpPr txBox="1">
            <a:spLocks/>
          </p:cNvSpPr>
          <p:nvPr userDrawn="1"/>
        </p:nvSpPr>
        <p:spPr>
          <a:xfrm>
            <a:off x="10631048" y="6654800"/>
            <a:ext cx="1559813" cy="100156"/>
          </a:xfrm>
          <a:prstGeom prst="rect">
            <a:avLst/>
          </a:prstGeom>
          <a:noFill/>
        </p:spPr>
        <p:txBody>
          <a:bodyPr wrap="square" lIns="0" tIns="0" rIns="0" bIns="0" rtlCol="0">
            <a:spAutoFit/>
          </a:bodyPr>
          <a:lstStyle>
            <a:defPPr>
              <a:defRPr lang="fr-FR"/>
            </a:defPPr>
            <a:lvl1pPr marL="0" algn="l" defTabSz="914400" rtl="0" eaLnBrk="1" latinLnBrk="0" hangingPunct="1">
              <a:defRPr lang="fr-FR" sz="6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Pct val="100000"/>
              <a:defRPr/>
            </a:pPr>
            <a:r>
              <a:rPr lang="en-AU" dirty="0">
                <a:solidFill>
                  <a:prstClr val="black"/>
                </a:solidFill>
                <a:latin typeface="+mn-lt"/>
              </a:rPr>
              <a:t>Final Report</a:t>
            </a:r>
            <a:endParaRPr lang="en-AU" dirty="0">
              <a:solidFill>
                <a:prstClr val="black"/>
              </a:solidFill>
              <a:latin typeface="Verdana"/>
            </a:endParaRPr>
          </a:p>
        </p:txBody>
      </p:sp>
    </p:spTree>
    <p:extLst>
      <p:ext uri="{BB962C8B-B14F-4D97-AF65-F5344CB8AC3E}">
        <p14:creationId xmlns:p14="http://schemas.microsoft.com/office/powerpoint/2010/main" val="1955745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8"/>
            <a:ext cx="11252200" cy="3946135"/>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91"/>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9"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379917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1"/>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20832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1"/>
            <a:ext cx="5328000" cy="4622507"/>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3"/>
            <a:ext cx="5328000" cy="4631795"/>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0"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663379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91"/>
            <a:ext cx="5480400" cy="431750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6167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222485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92"/>
            <a:ext cx="4431857" cy="4633913"/>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112849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2"/>
            <a:ext cx="4266983" cy="4673101"/>
          </a:xfrm>
          <a:prstGeom prst="rect">
            <a:avLst/>
          </a:prstGeom>
        </p:spPr>
        <p:txBody>
          <a:bodyPr>
            <a:noAutofit/>
          </a:bodyPr>
          <a:lstStyle>
            <a:lvl1pPr>
              <a:tabLst>
                <a:tab pos="6705264" algn="r"/>
              </a:tabLst>
              <a:defRPr sz="2400">
                <a:solidFill>
                  <a:schemeClr val="accent3"/>
                </a:solidFill>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9"/>
            <a:ext cx="6660867" cy="463391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986965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69900" y="1665289"/>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665289"/>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665289"/>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665289"/>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69900"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463780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058400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1"/>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4"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5"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6"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2556614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6"/>
            <a:ext cx="3627439" cy="2052831"/>
          </a:xfr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5"/>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7"/>
            <a:ext cx="3636963" cy="2186687"/>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6" y="3832226"/>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30807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806129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3"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8" y="1857894"/>
            <a:ext cx="1244161"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19"/>
            <a:ext cx="1244907"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540940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3"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8" y="1857894"/>
            <a:ext cx="1244161"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8" y="4249686"/>
            <a:ext cx="1274916"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1"/>
            <a:ext cx="1244160"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19"/>
            <a:ext cx="1244907"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0723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2" y="170596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8"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3"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2" y="1851441"/>
            <a:ext cx="3627439"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8"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4"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72691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507049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
        <p:nvSpPr>
          <p:cNvPr id="11"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2"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88601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94348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9"/>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509659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008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0"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174819912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lide White Tex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2" name="Subtitle 2"/>
          <p:cNvSpPr>
            <a:spLocks noGrp="1"/>
          </p:cNvSpPr>
          <p:nvPr>
            <p:ph type="subTitle" idx="1"/>
          </p:nvPr>
        </p:nvSpPr>
        <p:spPr bwMode="gray">
          <a:xfrm>
            <a:off x="531621" y="5805504"/>
            <a:ext cx="5564379" cy="496434"/>
          </a:xfrm>
          <a:prstGeom prst="rect">
            <a:avLst/>
          </a:prstGeom>
        </p:spPr>
        <p:txBody>
          <a:bodyPr wrap="square" lIns="0" tIns="0" rIns="0" bIns="0" anchor="b">
            <a:noAutofit/>
          </a:bodyPr>
          <a:lstStyle>
            <a:lvl1pPr marL="0" indent="0" algn="l">
              <a:lnSpc>
                <a:spcPct val="100000"/>
              </a:lnSpc>
              <a:spcBef>
                <a:spcPts val="0"/>
              </a:spcBef>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Text Placeholder 4"/>
          <p:cNvSpPr>
            <a:spLocks noGrp="1"/>
          </p:cNvSpPr>
          <p:nvPr>
            <p:ph type="body" sz="quarter" idx="10"/>
          </p:nvPr>
        </p:nvSpPr>
        <p:spPr>
          <a:xfrm>
            <a:off x="531621" y="6313814"/>
            <a:ext cx="5564379"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19" name="Title 1"/>
          <p:cNvSpPr txBox="1">
            <a:spLocks/>
          </p:cNvSpPr>
          <p:nvPr/>
        </p:nvSpPr>
        <p:spPr bwMode="gray">
          <a:xfrm>
            <a:off x="3545062" y="1203125"/>
            <a:ext cx="5095385" cy="4140000"/>
          </a:xfrm>
          <a:prstGeom prst="ellipse">
            <a:avLst/>
          </a:prstGeom>
          <a:ln w="25400">
            <a:solidFill>
              <a:schemeClr val="accent1"/>
            </a:solidFill>
          </a:ln>
        </p:spPr>
        <p:txBody>
          <a:bodyPr vert="horz" lIns="108000" tIns="108000" rIns="108000" bIns="108000" rtlCol="0" anchor="ctr" anchorCtr="0">
            <a:normAutofit/>
          </a:bodyPr>
          <a:lstStyle>
            <a:lvl1pPr algn="ctr" defTabSz="1005083" rtl="0" eaLnBrk="1" latinLnBrk="0" hangingPunct="1">
              <a:lnSpc>
                <a:spcPts val="4200"/>
              </a:lnSpc>
              <a:spcBef>
                <a:spcPct val="0"/>
              </a:spcBef>
              <a:buNone/>
              <a:defRPr lang="de-DE" sz="3600" b="0" kern="1200" baseline="0">
                <a:solidFill>
                  <a:schemeClr val="bg1"/>
                </a:solidFill>
                <a:latin typeface="+mj-lt"/>
                <a:ea typeface="Open Sans" panose="020B0606030504020204" pitchFamily="34" charset="0"/>
                <a:cs typeface="Open Sans" panose="020B0606030504020204" pitchFamily="34" charset="0"/>
              </a:defRPr>
            </a:lvl1pPr>
          </a:lstStyle>
          <a:p>
            <a:pPr eaLnBrk="1"/>
            <a:endParaRPr lang="en-US" sz="3600" dirty="0">
              <a:solidFill>
                <a:schemeClr val="tx1"/>
              </a:solidFill>
            </a:endParaRPr>
          </a:p>
        </p:txBody>
      </p:sp>
      <p:sp>
        <p:nvSpPr>
          <p:cNvPr id="18" name="Title 1"/>
          <p:cNvSpPr>
            <a:spLocks noGrp="1"/>
          </p:cNvSpPr>
          <p:nvPr>
            <p:ph type="ctrTitle"/>
          </p:nvPr>
        </p:nvSpPr>
        <p:spPr bwMode="gray">
          <a:xfrm>
            <a:off x="3545061" y="1124744"/>
            <a:ext cx="5051077" cy="4104000"/>
          </a:xfrm>
        </p:spPr>
        <p:txBody>
          <a:bodyPr wrap="square" lIns="36000" tIns="36000" rIns="36000" bIns="36000" anchor="ctr" anchorCtr="0">
            <a:noAutofit/>
          </a:bodyPr>
          <a:lstStyle>
            <a:lvl1pPr algn="ctr">
              <a:lnSpc>
                <a:spcPct val="1000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Tree>
    <p:extLst>
      <p:ext uri="{BB962C8B-B14F-4D97-AF65-F5344CB8AC3E}">
        <p14:creationId xmlns:p14="http://schemas.microsoft.com/office/powerpoint/2010/main" val="266402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4143" y="6554192"/>
            <a:ext cx="377092" cy="100156"/>
          </a:xfrm>
          <a:prstGeom prst="rect">
            <a:avLst/>
          </a:prstGeom>
        </p:spPr>
        <p:txBody>
          <a:bodyPr/>
          <a:lstStyle>
            <a:lvl1pPr>
              <a:defRPr/>
            </a:lvl1pPr>
          </a:lstStyle>
          <a:p>
            <a:fld id="{6253C092-6252-40CA-B52E-02E6E8C37738}" type="slidenum">
              <a:rPr lang="fr-FR" smtClean="0">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02684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 A">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16" name="Subtitle 2"/>
          <p:cNvSpPr>
            <a:spLocks noGrp="1"/>
          </p:cNvSpPr>
          <p:nvPr>
            <p:ph type="subTitle" idx="1" hasCustomPrompt="1"/>
          </p:nvPr>
        </p:nvSpPr>
        <p:spPr bwMode="gray">
          <a:xfrm>
            <a:off x="469900" y="5051913"/>
            <a:ext cx="3521274" cy="981372"/>
          </a:xfrm>
          <a:prstGeom prst="rect">
            <a:avLst/>
          </a:prstGeom>
        </p:spPr>
        <p:txBody>
          <a:bodyPr lIns="0" tIns="0" rIns="0" bIns="0" numCol="1" anchor="b" anchorCtr="0">
            <a:noAutofit/>
          </a:bodyPr>
          <a:lstStyle>
            <a:lvl1pPr marL="0" indent="0" algn="l">
              <a:lnSpc>
                <a:spcPct val="100000"/>
              </a:lnSpc>
              <a:spcAft>
                <a:spcPts val="0"/>
              </a:spcAft>
              <a:buNone/>
              <a:defRPr sz="2000" b="1" baseline="0">
                <a:solidFill>
                  <a:schemeClr val="bg1"/>
                </a:solidFill>
              </a:defRPr>
            </a:lvl1pPr>
            <a:lvl2pPr marL="0" indent="0" algn="l">
              <a:buNone/>
              <a:defRPr sz="2000" b="0" baseline="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Cognitive Advantage</a:t>
            </a:r>
          </a:p>
        </p:txBody>
      </p:sp>
      <p:sp>
        <p:nvSpPr>
          <p:cNvPr id="17" name="Text Placeholder 4"/>
          <p:cNvSpPr>
            <a:spLocks noGrp="1"/>
          </p:cNvSpPr>
          <p:nvPr>
            <p:ph type="body" sz="quarter" idx="10" hasCustomPrompt="1"/>
          </p:nvPr>
        </p:nvSpPr>
        <p:spPr>
          <a:xfrm>
            <a:off x="469900" y="6041240"/>
            <a:ext cx="3521274" cy="328939"/>
          </a:xfrm>
          <a:prstGeom prst="rect">
            <a:avLst/>
          </a:prstGeom>
        </p:spPr>
        <p:txBody>
          <a:bodyPr lIns="0" tIns="0" rIns="0" bIns="0" numCol="1"/>
          <a:lstStyle>
            <a:lvl1pPr>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title</a:t>
            </a:r>
          </a:p>
        </p:txBody>
      </p:sp>
    </p:spTree>
    <p:extLst>
      <p:ext uri="{BB962C8B-B14F-4D97-AF65-F5344CB8AC3E}">
        <p14:creationId xmlns:p14="http://schemas.microsoft.com/office/powerpoint/2010/main" val="10880703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5" name="Rectangle 14"/>
          <p:cNvSpPr/>
          <p:nvPr userDrawn="1"/>
        </p:nvSpPr>
        <p:spPr>
          <a:xfrm>
            <a:off x="0" y="0"/>
            <a:ext cx="12192000" cy="685800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lIns="59374" tIns="29687" rIns="59374" bIns="29687" rtlCol="0" anchor="ctr"/>
          <a:lstStyle/>
          <a:p>
            <a:pPr algn="ctr" defTabSz="478851"/>
            <a:endParaRPr lang="en-US" sz="1900" dirty="0">
              <a:solidFill>
                <a:srgbClr val="FFFFFF"/>
              </a:solidFill>
            </a:endParaRPr>
          </a:p>
        </p:txBody>
      </p:sp>
      <p:pic>
        <p:nvPicPr>
          <p:cNvPr id="17" name="Picture 2" descr="http://www.virtual-affairs.nl/wp-content/uploads/2014/03/Deloitte_Logo_Wit.png"/>
          <p:cNvPicPr>
            <a:picLocks noChangeAspect="1" noChangeArrowheads="1"/>
          </p:cNvPicPr>
          <p:nvPr userDrawn="1">
            <p:custDataLst>
              <p:tags r:id="rId1"/>
            </p:custDataLst>
          </p:nvPr>
        </p:nvPicPr>
        <p:blipFill rotWithShape="1">
          <a:blip r:embed="rId4" cstate="screen">
            <a:extLst>
              <a:ext uri="{28A0092B-C50C-407E-A947-70E740481C1C}">
                <a14:useLocalDpi xmlns:a14="http://schemas.microsoft.com/office/drawing/2010/main" val="0"/>
              </a:ext>
            </a:extLst>
          </a:blip>
          <a:srcRect/>
          <a:stretch/>
        </p:blipFill>
        <p:spPr bwMode="auto">
          <a:xfrm>
            <a:off x="334963" y="6364030"/>
            <a:ext cx="1265778"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5"/>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3546"/>
            <a:ext cx="10418235"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09414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275784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971876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483533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141080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9"/>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3"/>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770954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Lst>
  <p:transition>
    <p:fade/>
  </p:transition>
  <p:hf hdr="0" dt="0"/>
  <p:txStyles>
    <p:titleStyle>
      <a:lvl1pPr algn="l" defTabSz="1219140" rtl="0" eaLnBrk="1" latinLnBrk="0" hangingPunct="1">
        <a:spcBef>
          <a:spcPct val="0"/>
        </a:spcBef>
        <a:buNone/>
        <a:defRPr sz="2000" kern="1200">
          <a:solidFill>
            <a:schemeClr val="tx1"/>
          </a:solidFill>
          <a:latin typeface="+mj-lt"/>
          <a:ea typeface="+mj-ea"/>
          <a:cs typeface="+mj-cs"/>
        </a:defRPr>
      </a:lvl1pPr>
    </p:titleStyle>
    <p:bodyStyle>
      <a:lvl1pPr marL="0" indent="0" algn="l" defTabSz="121914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4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89" indent="-235189" algn="l" defTabSz="121914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76" indent="-235189" algn="l" defTabSz="121914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65" indent="-235189" algn="l" defTabSz="1064631"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65" indent="-235189" algn="l" defTabSz="121914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chart" Target="../charts/chart10.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3.xml"/><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9.xml"/><Relationship Id="rId7"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3.xm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4.xml"/><Relationship Id="rId9" Type="http://schemas.openxmlformats.org/officeDocument/2006/relationships/chart" Target="../charts/chart26.xml"/></Relationships>
</file>

<file path=ppt/slides/_rels/slide21.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7.xml"/><Relationship Id="rId7"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33.xml"/><Relationship Id="rId7"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34.xml"/><Relationship Id="rId9" Type="http://schemas.openxmlformats.org/officeDocument/2006/relationships/chart" Target="../charts/chart36.xml"/></Relationships>
</file>

<file path=ppt/slides/_rels/slide24.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chart" Target="../charts/chart37.xml"/><Relationship Id="rId7" Type="http://schemas.openxmlformats.org/officeDocument/2006/relationships/chart" Target="../charts/chart39.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35715" y="4743294"/>
            <a:ext cx="5277433" cy="1154783"/>
          </a:xfrm>
          <a:prstGeom prst="rect">
            <a:avLst/>
          </a:prstGeom>
        </p:spPr>
        <p:txBody>
          <a:bodyPr/>
          <a:lstStyle/>
          <a:p>
            <a:endParaRPr lang="en-US" sz="2000" dirty="0">
              <a:solidFill>
                <a:schemeClr val="bg1"/>
              </a:solidFill>
            </a:endParaRPr>
          </a:p>
          <a:p>
            <a:r>
              <a:rPr lang="en-US" sz="2000" b="1" dirty="0">
                <a:solidFill>
                  <a:schemeClr val="accent1"/>
                </a:solidFill>
              </a:rPr>
              <a:t>Network QoS</a:t>
            </a:r>
          </a:p>
          <a:p>
            <a:r>
              <a:rPr lang="en-US" sz="2000" dirty="0">
                <a:solidFill>
                  <a:schemeClr val="bg1"/>
                </a:solidFill>
              </a:rPr>
              <a:t>Draft final report (Benchmarking part)</a:t>
            </a:r>
          </a:p>
        </p:txBody>
      </p:sp>
      <p:sp>
        <p:nvSpPr>
          <p:cNvPr id="3" name="Text Placeholder 2"/>
          <p:cNvSpPr>
            <a:spLocks noGrp="1"/>
          </p:cNvSpPr>
          <p:nvPr>
            <p:ph type="body" sz="quarter" idx="4294967295"/>
          </p:nvPr>
        </p:nvSpPr>
        <p:spPr>
          <a:xfrm>
            <a:off x="335716" y="6256666"/>
            <a:ext cx="4537067" cy="337873"/>
          </a:xfrm>
          <a:prstGeom prst="rect">
            <a:avLst/>
          </a:prstGeom>
        </p:spPr>
        <p:txBody>
          <a:bodyPr/>
          <a:lstStyle/>
          <a:p>
            <a:r>
              <a:rPr lang="en-US" sz="1400" dirty="0">
                <a:solidFill>
                  <a:schemeClr val="bg1"/>
                </a:solidFill>
              </a:rPr>
              <a:t>February 6</a:t>
            </a:r>
            <a:r>
              <a:rPr lang="en-US" sz="1400" baseline="30000" dirty="0">
                <a:solidFill>
                  <a:schemeClr val="bg1"/>
                </a:solidFill>
              </a:rPr>
              <a:t>th</a:t>
            </a:r>
            <a:r>
              <a:rPr lang="en-US" sz="1400" dirty="0">
                <a:solidFill>
                  <a:schemeClr val="bg1"/>
                </a:solidFill>
              </a:rPr>
              <a:t>, 2019</a:t>
            </a:r>
          </a:p>
        </p:txBody>
      </p:sp>
      <p:pic>
        <p:nvPicPr>
          <p:cNvPr id="5" name="Picture 4">
            <a:extLst>
              <a:ext uri="{FF2B5EF4-FFF2-40B4-BE49-F238E27FC236}">
                <a16:creationId xmlns:a16="http://schemas.microsoft.com/office/drawing/2014/main" id="{09DB488A-DA09-4C79-BF04-1BDB227E0952}"/>
              </a:ext>
            </a:extLst>
          </p:cNvPr>
          <p:cNvPicPr>
            <a:picLocks noChangeAspect="1"/>
          </p:cNvPicPr>
          <p:nvPr/>
        </p:nvPicPr>
        <p:blipFill>
          <a:blip r:embed="rId3"/>
          <a:stretch>
            <a:fillRect/>
          </a:stretch>
        </p:blipFill>
        <p:spPr>
          <a:xfrm>
            <a:off x="10771696" y="134528"/>
            <a:ext cx="980043" cy="990506"/>
          </a:xfrm>
          <a:prstGeom prst="rect">
            <a:avLst/>
          </a:prstGeom>
        </p:spPr>
      </p:pic>
      <p:pic>
        <p:nvPicPr>
          <p:cNvPr id="6" name="Picture 5">
            <a:extLst>
              <a:ext uri="{FF2B5EF4-FFF2-40B4-BE49-F238E27FC236}">
                <a16:creationId xmlns:a16="http://schemas.microsoft.com/office/drawing/2014/main" id="{17B68893-9402-42C0-B15A-C25454863AE5}"/>
              </a:ext>
            </a:extLst>
          </p:cNvPr>
          <p:cNvPicPr>
            <a:picLocks noChangeAspect="1"/>
          </p:cNvPicPr>
          <p:nvPr/>
        </p:nvPicPr>
        <p:blipFill rotWithShape="1">
          <a:blip r:embed="rId4"/>
          <a:srcRect b="7101"/>
          <a:stretch/>
        </p:blipFill>
        <p:spPr>
          <a:xfrm>
            <a:off x="3016578" y="188520"/>
            <a:ext cx="6008203" cy="5581531"/>
          </a:xfrm>
          <a:prstGeom prst="rect">
            <a:avLst/>
          </a:prstGeom>
        </p:spPr>
      </p:pic>
    </p:spTree>
    <p:extLst>
      <p:ext uri="{BB962C8B-B14F-4D97-AF65-F5344CB8AC3E}">
        <p14:creationId xmlns:p14="http://schemas.microsoft.com/office/powerpoint/2010/main" val="2633251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a:solidFill>
                  <a:srgbClr val="FFFFFF"/>
                </a:solidFill>
                <a:latin typeface="Segoe UI Light" panose="020B0502040204020203" pitchFamily="34" charset="0"/>
              </a:rPr>
              <a:t>Benchmarking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03</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564" y="346928"/>
            <a:ext cx="11252200" cy="334103"/>
          </a:xfrm>
        </p:spPr>
        <p:txBody>
          <a:bodyPr/>
          <a:lstStyle/>
          <a:p>
            <a:r>
              <a:rPr lang="en-US" sz="2400" dirty="0"/>
              <a:t>Benchmarking </a:t>
            </a:r>
            <a:r>
              <a:rPr lang="en-US" sz="2400"/>
              <a:t>– 2G-Outdoor</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a:solidFill>
                  <a:schemeClr val="bg1">
                    <a:lumMod val="50000"/>
                  </a:schemeClr>
                </a:solidFill>
                <a:latin typeface="Verdana" panose="020B0604030504040204" pitchFamily="34" charset="0"/>
                <a:ea typeface="Verdana" panose="020B0604030504040204" pitchFamily="34" charset="0"/>
              </a:rPr>
              <a:t>some</a:t>
            </a:r>
            <a:r>
              <a:rPr lang="fr-FR" sz="2400" dirty="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a:solidFill>
                  <a:schemeClr val="bg1">
                    <a:lumMod val="50000"/>
                  </a:schemeClr>
                </a:solidFill>
                <a:latin typeface="Verdana" panose="020B0604030504040204" pitchFamily="34" charset="0"/>
                <a:ea typeface="Verdana" panose="020B0604030504040204" pitchFamily="34" charset="0"/>
              </a:rPr>
              <a:t>raods</a:t>
            </a:r>
            <a:r>
              <a:rPr lang="fr-FR" sz="2400" dirty="0">
                <a:solidFill>
                  <a:schemeClr val="bg1">
                    <a:lumMod val="50000"/>
                  </a:schemeClr>
                </a:solidFill>
                <a:latin typeface="Verdana" panose="020B0604030504040204" pitchFamily="34" charset="0"/>
                <a:ea typeface="Verdana" panose="020B0604030504040204" pitchFamily="34" charset="0"/>
              </a:rPr>
              <a:t>. MOOV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better</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than</a:t>
            </a:r>
            <a:r>
              <a:rPr lang="fr-FR" sz="2400" dirty="0">
                <a:solidFill>
                  <a:schemeClr val="bg1">
                    <a:lumMod val="50000"/>
                  </a:schemeClr>
                </a:solidFill>
                <a:latin typeface="Verdana" panose="020B0604030504040204" pitchFamily="34" charset="0"/>
                <a:ea typeface="Verdana" panose="020B0604030504040204" pitchFamily="34" charset="0"/>
              </a:rPr>
              <a:t> MTN in the </a:t>
            </a:r>
            <a:r>
              <a:rPr lang="fr-FR" sz="2400" dirty="0" err="1">
                <a:solidFill>
                  <a:schemeClr val="bg1">
                    <a:lumMod val="50000"/>
                  </a:schemeClr>
                </a:solidFill>
                <a:latin typeface="Verdana" panose="020B0604030504040204" pitchFamily="34" charset="0"/>
                <a:ea typeface="Verdana" panose="020B0604030504040204" pitchFamily="34" charset="0"/>
              </a:rPr>
              <a:t>majority</a:t>
            </a:r>
            <a:r>
              <a:rPr lang="fr-FR" sz="2400" dirty="0">
                <a:solidFill>
                  <a:schemeClr val="bg1">
                    <a:lumMod val="50000"/>
                  </a:schemeClr>
                </a:solidFill>
                <a:latin typeface="Verdana" panose="020B0604030504040204" pitchFamily="34" charset="0"/>
                <a:ea typeface="Verdana" panose="020B0604030504040204" pitchFamily="34" charset="0"/>
              </a:rPr>
              <a:t> of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en-US" sz="1600" dirty="0">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the ARCEP in all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except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Allada</a:t>
            </a:r>
            <a:r>
              <a:rPr lang="fr-FR" sz="1600" dirty="0">
                <a:latin typeface="Verdana" panose="020B0604030504040204" pitchFamily="34" charset="0"/>
                <a:ea typeface="Verdana" panose="020B0604030504040204" pitchFamily="34" charset="0"/>
              </a:rPr>
              <a:t>, Djougou and Ouidah </a:t>
            </a:r>
            <a:r>
              <a:rPr lang="en-US" sz="1600" dirty="0">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reached</a:t>
            </a:r>
            <a:r>
              <a:rPr lang="fr-FR" sz="1600" dirty="0">
                <a:latin typeface="Verdana" panose="020B0604030504040204" pitchFamily="34" charset="0"/>
                <a:ea typeface="Verdana" panose="020B0604030504040204" pitchFamily="34" charset="0"/>
              </a:rPr>
              <a:t> 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reached the ARCEP target in the network level.</a:t>
            </a:r>
            <a:r>
              <a:rPr lang="fr-FR" sz="1600" dirty="0">
                <a:latin typeface="Verdana" panose="020B0604030504040204" pitchFamily="34" charset="0"/>
                <a:ea typeface="Verdana" panose="020B0604030504040204" pitchFamily="34" charset="0"/>
              </a:rPr>
              <a:t> </a:t>
            </a:r>
          </a:p>
        </p:txBody>
      </p:sp>
      <p:sp>
        <p:nvSpPr>
          <p:cNvPr id="2" name="Rectangle 1"/>
          <p:cNvSpPr/>
          <p:nvPr/>
        </p:nvSpPr>
        <p:spPr>
          <a:xfrm>
            <a:off x="4973633" y="2101474"/>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2592991639"/>
              </p:ext>
            </p:extLst>
          </p:nvPr>
        </p:nvGraphicFramePr>
        <p:xfrm>
          <a:off x="-194553" y="1913130"/>
          <a:ext cx="8206964" cy="3367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195413193"/>
              </p:ext>
            </p:extLst>
          </p:nvPr>
        </p:nvGraphicFramePr>
        <p:xfrm>
          <a:off x="7458075" y="2284547"/>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a:stretch>
            <a:fillRect/>
          </a:stretch>
        </p:blipFill>
        <p:spPr>
          <a:xfrm>
            <a:off x="8922375" y="4208385"/>
            <a:ext cx="441159" cy="152400"/>
          </a:xfrm>
          <a:prstGeom prst="rect">
            <a:avLst/>
          </a:prstGeom>
        </p:spPr>
      </p:pic>
      <p:pic>
        <p:nvPicPr>
          <p:cNvPr id="16" name="Picture 15"/>
          <p:cNvPicPr>
            <a:picLocks noChangeAspect="1"/>
          </p:cNvPicPr>
          <p:nvPr/>
        </p:nvPicPr>
        <p:blipFill>
          <a:blip r:embed="rId6"/>
          <a:stretch>
            <a:fillRect/>
          </a:stretch>
        </p:blipFill>
        <p:spPr>
          <a:xfrm>
            <a:off x="10264443" y="3808344"/>
            <a:ext cx="464820" cy="232410"/>
          </a:xfrm>
          <a:prstGeom prst="rect">
            <a:avLst/>
          </a:prstGeom>
        </p:spPr>
      </p:pic>
    </p:spTree>
    <p:extLst>
      <p:ext uri="{BB962C8B-B14F-4D97-AF65-F5344CB8AC3E}">
        <p14:creationId xmlns:p14="http://schemas.microsoft.com/office/powerpoint/2010/main" val="25686178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69900" y="156108"/>
            <a:ext cx="11252200" cy="334103"/>
          </a:xfrm>
        </p:spPr>
        <p:txBody>
          <a:bodyPr/>
          <a:lstStyle/>
          <a:p>
            <a:r>
              <a:rPr lang="en-US" sz="2400" dirty="0"/>
              <a:t>Benchmarking – 3G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The MTN 3G coverage is better than </a:t>
            </a:r>
            <a:r>
              <a:rPr lang="en-US" sz="2400" dirty="0" err="1">
                <a:solidFill>
                  <a:schemeClr val="bg1">
                    <a:lumMod val="50000"/>
                  </a:schemeClr>
                </a:solidFill>
                <a:latin typeface="Verdana" panose="020B0604030504040204" pitchFamily="34" charset="0"/>
                <a:ea typeface="Verdana" panose="020B0604030504040204" pitchFamily="34" charset="0"/>
              </a:rPr>
              <a:t>Moov</a:t>
            </a:r>
            <a:r>
              <a:rPr lang="en-US" sz="2400" dirty="0">
                <a:solidFill>
                  <a:schemeClr val="bg1">
                    <a:lumMod val="50000"/>
                  </a:schemeClr>
                </a:solidFill>
                <a:latin typeface="Verdana" panose="020B0604030504040204" pitchFamily="34" charset="0"/>
                <a:ea typeface="Verdana" panose="020B0604030504040204" pitchFamily="34" charset="0"/>
              </a:rPr>
              <a:t> for almost all tested areas. However, improvements are highly needed in 6 cities and the major roads</a:t>
            </a:r>
            <a:br>
              <a:rPr lang="fr-FR" sz="2400" dirty="0">
                <a:latin typeface="Verdana" panose="020B0604030504040204" pitchFamily="34" charset="0"/>
                <a:ea typeface="Verdana" panose="020B0604030504040204" pitchFamily="34" charset="0"/>
                <a:cs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9954D1D-630D-42AE-B80B-90338A6F9842}"/>
              </a:ext>
            </a:extLst>
          </p:cNvPr>
          <p:cNvSpPr/>
          <p:nvPr/>
        </p:nvSpPr>
        <p:spPr>
          <a:xfrm>
            <a:off x="460773" y="5265366"/>
            <a:ext cx="1126132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ARCEP </a:t>
            </a:r>
            <a:r>
              <a:rPr lang="fr-FR" sz="1600" dirty="0" err="1">
                <a:latin typeface="Verdana" panose="020B0604030504040204" pitchFamily="34" charset="0"/>
                <a:ea typeface="Verdana" panose="020B0604030504040204" pitchFamily="34" charset="0"/>
              </a:rPr>
              <a:t>concerning</a:t>
            </a:r>
            <a:r>
              <a:rPr lang="fr-FR" sz="1600" dirty="0">
                <a:latin typeface="Verdana" panose="020B0604030504040204" pitchFamily="34" charset="0"/>
                <a:ea typeface="Verdana" panose="020B0604030504040204" pitchFamily="34" charset="0"/>
              </a:rPr>
              <a:t> the 3G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5 areas (</a:t>
            </a:r>
            <a:r>
              <a:rPr lang="fr-FR" sz="1600" dirty="0" err="1">
                <a:latin typeface="Verdana" panose="020B0604030504040204" pitchFamily="34" charset="0"/>
                <a:ea typeface="Verdana" panose="020B0604030504040204" pitchFamily="34" charset="0"/>
              </a:rPr>
              <a:t>from</a:t>
            </a:r>
            <a:r>
              <a:rPr lang="fr-FR" sz="1600" dirty="0">
                <a:latin typeface="Verdana" panose="020B0604030504040204" pitchFamily="34" charset="0"/>
                <a:ea typeface="Verdana" panose="020B0604030504040204" pitchFamily="34" charset="0"/>
              </a:rPr>
              <a:t> the 12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areas) </a:t>
            </a:r>
            <a:r>
              <a:rPr lang="fr-FR" sz="1600" dirty="0" err="1">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a:t>
            </a:r>
            <a:r>
              <a:rPr lang="fr-FR" sz="1600" dirty="0" err="1">
                <a:latin typeface="Verdana" panose="020B0604030504040204" pitchFamily="34" charset="0"/>
                <a:ea typeface="Verdana" panose="020B0604030504040204" pitchFamily="34" charset="0"/>
              </a:rPr>
              <a:t>two</a:t>
            </a:r>
            <a:r>
              <a:rPr lang="fr-FR" sz="1600" dirty="0">
                <a:latin typeface="Verdana" panose="020B0604030504040204" pitchFamily="34" charset="0"/>
                <a:ea typeface="Verdana" panose="020B0604030504040204" pitchFamily="34" charset="0"/>
              </a:rPr>
              <a:t> areas.</a:t>
            </a:r>
          </a:p>
        </p:txBody>
      </p:sp>
      <p:graphicFrame>
        <p:nvGraphicFramePr>
          <p:cNvPr id="9" name="Chart 8"/>
          <p:cNvGraphicFramePr>
            <a:graphicFrameLocks/>
          </p:cNvGraphicFramePr>
          <p:nvPr>
            <p:extLst>
              <p:ext uri="{D42A27DB-BD31-4B8C-83A1-F6EECF244321}">
                <p14:modId xmlns:p14="http://schemas.microsoft.com/office/powerpoint/2010/main" val="1557099552"/>
              </p:ext>
            </p:extLst>
          </p:nvPr>
        </p:nvGraphicFramePr>
        <p:xfrm>
          <a:off x="-254853" y="1661106"/>
          <a:ext cx="8275266" cy="3604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277706186"/>
              </p:ext>
            </p:extLst>
          </p:nvPr>
        </p:nvGraphicFramePr>
        <p:xfrm>
          <a:off x="7482347" y="2143432"/>
          <a:ext cx="4454013" cy="295636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5097718" y="1897211"/>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pic>
        <p:nvPicPr>
          <p:cNvPr id="14" name="Picture 13"/>
          <p:cNvPicPr>
            <a:picLocks noChangeAspect="1"/>
          </p:cNvPicPr>
          <p:nvPr/>
        </p:nvPicPr>
        <p:blipFill>
          <a:blip r:embed="rId6"/>
          <a:stretch>
            <a:fillRect/>
          </a:stretch>
        </p:blipFill>
        <p:spPr>
          <a:xfrm>
            <a:off x="8762999" y="3796653"/>
            <a:ext cx="768819" cy="152400"/>
          </a:xfrm>
          <a:prstGeom prst="rect">
            <a:avLst/>
          </a:prstGeom>
        </p:spPr>
      </p:pic>
      <p:pic>
        <p:nvPicPr>
          <p:cNvPr id="16" name="Picture 15"/>
          <p:cNvPicPr>
            <a:picLocks noChangeAspect="1"/>
          </p:cNvPicPr>
          <p:nvPr/>
        </p:nvPicPr>
        <p:blipFill>
          <a:blip r:embed="rId7"/>
          <a:stretch>
            <a:fillRect/>
          </a:stretch>
        </p:blipFill>
        <p:spPr>
          <a:xfrm>
            <a:off x="10161202" y="4374053"/>
            <a:ext cx="487680" cy="232410"/>
          </a:xfrm>
          <a:prstGeom prst="rect">
            <a:avLst/>
          </a:prstGeom>
        </p:spPr>
      </p:pic>
    </p:spTree>
    <p:extLst>
      <p:ext uri="{BB962C8B-B14F-4D97-AF65-F5344CB8AC3E}">
        <p14:creationId xmlns:p14="http://schemas.microsoft.com/office/powerpoint/2010/main" val="451993339"/>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4G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coverage is better than MTN in all the tested cities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No ARCEP Thresholds Available, Proposed target: </a:t>
            </a:r>
            <a:r>
              <a:rPr lang="fr-FR" sz="1600" dirty="0">
                <a:latin typeface="Verdana" panose="020B0604030504040204" pitchFamily="34" charset="0"/>
                <a:ea typeface="Verdana" panose="020B0604030504040204" pitchFamily="34" charset="0"/>
              </a:rPr>
              <a:t>90%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&gt;-105 dBm</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4G </a:t>
            </a:r>
            <a:r>
              <a:rPr lang="fr-FR" sz="1600" dirty="0" err="1">
                <a:latin typeface="Verdana" panose="020B0604030504040204" pitchFamily="34" charset="0"/>
                <a:ea typeface="Verdana" panose="020B0604030504040204" pitchFamily="34" charset="0"/>
              </a:rPr>
              <a:t>Moov</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better</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than</a:t>
            </a:r>
            <a:r>
              <a:rPr lang="fr-FR" sz="1600" dirty="0">
                <a:latin typeface="Verdana" panose="020B0604030504040204" pitchFamily="34" charset="0"/>
                <a:ea typeface="Verdana" panose="020B0604030504040204" pitchFamily="34" charset="0"/>
              </a:rPr>
              <a:t> MTN in all </a:t>
            </a:r>
            <a:r>
              <a:rPr lang="fr-FR" sz="1600" dirty="0" err="1">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56541329"/>
              </p:ext>
            </p:extLst>
          </p:nvPr>
        </p:nvGraphicFramePr>
        <p:xfrm>
          <a:off x="469901" y="1626870"/>
          <a:ext cx="7071442" cy="360426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058389" y="1759559"/>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922822563"/>
              </p:ext>
            </p:extLst>
          </p:nvPr>
        </p:nvGraphicFramePr>
        <p:xfrm>
          <a:off x="7422074" y="2197462"/>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8818859" y="3931601"/>
            <a:ext cx="487680" cy="232410"/>
          </a:xfrm>
          <a:prstGeom prst="rect">
            <a:avLst/>
          </a:prstGeom>
        </p:spPr>
      </p:pic>
    </p:spTree>
    <p:extLst>
      <p:ext uri="{BB962C8B-B14F-4D97-AF65-F5344CB8AC3E}">
        <p14:creationId xmlns:p14="http://schemas.microsoft.com/office/powerpoint/2010/main" val="38631544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B04CD8-DE1A-B273-C64C-9B6EA6937563}"/>
              </a:ext>
            </a:extLst>
          </p:cNvPr>
          <p:cNvGraphicFramePr>
            <a:graphicFrameLocks/>
          </p:cNvGraphicFramePr>
          <p:nvPr>
            <p:extLst>
              <p:ext uri="{D42A27DB-BD31-4B8C-83A1-F6EECF244321}">
                <p14:modId xmlns:p14="http://schemas.microsoft.com/office/powerpoint/2010/main" val="691553931"/>
              </p:ext>
            </p:extLst>
          </p:nvPr>
        </p:nvGraphicFramePr>
        <p:xfrm>
          <a:off x="8082116" y="2189000"/>
          <a:ext cx="3559277" cy="2989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en-US" sz="2400" dirty="0" err="1"/>
              <a:t>Accessibilty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accessibility in MTN network is better than in MOOV but it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1" name="Picture 10"/>
          <p:cNvPicPr>
            <a:picLocks noChangeAspect="1"/>
          </p:cNvPicPr>
          <p:nvPr/>
        </p:nvPicPr>
        <p:blipFill>
          <a:blip r:embed="rId4"/>
          <a:stretch>
            <a:fillRect/>
          </a:stretch>
        </p:blipFill>
        <p:spPr>
          <a:xfrm>
            <a:off x="9443401" y="4034946"/>
            <a:ext cx="447851" cy="180715"/>
          </a:xfrm>
          <a:prstGeom prst="rect">
            <a:avLst/>
          </a:prstGeom>
        </p:spPr>
      </p:pic>
      <p:graphicFrame>
        <p:nvGraphicFramePr>
          <p:cNvPr id="2" name="Chart 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1085707276"/>
              </p:ext>
            </p:extLst>
          </p:nvPr>
        </p:nvGraphicFramePr>
        <p:xfrm>
          <a:off x="469900" y="1573907"/>
          <a:ext cx="7327081" cy="42216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A84FFAD8-6B2F-6570-DAFD-2FD38E1FFA7D}"/>
              </a:ext>
            </a:extLst>
          </p:cNvPr>
          <p:cNvPicPr preferRelativeResize="0"/>
          <p:nvPr/>
        </p:nvPicPr>
        <p:blipFill rotWithShape="1">
          <a:blip r:embed="rId6">
            <a:alphaModFix/>
          </a:blip>
          <a:srcRect/>
          <a:stretch/>
        </p:blipFill>
        <p:spPr>
          <a:xfrm>
            <a:off x="10615055" y="4817805"/>
            <a:ext cx="554390" cy="130747"/>
          </a:xfrm>
          <a:prstGeom prst="rect">
            <a:avLst/>
          </a:prstGeom>
          <a:noFill/>
          <a:ln>
            <a:noFill/>
          </a:ln>
        </p:spPr>
      </p:pic>
    </p:spTree>
    <p:extLst>
      <p:ext uri="{BB962C8B-B14F-4D97-AF65-F5344CB8AC3E}">
        <p14:creationId xmlns:p14="http://schemas.microsoft.com/office/powerpoint/2010/main" val="21142131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3292129413"/>
              </p:ext>
            </p:extLst>
          </p:nvPr>
        </p:nvGraphicFramePr>
        <p:xfrm>
          <a:off x="7821561" y="1972017"/>
          <a:ext cx="3829665" cy="306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210709"/>
            <a:ext cx="11252200" cy="334103"/>
          </a:xfrm>
        </p:spPr>
        <p:txBody>
          <a:bodyPr/>
          <a:lstStyle/>
          <a:p>
            <a:r>
              <a:rPr lang="en-US" sz="2400" dirty="0"/>
              <a:t>Benchmarking – </a:t>
            </a:r>
            <a:r>
              <a:rPr lang="en-US" sz="2400" dirty="0" err="1"/>
              <a:t>Retainability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call </a:t>
            </a:r>
            <a:r>
              <a:rPr lang="en-US" sz="2400" dirty="0" err="1">
                <a:solidFill>
                  <a:schemeClr val="bg1">
                    <a:lumMod val="50000"/>
                  </a:schemeClr>
                </a:solidFill>
                <a:latin typeface="Verdana" panose="020B0604030504040204" pitchFamily="34" charset="0"/>
                <a:ea typeface="Verdana" panose="020B0604030504040204" pitchFamily="34" charset="0"/>
                <a:cs typeface="+mn-cs"/>
              </a:rPr>
              <a:t>retainability</a:t>
            </a:r>
            <a:r>
              <a:rPr lang="en-US" sz="2400" dirty="0">
                <a:solidFill>
                  <a:schemeClr val="bg1">
                    <a:lumMod val="50000"/>
                  </a:schemeClr>
                </a:solidFill>
                <a:latin typeface="Verdana" panose="020B0604030504040204" pitchFamily="34" charset="0"/>
                <a:ea typeface="Verdana" panose="020B0604030504040204" pitchFamily="34" charset="0"/>
                <a:cs typeface="+mn-cs"/>
              </a:rPr>
              <a:t> in MTN network is globally better than in MOOV but this KPI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8630467" y="3651401"/>
            <a:ext cx="576887" cy="114354"/>
          </a:xfrm>
          <a:prstGeom prst="rect">
            <a:avLst/>
          </a:prstGeom>
        </p:spPr>
      </p:pic>
      <p:pic>
        <p:nvPicPr>
          <p:cNvPr id="16" name="Picture 15"/>
          <p:cNvPicPr>
            <a:picLocks noChangeAspect="1"/>
          </p:cNvPicPr>
          <p:nvPr/>
        </p:nvPicPr>
        <p:blipFill>
          <a:blip r:embed="rId5"/>
          <a:stretch>
            <a:fillRect/>
          </a:stretch>
        </p:blipFill>
        <p:spPr>
          <a:xfrm>
            <a:off x="9546631" y="3942825"/>
            <a:ext cx="487680" cy="232410"/>
          </a:xfrm>
          <a:prstGeom prst="rect">
            <a:avLst/>
          </a:prstGeom>
        </p:spPr>
      </p:pic>
      <p:graphicFrame>
        <p:nvGraphicFramePr>
          <p:cNvPr id="2" name="Chart 1">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4172400772"/>
              </p:ext>
            </p:extLst>
          </p:nvPr>
        </p:nvGraphicFramePr>
        <p:xfrm>
          <a:off x="469900" y="1669810"/>
          <a:ext cx="7106162" cy="4209880"/>
        </p:xfrm>
        <a:graphic>
          <a:graphicData uri="http://schemas.openxmlformats.org/drawingml/2006/chart">
            <c:chart xmlns:c="http://schemas.openxmlformats.org/drawingml/2006/chart" xmlns:r="http://schemas.openxmlformats.org/officeDocument/2006/relationships" r:id="rId6"/>
          </a:graphicData>
        </a:graphic>
      </p:graphicFrame>
      <p:pic>
        <p:nvPicPr>
          <p:cNvPr id="5" name="Google Shape;1863;p28">
            <a:extLst>
              <a:ext uri="{FF2B5EF4-FFF2-40B4-BE49-F238E27FC236}">
                <a16:creationId xmlns:a16="http://schemas.microsoft.com/office/drawing/2014/main" id="{2D2FBE66-278D-C741-ABFD-70FD87595623}"/>
              </a:ext>
            </a:extLst>
          </p:cNvPr>
          <p:cNvPicPr preferRelativeResize="0"/>
          <p:nvPr/>
        </p:nvPicPr>
        <p:blipFill rotWithShape="1">
          <a:blip r:embed="rId7">
            <a:alphaModFix/>
          </a:blip>
          <a:srcRect/>
          <a:stretch/>
        </p:blipFill>
        <p:spPr>
          <a:xfrm>
            <a:off x="10369249" y="4492324"/>
            <a:ext cx="598486" cy="152401"/>
          </a:xfrm>
          <a:prstGeom prst="rect">
            <a:avLst/>
          </a:prstGeom>
          <a:noFill/>
          <a:ln>
            <a:noFill/>
          </a:ln>
        </p:spPr>
      </p:pic>
    </p:spTree>
    <p:extLst>
      <p:ext uri="{BB962C8B-B14F-4D97-AF65-F5344CB8AC3E}">
        <p14:creationId xmlns:p14="http://schemas.microsoft.com/office/powerpoint/2010/main" val="3197367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C43AE90-333F-4414-BD3E-0490B772CA8B}"/>
              </a:ext>
            </a:extLst>
          </p:cNvPr>
          <p:cNvGraphicFramePr>
            <a:graphicFrameLocks/>
          </p:cNvGraphicFramePr>
          <p:nvPr>
            <p:extLst>
              <p:ext uri="{D42A27DB-BD31-4B8C-83A1-F6EECF244321}">
                <p14:modId xmlns:p14="http://schemas.microsoft.com/office/powerpoint/2010/main" val="652583383"/>
              </p:ext>
            </p:extLst>
          </p:nvPr>
        </p:nvGraphicFramePr>
        <p:xfrm>
          <a:off x="7972034" y="2438719"/>
          <a:ext cx="3882094" cy="309775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Voice Quality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MTN is offering voice quality much better than </a:t>
            </a:r>
            <a:r>
              <a:rPr lang="en-US" sz="2400" dirty="0" err="1">
                <a:solidFill>
                  <a:schemeClr val="bg1">
                    <a:lumMod val="50000"/>
                  </a:schemeClr>
                </a:solidFill>
                <a:latin typeface="Verdana" panose="020B0604030504040204" pitchFamily="34" charset="0"/>
                <a:ea typeface="Verdana" panose="020B0604030504040204" pitchFamily="34" charset="0"/>
                <a:cs typeface="+mn-cs"/>
              </a:rPr>
              <a:t>Moov</a:t>
            </a:r>
            <a:r>
              <a:rPr lang="en-US" sz="2400" dirty="0">
                <a:solidFill>
                  <a:schemeClr val="bg1">
                    <a:lumMod val="50000"/>
                  </a:schemeClr>
                </a:solidFill>
                <a:latin typeface="Verdana" panose="020B0604030504040204" pitchFamily="34" charset="0"/>
                <a:ea typeface="Verdana" panose="020B0604030504040204" pitchFamily="34" charset="0"/>
                <a:cs typeface="+mn-cs"/>
              </a:rPr>
              <a:t> and it reached the ARCEP target in all areas except </a:t>
            </a:r>
            <a:r>
              <a:rPr lang="en-US" sz="2400" dirty="0" err="1">
                <a:solidFill>
                  <a:schemeClr val="bg1">
                    <a:lumMod val="50000"/>
                  </a:schemeClr>
                </a:solidFill>
                <a:latin typeface="Verdana" panose="020B0604030504040204" pitchFamily="34" charset="0"/>
                <a:ea typeface="Verdana" panose="020B0604030504040204" pitchFamily="34" charset="0"/>
                <a:cs typeface="+mn-cs"/>
              </a:rPr>
              <a:t>Porto-novo</a:t>
            </a:r>
            <a:r>
              <a:rPr lang="en-US" sz="2400" dirty="0">
                <a:solidFill>
                  <a:schemeClr val="bg1">
                    <a:lumMod val="50000"/>
                  </a:schemeClr>
                </a:solidFill>
                <a:latin typeface="Verdana" panose="020B0604030504040204" pitchFamily="34" charset="0"/>
                <a:ea typeface="Verdana" panose="020B0604030504040204" pitchFamily="34" charset="0"/>
                <a:cs typeface="+mn-cs"/>
              </a:rPr>
              <a:t> and major roads.</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3526719" y="6295170"/>
            <a:ext cx="3335673" cy="276999"/>
          </a:xfrm>
          <a:prstGeom prst="rect">
            <a:avLst/>
          </a:prstGeom>
        </p:spPr>
        <p:txBody>
          <a:bodyPr wrap="square">
            <a:spAutoFit/>
          </a:bodyPr>
          <a:lstStyle/>
          <a:p>
            <a:r>
              <a:rPr lang="en-US" sz="1200" dirty="0">
                <a:solidFill>
                  <a:srgbClr val="FF0000"/>
                </a:solidFill>
                <a:latin typeface="Verdana" panose="020B0604030504040204" pitchFamily="34" charset="0"/>
                <a:ea typeface="Verdana" panose="020B0604030504040204" pitchFamily="34" charset="0"/>
              </a:rPr>
              <a:t>Voice Quality (with MOS &gt; 2,8)</a:t>
            </a:r>
            <a:r>
              <a:rPr lang="fr-FR" sz="1200" dirty="0">
                <a:solidFill>
                  <a:srgbClr val="FF0000"/>
                </a:solidFill>
              </a:rPr>
              <a:t> </a:t>
            </a:r>
          </a:p>
        </p:txBody>
      </p:sp>
      <p:pic>
        <p:nvPicPr>
          <p:cNvPr id="9" name="Picture 8"/>
          <p:cNvPicPr>
            <a:picLocks noChangeAspect="1"/>
          </p:cNvPicPr>
          <p:nvPr/>
        </p:nvPicPr>
        <p:blipFill>
          <a:blip r:embed="rId4"/>
          <a:stretch>
            <a:fillRect/>
          </a:stretch>
        </p:blipFill>
        <p:spPr>
          <a:xfrm>
            <a:off x="8814567" y="4941418"/>
            <a:ext cx="693227" cy="137416"/>
          </a:xfrm>
          <a:prstGeom prst="rect">
            <a:avLst/>
          </a:prstGeom>
        </p:spPr>
      </p:pic>
      <p:pic>
        <p:nvPicPr>
          <p:cNvPr id="10" name="Picture 9"/>
          <p:cNvPicPr>
            <a:picLocks noChangeAspect="1"/>
          </p:cNvPicPr>
          <p:nvPr/>
        </p:nvPicPr>
        <p:blipFill>
          <a:blip r:embed="rId5"/>
          <a:stretch>
            <a:fillRect/>
          </a:stretch>
        </p:blipFill>
        <p:spPr>
          <a:xfrm>
            <a:off x="9751010" y="3871390"/>
            <a:ext cx="487680" cy="232410"/>
          </a:xfrm>
          <a:prstGeom prst="rect">
            <a:avLst/>
          </a:prstGeom>
        </p:spPr>
      </p:pic>
      <p:pic>
        <p:nvPicPr>
          <p:cNvPr id="11" name="Google Shape;1863;p28">
            <a:extLst>
              <a:ext uri="{FF2B5EF4-FFF2-40B4-BE49-F238E27FC236}">
                <a16:creationId xmlns:a16="http://schemas.microsoft.com/office/drawing/2014/main" id="{ACDCF288-70CC-D6E0-80CA-01012D3AAFB6}"/>
              </a:ext>
            </a:extLst>
          </p:cNvPr>
          <p:cNvPicPr preferRelativeResize="0"/>
          <p:nvPr/>
        </p:nvPicPr>
        <p:blipFill rotWithShape="1">
          <a:blip r:embed="rId6">
            <a:alphaModFix/>
          </a:blip>
          <a:srcRect/>
          <a:stretch/>
        </p:blipFill>
        <p:spPr>
          <a:xfrm>
            <a:off x="10598973" y="5012229"/>
            <a:ext cx="598486" cy="152401"/>
          </a:xfrm>
          <a:prstGeom prst="rect">
            <a:avLst/>
          </a:prstGeom>
          <a:noFill/>
          <a:ln>
            <a:noFill/>
          </a:ln>
        </p:spPr>
      </p:pic>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1434597419"/>
              </p:ext>
            </p:extLst>
          </p:nvPr>
        </p:nvGraphicFramePr>
        <p:xfrm>
          <a:off x="469900" y="1650879"/>
          <a:ext cx="7174988" cy="44410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33331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1398515066"/>
              </p:ext>
            </p:extLst>
          </p:nvPr>
        </p:nvGraphicFramePr>
        <p:xfrm>
          <a:off x="8120170" y="1603892"/>
          <a:ext cx="3879946" cy="23998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SMS Sending/Receiving Success Rate</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cs typeface="+mn-cs"/>
              </a:rPr>
              <a:t>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and </a:t>
            </a:r>
            <a:r>
              <a:rPr lang="fr-FR" sz="2400" dirty="0" err="1">
                <a:solidFill>
                  <a:schemeClr val="bg1">
                    <a:lumMod val="50000"/>
                  </a:schemeClr>
                </a:solidFill>
                <a:latin typeface="Verdana" panose="020B0604030504040204" pitchFamily="34" charset="0"/>
                <a:ea typeface="Verdana" panose="020B0604030504040204" pitchFamily="34" charset="0"/>
                <a:cs typeface="+mn-cs"/>
              </a:rPr>
              <a:t>outperform</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Moov</a:t>
            </a:r>
            <a:r>
              <a:rPr lang="fr-FR" sz="2400" dirty="0">
                <a:solidFill>
                  <a:schemeClr val="bg1">
                    <a:lumMod val="50000"/>
                  </a:schemeClr>
                </a:solidFill>
                <a:latin typeface="Verdana" panose="020B0604030504040204" pitchFamily="34" charset="0"/>
                <a:ea typeface="Verdana" panose="020B0604030504040204" pitchFamily="34" charset="0"/>
                <a:cs typeface="+mn-cs"/>
              </a:rPr>
              <a:t> in </a:t>
            </a:r>
            <a:r>
              <a:rPr lang="fr-FR" sz="2400" dirty="0" err="1">
                <a:solidFill>
                  <a:schemeClr val="bg1">
                    <a:lumMod val="50000"/>
                  </a:schemeClr>
                </a:solidFill>
                <a:latin typeface="Verdana" panose="020B0604030504040204" pitchFamily="34" charset="0"/>
                <a:ea typeface="Verdana" panose="020B0604030504040204" pitchFamily="34" charset="0"/>
                <a:cs typeface="+mn-cs"/>
              </a:rPr>
              <a:t>sending</a:t>
            </a:r>
            <a:r>
              <a:rPr lang="fr-FR" sz="2400" dirty="0">
                <a:solidFill>
                  <a:schemeClr val="bg1">
                    <a:lumMod val="50000"/>
                  </a:schemeClr>
                </a:solidFill>
                <a:latin typeface="Verdana" panose="020B0604030504040204" pitchFamily="34" charset="0"/>
                <a:ea typeface="Verdana" panose="020B0604030504040204" pitchFamily="34" charset="0"/>
                <a:cs typeface="+mn-cs"/>
              </a:rPr>
              <a:t>/</a:t>
            </a:r>
            <a:r>
              <a:rPr lang="fr-FR" sz="2400" dirty="0" err="1">
                <a:solidFill>
                  <a:schemeClr val="bg1">
                    <a:lumMod val="50000"/>
                  </a:schemeClr>
                </a:solidFill>
                <a:latin typeface="Verdana" panose="020B0604030504040204" pitchFamily="34" charset="0"/>
                <a:ea typeface="Verdana" panose="020B0604030504040204" pitchFamily="34" charset="0"/>
                <a:cs typeface="+mn-cs"/>
              </a:rPr>
              <a:t>receiving</a:t>
            </a:r>
            <a:r>
              <a:rPr lang="fr-FR" sz="2400" dirty="0">
                <a:solidFill>
                  <a:schemeClr val="bg1">
                    <a:lumMod val="50000"/>
                  </a:schemeClr>
                </a:solidFill>
                <a:latin typeface="Verdana" panose="020B0604030504040204" pitchFamily="34" charset="0"/>
                <a:ea typeface="Verdana" panose="020B0604030504040204" pitchFamily="34" charset="0"/>
                <a:cs typeface="+mn-cs"/>
              </a:rPr>
              <a:t> SMS. </a:t>
            </a: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8" name="Picture 17"/>
          <p:cNvPicPr>
            <a:picLocks noChangeAspect="1"/>
          </p:cNvPicPr>
          <p:nvPr/>
        </p:nvPicPr>
        <p:blipFill>
          <a:blip r:embed="rId4"/>
          <a:stretch>
            <a:fillRect/>
          </a:stretch>
        </p:blipFill>
        <p:spPr>
          <a:xfrm>
            <a:off x="8900572" y="3002502"/>
            <a:ext cx="682095" cy="135209"/>
          </a:xfrm>
          <a:prstGeom prst="rect">
            <a:avLst/>
          </a:prstGeom>
        </p:spPr>
      </p:pic>
      <p:graphicFrame>
        <p:nvGraphicFramePr>
          <p:cNvPr id="2" name="Chart 1">
            <a:extLst>
              <a:ext uri="{FF2B5EF4-FFF2-40B4-BE49-F238E27FC236}">
                <a16:creationId xmlns:a16="http://schemas.microsoft.com/office/drawing/2014/main" id="{00000000-0008-0000-1100-000003000000}"/>
              </a:ext>
            </a:extLst>
          </p:cNvPr>
          <p:cNvGraphicFramePr>
            <a:graphicFrameLocks/>
          </p:cNvGraphicFramePr>
          <p:nvPr>
            <p:extLst>
              <p:ext uri="{D42A27DB-BD31-4B8C-83A1-F6EECF244321}">
                <p14:modId xmlns:p14="http://schemas.microsoft.com/office/powerpoint/2010/main" val="1240933963"/>
              </p:ext>
            </p:extLst>
          </p:nvPr>
        </p:nvGraphicFramePr>
        <p:xfrm>
          <a:off x="469899" y="1712779"/>
          <a:ext cx="6756812" cy="2397105"/>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80DC0361-A9F6-9BBB-8032-9CF590DE8610}"/>
              </a:ext>
            </a:extLst>
          </p:cNvPr>
          <p:cNvPicPr preferRelativeResize="0"/>
          <p:nvPr/>
        </p:nvPicPr>
        <p:blipFill rotWithShape="1">
          <a:blip r:embed="rId6">
            <a:alphaModFix/>
          </a:blip>
          <a:srcRect/>
          <a:stretch/>
        </p:blipFill>
        <p:spPr>
          <a:xfrm>
            <a:off x="10703545" y="3137711"/>
            <a:ext cx="603551" cy="216310"/>
          </a:xfrm>
          <a:prstGeom prst="rect">
            <a:avLst/>
          </a:prstGeom>
          <a:noFill/>
          <a:ln>
            <a:noFill/>
          </a:ln>
        </p:spPr>
      </p:pic>
      <p:graphicFrame>
        <p:nvGraphicFramePr>
          <p:cNvPr id="7" name="Chart 6">
            <a:extLst>
              <a:ext uri="{FF2B5EF4-FFF2-40B4-BE49-F238E27FC236}">
                <a16:creationId xmlns:a16="http://schemas.microsoft.com/office/drawing/2014/main" id="{00000000-0008-0000-1000-000003000000}"/>
              </a:ext>
            </a:extLst>
          </p:cNvPr>
          <p:cNvGraphicFramePr>
            <a:graphicFrameLocks/>
          </p:cNvGraphicFramePr>
          <p:nvPr>
            <p:extLst>
              <p:ext uri="{D42A27DB-BD31-4B8C-83A1-F6EECF244321}">
                <p14:modId xmlns:p14="http://schemas.microsoft.com/office/powerpoint/2010/main" val="1572863205"/>
              </p:ext>
            </p:extLst>
          </p:nvPr>
        </p:nvGraphicFramePr>
        <p:xfrm>
          <a:off x="469899" y="4292631"/>
          <a:ext cx="6982952" cy="23386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2885521417"/>
              </p:ext>
            </p:extLst>
          </p:nvPr>
        </p:nvGraphicFramePr>
        <p:xfrm>
          <a:off x="8106991" y="4302442"/>
          <a:ext cx="3906304" cy="2335064"/>
        </p:xfrm>
        <a:graphic>
          <a:graphicData uri="http://schemas.openxmlformats.org/drawingml/2006/chart">
            <c:chart xmlns:c="http://schemas.openxmlformats.org/drawingml/2006/chart" xmlns:r="http://schemas.openxmlformats.org/officeDocument/2006/relationships" r:id="rId8"/>
          </a:graphicData>
        </a:graphic>
      </p:graphicFrame>
      <p:pic>
        <p:nvPicPr>
          <p:cNvPr id="10" name="Picture 9">
            <a:extLst>
              <a:ext uri="{FF2B5EF4-FFF2-40B4-BE49-F238E27FC236}">
                <a16:creationId xmlns:a16="http://schemas.microsoft.com/office/drawing/2014/main" id="{22FE3B2E-87D1-E32C-24E9-AD474D380DAE}"/>
              </a:ext>
            </a:extLst>
          </p:cNvPr>
          <p:cNvPicPr>
            <a:picLocks noChangeAspect="1"/>
          </p:cNvPicPr>
          <p:nvPr/>
        </p:nvPicPr>
        <p:blipFill>
          <a:blip r:embed="rId4"/>
          <a:stretch>
            <a:fillRect/>
          </a:stretch>
        </p:blipFill>
        <p:spPr>
          <a:xfrm>
            <a:off x="8900572" y="5588787"/>
            <a:ext cx="682095" cy="216310"/>
          </a:xfrm>
          <a:prstGeom prst="rect">
            <a:avLst/>
          </a:prstGeom>
        </p:spPr>
      </p:pic>
      <p:pic>
        <p:nvPicPr>
          <p:cNvPr id="11" name="Google Shape;1863;p28">
            <a:extLst>
              <a:ext uri="{FF2B5EF4-FFF2-40B4-BE49-F238E27FC236}">
                <a16:creationId xmlns:a16="http://schemas.microsoft.com/office/drawing/2014/main" id="{A1CCE232-205A-28C5-AB66-A4B6AFCE50C4}"/>
              </a:ext>
            </a:extLst>
          </p:cNvPr>
          <p:cNvPicPr preferRelativeResize="0"/>
          <p:nvPr/>
        </p:nvPicPr>
        <p:blipFill rotWithShape="1">
          <a:blip r:embed="rId6">
            <a:alphaModFix/>
          </a:blip>
          <a:srcRect/>
          <a:stretch/>
        </p:blipFill>
        <p:spPr>
          <a:xfrm>
            <a:off x="10703545" y="5680161"/>
            <a:ext cx="603551" cy="216310"/>
          </a:xfrm>
          <a:prstGeom prst="rect">
            <a:avLst/>
          </a:prstGeom>
          <a:noFill/>
          <a:ln>
            <a:noFill/>
          </a:ln>
        </p:spPr>
      </p:pic>
    </p:spTree>
    <p:extLst>
      <p:ext uri="{BB962C8B-B14F-4D97-AF65-F5344CB8AC3E}">
        <p14:creationId xmlns:p14="http://schemas.microsoft.com/office/powerpoint/2010/main" val="28544267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4034192505"/>
              </p:ext>
            </p:extLst>
          </p:nvPr>
        </p:nvGraphicFramePr>
        <p:xfrm>
          <a:off x="7841226" y="2015047"/>
          <a:ext cx="3623187" cy="26257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fr-FR" sz="2400" dirty="0">
                <a:latin typeface="Verdana" panose="020B0604030504040204" pitchFamily="34" charset="0"/>
                <a:ea typeface="Verdana" panose="020B0604030504040204" pitchFamily="34" charset="0"/>
              </a:rPr>
              <a:t>3G/4G HTTP Connexion Setup Time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rPr>
              <a:t>Both</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operators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meet</a:t>
            </a:r>
            <a:r>
              <a:rPr lang="fr-FR" sz="2400" dirty="0">
                <a:solidFill>
                  <a:schemeClr val="bg1">
                    <a:lumMod val="50000"/>
                  </a:schemeClr>
                </a:solidFill>
                <a:latin typeface="Verdana" panose="020B0604030504040204" pitchFamily="34" charset="0"/>
                <a:ea typeface="Verdana" panose="020B0604030504040204" pitchFamily="34" charset="0"/>
              </a:rPr>
              <a:t> the ARCEP </a:t>
            </a:r>
            <a:r>
              <a:rPr lang="fr-FR" sz="2400" dirty="0" err="1">
                <a:solidFill>
                  <a:schemeClr val="bg1">
                    <a:lumMod val="50000"/>
                  </a:schemeClr>
                </a:solidFill>
                <a:latin typeface="Verdana" panose="020B0604030504040204" pitchFamily="34" charset="0"/>
                <a:ea typeface="Verdana" panose="020B0604030504040204" pitchFamily="34" charset="0"/>
              </a:rPr>
              <a:t>target</a:t>
            </a:r>
            <a:r>
              <a:rPr lang="fr-FR" sz="2400" dirty="0">
                <a:solidFill>
                  <a:schemeClr val="bg1">
                    <a:lumMod val="50000"/>
                  </a:schemeClr>
                </a:solidFill>
                <a:latin typeface="Verdana" panose="020B0604030504040204" pitchFamily="34" charset="0"/>
                <a:ea typeface="Verdana" panose="020B0604030504040204" pitchFamily="34" charset="0"/>
              </a:rPr>
              <a:t> in all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0" name="Picture 9"/>
          <p:cNvPicPr>
            <a:picLocks noChangeAspect="1"/>
          </p:cNvPicPr>
          <p:nvPr/>
        </p:nvPicPr>
        <p:blipFill>
          <a:blip r:embed="rId4"/>
          <a:stretch>
            <a:fillRect/>
          </a:stretch>
        </p:blipFill>
        <p:spPr>
          <a:xfrm>
            <a:off x="8699488" y="3483820"/>
            <a:ext cx="581321" cy="115233"/>
          </a:xfrm>
          <a:prstGeom prst="rect">
            <a:avLst/>
          </a:prstGeom>
        </p:spPr>
      </p:pic>
      <p:graphicFrame>
        <p:nvGraphicFramePr>
          <p:cNvPr id="2"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08813427"/>
              </p:ext>
            </p:extLst>
          </p:nvPr>
        </p:nvGraphicFramePr>
        <p:xfrm>
          <a:off x="506600" y="1647852"/>
          <a:ext cx="6700445" cy="41429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1562A0E3-73E0-1D28-46D8-AB9423F008D6}"/>
              </a:ext>
            </a:extLst>
          </p:cNvPr>
          <p:cNvPicPr preferRelativeResize="0"/>
          <p:nvPr/>
        </p:nvPicPr>
        <p:blipFill rotWithShape="1">
          <a:blip r:embed="rId6">
            <a:alphaModFix/>
          </a:blip>
          <a:srcRect/>
          <a:stretch/>
        </p:blipFill>
        <p:spPr>
          <a:xfrm>
            <a:off x="10270927" y="3990314"/>
            <a:ext cx="598486" cy="152401"/>
          </a:xfrm>
          <a:prstGeom prst="rect">
            <a:avLst/>
          </a:prstGeom>
          <a:noFill/>
          <a:ln>
            <a:noFill/>
          </a:ln>
        </p:spPr>
      </p:pic>
    </p:spTree>
    <p:extLst>
      <p:ext uri="{BB962C8B-B14F-4D97-AF65-F5344CB8AC3E}">
        <p14:creationId xmlns:p14="http://schemas.microsoft.com/office/powerpoint/2010/main" val="41607699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802954670"/>
              </p:ext>
            </p:extLst>
          </p:nvPr>
        </p:nvGraphicFramePr>
        <p:xfrm>
          <a:off x="7931038" y="1345700"/>
          <a:ext cx="3444885" cy="27248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Internet Connexion/ Web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4"/>
          <a:stretch>
            <a:fillRect/>
          </a:stretch>
        </p:blipFill>
        <p:spPr>
          <a:xfrm>
            <a:off x="8815650" y="2708127"/>
            <a:ext cx="479943" cy="216310"/>
          </a:xfrm>
          <a:prstGeom prst="rect">
            <a:avLst/>
          </a:prstGeom>
        </p:spPr>
      </p:pic>
      <p:pic>
        <p:nvPicPr>
          <p:cNvPr id="22" name="Picture 21"/>
          <p:cNvPicPr>
            <a:picLocks noChangeAspect="1"/>
          </p:cNvPicPr>
          <p:nvPr/>
        </p:nvPicPr>
        <p:blipFill>
          <a:blip r:embed="rId5"/>
          <a:stretch>
            <a:fillRect/>
          </a:stretch>
        </p:blipFill>
        <p:spPr>
          <a:xfrm>
            <a:off x="9534822" y="3033192"/>
            <a:ext cx="454320" cy="216512"/>
          </a:xfrm>
          <a:prstGeom prst="rect">
            <a:avLst/>
          </a:prstGeom>
        </p:spPr>
      </p:pic>
      <p:pic>
        <p:nvPicPr>
          <p:cNvPr id="7" name="Google Shape;1863;p28">
            <a:extLst>
              <a:ext uri="{FF2B5EF4-FFF2-40B4-BE49-F238E27FC236}">
                <a16:creationId xmlns:a16="http://schemas.microsoft.com/office/drawing/2014/main" id="{0BBBED9E-3164-A133-406C-F03A645D29B4}"/>
              </a:ext>
            </a:extLst>
          </p:cNvPr>
          <p:cNvPicPr preferRelativeResize="0"/>
          <p:nvPr/>
        </p:nvPicPr>
        <p:blipFill rotWithShape="1">
          <a:blip r:embed="rId6">
            <a:alphaModFix/>
          </a:blip>
          <a:srcRect/>
          <a:stretch/>
        </p:blipFill>
        <p:spPr>
          <a:xfrm>
            <a:off x="10248035" y="3033192"/>
            <a:ext cx="454321" cy="216512"/>
          </a:xfrm>
          <a:prstGeom prst="rect">
            <a:avLst/>
          </a:prstGeom>
          <a:noFill/>
          <a:ln>
            <a:noFill/>
          </a:ln>
        </p:spPr>
      </p:pic>
      <p:graphicFrame>
        <p:nvGraphicFramePr>
          <p:cNvPr id="14" name="Chart 1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416748746"/>
              </p:ext>
            </p:extLst>
          </p:nvPr>
        </p:nvGraphicFramePr>
        <p:xfrm>
          <a:off x="469899" y="1345699"/>
          <a:ext cx="7041945" cy="27248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AAE48422-31CF-F6E2-B540-82DB3DCFF311}"/>
              </a:ext>
            </a:extLst>
          </p:cNvPr>
          <p:cNvGraphicFramePr>
            <a:graphicFrameLocks/>
          </p:cNvGraphicFramePr>
          <p:nvPr>
            <p:extLst>
              <p:ext uri="{D42A27DB-BD31-4B8C-83A1-F6EECF244321}">
                <p14:modId xmlns:p14="http://schemas.microsoft.com/office/powerpoint/2010/main" val="3169797975"/>
              </p:ext>
            </p:extLst>
          </p:nvPr>
        </p:nvGraphicFramePr>
        <p:xfrm>
          <a:off x="469899" y="4172557"/>
          <a:ext cx="7041946" cy="23757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a:extLst>
              <a:ext uri="{FF2B5EF4-FFF2-40B4-BE49-F238E27FC236}">
                <a16:creationId xmlns:a16="http://schemas.microsoft.com/office/drawing/2014/main" id="{0FFBFFCE-02C1-8EEE-A721-C2F5CA10F57C}"/>
              </a:ext>
            </a:extLst>
          </p:cNvPr>
          <p:cNvGraphicFramePr>
            <a:graphicFrameLocks/>
          </p:cNvGraphicFramePr>
          <p:nvPr>
            <p:extLst>
              <p:ext uri="{D42A27DB-BD31-4B8C-83A1-F6EECF244321}">
                <p14:modId xmlns:p14="http://schemas.microsoft.com/office/powerpoint/2010/main" val="3662395386"/>
              </p:ext>
            </p:extLst>
          </p:nvPr>
        </p:nvGraphicFramePr>
        <p:xfrm>
          <a:off x="7931038" y="4214940"/>
          <a:ext cx="3444886" cy="2333344"/>
        </p:xfrm>
        <a:graphic>
          <a:graphicData uri="http://schemas.openxmlformats.org/drawingml/2006/chart">
            <c:chart xmlns:c="http://schemas.openxmlformats.org/drawingml/2006/chart" xmlns:r="http://schemas.openxmlformats.org/officeDocument/2006/relationships" r:id="rId9"/>
          </a:graphicData>
        </a:graphic>
      </p:graphicFrame>
      <p:pic>
        <p:nvPicPr>
          <p:cNvPr id="25" name="Picture 24">
            <a:extLst>
              <a:ext uri="{FF2B5EF4-FFF2-40B4-BE49-F238E27FC236}">
                <a16:creationId xmlns:a16="http://schemas.microsoft.com/office/drawing/2014/main" id="{B3C3F087-4FFA-5E79-7890-A313C4AA8DC2}"/>
              </a:ext>
            </a:extLst>
          </p:cNvPr>
          <p:cNvPicPr>
            <a:picLocks noChangeAspect="1"/>
          </p:cNvPicPr>
          <p:nvPr/>
        </p:nvPicPr>
        <p:blipFill>
          <a:blip r:embed="rId4"/>
          <a:stretch>
            <a:fillRect/>
          </a:stretch>
        </p:blipFill>
        <p:spPr>
          <a:xfrm>
            <a:off x="8718455" y="5562616"/>
            <a:ext cx="479943" cy="181741"/>
          </a:xfrm>
          <a:prstGeom prst="rect">
            <a:avLst/>
          </a:prstGeom>
        </p:spPr>
      </p:pic>
      <p:pic>
        <p:nvPicPr>
          <p:cNvPr id="26" name="Picture 25">
            <a:extLst>
              <a:ext uri="{FF2B5EF4-FFF2-40B4-BE49-F238E27FC236}">
                <a16:creationId xmlns:a16="http://schemas.microsoft.com/office/drawing/2014/main" id="{F4908F15-E5A3-9E8F-76D8-80B03944A3BC}"/>
              </a:ext>
            </a:extLst>
          </p:cNvPr>
          <p:cNvPicPr>
            <a:picLocks noChangeAspect="1"/>
          </p:cNvPicPr>
          <p:nvPr/>
        </p:nvPicPr>
        <p:blipFill>
          <a:blip r:embed="rId5"/>
          <a:stretch>
            <a:fillRect/>
          </a:stretch>
        </p:blipFill>
        <p:spPr>
          <a:xfrm>
            <a:off x="9519727" y="5653487"/>
            <a:ext cx="381357" cy="181741"/>
          </a:xfrm>
          <a:prstGeom prst="rect">
            <a:avLst/>
          </a:prstGeom>
        </p:spPr>
      </p:pic>
      <p:pic>
        <p:nvPicPr>
          <p:cNvPr id="27" name="Google Shape;1863;p28">
            <a:extLst>
              <a:ext uri="{FF2B5EF4-FFF2-40B4-BE49-F238E27FC236}">
                <a16:creationId xmlns:a16="http://schemas.microsoft.com/office/drawing/2014/main" id="{F090DE1B-6712-0F69-2328-5DB9E1ED993B}"/>
              </a:ext>
            </a:extLst>
          </p:cNvPr>
          <p:cNvPicPr preferRelativeResize="0"/>
          <p:nvPr/>
        </p:nvPicPr>
        <p:blipFill rotWithShape="1">
          <a:blip r:embed="rId6">
            <a:alphaModFix/>
          </a:blip>
          <a:srcRect/>
          <a:stretch/>
        </p:blipFill>
        <p:spPr>
          <a:xfrm>
            <a:off x="10222413" y="5631332"/>
            <a:ext cx="479943" cy="194154"/>
          </a:xfrm>
          <a:prstGeom prst="rect">
            <a:avLst/>
          </a:prstGeom>
          <a:noFill/>
          <a:ln>
            <a:noFill/>
          </a:ln>
        </p:spPr>
      </p:pic>
    </p:spTree>
    <p:extLst>
      <p:ext uri="{BB962C8B-B14F-4D97-AF65-F5344CB8AC3E}">
        <p14:creationId xmlns:p14="http://schemas.microsoft.com/office/powerpoint/2010/main" val="4735625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Summary</a:t>
            </a:r>
          </a:p>
        </p:txBody>
      </p:sp>
      <p:sp>
        <p:nvSpPr>
          <p:cNvPr id="6" name="Slide Number Placeholder 5"/>
          <p:cNvSpPr>
            <a:spLocks noGrp="1"/>
          </p:cNvSpPr>
          <p:nvPr>
            <p:ph type="sldNum" sz="quarter" idx="4"/>
          </p:nvPr>
        </p:nvSpPr>
        <p:spPr>
          <a:xfrm>
            <a:off x="11568112" y="6666515"/>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1022797914"/>
              </p:ext>
            </p:extLst>
          </p:nvPr>
        </p:nvGraphicFramePr>
        <p:xfrm>
          <a:off x="921482" y="1430005"/>
          <a:ext cx="10996168" cy="2960390"/>
        </p:xfrm>
        <a:graphic>
          <a:graphicData uri="http://schemas.openxmlformats.org/drawingml/2006/table">
            <a:tbl>
              <a:tblPr firstRow="1" bandRow="1"/>
              <a:tblGrid>
                <a:gridCol w="10136160">
                  <a:extLst>
                    <a:ext uri="{9D8B030D-6E8A-4147-A177-3AD203B41FA5}">
                      <a16:colId xmlns:a16="http://schemas.microsoft.com/office/drawing/2014/main" val="20000"/>
                    </a:ext>
                  </a:extLst>
                </a:gridCol>
                <a:gridCol w="860008">
                  <a:extLst>
                    <a:ext uri="{9D8B030D-6E8A-4147-A177-3AD203B41FA5}">
                      <a16:colId xmlns:a16="http://schemas.microsoft.com/office/drawing/2014/main" val="3814091080"/>
                    </a:ext>
                  </a:extLst>
                </a:gridCol>
              </a:tblGrid>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dirty="0">
                          <a:ln>
                            <a:noFill/>
                          </a:ln>
                          <a:solidFill>
                            <a:srgbClr val="414141"/>
                          </a:solidFill>
                          <a:effectLst/>
                          <a:latin typeface="Verdana" pitchFamily="34" charset="0"/>
                          <a:ea typeface="Verdana" pitchFamily="34" charset="0"/>
                          <a:cs typeface="Verdana" pitchFamily="34" charset="0"/>
                        </a:rPr>
                        <a:t>Scope of Work</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561636"/>
                  </a:ext>
                </a:extLst>
              </a:tr>
              <a:tr h="592078">
                <a:tc>
                  <a:txBody>
                    <a:bodyPr/>
                    <a:lstStyle>
                      <a:lvl1pPr marL="0" algn="l" defTabSz="859512" rtl="0" eaLnBrk="1" latinLnBrk="0" hangingPunct="1">
                        <a:defRPr sz="1700" kern="1200">
                          <a:solidFill>
                            <a:schemeClr val="dk1"/>
                          </a:solidFill>
                          <a:latin typeface="Arial"/>
                        </a:defRPr>
                      </a:lvl1pPr>
                      <a:lvl2pPr marL="429756" algn="l" defTabSz="859512" rtl="0" eaLnBrk="1" latinLnBrk="0" hangingPunct="1">
                        <a:defRPr sz="1700" kern="1200">
                          <a:solidFill>
                            <a:schemeClr val="dk1"/>
                          </a:solidFill>
                          <a:latin typeface="Arial"/>
                        </a:defRPr>
                      </a:lvl2pPr>
                      <a:lvl3pPr marL="859512" algn="l" defTabSz="859512" rtl="0" eaLnBrk="1" latinLnBrk="0" hangingPunct="1">
                        <a:defRPr sz="1700" kern="1200">
                          <a:solidFill>
                            <a:schemeClr val="dk1"/>
                          </a:solidFill>
                          <a:latin typeface="Arial"/>
                        </a:defRPr>
                      </a:lvl3pPr>
                      <a:lvl4pPr marL="1289268" algn="l" defTabSz="859512" rtl="0" eaLnBrk="1" latinLnBrk="0" hangingPunct="1">
                        <a:defRPr sz="1700" kern="1200">
                          <a:solidFill>
                            <a:schemeClr val="dk1"/>
                          </a:solidFill>
                          <a:latin typeface="Arial"/>
                        </a:defRPr>
                      </a:lvl4pPr>
                      <a:lvl5pPr marL="1719024" algn="l" defTabSz="859512" rtl="0" eaLnBrk="1" latinLnBrk="0" hangingPunct="1">
                        <a:defRPr sz="1700" kern="1200">
                          <a:solidFill>
                            <a:schemeClr val="dk1"/>
                          </a:solidFill>
                          <a:latin typeface="Arial"/>
                        </a:defRPr>
                      </a:lvl5pPr>
                      <a:lvl6pPr marL="2148780" algn="l" defTabSz="859512" rtl="0" eaLnBrk="1" latinLnBrk="0" hangingPunct="1">
                        <a:defRPr sz="1700" kern="1200">
                          <a:solidFill>
                            <a:schemeClr val="dk1"/>
                          </a:solidFill>
                          <a:latin typeface="Arial"/>
                        </a:defRPr>
                      </a:lvl6pPr>
                      <a:lvl7pPr marL="2578536" algn="l" defTabSz="859512" rtl="0" eaLnBrk="1" latinLnBrk="0" hangingPunct="1">
                        <a:defRPr sz="1700" kern="1200">
                          <a:solidFill>
                            <a:schemeClr val="dk1"/>
                          </a:solidFill>
                          <a:latin typeface="Arial"/>
                        </a:defRPr>
                      </a:lvl7pPr>
                      <a:lvl8pPr marL="3008291" algn="l" defTabSz="859512" rtl="0" eaLnBrk="1" latinLnBrk="0" hangingPunct="1">
                        <a:defRPr sz="1700" kern="1200">
                          <a:solidFill>
                            <a:schemeClr val="dk1"/>
                          </a:solidFill>
                          <a:latin typeface="Arial"/>
                        </a:defRPr>
                      </a:lvl8pPr>
                      <a:lvl9pPr marL="3438048" algn="l" defTabSz="859512" rtl="0" eaLnBrk="1" latinLnBrk="0" hangingPunct="1">
                        <a:defRPr sz="1700" kern="1200">
                          <a:solidFill>
                            <a:schemeClr val="dk1"/>
                          </a:solidFill>
                          <a:latin typeface="Arial"/>
                        </a:defRPr>
                      </a:lvl9p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Executive</a:t>
                      </a:r>
                      <a:r>
                        <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a:t>
                      </a: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Summary</a:t>
                      </a:r>
                      <a:endPar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1711"/>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Benchmarking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10</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7226"/>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QoS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33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4355"/>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QoE</a:t>
                      </a: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Global Scoring and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a:ln>
                            <a:noFill/>
                          </a:ln>
                          <a:solidFill>
                            <a:srgbClr val="414141"/>
                          </a:solidFill>
                          <a:effectLst/>
                          <a:latin typeface="Verdana" pitchFamily="34" charset="0"/>
                          <a:ea typeface="Verdana" pitchFamily="34" charset="0"/>
                          <a:cs typeface="Verdana" pitchFamily="34" charset="0"/>
                        </a:rPr>
                        <a:t>56</a:t>
                      </a:r>
                      <a:endPar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6612"/>
                  </a:ext>
                </a:extLst>
              </a:tr>
            </a:tbl>
          </a:graphicData>
        </a:graphic>
      </p:graphicFrame>
      <p:sp>
        <p:nvSpPr>
          <p:cNvPr id="15" name="Footer Placeholder 9"/>
          <p:cNvSpPr>
            <a:spLocks noGrp="1"/>
          </p:cNvSpPr>
          <p:nvPr>
            <p:ph type="ftr" sz="quarter" idx="3"/>
          </p:nvPr>
        </p:nvSpPr>
        <p:spPr>
          <a:xfrm>
            <a:off x="469122" y="6584426"/>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AU" sz="651" b="0" i="0" u="none" strike="noStrike" kern="1200" cap="none" spc="0" normalizeH="0" baseline="0" dirty="0">
                <a:ln>
                  <a:noFill/>
                </a:ln>
                <a:solidFill>
                  <a:prstClr val="black"/>
                </a:solidFill>
                <a:effectLst/>
                <a:uLnTx/>
                <a:uFillTx/>
                <a:latin typeface="Verdana"/>
                <a:ea typeface="+mn-ea"/>
                <a:cs typeface="+mn-cs"/>
              </a:rPr>
              <a:t>© 2019 Deloitte  - Confidential</a:t>
            </a:r>
          </a:p>
        </p:txBody>
      </p:sp>
      <p:sp>
        <p:nvSpPr>
          <p:cNvPr id="16" name="Freeform 984">
            <a:extLst>
              <a:ext uri="{FF2B5EF4-FFF2-40B4-BE49-F238E27FC236}">
                <a16:creationId xmlns:a16="http://schemas.microsoft.com/office/drawing/2014/main" id="{2982AC8E-3A19-4A2F-9807-2CA01A2023C7}"/>
              </a:ext>
            </a:extLst>
          </p:cNvPr>
          <p:cNvSpPr>
            <a:spLocks noChangeAspect="1" noEditPoints="1"/>
          </p:cNvSpPr>
          <p:nvPr/>
        </p:nvSpPr>
        <p:spPr bwMode="auto">
          <a:xfrm>
            <a:off x="469900" y="1536251"/>
            <a:ext cx="368120"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3 w 512"/>
              <a:gd name="T11" fmla="*/ 132 h 512"/>
              <a:gd name="T12" fmla="*/ 255 w 512"/>
              <a:gd name="T13" fmla="*/ 410 h 512"/>
              <a:gd name="T14" fmla="*/ 245 w 512"/>
              <a:gd name="T15" fmla="*/ 416 h 512"/>
              <a:gd name="T16" fmla="*/ 244 w 512"/>
              <a:gd name="T17" fmla="*/ 416 h 512"/>
              <a:gd name="T18" fmla="*/ 235 w 512"/>
              <a:gd name="T19" fmla="*/ 409 h 512"/>
              <a:gd name="T20" fmla="*/ 200 w 512"/>
              <a:gd name="T21" fmla="*/ 312 h 512"/>
              <a:gd name="T22" fmla="*/ 103 w 512"/>
              <a:gd name="T23" fmla="*/ 276 h 512"/>
              <a:gd name="T24" fmla="*/ 96 w 512"/>
              <a:gd name="T25" fmla="*/ 267 h 512"/>
              <a:gd name="T26" fmla="*/ 102 w 512"/>
              <a:gd name="T27" fmla="*/ 257 h 512"/>
              <a:gd name="T28" fmla="*/ 379 w 512"/>
              <a:gd name="T29" fmla="*/ 118 h 512"/>
              <a:gd name="T30" fmla="*/ 391 w 512"/>
              <a:gd name="T31" fmla="*/ 120 h 512"/>
              <a:gd name="T32" fmla="*/ 393 w 512"/>
              <a:gd name="T33" fmla="*/ 132 h 512"/>
              <a:gd name="T34" fmla="*/ 133 w 512"/>
              <a:gd name="T35" fmla="*/ 265 h 512"/>
              <a:gd name="T36" fmla="*/ 360 w 512"/>
              <a:gd name="T37" fmla="*/ 152 h 512"/>
              <a:gd name="T38" fmla="*/ 247 w 512"/>
              <a:gd name="T39" fmla="*/ 378 h 512"/>
              <a:gd name="T40" fmla="*/ 218 w 512"/>
              <a:gd name="T41" fmla="*/ 300 h 512"/>
              <a:gd name="T42" fmla="*/ 212 w 512"/>
              <a:gd name="T43" fmla="*/ 294 h 512"/>
              <a:gd name="T44" fmla="*/ 133 w 512"/>
              <a:gd name="T45" fmla="*/ 2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6" name="Freeform 59">
            <a:extLst>
              <a:ext uri="{FF2B5EF4-FFF2-40B4-BE49-F238E27FC236}">
                <a16:creationId xmlns:a16="http://schemas.microsoft.com/office/drawing/2014/main" id="{54F671B8-F7A9-4A6C-A26B-0BEDBAE3F2BA}"/>
              </a:ext>
            </a:extLst>
          </p:cNvPr>
          <p:cNvSpPr>
            <a:spLocks noChangeAspect="1" noEditPoints="1"/>
          </p:cNvSpPr>
          <p:nvPr/>
        </p:nvSpPr>
        <p:spPr bwMode="auto">
          <a:xfrm>
            <a:off x="470440" y="2702778"/>
            <a:ext cx="367041" cy="36812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393">
            <a:extLst>
              <a:ext uri="{FF2B5EF4-FFF2-40B4-BE49-F238E27FC236}">
                <a16:creationId xmlns:a16="http://schemas.microsoft.com/office/drawing/2014/main" id="{DEEDAF0B-EC1D-45B6-9B23-7155AB90A58A}"/>
              </a:ext>
            </a:extLst>
          </p:cNvPr>
          <p:cNvSpPr>
            <a:spLocks noChangeAspect="1" noEditPoints="1"/>
          </p:cNvSpPr>
          <p:nvPr/>
        </p:nvSpPr>
        <p:spPr bwMode="auto">
          <a:xfrm>
            <a:off x="469450" y="3309285"/>
            <a:ext cx="369021" cy="370106"/>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28" name="Group 319">
            <a:extLst>
              <a:ext uri="{FF2B5EF4-FFF2-40B4-BE49-F238E27FC236}">
                <a16:creationId xmlns:a16="http://schemas.microsoft.com/office/drawing/2014/main" id="{07D44886-FE36-4105-B049-80FF54874335}"/>
              </a:ext>
            </a:extLst>
          </p:cNvPr>
          <p:cNvGrpSpPr>
            <a:grpSpLocks noChangeAspect="1"/>
          </p:cNvGrpSpPr>
          <p:nvPr/>
        </p:nvGrpSpPr>
        <p:grpSpPr bwMode="auto">
          <a:xfrm>
            <a:off x="469122" y="3902805"/>
            <a:ext cx="369676" cy="369676"/>
            <a:chOff x="5426" y="1148"/>
            <a:chExt cx="340" cy="340"/>
          </a:xfrm>
          <a:solidFill>
            <a:schemeClr val="accent1"/>
          </a:solidFill>
        </p:grpSpPr>
        <p:sp>
          <p:nvSpPr>
            <p:cNvPr id="29" name="Freeform 320">
              <a:extLst>
                <a:ext uri="{FF2B5EF4-FFF2-40B4-BE49-F238E27FC236}">
                  <a16:creationId xmlns:a16="http://schemas.microsoft.com/office/drawing/2014/main" id="{8C0D0171-2199-4DF4-8B0B-BC6D20734020}"/>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0" name="Freeform 321">
              <a:extLst>
                <a:ext uri="{FF2B5EF4-FFF2-40B4-BE49-F238E27FC236}">
                  <a16:creationId xmlns:a16="http://schemas.microsoft.com/office/drawing/2014/main" id="{DFC6D9AB-9E6B-445D-AEC2-DC91DB967C55}"/>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1" name="Freeform 322">
              <a:extLst>
                <a:ext uri="{FF2B5EF4-FFF2-40B4-BE49-F238E27FC236}">
                  <a16:creationId xmlns:a16="http://schemas.microsoft.com/office/drawing/2014/main" id="{EA594284-6DD4-443C-B186-62FE65D3F1F4}"/>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32" name="Freeform 26">
            <a:extLst>
              <a:ext uri="{FF2B5EF4-FFF2-40B4-BE49-F238E27FC236}">
                <a16:creationId xmlns:a16="http://schemas.microsoft.com/office/drawing/2014/main" id="{EF57699E-BB84-41A3-BD26-4314D83C22F2}"/>
              </a:ext>
            </a:extLst>
          </p:cNvPr>
          <p:cNvSpPr>
            <a:spLocks noChangeAspect="1" noEditPoints="1"/>
          </p:cNvSpPr>
          <p:nvPr/>
        </p:nvSpPr>
        <p:spPr bwMode="auto">
          <a:xfrm>
            <a:off x="470145" y="2151312"/>
            <a:ext cx="367631" cy="367631"/>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193813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2795716460"/>
              </p:ext>
            </p:extLst>
          </p:nvPr>
        </p:nvGraphicFramePr>
        <p:xfrm>
          <a:off x="469899" y="1312724"/>
          <a:ext cx="5512657" cy="2705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D00-000004000000}"/>
              </a:ext>
            </a:extLst>
          </p:cNvPr>
          <p:cNvGraphicFramePr>
            <a:graphicFrameLocks/>
          </p:cNvGraphicFramePr>
          <p:nvPr>
            <p:extLst>
              <p:ext uri="{D42A27DB-BD31-4B8C-83A1-F6EECF244321}">
                <p14:modId xmlns:p14="http://schemas.microsoft.com/office/powerpoint/2010/main" val="672813999"/>
              </p:ext>
            </p:extLst>
          </p:nvPr>
        </p:nvGraphicFramePr>
        <p:xfrm>
          <a:off x="1280131" y="4251328"/>
          <a:ext cx="3948940" cy="233343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257651ED-3853-7D71-2F57-F6A5D1F483E2}"/>
              </a:ext>
            </a:extLst>
          </p:cNvPr>
          <p:cNvPicPr>
            <a:picLocks noChangeAspect="1"/>
          </p:cNvPicPr>
          <p:nvPr/>
        </p:nvPicPr>
        <p:blipFill>
          <a:blip r:embed="rId5"/>
          <a:stretch>
            <a:fillRect/>
          </a:stretch>
        </p:blipFill>
        <p:spPr>
          <a:xfrm>
            <a:off x="2165848" y="5788197"/>
            <a:ext cx="496652" cy="98449"/>
          </a:xfrm>
          <a:prstGeom prst="rect">
            <a:avLst/>
          </a:prstGeom>
        </p:spPr>
      </p:pic>
      <p:pic>
        <p:nvPicPr>
          <p:cNvPr id="7" name="Picture 6">
            <a:extLst>
              <a:ext uri="{FF2B5EF4-FFF2-40B4-BE49-F238E27FC236}">
                <a16:creationId xmlns:a16="http://schemas.microsoft.com/office/drawing/2014/main" id="{06F658C8-52F3-CE54-EA9A-DD88DEA1E456}"/>
              </a:ext>
            </a:extLst>
          </p:cNvPr>
          <p:cNvPicPr>
            <a:picLocks noChangeAspect="1"/>
          </p:cNvPicPr>
          <p:nvPr/>
        </p:nvPicPr>
        <p:blipFill>
          <a:blip r:embed="rId6"/>
          <a:stretch>
            <a:fillRect/>
          </a:stretch>
        </p:blipFill>
        <p:spPr>
          <a:xfrm>
            <a:off x="3169507" y="5980352"/>
            <a:ext cx="370106" cy="176379"/>
          </a:xfrm>
          <a:prstGeom prst="rect">
            <a:avLst/>
          </a:prstGeom>
        </p:spPr>
      </p:pic>
      <p:pic>
        <p:nvPicPr>
          <p:cNvPr id="8" name="Google Shape;1863;p28">
            <a:extLst>
              <a:ext uri="{FF2B5EF4-FFF2-40B4-BE49-F238E27FC236}">
                <a16:creationId xmlns:a16="http://schemas.microsoft.com/office/drawing/2014/main" id="{39E1CD3A-54F5-740D-03FA-4D488048AEF1}"/>
              </a:ext>
            </a:extLst>
          </p:cNvPr>
          <p:cNvPicPr preferRelativeResize="0"/>
          <p:nvPr/>
        </p:nvPicPr>
        <p:blipFill rotWithShape="1">
          <a:blip r:embed="rId7">
            <a:alphaModFix/>
          </a:blip>
          <a:srcRect/>
          <a:stretch/>
        </p:blipFill>
        <p:spPr>
          <a:xfrm>
            <a:off x="3996087" y="5614219"/>
            <a:ext cx="408765" cy="173978"/>
          </a:xfrm>
          <a:prstGeom prst="rect">
            <a:avLst/>
          </a:prstGeom>
          <a:noFill/>
          <a:ln>
            <a:noFill/>
          </a:ln>
        </p:spPr>
      </p:pic>
      <p:graphicFrame>
        <p:nvGraphicFramePr>
          <p:cNvPr id="9" name="Chart 8">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794840860"/>
              </p:ext>
            </p:extLst>
          </p:nvPr>
        </p:nvGraphicFramePr>
        <p:xfrm>
          <a:off x="6096001" y="1312724"/>
          <a:ext cx="5850194" cy="27151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3727002891"/>
              </p:ext>
            </p:extLst>
          </p:nvPr>
        </p:nvGraphicFramePr>
        <p:xfrm>
          <a:off x="6962932" y="4251328"/>
          <a:ext cx="3948937" cy="23334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219878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offering</a:t>
            </a:r>
            <a:r>
              <a:rPr lang="fr-FR" sz="2400" dirty="0">
                <a:solidFill>
                  <a:schemeClr val="bg1">
                    <a:lumMod val="50000"/>
                  </a:schemeClr>
                </a:solidFill>
                <a:latin typeface="Verdana" panose="020B0604030504040204" pitchFamily="34" charset="0"/>
                <a:ea typeface="Verdana" panose="020B0604030504040204" pitchFamily="34" charset="0"/>
                <a:cs typeface="+mn-cs"/>
              </a:rPr>
              <a:t> best 3G </a:t>
            </a:r>
            <a:r>
              <a:rPr lang="fr-FR" sz="2400" dirty="0" err="1">
                <a:solidFill>
                  <a:schemeClr val="bg1">
                    <a:lumMod val="50000"/>
                  </a:schemeClr>
                </a:solidFill>
                <a:latin typeface="Verdana" panose="020B0604030504040204" pitchFamily="34" charset="0"/>
                <a:ea typeface="Verdana" panose="020B0604030504040204" pitchFamily="34" charset="0"/>
                <a:cs typeface="+mn-cs"/>
              </a:rPr>
              <a:t>throughput</a:t>
            </a:r>
            <a:r>
              <a:rPr lang="fr-FR" sz="2400" dirty="0">
                <a:solidFill>
                  <a:schemeClr val="bg1">
                    <a:lumMod val="50000"/>
                  </a:schemeClr>
                </a:solidFill>
                <a:latin typeface="Verdana" panose="020B0604030504040204" pitchFamily="34" charset="0"/>
                <a:ea typeface="Verdana" panose="020B0604030504040204" pitchFamily="34" charset="0"/>
                <a:cs typeface="+mn-cs"/>
              </a:rPr>
              <a:t>.</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2187262592"/>
              </p:ext>
            </p:extLst>
          </p:nvPr>
        </p:nvGraphicFramePr>
        <p:xfrm>
          <a:off x="469900" y="1652782"/>
          <a:ext cx="5744087" cy="2915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3546203526"/>
              </p:ext>
            </p:extLst>
          </p:nvPr>
        </p:nvGraphicFramePr>
        <p:xfrm>
          <a:off x="1347798" y="4657673"/>
          <a:ext cx="3646989" cy="197359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10D5B642-F097-7908-4185-5EEC0E7F74F1}"/>
              </a:ext>
            </a:extLst>
          </p:cNvPr>
          <p:cNvPicPr>
            <a:picLocks noChangeAspect="1"/>
          </p:cNvPicPr>
          <p:nvPr/>
        </p:nvPicPr>
        <p:blipFill>
          <a:blip r:embed="rId5"/>
          <a:stretch>
            <a:fillRect/>
          </a:stretch>
        </p:blipFill>
        <p:spPr>
          <a:xfrm>
            <a:off x="2229978" y="6149441"/>
            <a:ext cx="616419" cy="122190"/>
          </a:xfrm>
          <a:prstGeom prst="rect">
            <a:avLst/>
          </a:prstGeom>
        </p:spPr>
      </p:pic>
      <p:pic>
        <p:nvPicPr>
          <p:cNvPr id="7" name="Google Shape;1863;p28">
            <a:extLst>
              <a:ext uri="{FF2B5EF4-FFF2-40B4-BE49-F238E27FC236}">
                <a16:creationId xmlns:a16="http://schemas.microsoft.com/office/drawing/2014/main" id="{75FD3B76-5643-3595-2DDE-5090D107445E}"/>
              </a:ext>
            </a:extLst>
          </p:cNvPr>
          <p:cNvPicPr preferRelativeResize="0"/>
          <p:nvPr/>
        </p:nvPicPr>
        <p:blipFill rotWithShape="1">
          <a:blip r:embed="rId6">
            <a:alphaModFix/>
          </a:blip>
          <a:srcRect/>
          <a:stretch/>
        </p:blipFill>
        <p:spPr>
          <a:xfrm>
            <a:off x="3849187" y="5683796"/>
            <a:ext cx="408765" cy="173978"/>
          </a:xfrm>
          <a:prstGeom prst="rect">
            <a:avLst/>
          </a:prstGeom>
          <a:noFill/>
          <a:ln>
            <a:noFill/>
          </a:ln>
        </p:spPr>
      </p:pic>
      <p:graphicFrame>
        <p:nvGraphicFramePr>
          <p:cNvPr id="10" name="Chart 9">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756108982"/>
              </p:ext>
            </p:extLst>
          </p:nvPr>
        </p:nvGraphicFramePr>
        <p:xfrm>
          <a:off x="6391714" y="1652782"/>
          <a:ext cx="5638361" cy="29159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3198866362"/>
              </p:ext>
            </p:extLst>
          </p:nvPr>
        </p:nvGraphicFramePr>
        <p:xfrm>
          <a:off x="7197212" y="4657674"/>
          <a:ext cx="3569111" cy="1973590"/>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a:extLst>
              <a:ext uri="{FF2B5EF4-FFF2-40B4-BE49-F238E27FC236}">
                <a16:creationId xmlns:a16="http://schemas.microsoft.com/office/drawing/2014/main" id="{BC14356E-CD0F-C53C-41EA-2EC64783CDCB}"/>
              </a:ext>
            </a:extLst>
          </p:cNvPr>
          <p:cNvPicPr>
            <a:picLocks noChangeAspect="1"/>
          </p:cNvPicPr>
          <p:nvPr/>
        </p:nvPicPr>
        <p:blipFill>
          <a:blip r:embed="rId5"/>
          <a:stretch>
            <a:fillRect/>
          </a:stretch>
        </p:blipFill>
        <p:spPr>
          <a:xfrm>
            <a:off x="8027315" y="5766942"/>
            <a:ext cx="498474" cy="140689"/>
          </a:xfrm>
          <a:prstGeom prst="rect">
            <a:avLst/>
          </a:prstGeom>
        </p:spPr>
      </p:pic>
      <p:pic>
        <p:nvPicPr>
          <p:cNvPr id="13" name="Google Shape;1863;p28">
            <a:extLst>
              <a:ext uri="{FF2B5EF4-FFF2-40B4-BE49-F238E27FC236}">
                <a16:creationId xmlns:a16="http://schemas.microsoft.com/office/drawing/2014/main" id="{568E32AA-7EEA-06C8-A9BD-283F6D7319DD}"/>
              </a:ext>
            </a:extLst>
          </p:cNvPr>
          <p:cNvPicPr preferRelativeResize="0"/>
          <p:nvPr/>
        </p:nvPicPr>
        <p:blipFill rotWithShape="1">
          <a:blip r:embed="rId6">
            <a:alphaModFix/>
          </a:blip>
          <a:srcRect/>
          <a:stretch/>
        </p:blipFill>
        <p:spPr>
          <a:xfrm>
            <a:off x="9655135" y="5877599"/>
            <a:ext cx="408765" cy="173978"/>
          </a:xfrm>
          <a:prstGeom prst="rect">
            <a:avLst/>
          </a:prstGeom>
          <a:noFill/>
          <a:ln>
            <a:noFill/>
          </a:ln>
        </p:spPr>
      </p:pic>
    </p:spTree>
    <p:extLst>
      <p:ext uri="{BB962C8B-B14F-4D97-AF65-F5344CB8AC3E}">
        <p14:creationId xmlns:p14="http://schemas.microsoft.com/office/powerpoint/2010/main" val="41311352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A61D5D-FF87-4B3C-AAC6-8F949609A18C}"/>
              </a:ext>
            </a:extLst>
          </p:cNvPr>
          <p:cNvGraphicFramePr>
            <a:graphicFrameLocks/>
          </p:cNvGraphicFramePr>
          <p:nvPr>
            <p:extLst>
              <p:ext uri="{D42A27DB-BD31-4B8C-83A1-F6EECF244321}">
                <p14:modId xmlns:p14="http://schemas.microsoft.com/office/powerpoint/2010/main" val="2370478188"/>
              </p:ext>
            </p:extLst>
          </p:nvPr>
        </p:nvGraphicFramePr>
        <p:xfrm>
          <a:off x="8254180" y="2138073"/>
          <a:ext cx="3707069" cy="25818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Web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4"/>
          <a:stretch>
            <a:fillRect/>
          </a:stretch>
        </p:blipFill>
        <p:spPr>
          <a:xfrm>
            <a:off x="9175335" y="3500142"/>
            <a:ext cx="479943" cy="216310"/>
          </a:xfrm>
          <a:prstGeom prst="rect">
            <a:avLst/>
          </a:prstGeom>
        </p:spPr>
      </p:pic>
      <p:pic>
        <p:nvPicPr>
          <p:cNvPr id="22" name="Picture 21"/>
          <p:cNvPicPr>
            <a:picLocks noChangeAspect="1"/>
          </p:cNvPicPr>
          <p:nvPr/>
        </p:nvPicPr>
        <p:blipFill>
          <a:blip r:embed="rId5"/>
          <a:stretch>
            <a:fillRect/>
          </a:stretch>
        </p:blipFill>
        <p:spPr>
          <a:xfrm>
            <a:off x="9851922" y="4262223"/>
            <a:ext cx="757367" cy="93467"/>
          </a:xfrm>
          <a:prstGeom prst="rect">
            <a:avLst/>
          </a:prstGeom>
        </p:spPr>
      </p:pic>
      <p:pic>
        <p:nvPicPr>
          <p:cNvPr id="7" name="Google Shape;1863;p28">
            <a:extLst>
              <a:ext uri="{FF2B5EF4-FFF2-40B4-BE49-F238E27FC236}">
                <a16:creationId xmlns:a16="http://schemas.microsoft.com/office/drawing/2014/main" id="{0BBBED9E-3164-A133-406C-F03A645D29B4}"/>
              </a:ext>
            </a:extLst>
          </p:cNvPr>
          <p:cNvPicPr preferRelativeResize="0"/>
          <p:nvPr/>
        </p:nvPicPr>
        <p:blipFill rotWithShape="1">
          <a:blip r:embed="rId6">
            <a:alphaModFix/>
          </a:blip>
          <a:srcRect/>
          <a:stretch/>
        </p:blipFill>
        <p:spPr>
          <a:xfrm>
            <a:off x="10680654" y="4267198"/>
            <a:ext cx="757367" cy="88492"/>
          </a:xfrm>
          <a:prstGeom prst="rect">
            <a:avLst/>
          </a:prstGeom>
          <a:noFill/>
          <a:ln>
            <a:noFill/>
          </a:ln>
        </p:spPr>
      </p:pic>
      <p:graphicFrame>
        <p:nvGraphicFramePr>
          <p:cNvPr id="2" name="Chart 1">
            <a:extLst>
              <a:ext uri="{FF2B5EF4-FFF2-40B4-BE49-F238E27FC236}">
                <a16:creationId xmlns:a16="http://schemas.microsoft.com/office/drawing/2014/main" id="{6F8D9FFA-D476-4C4C-94FD-BBB4A546F05E}"/>
              </a:ext>
            </a:extLst>
          </p:cNvPr>
          <p:cNvGraphicFramePr>
            <a:graphicFrameLocks/>
          </p:cNvGraphicFramePr>
          <p:nvPr>
            <p:extLst>
              <p:ext uri="{D42A27DB-BD31-4B8C-83A1-F6EECF244321}">
                <p14:modId xmlns:p14="http://schemas.microsoft.com/office/powerpoint/2010/main" val="4052928129"/>
              </p:ext>
            </p:extLst>
          </p:nvPr>
        </p:nvGraphicFramePr>
        <p:xfrm>
          <a:off x="469900" y="1602207"/>
          <a:ext cx="7604760" cy="36875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87421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B8287BE-8391-4EFD-8ACF-DDEF37185C1A}"/>
              </a:ext>
            </a:extLst>
          </p:cNvPr>
          <p:cNvGraphicFramePr>
            <a:graphicFrameLocks/>
          </p:cNvGraphicFramePr>
          <p:nvPr>
            <p:extLst>
              <p:ext uri="{D42A27DB-BD31-4B8C-83A1-F6EECF244321}">
                <p14:modId xmlns:p14="http://schemas.microsoft.com/office/powerpoint/2010/main" val="2403327289"/>
              </p:ext>
            </p:extLst>
          </p:nvPr>
        </p:nvGraphicFramePr>
        <p:xfrm>
          <a:off x="7098892" y="4289969"/>
          <a:ext cx="3802433" cy="2067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6E76682-3816-4CF5-B47B-377A4D108502}"/>
              </a:ext>
            </a:extLst>
          </p:cNvPr>
          <p:cNvGraphicFramePr>
            <a:graphicFrameLocks/>
          </p:cNvGraphicFramePr>
          <p:nvPr>
            <p:extLst>
              <p:ext uri="{D42A27DB-BD31-4B8C-83A1-F6EECF244321}">
                <p14:modId xmlns:p14="http://schemas.microsoft.com/office/powerpoint/2010/main" val="2307582641"/>
              </p:ext>
            </p:extLst>
          </p:nvPr>
        </p:nvGraphicFramePr>
        <p:xfrm>
          <a:off x="1183762" y="4289969"/>
          <a:ext cx="3909348" cy="206766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didn’t</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for 4G FTP UL </a:t>
            </a:r>
            <a:r>
              <a:rPr lang="fr-FR" sz="2400" dirty="0" err="1">
                <a:solidFill>
                  <a:schemeClr val="bg1">
                    <a:lumMod val="50000"/>
                  </a:schemeClr>
                </a:solidFill>
                <a:latin typeface="Verdana" panose="020B0604030504040204" pitchFamily="34" charset="0"/>
                <a:ea typeface="Verdana" panose="020B0604030504040204" pitchFamily="34" charset="0"/>
                <a:cs typeface="+mn-cs"/>
              </a:rPr>
              <a:t>success</a:t>
            </a:r>
            <a:r>
              <a:rPr lang="fr-FR" sz="2400" dirty="0">
                <a:solidFill>
                  <a:schemeClr val="bg1">
                    <a:lumMod val="50000"/>
                  </a:schemeClr>
                </a:solidFill>
                <a:latin typeface="Verdana" panose="020B0604030504040204" pitchFamily="34" charset="0"/>
                <a:ea typeface="Verdana" panose="020B0604030504040204" pitchFamily="34" charset="0"/>
                <a:cs typeface="+mn-cs"/>
              </a:rPr>
              <a:t> rate.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2969593" y="5742038"/>
            <a:ext cx="540523" cy="186814"/>
          </a:xfrm>
          <a:prstGeom prst="rect">
            <a:avLst/>
          </a:prstGeom>
        </p:spPr>
      </p:pic>
      <p:pic>
        <p:nvPicPr>
          <p:cNvPr id="21" name="Picture 20"/>
          <p:cNvPicPr>
            <a:picLocks noChangeAspect="1"/>
          </p:cNvPicPr>
          <p:nvPr/>
        </p:nvPicPr>
        <p:blipFill>
          <a:blip r:embed="rId6"/>
          <a:stretch>
            <a:fillRect/>
          </a:stretch>
        </p:blipFill>
        <p:spPr>
          <a:xfrm>
            <a:off x="2024699" y="5534252"/>
            <a:ext cx="601818" cy="119296"/>
          </a:xfrm>
          <a:prstGeom prst="rect">
            <a:avLst/>
          </a:prstGeom>
        </p:spPr>
      </p:pic>
      <p:graphicFrame>
        <p:nvGraphicFramePr>
          <p:cNvPr id="2" name="Chart 1">
            <a:extLst>
              <a:ext uri="{FF2B5EF4-FFF2-40B4-BE49-F238E27FC236}">
                <a16:creationId xmlns:a16="http://schemas.microsoft.com/office/drawing/2014/main" id="{4105F946-4428-455D-B6E2-3A82529CC036}"/>
              </a:ext>
            </a:extLst>
          </p:cNvPr>
          <p:cNvGraphicFramePr>
            <a:graphicFrameLocks/>
          </p:cNvGraphicFramePr>
          <p:nvPr>
            <p:extLst>
              <p:ext uri="{D42A27DB-BD31-4B8C-83A1-F6EECF244321}">
                <p14:modId xmlns:p14="http://schemas.microsoft.com/office/powerpoint/2010/main" val="4155152826"/>
              </p:ext>
            </p:extLst>
          </p:nvPr>
        </p:nvGraphicFramePr>
        <p:xfrm>
          <a:off x="469900" y="1361928"/>
          <a:ext cx="5803081" cy="2820682"/>
        </p:xfrm>
        <a:graphic>
          <a:graphicData uri="http://schemas.openxmlformats.org/drawingml/2006/chart">
            <c:chart xmlns:c="http://schemas.openxmlformats.org/drawingml/2006/chart" xmlns:r="http://schemas.openxmlformats.org/officeDocument/2006/relationships" r:id="rId7"/>
          </a:graphicData>
        </a:graphic>
      </p:graphicFrame>
      <p:pic>
        <p:nvPicPr>
          <p:cNvPr id="5" name="Google Shape;1863;p28">
            <a:extLst>
              <a:ext uri="{FF2B5EF4-FFF2-40B4-BE49-F238E27FC236}">
                <a16:creationId xmlns:a16="http://schemas.microsoft.com/office/drawing/2014/main" id="{F0BA70EC-9C94-2C75-A6D3-36E6B09C9EF9}"/>
              </a:ext>
            </a:extLst>
          </p:cNvPr>
          <p:cNvPicPr preferRelativeResize="0"/>
          <p:nvPr/>
        </p:nvPicPr>
        <p:blipFill rotWithShape="1">
          <a:blip r:embed="rId8">
            <a:alphaModFix/>
          </a:blip>
          <a:srcRect/>
          <a:stretch/>
        </p:blipFill>
        <p:spPr>
          <a:xfrm>
            <a:off x="3798648" y="5593900"/>
            <a:ext cx="540523" cy="186814"/>
          </a:xfrm>
          <a:prstGeom prst="rect">
            <a:avLst/>
          </a:prstGeom>
          <a:noFill/>
          <a:ln>
            <a:noFill/>
          </a:ln>
        </p:spPr>
      </p:pic>
      <p:graphicFrame>
        <p:nvGraphicFramePr>
          <p:cNvPr id="7" name="Chart 6">
            <a:extLst>
              <a:ext uri="{FF2B5EF4-FFF2-40B4-BE49-F238E27FC236}">
                <a16:creationId xmlns:a16="http://schemas.microsoft.com/office/drawing/2014/main" id="{7999005F-8504-467C-A2C1-7066EF82CD32}"/>
              </a:ext>
            </a:extLst>
          </p:cNvPr>
          <p:cNvGraphicFramePr>
            <a:graphicFrameLocks/>
          </p:cNvGraphicFramePr>
          <p:nvPr>
            <p:extLst>
              <p:ext uri="{D42A27DB-BD31-4B8C-83A1-F6EECF244321}">
                <p14:modId xmlns:p14="http://schemas.microsoft.com/office/powerpoint/2010/main" val="2101090153"/>
              </p:ext>
            </p:extLst>
          </p:nvPr>
        </p:nvGraphicFramePr>
        <p:xfrm>
          <a:off x="6440130" y="1361928"/>
          <a:ext cx="5589946" cy="2846279"/>
        </p:xfrm>
        <a:graphic>
          <a:graphicData uri="http://schemas.openxmlformats.org/drawingml/2006/chart">
            <c:chart xmlns:c="http://schemas.openxmlformats.org/drawingml/2006/chart" xmlns:r="http://schemas.openxmlformats.org/officeDocument/2006/relationships" r:id="rId9"/>
          </a:graphicData>
        </a:graphic>
      </p:graphicFrame>
      <p:pic>
        <p:nvPicPr>
          <p:cNvPr id="9" name="Picture 8">
            <a:extLst>
              <a:ext uri="{FF2B5EF4-FFF2-40B4-BE49-F238E27FC236}">
                <a16:creationId xmlns:a16="http://schemas.microsoft.com/office/drawing/2014/main" id="{AECB0901-14D8-DA0C-47D0-FCA2EF16E127}"/>
              </a:ext>
            </a:extLst>
          </p:cNvPr>
          <p:cNvPicPr>
            <a:picLocks noChangeAspect="1"/>
          </p:cNvPicPr>
          <p:nvPr/>
        </p:nvPicPr>
        <p:blipFill>
          <a:blip r:embed="rId5"/>
          <a:stretch>
            <a:fillRect/>
          </a:stretch>
        </p:blipFill>
        <p:spPr>
          <a:xfrm>
            <a:off x="8794438" y="5593900"/>
            <a:ext cx="540523" cy="186814"/>
          </a:xfrm>
          <a:prstGeom prst="rect">
            <a:avLst/>
          </a:prstGeom>
        </p:spPr>
      </p:pic>
      <p:pic>
        <p:nvPicPr>
          <p:cNvPr id="10" name="Picture 9">
            <a:extLst>
              <a:ext uri="{FF2B5EF4-FFF2-40B4-BE49-F238E27FC236}">
                <a16:creationId xmlns:a16="http://schemas.microsoft.com/office/drawing/2014/main" id="{B9FE32D8-8250-649E-BA4C-91E53AABEA53}"/>
              </a:ext>
            </a:extLst>
          </p:cNvPr>
          <p:cNvPicPr>
            <a:picLocks noChangeAspect="1"/>
          </p:cNvPicPr>
          <p:nvPr/>
        </p:nvPicPr>
        <p:blipFill>
          <a:blip r:embed="rId6"/>
          <a:stretch>
            <a:fillRect/>
          </a:stretch>
        </p:blipFill>
        <p:spPr>
          <a:xfrm>
            <a:off x="7938802" y="5495574"/>
            <a:ext cx="601818" cy="119296"/>
          </a:xfrm>
          <a:prstGeom prst="rect">
            <a:avLst/>
          </a:prstGeom>
        </p:spPr>
      </p:pic>
      <p:pic>
        <p:nvPicPr>
          <p:cNvPr id="11" name="Google Shape;1863;p28">
            <a:extLst>
              <a:ext uri="{FF2B5EF4-FFF2-40B4-BE49-F238E27FC236}">
                <a16:creationId xmlns:a16="http://schemas.microsoft.com/office/drawing/2014/main" id="{E839C057-F9D7-636F-995E-D1DEC5598D97}"/>
              </a:ext>
            </a:extLst>
          </p:cNvPr>
          <p:cNvPicPr preferRelativeResize="0"/>
          <p:nvPr/>
        </p:nvPicPr>
        <p:blipFill rotWithShape="1">
          <a:blip r:embed="rId8">
            <a:alphaModFix/>
          </a:blip>
          <a:srcRect/>
          <a:stretch/>
        </p:blipFill>
        <p:spPr>
          <a:xfrm>
            <a:off x="9685771" y="5277953"/>
            <a:ext cx="540523" cy="186814"/>
          </a:xfrm>
          <a:prstGeom prst="rect">
            <a:avLst/>
          </a:prstGeom>
          <a:noFill/>
          <a:ln>
            <a:noFill/>
          </a:ln>
        </p:spPr>
      </p:pic>
    </p:spTree>
    <p:extLst>
      <p:ext uri="{BB962C8B-B14F-4D97-AF65-F5344CB8AC3E}">
        <p14:creationId xmlns:p14="http://schemas.microsoft.com/office/powerpoint/2010/main" val="32196143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64E6295-D5CE-40DB-A0B5-B3CE175B73DC}"/>
              </a:ext>
            </a:extLst>
          </p:cNvPr>
          <p:cNvGraphicFramePr>
            <a:graphicFrameLocks/>
          </p:cNvGraphicFramePr>
          <p:nvPr>
            <p:extLst>
              <p:ext uri="{D42A27DB-BD31-4B8C-83A1-F6EECF244321}">
                <p14:modId xmlns:p14="http://schemas.microsoft.com/office/powerpoint/2010/main" val="446684494"/>
              </p:ext>
            </p:extLst>
          </p:nvPr>
        </p:nvGraphicFramePr>
        <p:xfrm>
          <a:off x="7128397" y="4076158"/>
          <a:ext cx="3977149" cy="23720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6ACA20D-BA90-4AE7-84DD-F25882587B8A}"/>
              </a:ext>
            </a:extLst>
          </p:cNvPr>
          <p:cNvGraphicFramePr>
            <a:graphicFrameLocks/>
          </p:cNvGraphicFramePr>
          <p:nvPr>
            <p:extLst>
              <p:ext uri="{D42A27DB-BD31-4B8C-83A1-F6EECF244321}">
                <p14:modId xmlns:p14="http://schemas.microsoft.com/office/powerpoint/2010/main" val="76230705"/>
              </p:ext>
            </p:extLst>
          </p:nvPr>
        </p:nvGraphicFramePr>
        <p:xfrm>
          <a:off x="1299979" y="4090626"/>
          <a:ext cx="3861955" cy="236478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402589"/>
            <a:ext cx="11252200" cy="803641"/>
          </a:xfrm>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4G throughput of the both operators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almost</a:t>
            </a:r>
            <a:r>
              <a:rPr lang="fr-FR" sz="2400" dirty="0">
                <a:solidFill>
                  <a:schemeClr val="bg1">
                    <a:lumMod val="50000"/>
                  </a:schemeClr>
                </a:solidFill>
                <a:latin typeface="Verdana" panose="020B0604030504040204" pitchFamily="34" charset="0"/>
                <a:ea typeface="Verdana" panose="020B0604030504040204" pitchFamily="34" charset="0"/>
                <a:cs typeface="+mn-cs"/>
              </a:rPr>
              <a:t> comparable.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5"/>
          <a:stretch>
            <a:fillRect/>
          </a:stretch>
        </p:blipFill>
        <p:spPr>
          <a:xfrm>
            <a:off x="2165848" y="5311850"/>
            <a:ext cx="508526" cy="222363"/>
          </a:xfrm>
          <a:prstGeom prst="rect">
            <a:avLst/>
          </a:prstGeom>
        </p:spPr>
      </p:pic>
      <p:pic>
        <p:nvPicPr>
          <p:cNvPr id="18" name="Picture 17"/>
          <p:cNvPicPr>
            <a:picLocks noChangeAspect="1"/>
          </p:cNvPicPr>
          <p:nvPr/>
        </p:nvPicPr>
        <p:blipFill>
          <a:blip r:embed="rId6"/>
          <a:stretch>
            <a:fillRect/>
          </a:stretch>
        </p:blipFill>
        <p:spPr>
          <a:xfrm>
            <a:off x="3093187" y="5661191"/>
            <a:ext cx="426761" cy="203378"/>
          </a:xfrm>
          <a:prstGeom prst="rect">
            <a:avLst/>
          </a:prstGeom>
        </p:spPr>
      </p:pic>
      <p:graphicFrame>
        <p:nvGraphicFramePr>
          <p:cNvPr id="2" name="Chart 1">
            <a:extLst>
              <a:ext uri="{FF2B5EF4-FFF2-40B4-BE49-F238E27FC236}">
                <a16:creationId xmlns:a16="http://schemas.microsoft.com/office/drawing/2014/main" id="{0F33635D-B067-4F7E-8F85-C961285669CC}"/>
              </a:ext>
            </a:extLst>
          </p:cNvPr>
          <p:cNvGraphicFramePr>
            <a:graphicFrameLocks/>
          </p:cNvGraphicFramePr>
          <p:nvPr>
            <p:extLst>
              <p:ext uri="{D42A27DB-BD31-4B8C-83A1-F6EECF244321}">
                <p14:modId xmlns:p14="http://schemas.microsoft.com/office/powerpoint/2010/main" val="1806631570"/>
              </p:ext>
            </p:extLst>
          </p:nvPr>
        </p:nvGraphicFramePr>
        <p:xfrm>
          <a:off x="469900" y="1434968"/>
          <a:ext cx="5734255" cy="2467276"/>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5E798DD1-2856-C059-9CD4-6E8154701AD5}"/>
              </a:ext>
            </a:extLst>
          </p:cNvPr>
          <p:cNvPicPr>
            <a:picLocks noChangeAspect="1"/>
          </p:cNvPicPr>
          <p:nvPr/>
        </p:nvPicPr>
        <p:blipFill>
          <a:blip r:embed="rId5"/>
          <a:stretch>
            <a:fillRect/>
          </a:stretch>
        </p:blipFill>
        <p:spPr>
          <a:xfrm>
            <a:off x="8138945" y="5299897"/>
            <a:ext cx="508526" cy="222363"/>
          </a:xfrm>
          <a:prstGeom prst="rect">
            <a:avLst/>
          </a:prstGeom>
        </p:spPr>
      </p:pic>
      <p:graphicFrame>
        <p:nvGraphicFramePr>
          <p:cNvPr id="9" name="Chart 8">
            <a:extLst>
              <a:ext uri="{FF2B5EF4-FFF2-40B4-BE49-F238E27FC236}">
                <a16:creationId xmlns:a16="http://schemas.microsoft.com/office/drawing/2014/main" id="{B2924D44-F006-4B04-B822-C3434B90EA2A}"/>
              </a:ext>
            </a:extLst>
          </p:cNvPr>
          <p:cNvGraphicFramePr>
            <a:graphicFrameLocks/>
          </p:cNvGraphicFramePr>
          <p:nvPr>
            <p:extLst>
              <p:ext uri="{D42A27DB-BD31-4B8C-83A1-F6EECF244321}">
                <p14:modId xmlns:p14="http://schemas.microsoft.com/office/powerpoint/2010/main" val="2054205139"/>
              </p:ext>
            </p:extLst>
          </p:nvPr>
        </p:nvGraphicFramePr>
        <p:xfrm>
          <a:off x="6378028" y="1434968"/>
          <a:ext cx="5734255" cy="24672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914928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err="1">
                <a:solidFill>
                  <a:srgbClr val="FFFFFF"/>
                </a:solidFill>
                <a:latin typeface="Segoe UI Light" panose="020B0502040204020203" pitchFamily="34" charset="0"/>
              </a:rPr>
              <a:t>QoE</a:t>
            </a:r>
            <a:r>
              <a:rPr lang="en-US" sz="2600" dirty="0">
                <a:solidFill>
                  <a:srgbClr val="FFFFFF"/>
                </a:solidFill>
                <a:latin typeface="Segoe UI Light" panose="020B0502040204020203" pitchFamily="34" charset="0"/>
              </a:rPr>
              <a:t> Global Scoring and Ranking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04</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8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33606179"/>
              </p:ext>
            </p:extLst>
          </p:nvPr>
        </p:nvGraphicFramePr>
        <p:xfrm>
          <a:off x="322457" y="951312"/>
          <a:ext cx="11513024" cy="5030288"/>
        </p:xfrm>
        <a:graphic>
          <a:graphicData uri="http://schemas.openxmlformats.org/drawingml/2006/table">
            <a:tbl>
              <a:tblPr/>
              <a:tblGrid>
                <a:gridCol w="1356093">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303967">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1332">
                  <a:extLst>
                    <a:ext uri="{9D8B030D-6E8A-4147-A177-3AD203B41FA5}">
                      <a16:colId xmlns:a16="http://schemas.microsoft.com/office/drawing/2014/main" val="3728488952"/>
                    </a:ext>
                  </a:extLst>
                </a:gridCol>
                <a:gridCol w="873432">
                  <a:extLst>
                    <a:ext uri="{9D8B030D-6E8A-4147-A177-3AD203B41FA5}">
                      <a16:colId xmlns:a16="http://schemas.microsoft.com/office/drawing/2014/main" val="4146103421"/>
                    </a:ext>
                  </a:extLst>
                </a:gridCol>
                <a:gridCol w="873432">
                  <a:extLst>
                    <a:ext uri="{9D8B030D-6E8A-4147-A177-3AD203B41FA5}">
                      <a16:colId xmlns:a16="http://schemas.microsoft.com/office/drawing/2014/main" val="204117538"/>
                    </a:ext>
                  </a:extLst>
                </a:gridCol>
                <a:gridCol w="851981">
                  <a:extLst>
                    <a:ext uri="{9D8B030D-6E8A-4147-A177-3AD203B41FA5}">
                      <a16:colId xmlns:a16="http://schemas.microsoft.com/office/drawing/2014/main" val="3839228100"/>
                    </a:ext>
                  </a:extLst>
                </a:gridCol>
                <a:gridCol w="788792">
                  <a:extLst>
                    <a:ext uri="{9D8B030D-6E8A-4147-A177-3AD203B41FA5}">
                      <a16:colId xmlns:a16="http://schemas.microsoft.com/office/drawing/2014/main" val="1100620880"/>
                    </a:ext>
                  </a:extLst>
                </a:gridCol>
              </a:tblGrid>
              <a:tr h="346603">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3216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521267">
                <a:tc rowSpan="11">
                  <a:txBody>
                    <a:bodyPr/>
                    <a:lstStyle/>
                    <a:p>
                      <a:pPr algn="ctr" rtl="0" fontAlgn="ctr"/>
                      <a:r>
                        <a:rPr lang="en-US" sz="1400" b="1" i="0" u="none" strike="noStrike" dirty="0">
                          <a:solidFill>
                            <a:srgbClr val="FFFFFF"/>
                          </a:solidFill>
                          <a:effectLst/>
                          <a:latin typeface="Verdana" panose="020B0604030504040204" pitchFamily="34" charset="0"/>
                        </a:rPr>
                        <a:t>PS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(RSCP&gt;=-105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74.6%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1.85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421563">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(RSCP&gt;=-94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252242">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40000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14588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10915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7.85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6.17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235723">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3167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2615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9.55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6.93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6313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6895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3.91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1233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1068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1.21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0.65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4.29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456528725"/>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99.17%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95.58%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4.59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2.79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71522810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2.60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2.24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96593394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2.96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4.00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4.12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2.89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977416628"/>
                  </a:ext>
                </a:extLst>
              </a:tr>
              <a:tr h="449605">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gridSpan="5">
                  <a:txBody>
                    <a:bodyPr/>
                    <a:lstStyle/>
                    <a:p>
                      <a:pPr algn="ctr" rtl="0" fontAlgn="ctr"/>
                      <a:r>
                        <a:rPr lang="en-US" sz="1400" b="1" i="0" u="none" strike="noStrike" dirty="0">
                          <a:solidFill>
                            <a:srgbClr val="000000"/>
                          </a:solidFill>
                          <a:effectLst/>
                          <a:latin typeface="Verdana" panose="020B0604030504040204" pitchFamily="34" charset="0"/>
                        </a:rPr>
                        <a:t>Total 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400" b="1" i="0" u="sng" strike="noStrike" dirty="0">
                          <a:solidFill>
                            <a:srgbClr val="C00000"/>
                          </a:solidFill>
                          <a:effectLst/>
                          <a:latin typeface="Verdana" panose="020B0604030504040204" pitchFamily="34" charset="0"/>
                        </a:rPr>
                        <a:t>35.27</a:t>
                      </a:r>
                      <a:r>
                        <a:rPr lang="en-US" sz="1400" b="1" i="0" u="none" strike="noStrike" dirty="0">
                          <a:solidFill>
                            <a:srgbClr val="C00000"/>
                          </a:solidFill>
                          <a:effectLst/>
                          <a:latin typeface="Verdana" panose="020B0604030504040204" pitchFamily="34" charset="0"/>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C00000"/>
                          </a:solidFill>
                          <a:effectLst/>
                          <a:latin typeface="Verdana" panose="020B0604030504040204" pitchFamily="34" charset="0"/>
                        </a:rPr>
                        <a:t>30.40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581074506"/>
                  </a:ext>
                </a:extLst>
              </a:tr>
            </a:tbl>
          </a:graphicData>
        </a:graphic>
      </p:graphicFrame>
      <p:pic>
        <p:nvPicPr>
          <p:cNvPr id="7" name="Picture 6"/>
          <p:cNvPicPr>
            <a:picLocks noChangeAspect="1"/>
          </p:cNvPicPr>
          <p:nvPr/>
        </p:nvPicPr>
        <p:blipFill>
          <a:blip r:embed="rId3"/>
          <a:stretch>
            <a:fillRect/>
          </a:stretch>
        </p:blipFill>
        <p:spPr>
          <a:xfrm>
            <a:off x="8520223" y="1073333"/>
            <a:ext cx="774259" cy="152413"/>
          </a:xfrm>
          <a:prstGeom prst="rect">
            <a:avLst/>
          </a:prstGeom>
        </p:spPr>
      </p:pic>
      <p:pic>
        <p:nvPicPr>
          <p:cNvPr id="13" name="Picture 12"/>
          <p:cNvPicPr>
            <a:picLocks noChangeAspect="1"/>
          </p:cNvPicPr>
          <p:nvPr/>
        </p:nvPicPr>
        <p:blipFill>
          <a:blip r:embed="rId4"/>
          <a:stretch>
            <a:fillRect/>
          </a:stretch>
        </p:blipFill>
        <p:spPr>
          <a:xfrm>
            <a:off x="9508468" y="1033334"/>
            <a:ext cx="487680" cy="232410"/>
          </a:xfrm>
          <a:prstGeom prst="rect">
            <a:avLst/>
          </a:prstGeom>
        </p:spPr>
      </p:pic>
      <p:pic>
        <p:nvPicPr>
          <p:cNvPr id="16" name="Picture 15"/>
          <p:cNvPicPr>
            <a:picLocks noChangeAspect="1"/>
          </p:cNvPicPr>
          <p:nvPr/>
        </p:nvPicPr>
        <p:blipFill>
          <a:blip r:embed="rId3"/>
          <a:stretch>
            <a:fillRect/>
          </a:stretch>
        </p:blipFill>
        <p:spPr>
          <a:xfrm>
            <a:off x="10248928" y="1073333"/>
            <a:ext cx="774259" cy="152413"/>
          </a:xfrm>
          <a:prstGeom prst="rect">
            <a:avLst/>
          </a:prstGeom>
        </p:spPr>
      </p:pic>
      <p:pic>
        <p:nvPicPr>
          <p:cNvPr id="18" name="Picture 17"/>
          <p:cNvPicPr>
            <a:picLocks noChangeAspect="1"/>
          </p:cNvPicPr>
          <p:nvPr/>
        </p:nvPicPr>
        <p:blipFill>
          <a:blip r:embed="rId4"/>
          <a:stretch>
            <a:fillRect/>
          </a:stretch>
        </p:blipFill>
        <p:spPr>
          <a:xfrm>
            <a:off x="11200513" y="1033334"/>
            <a:ext cx="487680" cy="232410"/>
          </a:xfrm>
          <a:prstGeom prst="rect">
            <a:avLst/>
          </a:prstGeom>
        </p:spPr>
      </p:pic>
      <p:sp>
        <p:nvSpPr>
          <p:cNvPr id="9" name="Rectangle 8"/>
          <p:cNvSpPr/>
          <p:nvPr/>
        </p:nvSpPr>
        <p:spPr>
          <a:xfrm>
            <a:off x="1592750" y="6196220"/>
            <a:ext cx="9778639" cy="369332"/>
          </a:xfrm>
          <a:prstGeom prst="rect">
            <a:avLst/>
          </a:prstGeom>
        </p:spPr>
        <p:txBody>
          <a:bodyPr wrap="none">
            <a:spAutoFit/>
          </a:bodyPr>
          <a:lstStyle/>
          <a:p>
            <a:r>
              <a:rPr lang="en-US" b="1" dirty="0">
                <a:solidFill>
                  <a:srgbClr val="FFC000"/>
                </a:solidFill>
              </a:rPr>
              <a:t>MTN is number 1 for mobile internet capacity through its 3G/4G Network </a:t>
            </a:r>
            <a:endParaRPr lang="en-US" dirty="0">
              <a:solidFill>
                <a:srgbClr val="FFC000"/>
              </a:solidFill>
            </a:endParaRPr>
          </a:p>
        </p:txBody>
      </p:sp>
    </p:spTree>
    <p:extLst>
      <p:ext uri="{BB962C8B-B14F-4D97-AF65-F5344CB8AC3E}">
        <p14:creationId xmlns:p14="http://schemas.microsoft.com/office/powerpoint/2010/main" val="20807246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02884232"/>
              </p:ext>
            </p:extLst>
          </p:nvPr>
        </p:nvGraphicFramePr>
        <p:xfrm>
          <a:off x="456767" y="1105042"/>
          <a:ext cx="11265333" cy="3997901"/>
        </p:xfrm>
        <a:graphic>
          <a:graphicData uri="http://schemas.openxmlformats.org/drawingml/2006/table">
            <a:tbl>
              <a:tblPr/>
              <a:tblGrid>
                <a:gridCol w="1366991">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012440">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7048">
                  <a:extLst>
                    <a:ext uri="{9D8B030D-6E8A-4147-A177-3AD203B41FA5}">
                      <a16:colId xmlns:a16="http://schemas.microsoft.com/office/drawing/2014/main" val="3728488952"/>
                    </a:ext>
                  </a:extLst>
                </a:gridCol>
                <a:gridCol w="880451">
                  <a:extLst>
                    <a:ext uri="{9D8B030D-6E8A-4147-A177-3AD203B41FA5}">
                      <a16:colId xmlns:a16="http://schemas.microsoft.com/office/drawing/2014/main" val="4146103421"/>
                    </a:ext>
                  </a:extLst>
                </a:gridCol>
                <a:gridCol w="880451">
                  <a:extLst>
                    <a:ext uri="{9D8B030D-6E8A-4147-A177-3AD203B41FA5}">
                      <a16:colId xmlns:a16="http://schemas.microsoft.com/office/drawing/2014/main" val="204117538"/>
                    </a:ext>
                  </a:extLst>
                </a:gridCol>
                <a:gridCol w="858827">
                  <a:extLst>
                    <a:ext uri="{9D8B030D-6E8A-4147-A177-3AD203B41FA5}">
                      <a16:colId xmlns:a16="http://schemas.microsoft.com/office/drawing/2014/main" val="3839228100"/>
                    </a:ext>
                  </a:extLst>
                </a:gridCol>
                <a:gridCol w="795130">
                  <a:extLst>
                    <a:ext uri="{9D8B030D-6E8A-4147-A177-3AD203B41FA5}">
                      <a16:colId xmlns:a16="http://schemas.microsoft.com/office/drawing/2014/main" val="1100620880"/>
                    </a:ext>
                  </a:extLst>
                </a:gridCol>
              </a:tblGrid>
              <a:tr h="479196">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640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720678">
                <a:tc rowSpan="6">
                  <a:txBody>
                    <a:bodyPr/>
                    <a:lstStyle/>
                    <a:p>
                      <a:pPr algn="ctr" rtl="0" fontAlgn="ctr"/>
                      <a:r>
                        <a:rPr lang="en-US" sz="1400" b="1" i="0" u="none" strike="noStrike" dirty="0">
                          <a:solidFill>
                            <a:srgbClr val="FFFFFF"/>
                          </a:solidFill>
                          <a:effectLst/>
                          <a:latin typeface="+mn-lt"/>
                        </a:rPr>
                        <a:t>CS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0" i="0" u="none" strike="noStrike">
                          <a:solidFill>
                            <a:srgbClr val="000000"/>
                          </a:solidFill>
                          <a:effectLst/>
                          <a:latin typeface="+mn-lt"/>
                        </a:rPr>
                        <a:t>2G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Coverage (</a:t>
                      </a:r>
                      <a:r>
                        <a:rPr lang="en-US" sz="1400" b="1" i="0" u="none" strike="noStrike" dirty="0" err="1">
                          <a:solidFill>
                            <a:srgbClr val="000000"/>
                          </a:solidFill>
                          <a:effectLst/>
                          <a:latin typeface="+mn-lt"/>
                        </a:rPr>
                        <a:t>RxLev</a:t>
                      </a:r>
                      <a:r>
                        <a:rPr lang="en-US" sz="1400" b="1" i="0" u="none" strike="noStrike" dirty="0">
                          <a:solidFill>
                            <a:srgbClr val="000000"/>
                          </a:solidFill>
                          <a:effectLst/>
                          <a:latin typeface="+mn-lt"/>
                        </a:rPr>
                        <a:t>&gt;=-87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91.22%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94.87%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3.05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12.18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582833">
                <a:tc vMerge="1">
                  <a:txBody>
                    <a:bodyPr/>
                    <a:lstStyle/>
                    <a:p>
                      <a:endParaRPr lang="en-US"/>
                    </a:p>
                  </a:txBody>
                  <a:tcPr/>
                </a:tc>
                <a:tc>
                  <a:txBody>
                    <a:bodyPr/>
                    <a:lstStyle/>
                    <a:p>
                      <a:pPr algn="ctr" rtl="0" fontAlgn="ctr"/>
                      <a:r>
                        <a:rPr lang="en-US" sz="1400" b="0" i="0" u="none" strike="noStrike">
                          <a:solidFill>
                            <a:srgbClr val="000000"/>
                          </a:solidFill>
                          <a:effectLst/>
                          <a:latin typeface="+mn-lt"/>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Coverage (RSCP&gt;=-94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mn-lt"/>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73.91%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348737">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Call blocking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12.86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14.48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325899">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Call drop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2.60%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3.50%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9.00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5.63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574098">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Rate of MOS &gt; 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95.09%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91.03%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14.54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2.94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325899">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gridSpan="5">
                  <a:txBody>
                    <a:bodyPr/>
                    <a:lstStyle/>
                    <a:p>
                      <a:pPr algn="ctr" rtl="0" fontAlgn="ctr"/>
                      <a:r>
                        <a:rPr lang="fr-FR" sz="1400" b="1" i="0" u="none" strike="noStrike">
                          <a:solidFill>
                            <a:srgbClr val="000000"/>
                          </a:solidFill>
                          <a:effectLst/>
                          <a:latin typeface="+mn-lt"/>
                        </a:rPr>
                        <a:t>Total</a:t>
                      </a:r>
                      <a:r>
                        <a:rPr lang="fr-FR" sz="1400" b="1" i="0" u="none" strike="noStrike" baseline="0">
                          <a:solidFill>
                            <a:srgbClr val="000000"/>
                          </a:solidFill>
                          <a:effectLst/>
                          <a:latin typeface="+mn-lt"/>
                        </a:rPr>
                        <a:t> Score</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sng" strike="noStrike" dirty="0">
                          <a:solidFill>
                            <a:srgbClr val="C00000"/>
                          </a:solidFill>
                          <a:effectLst/>
                          <a:latin typeface="+mn-lt"/>
                        </a:rPr>
                        <a:t>39.45</a:t>
                      </a: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C00000"/>
                          </a:solidFill>
                          <a:effectLst/>
                          <a:latin typeface="+mn-lt"/>
                        </a:rPr>
                        <a:t>35.22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bl>
          </a:graphicData>
        </a:graphic>
      </p:graphicFrame>
      <p:pic>
        <p:nvPicPr>
          <p:cNvPr id="7" name="Picture 6"/>
          <p:cNvPicPr>
            <a:picLocks noChangeAspect="1"/>
          </p:cNvPicPr>
          <p:nvPr/>
        </p:nvPicPr>
        <p:blipFill>
          <a:blip r:embed="rId3"/>
          <a:stretch>
            <a:fillRect/>
          </a:stretch>
        </p:blipFill>
        <p:spPr>
          <a:xfrm>
            <a:off x="8327112" y="1258598"/>
            <a:ext cx="774259" cy="152413"/>
          </a:xfrm>
          <a:prstGeom prst="rect">
            <a:avLst/>
          </a:prstGeom>
        </p:spPr>
      </p:pic>
      <p:pic>
        <p:nvPicPr>
          <p:cNvPr id="13" name="Picture 12"/>
          <p:cNvPicPr>
            <a:picLocks noChangeAspect="1"/>
          </p:cNvPicPr>
          <p:nvPr/>
        </p:nvPicPr>
        <p:blipFill>
          <a:blip r:embed="rId4"/>
          <a:stretch>
            <a:fillRect/>
          </a:stretch>
        </p:blipFill>
        <p:spPr>
          <a:xfrm>
            <a:off x="9387950" y="1218600"/>
            <a:ext cx="487680" cy="232410"/>
          </a:xfrm>
          <a:prstGeom prst="rect">
            <a:avLst/>
          </a:prstGeom>
        </p:spPr>
      </p:pic>
      <p:pic>
        <p:nvPicPr>
          <p:cNvPr id="16" name="Picture 15"/>
          <p:cNvPicPr>
            <a:picLocks noChangeAspect="1"/>
          </p:cNvPicPr>
          <p:nvPr/>
        </p:nvPicPr>
        <p:blipFill>
          <a:blip r:embed="rId3"/>
          <a:stretch>
            <a:fillRect/>
          </a:stretch>
        </p:blipFill>
        <p:spPr>
          <a:xfrm>
            <a:off x="10100546" y="1258598"/>
            <a:ext cx="774259" cy="152413"/>
          </a:xfrm>
          <a:prstGeom prst="rect">
            <a:avLst/>
          </a:prstGeom>
        </p:spPr>
      </p:pic>
      <p:pic>
        <p:nvPicPr>
          <p:cNvPr id="18" name="Picture 17"/>
          <p:cNvPicPr>
            <a:picLocks noChangeAspect="1"/>
          </p:cNvPicPr>
          <p:nvPr/>
        </p:nvPicPr>
        <p:blipFill>
          <a:blip r:embed="rId4"/>
          <a:stretch>
            <a:fillRect/>
          </a:stretch>
        </p:blipFill>
        <p:spPr>
          <a:xfrm>
            <a:off x="11099721" y="1215549"/>
            <a:ext cx="487680" cy="232410"/>
          </a:xfrm>
          <a:prstGeom prst="rect">
            <a:avLst/>
          </a:prstGeom>
        </p:spPr>
      </p:pic>
      <p:sp>
        <p:nvSpPr>
          <p:cNvPr id="10" name="Rectangle 9"/>
          <p:cNvSpPr/>
          <p:nvPr/>
        </p:nvSpPr>
        <p:spPr>
          <a:xfrm>
            <a:off x="2745563" y="5456186"/>
            <a:ext cx="6700873" cy="369332"/>
          </a:xfrm>
          <a:prstGeom prst="rect">
            <a:avLst/>
          </a:prstGeom>
        </p:spPr>
        <p:txBody>
          <a:bodyPr wrap="none">
            <a:spAutoFit/>
          </a:bodyPr>
          <a:lstStyle/>
          <a:p>
            <a:r>
              <a:rPr lang="en-US" b="1" dirty="0">
                <a:solidFill>
                  <a:srgbClr val="FFC000"/>
                </a:solidFill>
              </a:rPr>
              <a:t>MTN is number 1 for voice communication quality </a:t>
            </a:r>
            <a:endParaRPr lang="en-US" dirty="0">
              <a:solidFill>
                <a:srgbClr val="FFC000"/>
              </a:solidFill>
            </a:endParaRPr>
          </a:p>
        </p:txBody>
      </p:sp>
    </p:spTree>
    <p:extLst>
      <p:ext uri="{BB962C8B-B14F-4D97-AF65-F5344CB8AC3E}">
        <p14:creationId xmlns:p14="http://schemas.microsoft.com/office/powerpoint/2010/main" val="23445489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1\AppData\Local\Temp\Rar$DI00.305\DEL_PRI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2" y="3641900"/>
            <a:ext cx="2786939" cy="95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E0D2FEA1-02BB-4B5D-A293-B16A0FB6128E}"/>
              </a:ext>
            </a:extLst>
          </p:cNvPr>
          <p:cNvSpPr txBox="1">
            <a:spLocks/>
          </p:cNvSpPr>
          <p:nvPr/>
        </p:nvSpPr>
        <p:spPr>
          <a:xfrm>
            <a:off x="459045" y="4457232"/>
            <a:ext cx="11384263" cy="209696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800" dirty="0">
                <a:solidFill>
                  <a:prstClr val="black"/>
                </a:solidFill>
              </a:rPr>
              <a:t>Deloitte fait référence à un ou plusieurs cabinets membres de Deloitte Touche </a:t>
            </a:r>
            <a:r>
              <a:rPr lang="fr-FR" sz="800" dirty="0" err="1">
                <a:solidFill>
                  <a:prstClr val="black"/>
                </a:solidFill>
              </a:rPr>
              <a:t>Tohmatsu</a:t>
            </a:r>
            <a:r>
              <a:rPr lang="fr-FR" sz="800" dirty="0">
                <a:solidFill>
                  <a:prstClr val="black"/>
                </a:solidFill>
              </a:rPr>
              <a:t> Limited, société de droit anglais (« </a:t>
            </a:r>
            <a:r>
              <a:rPr lang="fr-FR" sz="800" dirty="0" err="1">
                <a:solidFill>
                  <a:prstClr val="black"/>
                </a:solidFill>
              </a:rPr>
              <a:t>private</a:t>
            </a:r>
            <a:r>
              <a:rPr lang="fr-FR" sz="800" dirty="0">
                <a:solidFill>
                  <a:prstClr val="black"/>
                </a:solidFill>
              </a:rPr>
              <a:t> </a:t>
            </a:r>
            <a:r>
              <a:rPr lang="fr-FR" sz="800" dirty="0" err="1">
                <a:solidFill>
                  <a:prstClr val="black"/>
                </a:solidFill>
              </a:rPr>
              <a:t>company</a:t>
            </a:r>
            <a:r>
              <a:rPr lang="fr-FR" sz="800" dirty="0">
                <a:solidFill>
                  <a:prstClr val="black"/>
                </a:solidFill>
              </a:rPr>
              <a:t> </a:t>
            </a:r>
            <a:r>
              <a:rPr lang="fr-FR" sz="800" dirty="0" err="1">
                <a:solidFill>
                  <a:prstClr val="black"/>
                </a:solidFill>
              </a:rPr>
              <a:t>limited</a:t>
            </a:r>
            <a:r>
              <a:rPr lang="fr-FR" sz="800" dirty="0">
                <a:solidFill>
                  <a:prstClr val="black"/>
                </a:solidFill>
              </a:rPr>
              <a:t> by </a:t>
            </a:r>
            <a:r>
              <a:rPr lang="fr-FR" sz="800" dirty="0" err="1">
                <a:solidFill>
                  <a:prstClr val="black"/>
                </a:solidFill>
              </a:rPr>
              <a:t>guarantee</a:t>
            </a:r>
            <a:r>
              <a:rPr lang="fr-FR" sz="800" dirty="0">
                <a:solidFill>
                  <a:prstClr val="black"/>
                </a:solidFill>
              </a:rPr>
              <a:t> »), et à son réseau de cabinets membres constitués en entités indépendantes et juridiquement distinctes. Pour en savoir plus sur la structure légale de Deloitte Touche </a:t>
            </a:r>
            <a:r>
              <a:rPr lang="fr-FR" sz="800" dirty="0" err="1">
                <a:solidFill>
                  <a:prstClr val="black"/>
                </a:solidFill>
              </a:rPr>
              <a:t>Tohmatsu</a:t>
            </a:r>
            <a:r>
              <a:rPr lang="fr-FR" sz="800" dirty="0">
                <a:solidFill>
                  <a:prstClr val="black"/>
                </a:solidFill>
              </a:rPr>
              <a:t> Limited et de ses cabinets membres, consulter www.deloitte.com/about. </a:t>
            </a:r>
          </a:p>
          <a:p>
            <a:pPr lvl="0"/>
            <a:r>
              <a:rPr lang="fr-FR" sz="800" dirty="0">
                <a:solidFill>
                  <a:prstClr val="black"/>
                </a:solidFill>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p>
          <a:p>
            <a:pPr lvl="0"/>
            <a:r>
              <a:rPr lang="fr-FR" sz="800" dirty="0">
                <a:solidFill>
                  <a:prstClr val="black"/>
                </a:solidFill>
              </a:rPr>
              <a:t>Au Bénin, Deloitte mobilise un ensemble de compétences diversifiées pour répondre aux enjeux de ses clients, de toutes tailles et de tous secteurs – des grandes entreprises multinationales aux microentreprises locales, en passant par les entreprises moyennes. </a:t>
            </a:r>
          </a:p>
          <a:p>
            <a:pPr lvl="0"/>
            <a:r>
              <a:rPr lang="fr-FR" sz="800" dirty="0">
                <a:solidFill>
                  <a:prstClr val="black"/>
                </a:solidFill>
              </a:rPr>
              <a:t>Le présent document et ses annexes sont confidentiels et réservés à l’usage interne exclusif du destinataire. Toute reproduction ou toute divulgation partielle ou totale à des tiers en est interdite, sauf accord écrit préalable de Deloitte Bénin. </a:t>
            </a:r>
          </a:p>
          <a:p>
            <a:pPr lvl="0"/>
            <a:r>
              <a:rPr lang="fr-FR" sz="800" dirty="0">
                <a:solidFill>
                  <a:prstClr val="black"/>
                </a:solidFill>
              </a:rPr>
              <a:t>© 2019 Deloitte Bénin SARL. Société du réseau Deloitte </a:t>
            </a:r>
          </a:p>
        </p:txBody>
      </p:sp>
    </p:spTree>
    <p:extLst>
      <p:ext uri="{BB962C8B-B14F-4D97-AF65-F5344CB8AC3E}">
        <p14:creationId xmlns:p14="http://schemas.microsoft.com/office/powerpoint/2010/main" val="402387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Scope of Work</a:t>
            </a:r>
          </a:p>
        </p:txBody>
      </p:sp>
      <p:sp>
        <p:nvSpPr>
          <p:cNvPr id="27" name="Text Placeholder 5"/>
          <p:cNvSpPr txBox="1">
            <a:spLocks/>
          </p:cNvSpPr>
          <p:nvPr/>
        </p:nvSpPr>
        <p:spPr>
          <a:xfrm>
            <a:off x="733425" y="2090740"/>
            <a:ext cx="145732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01</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334103"/>
          </a:xfrm>
        </p:spPr>
        <p:txBody>
          <a:bodyPr/>
          <a:lstStyle/>
          <a:p>
            <a:r>
              <a:rPr lang="en-AU" sz="2400" dirty="0">
                <a:solidFill>
                  <a:srgbClr val="414141"/>
                </a:solidFill>
              </a:rPr>
              <a:t>Scope of Work (i/ii): a high level of analysed samples giving a good accuracy</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C993690-A55C-4D86-B3D7-7D1D43EDA639}"/>
              </a:ext>
            </a:extLst>
          </p:cNvPr>
          <p:cNvSpPr txBox="1"/>
          <p:nvPr/>
        </p:nvSpPr>
        <p:spPr>
          <a:xfrm>
            <a:off x="5049205" y="1123661"/>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cxnSp>
        <p:nvCxnSpPr>
          <p:cNvPr id="49" name="Straight Connector 48">
            <a:extLst>
              <a:ext uri="{FF2B5EF4-FFF2-40B4-BE49-F238E27FC236}">
                <a16:creationId xmlns:a16="http://schemas.microsoft.com/office/drawing/2014/main" id="{3895F7BF-1783-4AD1-AF92-4E31180EAEA8}"/>
              </a:ext>
            </a:extLst>
          </p:cNvPr>
          <p:cNvCxnSpPr/>
          <p:nvPr/>
        </p:nvCxnSpPr>
        <p:spPr>
          <a:xfrm>
            <a:off x="6979333" y="1850568"/>
            <a:ext cx="56297" cy="537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reeform 3">
            <a:extLst>
              <a:ext uri="{FF2B5EF4-FFF2-40B4-BE49-F238E27FC236}">
                <a16:creationId xmlns:a16="http://schemas.microsoft.com/office/drawing/2014/main" id="{894E4100-C80F-44A6-9CAB-6016A25272B4}"/>
              </a:ext>
            </a:extLst>
          </p:cNvPr>
          <p:cNvSpPr/>
          <p:nvPr/>
        </p:nvSpPr>
        <p:spPr bwMode="gray">
          <a:xfrm>
            <a:off x="4970066" y="1506726"/>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57" name="Picture 56">
            <a:extLst>
              <a:ext uri="{FF2B5EF4-FFF2-40B4-BE49-F238E27FC236}">
                <a16:creationId xmlns:a16="http://schemas.microsoft.com/office/drawing/2014/main" id="{A7C5FA61-BC1A-49FA-8F91-3B0E95EDF9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60771" y="950010"/>
            <a:ext cx="3219347" cy="753353"/>
          </a:xfrm>
          <a:prstGeom prst="rect">
            <a:avLst/>
          </a:prstGeom>
        </p:spPr>
      </p:pic>
      <p:sp>
        <p:nvSpPr>
          <p:cNvPr id="58" name="TextBox 57">
            <a:extLst>
              <a:ext uri="{FF2B5EF4-FFF2-40B4-BE49-F238E27FC236}">
                <a16:creationId xmlns:a16="http://schemas.microsoft.com/office/drawing/2014/main" id="{0BE2D903-B646-4BC7-8D01-F637889A4F5F}"/>
              </a:ext>
            </a:extLst>
          </p:cNvPr>
          <p:cNvSpPr txBox="1"/>
          <p:nvPr/>
        </p:nvSpPr>
        <p:spPr>
          <a:xfrm>
            <a:off x="5102408" y="1210068"/>
            <a:ext cx="1710405"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Cities to be covered</a:t>
            </a:r>
          </a:p>
        </p:txBody>
      </p:sp>
      <p:graphicFrame>
        <p:nvGraphicFramePr>
          <p:cNvPr id="59" name="Tableau 3">
            <a:extLst>
              <a:ext uri="{FF2B5EF4-FFF2-40B4-BE49-F238E27FC236}">
                <a16:creationId xmlns:a16="http://schemas.microsoft.com/office/drawing/2014/main" id="{CE059D15-F111-4BF9-B2CA-0CABF800AC61}"/>
              </a:ext>
            </a:extLst>
          </p:cNvPr>
          <p:cNvGraphicFramePr>
            <a:graphicFrameLocks noGrp="1"/>
          </p:cNvGraphicFramePr>
          <p:nvPr>
            <p:extLst>
              <p:ext uri="{D42A27DB-BD31-4B8C-83A1-F6EECF244321}">
                <p14:modId xmlns:p14="http://schemas.microsoft.com/office/powerpoint/2010/main" val="1314532374"/>
              </p:ext>
            </p:extLst>
          </p:nvPr>
        </p:nvGraphicFramePr>
        <p:xfrm>
          <a:off x="1612670" y="1904306"/>
          <a:ext cx="4892260" cy="4556749"/>
        </p:xfrm>
        <a:graphic>
          <a:graphicData uri="http://schemas.openxmlformats.org/drawingml/2006/table">
            <a:tbl>
              <a:tblPr firstRow="1" firstCol="1" bandRow="1">
                <a:tableStyleId>{93296810-A885-4BE3-A3E7-6D5BEEA58F35}</a:tableStyleId>
              </a:tblPr>
              <a:tblGrid>
                <a:gridCol w="1400004">
                  <a:extLst>
                    <a:ext uri="{9D8B030D-6E8A-4147-A177-3AD203B41FA5}">
                      <a16:colId xmlns:a16="http://schemas.microsoft.com/office/drawing/2014/main" val="2571753691"/>
                    </a:ext>
                  </a:extLst>
                </a:gridCol>
                <a:gridCol w="873411">
                  <a:extLst>
                    <a:ext uri="{9D8B030D-6E8A-4147-A177-3AD203B41FA5}">
                      <a16:colId xmlns:a16="http://schemas.microsoft.com/office/drawing/2014/main" val="1618540401"/>
                    </a:ext>
                  </a:extLst>
                </a:gridCol>
                <a:gridCol w="991003">
                  <a:extLst>
                    <a:ext uri="{9D8B030D-6E8A-4147-A177-3AD203B41FA5}">
                      <a16:colId xmlns:a16="http://schemas.microsoft.com/office/drawing/2014/main" val="20003"/>
                    </a:ext>
                  </a:extLst>
                </a:gridCol>
                <a:gridCol w="835385">
                  <a:extLst>
                    <a:ext uri="{9D8B030D-6E8A-4147-A177-3AD203B41FA5}">
                      <a16:colId xmlns:a16="http://schemas.microsoft.com/office/drawing/2014/main" val="20004"/>
                    </a:ext>
                  </a:extLst>
                </a:gridCol>
                <a:gridCol w="792457">
                  <a:extLst>
                    <a:ext uri="{9D8B030D-6E8A-4147-A177-3AD203B41FA5}">
                      <a16:colId xmlns:a16="http://schemas.microsoft.com/office/drawing/2014/main" val="20005"/>
                    </a:ext>
                  </a:extLst>
                </a:gridCol>
              </a:tblGrid>
              <a:tr h="363869">
                <a:tc rowSpan="2">
                  <a:txBody>
                    <a:bodyPr/>
                    <a:lstStyle/>
                    <a:p>
                      <a:pPr algn="l"/>
                      <a:r>
                        <a:rPr lang="en-US" sz="1050" dirty="0">
                          <a:latin typeface="Verdana" panose="020B0604030504040204" pitchFamily="34" charset="0"/>
                          <a:ea typeface="Verdana" panose="020B0604030504040204" pitchFamily="34" charset="0"/>
                        </a:rPr>
                        <a:t>Cities</a:t>
                      </a:r>
                      <a:endParaRPr lang="en-US" sz="1050" b="1" dirty="0">
                        <a:solidFill>
                          <a:schemeClr val="tx1"/>
                        </a:solidFill>
                        <a:latin typeface="Verdana" panose="020B0604030504040204" pitchFamily="34" charset="0"/>
                        <a:ea typeface="Verdana" panose="020B0604030504040204" pitchFamily="34" charset="0"/>
                      </a:endParaRPr>
                    </a:p>
                  </a:txBody>
                  <a:tcPr marL="72000" marT="91440" marB="0">
                    <a:solidFill>
                      <a:schemeClr val="tx1"/>
                    </a:solidFill>
                  </a:tcPr>
                </a:tc>
                <a:tc gridSpan="4">
                  <a:txBody>
                    <a:bodyPr/>
                    <a:lstStyle/>
                    <a:p>
                      <a:pPr algn="ctr"/>
                      <a:r>
                        <a:rPr lang="en-US" sz="1000" dirty="0">
                          <a:latin typeface="Verdana" panose="020B0604030504040204" pitchFamily="34" charset="0"/>
                          <a:ea typeface="Verdana" panose="020B0604030504040204" pitchFamily="34" charset="0"/>
                        </a:rPr>
                        <a:t>Proposed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07381514"/>
                  </a:ext>
                </a:extLst>
              </a:tr>
              <a:tr h="394223">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11047" marR="11047" marT="11047" marB="0" anchor="ctr"/>
                </a:tc>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0001"/>
                  </a:ext>
                </a:extLst>
              </a:tr>
              <a:tr h="309414">
                <a:tc>
                  <a:txBody>
                    <a:bodyPr/>
                    <a:lstStyle/>
                    <a:p>
                      <a:pPr algn="l" fontAlgn="ctr"/>
                      <a:r>
                        <a:rPr lang="fr-FR" sz="1050" kern="1200" dirty="0">
                          <a:latin typeface="Verdana" panose="020B0604030504040204" pitchFamily="34" charset="0"/>
                          <a:ea typeface="Verdana" panose="020B0604030504040204" pitchFamily="34" charset="0"/>
                        </a:rPr>
                        <a:t>Cotonou</a:t>
                      </a:r>
                      <a:endParaRPr lang="fr-FR" sz="1050" b="1" kern="1200" dirty="0">
                        <a:solidFill>
                          <a:schemeClr val="tx1"/>
                        </a:solidFill>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1000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635045332"/>
                  </a:ext>
                </a:extLst>
              </a:tr>
              <a:tr h="332150">
                <a:tc>
                  <a:txBody>
                    <a:bodyPr/>
                    <a:lstStyle/>
                    <a:p>
                      <a:pPr algn="l" fontAlgn="ctr"/>
                      <a:r>
                        <a:rPr lang="fr-FR" sz="1050" kern="1200" dirty="0" err="1">
                          <a:effectLst/>
                          <a:latin typeface="Verdana" panose="020B0604030504040204" pitchFamily="34" charset="0"/>
                          <a:ea typeface="Verdana" panose="020B0604030504040204" pitchFamily="34" charset="0"/>
                        </a:rPr>
                        <a:t>Sèmè-Kpodji</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962714208"/>
                  </a:ext>
                </a:extLst>
              </a:tr>
              <a:tr h="332150">
                <a:tc>
                  <a:txBody>
                    <a:bodyPr/>
                    <a:lstStyle/>
                    <a:p>
                      <a:pPr algn="l" fontAlgn="ctr"/>
                      <a:r>
                        <a:rPr lang="fr-FR" sz="1050" kern="1200" dirty="0">
                          <a:effectLst/>
                          <a:latin typeface="Verdana" panose="020B0604030504040204" pitchFamily="34" charset="0"/>
                          <a:ea typeface="Verdana" panose="020B0604030504040204" pitchFamily="34" charset="0"/>
                        </a:rPr>
                        <a:t>Porto-Novo</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937501948"/>
                  </a:ext>
                </a:extLst>
              </a:tr>
              <a:tr h="309414">
                <a:tc>
                  <a:txBody>
                    <a:bodyPr/>
                    <a:lstStyle/>
                    <a:p>
                      <a:pPr algn="l" fontAlgn="ctr"/>
                      <a:r>
                        <a:rPr lang="fr-FR" sz="1050" kern="1200" dirty="0" err="1">
                          <a:effectLst/>
                          <a:latin typeface="Verdana" panose="020B0604030504040204" pitchFamily="34" charset="0"/>
                          <a:ea typeface="Verdana" panose="020B0604030504040204" pitchFamily="34" charset="0"/>
                        </a:rPr>
                        <a:t>Calavi</a:t>
                      </a:r>
                      <a:r>
                        <a:rPr lang="fr-FR" sz="1050"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800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492047462"/>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Ouidah</a:t>
                      </a:r>
                      <a:r>
                        <a:rPr lang="fr-FR" sz="1050" u="none" strike="noStrike"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080584774"/>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Lokossa</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189380106"/>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Bohicon</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383101713"/>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Parakou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858981295"/>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Djougou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526811760"/>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Natitingou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3191414122"/>
                  </a:ext>
                </a:extLst>
              </a:tr>
              <a:tr h="313274">
                <a:tc>
                  <a:txBody>
                    <a:bodyPr/>
                    <a:lstStyle/>
                    <a:p>
                      <a:pPr algn="l" fontAlgn="ctr"/>
                      <a:r>
                        <a:rPr lang="fr-FR" sz="1050" b="1" u="none" strike="noStrike" kern="1200" dirty="0" err="1">
                          <a:solidFill>
                            <a:schemeClr val="bg1"/>
                          </a:solidFill>
                          <a:effectLst/>
                          <a:latin typeface="Verdana" panose="020B0604030504040204" pitchFamily="34" charset="0"/>
                          <a:ea typeface="Verdana" panose="020B0604030504040204" pitchFamily="34" charset="0"/>
                          <a:cs typeface="+mn-cs"/>
                        </a:rPr>
                        <a:t>Allada</a:t>
                      </a:r>
                      <a:endParaRPr lang="fr-FR" sz="1050" b="1"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419531027"/>
                  </a:ext>
                </a:extLst>
              </a:tr>
              <a:tr h="313274">
                <a:tc>
                  <a:txBody>
                    <a:bodyPr/>
                    <a:lstStyle/>
                    <a:p>
                      <a:pPr algn="l" fontAlgn="ctr"/>
                      <a:r>
                        <a:rPr lang="fr-FR" sz="1050" b="1" u="none" strike="noStrike" kern="1200" dirty="0">
                          <a:solidFill>
                            <a:schemeClr val="bg1"/>
                          </a:solidFill>
                          <a:effectLst/>
                          <a:latin typeface="Verdana" panose="020B0604030504040204" pitchFamily="34" charset="0"/>
                          <a:ea typeface="Verdana" panose="020B0604030504040204" pitchFamily="34" charset="0"/>
                          <a:cs typeface="+mn-cs"/>
                        </a:rPr>
                        <a:t>Highways</a:t>
                      </a:r>
                    </a:p>
                  </a:txBody>
                  <a:tcPr marL="72000" marR="11047" marT="91440" marB="0" anchor="ctr">
                    <a:solidFill>
                      <a:schemeClr val="tx1"/>
                    </a:solidFill>
                  </a:tcP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extLst>
                  <a:ext uri="{0D108BD9-81ED-4DB2-BD59-A6C34878D82A}">
                    <a16:rowId xmlns:a16="http://schemas.microsoft.com/office/drawing/2014/main" val="2862050314"/>
                  </a:ext>
                </a:extLst>
              </a:tr>
            </a:tbl>
          </a:graphicData>
        </a:graphic>
      </p:graphicFrame>
      <p:graphicFrame>
        <p:nvGraphicFramePr>
          <p:cNvPr id="4" name="Tableau 3">
            <a:extLst>
              <a:ext uri="{FF2B5EF4-FFF2-40B4-BE49-F238E27FC236}">
                <a16:creationId xmlns:a16="http://schemas.microsoft.com/office/drawing/2014/main" id="{6CD0153B-855F-494F-A134-0E720F4BADE6}"/>
              </a:ext>
            </a:extLst>
          </p:cNvPr>
          <p:cNvGraphicFramePr>
            <a:graphicFrameLocks noGrp="1"/>
          </p:cNvGraphicFramePr>
          <p:nvPr>
            <p:extLst>
              <p:ext uri="{D42A27DB-BD31-4B8C-83A1-F6EECF244321}">
                <p14:modId xmlns:p14="http://schemas.microsoft.com/office/powerpoint/2010/main" val="2180412386"/>
              </p:ext>
            </p:extLst>
          </p:nvPr>
        </p:nvGraphicFramePr>
        <p:xfrm>
          <a:off x="6504930" y="1905909"/>
          <a:ext cx="3492256" cy="4556749"/>
        </p:xfrm>
        <a:graphic>
          <a:graphicData uri="http://schemas.openxmlformats.org/drawingml/2006/table">
            <a:tbl>
              <a:tblPr firstRow="1" bandRow="1">
                <a:tableStyleId>{93296810-A885-4BE3-A3E7-6D5BEEA58F35}</a:tableStyleId>
              </a:tblPr>
              <a:tblGrid>
                <a:gridCol w="873411">
                  <a:extLst>
                    <a:ext uri="{9D8B030D-6E8A-4147-A177-3AD203B41FA5}">
                      <a16:colId xmlns:a16="http://schemas.microsoft.com/office/drawing/2014/main" val="3562737623"/>
                    </a:ext>
                  </a:extLst>
                </a:gridCol>
                <a:gridCol w="991003">
                  <a:extLst>
                    <a:ext uri="{9D8B030D-6E8A-4147-A177-3AD203B41FA5}">
                      <a16:colId xmlns:a16="http://schemas.microsoft.com/office/drawing/2014/main" val="4219861153"/>
                    </a:ext>
                  </a:extLst>
                </a:gridCol>
                <a:gridCol w="835385">
                  <a:extLst>
                    <a:ext uri="{9D8B030D-6E8A-4147-A177-3AD203B41FA5}">
                      <a16:colId xmlns:a16="http://schemas.microsoft.com/office/drawing/2014/main" val="3426321397"/>
                    </a:ext>
                  </a:extLst>
                </a:gridCol>
                <a:gridCol w="792457">
                  <a:extLst>
                    <a:ext uri="{9D8B030D-6E8A-4147-A177-3AD203B41FA5}">
                      <a16:colId xmlns:a16="http://schemas.microsoft.com/office/drawing/2014/main" val="4011940294"/>
                    </a:ext>
                  </a:extLst>
                </a:gridCol>
              </a:tblGrid>
              <a:tr h="363869">
                <a:tc gridSpan="4">
                  <a:txBody>
                    <a:bodyPr/>
                    <a:lstStyle/>
                    <a:p>
                      <a:pPr algn="ctr"/>
                      <a:r>
                        <a:rPr lang="en-US" sz="1000" dirty="0">
                          <a:latin typeface="Verdana" panose="020B0604030504040204" pitchFamily="34" charset="0"/>
                          <a:ea typeface="Verdana" panose="020B0604030504040204" pitchFamily="34" charset="0"/>
                        </a:rPr>
                        <a:t>Realized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268267079"/>
                  </a:ext>
                </a:extLst>
              </a:tr>
              <a:tr h="394223">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(FT DL)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973450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1006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3525</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840</a:t>
                      </a:r>
                    </a:p>
                  </a:txBody>
                  <a:tcPr marL="9525" marR="9525" marT="9525" marB="0" anchor="b"/>
                </a:tc>
                <a:extLst>
                  <a:ext uri="{0D108BD9-81ED-4DB2-BD59-A6C34878D82A}">
                    <a16:rowId xmlns:a16="http://schemas.microsoft.com/office/drawing/2014/main" val="2969163275"/>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401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1356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160768664"/>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288</a:t>
                      </a:r>
                    </a:p>
                  </a:txBody>
                  <a:tcPr marL="9525" marR="9525" marT="9525" marB="0" anchor="b"/>
                </a:tc>
                <a:extLst>
                  <a:ext uri="{0D108BD9-81ED-4DB2-BD59-A6C34878D82A}">
                    <a16:rowId xmlns:a16="http://schemas.microsoft.com/office/drawing/2014/main" val="267890655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814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1104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extLst>
                  <a:ext uri="{0D108BD9-81ED-4DB2-BD59-A6C34878D82A}">
                    <a16:rowId xmlns:a16="http://schemas.microsoft.com/office/drawing/2014/main" val="133544810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379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29899465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451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88376801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68843939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622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1484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186034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997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1460303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421</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593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708746118"/>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415</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222790370"/>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688</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2389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1236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38972700"/>
                  </a:ext>
                </a:extLst>
              </a:tr>
            </a:tbl>
          </a:graphicData>
        </a:graphic>
      </p:graphicFrame>
    </p:spTree>
    <p:extLst>
      <p:ext uri="{BB962C8B-B14F-4D97-AF65-F5344CB8AC3E}">
        <p14:creationId xmlns:p14="http://schemas.microsoft.com/office/powerpoint/2010/main" val="2913875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Scope of Work (ii/ii)</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6" name="TextBox 59">
            <a:extLst>
              <a:ext uri="{FF2B5EF4-FFF2-40B4-BE49-F238E27FC236}">
                <a16:creationId xmlns:a16="http://schemas.microsoft.com/office/drawing/2014/main" id="{5E8741E6-0B98-4A3B-AA6A-F788F403CC42}"/>
              </a:ext>
            </a:extLst>
          </p:cNvPr>
          <p:cNvSpPr txBox="1"/>
          <p:nvPr/>
        </p:nvSpPr>
        <p:spPr>
          <a:xfrm>
            <a:off x="4871965" y="1412085"/>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sp>
        <p:nvSpPr>
          <p:cNvPr id="27" name="Freeform 3">
            <a:extLst>
              <a:ext uri="{FF2B5EF4-FFF2-40B4-BE49-F238E27FC236}">
                <a16:creationId xmlns:a16="http://schemas.microsoft.com/office/drawing/2014/main" id="{1DE42E61-C054-4F84-9F24-E25CF47A6E5B}"/>
              </a:ext>
            </a:extLst>
          </p:cNvPr>
          <p:cNvSpPr/>
          <p:nvPr/>
        </p:nvSpPr>
        <p:spPr bwMode="gray">
          <a:xfrm>
            <a:off x="4792826" y="1795150"/>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28" name="Picture 61">
            <a:extLst>
              <a:ext uri="{FF2B5EF4-FFF2-40B4-BE49-F238E27FC236}">
                <a16:creationId xmlns:a16="http://schemas.microsoft.com/office/drawing/2014/main" id="{3918D968-DB4D-4BE3-AF35-341F3831178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83530" y="1238434"/>
            <a:ext cx="3470819" cy="753353"/>
          </a:xfrm>
          <a:prstGeom prst="rect">
            <a:avLst/>
          </a:prstGeom>
        </p:spPr>
      </p:pic>
      <p:sp>
        <p:nvSpPr>
          <p:cNvPr id="29" name="TextBox 62">
            <a:extLst>
              <a:ext uri="{FF2B5EF4-FFF2-40B4-BE49-F238E27FC236}">
                <a16:creationId xmlns:a16="http://schemas.microsoft.com/office/drawing/2014/main" id="{9F1CCA6C-4AE6-4099-B28B-57D1FA7F3C57}"/>
              </a:ext>
            </a:extLst>
          </p:cNvPr>
          <p:cNvSpPr txBox="1"/>
          <p:nvPr/>
        </p:nvSpPr>
        <p:spPr>
          <a:xfrm>
            <a:off x="4925168" y="1498492"/>
            <a:ext cx="2491067"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Drive Test KPI (ARCEP KPIs)</a:t>
            </a:r>
          </a:p>
        </p:txBody>
      </p:sp>
      <p:sp>
        <p:nvSpPr>
          <p:cNvPr id="30" name="Rectangle 29">
            <a:extLst>
              <a:ext uri="{FF2B5EF4-FFF2-40B4-BE49-F238E27FC236}">
                <a16:creationId xmlns:a16="http://schemas.microsoft.com/office/drawing/2014/main" id="{F40AEC29-52CB-426B-9F82-9579655C25EF}"/>
              </a:ext>
            </a:extLst>
          </p:cNvPr>
          <p:cNvSpPr/>
          <p:nvPr/>
        </p:nvSpPr>
        <p:spPr>
          <a:xfrm>
            <a:off x="2917672" y="3219917"/>
            <a:ext cx="2416432" cy="246221"/>
          </a:xfrm>
          <a:prstGeom prst="rect">
            <a:avLst/>
          </a:prstGeom>
        </p:spPr>
        <p:txBody>
          <a:bodyPr wrap="square">
            <a:spAutoFit/>
          </a:bodyPr>
          <a:lstStyle/>
          <a:p>
            <a:pPr>
              <a:spcAft>
                <a:spcPts val="0"/>
              </a:spcAft>
            </a:pPr>
            <a:endParaRPr lang="en-IN" sz="1000" dirty="0">
              <a:effectLst/>
              <a:latin typeface="+mj-l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53717F3-7961-4490-A56A-631877B014D3}"/>
              </a:ext>
            </a:extLst>
          </p:cNvPr>
          <p:cNvSpPr/>
          <p:nvPr/>
        </p:nvSpPr>
        <p:spPr bwMode="gray">
          <a:xfrm>
            <a:off x="2987781" y="2471712"/>
            <a:ext cx="2707603" cy="293756"/>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Data KPIs (3G/LTE)</a:t>
            </a:r>
            <a:endParaRPr lang="en-IN" sz="1200" b="1" dirty="0">
              <a:solidFill>
                <a:schemeClr val="bg1"/>
              </a:solidFill>
            </a:endParaRPr>
          </a:p>
        </p:txBody>
      </p:sp>
      <p:sp>
        <p:nvSpPr>
          <p:cNvPr id="32" name="Rectangle 31">
            <a:extLst>
              <a:ext uri="{FF2B5EF4-FFF2-40B4-BE49-F238E27FC236}">
                <a16:creationId xmlns:a16="http://schemas.microsoft.com/office/drawing/2014/main" id="{17427DED-3429-4068-A443-1F8667781582}"/>
              </a:ext>
            </a:extLst>
          </p:cNvPr>
          <p:cNvSpPr/>
          <p:nvPr/>
        </p:nvSpPr>
        <p:spPr>
          <a:xfrm>
            <a:off x="2949045" y="2865560"/>
            <a:ext cx="2859462" cy="1446550"/>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en-US" sz="1050" dirty="0">
                <a:solidFill>
                  <a:schemeClr val="accent6"/>
                </a:solidFill>
                <a:ea typeface="Calibri" panose="020F0502020204030204" pitchFamily="34" charset="0"/>
                <a:cs typeface="Times New Roman" panose="02020603050405020304" pitchFamily="18" charset="0"/>
              </a:rPr>
              <a:t>HTTP service Failure Ratio</a:t>
            </a: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HTTP Session Setup time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Session Failure Rate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a:t>
            </a:r>
            <a:r>
              <a:rPr lang="en-AU" sz="1050" dirty="0">
                <a:solidFill>
                  <a:schemeClr val="accent6"/>
                </a:solidFill>
                <a:ea typeface="Calibri" panose="020F0502020204030204" pitchFamily="34" charset="0"/>
                <a:cs typeface="Times New Roman" panose="02020603050405020304" pitchFamily="18" charset="0"/>
              </a:rPr>
              <a:t>Throughput</a:t>
            </a:r>
          </a:p>
          <a:p>
            <a:pPr marL="171450" indent="-171450" fontAlgn="ctr">
              <a:spcBef>
                <a:spcPts val="600"/>
              </a:spcBef>
              <a:buFont typeface="Arial" panose="020B0604020202020204" pitchFamily="34" charset="0"/>
              <a:buChar char="•"/>
            </a:pPr>
            <a:r>
              <a:rPr lang="fr-FR" sz="1050" dirty="0">
                <a:solidFill>
                  <a:schemeClr val="bg1">
                    <a:lumMod val="50000"/>
                  </a:schemeClr>
                </a:solidFill>
                <a:latin typeface="Verdana" panose="020B0604030504040204" pitchFamily="34" charset="0"/>
                <a:ea typeface="Verdana" panose="020B0604030504040204" pitchFamily="34" charset="0"/>
              </a:rPr>
              <a:t>3G </a:t>
            </a:r>
            <a:r>
              <a:rPr lang="fr-FR" sz="1050" dirty="0" err="1">
                <a:solidFill>
                  <a:schemeClr val="bg1">
                    <a:lumMod val="50000"/>
                  </a:schemeClr>
                </a:solidFill>
                <a:latin typeface="Verdana" panose="020B0604030504040204" pitchFamily="34" charset="0"/>
                <a:ea typeface="Verdana" panose="020B0604030504040204" pitchFamily="34" charset="0"/>
              </a:rPr>
              <a:t>Availability</a:t>
            </a:r>
            <a:r>
              <a:rPr lang="fr-FR" sz="1050" dirty="0">
                <a:solidFill>
                  <a:schemeClr val="bg1">
                    <a:lumMod val="50000"/>
                  </a:schemeClr>
                </a:solidFill>
                <a:latin typeface="Verdana" panose="020B0604030504040204" pitchFamily="34" charset="0"/>
                <a:ea typeface="Verdana" panose="020B0604030504040204" pitchFamily="34" charset="0"/>
              </a:rPr>
              <a:t> Rate</a:t>
            </a:r>
          </a:p>
          <a:p>
            <a:pPr marL="171450" indent="-171450" fontAlgn="ctr">
              <a:spcBef>
                <a:spcPts val="600"/>
              </a:spcBef>
              <a:buFont typeface="Arial" panose="020B0604020202020204" pitchFamily="34" charset="0"/>
              <a:buChar char="•"/>
            </a:pPr>
            <a:r>
              <a:rPr lang="fr-FR" sz="1050" dirty="0" err="1">
                <a:solidFill>
                  <a:schemeClr val="bg1">
                    <a:lumMod val="50000"/>
                  </a:schemeClr>
                </a:solidFill>
                <a:latin typeface="Verdana" panose="020B0604030504040204" pitchFamily="34" charset="0"/>
                <a:ea typeface="Verdana" panose="020B0604030504040204" pitchFamily="34" charset="0"/>
              </a:rPr>
              <a:t>Successful</a:t>
            </a:r>
            <a:r>
              <a:rPr lang="fr-FR" sz="1050" dirty="0">
                <a:solidFill>
                  <a:schemeClr val="bg1">
                    <a:lumMod val="50000"/>
                  </a:schemeClr>
                </a:solidFill>
                <a:latin typeface="Verdana" panose="020B0604030504040204" pitchFamily="34" charset="0"/>
                <a:ea typeface="Verdana" panose="020B0604030504040204" pitchFamily="34" charset="0"/>
              </a:rPr>
              <a:t> Internet Connexion Rate</a:t>
            </a:r>
            <a:endParaRPr lang="en-AU" sz="1050" dirty="0">
              <a:solidFill>
                <a:schemeClr val="accent6"/>
              </a:solidFill>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F070771-9EBA-425C-B26E-17594D19E437}"/>
              </a:ext>
            </a:extLst>
          </p:cNvPr>
          <p:cNvSpPr/>
          <p:nvPr/>
        </p:nvSpPr>
        <p:spPr bwMode="gray">
          <a:xfrm>
            <a:off x="2953147" y="4617435"/>
            <a:ext cx="2742238"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Coverage rate (2G/3G/LTE)</a:t>
            </a:r>
            <a:endParaRPr lang="en-IN" sz="1200" b="1" dirty="0">
              <a:solidFill>
                <a:schemeClr val="bg1"/>
              </a:solidFill>
            </a:endParaRPr>
          </a:p>
        </p:txBody>
      </p:sp>
      <p:sp>
        <p:nvSpPr>
          <p:cNvPr id="34" name="Rectangle 33">
            <a:extLst>
              <a:ext uri="{FF2B5EF4-FFF2-40B4-BE49-F238E27FC236}">
                <a16:creationId xmlns:a16="http://schemas.microsoft.com/office/drawing/2014/main" id="{BEFBB49C-08C1-4118-8D7A-BD29A9FFF2EB}"/>
              </a:ext>
            </a:extLst>
          </p:cNvPr>
          <p:cNvSpPr/>
          <p:nvPr/>
        </p:nvSpPr>
        <p:spPr>
          <a:xfrm>
            <a:off x="2987781" y="4994592"/>
            <a:ext cx="2820725" cy="253916"/>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err="1">
                <a:solidFill>
                  <a:schemeClr val="accent6"/>
                </a:solidFill>
                <a:cs typeface="Times New Roman" panose="02020603050405020304" pitchFamily="18" charset="0"/>
              </a:rPr>
              <a:t>Incar</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coverage</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
        <p:nvSpPr>
          <p:cNvPr id="35" name="Rectangle 34">
            <a:extLst>
              <a:ext uri="{FF2B5EF4-FFF2-40B4-BE49-F238E27FC236}">
                <a16:creationId xmlns:a16="http://schemas.microsoft.com/office/drawing/2014/main" id="{A45ABE68-D5B2-4C8A-AFCF-7DC450E3E7AA}"/>
              </a:ext>
            </a:extLst>
          </p:cNvPr>
          <p:cNvSpPr/>
          <p:nvPr/>
        </p:nvSpPr>
        <p:spPr bwMode="gray">
          <a:xfrm>
            <a:off x="6051397" y="2470500"/>
            <a:ext cx="2772000" cy="294968"/>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Voice KPIs </a:t>
            </a:r>
            <a:endParaRPr lang="en-IN" sz="1200" b="1" dirty="0">
              <a:solidFill>
                <a:schemeClr val="bg1"/>
              </a:solidFill>
            </a:endParaRPr>
          </a:p>
        </p:txBody>
      </p:sp>
      <p:sp>
        <p:nvSpPr>
          <p:cNvPr id="36" name="Rectangle 35">
            <a:extLst>
              <a:ext uri="{FF2B5EF4-FFF2-40B4-BE49-F238E27FC236}">
                <a16:creationId xmlns:a16="http://schemas.microsoft.com/office/drawing/2014/main" id="{CF68A446-7BEF-4837-8B7B-13E92277C2BF}"/>
              </a:ext>
            </a:extLst>
          </p:cNvPr>
          <p:cNvSpPr/>
          <p:nvPr/>
        </p:nvSpPr>
        <p:spPr>
          <a:xfrm>
            <a:off x="5919963" y="2898785"/>
            <a:ext cx="3219347" cy="892552"/>
          </a:xfrm>
          <a:prstGeom prst="rect">
            <a:avLst/>
          </a:prstGeom>
        </p:spPr>
        <p:txBody>
          <a:bodyPr wrap="square">
            <a:spAutoFit/>
          </a:bodyPr>
          <a:lstStyle/>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en-US" sz="1050" dirty="0">
                <a:solidFill>
                  <a:schemeClr val="accent6"/>
                </a:solidFill>
                <a:cs typeface="Times New Roman" panose="02020603050405020304" pitchFamily="18" charset="0"/>
              </a:rPr>
              <a:t>blocking</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drop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fr-FR" sz="1050" dirty="0" err="1">
                <a:solidFill>
                  <a:schemeClr val="accent6"/>
                </a:solidFill>
                <a:cs typeface="Times New Roman" panose="02020603050405020304" pitchFamily="18" charset="0"/>
              </a:rPr>
              <a:t>completetion</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with</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perfect</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quality</a:t>
            </a:r>
            <a:r>
              <a:rPr lang="fr-FR" sz="1050" dirty="0">
                <a:solidFill>
                  <a:schemeClr val="accent6"/>
                </a:solidFill>
                <a:cs typeface="Times New Roman" panose="02020603050405020304" pitchFamily="18" charset="0"/>
              </a:rPr>
              <a:t>, rate (MOS)</a:t>
            </a:r>
            <a:endParaRPr lang="en-US" sz="1050" dirty="0">
              <a:solidFill>
                <a:schemeClr val="accent6"/>
              </a:solidFill>
              <a:cs typeface="Times New Roman" panose="02020603050405020304" pitchFamily="18" charset="0"/>
            </a:endParaRPr>
          </a:p>
        </p:txBody>
      </p:sp>
      <p:sp>
        <p:nvSpPr>
          <p:cNvPr id="37" name="Rectangle 36">
            <a:extLst>
              <a:ext uri="{FF2B5EF4-FFF2-40B4-BE49-F238E27FC236}">
                <a16:creationId xmlns:a16="http://schemas.microsoft.com/office/drawing/2014/main" id="{205E21E7-5662-409B-80F0-CCE3CF329091}"/>
              </a:ext>
            </a:extLst>
          </p:cNvPr>
          <p:cNvSpPr/>
          <p:nvPr/>
        </p:nvSpPr>
        <p:spPr bwMode="gray">
          <a:xfrm>
            <a:off x="6051398" y="4617435"/>
            <a:ext cx="2771999"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SMS</a:t>
            </a:r>
            <a:endParaRPr lang="en-IN" sz="1200" b="1" dirty="0">
              <a:solidFill>
                <a:schemeClr val="bg1"/>
              </a:solidFill>
            </a:endParaRPr>
          </a:p>
        </p:txBody>
      </p:sp>
      <p:sp>
        <p:nvSpPr>
          <p:cNvPr id="38" name="Rectangle 37">
            <a:extLst>
              <a:ext uri="{FF2B5EF4-FFF2-40B4-BE49-F238E27FC236}">
                <a16:creationId xmlns:a16="http://schemas.microsoft.com/office/drawing/2014/main" id="{236D0C50-3A5F-4250-A6ED-9F785EA7512B}"/>
              </a:ext>
            </a:extLst>
          </p:cNvPr>
          <p:cNvSpPr/>
          <p:nvPr/>
        </p:nvSpPr>
        <p:spPr>
          <a:xfrm>
            <a:off x="6059764" y="5127408"/>
            <a:ext cx="2917621" cy="492443"/>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MO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MT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2007510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Executive Summary</a:t>
            </a:r>
          </a:p>
        </p:txBody>
      </p:sp>
      <p:sp>
        <p:nvSpPr>
          <p:cNvPr id="27" name="Text Placeholder 5"/>
          <p:cNvSpPr txBox="1">
            <a:spLocks/>
          </p:cNvSpPr>
          <p:nvPr/>
        </p:nvSpPr>
        <p:spPr>
          <a:xfrm>
            <a:off x="678731" y="2090740"/>
            <a:ext cx="1512020"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02</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a:t>
            </a:r>
            <a:r>
              <a:rPr lang="en-US" sz="2400" dirty="0" err="1">
                <a:solidFill>
                  <a:srgbClr val="414141"/>
                </a:solidFill>
              </a:rPr>
              <a:t>i</a:t>
            </a:r>
            <a:r>
              <a:rPr lang="en-US" sz="2400" dirty="0">
                <a:solidFill>
                  <a:srgbClr val="414141"/>
                </a:solidFill>
              </a:rPr>
              <a:t>/iii)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and MOOV Networks QoS are comparable. A resource optimization enables to meet ARCEP requirements and to outperform competition’s NW QoS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14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2G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3921904"/>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1" y="2239517"/>
            <a:ext cx="5343091" cy="378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MTN coverage rate (91,22%) is </a:t>
            </a:r>
            <a:r>
              <a:rPr lang="en-US" sz="1200" b="1" dirty="0">
                <a:solidFill>
                  <a:srgbClr val="FF0000"/>
                </a:solidFill>
                <a:latin typeface="Verdana" panose="020B0604030504040204" pitchFamily="34" charset="0"/>
                <a:ea typeface="Verdana" panose="020B0604030504040204" pitchFamily="34" charset="0"/>
              </a:rPr>
              <a:t>slightly lower </a:t>
            </a:r>
            <a:r>
              <a:rPr lang="en-US" sz="1200" b="1" dirty="0">
                <a:solidFill>
                  <a:schemeClr val="bg1">
                    <a:lumMod val="50000"/>
                  </a:schemeClr>
                </a:solidFill>
                <a:latin typeface="Verdana" panose="020B0604030504040204" pitchFamily="34" charset="0"/>
                <a:ea typeface="Verdana" panose="020B0604030504040204" pitchFamily="34" charset="0"/>
              </a:rPr>
              <a:t>than MOOV (94,87%)</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2G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Voice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Accessibility</a:t>
            </a:r>
            <a:r>
              <a:rPr lang="fr-FR" sz="1200" b="1" dirty="0">
                <a:solidFill>
                  <a:schemeClr val="bg1">
                    <a:lumMod val="50000"/>
                  </a:schemeClr>
                </a:solidFill>
                <a:latin typeface="Verdana" panose="020B0604030504040204" pitchFamily="34" charset="0"/>
                <a:ea typeface="Verdana" panose="020B0604030504040204" pitchFamily="34" charset="0"/>
              </a:rPr>
              <a:t> (CSSR):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requirement (98%).</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Retainability</a:t>
            </a:r>
            <a:r>
              <a:rPr lang="fr-FR" sz="1200" b="1" dirty="0">
                <a:solidFill>
                  <a:schemeClr val="bg1">
                    <a:lumMod val="50000"/>
                  </a:schemeClr>
                </a:solidFill>
                <a:latin typeface="Verdana" panose="020B0604030504040204" pitchFamily="34" charset="0"/>
                <a:ea typeface="Verdana" panose="020B0604030504040204" pitchFamily="34" charset="0"/>
              </a:rPr>
              <a:t> (Call Drop):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(2,6% vs 3,5%).</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a:t>
            </a:r>
            <a:r>
              <a:rPr lang="en-US" sz="1200" dirty="0" err="1">
                <a:solidFill>
                  <a:schemeClr val="bg1">
                    <a:lumMod val="50000"/>
                  </a:schemeClr>
                </a:solidFill>
                <a:latin typeface="Verdana" panose="020B0604030504040204" pitchFamily="34" charset="0"/>
                <a:ea typeface="Verdana" panose="020B0604030504040204" pitchFamily="34" charset="0"/>
              </a:rPr>
              <a:t>oblogation</a:t>
            </a:r>
            <a:r>
              <a:rPr lang="en-US" sz="1200" dirty="0">
                <a:solidFill>
                  <a:schemeClr val="bg1">
                    <a:lumMod val="50000"/>
                  </a:schemeClr>
                </a:solidFill>
                <a:latin typeface="Verdana" panose="020B0604030504040204" pitchFamily="34" charset="0"/>
                <a:ea typeface="Verdana" panose="020B0604030504040204" pitchFamily="34" charset="0"/>
              </a:rPr>
              <a:t> (2%).</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Integrity</a:t>
            </a:r>
            <a:r>
              <a:rPr lang="fr-FR" sz="1200" b="1" dirty="0">
                <a:solidFill>
                  <a:schemeClr val="bg1">
                    <a:lumMod val="50000"/>
                  </a:schemeClr>
                </a:solidFill>
                <a:latin typeface="Verdana" panose="020B0604030504040204" pitchFamily="34" charset="0"/>
                <a:ea typeface="Verdana" panose="020B0604030504040204" pitchFamily="34" charset="0"/>
              </a:rPr>
              <a:t> (Voice </a:t>
            </a:r>
            <a:r>
              <a:rPr lang="fr-FR" sz="1200" b="1" dirty="0" err="1">
                <a:solidFill>
                  <a:schemeClr val="bg1">
                    <a:lumMod val="50000"/>
                  </a:schemeClr>
                </a:solidFill>
                <a:latin typeface="Verdana" panose="020B0604030504040204" pitchFamily="34" charset="0"/>
                <a:ea typeface="Verdana" panose="020B0604030504040204" pitchFamily="34" charset="0"/>
              </a:rPr>
              <a:t>Quality</a:t>
            </a:r>
            <a:r>
              <a:rPr lang="fr-FR" sz="1200" b="1" dirty="0">
                <a:solidFill>
                  <a:schemeClr val="bg1">
                    <a:lumMod val="50000"/>
                  </a:schemeClr>
                </a:solidFill>
                <a:latin typeface="Verdana" panose="020B0604030504040204" pitchFamily="34" charset="0"/>
                <a:ea typeface="Verdana" panose="020B0604030504040204" pitchFamily="34" charset="0"/>
              </a:rPr>
              <a:t>):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much</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(MOS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ARCEP requirement (95%), whereas it’s not the case for MOOV.</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SMS ARCEP obligation.</a:t>
            </a:r>
          </a:p>
          <a:p>
            <a:pPr>
              <a:lnSpc>
                <a:spcPct val="110000"/>
              </a:lnSpc>
              <a:buClr>
                <a:srgbClr val="81BC00"/>
              </a:buClr>
              <a:defRPr/>
            </a:pP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7800" indent="-177800" algn="just">
              <a:lnSpc>
                <a:spcPct val="110000"/>
              </a:lnSpc>
              <a:buClr>
                <a:srgbClr val="81BC00"/>
              </a:buClr>
              <a:buFont typeface="Arial" pitchFamily="34" charset="0"/>
              <a:buChar char="•"/>
              <a:defRPr/>
            </a:pPr>
            <a:endParaRPr lang="fr-FR"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716584" y="2378217"/>
            <a:ext cx="4337555" cy="2879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200000"/>
              </a:lnSpc>
              <a:buClr>
                <a:srgbClr val="81BC00"/>
              </a:buClr>
              <a:buFont typeface="Arial" pitchFamily="34" charset="0"/>
              <a:buChar char="•"/>
              <a:defRPr/>
            </a:pPr>
            <a:r>
              <a:rPr lang="en-US" sz="1200" dirty="0">
                <a:solidFill>
                  <a:schemeClr val="tx1"/>
                </a:solidFill>
              </a:rPr>
              <a:t>Design optimization is needed to improve 2G MTN coverage. Especially for the highways (Sites expansion, Repeaters, Swap to feeder less, power increase...)</a:t>
            </a:r>
          </a:p>
          <a:p>
            <a:pPr marL="177800" lvl="0" indent="-177800">
              <a:lnSpc>
                <a:spcPct val="200000"/>
              </a:lnSpc>
              <a:buClr>
                <a:srgbClr val="81BC00"/>
              </a:buClr>
              <a:buFont typeface="Arial" pitchFamily="34" charset="0"/>
              <a:buChar char="•"/>
              <a:defRPr/>
            </a:pPr>
            <a:endParaRPr lang="fr-FR" sz="1200" dirty="0">
              <a:solidFill>
                <a:schemeClr val="tx1"/>
              </a:solidFill>
            </a:endParaRPr>
          </a:p>
          <a:p>
            <a:pPr marL="177800" lvl="0" indent="-177800">
              <a:lnSpc>
                <a:spcPct val="200000"/>
              </a:lnSpc>
              <a:buClr>
                <a:srgbClr val="81BC00"/>
              </a:buClr>
              <a:buFont typeface="Arial" pitchFamily="34" charset="0"/>
              <a:buChar char="•"/>
              <a:defRPr/>
            </a:pPr>
            <a:r>
              <a:rPr lang="fr-FR" sz="1200" dirty="0">
                <a:solidFill>
                  <a:schemeClr val="tx1"/>
                </a:solidFill>
              </a:rPr>
              <a:t>Actions to </a:t>
            </a:r>
            <a:r>
              <a:rPr lang="fr-FR" sz="1200" dirty="0" err="1">
                <a:solidFill>
                  <a:schemeClr val="tx1"/>
                </a:solidFill>
              </a:rPr>
              <a:t>improve</a:t>
            </a:r>
            <a:r>
              <a:rPr lang="fr-FR" sz="1200" dirty="0">
                <a:solidFill>
                  <a:schemeClr val="tx1"/>
                </a:solidFill>
              </a:rPr>
              <a:t> </a:t>
            </a:r>
            <a:r>
              <a:rPr lang="fr-FR" sz="1200" dirty="0" err="1">
                <a:solidFill>
                  <a:schemeClr val="tx1"/>
                </a:solidFill>
              </a:rPr>
              <a:t>accessibility</a:t>
            </a:r>
            <a:r>
              <a:rPr lang="fr-FR" sz="1200" dirty="0">
                <a:solidFill>
                  <a:schemeClr val="tx1"/>
                </a:solidFill>
              </a:rPr>
              <a:t> are </a:t>
            </a:r>
            <a:r>
              <a:rPr lang="fr-FR" sz="1200" dirty="0" err="1">
                <a:solidFill>
                  <a:schemeClr val="tx1"/>
                </a:solidFill>
              </a:rPr>
              <a:t>proposed</a:t>
            </a:r>
            <a:r>
              <a:rPr lang="fr-FR" sz="1200" dirty="0">
                <a:solidFill>
                  <a:schemeClr val="tx1"/>
                </a:solidFill>
              </a:rPr>
              <a:t> in OSS </a:t>
            </a:r>
            <a:r>
              <a:rPr lang="fr-FR" sz="1200" dirty="0" err="1">
                <a:solidFill>
                  <a:schemeClr val="tx1"/>
                </a:solidFill>
              </a:rPr>
              <a:t>analysis</a:t>
            </a:r>
            <a:r>
              <a:rPr lang="fr-FR" sz="1200" dirty="0">
                <a:solidFill>
                  <a:schemeClr val="tx1"/>
                </a:solidFill>
              </a:rPr>
              <a:t> </a:t>
            </a:r>
            <a:r>
              <a:rPr lang="fr-FR" sz="1200" dirty="0" err="1">
                <a:solidFill>
                  <a:schemeClr val="tx1"/>
                </a:solidFill>
              </a:rPr>
              <a:t>Chapter</a:t>
            </a:r>
            <a:r>
              <a:rPr lang="fr-FR"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2927544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network QoS is globally better than the MOOV’s. A design optimization can enable a better network QoS on all KPIs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07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lang="en-US" sz="1400" b="1" kern="0" dirty="0">
                <a:solidFill>
                  <a:srgbClr val="86BC25"/>
                </a:solidFill>
                <a:latin typeface="Verdana"/>
              </a:rPr>
              <a:t>3</a:t>
            </a:r>
            <a:r>
              <a:rPr kumimoji="0" lang="en-US" sz="1400" b="1" i="0" u="none" strike="noStrike" kern="0" cap="none" spc="0" normalizeH="0" baseline="0" noProof="0" dirty="0">
                <a:ln>
                  <a:noFill/>
                </a:ln>
                <a:solidFill>
                  <a:srgbClr val="86BC25"/>
                </a:solidFill>
                <a:effectLst/>
                <a:uLnTx/>
                <a:uFillTx/>
                <a:latin typeface="Verdana"/>
                <a:ea typeface="+mn-ea"/>
                <a:cs typeface="+mn-cs"/>
              </a:rPr>
              <a:t>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4291359"/>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2" y="2239517"/>
            <a:ext cx="5302358" cy="421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3G MTN coverage rate (73,91%) is </a:t>
            </a:r>
            <a:r>
              <a:rPr lang="fr-FR" sz="1200" b="1" dirty="0" err="1">
                <a:solidFill>
                  <a:srgbClr val="92D050"/>
                </a:solidFill>
                <a:latin typeface="Verdana" panose="020B0604030504040204" pitchFamily="34" charset="0"/>
                <a:ea typeface="Verdana" panose="020B0604030504040204" pitchFamily="34" charset="0"/>
              </a:rPr>
              <a:t>better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(70,52%)</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 to reach ARCEP 3G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3G </a:t>
            </a:r>
            <a:r>
              <a:rPr lang="en-US" sz="1200" b="1" dirty="0" err="1">
                <a:solidFill>
                  <a:srgbClr val="C00000"/>
                </a:solidFill>
                <a:latin typeface="Verdana" panose="020B0604030504040204" pitchFamily="34" charset="0"/>
                <a:ea typeface="Verdana" panose="020B0604030504040204" pitchFamily="34" charset="0"/>
              </a:rPr>
              <a:t>connexion</a:t>
            </a:r>
            <a:r>
              <a:rPr lang="en-US" sz="1200" b="1" dirty="0">
                <a:solidFill>
                  <a:srgbClr val="C00000"/>
                </a:solidFill>
                <a:latin typeface="Verdana" panose="020B0604030504040204" pitchFamily="34" charset="0"/>
                <a:ea typeface="Verdana" panose="020B0604030504040204" pitchFamily="34" charset="0"/>
              </a:rPr>
              <a:t> service</a:t>
            </a:r>
            <a:r>
              <a:rPr lang="fr-FR" sz="1200" b="1" dirty="0">
                <a:solidFill>
                  <a:srgbClr val="C00000"/>
                </a:solidFill>
                <a:latin typeface="Verdana" panose="020B0604030504040204" pitchFamily="34" charset="0"/>
                <a:ea typeface="Verdana" panose="020B0604030504040204" pitchFamily="34" charset="0"/>
              </a:rPr>
              <a:t> : </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Accessibility: </a:t>
            </a: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obligation</a:t>
            </a:r>
            <a:endParaRPr lang="fr-FR" sz="1200"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3G connexion time </a:t>
            </a:r>
            <a:r>
              <a:rPr lang="fr-FR" sz="1200" dirty="0" err="1">
                <a:solidFill>
                  <a:schemeClr val="bg1">
                    <a:lumMod val="50000"/>
                  </a:schemeClr>
                </a:solidFill>
                <a:latin typeface="Verdana" panose="020B0604030504040204" pitchFamily="34" charset="0"/>
                <a:ea typeface="Verdana" panose="020B0604030504040204" pitchFamily="34" charset="0"/>
              </a:rPr>
              <a:t>is</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than</a:t>
            </a:r>
            <a:r>
              <a:rPr lang="fr-FR" sz="1200" dirty="0">
                <a:solidFill>
                  <a:schemeClr val="bg1">
                    <a:lumMod val="50000"/>
                  </a:schemeClr>
                </a:solidFill>
                <a:latin typeface="Verdana" panose="020B0604030504040204" pitchFamily="34" charset="0"/>
                <a:ea typeface="Verdana" panose="020B0604030504040204" pitchFamily="34" charset="0"/>
              </a:rPr>
              <a:t> MOOV (2,96s vs 4s).</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integrity obligation</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fr-FR" sz="1200" dirty="0">
                <a:solidFill>
                  <a:schemeClr val="bg1">
                    <a:lumMod val="50000"/>
                  </a:schemeClr>
                </a:solidFill>
                <a:latin typeface="Verdana" panose="020B0604030504040204" pitchFamily="34" charset="0"/>
                <a:ea typeface="Verdana" panose="020B0604030504040204" pitchFamily="34" charset="0"/>
              </a:rPr>
              <a:t>(</a:t>
            </a:r>
            <a:r>
              <a:rPr lang="fr-FR" sz="1200" dirty="0" err="1">
                <a:solidFill>
                  <a:schemeClr val="bg1">
                    <a:lumMod val="50000"/>
                  </a:schemeClr>
                </a:solidFill>
                <a:latin typeface="Verdana" panose="020B0604030504040204" pitchFamily="34" charset="0"/>
                <a:ea typeface="Verdana" panose="020B0604030504040204" pitchFamily="34" charset="0"/>
              </a:rPr>
              <a:t>Better</a:t>
            </a:r>
            <a:r>
              <a:rPr lang="fr-FR" sz="1200" dirty="0">
                <a:solidFill>
                  <a:schemeClr val="bg1">
                    <a:lumMod val="50000"/>
                  </a:schemeClr>
                </a:solidFill>
                <a:latin typeface="Verdana" panose="020B0604030504040204" pitchFamily="34" charset="0"/>
                <a:ea typeface="Verdana" panose="020B0604030504040204" pitchFamily="34" charset="0"/>
              </a:rPr>
              <a:t> SMS </a:t>
            </a:r>
            <a:r>
              <a:rPr lang="fr-FR" sz="1200" dirty="0" err="1">
                <a:solidFill>
                  <a:schemeClr val="bg1">
                    <a:lumMod val="50000"/>
                  </a:schemeClr>
                </a:solidFill>
                <a:latin typeface="Verdana" panose="020B0604030504040204" pitchFamily="34" charset="0"/>
                <a:ea typeface="Verdana" panose="020B0604030504040204" pitchFamily="34" charset="0"/>
              </a:rPr>
              <a:t>sending</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Succes</a:t>
            </a:r>
            <a:r>
              <a:rPr lang="fr-FR" sz="1200" dirty="0">
                <a:solidFill>
                  <a:schemeClr val="bg1">
                    <a:lumMod val="50000"/>
                  </a:schemeClr>
                </a:solidFill>
                <a:latin typeface="Verdana" panose="020B0604030504040204" pitchFamily="34" charset="0"/>
                <a:ea typeface="Verdana" panose="020B0604030504040204" pitchFamily="34" charset="0"/>
              </a:rPr>
              <a:t> rate)</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coverage obligation.</a:t>
            </a: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DL:2,98M/UL:1,23M)</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(DL:2,62M/UL:1,06M)</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throughput obligations.</a:t>
            </a:r>
            <a:endParaRPr lang="fr-FR" sz="1200" b="1" dirty="0">
              <a:solidFill>
                <a:srgbClr val="C00000"/>
              </a:solidFill>
              <a:latin typeface="Verdana" panose="020B0604030504040204" pitchFamily="34" charset="0"/>
              <a:ea typeface="Verdana" panose="020B0604030504040204" pitchFamily="34" charset="0"/>
            </a:endParaRPr>
          </a:p>
          <a:p>
            <a:pPr marL="177800" indent="-177800" algn="just">
              <a:buClr>
                <a:srgbClr val="81BC00"/>
              </a:buClr>
              <a:buFont typeface="Arial" pitchFamily="34" charset="0"/>
              <a:buChar char="•"/>
              <a:defRPr/>
            </a:pPr>
            <a:endParaRPr lang="en-US"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692520" y="2378217"/>
            <a:ext cx="4337555" cy="304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RF optimization (Physical and logical) is needed to improve 3G MTN coverage.</a:t>
            </a:r>
          </a:p>
          <a:p>
            <a:pPr marL="177800" lvl="0" indent="-177800">
              <a:lnSpc>
                <a:spcPct val="200000"/>
              </a:lnSpc>
              <a:buClr>
                <a:srgbClr val="81BC00"/>
              </a:buClr>
              <a:buFont typeface="Arial" pitchFamily="34" charset="0"/>
              <a:buChar char="•"/>
              <a:defRPr/>
            </a:pPr>
            <a:r>
              <a:rPr lang="en-US" sz="1200" dirty="0">
                <a:solidFill>
                  <a:schemeClr val="tx1"/>
                </a:solidFill>
              </a:rPr>
              <a:t>An </a:t>
            </a:r>
            <a:r>
              <a:rPr lang="en-US" sz="1200" b="1" dirty="0">
                <a:solidFill>
                  <a:schemeClr val="tx1"/>
                </a:solidFill>
              </a:rPr>
              <a:t>Optimization session is needed </a:t>
            </a:r>
            <a:r>
              <a:rPr lang="en-US" sz="1200" dirty="0">
                <a:solidFill>
                  <a:schemeClr val="tx1"/>
                </a:solidFill>
              </a:rPr>
              <a:t>for MTN, in order to </a:t>
            </a:r>
            <a:r>
              <a:rPr lang="en-US" sz="1200" b="1" dirty="0">
                <a:solidFill>
                  <a:srgbClr val="92D050"/>
                </a:solidFill>
              </a:rPr>
              <a:t>improve the </a:t>
            </a:r>
            <a:r>
              <a:rPr lang="en-US" sz="1200" b="1" dirty="0" err="1">
                <a:solidFill>
                  <a:srgbClr val="92D050"/>
                </a:solidFill>
              </a:rPr>
              <a:t>Ec</a:t>
            </a:r>
            <a:r>
              <a:rPr lang="en-US" sz="1200" b="1" dirty="0">
                <a:solidFill>
                  <a:srgbClr val="92D050"/>
                </a:solidFill>
              </a:rPr>
              <a:t>/No </a:t>
            </a:r>
            <a:r>
              <a:rPr lang="en-US" sz="1200" dirty="0">
                <a:solidFill>
                  <a:schemeClr val="tx1"/>
                </a:solidFill>
              </a:rPr>
              <a:t>(very important key for 3G </a:t>
            </a:r>
            <a:r>
              <a:rPr lang="en-US" sz="1200" dirty="0" err="1">
                <a:solidFill>
                  <a:schemeClr val="tx1"/>
                </a:solidFill>
              </a:rPr>
              <a:t>QoS</a:t>
            </a:r>
            <a:r>
              <a:rPr lang="en-US" sz="1200" dirty="0">
                <a:solidFill>
                  <a:schemeClr val="tx1"/>
                </a:solidFill>
              </a:rPr>
              <a:t> ) </a:t>
            </a:r>
          </a:p>
          <a:p>
            <a:pPr marL="177800" lvl="0" indent="-177800">
              <a:lnSpc>
                <a:spcPct val="200000"/>
              </a:lnSpc>
              <a:buClr>
                <a:srgbClr val="81BC00"/>
              </a:buClr>
              <a:buFont typeface="Arial" pitchFamily="34" charset="0"/>
              <a:buChar char="•"/>
              <a:defRPr/>
            </a:pPr>
            <a:r>
              <a:rPr lang="en-US" sz="1200" dirty="0">
                <a:solidFill>
                  <a:schemeClr val="tx1"/>
                </a:solidFill>
              </a:rPr>
              <a:t>Actions to improve accessibility are presented in OSS analysis chapter</a:t>
            </a:r>
          </a:p>
          <a:p>
            <a:pPr marL="177800" lvl="0" indent="-177800" algn="just">
              <a:lnSpc>
                <a:spcPct val="200000"/>
              </a:lnSpc>
              <a:buClr>
                <a:srgbClr val="81BC00"/>
              </a:buClr>
              <a:buFont typeface="Arial" pitchFamily="34" charset="0"/>
              <a:buChar char="•"/>
              <a:defRPr/>
            </a:pPr>
            <a:endParaRPr lang="en-US" sz="1200" dirty="0">
              <a:solidFill>
                <a:schemeClr val="tx1"/>
              </a:solidFill>
            </a:endParaRPr>
          </a:p>
          <a:p>
            <a:pPr marL="177800" lvl="0" indent="-177800" algn="just">
              <a:lnSpc>
                <a:spcPct val="200000"/>
              </a:lnSpc>
              <a:buClr>
                <a:srgbClr val="81BC00"/>
              </a:buClr>
              <a:buFont typeface="Arial" pitchFamily="34" charset="0"/>
              <a:buChar char="•"/>
              <a:defRPr/>
            </a:pPr>
            <a:endParaRPr lang="en-US" sz="1200" dirty="0">
              <a:solidFill>
                <a:schemeClr val="tx1"/>
              </a:solidFill>
            </a:endParaRPr>
          </a:p>
        </p:txBody>
      </p:sp>
    </p:spTree>
    <p:extLst>
      <p:ext uri="{BB962C8B-B14F-4D97-AF65-F5344CB8AC3E}">
        <p14:creationId xmlns:p14="http://schemas.microsoft.com/office/powerpoint/2010/main" val="12543052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network coverage rate is better than that the one of MTN. MTN network mean throughput is better than MOOV's. A Radio extension of the MTN network will enable outperforming competition’s 4G coverage and capacity</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3019239"/>
            <a:ext cx="1669392" cy="2642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4G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2004655" y="4212912"/>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2635060"/>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884650"/>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2635061"/>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884650"/>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2635060"/>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896731"/>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3" y="2880540"/>
            <a:ext cx="3909037" cy="299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5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4G MTN coverage rate (74,59%) is </a:t>
            </a:r>
            <a:r>
              <a:rPr lang="fr-FR" sz="1200" b="1" dirty="0" err="1">
                <a:solidFill>
                  <a:srgbClr val="FF0000"/>
                </a:solidFill>
                <a:latin typeface="Verdana" panose="020B0604030504040204" pitchFamily="34" charset="0"/>
                <a:ea typeface="Verdana" panose="020B0604030504040204" pitchFamily="34" charset="0"/>
              </a:rPr>
              <a:t>lower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(83,72%)</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a:p>
            <a:pPr marL="177800" lvl="0" indent="-177800">
              <a:lnSpc>
                <a:spcPct val="150000"/>
              </a:lnSpc>
              <a:buClr>
                <a:srgbClr val="81BC00"/>
              </a:buClr>
              <a:buFont typeface="Arial" pitchFamily="34" charset="0"/>
              <a:buChar cha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5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a:solidFill>
                  <a:schemeClr val="bg1">
                    <a:lumMod val="50000"/>
                  </a:schemeClr>
                </a:solidFill>
                <a:latin typeface="Verdana" panose="020B0604030504040204" pitchFamily="34" charset="0"/>
                <a:ea typeface="Verdana" panose="020B0604030504040204" pitchFamily="34" charset="0"/>
              </a:rPr>
              <a:t>4G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 14.59M / UL: 6.31M)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 10.91M / UL: 6,89M)</a:t>
            </a:r>
            <a:r>
              <a:rPr lang="fr-FR" sz="1200" b="1" dirty="0">
                <a:solidFill>
                  <a:schemeClr val="bg1">
                    <a:lumMod val="50000"/>
                  </a:schemeClr>
                </a:solidFill>
                <a:latin typeface="Verdana" panose="020B0604030504040204" pitchFamily="34" charset="0"/>
                <a:ea typeface="Verdana" panose="020B0604030504040204" pitchFamily="34" charset="0"/>
              </a:rPr>
              <a:t>.</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p:txBody>
      </p:sp>
      <p:sp>
        <p:nvSpPr>
          <p:cNvPr id="16" name="Rectangle 15">
            <a:extLst>
              <a:ext uri="{FF2B5EF4-FFF2-40B4-BE49-F238E27FC236}">
                <a16:creationId xmlns:a16="http://schemas.microsoft.com/office/drawing/2014/main" id="{AAAA71E9-7251-45DE-BEFB-74C3E09D60CE}"/>
              </a:ext>
            </a:extLst>
          </p:cNvPr>
          <p:cNvSpPr/>
          <p:nvPr/>
        </p:nvSpPr>
        <p:spPr>
          <a:xfrm>
            <a:off x="7692520" y="3019239"/>
            <a:ext cx="4337555" cy="211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It is highly recommended to extend 4G sites in order to have a continuous 4G coverage, and improve customer experience and consolidate MTN position</a:t>
            </a:r>
            <a:endParaRPr lang="en-US" sz="1200" b="1" dirty="0">
              <a:solidFill>
                <a:schemeClr val="tx1"/>
              </a:solidFill>
            </a:endParaRPr>
          </a:p>
        </p:txBody>
      </p:sp>
    </p:spTree>
    <p:extLst>
      <p:ext uri="{BB962C8B-B14F-4D97-AF65-F5344CB8AC3E}">
        <p14:creationId xmlns:p14="http://schemas.microsoft.com/office/powerpoint/2010/main" val="510198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1QVzqBJ0qeNGqSHMTw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XUPHL.pWEqZ_VP_epIwSQ"/>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018Masque Deloitte 16_9.potx" id="{EEEB63B8-DAFF-4982-9C77-DCE093864388}" vid="{CDAC76B6-485B-447A-86BF-11EA19EB2E8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19894</TotalTime>
  <Words>2266</Words>
  <Application>Microsoft Office PowerPoint</Application>
  <PresentationFormat>Widescreen</PresentationFormat>
  <Paragraphs>559</Paragraphs>
  <Slides>28</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Segoe UI Light</vt:lpstr>
      <vt:lpstr>Verdana</vt:lpstr>
      <vt:lpstr>Wingdings</vt:lpstr>
      <vt:lpstr>Wingdings 2</vt:lpstr>
      <vt:lpstr>Deloitte_US_Onscreen</vt:lpstr>
      <vt:lpstr>think-cell Slide</vt:lpstr>
      <vt:lpstr>PowerPoint Presentation</vt:lpstr>
      <vt:lpstr>Summary</vt:lpstr>
      <vt:lpstr>PowerPoint Presentation</vt:lpstr>
      <vt:lpstr>Scope of Work (i/ii): a high level of analysed samples giving a good accuracy</vt:lpstr>
      <vt:lpstr>Scope of Work (ii/ii)</vt:lpstr>
      <vt:lpstr>PowerPoint Presentation</vt:lpstr>
      <vt:lpstr>Executive Summary – Benchmarking (i/iii) MTN and MOOV Networks QoS are comparable. A resource optimization enables to meet ARCEP requirements and to outperform competition’s NW QoS   </vt:lpstr>
      <vt:lpstr>Executive Summary - Benchmarking (ii/iii) MTN network QoS is globally better than the MOOV’s. A design optimization can enable a better network QoS on all KPIs   </vt:lpstr>
      <vt:lpstr>Executive Summary - Benchmarking (iii/iii) MOOV 4G network coverage rate is better than that the one of MTN. MTN network mean throughput is better than MOOV's. A Radio extension of the MTN network will enable outperforming competition’s 4G coverage and capacity    </vt:lpstr>
      <vt:lpstr>PowerPoint Presentation</vt:lpstr>
      <vt:lpstr>Benchmarking – 2G-Outdoor MTN 2G Coverage is globaly good except Ouidah, Allada and some portions of the major raods. MOOV 2G coverage is better than MTN in the majority of tested areas    </vt:lpstr>
      <vt:lpstr>Benchmarking – 3G COVERAGE The MTN 3G coverage is better than Moov for almost all tested areas. However, improvements are highly needed in 6 cities and the major roads     </vt:lpstr>
      <vt:lpstr>Benchmarking – 4G COVERAGE MOOV 4G coverage is better than MTN in all the tested cities    </vt:lpstr>
      <vt:lpstr>Benchmarking – Accessibilty The accessibility in MTN network is better than in MOOV but it is lower than the ARCEP requirement    </vt:lpstr>
      <vt:lpstr>Benchmarking – Retainability The call retainability in MTN network is globally better than in MOOV but this KPI is lower than the ARCEP requirement    </vt:lpstr>
      <vt:lpstr>Benchmarking – Voice Quality MTN is offering voice quality much better than Moov and it reached the ARCEP target in all areas except Porto-novo and major roads.   </vt:lpstr>
      <vt:lpstr>Benchmarking – SMS Sending/Receiving Success Rate MTN meet the ARCEP target in all tested areas and outperform Moov in sending/receiving SMS.    </vt:lpstr>
      <vt:lpstr>Benchmarking – 3G/4G HTTP Connexion Setup Time Both operators meet the ARCEP target in all tested areas.    </vt:lpstr>
      <vt:lpstr>Benchmarking – 3G Internet Connexion/ Web Service Success Rate Both operators meet the ARCEP target in all tested areas.    </vt:lpstr>
      <vt:lpstr>Benchmarking – 3G FTP UL/DL Service Success Rate Both operators meet the ARCEP target in all tested areas.    </vt:lpstr>
      <vt:lpstr>Benchmarking – 3G FTP UL/DL throughput Both operators meet the ARCEP target in all tested areas. MTN is offering best 3G throughput.    </vt:lpstr>
      <vt:lpstr>Benchmarking – 4G Web Service Success Rate Both operators meet the ARCEP target in all tested areas.    </vt:lpstr>
      <vt:lpstr>Benchmarking – 4G FTP UL/DL Service Success Rate Both operators didn’t meet the ARCEP target for 4G FTP UL success rate.    </vt:lpstr>
      <vt:lpstr>Benchmarking – 4G FTP UL/DL throughput The 4G throughput of the both operators is almost comparable.    </vt:lpstr>
      <vt:lpstr>PowerPoint Presentation</vt:lpstr>
      <vt:lpstr>QoE Scoring and Ranking based on Deloitte proposed weights      </vt:lpstr>
      <vt:lpstr>QoE Scoring and Ranking based on Deloitte proposed weights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2016</dc:creator>
  <cp:lastModifiedBy>Fares Saadani</cp:lastModifiedBy>
  <cp:revision>719</cp:revision>
  <dcterms:created xsi:type="dcterms:W3CDTF">2019-01-15T17:14:35Z</dcterms:created>
  <dcterms:modified xsi:type="dcterms:W3CDTF">2023-11-24T22:28:31Z</dcterms:modified>
</cp:coreProperties>
</file>