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1"/>
  </p:notesMasterIdLst>
  <p:handoutMasterIdLst>
    <p:handoutMasterId r:id="rId32"/>
  </p:handoutMasterIdLst>
  <p:sldIdLst>
    <p:sldId id="1618" r:id="rId2"/>
    <p:sldId id="260" r:id="rId3"/>
    <p:sldId id="1642" r:id="rId4"/>
    <p:sldId id="1630" r:id="rId5"/>
    <p:sldId id="1815" r:id="rId6"/>
    <p:sldId id="1738" r:id="rId7"/>
    <p:sldId id="1696" r:id="rId8"/>
    <p:sldId id="1697" r:id="rId9"/>
    <p:sldId id="1698" r:id="rId10"/>
    <p:sldId id="1621" r:id="rId11"/>
    <p:sldId id="1786" r:id="rId12"/>
    <p:sldId id="1740" r:id="rId13"/>
    <p:sldId id="1742" r:id="rId14"/>
    <p:sldId id="1839" r:id="rId15"/>
    <p:sldId id="1744" r:id="rId16"/>
    <p:sldId id="1748" r:id="rId17"/>
    <p:sldId id="1840" r:id="rId18"/>
    <p:sldId id="1848" r:id="rId19"/>
    <p:sldId id="1850" r:id="rId20"/>
    <p:sldId id="1841" r:id="rId21"/>
    <p:sldId id="1842" r:id="rId22"/>
    <p:sldId id="1843" r:id="rId23"/>
    <p:sldId id="1845" r:id="rId24"/>
    <p:sldId id="1846" r:id="rId25"/>
    <p:sldId id="1847" r:id="rId26"/>
    <p:sldId id="1813" r:id="rId27"/>
    <p:sldId id="1809" r:id="rId28"/>
    <p:sldId id="1849" r:id="rId29"/>
    <p:sldId id="300"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97301" autoAdjust="0"/>
  </p:normalViewPr>
  <p:slideViewPr>
    <p:cSldViewPr snapToGrid="0">
      <p:cViewPr varScale="1">
        <p:scale>
          <a:sx n="78" d="100"/>
          <a:sy n="78" d="100"/>
        </p:scale>
        <p:origin x="1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Global%20Report\Old%20Report\KPIs_charts_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Global%20Report\Old%20Report\KPIs_charts_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Project\MTN\Global%20Report\Old%20Report\KPIs_charts_2023.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roject\MTN\Global%20Report\Old%20Report\KPIs_charts_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Project\MTN\Global%20Report\Old%20Report\KPIs_charts_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Project\MTN\Global%20Report\Old%20Report\KPIs_charts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2G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1529354825974624E-2"/>
          <c:y val="0.10410289941313342"/>
          <c:w val="0.98271544773637276"/>
          <c:h val="0.87526917352888423"/>
        </c:manualLayout>
      </c:layout>
      <c:bubbleChart>
        <c:varyColors val="0"/>
        <c:ser>
          <c:idx val="0"/>
          <c:order val="0"/>
          <c:tx>
            <c:strRef>
              <c:f>'2G Coverage'!$B$3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7177-4C00-9963-337F672B886A}"/>
              </c:ext>
            </c:extLst>
          </c:dPt>
          <c:dLbls>
            <c:delete val="1"/>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Coverage'!$B$4:$B$16</c:f>
              <c:numCache>
                <c:formatCode>General</c:formatCode>
                <c:ptCount val="13"/>
                <c:pt idx="0">
                  <c:v>98.2</c:v>
                </c:pt>
                <c:pt idx="1">
                  <c:v>89.4</c:v>
                </c:pt>
                <c:pt idx="2">
                  <c:v>91.5</c:v>
                </c:pt>
                <c:pt idx="3">
                  <c:v>98.5</c:v>
                </c:pt>
                <c:pt idx="4">
                  <c:v>85.2</c:v>
                </c:pt>
                <c:pt idx="5">
                  <c:v>96.5</c:v>
                </c:pt>
                <c:pt idx="6">
                  <c:v>90.5</c:v>
                </c:pt>
                <c:pt idx="7">
                  <c:v>94.1</c:v>
                </c:pt>
                <c:pt idx="8">
                  <c:v>89.9</c:v>
                </c:pt>
                <c:pt idx="9">
                  <c:v>91</c:v>
                </c:pt>
                <c:pt idx="10">
                  <c:v>71</c:v>
                </c:pt>
                <c:pt idx="11">
                  <c:v>78.5</c:v>
                </c:pt>
                <c:pt idx="12">
                  <c:v>91.22</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7177-4C00-9963-337F672B886A}"/>
            </c:ext>
          </c:extLst>
        </c:ser>
        <c:ser>
          <c:idx val="1"/>
          <c:order val="1"/>
          <c:tx>
            <c:strRef>
              <c:f>'2G Coverage'!$C$3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7177-4C00-9963-337F672B886A}"/>
              </c:ext>
            </c:extLst>
          </c:dPt>
          <c:dLbls>
            <c:dLbl>
              <c:idx val="0"/>
              <c:layout>
                <c:manualLayout>
                  <c:x val="-5.7246658367099912E-2"/>
                  <c:y val="2.9814502902623941E-4"/>
                </c:manualLayout>
              </c:layout>
              <c:tx>
                <c:rich>
                  <a:bodyPr/>
                  <a:lstStyle/>
                  <a:p>
                    <a:fld id="{A017E875-8F2D-45F0-AC19-31B2AFB8D62C}"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177-4C00-9963-337F672B886A}"/>
                </c:ext>
              </c:extLst>
            </c:dLbl>
            <c:dLbl>
              <c:idx val="1"/>
              <c:layout>
                <c:manualLayout>
                  <c:x val="-4.3200038061707545E-2"/>
                  <c:y val="-4.5891655534628243E-3"/>
                </c:manualLayout>
              </c:layout>
              <c:tx>
                <c:rich>
                  <a:bodyPr/>
                  <a:lstStyle/>
                  <a:p>
                    <a:fld id="{75AA7187-9BA2-4FB7-B4C0-43766E1CD6E8}"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177-4C00-9963-337F672B886A}"/>
                </c:ext>
              </c:extLst>
            </c:dLbl>
            <c:dLbl>
              <c:idx val="2"/>
              <c:layout>
                <c:manualLayout>
                  <c:x val="-5.2926918878342624E-2"/>
                  <c:y val="5.2399403709941948E-3"/>
                </c:manualLayout>
              </c:layout>
              <c:tx>
                <c:rich>
                  <a:bodyPr/>
                  <a:lstStyle/>
                  <a:p>
                    <a:fld id="{D439E3A8-98D8-4DC8-AEEB-C7DF4BDC51B8}"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177-4C00-9963-337F672B886A}"/>
                </c:ext>
              </c:extLst>
            </c:dLbl>
            <c:dLbl>
              <c:idx val="3"/>
              <c:layout>
                <c:manualLayout>
                  <c:x val="-5.4874409580977668E-2"/>
                  <c:y val="7.0249385317878469E-3"/>
                </c:manualLayout>
              </c:layout>
              <c:tx>
                <c:rich>
                  <a:bodyPr/>
                  <a:lstStyle/>
                  <a:p>
                    <a:fld id="{7766FC6E-0513-49AA-979D-161EF9EC46F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177-4C00-9963-337F672B886A}"/>
                </c:ext>
              </c:extLst>
            </c:dLbl>
            <c:dLbl>
              <c:idx val="4"/>
              <c:layout>
                <c:manualLayout>
                  <c:x val="-3.9033966690958211E-2"/>
                  <c:y val="-1.815361964593298E-2"/>
                </c:manualLayout>
              </c:layout>
              <c:tx>
                <c:rich>
                  <a:bodyPr/>
                  <a:lstStyle/>
                  <a:p>
                    <a:fld id="{138F9CA8-4E27-42F1-ADFE-7F7792DB6892}"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177-4C00-9963-337F672B886A}"/>
                </c:ext>
              </c:extLst>
            </c:dLbl>
            <c:dLbl>
              <c:idx val="5"/>
              <c:layout>
                <c:manualLayout>
                  <c:x val="-3.8949361013846183E-2"/>
                  <c:y val="-3.3281251549685834E-17"/>
                </c:manualLayout>
              </c:layout>
              <c:tx>
                <c:rich>
                  <a:bodyPr/>
                  <a:lstStyle/>
                  <a:p>
                    <a:fld id="{B5279310-DA38-47E2-BC4A-33C695C1DF74}"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177-4C00-9963-337F672B886A}"/>
                </c:ext>
              </c:extLst>
            </c:dLbl>
            <c:dLbl>
              <c:idx val="6"/>
              <c:layout>
                <c:manualLayout>
                  <c:x val="-4.7565009509251605E-2"/>
                  <c:y val="1.0892171787559768E-2"/>
                </c:manualLayout>
              </c:layout>
              <c:tx>
                <c:rich>
                  <a:bodyPr/>
                  <a:lstStyle/>
                  <a:p>
                    <a:fld id="{D225F473-1C1F-4B85-BEC0-A1B23173E3AF}"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77-4C00-9963-337F672B886A}"/>
                </c:ext>
              </c:extLst>
            </c:dLbl>
            <c:dLbl>
              <c:idx val="7"/>
              <c:layout>
                <c:manualLayout>
                  <c:x val="-5.5642452142692096E-2"/>
                  <c:y val="1.8153619645932945E-2"/>
                </c:manualLayout>
              </c:layout>
              <c:tx>
                <c:rich>
                  <a:bodyPr/>
                  <a:lstStyle/>
                  <a:p>
                    <a:fld id="{B40D1954-1045-42BF-80EF-68F09F921AEB}"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177-4C00-9963-337F672B886A}"/>
                </c:ext>
              </c:extLst>
            </c:dLbl>
            <c:dLbl>
              <c:idx val="8"/>
              <c:layout>
                <c:manualLayout>
                  <c:x val="-4.6443984287517191E-2"/>
                  <c:y val="2.5415067504306124E-2"/>
                </c:manualLayout>
              </c:layout>
              <c:tx>
                <c:rich>
                  <a:bodyPr/>
                  <a:lstStyle/>
                  <a:p>
                    <a:fld id="{637946EE-92A8-4A39-B7FF-7BD12EDB5C55}"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177-4C00-9963-337F672B886A}"/>
                </c:ext>
              </c:extLst>
            </c:dLbl>
            <c:dLbl>
              <c:idx val="9"/>
              <c:layout>
                <c:manualLayout>
                  <c:x val="-4.5049590302340875E-2"/>
                  <c:y val="3.630723929186589E-3"/>
                </c:manualLayout>
              </c:layout>
              <c:tx>
                <c:rich>
                  <a:bodyPr/>
                  <a:lstStyle/>
                  <a:p>
                    <a:fld id="{DD1B566F-6B5D-4A20-A9EC-0EE900B6F71D}"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177-4C00-9963-337F672B886A}"/>
                </c:ext>
              </c:extLst>
            </c:dLbl>
            <c:dLbl>
              <c:idx val="10"/>
              <c:layout>
                <c:manualLayout>
                  <c:x val="-4.5557935337089552E-2"/>
                  <c:y val="-3.630723929186589E-3"/>
                </c:manualLayout>
              </c:layout>
              <c:tx>
                <c:rich>
                  <a:bodyPr/>
                  <a:lstStyle/>
                  <a:p>
                    <a:fld id="{C62BA931-EC96-4066-B003-A40537236FBD}"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177-4C00-9963-337F672B886A}"/>
                </c:ext>
              </c:extLst>
            </c:dLbl>
            <c:dLbl>
              <c:idx val="11"/>
              <c:layout>
                <c:manualLayout>
                  <c:x val="-5.8130321181635511E-2"/>
                  <c:y val="-6.6562503099371668E-17"/>
                </c:manualLayout>
              </c:layout>
              <c:tx>
                <c:rich>
                  <a:bodyPr/>
                  <a:lstStyle/>
                  <a:p>
                    <a:fld id="{7AE025FE-56F8-4ABF-AE27-10A98E587298}"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177-4C00-9963-337F672B886A}"/>
                </c:ext>
              </c:extLst>
            </c:dLbl>
            <c:dLbl>
              <c:idx val="12"/>
              <c:layout>
                <c:manualLayout>
                  <c:x val="-5.2610877475542828E-2"/>
                  <c:y val="-5.6377730796335478E-2"/>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4CADE92C-D3A2-49F7-B840-F546FBFA9F6D}"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7177-4C00-9963-337F672B886A}"/>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Coverage'!$C$4:$C$16</c:f>
              <c:numCache>
                <c:formatCode>General</c:formatCode>
                <c:ptCount val="13"/>
                <c:pt idx="0">
                  <c:v>99.5</c:v>
                </c:pt>
                <c:pt idx="1">
                  <c:v>89.2</c:v>
                </c:pt>
                <c:pt idx="2">
                  <c:v>96.5</c:v>
                </c:pt>
                <c:pt idx="3">
                  <c:v>98.4</c:v>
                </c:pt>
                <c:pt idx="4">
                  <c:v>96.1</c:v>
                </c:pt>
                <c:pt idx="5">
                  <c:v>96.1</c:v>
                </c:pt>
                <c:pt idx="6">
                  <c:v>93.2</c:v>
                </c:pt>
                <c:pt idx="7">
                  <c:v>98.9</c:v>
                </c:pt>
                <c:pt idx="8">
                  <c:v>89</c:v>
                </c:pt>
                <c:pt idx="9">
                  <c:v>99.7</c:v>
                </c:pt>
                <c:pt idx="10">
                  <c:v>99.2</c:v>
                </c:pt>
                <c:pt idx="11">
                  <c:v>84.8</c:v>
                </c:pt>
                <c:pt idx="12">
                  <c:v>94.87</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'2G Coverage'!$A$4:$A$16</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7177-4C00-9963-337F672B886A}"/>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ax val="110"/>
          <c:min val="6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layout>
        <c:manualLayout>
          <c:xMode val="edge"/>
          <c:yMode val="edge"/>
          <c:x val="0.43736733827515267"/>
          <c:y val="0.89504815726741804"/>
          <c:w val="0.12526520160195659"/>
          <c:h val="6.34697225062920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DROP</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0.00</c:formatCode>
                <c:ptCount val="13"/>
                <c:pt idx="0">
                  <c:v>0.45999999999999996</c:v>
                </c:pt>
                <c:pt idx="1">
                  <c:v>0.22999999999999998</c:v>
                </c:pt>
                <c:pt idx="2">
                  <c:v>0.6</c:v>
                </c:pt>
                <c:pt idx="3">
                  <c:v>0.31</c:v>
                </c:pt>
                <c:pt idx="4">
                  <c:v>1.1499999999999999</c:v>
                </c:pt>
                <c:pt idx="5">
                  <c:v>0.38</c:v>
                </c:pt>
                <c:pt idx="6">
                  <c:v>1.37</c:v>
                </c:pt>
                <c:pt idx="7">
                  <c:v>0.45999999999999996</c:v>
                </c:pt>
                <c:pt idx="8">
                  <c:v>0.44</c:v>
                </c:pt>
                <c:pt idx="9">
                  <c:v>0.4</c:v>
                </c:pt>
                <c:pt idx="10">
                  <c:v>0.71000000000000008</c:v>
                </c:pt>
                <c:pt idx="11">
                  <c:v>6</c:v>
                </c:pt>
                <c:pt idx="12">
                  <c:v>0.92999999999999994</c:v>
                </c:pt>
              </c:numCache>
            </c:numRef>
          </c:val>
          <c:extLst>
            <c:ext xmlns:c16="http://schemas.microsoft.com/office/drawing/2014/chart" uri="{C3380CC4-5D6E-409C-BE32-E72D297353CC}">
              <c16:uniqueId val="{00000002-A2EE-424D-B40E-625D641B0F09}"/>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0.00</c:formatCode>
                <c:ptCount val="13"/>
                <c:pt idx="0">
                  <c:v>1.6199999999999999</c:v>
                </c:pt>
                <c:pt idx="1">
                  <c:v>1.66</c:v>
                </c:pt>
                <c:pt idx="2">
                  <c:v>2.48</c:v>
                </c:pt>
                <c:pt idx="3">
                  <c:v>1.03</c:v>
                </c:pt>
                <c:pt idx="4">
                  <c:v>2.44</c:v>
                </c:pt>
                <c:pt idx="5">
                  <c:v>0.54999999999999993</c:v>
                </c:pt>
                <c:pt idx="6">
                  <c:v>1.5699999999999998</c:v>
                </c:pt>
                <c:pt idx="7">
                  <c:v>0.22999999999999998</c:v>
                </c:pt>
                <c:pt idx="8">
                  <c:v>2.96</c:v>
                </c:pt>
                <c:pt idx="9">
                  <c:v>1.71</c:v>
                </c:pt>
                <c:pt idx="10">
                  <c:v>0.84</c:v>
                </c:pt>
                <c:pt idx="11">
                  <c:v>10.32</c:v>
                </c:pt>
                <c:pt idx="12">
                  <c:v>2.19</c:v>
                </c:pt>
              </c:numCache>
            </c:numRef>
          </c:val>
          <c:extLst>
            <c:ext xmlns:c16="http://schemas.microsoft.com/office/drawing/2014/chart" uri="{C3380CC4-5D6E-409C-BE32-E72D297353CC}">
              <c16:uniqueId val="{00000005-A2EE-424D-B40E-625D641B0F09}"/>
            </c:ext>
          </c:extLst>
        </c:ser>
        <c:ser>
          <c:idx val="2"/>
          <c:order val="2"/>
          <c:tx>
            <c:strRef>
              <c:f>'Call Drop'!$D$1</c:f>
              <c:strCache>
                <c:ptCount val="1"/>
                <c:pt idx="0">
                  <c:v>CELTISS</c:v>
                </c:pt>
              </c:strCache>
            </c:strRef>
          </c:tx>
          <c:spPr>
            <a:solidFill>
              <a:srgbClr val="0070C0"/>
            </a:solidFill>
            <a:ln>
              <a:solidFill>
                <a:srgbClr val="0070C0"/>
              </a:solidFill>
            </a:ln>
            <a:effectLst/>
          </c:spPr>
          <c:invertIfNegative val="0"/>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0.00</c:formatCode>
                <c:ptCount val="13"/>
                <c:pt idx="0">
                  <c:v>1.77</c:v>
                </c:pt>
                <c:pt idx="1">
                  <c:v>0.24</c:v>
                </c:pt>
                <c:pt idx="2">
                  <c:v>1.1100000000000001</c:v>
                </c:pt>
                <c:pt idx="3">
                  <c:v>0.15</c:v>
                </c:pt>
                <c:pt idx="4">
                  <c:v>0</c:v>
                </c:pt>
                <c:pt idx="5">
                  <c:v>0.77999999999999992</c:v>
                </c:pt>
                <c:pt idx="6">
                  <c:v>0</c:v>
                </c:pt>
                <c:pt idx="7">
                  <c:v>0.37</c:v>
                </c:pt>
                <c:pt idx="8">
                  <c:v>0.95</c:v>
                </c:pt>
                <c:pt idx="9">
                  <c:v>1.28</c:v>
                </c:pt>
                <c:pt idx="10">
                  <c:v>0.41000000000000003</c:v>
                </c:pt>
                <c:pt idx="11">
                  <c:v>9.56</c:v>
                </c:pt>
                <c:pt idx="12">
                  <c:v>1.34</c:v>
                </c:pt>
              </c:numCache>
            </c:numRef>
          </c:val>
          <c:extLst>
            <c:ext xmlns:c16="http://schemas.microsoft.com/office/drawing/2014/chart" uri="{C3380CC4-5D6E-409C-BE32-E72D297353CC}">
              <c16:uniqueId val="{00000006-A2EE-424D-B40E-625D641B0F0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Drop'!$E$1</c:f>
              <c:strCache>
                <c:ptCount val="1"/>
                <c:pt idx="0">
                  <c:v>ARCEP Target</c:v>
                </c:pt>
              </c:strCache>
            </c:strRef>
          </c:tx>
          <c:spPr>
            <a:ln w="1270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7-A2EE-424D-B40E-625D641B0F0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0"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'Voice Quality'!$R$1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Quality'!$R$2</c:f>
              <c:numCache>
                <c:formatCode>General</c:formatCode>
                <c:ptCount val="1"/>
                <c:pt idx="0">
                  <c:v>2</c:v>
                </c:pt>
              </c:numCache>
            </c:numRef>
          </c:val>
          <c:extLst>
            <c:ext xmlns:c16="http://schemas.microsoft.com/office/drawing/2014/chart" uri="{C3380CC4-5D6E-409C-BE32-E72D297353CC}">
              <c16:uniqueId val="{00000000-91CA-4E0B-8BC3-BCED4C18D49B}"/>
            </c:ext>
          </c:extLst>
        </c:ser>
        <c:ser>
          <c:idx val="1"/>
          <c:order val="1"/>
          <c:tx>
            <c:strRef>
              <c:f>'Voice Quality'!$S$1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Quality'!$S$2</c:f>
              <c:numCache>
                <c:formatCode>General</c:formatCode>
                <c:ptCount val="1"/>
                <c:pt idx="0">
                  <c:v>9</c:v>
                </c:pt>
              </c:numCache>
            </c:numRef>
          </c:val>
          <c:extLst>
            <c:ext xmlns:c16="http://schemas.microsoft.com/office/drawing/2014/chart" uri="{C3380CC4-5D6E-409C-BE32-E72D297353CC}">
              <c16:uniqueId val="{00000001-91CA-4E0B-8BC3-BCED4C18D49B}"/>
            </c:ext>
          </c:extLst>
        </c:ser>
        <c:ser>
          <c:idx val="2"/>
          <c:order val="2"/>
          <c:tx>
            <c:strRef>
              <c:f>'Voice Quality'!$T$1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Quality'!$T$2</c:f>
              <c:numCache>
                <c:formatCode>General</c:formatCode>
                <c:ptCount val="1"/>
                <c:pt idx="0">
                  <c:v>1</c:v>
                </c:pt>
              </c:numCache>
            </c:numRef>
          </c:val>
          <c:extLst>
            <c:ext xmlns:c16="http://schemas.microsoft.com/office/drawing/2014/chart" uri="{C3380CC4-5D6E-409C-BE32-E72D297353CC}">
              <c16:uniqueId val="{00000002-91CA-4E0B-8BC3-BCED4C18D49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VOICE</a:t>
            </a:r>
            <a:r>
              <a:rPr lang="en-US" baseline="0"/>
              <a:t> QUALITY</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'Voice Quality'!$B$1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3.66</c:v>
                </c:pt>
                <c:pt idx="1">
                  <c:v>3.7</c:v>
                </c:pt>
                <c:pt idx="2">
                  <c:v>3.8</c:v>
                </c:pt>
                <c:pt idx="3">
                  <c:v>3.73</c:v>
                </c:pt>
                <c:pt idx="4">
                  <c:v>3.85</c:v>
                </c:pt>
                <c:pt idx="5">
                  <c:v>4.0199999999999996</c:v>
                </c:pt>
                <c:pt idx="6">
                  <c:v>3.78</c:v>
                </c:pt>
                <c:pt idx="7">
                  <c:v>3.98</c:v>
                </c:pt>
                <c:pt idx="8">
                  <c:v>3.87</c:v>
                </c:pt>
                <c:pt idx="9">
                  <c:v>4.03</c:v>
                </c:pt>
                <c:pt idx="10">
                  <c:v>3.79</c:v>
                </c:pt>
                <c:pt idx="11">
                  <c:v>3.79</c:v>
                </c:pt>
                <c:pt idx="12">
                  <c:v>3.81</c:v>
                </c:pt>
              </c:numCache>
            </c:numRef>
          </c:val>
          <c:extLst>
            <c:ext xmlns:c16="http://schemas.microsoft.com/office/drawing/2014/chart" uri="{C3380CC4-5D6E-409C-BE32-E72D297353CC}">
              <c16:uniqueId val="{00000002-BFC4-4A73-A218-7C1B52E2E6B0}"/>
            </c:ext>
          </c:extLst>
        </c:ser>
        <c:ser>
          <c:idx val="1"/>
          <c:order val="1"/>
          <c:tx>
            <c:strRef>
              <c:f>'Voice Quality'!$C$1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3.85</c:v>
                </c:pt>
                <c:pt idx="1">
                  <c:v>3.92</c:v>
                </c:pt>
                <c:pt idx="2">
                  <c:v>3.83</c:v>
                </c:pt>
                <c:pt idx="3">
                  <c:v>3.87</c:v>
                </c:pt>
                <c:pt idx="4">
                  <c:v>4.01</c:v>
                </c:pt>
                <c:pt idx="5">
                  <c:v>4.21</c:v>
                </c:pt>
                <c:pt idx="6">
                  <c:v>4.0199999999999996</c:v>
                </c:pt>
                <c:pt idx="7">
                  <c:v>3.63</c:v>
                </c:pt>
                <c:pt idx="8">
                  <c:v>4.09</c:v>
                </c:pt>
                <c:pt idx="9">
                  <c:v>3.73</c:v>
                </c:pt>
                <c:pt idx="10">
                  <c:v>3.95</c:v>
                </c:pt>
                <c:pt idx="11">
                  <c:v>3.95</c:v>
                </c:pt>
                <c:pt idx="12">
                  <c:v>4.03</c:v>
                </c:pt>
              </c:numCache>
            </c:numRef>
          </c:val>
          <c:extLst>
            <c:ext xmlns:c16="http://schemas.microsoft.com/office/drawing/2014/chart" uri="{C3380CC4-5D6E-409C-BE32-E72D297353CC}">
              <c16:uniqueId val="{00000005-BFC4-4A73-A218-7C1B52E2E6B0}"/>
            </c:ext>
          </c:extLst>
        </c:ser>
        <c:ser>
          <c:idx val="2"/>
          <c:order val="2"/>
          <c:tx>
            <c:strRef>
              <c:f>'Voice Quality'!$D$1</c:f>
              <c:strCache>
                <c:ptCount val="1"/>
                <c:pt idx="0">
                  <c:v>CELTISS</c:v>
                </c:pt>
              </c:strCache>
            </c:strRef>
          </c:tx>
          <c:spPr>
            <a:solidFill>
              <a:srgbClr val="0070C0"/>
            </a:solidFill>
            <a:ln>
              <a:solidFill>
                <a:schemeClr val="accent3"/>
              </a:solidFill>
            </a:ln>
            <a:effectLst/>
          </c:spPr>
          <c:invertIfNegative val="0"/>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3.94</c:v>
                </c:pt>
                <c:pt idx="1">
                  <c:v>3.85</c:v>
                </c:pt>
                <c:pt idx="2">
                  <c:v>3.79</c:v>
                </c:pt>
                <c:pt idx="3">
                  <c:v>3.85</c:v>
                </c:pt>
                <c:pt idx="4">
                  <c:v>3.94</c:v>
                </c:pt>
                <c:pt idx="5">
                  <c:v>3.94</c:v>
                </c:pt>
                <c:pt idx="6">
                  <c:v>3.86</c:v>
                </c:pt>
                <c:pt idx="7">
                  <c:v>3.85</c:v>
                </c:pt>
                <c:pt idx="8">
                  <c:v>3.91</c:v>
                </c:pt>
                <c:pt idx="9">
                  <c:v>3.93</c:v>
                </c:pt>
                <c:pt idx="10">
                  <c:v>3.91</c:v>
                </c:pt>
                <c:pt idx="11">
                  <c:v>3.91</c:v>
                </c:pt>
                <c:pt idx="12">
                  <c:v>3.9</c:v>
                </c:pt>
              </c:numCache>
            </c:numRef>
          </c:val>
          <c:extLst>
            <c:ext xmlns:c16="http://schemas.microsoft.com/office/drawing/2014/chart" uri="{C3380CC4-5D6E-409C-BE32-E72D297353CC}">
              <c16:uniqueId val="{00000006-BFC4-4A73-A218-7C1B52E2E6B0}"/>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'Voice Quality'!$E$1</c:f>
              <c:strCache>
                <c:ptCount val="1"/>
                <c:pt idx="0">
                  <c:v>ARCEP Target</c:v>
                </c:pt>
              </c:strCache>
            </c:strRef>
          </c:tx>
          <c:spPr>
            <a:ln w="12700" cap="rnd">
              <a:solidFill>
                <a:srgbClr val="FF0000"/>
              </a:solidFill>
              <a:prstDash val="sysDash"/>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Quality'!$E$2:$E$14</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smooth val="0"/>
          <c:extLst>
            <c:ext xmlns:c16="http://schemas.microsoft.com/office/drawing/2014/chart" uri="{C3380CC4-5D6E-409C-BE32-E72D297353CC}">
              <c16:uniqueId val="{00000007-BFC4-4A73-A218-7C1B52E2E6B0}"/>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5"/>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1"/>
      </c:valAx>
      <c:spPr>
        <a:noFill/>
        <a:ln>
          <a:noFill/>
        </a:ln>
        <a:effectLst/>
      </c:spPr>
    </c:plotArea>
    <c:legend>
      <c:legendPos val="r"/>
      <c:layout>
        <c:manualLayout>
          <c:xMode val="edge"/>
          <c:yMode val="edge"/>
          <c:x val="0.83780766738628665"/>
          <c:y val="0.39433865587518691"/>
          <c:w val="0.12725180733987199"/>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SMS Sending Success</a:t>
            </a:r>
            <a:endParaRPr lang="en-US" sz="1400"/>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EB41-4A93-AAC9-9AE22AB9639C}"/>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99.23</c:v>
                </c:pt>
                <c:pt idx="1">
                  <c:v>99.71</c:v>
                </c:pt>
                <c:pt idx="2">
                  <c:v>99.58</c:v>
                </c:pt>
                <c:pt idx="3">
                  <c:v>99.23</c:v>
                </c:pt>
                <c:pt idx="4">
                  <c:v>100</c:v>
                </c:pt>
                <c:pt idx="5">
                  <c:v>99.81</c:v>
                </c:pt>
                <c:pt idx="6">
                  <c:v>99.66</c:v>
                </c:pt>
                <c:pt idx="7">
                  <c:v>99.12</c:v>
                </c:pt>
                <c:pt idx="8">
                  <c:v>99.4</c:v>
                </c:pt>
                <c:pt idx="9">
                  <c:v>98.99</c:v>
                </c:pt>
                <c:pt idx="10">
                  <c:v>100</c:v>
                </c:pt>
                <c:pt idx="11">
                  <c:v>99.08</c:v>
                </c:pt>
                <c:pt idx="12">
                  <c:v>99.13</c:v>
                </c:pt>
              </c:numCache>
            </c:numRef>
          </c:val>
          <c:extLst>
            <c:ext xmlns:c16="http://schemas.microsoft.com/office/drawing/2014/chart" uri="{C3380CC4-5D6E-409C-BE32-E72D297353CC}">
              <c16:uniqueId val="{00000002-EB41-4A93-AAC9-9AE22AB9639C}"/>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EB41-4A93-AAC9-9AE22AB9639C}"/>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98.32</c:v>
                </c:pt>
                <c:pt idx="1">
                  <c:v>97.95</c:v>
                </c:pt>
                <c:pt idx="2">
                  <c:v>98.79</c:v>
                </c:pt>
                <c:pt idx="3">
                  <c:v>98.32</c:v>
                </c:pt>
                <c:pt idx="4">
                  <c:v>97</c:v>
                </c:pt>
                <c:pt idx="5">
                  <c:v>98.02</c:v>
                </c:pt>
                <c:pt idx="6">
                  <c:v>98.2</c:v>
                </c:pt>
                <c:pt idx="7">
                  <c:v>99.8</c:v>
                </c:pt>
                <c:pt idx="8">
                  <c:v>98.5</c:v>
                </c:pt>
                <c:pt idx="9">
                  <c:v>76.459999999999994</c:v>
                </c:pt>
                <c:pt idx="10">
                  <c:v>97.88</c:v>
                </c:pt>
                <c:pt idx="11">
                  <c:v>97.76</c:v>
                </c:pt>
                <c:pt idx="12">
                  <c:v>97.66</c:v>
                </c:pt>
              </c:numCache>
            </c:numRef>
          </c:val>
          <c:extLst>
            <c:ext xmlns:c16="http://schemas.microsoft.com/office/drawing/2014/chart" uri="{C3380CC4-5D6E-409C-BE32-E72D297353CC}">
              <c16:uniqueId val="{00000005-EB41-4A93-AAC9-9AE22AB9639C}"/>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SMS_Send!$D$1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6-EB41-4A93-AAC9-9AE22AB9639C}"/>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
      </c:valAx>
      <c:spPr>
        <a:noFill/>
        <a:ln>
          <a:noFill/>
        </a:ln>
        <a:effectLst/>
      </c:spPr>
    </c:plotArea>
    <c:legend>
      <c:legendPos val="b"/>
      <c:layout>
        <c:manualLayout>
          <c:xMode val="edge"/>
          <c:yMode val="edge"/>
          <c:x val="0.1806553843660291"/>
          <c:y val="0.93445006305985079"/>
          <c:w val="0.54773873458281264"/>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SMS Receiving Success</a:t>
            </a:r>
            <a:endParaRPr lang="en-US" sz="1400"/>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DB64-4DC9-85F6-D66400C8C2B8}"/>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99.7</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2-DB64-4DC9-85F6-D66400C8C2B8}"/>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DB64-4DC9-85F6-D66400C8C2B8}"/>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98.4</c:v>
                </c:pt>
                <c:pt idx="1">
                  <c:v>100</c:v>
                </c:pt>
                <c:pt idx="2">
                  <c:v>100</c:v>
                </c:pt>
                <c:pt idx="3">
                  <c:v>100</c:v>
                </c:pt>
                <c:pt idx="4">
                  <c:v>100</c:v>
                </c:pt>
                <c:pt idx="5">
                  <c:v>100</c:v>
                </c:pt>
                <c:pt idx="6">
                  <c:v>100</c:v>
                </c:pt>
                <c:pt idx="7">
                  <c:v>100</c:v>
                </c:pt>
                <c:pt idx="8">
                  <c:v>100</c:v>
                </c:pt>
                <c:pt idx="9">
                  <c:v>100</c:v>
                </c:pt>
                <c:pt idx="10">
                  <c:v>100</c:v>
                </c:pt>
                <c:pt idx="11">
                  <c:v>100</c:v>
                </c:pt>
                <c:pt idx="12">
                  <c:v>99.9</c:v>
                </c:pt>
              </c:numCache>
            </c:numRef>
          </c:val>
          <c:extLst>
            <c:ext xmlns:c16="http://schemas.microsoft.com/office/drawing/2014/chart" uri="{C3380CC4-5D6E-409C-BE32-E72D297353CC}">
              <c16:uniqueId val="{00000005-DB64-4DC9-85F6-D66400C8C2B8}"/>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SMS_Receive!$D$1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6-DB64-4DC9-85F6-D66400C8C2B8}"/>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95"/>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1"/>
      </c:valAx>
      <c:spPr>
        <a:noFill/>
        <a:ln>
          <a:noFill/>
        </a:ln>
        <a:effectLst/>
      </c:spPr>
    </c:plotArea>
    <c:legend>
      <c:legendPos val="b"/>
      <c:layout>
        <c:manualLayout>
          <c:xMode val="edge"/>
          <c:yMode val="edge"/>
          <c:x val="0.16521962732175854"/>
          <c:y val="0.92964236765162045"/>
          <c:w val="0.534078515271429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SMS_Receive!$L$2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SMS_Receive!$K$3</c:f>
              <c:strCache>
                <c:ptCount val="1"/>
                <c:pt idx="0">
                  <c:v>#Regions</c:v>
                </c:pt>
              </c:strCache>
            </c:strRef>
          </c:cat>
          <c:val>
            <c:numRef>
              <c:f>SMS_Receive!$L$3</c:f>
              <c:numCache>
                <c:formatCode>General</c:formatCode>
                <c:ptCount val="1"/>
                <c:pt idx="0">
                  <c:v>12</c:v>
                </c:pt>
              </c:numCache>
            </c:numRef>
          </c:val>
          <c:extLst>
            <c:ext xmlns:c16="http://schemas.microsoft.com/office/drawing/2014/chart" uri="{C3380CC4-5D6E-409C-BE32-E72D297353CC}">
              <c16:uniqueId val="{00000000-ECAD-4674-93E9-03A07AA93CF7}"/>
            </c:ext>
          </c:extLst>
        </c:ser>
        <c:ser>
          <c:idx val="1"/>
          <c:order val="1"/>
          <c:tx>
            <c:strRef>
              <c:f>SMS_Receive!$M$2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SMS_Receive!$K$3</c:f>
              <c:strCache>
                <c:ptCount val="1"/>
                <c:pt idx="0">
                  <c:v>#Regions</c:v>
                </c:pt>
              </c:strCache>
            </c:strRef>
          </c:cat>
          <c:val>
            <c:numRef>
              <c:f>SMS_Receive!$M$3</c:f>
              <c:numCache>
                <c:formatCode>General</c:formatCode>
                <c:ptCount val="1"/>
                <c:pt idx="0">
                  <c:v>0</c:v>
                </c:pt>
              </c:numCache>
            </c:numRef>
          </c:val>
          <c:extLst>
            <c:ext xmlns:c16="http://schemas.microsoft.com/office/drawing/2014/chart" uri="{C3380CC4-5D6E-409C-BE32-E72D297353CC}">
              <c16:uniqueId val="{00000001-ECAD-4674-93E9-03A07AA93CF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SMS_Send!$L$2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SMS_Send!$K$3</c:f>
              <c:strCache>
                <c:ptCount val="1"/>
                <c:pt idx="0">
                  <c:v>#Regions</c:v>
                </c:pt>
              </c:strCache>
            </c:strRef>
          </c:cat>
          <c:val>
            <c:numRef>
              <c:f>SMS_Send!$L$3</c:f>
              <c:numCache>
                <c:formatCode>General</c:formatCode>
                <c:ptCount val="1"/>
                <c:pt idx="0">
                  <c:v>11</c:v>
                </c:pt>
              </c:numCache>
            </c:numRef>
          </c:val>
          <c:extLst>
            <c:ext xmlns:c16="http://schemas.microsoft.com/office/drawing/2014/chart" uri="{C3380CC4-5D6E-409C-BE32-E72D297353CC}">
              <c16:uniqueId val="{00000000-3E91-4FBA-B43A-9FFA9171C7FA}"/>
            </c:ext>
          </c:extLst>
        </c:ser>
        <c:ser>
          <c:idx val="1"/>
          <c:order val="1"/>
          <c:tx>
            <c:strRef>
              <c:f>SMS_Send!$M$2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SMS_Send!$K$3</c:f>
              <c:strCache>
                <c:ptCount val="1"/>
                <c:pt idx="0">
                  <c:v>#Regions</c:v>
                </c:pt>
              </c:strCache>
            </c:strRef>
          </c:cat>
          <c:val>
            <c:numRef>
              <c:f>SMS_Send!$M$3</c:f>
              <c:numCache>
                <c:formatCode>General</c:formatCode>
                <c:ptCount val="1"/>
                <c:pt idx="0">
                  <c:v>1</c:v>
                </c:pt>
              </c:numCache>
            </c:numRef>
          </c:val>
          <c:extLst>
            <c:ext xmlns:c16="http://schemas.microsoft.com/office/drawing/2014/chart" uri="{C3380CC4-5D6E-409C-BE32-E72D297353CC}">
              <c16:uniqueId val="{00000001-3E91-4FBA-B43A-9FFA9171C7FA}"/>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3G Availability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'3G_Availability'!$B$1</c:f>
              <c:strCache>
                <c:ptCount val="1"/>
                <c:pt idx="0">
                  <c:v>MTN</c:v>
                </c:pt>
              </c:strCache>
            </c:strRef>
          </c:tx>
          <c:spPr>
            <a:ln w="28575" cap="rnd">
              <a:solidFill>
                <a:srgbClr val="FFC000"/>
              </a:solidFill>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'3G_Availability'!$B$2:$B$14</c:f>
              <c:numCache>
                <c:formatCode>General</c:formatCode>
                <c:ptCount val="13"/>
                <c:pt idx="0">
                  <c:v>98.9</c:v>
                </c:pt>
                <c:pt idx="1">
                  <c:v>99.5</c:v>
                </c:pt>
                <c:pt idx="2">
                  <c:v>99.4</c:v>
                </c:pt>
                <c:pt idx="3">
                  <c:v>99.3</c:v>
                </c:pt>
                <c:pt idx="4">
                  <c:v>99.3</c:v>
                </c:pt>
                <c:pt idx="5">
                  <c:v>99.6</c:v>
                </c:pt>
                <c:pt idx="6">
                  <c:v>99.3</c:v>
                </c:pt>
                <c:pt idx="7">
                  <c:v>99.3</c:v>
                </c:pt>
                <c:pt idx="8">
                  <c:v>98.2</c:v>
                </c:pt>
                <c:pt idx="9">
                  <c:v>98.5</c:v>
                </c:pt>
                <c:pt idx="10">
                  <c:v>99.7</c:v>
                </c:pt>
                <c:pt idx="11">
                  <c:v>98.54</c:v>
                </c:pt>
                <c:pt idx="12">
                  <c:v>99.14</c:v>
                </c:pt>
              </c:numCache>
            </c:numRef>
          </c:val>
          <c:extLst>
            <c:ext xmlns:c16="http://schemas.microsoft.com/office/drawing/2014/chart" uri="{C3380CC4-5D6E-409C-BE32-E72D297353CC}">
              <c16:uniqueId val="{00000000-1CA9-40C9-A97E-C587BA9FE32F}"/>
            </c:ext>
          </c:extLst>
        </c:ser>
        <c:ser>
          <c:idx val="1"/>
          <c:order val="1"/>
          <c:tx>
            <c:strRef>
              <c:f>'3G_Availability'!$C$1</c:f>
              <c:strCache>
                <c:ptCount val="1"/>
                <c:pt idx="0">
                  <c:v>MOOV</c:v>
                </c:pt>
              </c:strCache>
            </c:strRef>
          </c:tx>
          <c:spPr>
            <a:ln w="28575" cap="rnd">
              <a:solidFill>
                <a:srgbClr val="92D050"/>
              </a:solidFill>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'3G_Availability'!$C$2:$C$14</c:f>
              <c:numCache>
                <c:formatCode>General</c:formatCode>
                <c:ptCount val="13"/>
                <c:pt idx="0">
                  <c:v>99.7</c:v>
                </c:pt>
                <c:pt idx="1">
                  <c:v>99.7</c:v>
                </c:pt>
                <c:pt idx="2">
                  <c:v>99.9</c:v>
                </c:pt>
                <c:pt idx="3">
                  <c:v>98.7</c:v>
                </c:pt>
                <c:pt idx="4">
                  <c:v>99.9</c:v>
                </c:pt>
                <c:pt idx="5">
                  <c:v>100</c:v>
                </c:pt>
                <c:pt idx="6">
                  <c:v>99.9</c:v>
                </c:pt>
                <c:pt idx="7">
                  <c:v>99.5</c:v>
                </c:pt>
                <c:pt idx="8">
                  <c:v>99.9</c:v>
                </c:pt>
                <c:pt idx="9">
                  <c:v>88.2</c:v>
                </c:pt>
                <c:pt idx="10">
                  <c:v>99.5</c:v>
                </c:pt>
                <c:pt idx="11">
                  <c:v>95.73</c:v>
                </c:pt>
                <c:pt idx="12">
                  <c:v>99.16</c:v>
                </c:pt>
              </c:numCache>
            </c:numRef>
          </c:val>
          <c:extLst>
            <c:ext xmlns:c16="http://schemas.microsoft.com/office/drawing/2014/chart" uri="{C3380CC4-5D6E-409C-BE32-E72D297353CC}">
              <c16:uniqueId val="{00000001-1CA9-40C9-A97E-C587BA9FE32F}"/>
            </c:ext>
          </c:extLst>
        </c:ser>
        <c:ser>
          <c:idx val="2"/>
          <c:order val="2"/>
          <c:tx>
            <c:strRef>
              <c:f>'3G_Availability'!$D$1</c:f>
              <c:strCache>
                <c:ptCount val="1"/>
                <c:pt idx="0">
                  <c:v>ARCEP Target</c:v>
                </c:pt>
              </c:strCache>
            </c:strRef>
          </c:tx>
          <c:spPr>
            <a:ln w="12700" cap="rnd">
              <a:solidFill>
                <a:srgbClr val="FF0000"/>
              </a:solidFill>
              <a:prstDash val="sysDash"/>
              <a:round/>
            </a:ln>
            <a:effectLst/>
          </c:spPr>
          <c:marker>
            <c:symbol val="none"/>
          </c:marker>
          <c:cat>
            <c:strRef>
              <c:f>'3G_Availability'!$A$2:$A$14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'3G_Availability'!$D$2:$D$14</c:f>
              <c:numCache>
                <c:formatCode>General</c:formatCode>
                <c:ptCount val="13"/>
                <c:pt idx="0">
                  <c:v>95</c:v>
                </c:pt>
                <c:pt idx="1">
                  <c:v>95</c:v>
                </c:pt>
                <c:pt idx="2">
                  <c:v>95</c:v>
                </c:pt>
                <c:pt idx="3">
                  <c:v>95</c:v>
                </c:pt>
                <c:pt idx="4">
                  <c:v>95</c:v>
                </c:pt>
                <c:pt idx="5">
                  <c:v>95</c:v>
                </c:pt>
                <c:pt idx="6">
                  <c:v>95</c:v>
                </c:pt>
                <c:pt idx="7">
                  <c:v>95</c:v>
                </c:pt>
                <c:pt idx="8">
                  <c:v>95</c:v>
                </c:pt>
                <c:pt idx="9">
                  <c:v>95</c:v>
                </c:pt>
                <c:pt idx="10">
                  <c:v>95</c:v>
                </c:pt>
                <c:pt idx="11">
                  <c:v>95</c:v>
                </c:pt>
                <c:pt idx="12">
                  <c:v>95</c:v>
                </c:pt>
              </c:numCache>
            </c:numRef>
          </c:val>
          <c:extLst>
            <c:ext xmlns:c16="http://schemas.microsoft.com/office/drawing/2014/chart" uri="{C3380CC4-5D6E-409C-BE32-E72D297353CC}">
              <c16:uniqueId val="{00000002-1CA9-40C9-A97E-C587BA9FE32F}"/>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3725556264926348"/>
          <c:y val="0.90166635170603671"/>
          <c:w val="0.50789222775724463"/>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'3G_Availability'!$L$2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'3G_Availability'!$K$3</c:f>
              <c:strCache>
                <c:ptCount val="1"/>
                <c:pt idx="0">
                  <c:v>#Regions</c:v>
                </c:pt>
              </c:strCache>
            </c:strRef>
          </c:cat>
          <c:val>
            <c:numRef>
              <c:f>'3G_Availability'!$L$3</c:f>
              <c:numCache>
                <c:formatCode>General</c:formatCode>
                <c:ptCount val="1"/>
                <c:pt idx="0">
                  <c:v>4</c:v>
                </c:pt>
              </c:numCache>
            </c:numRef>
          </c:val>
          <c:extLst>
            <c:ext xmlns:c16="http://schemas.microsoft.com/office/drawing/2014/chart" uri="{C3380CC4-5D6E-409C-BE32-E72D297353CC}">
              <c16:uniqueId val="{00000000-0BA5-405A-8E2A-99376D4261A6}"/>
            </c:ext>
          </c:extLst>
        </c:ser>
        <c:ser>
          <c:idx val="1"/>
          <c:order val="1"/>
          <c:tx>
            <c:strRef>
              <c:f>'3G_Availability'!$M$2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'3G_Availability'!$K$3</c:f>
              <c:strCache>
                <c:ptCount val="1"/>
                <c:pt idx="0">
                  <c:v>#Regions</c:v>
                </c:pt>
              </c:strCache>
            </c:strRef>
          </c:cat>
          <c:val>
            <c:numRef>
              <c:f>'3G_Availability'!$M$3</c:f>
              <c:numCache>
                <c:formatCode>General</c:formatCode>
                <c:ptCount val="1"/>
                <c:pt idx="0">
                  <c:v>8</c:v>
                </c:pt>
              </c:numCache>
            </c:numRef>
          </c:val>
          <c:extLst>
            <c:ext xmlns:c16="http://schemas.microsoft.com/office/drawing/2014/chart" uri="{C3380CC4-5D6E-409C-BE32-E72D297353CC}">
              <c16:uniqueId val="{00000001-0BA5-405A-8E2A-99376D4261A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a:t>
            </a:r>
            <a:r>
              <a:rPr lang="fr-FR" sz="1400" b="1" i="0" cap="all" baseline="0">
                <a:effectLst/>
              </a:rPr>
              <a:t> HTTP </a:t>
            </a:r>
            <a:r>
              <a:rPr lang="fr-FR" sz="1400" b="1" i="0" u="none" strike="noStrike" cap="all" baseline="0">
                <a:effectLst/>
              </a:rPr>
              <a:t>Connexion Setup Time</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2.12</c:v>
                </c:pt>
                <c:pt idx="1">
                  <c:v>2.36</c:v>
                </c:pt>
                <c:pt idx="2">
                  <c:v>2.31</c:v>
                </c:pt>
                <c:pt idx="3">
                  <c:v>2.2799999999999998</c:v>
                </c:pt>
                <c:pt idx="4">
                  <c:v>3.06</c:v>
                </c:pt>
                <c:pt idx="5">
                  <c:v>3</c:v>
                </c:pt>
                <c:pt idx="6">
                  <c:v>2.54</c:v>
                </c:pt>
                <c:pt idx="7">
                  <c:v>2.8</c:v>
                </c:pt>
                <c:pt idx="8">
                  <c:v>3.22</c:v>
                </c:pt>
                <c:pt idx="9">
                  <c:v>3.9</c:v>
                </c:pt>
                <c:pt idx="10">
                  <c:v>3.37</c:v>
                </c:pt>
                <c:pt idx="11">
                  <c:v>4.66</c:v>
                </c:pt>
                <c:pt idx="12">
                  <c:v>2.96</c:v>
                </c:pt>
              </c:numCache>
            </c:numRef>
          </c:val>
          <c:extLst>
            <c:ext xmlns:c16="http://schemas.microsoft.com/office/drawing/2014/chart" uri="{C3380CC4-5D6E-409C-BE32-E72D297353CC}">
              <c16:uniqueId val="{00000000-7DFB-4A68-96AD-0C2B6E531D92}"/>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5.07</c:v>
                </c:pt>
                <c:pt idx="1">
                  <c:v>4.5999999999999996</c:v>
                </c:pt>
                <c:pt idx="2">
                  <c:v>2.5099999999999998</c:v>
                </c:pt>
                <c:pt idx="3">
                  <c:v>4.47</c:v>
                </c:pt>
                <c:pt idx="4">
                  <c:v>2.92</c:v>
                </c:pt>
                <c:pt idx="5">
                  <c:v>2.76</c:v>
                </c:pt>
                <c:pt idx="6">
                  <c:v>4.9000000000000004</c:v>
                </c:pt>
                <c:pt idx="7">
                  <c:v>4.8899999999999997</c:v>
                </c:pt>
                <c:pt idx="8">
                  <c:v>3.25</c:v>
                </c:pt>
                <c:pt idx="9">
                  <c:v>4.47</c:v>
                </c:pt>
                <c:pt idx="10">
                  <c:v>3.5</c:v>
                </c:pt>
                <c:pt idx="11">
                  <c:v>4.74</c:v>
                </c:pt>
                <c:pt idx="12">
                  <c:v>4</c:v>
                </c:pt>
              </c:numCache>
            </c:numRef>
          </c:val>
          <c:extLst>
            <c:ext xmlns:c16="http://schemas.microsoft.com/office/drawing/2014/chart" uri="{C3380CC4-5D6E-409C-BE32-E72D297353CC}">
              <c16:uniqueId val="{00000001-7DFB-4A68-96AD-0C2B6E531D92}"/>
            </c:ext>
          </c:extLst>
        </c:ser>
        <c:ser>
          <c:idx val="2"/>
          <c:order val="2"/>
          <c:tx>
            <c:strRef>
              <c:f>'3G_setup_time'!$D$1</c:f>
              <c:strCache>
                <c:ptCount val="1"/>
                <c:pt idx="0">
                  <c:v>ARCEP Target</c:v>
                </c:pt>
              </c:strCache>
            </c:strRef>
          </c:tx>
          <c:spPr>
            <a:ln w="1905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30</c:v>
                </c:pt>
                <c:pt idx="1">
                  <c:v>30</c:v>
                </c:pt>
                <c:pt idx="2">
                  <c:v>30</c:v>
                </c:pt>
                <c:pt idx="3">
                  <c:v>30</c:v>
                </c:pt>
                <c:pt idx="4">
                  <c:v>30</c:v>
                </c:pt>
                <c:pt idx="5">
                  <c:v>30</c:v>
                </c:pt>
                <c:pt idx="6">
                  <c:v>30</c:v>
                </c:pt>
                <c:pt idx="7">
                  <c:v>30</c:v>
                </c:pt>
                <c:pt idx="8">
                  <c:v>30</c:v>
                </c:pt>
                <c:pt idx="9">
                  <c:v>30</c:v>
                </c:pt>
                <c:pt idx="10">
                  <c:v>30</c:v>
                </c:pt>
                <c:pt idx="11">
                  <c:v>30</c:v>
                </c:pt>
                <c:pt idx="12">
                  <c:v>30</c:v>
                </c:pt>
              </c:numCache>
            </c:numRef>
          </c:val>
          <c:extLst>
            <c:ext xmlns:c16="http://schemas.microsoft.com/office/drawing/2014/chart" uri="{C3380CC4-5D6E-409C-BE32-E72D297353CC}">
              <c16:uniqueId val="{00000002-7DFB-4A68-96AD-0C2B6E531D92}"/>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3725556264926348"/>
          <c:y val="0.90166635170603671"/>
          <c:w val="0.50789222775724463"/>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layout>
        <c:manualLayout>
          <c:xMode val="edge"/>
          <c:yMode val="edge"/>
          <c:x val="0.2799930008748907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'2G Coverage'!$G$3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Coverage'!$G$4</c:f>
              <c:numCache>
                <c:formatCode>General</c:formatCode>
                <c:ptCount val="1"/>
                <c:pt idx="0">
                  <c:v>4</c:v>
                </c:pt>
              </c:numCache>
            </c:numRef>
          </c:val>
          <c:extLst>
            <c:ext xmlns:c16="http://schemas.microsoft.com/office/drawing/2014/chart" uri="{C3380CC4-5D6E-409C-BE32-E72D297353CC}">
              <c16:uniqueId val="{00000000-8B94-4D23-9847-9C7C5A5B610D}"/>
            </c:ext>
          </c:extLst>
        </c:ser>
        <c:ser>
          <c:idx val="1"/>
          <c:order val="1"/>
          <c:tx>
            <c:strRef>
              <c:f>'2G Coverage'!$H$3</c:f>
              <c:strCache>
                <c:ptCount val="1"/>
                <c:pt idx="0">
                  <c:v>MOOV</c:v>
                </c:pt>
              </c:strCache>
            </c:strRef>
          </c:tx>
          <c:spPr>
            <a:solidFill>
              <a:srgbClr val="92D050"/>
            </a:solidFill>
            <a:ln w="9525">
              <a:solidFill>
                <a:schemeClr val="lt1"/>
              </a:solidFill>
            </a:ln>
            <a:effectLst/>
            <a:scene3d>
              <a:camera prst="orthographicFront"/>
              <a:lightRig rig="threePt" dir="t"/>
            </a:scene3d>
            <a:sp3d>
              <a:bevelT w="114300" prst="artDeco"/>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8B94-4D23-9847-9C7C5A5B610D}"/>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Coverage'!$H$4</c:f>
              <c:numCache>
                <c:formatCode>General</c:formatCode>
                <c:ptCount val="1"/>
                <c:pt idx="0">
                  <c:v>8</c:v>
                </c:pt>
              </c:numCache>
            </c:numRef>
          </c:val>
          <c:extLst>
            <c:ext xmlns:c16="http://schemas.microsoft.com/office/drawing/2014/chart" uri="{C3380CC4-5D6E-409C-BE32-E72D297353CC}">
              <c16:uniqueId val="{00000003-8B94-4D23-9847-9C7C5A5B610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'3G_setup_time'!$L$2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'3G_setup_time'!$K$3</c:f>
              <c:strCache>
                <c:ptCount val="1"/>
                <c:pt idx="0">
                  <c:v>#Regions</c:v>
                </c:pt>
              </c:strCache>
            </c:strRef>
          </c:cat>
          <c:val>
            <c:numRef>
              <c:f>'3G_setup_time'!$L$3</c:f>
              <c:numCache>
                <c:formatCode>General</c:formatCode>
                <c:ptCount val="1"/>
                <c:pt idx="0">
                  <c:v>10</c:v>
                </c:pt>
              </c:numCache>
            </c:numRef>
          </c:val>
          <c:extLst>
            <c:ext xmlns:c16="http://schemas.microsoft.com/office/drawing/2014/chart" uri="{C3380CC4-5D6E-409C-BE32-E72D297353CC}">
              <c16:uniqueId val="{00000000-010A-4D0C-8C2E-9672E47D0434}"/>
            </c:ext>
          </c:extLst>
        </c:ser>
        <c:ser>
          <c:idx val="1"/>
          <c:order val="1"/>
          <c:tx>
            <c:strRef>
              <c:f>'3G_setup_time'!$M$2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'3G_setup_time'!$K$3</c:f>
              <c:strCache>
                <c:ptCount val="1"/>
                <c:pt idx="0">
                  <c:v>#Regions</c:v>
                </c:pt>
              </c:strCache>
            </c:strRef>
          </c:cat>
          <c:val>
            <c:numRef>
              <c:f>'3G_setup_time'!$M$3</c:f>
              <c:numCache>
                <c:formatCode>General</c:formatCode>
                <c:ptCount val="1"/>
                <c:pt idx="0">
                  <c:v>2</c:v>
                </c:pt>
              </c:numCache>
            </c:numRef>
          </c:val>
          <c:extLst>
            <c:ext xmlns:c16="http://schemas.microsoft.com/office/drawing/2014/chart" uri="{C3380CC4-5D6E-409C-BE32-E72D297353CC}">
              <c16:uniqueId val="{00000001-010A-4D0C-8C2E-9672E47D043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u="none" strike="noStrike" cap="all" baseline="0">
                <a:effectLst/>
              </a:rPr>
              <a:t>3G</a:t>
            </a:r>
            <a:r>
              <a:rPr lang="fr-FR" sz="1400" b="1" i="0" u="none" strike="noStrike" cap="all" baseline="0">
                <a:effectLst/>
              </a:rPr>
              <a:t> Internet Connexion SuccesS </a:t>
            </a:r>
            <a:endParaRPr lang="en-US" sz="1400">
              <a:effectLst/>
            </a:endParaRPr>
          </a:p>
        </c:rich>
      </c:tx>
      <c:layout>
        <c:manualLayout>
          <c:xMode val="edge"/>
          <c:yMode val="edge"/>
          <c:x val="0.10983378823861728"/>
          <c:y val="3.3397072027228566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3719697510434237"/>
          <c:w val="0.9501591309058024"/>
          <c:h val="0.5563858282210894"/>
        </c:manualLayout>
      </c:layout>
      <c:barChart>
        <c:barDir val="col"/>
        <c:grouping val="clustered"/>
        <c:varyColors val="0"/>
        <c:ser>
          <c:idx val="0"/>
          <c:order val="0"/>
          <c:tx>
            <c:strRef>
              <c:f>'3G_Int_Connexion'!$B$1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8AD-4735-9A65-12D0AF0FEC6E}"/>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8AD-4735-9A65-12D0AF0FEC6E}"/>
              </c:ext>
            </c:extLst>
          </c:dPt>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'3G_Int_Connexion'!$B$2:$B$14</c:f>
              <c:numCache>
                <c:formatCode>General</c:formatCode>
                <c:ptCount val="13"/>
                <c:pt idx="0">
                  <c:v>98.8</c:v>
                </c:pt>
                <c:pt idx="1">
                  <c:v>99.1</c:v>
                </c:pt>
                <c:pt idx="2">
                  <c:v>99</c:v>
                </c:pt>
                <c:pt idx="3">
                  <c:v>99.3</c:v>
                </c:pt>
                <c:pt idx="4">
                  <c:v>99.3</c:v>
                </c:pt>
                <c:pt idx="5">
                  <c:v>99.3</c:v>
                </c:pt>
                <c:pt idx="6">
                  <c:v>99.5</c:v>
                </c:pt>
                <c:pt idx="7">
                  <c:v>98.6</c:v>
                </c:pt>
                <c:pt idx="8">
                  <c:v>99.3</c:v>
                </c:pt>
                <c:pt idx="9">
                  <c:v>98.3</c:v>
                </c:pt>
                <c:pt idx="10">
                  <c:v>99.6</c:v>
                </c:pt>
                <c:pt idx="11">
                  <c:v>98.93</c:v>
                </c:pt>
                <c:pt idx="12">
                  <c:v>99.05</c:v>
                </c:pt>
              </c:numCache>
            </c:numRef>
          </c:val>
          <c:extLst>
            <c:ext xmlns:c16="http://schemas.microsoft.com/office/drawing/2014/chart" uri="{C3380CC4-5D6E-409C-BE32-E72D297353CC}">
              <c16:uniqueId val="{00000004-28AD-4735-9A65-12D0AF0FEC6E}"/>
            </c:ext>
          </c:extLst>
        </c:ser>
        <c:ser>
          <c:idx val="1"/>
          <c:order val="1"/>
          <c:tx>
            <c:strRef>
              <c:f>'3G_Int_Connexion'!$C$1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8AD-4735-9A65-12D0AF0FEC6E}"/>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8AD-4735-9A65-12D0AF0FEC6E}"/>
              </c:ext>
            </c:extLst>
          </c:dPt>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'3G_Int_Connexion'!$C$2:$C$14</c:f>
              <c:numCache>
                <c:formatCode>General</c:formatCode>
                <c:ptCount val="13"/>
                <c:pt idx="0">
                  <c:v>99.2</c:v>
                </c:pt>
                <c:pt idx="1">
                  <c:v>99.3</c:v>
                </c:pt>
                <c:pt idx="2">
                  <c:v>99.6</c:v>
                </c:pt>
                <c:pt idx="3">
                  <c:v>99</c:v>
                </c:pt>
                <c:pt idx="4">
                  <c:v>98.7</c:v>
                </c:pt>
                <c:pt idx="5">
                  <c:v>99.9</c:v>
                </c:pt>
                <c:pt idx="6">
                  <c:v>99.4</c:v>
                </c:pt>
                <c:pt idx="7">
                  <c:v>99.2</c:v>
                </c:pt>
                <c:pt idx="8">
                  <c:v>99.8</c:v>
                </c:pt>
                <c:pt idx="9">
                  <c:v>93.9</c:v>
                </c:pt>
                <c:pt idx="10">
                  <c:v>99.8</c:v>
                </c:pt>
                <c:pt idx="11">
                  <c:v>98.53</c:v>
                </c:pt>
                <c:pt idx="12">
                  <c:v>99.19</c:v>
                </c:pt>
              </c:numCache>
            </c:numRef>
          </c:val>
          <c:extLst>
            <c:ext xmlns:c16="http://schemas.microsoft.com/office/drawing/2014/chart" uri="{C3380CC4-5D6E-409C-BE32-E72D297353CC}">
              <c16:uniqueId val="{00000009-28AD-4735-9A65-12D0AF0FEC6E}"/>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'3G_Int_Connexion'!$D$1</c:f>
              <c:strCache>
                <c:ptCount val="1"/>
                <c:pt idx="0">
                  <c:v>ARCEP Target</c:v>
                </c:pt>
              </c:strCache>
            </c:strRef>
          </c:tx>
          <c:spPr>
            <a:ln w="19050" cap="rnd">
              <a:solidFill>
                <a:srgbClr val="FF0000"/>
              </a:solidFill>
              <a:prstDash val="sysDash"/>
              <a:round/>
            </a:ln>
            <a:effectLst/>
          </c:spPr>
          <c:marker>
            <c:symbol val="none"/>
          </c:marker>
          <c:cat>
            <c:strRef>
              <c:f>'3G_Int_Connexion'!$A$2:$A$14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28AD-4735-9A65-12D0AF0FEC6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2768282245526744"/>
          <c:y val="0.93951561097106961"/>
          <c:w val="0.4942193130188485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'3G_Int_Connexion'!$L$2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'3G_Int_Connexion'!$K$3</c:f>
              <c:strCache>
                <c:ptCount val="1"/>
                <c:pt idx="0">
                  <c:v>#Regions</c:v>
                </c:pt>
              </c:strCache>
            </c:strRef>
          </c:cat>
          <c:val>
            <c:numRef>
              <c:f>'3G_Int_Connexion'!$L$3</c:f>
              <c:numCache>
                <c:formatCode>General</c:formatCode>
                <c:ptCount val="1"/>
                <c:pt idx="0">
                  <c:v>5</c:v>
                </c:pt>
              </c:numCache>
            </c:numRef>
          </c:val>
          <c:extLst>
            <c:ext xmlns:c16="http://schemas.microsoft.com/office/drawing/2014/chart" uri="{C3380CC4-5D6E-409C-BE32-E72D297353CC}">
              <c16:uniqueId val="{00000000-58AA-4ECA-8979-EC004AA23F2D}"/>
            </c:ext>
          </c:extLst>
        </c:ser>
        <c:ser>
          <c:idx val="1"/>
          <c:order val="1"/>
          <c:tx>
            <c:strRef>
              <c:f>'3G_Int_Connexion'!$M$2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'3G_Int_Connexion'!$K$3</c:f>
              <c:strCache>
                <c:ptCount val="1"/>
                <c:pt idx="0">
                  <c:v>#Regions</c:v>
                </c:pt>
              </c:strCache>
            </c:strRef>
          </c:cat>
          <c:val>
            <c:numRef>
              <c:f>'3G_Int_Connexion'!$M$3</c:f>
              <c:numCache>
                <c:formatCode>General</c:formatCode>
                <c:ptCount val="1"/>
                <c:pt idx="0">
                  <c:v>6</c:v>
                </c:pt>
              </c:numCache>
            </c:numRef>
          </c:val>
          <c:extLst>
            <c:ext xmlns:c16="http://schemas.microsoft.com/office/drawing/2014/chart" uri="{C3380CC4-5D6E-409C-BE32-E72D297353CC}">
              <c16:uniqueId val="{00000001-58AA-4ECA-8979-EC004AA23F2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Web Service SUCCESS </a:t>
            </a:r>
            <a:endParaRPr lang="en-US" sz="1400">
              <a:effectLst/>
            </a:endParaRPr>
          </a:p>
        </c:rich>
      </c:tx>
      <c:layout>
        <c:manualLayout>
          <c:xMode val="edge"/>
          <c:yMode val="edge"/>
          <c:x val="0.20780883753279378"/>
          <c:y val="1.476969738789567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3136037053720609"/>
          <c:w val="0.9501591309058024"/>
          <c:h val="0.55303368033722977"/>
        </c:manualLayout>
      </c:layout>
      <c:barChart>
        <c:barDir val="col"/>
        <c:grouping val="clustered"/>
        <c:varyColors val="0"/>
        <c:ser>
          <c:idx val="0"/>
          <c:order val="0"/>
          <c:tx>
            <c:strRef>
              <c:f>'3G_Web_Ser'!$B$1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6052-4D6C-8003-753C02006F7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6052-4D6C-8003-753C02006F73}"/>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98.51</c:v>
                </c:pt>
                <c:pt idx="1">
                  <c:v>99.8</c:v>
                </c:pt>
                <c:pt idx="2">
                  <c:v>99.88</c:v>
                </c:pt>
                <c:pt idx="3">
                  <c:v>99.94</c:v>
                </c:pt>
                <c:pt idx="4">
                  <c:v>99.15</c:v>
                </c:pt>
                <c:pt idx="5">
                  <c:v>99.9</c:v>
                </c:pt>
                <c:pt idx="6">
                  <c:v>99.91</c:v>
                </c:pt>
                <c:pt idx="7">
                  <c:v>99.77</c:v>
                </c:pt>
                <c:pt idx="8">
                  <c:v>98.97</c:v>
                </c:pt>
                <c:pt idx="9">
                  <c:v>100</c:v>
                </c:pt>
                <c:pt idx="10">
                  <c:v>98.8</c:v>
                </c:pt>
                <c:pt idx="11">
                  <c:v>97.11</c:v>
                </c:pt>
                <c:pt idx="12">
                  <c:v>99.17</c:v>
                </c:pt>
              </c:numCache>
            </c:numRef>
          </c:val>
          <c:extLst>
            <c:ext xmlns:c16="http://schemas.microsoft.com/office/drawing/2014/chart" uri="{C3380CC4-5D6E-409C-BE32-E72D297353CC}">
              <c16:uniqueId val="{00000004-6052-4D6C-8003-753C02006F73}"/>
            </c:ext>
          </c:extLst>
        </c:ser>
        <c:ser>
          <c:idx val="1"/>
          <c:order val="1"/>
          <c:tx>
            <c:strRef>
              <c:f>'3G_Web_Ser'!$C$1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6052-4D6C-8003-753C02006F7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6052-4D6C-8003-753C02006F73}"/>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99.34</c:v>
                </c:pt>
                <c:pt idx="1">
                  <c:v>98.14</c:v>
                </c:pt>
                <c:pt idx="2">
                  <c:v>99.28</c:v>
                </c:pt>
                <c:pt idx="3">
                  <c:v>98.48</c:v>
                </c:pt>
                <c:pt idx="4">
                  <c:v>99.07</c:v>
                </c:pt>
                <c:pt idx="5">
                  <c:v>99.18</c:v>
                </c:pt>
                <c:pt idx="6">
                  <c:v>96.84</c:v>
                </c:pt>
                <c:pt idx="7">
                  <c:v>97.39</c:v>
                </c:pt>
                <c:pt idx="8">
                  <c:v>94.53</c:v>
                </c:pt>
                <c:pt idx="9">
                  <c:v>98.63</c:v>
                </c:pt>
                <c:pt idx="10">
                  <c:v>99.61</c:v>
                </c:pt>
                <c:pt idx="11">
                  <c:v>68.239999999999995</c:v>
                </c:pt>
                <c:pt idx="12">
                  <c:v>95.58</c:v>
                </c:pt>
              </c:numCache>
            </c:numRef>
          </c:val>
          <c:extLst>
            <c:ext xmlns:c16="http://schemas.microsoft.com/office/drawing/2014/chart" uri="{C3380CC4-5D6E-409C-BE32-E72D297353CC}">
              <c16:uniqueId val="{00000009-6052-4D6C-8003-753C02006F7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'3G_Web_Ser'!$D$1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6052-4D6C-8003-753C02006F7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4870249930026361"/>
          <c:y val="0.93951548394469209"/>
          <c:w val="0.5199100291627327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'3G_Web_Ser'!$L$2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'3G_Web_Ser'!$K$3</c:f>
              <c:strCache>
                <c:ptCount val="1"/>
                <c:pt idx="0">
                  <c:v>#Regions</c:v>
                </c:pt>
              </c:strCache>
            </c:strRef>
          </c:cat>
          <c:val>
            <c:numRef>
              <c:f>'3G_Web_Ser'!$L$3</c:f>
              <c:numCache>
                <c:formatCode>General</c:formatCode>
                <c:ptCount val="1"/>
                <c:pt idx="0">
                  <c:v>10</c:v>
                </c:pt>
              </c:numCache>
            </c:numRef>
          </c:val>
          <c:extLst>
            <c:ext xmlns:c16="http://schemas.microsoft.com/office/drawing/2014/chart" uri="{C3380CC4-5D6E-409C-BE32-E72D297353CC}">
              <c16:uniqueId val="{00000000-F1B2-4470-9A65-F43C3481373D}"/>
            </c:ext>
          </c:extLst>
        </c:ser>
        <c:ser>
          <c:idx val="1"/>
          <c:order val="1"/>
          <c:tx>
            <c:strRef>
              <c:f>'3G_Web_Ser'!$M$2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'3G_Web_Ser'!$K$3</c:f>
              <c:strCache>
                <c:ptCount val="1"/>
                <c:pt idx="0">
                  <c:v>#Regions</c:v>
                </c:pt>
              </c:strCache>
            </c:strRef>
          </c:cat>
          <c:val>
            <c:numRef>
              <c:f>'3G_Web_Ser'!$M$3</c:f>
              <c:numCache>
                <c:formatCode>General</c:formatCode>
                <c:ptCount val="1"/>
                <c:pt idx="0">
                  <c:v>2</c:v>
                </c:pt>
              </c:numCache>
            </c:numRef>
          </c:val>
          <c:extLst>
            <c:ext xmlns:c16="http://schemas.microsoft.com/office/drawing/2014/chart" uri="{C3380CC4-5D6E-409C-BE32-E72D297353CC}">
              <c16:uniqueId val="{00000001-F1B2-4470-9A65-F43C3481373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manualLayout>
          <c:layoutTarget val="inner"/>
          <c:xMode val="edge"/>
          <c:yMode val="edge"/>
          <c:x val="8.5966071495525501E-2"/>
          <c:y val="0.14213151690171566"/>
          <c:w val="0.88266895494018538"/>
          <c:h val="0.73398027104140784"/>
        </c:manualLayout>
      </c:layout>
      <c:barChart>
        <c:barDir val="col"/>
        <c:grouping val="clustered"/>
        <c:varyColors val="0"/>
        <c:ser>
          <c:idx val="0"/>
          <c:order val="0"/>
          <c:tx>
            <c:strRef>
              <c:f>'3G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'!$K$3</c:f>
              <c:strCache>
                <c:ptCount val="1"/>
                <c:pt idx="0">
                  <c:v>#Regions</c:v>
                </c:pt>
              </c:strCache>
            </c:strRef>
          </c:cat>
          <c:val>
            <c:numRef>
              <c:f>'3G FTP DL '!$L$3</c:f>
              <c:numCache>
                <c:formatCode>General</c:formatCode>
                <c:ptCount val="1"/>
                <c:pt idx="0">
                  <c:v>3</c:v>
                </c:pt>
              </c:numCache>
            </c:numRef>
          </c:val>
          <c:extLst>
            <c:ext xmlns:c16="http://schemas.microsoft.com/office/drawing/2014/chart" uri="{C3380CC4-5D6E-409C-BE32-E72D297353CC}">
              <c16:uniqueId val="{00000000-2387-480B-9608-869E3F54C107}"/>
            </c:ext>
          </c:extLst>
        </c:ser>
        <c:ser>
          <c:idx val="1"/>
          <c:order val="1"/>
          <c:tx>
            <c:strRef>
              <c:f>'3G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'!$K$3</c:f>
              <c:strCache>
                <c:ptCount val="1"/>
                <c:pt idx="0">
                  <c:v>#Regions</c:v>
                </c:pt>
              </c:strCache>
            </c:strRef>
          </c:cat>
          <c:val>
            <c:numRef>
              <c:f>'3G FTP DL '!$M$3</c:f>
              <c:numCache>
                <c:formatCode>General</c:formatCode>
                <c:ptCount val="1"/>
                <c:pt idx="0">
                  <c:v>9</c:v>
                </c:pt>
              </c:numCache>
            </c:numRef>
          </c:val>
          <c:extLst>
            <c:ext xmlns:c16="http://schemas.microsoft.com/office/drawing/2014/chart" uri="{C3380CC4-5D6E-409C-BE32-E72D297353CC}">
              <c16:uniqueId val="{00000001-2387-480B-9608-869E3F54C10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layout>
        <c:manualLayout>
          <c:xMode val="edge"/>
          <c:yMode val="edge"/>
          <c:x val="0.35558559748429114"/>
          <c:y val="3.7742549746983753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'!$K$3</c:f>
              <c:strCache>
                <c:ptCount val="1"/>
                <c:pt idx="0">
                  <c:v>#Regions</c:v>
                </c:pt>
              </c:strCache>
            </c:strRef>
          </c:cat>
          <c:val>
            <c:numRef>
              <c:f>'3G FTP UL '!$L$3</c:f>
              <c:numCache>
                <c:formatCode>General</c:formatCode>
                <c:ptCount val="1"/>
                <c:pt idx="0">
                  <c:v>9</c:v>
                </c:pt>
              </c:numCache>
            </c:numRef>
          </c:val>
          <c:extLst>
            <c:ext xmlns:c16="http://schemas.microsoft.com/office/drawing/2014/chart" uri="{C3380CC4-5D6E-409C-BE32-E72D297353CC}">
              <c16:uniqueId val="{00000000-B2F4-4C99-BA55-784437E227EF}"/>
            </c:ext>
          </c:extLst>
        </c:ser>
        <c:ser>
          <c:idx val="1"/>
          <c:order val="1"/>
          <c:tx>
            <c:strRef>
              <c:f>'3G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'!$K$3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1-B2F4-4C99-BA55-784437E227E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UL </a:t>
            </a:r>
            <a:r>
              <a:rPr lang="en-US" sz="1400" b="1" i="0" cap="all" baseline="0">
                <a:effectLst/>
              </a:rPr>
              <a:t>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5.9844342428604584E-2"/>
          <c:y val="0.11343054529934853"/>
          <c:w val="0.94015565757139541"/>
          <c:h val="0.580348386424128"/>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D11-4674-8E8B-1F50173D5B9F}"/>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84.1</c:v>
                </c:pt>
                <c:pt idx="1">
                  <c:v>98.98</c:v>
                </c:pt>
                <c:pt idx="2">
                  <c:v>99.63</c:v>
                </c:pt>
                <c:pt idx="3">
                  <c:v>98.82</c:v>
                </c:pt>
                <c:pt idx="4">
                  <c:v>99.47</c:v>
                </c:pt>
                <c:pt idx="5">
                  <c:v>98.51</c:v>
                </c:pt>
                <c:pt idx="6">
                  <c:v>99.43</c:v>
                </c:pt>
                <c:pt idx="7">
                  <c:v>99.27</c:v>
                </c:pt>
                <c:pt idx="8">
                  <c:v>99.36</c:v>
                </c:pt>
                <c:pt idx="9">
                  <c:v>99.62</c:v>
                </c:pt>
                <c:pt idx="10">
                  <c:v>97.68</c:v>
                </c:pt>
                <c:pt idx="11">
                  <c:v>97.44</c:v>
                </c:pt>
                <c:pt idx="12">
                  <c:v>95.91</c:v>
                </c:pt>
              </c:numCache>
            </c:numRef>
          </c:val>
          <c:extLst>
            <c:ext xmlns:c16="http://schemas.microsoft.com/office/drawing/2014/chart" uri="{C3380CC4-5D6E-409C-BE32-E72D297353CC}">
              <c16:uniqueId val="{00000004-AD11-4674-8E8B-1F50173D5B9F}"/>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D11-4674-8E8B-1F50173D5B9F}"/>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83.3</c:v>
                </c:pt>
                <c:pt idx="1">
                  <c:v>99.37</c:v>
                </c:pt>
                <c:pt idx="2">
                  <c:v>99.18</c:v>
                </c:pt>
                <c:pt idx="3">
                  <c:v>95.5</c:v>
                </c:pt>
                <c:pt idx="4">
                  <c:v>99.65</c:v>
                </c:pt>
                <c:pt idx="5">
                  <c:v>96.23</c:v>
                </c:pt>
                <c:pt idx="6">
                  <c:v>98.14</c:v>
                </c:pt>
                <c:pt idx="7">
                  <c:v>96.8</c:v>
                </c:pt>
                <c:pt idx="8">
                  <c:v>97.61</c:v>
                </c:pt>
                <c:pt idx="9">
                  <c:v>97.34</c:v>
                </c:pt>
                <c:pt idx="10">
                  <c:v>99.21</c:v>
                </c:pt>
                <c:pt idx="11">
                  <c:v>93.99</c:v>
                </c:pt>
                <c:pt idx="12">
                  <c:v>94.41</c:v>
                </c:pt>
              </c:numCache>
            </c:numRef>
          </c:val>
          <c:extLst>
            <c:ext xmlns:c16="http://schemas.microsoft.com/office/drawing/2014/chart" uri="{C3380CC4-5D6E-409C-BE32-E72D297353CC}">
              <c16:uniqueId val="{00000009-AD11-4674-8E8B-1F50173D5B9F}"/>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'!$D$1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A-AD11-4674-8E8B-1F50173D5B9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56965144292315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dirty="0">
                <a:effectLst/>
              </a:rPr>
              <a:t>3G </a:t>
            </a:r>
            <a:r>
              <a:rPr lang="fr-FR" sz="1400" b="1" i="0" u="none" strike="noStrike" cap="all" baseline="0" dirty="0">
                <a:effectLst/>
              </a:rPr>
              <a:t>FTP DL </a:t>
            </a:r>
            <a:r>
              <a:rPr lang="en-US" sz="1400" b="1" i="0" cap="all" baseline="0" dirty="0">
                <a:effectLst/>
              </a:rPr>
              <a:t>SUCCESS </a:t>
            </a:r>
            <a:endParaRPr lang="en-US" sz="1400" dirty="0">
              <a:effectLst/>
            </a:endParaRPr>
          </a:p>
        </c:rich>
      </c:tx>
      <c:layout>
        <c:manualLayout>
          <c:xMode val="edge"/>
          <c:yMode val="edge"/>
          <c:x val="0.28733546601462961"/>
          <c:y val="4.4030005119499283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52427755929701458"/>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EB9-4754-86E9-43D04DF3FAF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99.21</c:v>
                </c:pt>
                <c:pt idx="1">
                  <c:v>96.27</c:v>
                </c:pt>
                <c:pt idx="2">
                  <c:v>96.74</c:v>
                </c:pt>
                <c:pt idx="3">
                  <c:v>97.64</c:v>
                </c:pt>
                <c:pt idx="4">
                  <c:v>97.89</c:v>
                </c:pt>
                <c:pt idx="5">
                  <c:v>97.78</c:v>
                </c:pt>
                <c:pt idx="6">
                  <c:v>99.44</c:v>
                </c:pt>
                <c:pt idx="7">
                  <c:v>98.84</c:v>
                </c:pt>
                <c:pt idx="8">
                  <c:v>99.14</c:v>
                </c:pt>
                <c:pt idx="9">
                  <c:v>98.15</c:v>
                </c:pt>
                <c:pt idx="10">
                  <c:v>98.48</c:v>
                </c:pt>
                <c:pt idx="11">
                  <c:v>98.22</c:v>
                </c:pt>
                <c:pt idx="12">
                  <c:v>98.53</c:v>
                </c:pt>
              </c:numCache>
            </c:numRef>
          </c:val>
          <c:extLst>
            <c:ext xmlns:c16="http://schemas.microsoft.com/office/drawing/2014/chart" uri="{C3380CC4-5D6E-409C-BE32-E72D297353CC}">
              <c16:uniqueId val="{00000004-AEB9-4754-86E9-43D04DF3FAF3}"/>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EB9-4754-86E9-43D04DF3FAF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99.01</c:v>
                </c:pt>
                <c:pt idx="1">
                  <c:v>99.12</c:v>
                </c:pt>
                <c:pt idx="2">
                  <c:v>99.06</c:v>
                </c:pt>
                <c:pt idx="3">
                  <c:v>98.59</c:v>
                </c:pt>
                <c:pt idx="4">
                  <c:v>99.31</c:v>
                </c:pt>
                <c:pt idx="5">
                  <c:v>99.53</c:v>
                </c:pt>
                <c:pt idx="6">
                  <c:v>99.38</c:v>
                </c:pt>
                <c:pt idx="7">
                  <c:v>97.98</c:v>
                </c:pt>
                <c:pt idx="8">
                  <c:v>99.21</c:v>
                </c:pt>
                <c:pt idx="9">
                  <c:v>98.41</c:v>
                </c:pt>
                <c:pt idx="10">
                  <c:v>99.3</c:v>
                </c:pt>
                <c:pt idx="11">
                  <c:v>97.91</c:v>
                </c:pt>
                <c:pt idx="12">
                  <c:v>99.18</c:v>
                </c:pt>
              </c:numCache>
            </c:numRef>
          </c:val>
          <c:extLst>
            <c:ext xmlns:c16="http://schemas.microsoft.com/office/drawing/2014/chart" uri="{C3380CC4-5D6E-409C-BE32-E72D297353CC}">
              <c16:uniqueId val="{00000009-AEB9-4754-86E9-43D04DF3FAF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'!$D$1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AEB9-4754-86E9-43D04DF3FAF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4087048487218765"/>
          <c:y val="0.9346233392926"/>
          <c:w val="0.48210165920647619"/>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manualLayout>
          <c:layoutTarget val="inner"/>
          <c:xMode val="edge"/>
          <c:yMode val="edge"/>
          <c:x val="8.7891993760924977E-2"/>
          <c:y val="0.21273393275424557"/>
          <c:w val="0.88004035428213334"/>
          <c:h val="0.62355838050621382"/>
        </c:manualLayout>
      </c:layout>
      <c:barChart>
        <c:barDir val="col"/>
        <c:grouping val="clustered"/>
        <c:varyColors val="0"/>
        <c:ser>
          <c:idx val="0"/>
          <c:order val="0"/>
          <c:tx>
            <c:strRef>
              <c:f>'3G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Thr'!$K$3</c:f>
              <c:strCache>
                <c:ptCount val="1"/>
                <c:pt idx="0">
                  <c:v>#Regions</c:v>
                </c:pt>
              </c:strCache>
            </c:strRef>
          </c:cat>
          <c:val>
            <c:numRef>
              <c:f>'3G FTP UL  Thr'!$L$3</c:f>
              <c:numCache>
                <c:formatCode>General</c:formatCode>
                <c:ptCount val="1"/>
                <c:pt idx="0">
                  <c:v>10</c:v>
                </c:pt>
              </c:numCache>
            </c:numRef>
          </c:val>
          <c:extLst>
            <c:ext xmlns:c16="http://schemas.microsoft.com/office/drawing/2014/chart" uri="{C3380CC4-5D6E-409C-BE32-E72D297353CC}">
              <c16:uniqueId val="{00000000-63B3-4D59-A13B-9DEA6E554581}"/>
            </c:ext>
          </c:extLst>
        </c:ser>
        <c:ser>
          <c:idx val="1"/>
          <c:order val="1"/>
          <c:tx>
            <c:strRef>
              <c:f>'3G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Thr'!$K$3</c:f>
              <c:strCache>
                <c:ptCount val="1"/>
                <c:pt idx="0">
                  <c:v>#Regions</c:v>
                </c:pt>
              </c:strCache>
            </c:strRef>
          </c:cat>
          <c:val>
            <c:numRef>
              <c:f>'3G FTP UL  Thr'!$M$3</c:f>
              <c:numCache>
                <c:formatCode>General</c:formatCode>
                <c:ptCount val="1"/>
                <c:pt idx="0">
                  <c:v>2</c:v>
                </c:pt>
              </c:numCache>
            </c:numRef>
          </c:val>
          <c:extLst>
            <c:ext xmlns:c16="http://schemas.microsoft.com/office/drawing/2014/chart" uri="{C3380CC4-5D6E-409C-BE32-E72D297353CC}">
              <c16:uniqueId val="{00000001-63B3-4D59-A13B-9DEA6E55458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3G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4.0392101100229246E-4"/>
          <c:y val="0.11898531182545098"/>
          <c:w val="0.98985784867821769"/>
          <c:h val="0.86172238217325048"/>
        </c:manualLayout>
      </c:layout>
      <c:bubbleChart>
        <c:varyColors val="0"/>
        <c:ser>
          <c:idx val="0"/>
          <c:order val="0"/>
          <c:tx>
            <c:strRef>
              <c:f>'3G Coverage'!$B$1</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4C98-41D7-9A34-548596488C80}"/>
              </c:ext>
            </c:extLst>
          </c:dPt>
          <c:dLbls>
            <c:delete val="1"/>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Coverage'!$B$2:$B$14</c:f>
              <c:numCache>
                <c:formatCode>General</c:formatCode>
                <c:ptCount val="13"/>
                <c:pt idx="0">
                  <c:v>97.9</c:v>
                </c:pt>
                <c:pt idx="1">
                  <c:v>80.3</c:v>
                </c:pt>
                <c:pt idx="2">
                  <c:v>87.1</c:v>
                </c:pt>
                <c:pt idx="3">
                  <c:v>90.7</c:v>
                </c:pt>
                <c:pt idx="4">
                  <c:v>60.9</c:v>
                </c:pt>
                <c:pt idx="5">
                  <c:v>85.6</c:v>
                </c:pt>
                <c:pt idx="6">
                  <c:v>90.5</c:v>
                </c:pt>
                <c:pt idx="7">
                  <c:v>94.7</c:v>
                </c:pt>
                <c:pt idx="8">
                  <c:v>79</c:v>
                </c:pt>
                <c:pt idx="9">
                  <c:v>92.5</c:v>
                </c:pt>
                <c:pt idx="10">
                  <c:v>62.7</c:v>
                </c:pt>
                <c:pt idx="11">
                  <c:v>49.5</c:v>
                </c:pt>
                <c:pt idx="12">
                  <c:v>73.91</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4C98-41D7-9A34-548596488C80}"/>
            </c:ext>
          </c:extLst>
        </c:ser>
        <c:ser>
          <c:idx val="1"/>
          <c:order val="1"/>
          <c:tx>
            <c:strRef>
              <c:f>'3G Coverage'!$C$1</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4C98-41D7-9A34-548596488C80}"/>
              </c:ext>
            </c:extLst>
          </c:dPt>
          <c:dLbls>
            <c:dLbl>
              <c:idx val="0"/>
              <c:layout>
                <c:manualLayout>
                  <c:x val="-5.7246658367099912E-2"/>
                  <c:y val="2.9814502902623941E-4"/>
                </c:manualLayout>
              </c:layout>
              <c:tx>
                <c:rich>
                  <a:bodyPr/>
                  <a:lstStyle/>
                  <a:p>
                    <a:fld id="{0FA9832A-840E-43FB-9A46-AEFDABEBBF4B}"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C98-41D7-9A34-548596488C80}"/>
                </c:ext>
              </c:extLst>
            </c:dLbl>
            <c:dLbl>
              <c:idx val="1"/>
              <c:layout>
                <c:manualLayout>
                  <c:x val="-4.3200038061707545E-2"/>
                  <c:y val="-4.5891655534628243E-3"/>
                </c:manualLayout>
              </c:layout>
              <c:tx>
                <c:rich>
                  <a:bodyPr/>
                  <a:lstStyle/>
                  <a:p>
                    <a:fld id="{EF78F511-AF7E-4360-843E-74442EAE1328}"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C98-41D7-9A34-548596488C80}"/>
                </c:ext>
              </c:extLst>
            </c:dLbl>
            <c:dLbl>
              <c:idx val="2"/>
              <c:layout>
                <c:manualLayout>
                  <c:x val="-5.2926918878342624E-2"/>
                  <c:y val="5.2399403709941948E-3"/>
                </c:manualLayout>
              </c:layout>
              <c:tx>
                <c:rich>
                  <a:bodyPr/>
                  <a:lstStyle/>
                  <a:p>
                    <a:fld id="{C4345228-A5C9-4F4E-B5A6-90A3740B7053}"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C98-41D7-9A34-548596488C80}"/>
                </c:ext>
              </c:extLst>
            </c:dLbl>
            <c:dLbl>
              <c:idx val="3"/>
              <c:layout>
                <c:manualLayout>
                  <c:x val="-5.4874409580977668E-2"/>
                  <c:y val="7.0249385317878469E-3"/>
                </c:manualLayout>
              </c:layout>
              <c:tx>
                <c:rich>
                  <a:bodyPr/>
                  <a:lstStyle/>
                  <a:p>
                    <a:fld id="{564FCA0A-C564-49A0-BB55-267ACFD94353}"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C98-41D7-9A34-548596488C80}"/>
                </c:ext>
              </c:extLst>
            </c:dLbl>
            <c:dLbl>
              <c:idx val="4"/>
              <c:tx>
                <c:rich>
                  <a:bodyPr/>
                  <a:lstStyle/>
                  <a:p>
                    <a:fld id="{40D7418D-EF3A-4B4D-83BF-2727D77CB97D}"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98-41D7-9A34-548596488C80}"/>
                </c:ext>
              </c:extLst>
            </c:dLbl>
            <c:dLbl>
              <c:idx val="5"/>
              <c:tx>
                <c:rich>
                  <a:bodyPr/>
                  <a:lstStyle/>
                  <a:p>
                    <a:fld id="{78D98BD9-1F35-4AAD-A078-DAC02E579EBB}"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C98-41D7-9A34-548596488C80}"/>
                </c:ext>
              </c:extLst>
            </c:dLbl>
            <c:dLbl>
              <c:idx val="6"/>
              <c:tx>
                <c:rich>
                  <a:bodyPr/>
                  <a:lstStyle/>
                  <a:p>
                    <a:fld id="{A6240E3F-04F4-4EBF-9ACA-21523112904E}"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C98-41D7-9A34-548596488C80}"/>
                </c:ext>
              </c:extLst>
            </c:dLbl>
            <c:dLbl>
              <c:idx val="7"/>
              <c:tx>
                <c:rich>
                  <a:bodyPr/>
                  <a:lstStyle/>
                  <a:p>
                    <a:fld id="{99DF2D46-ECE5-4ECA-B853-982EB9A17DD4}"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C98-41D7-9A34-548596488C80}"/>
                </c:ext>
              </c:extLst>
            </c:dLbl>
            <c:dLbl>
              <c:idx val="8"/>
              <c:tx>
                <c:rich>
                  <a:bodyPr/>
                  <a:lstStyle/>
                  <a:p>
                    <a:fld id="{2640535B-9DF8-432B-A804-8FE0D7C560FA}"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98-41D7-9A34-548596488C80}"/>
                </c:ext>
              </c:extLst>
            </c:dLbl>
            <c:dLbl>
              <c:idx val="9"/>
              <c:tx>
                <c:rich>
                  <a:bodyPr/>
                  <a:lstStyle/>
                  <a:p>
                    <a:fld id="{38849ABE-0F8B-4CEB-A9EE-964A47192AB0}"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C98-41D7-9A34-548596488C80}"/>
                </c:ext>
              </c:extLst>
            </c:dLbl>
            <c:dLbl>
              <c:idx val="10"/>
              <c:tx>
                <c:rich>
                  <a:bodyPr/>
                  <a:lstStyle/>
                  <a:p>
                    <a:fld id="{0EF3CE0F-D257-4863-BEC8-1C05736C69E9}"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98-41D7-9A34-548596488C80}"/>
                </c:ext>
              </c:extLst>
            </c:dLbl>
            <c:dLbl>
              <c:idx val="11"/>
              <c:tx>
                <c:rich>
                  <a:bodyPr/>
                  <a:lstStyle/>
                  <a:p>
                    <a:fld id="{175303A3-A600-4AE2-940F-FA6DCF59F075}"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C98-41D7-9A34-548596488C80}"/>
                </c:ext>
              </c:extLst>
            </c:dLbl>
            <c:dLbl>
              <c:idx val="12"/>
              <c:layout>
                <c:manualLayout>
                  <c:x val="-3.5249766364431716E-2"/>
                  <c:y val="-0.10570824524312897"/>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6CDF237B-D328-4187-BB01-310FE771BF01}"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4C98-41D7-9A34-548596488C80}"/>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Coverage'!$C$2:$C$14</c:f>
              <c:numCache>
                <c:formatCode>General</c:formatCode>
                <c:ptCount val="13"/>
                <c:pt idx="0">
                  <c:v>94.9</c:v>
                </c:pt>
                <c:pt idx="1">
                  <c:v>52.3</c:v>
                </c:pt>
                <c:pt idx="2">
                  <c:v>60.3</c:v>
                </c:pt>
                <c:pt idx="3">
                  <c:v>77.7</c:v>
                </c:pt>
                <c:pt idx="4">
                  <c:v>59.3</c:v>
                </c:pt>
                <c:pt idx="5">
                  <c:v>89.6</c:v>
                </c:pt>
                <c:pt idx="6">
                  <c:v>84.3</c:v>
                </c:pt>
                <c:pt idx="7">
                  <c:v>98.2</c:v>
                </c:pt>
                <c:pt idx="8">
                  <c:v>67.8</c:v>
                </c:pt>
                <c:pt idx="9">
                  <c:v>75.099999999999994</c:v>
                </c:pt>
                <c:pt idx="10">
                  <c:v>67.099999999999994</c:v>
                </c:pt>
                <c:pt idx="11">
                  <c:v>48.6</c:v>
                </c:pt>
                <c:pt idx="12">
                  <c:v>70.52</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'3G Coverage'!$A$2:$A$14</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4C98-41D7-9A34-548596488C80}"/>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thr'!$K$3</c:f>
              <c:strCache>
                <c:ptCount val="1"/>
                <c:pt idx="0">
                  <c:v>#Regions</c:v>
                </c:pt>
              </c:strCache>
            </c:strRef>
          </c:cat>
          <c:val>
            <c:numRef>
              <c:f>'3G FTP DL thr'!$L$3</c:f>
              <c:numCache>
                <c:formatCode>General</c:formatCode>
                <c:ptCount val="1"/>
                <c:pt idx="0">
                  <c:v>8</c:v>
                </c:pt>
              </c:numCache>
            </c:numRef>
          </c:val>
          <c:extLst>
            <c:ext xmlns:c16="http://schemas.microsoft.com/office/drawing/2014/chart" uri="{C3380CC4-5D6E-409C-BE32-E72D297353CC}">
              <c16:uniqueId val="{00000000-08C6-4441-91D9-977139C0F013}"/>
            </c:ext>
          </c:extLst>
        </c:ser>
        <c:ser>
          <c:idx val="1"/>
          <c:order val="1"/>
          <c:tx>
            <c:strRef>
              <c:f>'3G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thr'!$K$3</c:f>
              <c:strCache>
                <c:ptCount val="1"/>
                <c:pt idx="0">
                  <c:v>#Regions</c:v>
                </c:pt>
              </c:strCache>
            </c:strRef>
          </c:cat>
          <c:val>
            <c:numRef>
              <c:f>'3G FTP DL thr'!$M$3</c:f>
              <c:numCache>
                <c:formatCode>General</c:formatCode>
                <c:ptCount val="1"/>
                <c:pt idx="0">
                  <c:v>4</c:v>
                </c:pt>
              </c:numCache>
            </c:numRef>
          </c:val>
          <c:extLst>
            <c:ext xmlns:c16="http://schemas.microsoft.com/office/drawing/2014/chart" uri="{C3380CC4-5D6E-409C-BE32-E72D297353CC}">
              <c16:uniqueId val="{00000001-08C6-4441-91D9-977139C0F01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DL </a:t>
            </a:r>
            <a:r>
              <a:rPr lang="en-US" sz="1400" b="1" i="0" cap="all" baseline="0">
                <a:effectLst/>
              </a:rPr>
              <a:t>THROUGHPUT </a:t>
            </a:r>
            <a:endParaRPr lang="en-US" sz="1400">
              <a:effectLst/>
            </a:endParaRPr>
          </a:p>
        </c:rich>
      </c:tx>
      <c:layout>
        <c:manualLayout>
          <c:xMode val="edge"/>
          <c:yMode val="edge"/>
          <c:x val="0.26519034897378602"/>
          <c:y val="4.5379537953795381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5F2-40B7-BEBC-4AEB35C2C1E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3534.5</c:v>
                </c:pt>
                <c:pt idx="1">
                  <c:v>2572.9</c:v>
                </c:pt>
                <c:pt idx="2">
                  <c:v>3303.7</c:v>
                </c:pt>
                <c:pt idx="3">
                  <c:v>3117.5</c:v>
                </c:pt>
                <c:pt idx="4">
                  <c:v>2795.5</c:v>
                </c:pt>
                <c:pt idx="5">
                  <c:v>3367.7</c:v>
                </c:pt>
                <c:pt idx="6">
                  <c:v>3208.6</c:v>
                </c:pt>
                <c:pt idx="7">
                  <c:v>2960.8</c:v>
                </c:pt>
                <c:pt idx="8">
                  <c:v>3090.6</c:v>
                </c:pt>
                <c:pt idx="9">
                  <c:v>3480.1</c:v>
                </c:pt>
                <c:pt idx="10">
                  <c:v>3103.7</c:v>
                </c:pt>
                <c:pt idx="11">
                  <c:v>2220</c:v>
                </c:pt>
                <c:pt idx="12">
                  <c:v>2984.6</c:v>
                </c:pt>
              </c:numCache>
            </c:numRef>
          </c:val>
          <c:extLst>
            <c:ext xmlns:c16="http://schemas.microsoft.com/office/drawing/2014/chart" uri="{C3380CC4-5D6E-409C-BE32-E72D297353CC}">
              <c16:uniqueId val="{00000004-35F2-40B7-BEBC-4AEB35C2C1E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5F2-40B7-BEBC-4AEB35C2C1E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2534</c:v>
                </c:pt>
                <c:pt idx="1">
                  <c:v>2439.1</c:v>
                </c:pt>
                <c:pt idx="2">
                  <c:v>2255.4</c:v>
                </c:pt>
                <c:pt idx="3">
                  <c:v>2357.3000000000002</c:v>
                </c:pt>
                <c:pt idx="4">
                  <c:v>2658.6</c:v>
                </c:pt>
                <c:pt idx="5">
                  <c:v>2745</c:v>
                </c:pt>
                <c:pt idx="6">
                  <c:v>2496.1</c:v>
                </c:pt>
                <c:pt idx="7">
                  <c:v>2958.6</c:v>
                </c:pt>
                <c:pt idx="8">
                  <c:v>4931.3999999999996</c:v>
                </c:pt>
                <c:pt idx="9">
                  <c:v>3986.5</c:v>
                </c:pt>
                <c:pt idx="10">
                  <c:v>3544.7</c:v>
                </c:pt>
                <c:pt idx="11">
                  <c:v>2650.4</c:v>
                </c:pt>
                <c:pt idx="12">
                  <c:v>2618.8000000000002</c:v>
                </c:pt>
              </c:numCache>
            </c:numRef>
          </c:val>
          <c:extLst>
            <c:ext xmlns:c16="http://schemas.microsoft.com/office/drawing/2014/chart" uri="{C3380CC4-5D6E-409C-BE32-E72D297353CC}">
              <c16:uniqueId val="{00000009-35F2-40B7-BEBC-4AEB35C2C1E4}"/>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thr'!$D$1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A-35F2-40B7-BEBC-4AEB35C2C1E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
      </c:valAx>
      <c:spPr>
        <a:noFill/>
        <a:ln>
          <a:noFill/>
        </a:ln>
        <a:effectLst/>
      </c:spPr>
    </c:plotArea>
    <c:legend>
      <c:legendPos val="b"/>
      <c:layout>
        <c:manualLayout>
          <c:xMode val="edge"/>
          <c:yMode val="edge"/>
          <c:x val="0.19445616832802329"/>
          <c:y val="0.93951570569807807"/>
          <c:w val="0.4597158728605291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u="none" strike="noStrike" cap="all" baseline="0">
                <a:effectLst/>
              </a:rPr>
              <a:t>FTP UL THROUGHPUT</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3916014668215601"/>
          <c:w val="0.9501591309058024"/>
          <c:h val="0.57425609192828253"/>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BFA-4B3C-9C06-0342070134D7}"/>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1449.17</c:v>
                </c:pt>
                <c:pt idx="1">
                  <c:v>1332.02</c:v>
                </c:pt>
                <c:pt idx="2">
                  <c:v>1228.6300000000001</c:v>
                </c:pt>
                <c:pt idx="3">
                  <c:v>1440.21</c:v>
                </c:pt>
                <c:pt idx="4">
                  <c:v>1514.34</c:v>
                </c:pt>
                <c:pt idx="5">
                  <c:v>1288.8399999999999</c:v>
                </c:pt>
                <c:pt idx="6">
                  <c:v>956.43</c:v>
                </c:pt>
                <c:pt idx="7">
                  <c:v>1186.81</c:v>
                </c:pt>
                <c:pt idx="8">
                  <c:v>1023.43</c:v>
                </c:pt>
                <c:pt idx="9">
                  <c:v>849.61</c:v>
                </c:pt>
                <c:pt idx="10">
                  <c:v>860.07</c:v>
                </c:pt>
                <c:pt idx="11">
                  <c:v>1072.33</c:v>
                </c:pt>
                <c:pt idx="12">
                  <c:v>1232.7</c:v>
                </c:pt>
              </c:numCache>
            </c:numRef>
          </c:val>
          <c:extLst>
            <c:ext xmlns:c16="http://schemas.microsoft.com/office/drawing/2014/chart" uri="{C3380CC4-5D6E-409C-BE32-E72D297353CC}">
              <c16:uniqueId val="{00000004-EBFA-4B3C-9C06-0342070134D7}"/>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EBFA-4B3C-9C06-0342070134D7}"/>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1261.01</c:v>
                </c:pt>
                <c:pt idx="1">
                  <c:v>1232.06</c:v>
                </c:pt>
                <c:pt idx="2">
                  <c:v>1277.67</c:v>
                </c:pt>
                <c:pt idx="3">
                  <c:v>1275.42</c:v>
                </c:pt>
                <c:pt idx="4">
                  <c:v>582.30999999999995</c:v>
                </c:pt>
                <c:pt idx="5">
                  <c:v>1102.08</c:v>
                </c:pt>
                <c:pt idx="6">
                  <c:v>702.15</c:v>
                </c:pt>
                <c:pt idx="7">
                  <c:v>1087.76</c:v>
                </c:pt>
                <c:pt idx="8">
                  <c:v>1076.73</c:v>
                </c:pt>
                <c:pt idx="9">
                  <c:v>833.67</c:v>
                </c:pt>
                <c:pt idx="10">
                  <c:v>803.55</c:v>
                </c:pt>
                <c:pt idx="11">
                  <c:v>807.22</c:v>
                </c:pt>
                <c:pt idx="12">
                  <c:v>1067.8</c:v>
                </c:pt>
              </c:numCache>
            </c:numRef>
          </c:val>
          <c:extLst>
            <c:ext xmlns:c16="http://schemas.microsoft.com/office/drawing/2014/chart" uri="{C3380CC4-5D6E-409C-BE32-E72D297353CC}">
              <c16:uniqueId val="{00000009-EBFA-4B3C-9C06-0342070134D7}"/>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Thr'!$D$1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A-EBFA-4B3C-9C06-0342070134D7}"/>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50"/>
      </c:valAx>
      <c:spPr>
        <a:noFill/>
        <a:ln>
          <a:noFill/>
        </a:ln>
        <a:effectLst/>
      </c:spPr>
    </c:plotArea>
    <c:legend>
      <c:legendPos val="b"/>
      <c:layout>
        <c:manualLayout>
          <c:xMode val="edge"/>
          <c:yMode val="edge"/>
          <c:x val="0.18316344410069649"/>
          <c:y val="0.93951570569807807"/>
          <c:w val="0.55516264667110071"/>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layout>
        <c:manualLayout>
          <c:xMode val="edge"/>
          <c:yMode val="edge"/>
          <c:x val="0.27667020746363918"/>
          <c:y val="7.5938576027840154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'4G_Web_Ser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'!$K$3</c:f>
              <c:strCache>
                <c:ptCount val="1"/>
                <c:pt idx="0">
                  <c:v>#Regions</c:v>
                </c:pt>
              </c:strCache>
            </c:strRef>
          </c:cat>
          <c:val>
            <c:numRef>
              <c:f>'4G_Web_Ser '!$L$3</c:f>
              <c:numCache>
                <c:formatCode>General</c:formatCode>
                <c:ptCount val="1"/>
                <c:pt idx="0">
                  <c:v>1</c:v>
                </c:pt>
              </c:numCache>
            </c:numRef>
          </c:val>
          <c:extLst>
            <c:ext xmlns:c16="http://schemas.microsoft.com/office/drawing/2014/chart" uri="{C3380CC4-5D6E-409C-BE32-E72D297353CC}">
              <c16:uniqueId val="{00000000-FDFF-4D9F-9EFF-C824749FBB1B}"/>
            </c:ext>
          </c:extLst>
        </c:ser>
        <c:ser>
          <c:idx val="1"/>
          <c:order val="1"/>
          <c:tx>
            <c:strRef>
              <c:f>'4G_Web_Ser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'!$K$3</c:f>
              <c:strCache>
                <c:ptCount val="1"/>
                <c:pt idx="0">
                  <c:v>#Regions</c:v>
                </c:pt>
              </c:strCache>
            </c:strRef>
          </c:cat>
          <c:val>
            <c:numRef>
              <c:f>'4G_Web_Ser '!$M$3</c:f>
              <c:numCache>
                <c:formatCode>General</c:formatCode>
                <c:ptCount val="1"/>
                <c:pt idx="0">
                  <c:v>2</c:v>
                </c:pt>
              </c:numCache>
            </c:numRef>
          </c:val>
          <c:extLst>
            <c:ext xmlns:c16="http://schemas.microsoft.com/office/drawing/2014/chart" uri="{C3380CC4-5D6E-409C-BE32-E72D297353CC}">
              <c16:uniqueId val="{00000001-FDFF-4D9F-9EFF-C824749FBB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Setup time'!$L$2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Setup time'!$K$3</c:f>
              <c:strCache>
                <c:ptCount val="1"/>
                <c:pt idx="0">
                  <c:v>#Regions</c:v>
                </c:pt>
              </c:strCache>
            </c:strRef>
          </c:cat>
          <c:val>
            <c:numRef>
              <c:f>'4G Setup time'!$L$3</c:f>
              <c:numCache>
                <c:formatCode>General</c:formatCode>
                <c:ptCount val="1"/>
                <c:pt idx="0">
                  <c:v>3</c:v>
                </c:pt>
              </c:numCache>
            </c:numRef>
          </c:val>
          <c:extLst>
            <c:ext xmlns:c16="http://schemas.microsoft.com/office/drawing/2014/chart" uri="{C3380CC4-5D6E-409C-BE32-E72D297353CC}">
              <c16:uniqueId val="{00000000-E3FC-4B5B-8AE4-DFA07A7588F1}"/>
            </c:ext>
          </c:extLst>
        </c:ser>
        <c:ser>
          <c:idx val="1"/>
          <c:order val="1"/>
          <c:tx>
            <c:strRef>
              <c:f>'4G Setup time'!$M$2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Setup time'!$K$3</c:f>
              <c:strCache>
                <c:ptCount val="1"/>
                <c:pt idx="0">
                  <c:v>#Regions</c:v>
                </c:pt>
              </c:strCache>
            </c:strRef>
          </c:cat>
          <c:val>
            <c:numRef>
              <c:f>'4G Setup time'!$M$3</c:f>
              <c:numCache>
                <c:formatCode>General</c:formatCode>
                <c:ptCount val="1"/>
                <c:pt idx="0">
                  <c:v>0</c:v>
                </c:pt>
              </c:numCache>
            </c:numRef>
          </c:val>
          <c:extLst>
            <c:ext xmlns:c16="http://schemas.microsoft.com/office/drawing/2014/chart" uri="{C3380CC4-5D6E-409C-BE32-E72D297353CC}">
              <c16:uniqueId val="{00000001-E3FC-4B5B-8AE4-DFA07A7588F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Web Service 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06-4105-AB0A-449B0FC3B69D}"/>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06-4105-AB0A-449B0FC3B69D}"/>
              </c:ext>
            </c:extLst>
          </c:dPt>
          <c:cat>
            <c:strRef>
              <c:f>'4G_Web_Ser '!$A$2:$A$5</c:f>
              <c:strCache>
                <c:ptCount val="4"/>
                <c:pt idx="0">
                  <c:v>COTONOU</c:v>
                </c:pt>
                <c:pt idx="1">
                  <c:v>PORTO NOVO</c:v>
                </c:pt>
                <c:pt idx="2">
                  <c:v>CALAVI</c:v>
                </c:pt>
                <c:pt idx="3">
                  <c:v>ALL NETWORK</c:v>
                </c:pt>
              </c:strCache>
            </c:strRef>
          </c:cat>
          <c:val>
            <c:numRef>
              <c:f>'4G_Web_Ser '!$B$2:$B$5</c:f>
              <c:numCache>
                <c:formatCode>General</c:formatCode>
                <c:ptCount val="4"/>
                <c:pt idx="0">
                  <c:v>99.644999999999996</c:v>
                </c:pt>
                <c:pt idx="1">
                  <c:v>94.55</c:v>
                </c:pt>
                <c:pt idx="2">
                  <c:v>98.66</c:v>
                </c:pt>
                <c:pt idx="3">
                  <c:v>98.57</c:v>
                </c:pt>
              </c:numCache>
            </c:numRef>
          </c:val>
          <c:extLst>
            <c:ext xmlns:c16="http://schemas.microsoft.com/office/drawing/2014/chart" uri="{C3380CC4-5D6E-409C-BE32-E72D297353CC}">
              <c16:uniqueId val="{00000004-8506-4105-AB0A-449B0FC3B69D}"/>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06-4105-AB0A-449B0FC3B69D}"/>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06-4105-AB0A-449B0FC3B69D}"/>
              </c:ext>
            </c:extLst>
          </c:dPt>
          <c:cat>
            <c:strRef>
              <c:f>'4G_Web_Ser '!$A$2:$A$5</c:f>
              <c:strCache>
                <c:ptCount val="4"/>
                <c:pt idx="0">
                  <c:v>COTONOU</c:v>
                </c:pt>
                <c:pt idx="1">
                  <c:v>PORTO NOVO</c:v>
                </c:pt>
                <c:pt idx="2">
                  <c:v>CALAVI</c:v>
                </c:pt>
                <c:pt idx="3">
                  <c:v>ALL NETWORK</c:v>
                </c:pt>
              </c:strCache>
            </c:strRef>
          </c:cat>
          <c:val>
            <c:numRef>
              <c:f>'4G_Web_Ser '!$C$2:$C$5</c:f>
              <c:numCache>
                <c:formatCode>General</c:formatCode>
                <c:ptCount val="4"/>
                <c:pt idx="0">
                  <c:v>99.641000000000005</c:v>
                </c:pt>
                <c:pt idx="1">
                  <c:v>99.1</c:v>
                </c:pt>
                <c:pt idx="2">
                  <c:v>99.66</c:v>
                </c:pt>
                <c:pt idx="3">
                  <c:v>99.65</c:v>
                </c:pt>
              </c:numCache>
            </c:numRef>
          </c:val>
          <c:extLst>
            <c:ext xmlns:c16="http://schemas.microsoft.com/office/drawing/2014/chart" uri="{C3380CC4-5D6E-409C-BE32-E72D297353CC}">
              <c16:uniqueId val="{00000009-8506-4105-AB0A-449B0FC3B69D}"/>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'4G_Web_Ser '!$D$1</c:f>
              <c:strCache>
                <c:ptCount val="1"/>
                <c:pt idx="0">
                  <c:v>ARCEP Target</c:v>
                </c:pt>
              </c:strCache>
            </c:strRef>
          </c:tx>
          <c:spPr>
            <a:ln w="19050" cap="rnd">
              <a:solidFill>
                <a:srgbClr val="FF0000"/>
              </a:solidFill>
              <a:prstDash val="sysDash"/>
              <a:round/>
            </a:ln>
            <a:effectLst/>
          </c:spPr>
          <c:marker>
            <c:symbol val="none"/>
          </c:marker>
          <c:cat>
            <c:strRef>
              <c:f>'4G_Web_Ser '!$A$2:$A$5</c:f>
              <c:strCache>
                <c:ptCount val="4"/>
                <c:pt idx="0">
                  <c:v>COTONOU</c:v>
                </c:pt>
                <c:pt idx="1">
                  <c:v>PORTO NOVO</c:v>
                </c:pt>
                <c:pt idx="2">
                  <c:v>CALAVI</c:v>
                </c:pt>
                <c:pt idx="3">
                  <c:v>ALL NETWORK</c:v>
                </c:pt>
              </c:strCache>
            </c:strRef>
          </c:cat>
          <c:val>
            <c:numRef>
              <c:f>'4G_Web_Ser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8506-4105-AB0A-449B0FC3B69D}"/>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308107080162307"/>
          <c:y val="0.93951574843620012"/>
          <c:w val="0.47963934988015455"/>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fr-FR" sz="1400" b="1" i="0" u="none" strike="noStrike" cap="all" baseline="0">
                <a:effectLst/>
              </a:rPr>
              <a:t>4G HTTP Connexion Setup Time</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'4G Setup time'!$B$1</c:f>
              <c:strCache>
                <c:ptCount val="1"/>
                <c:pt idx="0">
                  <c:v>MTN</c:v>
                </c:pt>
              </c:strCache>
            </c:strRef>
          </c:tx>
          <c:spPr>
            <a:ln w="28575" cap="rnd">
              <a:solidFill>
                <a:srgbClr val="FFC00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time'!$B$2:$B$5</c:f>
              <c:numCache>
                <c:formatCode>General</c:formatCode>
                <c:ptCount val="4"/>
                <c:pt idx="0">
                  <c:v>2.2999999999999998</c:v>
                </c:pt>
                <c:pt idx="1">
                  <c:v>3.13</c:v>
                </c:pt>
                <c:pt idx="2">
                  <c:v>2.36</c:v>
                </c:pt>
                <c:pt idx="3">
                  <c:v>2.6</c:v>
                </c:pt>
              </c:numCache>
            </c:numRef>
          </c:val>
          <c:extLst>
            <c:ext xmlns:c16="http://schemas.microsoft.com/office/drawing/2014/chart" uri="{C3380CC4-5D6E-409C-BE32-E72D297353CC}">
              <c16:uniqueId val="{00000000-54AD-4B0A-9929-CE51221E96BE}"/>
            </c:ext>
          </c:extLst>
        </c:ser>
        <c:ser>
          <c:idx val="1"/>
          <c:order val="1"/>
          <c:tx>
            <c:strRef>
              <c:f>'4G Setup time'!$C$1</c:f>
              <c:strCache>
                <c:ptCount val="1"/>
                <c:pt idx="0">
                  <c:v>MOOV</c:v>
                </c:pt>
              </c:strCache>
            </c:strRef>
          </c:tx>
          <c:spPr>
            <a:ln w="28575" cap="rnd">
              <a:solidFill>
                <a:srgbClr val="92D05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time'!$C$2:$C$5</c:f>
              <c:numCache>
                <c:formatCode>General</c:formatCode>
                <c:ptCount val="4"/>
                <c:pt idx="0">
                  <c:v>3.4</c:v>
                </c:pt>
                <c:pt idx="1">
                  <c:v>3.28</c:v>
                </c:pt>
                <c:pt idx="2">
                  <c:v>3.72</c:v>
                </c:pt>
                <c:pt idx="3">
                  <c:v>3.47</c:v>
                </c:pt>
              </c:numCache>
            </c:numRef>
          </c:val>
          <c:extLst>
            <c:ext xmlns:c16="http://schemas.microsoft.com/office/drawing/2014/chart" uri="{C3380CC4-5D6E-409C-BE32-E72D297353CC}">
              <c16:uniqueId val="{00000001-54AD-4B0A-9929-CE51221E96BE}"/>
            </c:ext>
          </c:extLst>
        </c:ser>
        <c:ser>
          <c:idx val="2"/>
          <c:order val="2"/>
          <c:tx>
            <c:strRef>
              <c:f>'4G Setup time'!$D$1</c:f>
              <c:strCache>
                <c:ptCount val="1"/>
                <c:pt idx="0">
                  <c:v>ARCEP Target</c:v>
                </c:pt>
              </c:strCache>
            </c:strRef>
          </c:tx>
          <c:spPr>
            <a:ln w="12700" cap="rnd">
              <a:solidFill>
                <a:srgbClr val="FF0000"/>
              </a:solidFill>
              <a:prstDash val="sysDash"/>
              <a:round/>
            </a:ln>
            <a:effectLst/>
          </c:spPr>
          <c:marker>
            <c:symbol val="none"/>
          </c:marker>
          <c:cat>
            <c:strRef>
              <c:f>'4G Setup time'!$A$2:$A$5</c:f>
              <c:strCache>
                <c:ptCount val="4"/>
                <c:pt idx="0">
                  <c:v>COTONOU</c:v>
                </c:pt>
                <c:pt idx="1">
                  <c:v>PORTO NOVO</c:v>
                </c:pt>
                <c:pt idx="2">
                  <c:v>CALAVI</c:v>
                </c:pt>
                <c:pt idx="3">
                  <c:v>ALL NETWORK</c:v>
                </c:pt>
              </c:strCache>
            </c:strRef>
          </c:cat>
          <c:val>
            <c:numRef>
              <c:f>'4G Setup time'!$D$2:$D$5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2-54AD-4B0A-9929-CE51221E96BE}"/>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13209912609482305"/>
          <c:y val="0.90166635170603671"/>
          <c:w val="0.61304866413226666"/>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'!$K$3</c:f>
              <c:strCache>
                <c:ptCount val="1"/>
                <c:pt idx="0">
                  <c:v>#Regions</c:v>
                </c:pt>
              </c:strCache>
            </c:strRef>
          </c:cat>
          <c:val>
            <c:numRef>
              <c:f>'4G FTP DL '!$L$3</c:f>
              <c:numCache>
                <c:formatCode>General</c:formatCode>
                <c:ptCount val="1"/>
                <c:pt idx="0">
                  <c:v>0</c:v>
                </c:pt>
              </c:numCache>
            </c:numRef>
          </c:val>
          <c:extLst>
            <c:ext xmlns:c16="http://schemas.microsoft.com/office/drawing/2014/chart" uri="{C3380CC4-5D6E-409C-BE32-E72D297353CC}">
              <c16:uniqueId val="{00000000-80BC-4D2E-B3AA-8CE5356717C0}"/>
            </c:ext>
          </c:extLst>
        </c:ser>
        <c:ser>
          <c:idx val="1"/>
          <c:order val="1"/>
          <c:tx>
            <c:strRef>
              <c:f>'4G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'!$K$3</c:f>
              <c:strCache>
                <c:ptCount val="1"/>
                <c:pt idx="0">
                  <c:v>#Regions</c:v>
                </c:pt>
              </c:strCache>
            </c:strRef>
          </c:cat>
          <c:val>
            <c:numRef>
              <c:f>'4G FTP DL '!$M$3</c:f>
              <c:numCache>
                <c:formatCode>General</c:formatCode>
                <c:ptCount val="1"/>
                <c:pt idx="0">
                  <c:v>3</c:v>
                </c:pt>
              </c:numCache>
            </c:numRef>
          </c:val>
          <c:extLst>
            <c:ext xmlns:c16="http://schemas.microsoft.com/office/drawing/2014/chart" uri="{C3380CC4-5D6E-409C-BE32-E72D297353CC}">
              <c16:uniqueId val="{00000001-80BC-4D2E-B3AA-8CE5356717C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'!$K$3</c:f>
              <c:strCache>
                <c:ptCount val="1"/>
                <c:pt idx="0">
                  <c:v>#Regions</c:v>
                </c:pt>
              </c:strCache>
            </c:strRef>
          </c:cat>
          <c:val>
            <c:numRef>
              <c:f>'4G FTP UL '!$L$3</c:f>
              <c:numCache>
                <c:formatCode>General</c:formatCode>
                <c:ptCount val="1"/>
                <c:pt idx="0">
                  <c:v>2</c:v>
                </c:pt>
              </c:numCache>
            </c:numRef>
          </c:val>
          <c:extLst>
            <c:ext xmlns:c16="http://schemas.microsoft.com/office/drawing/2014/chart" uri="{C3380CC4-5D6E-409C-BE32-E72D297353CC}">
              <c16:uniqueId val="{00000000-58E6-4F22-AEE4-26D093FDF74D}"/>
            </c:ext>
          </c:extLst>
        </c:ser>
        <c:ser>
          <c:idx val="1"/>
          <c:order val="1"/>
          <c:tx>
            <c:strRef>
              <c:f>'4G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'!$K$3</c:f>
              <c:strCache>
                <c:ptCount val="1"/>
                <c:pt idx="0">
                  <c:v>#Regions</c:v>
                </c:pt>
              </c:strCache>
            </c:strRef>
          </c:cat>
          <c:val>
            <c:numRef>
              <c:f>'4G FTP UL '!$M$3</c:f>
              <c:numCache>
                <c:formatCode>General</c:formatCode>
                <c:ptCount val="1"/>
                <c:pt idx="0">
                  <c:v>1</c:v>
                </c:pt>
              </c:numCache>
            </c:numRef>
          </c:val>
          <c:extLst>
            <c:ext xmlns:c16="http://schemas.microsoft.com/office/drawing/2014/chart" uri="{C3380CC4-5D6E-409C-BE32-E72D297353CC}">
              <c16:uniqueId val="{00000001-58E6-4F22-AEE4-26D093FDF74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UL </a:t>
            </a:r>
            <a:r>
              <a:rPr lang="en-US" sz="1400" b="1" i="0" cap="all" baseline="0">
                <a:effectLst/>
              </a:rPr>
              <a:t>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5E-4658-98B1-67566EB457A1}"/>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5E-4658-98B1-67566EB457A1}"/>
              </c:ext>
            </c:extLst>
          </c:dPt>
          <c:cat>
            <c:strRef>
              <c:f>'4G FTP UL '!$A$2:$A$5</c:f>
              <c:strCache>
                <c:ptCount val="4"/>
                <c:pt idx="0">
                  <c:v>COTONOU</c:v>
                </c:pt>
                <c:pt idx="1">
                  <c:v>PORTO NOVO</c:v>
                </c:pt>
                <c:pt idx="2">
                  <c:v>CALAVI</c:v>
                </c:pt>
                <c:pt idx="3">
                  <c:v>ALL NETWORK</c:v>
                </c:pt>
              </c:strCache>
            </c:strRef>
          </c:cat>
          <c:val>
            <c:numRef>
              <c:f>'4G FTP UL '!$B$2:$B$5</c:f>
              <c:numCache>
                <c:formatCode>General</c:formatCode>
                <c:ptCount val="4"/>
                <c:pt idx="0">
                  <c:v>84.1</c:v>
                </c:pt>
                <c:pt idx="1">
                  <c:v>98.98</c:v>
                </c:pt>
                <c:pt idx="2">
                  <c:v>99.63</c:v>
                </c:pt>
                <c:pt idx="3">
                  <c:v>98.82</c:v>
                </c:pt>
              </c:numCache>
            </c:numRef>
          </c:val>
          <c:extLst>
            <c:ext xmlns:c16="http://schemas.microsoft.com/office/drawing/2014/chart" uri="{C3380CC4-5D6E-409C-BE32-E72D297353CC}">
              <c16:uniqueId val="{00000004-3A5E-4658-98B1-67566EB457A1}"/>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5E-4658-98B1-67566EB457A1}"/>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5E-4658-98B1-67566EB457A1}"/>
              </c:ext>
            </c:extLst>
          </c:dPt>
          <c:cat>
            <c:strRef>
              <c:f>'4G FTP UL '!$A$2:$A$5</c:f>
              <c:strCache>
                <c:ptCount val="4"/>
                <c:pt idx="0">
                  <c:v>COTONOU</c:v>
                </c:pt>
                <c:pt idx="1">
                  <c:v>PORTO NOVO</c:v>
                </c:pt>
                <c:pt idx="2">
                  <c:v>CALAVI</c:v>
                </c:pt>
                <c:pt idx="3">
                  <c:v>ALL NETWORK</c:v>
                </c:pt>
              </c:strCache>
            </c:strRef>
          </c:cat>
          <c:val>
            <c:numRef>
              <c:f>'4G FTP UL '!$C$2:$C$5</c:f>
              <c:numCache>
                <c:formatCode>General</c:formatCode>
                <c:ptCount val="4"/>
                <c:pt idx="0">
                  <c:v>83.3</c:v>
                </c:pt>
                <c:pt idx="1">
                  <c:v>99.37</c:v>
                </c:pt>
                <c:pt idx="2">
                  <c:v>99.18</c:v>
                </c:pt>
                <c:pt idx="3">
                  <c:v>95.5</c:v>
                </c:pt>
              </c:numCache>
            </c:numRef>
          </c:val>
          <c:extLst>
            <c:ext xmlns:c16="http://schemas.microsoft.com/office/drawing/2014/chart" uri="{C3380CC4-5D6E-409C-BE32-E72D297353CC}">
              <c16:uniqueId val="{00000009-3A5E-4658-98B1-67566EB457A1}"/>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'!$D$1</c:f>
              <c:strCache>
                <c:ptCount val="1"/>
                <c:pt idx="0">
                  <c:v>ARCEP Target</c:v>
                </c:pt>
              </c:strCache>
            </c:strRef>
          </c:tx>
          <c:spPr>
            <a:ln w="19050" cap="rnd">
              <a:solidFill>
                <a:srgbClr val="FF0000"/>
              </a:solidFill>
              <a:prstDash val="sysDash"/>
              <a:round/>
            </a:ln>
            <a:effectLst/>
          </c:spPr>
          <c:marker>
            <c:symbol val="none"/>
          </c:marker>
          <c:cat>
            <c:strRef>
              <c:f>'4G FTP UL '!$A$2:$A$5</c:f>
              <c:strCache>
                <c:ptCount val="4"/>
                <c:pt idx="0">
                  <c:v>COTONOU</c:v>
                </c:pt>
                <c:pt idx="1">
                  <c:v>PORTO NOVO</c:v>
                </c:pt>
                <c:pt idx="2">
                  <c:v>CALAVI</c:v>
                </c:pt>
                <c:pt idx="3">
                  <c:v>ALL NETWORK</c:v>
                </c:pt>
              </c:strCache>
            </c:strRef>
          </c:cat>
          <c:val>
            <c:numRef>
              <c:f>'4G FTP UL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3A5E-4658-98B1-67566EB457A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75"/>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
      </c:valAx>
      <c:spPr>
        <a:noFill/>
        <a:ln>
          <a:noFill/>
        </a:ln>
        <a:effectLst/>
      </c:spPr>
    </c:plotArea>
    <c:legend>
      <c:legendPos val="b"/>
      <c:layout>
        <c:manualLayout>
          <c:xMode val="edge"/>
          <c:yMode val="edge"/>
          <c:x val="0.1594190311186677"/>
          <c:y val="0.93951557768532457"/>
          <c:w val="0.527843795565156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cap="all" baseline="0" dirty="0">
                <a:effectLst/>
              </a:rPr>
              <a:t>Best 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Coverage'!$I$3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Coverage'!$I$4</c:f>
              <c:numCache>
                <c:formatCode>General</c:formatCode>
                <c:ptCount val="1"/>
                <c:pt idx="0">
                  <c:v>9</c:v>
                </c:pt>
              </c:numCache>
            </c:numRef>
          </c:val>
          <c:extLst>
            <c:ext xmlns:c16="http://schemas.microsoft.com/office/drawing/2014/chart" uri="{C3380CC4-5D6E-409C-BE32-E72D297353CC}">
              <c16:uniqueId val="{00000000-AB57-40D9-870E-3C4C0AD21B90}"/>
            </c:ext>
          </c:extLst>
        </c:ser>
        <c:ser>
          <c:idx val="1"/>
          <c:order val="1"/>
          <c:tx>
            <c:strRef>
              <c:f>'3G Coverage'!$J$3</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Coverage'!$J$4</c:f>
              <c:numCache>
                <c:formatCode>General</c:formatCode>
                <c:ptCount val="1"/>
                <c:pt idx="0">
                  <c:v>3</c:v>
                </c:pt>
              </c:numCache>
            </c:numRef>
          </c:val>
          <c:extLst>
            <c:ext xmlns:c16="http://schemas.microsoft.com/office/drawing/2014/chart" uri="{C3380CC4-5D6E-409C-BE32-E72D297353CC}">
              <c16:uniqueId val="{00000001-AB57-40D9-870E-3C4C0AD21B9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DL </a:t>
            </a:r>
            <a:r>
              <a:rPr lang="en-US" sz="1400" b="1" i="0" cap="all" baseline="0">
                <a:effectLst/>
              </a:rPr>
              <a:t>SUCCESS </a:t>
            </a:r>
            <a:endParaRPr lang="en-US" sz="1400">
              <a:effectLst/>
            </a:endParaRPr>
          </a:p>
        </c:rich>
      </c:tx>
      <c:layout>
        <c:manualLayout>
          <c:xMode val="edge"/>
          <c:yMode val="edge"/>
          <c:x val="0.29630041818773006"/>
          <c:y val="3.4085985637108865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2452043817170289"/>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F7B-48BF-A975-D474B21BCCCE}"/>
              </c:ext>
            </c:extLst>
          </c:dPt>
          <c:cat>
            <c:strRef>
              <c:f>'4G FTP DL '!$A$2:$A$5</c:f>
              <c:strCache>
                <c:ptCount val="4"/>
                <c:pt idx="0">
                  <c:v>COTONOU</c:v>
                </c:pt>
                <c:pt idx="1">
                  <c:v>PORTO NOVO</c:v>
                </c:pt>
                <c:pt idx="2">
                  <c:v>CALAVI</c:v>
                </c:pt>
                <c:pt idx="3">
                  <c:v>ALL NETWORK</c:v>
                </c:pt>
              </c:strCache>
            </c:strRef>
          </c:cat>
          <c:val>
            <c:numRef>
              <c:f>'4G FTP DL '!$B$2:$B$5</c:f>
              <c:numCache>
                <c:formatCode>General</c:formatCode>
                <c:ptCount val="4"/>
                <c:pt idx="0">
                  <c:v>97.59</c:v>
                </c:pt>
                <c:pt idx="1">
                  <c:v>93.07</c:v>
                </c:pt>
                <c:pt idx="2">
                  <c:v>93.35</c:v>
                </c:pt>
                <c:pt idx="3">
                  <c:v>97.14</c:v>
                </c:pt>
              </c:numCache>
            </c:numRef>
          </c:val>
          <c:extLst>
            <c:ext xmlns:c16="http://schemas.microsoft.com/office/drawing/2014/chart" uri="{C3380CC4-5D6E-409C-BE32-E72D297353CC}">
              <c16:uniqueId val="{00000002-8F7B-48BF-A975-D474B21BCCCE}"/>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8F7B-48BF-A975-D474B21BCCCE}"/>
              </c:ext>
            </c:extLst>
          </c:dPt>
          <c:cat>
            <c:strRef>
              <c:f>'4G FTP DL '!$A$2:$A$5</c:f>
              <c:strCache>
                <c:ptCount val="4"/>
                <c:pt idx="0">
                  <c:v>COTONOU</c:v>
                </c:pt>
                <c:pt idx="1">
                  <c:v>PORTO NOVO</c:v>
                </c:pt>
                <c:pt idx="2">
                  <c:v>CALAVI</c:v>
                </c:pt>
                <c:pt idx="3">
                  <c:v>ALL NETWORK</c:v>
                </c:pt>
              </c:strCache>
            </c:strRef>
          </c:cat>
          <c:val>
            <c:numRef>
              <c:f>'4G FTP DL '!$C$2:$C$5</c:f>
              <c:numCache>
                <c:formatCode>General</c:formatCode>
                <c:ptCount val="4"/>
                <c:pt idx="0">
                  <c:v>98.98</c:v>
                </c:pt>
                <c:pt idx="1">
                  <c:v>97.14</c:v>
                </c:pt>
                <c:pt idx="2">
                  <c:v>97.9</c:v>
                </c:pt>
                <c:pt idx="3">
                  <c:v>99.21</c:v>
                </c:pt>
              </c:numCache>
            </c:numRef>
          </c:val>
          <c:extLst>
            <c:ext xmlns:c16="http://schemas.microsoft.com/office/drawing/2014/chart" uri="{C3380CC4-5D6E-409C-BE32-E72D297353CC}">
              <c16:uniqueId val="{00000005-8F7B-48BF-A975-D474B21BCCCE}"/>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'!$D$1</c:f>
              <c:strCache>
                <c:ptCount val="1"/>
                <c:pt idx="0">
                  <c:v>ARCEP Target</c:v>
                </c:pt>
              </c:strCache>
            </c:strRef>
          </c:tx>
          <c:spPr>
            <a:ln w="19050" cap="rnd">
              <a:solidFill>
                <a:srgbClr val="FF0000"/>
              </a:solidFill>
              <a:prstDash val="sysDash"/>
              <a:round/>
            </a:ln>
            <a:effectLst/>
          </c:spPr>
          <c:marker>
            <c:symbol val="none"/>
          </c:marker>
          <c:cat>
            <c:strRef>
              <c:f>'4G FTP DL '!$A$2:$A$5</c:f>
              <c:strCache>
                <c:ptCount val="4"/>
                <c:pt idx="0">
                  <c:v>COTONOU</c:v>
                </c:pt>
                <c:pt idx="1">
                  <c:v>PORTO NOVO</c:v>
                </c:pt>
                <c:pt idx="2">
                  <c:v>CALAVI</c:v>
                </c:pt>
                <c:pt idx="3">
                  <c:v>ALL NETWORK</c:v>
                </c:pt>
              </c:strCache>
            </c:strRef>
          </c:cat>
          <c:val>
            <c:numRef>
              <c:f>'4G FTP DL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6-8F7B-48BF-A975-D474B21BCCC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537996412016973"/>
          <c:y val="0.910299028798632"/>
          <c:w val="0.50820339972845663"/>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thr'!$K$3</c:f>
              <c:strCache>
                <c:ptCount val="1"/>
                <c:pt idx="0">
                  <c:v>#Regions</c:v>
                </c:pt>
              </c:strCache>
            </c:strRef>
          </c:cat>
          <c:val>
            <c:numRef>
              <c:f>'4G FTP DL thr'!$L$3</c:f>
              <c:numCache>
                <c:formatCode>General</c:formatCode>
                <c:ptCount val="1"/>
                <c:pt idx="0">
                  <c:v>2</c:v>
                </c:pt>
              </c:numCache>
            </c:numRef>
          </c:val>
          <c:extLst>
            <c:ext xmlns:c16="http://schemas.microsoft.com/office/drawing/2014/chart" uri="{C3380CC4-5D6E-409C-BE32-E72D297353CC}">
              <c16:uniqueId val="{00000000-6D5A-41E5-9BAA-6083D76643D8}"/>
            </c:ext>
          </c:extLst>
        </c:ser>
        <c:ser>
          <c:idx val="1"/>
          <c:order val="1"/>
          <c:tx>
            <c:strRef>
              <c:f>'4G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thr'!$K$3</c:f>
              <c:strCache>
                <c:ptCount val="1"/>
                <c:pt idx="0">
                  <c:v>#Regions</c:v>
                </c:pt>
              </c:strCache>
            </c:strRef>
          </c:cat>
          <c:val>
            <c:numRef>
              <c:f>'4G FTP DL thr'!$M$3</c:f>
              <c:numCache>
                <c:formatCode>General</c:formatCode>
                <c:ptCount val="1"/>
                <c:pt idx="0">
                  <c:v>1</c:v>
                </c:pt>
              </c:numCache>
            </c:numRef>
          </c:val>
          <c:extLst>
            <c:ext xmlns:c16="http://schemas.microsoft.com/office/drawing/2014/chart" uri="{C3380CC4-5D6E-409C-BE32-E72D297353CC}">
              <c16:uniqueId val="{00000001-6D5A-41E5-9BAA-6083D76643D8}"/>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delete val="1"/>
          </c:dLbls>
          <c:cat>
            <c:strRef>
              <c:f>'4G FTP UL  Thr'!$K$3</c:f>
              <c:strCache>
                <c:ptCount val="1"/>
                <c:pt idx="0">
                  <c:v>#Regions</c:v>
                </c:pt>
              </c:strCache>
            </c:strRef>
          </c:cat>
          <c:val>
            <c:numRef>
              <c:f>'4G FTP UL  Thr'!$L$3</c:f>
              <c:numCache>
                <c:formatCode>General</c:formatCode>
                <c:ptCount val="1"/>
                <c:pt idx="0">
                  <c:v>1</c:v>
                </c:pt>
              </c:numCache>
            </c:numRef>
          </c:val>
          <c:extLst>
            <c:ext xmlns:c16="http://schemas.microsoft.com/office/drawing/2014/chart" uri="{C3380CC4-5D6E-409C-BE32-E72D297353CC}">
              <c16:uniqueId val="{00000000-DB13-434C-8AB6-C2EAECDE867A}"/>
            </c:ext>
          </c:extLst>
        </c:ser>
        <c:ser>
          <c:idx val="1"/>
          <c:order val="1"/>
          <c:tx>
            <c:strRef>
              <c:f>'4G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Thr'!$K$3</c:f>
              <c:strCache>
                <c:ptCount val="1"/>
                <c:pt idx="0">
                  <c:v>#Regions</c:v>
                </c:pt>
              </c:strCache>
            </c:strRef>
          </c:cat>
          <c:val>
            <c:numRef>
              <c:f>'4G FTP UL  Thr'!$M$3</c:f>
              <c:numCache>
                <c:formatCode>General</c:formatCode>
                <c:ptCount val="1"/>
                <c:pt idx="0">
                  <c:v>2</c:v>
                </c:pt>
              </c:numCache>
            </c:numRef>
          </c:val>
          <c:extLst>
            <c:ext xmlns:c16="http://schemas.microsoft.com/office/drawing/2014/chart" uri="{C3380CC4-5D6E-409C-BE32-E72D297353CC}">
              <c16:uniqueId val="{00000001-DB13-434C-8AB6-C2EAECDE867A}"/>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UL THROUGHPUT</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575B-466C-A045-3AF6F1EABD16}"/>
              </c:ext>
            </c:extLst>
          </c:dPt>
          <c:cat>
            <c:strRef>
              <c:f>'4G FTP UL  Thr'!$A$2:$A$5</c:f>
              <c:strCache>
                <c:ptCount val="4"/>
                <c:pt idx="0">
                  <c:v>COTONOU</c:v>
                </c:pt>
                <c:pt idx="1">
                  <c:v>PORTO NOVO</c:v>
                </c:pt>
                <c:pt idx="2">
                  <c:v>CALAVI</c:v>
                </c:pt>
                <c:pt idx="3">
                  <c:v>ALL NETWORK</c:v>
                </c:pt>
              </c:strCache>
            </c:strRef>
          </c:cat>
          <c:val>
            <c:numRef>
              <c:f>'4G FTP UL  Thr'!$B$2:$B$5</c:f>
              <c:numCache>
                <c:formatCode>General</c:formatCode>
                <c:ptCount val="4"/>
                <c:pt idx="0">
                  <c:v>5067.6899999999996</c:v>
                </c:pt>
                <c:pt idx="1">
                  <c:v>6793.48</c:v>
                </c:pt>
                <c:pt idx="2">
                  <c:v>9661.76</c:v>
                </c:pt>
                <c:pt idx="3">
                  <c:v>6313.38</c:v>
                </c:pt>
              </c:numCache>
            </c:numRef>
          </c:val>
          <c:extLst>
            <c:ext xmlns:c16="http://schemas.microsoft.com/office/drawing/2014/chart" uri="{C3380CC4-5D6E-409C-BE32-E72D297353CC}">
              <c16:uniqueId val="{00000002-575B-466C-A045-3AF6F1EABD16}"/>
            </c:ext>
          </c:extLst>
        </c:ser>
        <c:ser>
          <c:idx val="1"/>
          <c:order val="1"/>
          <c:tx>
            <c:strRef>
              <c:f>'4G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575B-466C-A045-3AF6F1EABD16}"/>
              </c:ext>
            </c:extLst>
          </c:dPt>
          <c:cat>
            <c:strRef>
              <c:f>'4G FTP UL  Thr'!$A$2:$A$5</c:f>
              <c:strCache>
                <c:ptCount val="4"/>
                <c:pt idx="0">
                  <c:v>COTONOU</c:v>
                </c:pt>
                <c:pt idx="1">
                  <c:v>PORTO NOVO</c:v>
                </c:pt>
                <c:pt idx="2">
                  <c:v>CALAVI</c:v>
                </c:pt>
                <c:pt idx="3">
                  <c:v>ALL NETWORK</c:v>
                </c:pt>
              </c:strCache>
            </c:strRef>
          </c:cat>
          <c:val>
            <c:numRef>
              <c:f>'4G FTP UL  Thr'!$C$2:$C$5</c:f>
              <c:numCache>
                <c:formatCode>General</c:formatCode>
                <c:ptCount val="4"/>
                <c:pt idx="0">
                  <c:v>6385.15</c:v>
                </c:pt>
                <c:pt idx="1">
                  <c:v>5441.42</c:v>
                </c:pt>
                <c:pt idx="2">
                  <c:v>10287.23</c:v>
                </c:pt>
                <c:pt idx="3">
                  <c:v>6894.59</c:v>
                </c:pt>
              </c:numCache>
            </c:numRef>
          </c:val>
          <c:extLst>
            <c:ext xmlns:c16="http://schemas.microsoft.com/office/drawing/2014/chart" uri="{C3380CC4-5D6E-409C-BE32-E72D297353CC}">
              <c16:uniqueId val="{00000005-575B-466C-A045-3AF6F1EABD16}"/>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Thr'!$D$1</c:f>
              <c:strCache>
                <c:ptCount val="1"/>
                <c:pt idx="0">
                  <c:v>ARCEP Target</c:v>
                </c:pt>
              </c:strCache>
            </c:strRef>
          </c:tx>
          <c:spPr>
            <a:ln w="19050" cap="rnd">
              <a:solidFill>
                <a:srgbClr val="FF0000"/>
              </a:solidFill>
              <a:prstDash val="sysDash"/>
              <a:round/>
            </a:ln>
            <a:effectLst/>
          </c:spPr>
          <c:marker>
            <c:symbol val="none"/>
          </c:marker>
          <c:cat>
            <c:strRef>
              <c:f>'4G FTP UL  Thr'!$A$2:$A$5</c:f>
              <c:strCache>
                <c:ptCount val="4"/>
                <c:pt idx="0">
                  <c:v>COTONOU</c:v>
                </c:pt>
                <c:pt idx="1">
                  <c:v>PORTO NOVO</c:v>
                </c:pt>
                <c:pt idx="2">
                  <c:v>CALAVI</c:v>
                </c:pt>
                <c:pt idx="3">
                  <c:v>ALL NETWORK</c:v>
                </c:pt>
              </c:strCache>
            </c:strRef>
          </c:cat>
          <c:val>
            <c:numRef>
              <c:f>'4G FTP UL  Thr'!$D$2:$D$5</c:f>
              <c:numCache>
                <c:formatCode>General</c:formatCode>
                <c:ptCount val="4"/>
                <c:pt idx="0">
                  <c:v>4000</c:v>
                </c:pt>
                <c:pt idx="1">
                  <c:v>4000</c:v>
                </c:pt>
                <c:pt idx="2">
                  <c:v>4000</c:v>
                </c:pt>
                <c:pt idx="3">
                  <c:v>4000</c:v>
                </c:pt>
              </c:numCache>
            </c:numRef>
          </c:val>
          <c:smooth val="0"/>
          <c:extLst>
            <c:ext xmlns:c16="http://schemas.microsoft.com/office/drawing/2014/chart" uri="{C3380CC4-5D6E-409C-BE32-E72D297353CC}">
              <c16:uniqueId val="{00000006-575B-466C-A045-3AF6F1EABD1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6972211954462288"/>
          <c:y val="0.93951570569807807"/>
          <c:w val="0.5119005783135379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DL </a:t>
            </a:r>
            <a:r>
              <a:rPr lang="en-US" sz="1400" b="1" i="0" cap="all" baseline="0">
                <a:effectLst/>
              </a:rPr>
              <a:t>THROUGHPUT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D2E-417E-B346-63F958D4EF93}"/>
              </c:ext>
            </c:extLst>
          </c:dPt>
          <c:cat>
            <c:strRef>
              <c:f>'4G FTP DL thr'!$A$2:$A$5</c:f>
              <c:strCache>
                <c:ptCount val="4"/>
                <c:pt idx="0">
                  <c:v>COTONOU</c:v>
                </c:pt>
                <c:pt idx="1">
                  <c:v>PORTO NOVO</c:v>
                </c:pt>
                <c:pt idx="2">
                  <c:v>CALAVI</c:v>
                </c:pt>
                <c:pt idx="3">
                  <c:v>ALL NETWORK</c:v>
                </c:pt>
              </c:strCache>
            </c:strRef>
          </c:cat>
          <c:val>
            <c:numRef>
              <c:f>'4G FTP DL thr'!$B$2:$B$5</c:f>
              <c:numCache>
                <c:formatCode>General</c:formatCode>
                <c:ptCount val="4"/>
                <c:pt idx="0">
                  <c:v>13540.01</c:v>
                </c:pt>
                <c:pt idx="1">
                  <c:v>13365.99</c:v>
                </c:pt>
                <c:pt idx="2">
                  <c:v>17523.810000000001</c:v>
                </c:pt>
                <c:pt idx="3">
                  <c:v>14587.94</c:v>
                </c:pt>
              </c:numCache>
            </c:numRef>
          </c:val>
          <c:extLst>
            <c:ext xmlns:c16="http://schemas.microsoft.com/office/drawing/2014/chart" uri="{C3380CC4-5D6E-409C-BE32-E72D297353CC}">
              <c16:uniqueId val="{00000002-ED2E-417E-B346-63F958D4EF93}"/>
            </c:ext>
          </c:extLst>
        </c:ser>
        <c:ser>
          <c:idx val="1"/>
          <c:order val="1"/>
          <c:tx>
            <c:strRef>
              <c:f>'4G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ED2E-417E-B346-63F958D4EF93}"/>
              </c:ext>
            </c:extLst>
          </c:dPt>
          <c:cat>
            <c:strRef>
              <c:f>'4G FTP DL thr'!$A$2:$A$5</c:f>
              <c:strCache>
                <c:ptCount val="4"/>
                <c:pt idx="0">
                  <c:v>COTONOU</c:v>
                </c:pt>
                <c:pt idx="1">
                  <c:v>PORTO NOVO</c:v>
                </c:pt>
                <c:pt idx="2">
                  <c:v>CALAVI</c:v>
                </c:pt>
                <c:pt idx="3">
                  <c:v>ALL NETWORK</c:v>
                </c:pt>
              </c:strCache>
            </c:strRef>
          </c:cat>
          <c:val>
            <c:numRef>
              <c:f>'4G FTP DL thr'!$C$2:$C$5</c:f>
              <c:numCache>
                <c:formatCode>General</c:formatCode>
                <c:ptCount val="4"/>
                <c:pt idx="0">
                  <c:v>9374.5</c:v>
                </c:pt>
                <c:pt idx="1">
                  <c:v>16473.61</c:v>
                </c:pt>
                <c:pt idx="2">
                  <c:v>10656.57</c:v>
                </c:pt>
                <c:pt idx="3">
                  <c:v>10915.36</c:v>
                </c:pt>
              </c:numCache>
            </c:numRef>
          </c:val>
          <c:extLst>
            <c:ext xmlns:c16="http://schemas.microsoft.com/office/drawing/2014/chart" uri="{C3380CC4-5D6E-409C-BE32-E72D297353CC}">
              <c16:uniqueId val="{00000005-ED2E-417E-B346-63F958D4EF9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thr'!$D$1</c:f>
              <c:strCache>
                <c:ptCount val="1"/>
                <c:pt idx="0">
                  <c:v>ARCEP Target</c:v>
                </c:pt>
              </c:strCache>
            </c:strRef>
          </c:tx>
          <c:spPr>
            <a:ln w="19050" cap="rnd">
              <a:solidFill>
                <a:srgbClr val="FF0000"/>
              </a:solidFill>
              <a:prstDash val="sysDash"/>
              <a:round/>
            </a:ln>
            <a:effectLst/>
          </c:spPr>
          <c:marker>
            <c:symbol val="none"/>
          </c:marker>
          <c:cat>
            <c:strRef>
              <c:f>'4G FTP DL thr'!$A$2:$A$5</c:f>
              <c:strCache>
                <c:ptCount val="4"/>
                <c:pt idx="0">
                  <c:v>COTONOU</c:v>
                </c:pt>
                <c:pt idx="1">
                  <c:v>PORTO NOVO</c:v>
                </c:pt>
                <c:pt idx="2">
                  <c:v>CALAVI</c:v>
                </c:pt>
                <c:pt idx="3">
                  <c:v>ALL NETWORK</c:v>
                </c:pt>
              </c:strCache>
            </c:strRef>
          </c:cat>
          <c:val>
            <c:numRef>
              <c:f>'4G FTP DL thr'!$D$2:$D$5</c:f>
              <c:numCache>
                <c:formatCode>General</c:formatCode>
                <c:ptCount val="4"/>
                <c:pt idx="0">
                  <c:v>10000</c:v>
                </c:pt>
                <c:pt idx="1">
                  <c:v>10000</c:v>
                </c:pt>
                <c:pt idx="2">
                  <c:v>10000</c:v>
                </c:pt>
                <c:pt idx="3">
                  <c:v>10000</c:v>
                </c:pt>
              </c:numCache>
            </c:numRef>
          </c:val>
          <c:smooth val="0"/>
          <c:extLst>
            <c:ext xmlns:c16="http://schemas.microsoft.com/office/drawing/2014/chart" uri="{C3380CC4-5D6E-409C-BE32-E72D297353CC}">
              <c16:uniqueId val="{00000006-ED2E-417E-B346-63F958D4EF9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6972211954462288"/>
          <c:y val="0.93951570569807807"/>
          <c:w val="0.51071737106209492"/>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4G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8462571332661968E-2"/>
          <c:y val="0.11898531124073136"/>
          <c:w val="0.96307485733467602"/>
          <c:h val="0.86172238217325048"/>
        </c:manualLayout>
      </c:layout>
      <c:bubbleChart>
        <c:varyColors val="0"/>
        <c:ser>
          <c:idx val="0"/>
          <c:order val="0"/>
          <c:tx>
            <c:strRef>
              <c:f>'4G Coverage'!$O$3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3"/>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D3B7-47BE-8162-BF1C1081C30F}"/>
              </c:ext>
            </c:extLst>
          </c:dPt>
          <c:dLbls>
            <c:delete val="1"/>
          </c:dLbls>
          <c:xVal>
            <c:strRef>
              <c:f>'4G Coverage'!$N$4:$N$7</c:f>
              <c:strCache>
                <c:ptCount val="4"/>
                <c:pt idx="0">
                  <c:v>Cotonou</c:v>
                </c:pt>
                <c:pt idx="1">
                  <c:v>Sèmè-Kpodji</c:v>
                </c:pt>
                <c:pt idx="2">
                  <c:v>Porto-Novo</c:v>
                </c:pt>
                <c:pt idx="3">
                  <c:v>Network</c:v>
                </c:pt>
              </c:strCache>
            </c:strRef>
          </c:xVal>
          <c:yVal>
            <c:numRef>
              <c:f>'4G Coverage'!$O$4:$O$7</c:f>
              <c:numCache>
                <c:formatCode>General</c:formatCode>
                <c:ptCount val="4"/>
                <c:pt idx="0">
                  <c:v>82.5</c:v>
                </c:pt>
                <c:pt idx="1">
                  <c:v>49.6</c:v>
                </c:pt>
                <c:pt idx="2">
                  <c:v>81</c:v>
                </c:pt>
                <c:pt idx="3">
                  <c:v>74.599999999999994</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6="http://schemas.microsoft.com/office/drawing/2014/chart" uri="{C3380CC4-5D6E-409C-BE32-E72D297353CC}">
              <c16:uniqueId val="{00000002-D3B7-47BE-8162-BF1C1081C30F}"/>
            </c:ext>
          </c:extLst>
        </c:ser>
        <c:ser>
          <c:idx val="1"/>
          <c:order val="1"/>
          <c:tx>
            <c:strRef>
              <c:f>'4G Coverage'!$P$3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3"/>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D3B7-47BE-8162-BF1C1081C30F}"/>
              </c:ext>
            </c:extLst>
          </c:dPt>
          <c:dLbls>
            <c:dLbl>
              <c:idx val="0"/>
              <c:layout>
                <c:manualLayout>
                  <c:x val="-7.7562698850002665E-2"/>
                  <c:y val="2.1439907220899713E-2"/>
                </c:manualLayout>
              </c:layout>
              <c:tx>
                <c:rich>
                  <a:bodyPr/>
                  <a:lstStyle/>
                  <a:p>
                    <a:fld id="{0E828A84-8EFC-4380-9852-68E1BA64DE16}"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3B7-47BE-8162-BF1C1081C30F}"/>
                </c:ext>
              </c:extLst>
            </c:dLbl>
            <c:dLbl>
              <c:idx val="1"/>
              <c:layout>
                <c:manualLayout>
                  <c:x val="-5.5615346332272886E-2"/>
                  <c:y val="-4.5892915605423761E-3"/>
                </c:manualLayout>
              </c:layout>
              <c:tx>
                <c:rich>
                  <a:bodyPr/>
                  <a:lstStyle/>
                  <a:p>
                    <a:fld id="{C0023A92-5E3A-4C87-AB88-139E6052D3C8}"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B7-47BE-8162-BF1C1081C30F}"/>
                </c:ext>
              </c:extLst>
            </c:dLbl>
            <c:dLbl>
              <c:idx val="2"/>
              <c:layout>
                <c:manualLayout>
                  <c:x val="-6.1956239668687095E-2"/>
                  <c:y val="1.7163023755222986E-3"/>
                </c:manualLayout>
              </c:layout>
              <c:tx>
                <c:rich>
                  <a:bodyPr/>
                  <a:lstStyle/>
                  <a:p>
                    <a:fld id="{F4978683-49C3-4E87-BC81-BBBD45E46F23}"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3B7-47BE-8162-BF1C1081C30F}"/>
                </c:ext>
              </c:extLst>
            </c:dLbl>
            <c:dLbl>
              <c:idx val="3"/>
              <c:layout>
                <c:manualLayout>
                  <c:x val="-5.4189160303825659E-2"/>
                  <c:y val="-0.105708245243129"/>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C131A9FD-ABC4-4EAC-B5AA-1FB58A847FA2}"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D3B7-47BE-8162-BF1C1081C30F}"/>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'4G Coverage'!$N$4:$N$7</c:f>
              <c:strCache>
                <c:ptCount val="4"/>
                <c:pt idx="0">
                  <c:v>Cotonou</c:v>
                </c:pt>
                <c:pt idx="1">
                  <c:v>Sèmè-Kpodji</c:v>
                </c:pt>
                <c:pt idx="2">
                  <c:v>Porto-Novo</c:v>
                </c:pt>
                <c:pt idx="3">
                  <c:v>Network</c:v>
                </c:pt>
              </c:strCache>
            </c:strRef>
          </c:xVal>
          <c:yVal>
            <c:numRef>
              <c:f>'4G Coverage'!$P$4:$P$7</c:f>
              <c:numCache>
                <c:formatCode>General</c:formatCode>
                <c:ptCount val="4"/>
                <c:pt idx="0">
                  <c:v>94.1</c:v>
                </c:pt>
                <c:pt idx="1">
                  <c:v>50.6</c:v>
                </c:pt>
                <c:pt idx="2">
                  <c:v>93.1</c:v>
                </c:pt>
                <c:pt idx="3">
                  <c:v>83.7</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5="http://schemas.microsoft.com/office/drawing/2012/chart" uri="{02D57815-91ED-43cb-92C2-25804820EDAC}">
              <c15:datalabelsRange>
                <c15:f>'4G Coverage'!$N$4:$N$7</c15:f>
                <c15:dlblRangeCache>
                  <c:ptCount val="4"/>
                  <c:pt idx="0">
                    <c:v>Cotonou</c:v>
                  </c:pt>
                  <c:pt idx="1">
                    <c:v>Sèmè-Kpodji</c:v>
                  </c:pt>
                  <c:pt idx="2">
                    <c:v>Porto-Novo</c:v>
                  </c:pt>
                  <c:pt idx="3">
                    <c:v>Network</c:v>
                  </c:pt>
                </c15:dlblRangeCache>
              </c15:datalabelsRange>
            </c:ext>
            <c:ext xmlns:c16="http://schemas.microsoft.com/office/drawing/2014/chart" uri="{C3380CC4-5D6E-409C-BE32-E72D297353CC}">
              <c16:uniqueId val="{00000008-D3B7-47BE-8162-BF1C1081C30F}"/>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Coverage'!$T$4</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Coverage'!$T$5</c:f>
              <c:numCache>
                <c:formatCode>General</c:formatCode>
                <c:ptCount val="1"/>
                <c:pt idx="0">
                  <c:v>3</c:v>
                </c:pt>
              </c:numCache>
            </c:numRef>
          </c:val>
          <c:extLst>
            <c:ext xmlns:c16="http://schemas.microsoft.com/office/drawing/2014/chart" uri="{C3380CC4-5D6E-409C-BE32-E72D297353CC}">
              <c16:uniqueId val="{00000000-AD26-4BC0-B615-2E63081E4E55}"/>
            </c:ext>
          </c:extLst>
        </c:ser>
        <c:ser>
          <c:idx val="1"/>
          <c:order val="1"/>
          <c:tx>
            <c:strRef>
              <c:f>'4G Coverage'!$U$4</c:f>
              <c:strCache>
                <c:ptCount val="1"/>
                <c:pt idx="0">
                  <c:v>MOOV</c:v>
                </c:pt>
              </c:strCache>
            </c:strRef>
          </c:tx>
          <c:spPr>
            <a:solidFill>
              <a:schemeClr val="accent2"/>
            </a:solidFill>
            <a:ln w="9525">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Coverage'!$U$5</c:f>
              <c:numCache>
                <c:formatCode>General</c:formatCode>
                <c:ptCount val="1"/>
                <c:pt idx="0">
                  <c:v>0</c:v>
                </c:pt>
              </c:numCache>
            </c:numRef>
          </c:val>
          <c:extLst>
            <c:ext xmlns:c16="http://schemas.microsoft.com/office/drawing/2014/chart" uri="{C3380CC4-5D6E-409C-BE32-E72D297353CC}">
              <c16:uniqueId val="{00000001-AD26-4BC0-B615-2E63081E4E5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Blocking'!$L$2</c:f>
              <c:strCache>
                <c:ptCount val="1"/>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Blocking'!$L$3</c:f>
              <c:numCache>
                <c:formatCode>General</c:formatCode>
                <c:ptCount val="1"/>
                <c:pt idx="0">
                  <c:v>0</c:v>
                </c:pt>
              </c:numCache>
            </c:numRef>
          </c:val>
          <c:extLst>
            <c:ext xmlns:c16="http://schemas.microsoft.com/office/drawing/2014/chart" uri="{C3380CC4-5D6E-409C-BE32-E72D297353CC}">
              <c16:uniqueId val="{00000000-EE46-42FD-BB6B-B89F69D54F37}"/>
            </c:ext>
          </c:extLst>
        </c:ser>
        <c:ser>
          <c:idx val="1"/>
          <c:order val="1"/>
          <c:tx>
            <c:strRef>
              <c:f>'Call Blocking'!$M$2</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FFC00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EE46-42FD-BB6B-B89F69D54F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Blocking'!$M$3</c:f>
              <c:numCache>
                <c:formatCode>General</c:formatCode>
                <c:ptCount val="1"/>
                <c:pt idx="0">
                  <c:v>11</c:v>
                </c:pt>
              </c:numCache>
            </c:numRef>
          </c:val>
          <c:extLst>
            <c:ext xmlns:c16="http://schemas.microsoft.com/office/drawing/2014/chart" uri="{C3380CC4-5D6E-409C-BE32-E72D297353CC}">
              <c16:uniqueId val="{00000003-EE46-42FD-BB6B-B89F69D54F37}"/>
            </c:ext>
          </c:extLst>
        </c:ser>
        <c:ser>
          <c:idx val="2"/>
          <c:order val="2"/>
          <c:tx>
            <c:strRef>
              <c:f>'Call Blocking'!$N$2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Blocking'!$N$3</c:f>
              <c:numCache>
                <c:formatCode>General</c:formatCode>
                <c:ptCount val="1"/>
                <c:pt idx="0">
                  <c:v>0</c:v>
                </c:pt>
              </c:numCache>
            </c:numRef>
          </c:val>
          <c:extLst>
            <c:ext xmlns:c16="http://schemas.microsoft.com/office/drawing/2014/chart" uri="{C3380CC4-5D6E-409C-BE32-E72D297353CC}">
              <c16:uniqueId val="{00000004-EE46-42FD-BB6B-B89F69D54F37}"/>
            </c:ext>
          </c:extLst>
        </c:ser>
        <c:ser>
          <c:idx val="3"/>
          <c:order val="3"/>
          <c:tx>
            <c:strRef>
              <c:f>'Call Blocking'!$O$2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Blocking'!$O$3</c:f>
              <c:numCache>
                <c:formatCode>General</c:formatCode>
                <c:ptCount val="1"/>
                <c:pt idx="0">
                  <c:v>1</c:v>
                </c:pt>
              </c:numCache>
            </c:numRef>
          </c:val>
          <c:extLst>
            <c:ext xmlns:c16="http://schemas.microsoft.com/office/drawing/2014/chart" uri="{C3380CC4-5D6E-409C-BE32-E72D297353CC}">
              <c16:uniqueId val="{00000005-EE46-42FD-BB6B-B89F69D54F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Blocking</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1.03</c:v>
                </c:pt>
                <c:pt idx="1">
                  <c:v>1.63</c:v>
                </c:pt>
                <c:pt idx="2">
                  <c:v>0.64</c:v>
                </c:pt>
                <c:pt idx="3">
                  <c:v>0.82000000000000006</c:v>
                </c:pt>
                <c:pt idx="4">
                  <c:v>0.24</c:v>
                </c:pt>
                <c:pt idx="5">
                  <c:v>0.57999999999999996</c:v>
                </c:pt>
                <c:pt idx="6">
                  <c:v>0.53</c:v>
                </c:pt>
                <c:pt idx="7">
                  <c:v>0.28999999999999998</c:v>
                </c:pt>
                <c:pt idx="8">
                  <c:v>2.7</c:v>
                </c:pt>
                <c:pt idx="9">
                  <c:v>1.06</c:v>
                </c:pt>
                <c:pt idx="10">
                  <c:v>0.61</c:v>
                </c:pt>
                <c:pt idx="11">
                  <c:v>5.88</c:v>
                </c:pt>
                <c:pt idx="12">
                  <c:v>1.35</c:v>
                </c:pt>
              </c:numCache>
            </c:numRef>
          </c:val>
          <c:extLst>
            <c:ext xmlns:c16="http://schemas.microsoft.com/office/drawing/2014/chart" uri="{C3380CC4-5D6E-409C-BE32-E72D297353CC}">
              <c16:uniqueId val="{00000000-3FD2-46DF-8924-5235F0430B72}"/>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1.6199999999999999</c:v>
                </c:pt>
                <c:pt idx="1">
                  <c:v>2.0500000000000003</c:v>
                </c:pt>
                <c:pt idx="2">
                  <c:v>1.9900000000000002</c:v>
                </c:pt>
                <c:pt idx="3">
                  <c:v>0.94000000000000006</c:v>
                </c:pt>
                <c:pt idx="4">
                  <c:v>0.27</c:v>
                </c:pt>
                <c:pt idx="5">
                  <c:v>0.86</c:v>
                </c:pt>
                <c:pt idx="6">
                  <c:v>2.11</c:v>
                </c:pt>
                <c:pt idx="7">
                  <c:v>0.63</c:v>
                </c:pt>
                <c:pt idx="8">
                  <c:v>2.02</c:v>
                </c:pt>
                <c:pt idx="9">
                  <c:v>2.97</c:v>
                </c:pt>
                <c:pt idx="10">
                  <c:v>1.29</c:v>
                </c:pt>
                <c:pt idx="11">
                  <c:v>7.64</c:v>
                </c:pt>
                <c:pt idx="12">
                  <c:v>1.94</c:v>
                </c:pt>
              </c:numCache>
            </c:numRef>
          </c:val>
          <c:extLst>
            <c:ext xmlns:c16="http://schemas.microsoft.com/office/drawing/2014/chart" uri="{C3380CC4-5D6E-409C-BE32-E72D297353CC}">
              <c16:uniqueId val="{00000001-3FD2-46DF-8924-5235F0430B72}"/>
            </c:ext>
          </c:extLst>
        </c:ser>
        <c:ser>
          <c:idx val="2"/>
          <c:order val="2"/>
          <c:tx>
            <c:strRef>
              <c:f>'Call Blocking'!$D$1</c:f>
              <c:strCache>
                <c:ptCount val="1"/>
                <c:pt idx="0">
                  <c:v>CELTISS</c:v>
                </c:pt>
              </c:strCache>
            </c:strRef>
          </c:tx>
          <c:spPr>
            <a:solidFill>
              <a:srgbClr val="0070C0"/>
            </a:solidFill>
            <a:ln>
              <a:solidFill>
                <a:schemeClr val="accent3"/>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1.77</c:v>
                </c:pt>
                <c:pt idx="1">
                  <c:v>1.72</c:v>
                </c:pt>
                <c:pt idx="2">
                  <c:v>0.8</c:v>
                </c:pt>
                <c:pt idx="3">
                  <c:v>0.91</c:v>
                </c:pt>
                <c:pt idx="4">
                  <c:v>0.32</c:v>
                </c:pt>
                <c:pt idx="5">
                  <c:v>0.84</c:v>
                </c:pt>
                <c:pt idx="6">
                  <c:v>0.36</c:v>
                </c:pt>
                <c:pt idx="7">
                  <c:v>0.31</c:v>
                </c:pt>
                <c:pt idx="8">
                  <c:v>0.97</c:v>
                </c:pt>
                <c:pt idx="9">
                  <c:v>4.25</c:v>
                </c:pt>
                <c:pt idx="10">
                  <c:v>1.17</c:v>
                </c:pt>
                <c:pt idx="11">
                  <c:v>9.58</c:v>
                </c:pt>
                <c:pt idx="12">
                  <c:v>1.8900000000000001</c:v>
                </c:pt>
              </c:numCache>
            </c:numRef>
          </c:val>
          <c:extLst>
            <c:ext xmlns:c16="http://schemas.microsoft.com/office/drawing/2014/chart" uri="{C3380CC4-5D6E-409C-BE32-E72D297353CC}">
              <c16:uniqueId val="{00000002-3FD2-46DF-8924-5235F0430B7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Blocking'!$E$1</c:f>
              <c:strCache>
                <c:ptCount val="1"/>
                <c:pt idx="0">
                  <c:v>ARCEP Target</c:v>
                </c:pt>
              </c:strCache>
            </c:strRef>
          </c:tx>
          <c:spPr>
            <a:ln w="1270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3-3FD2-46DF-8924-5235F0430B7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Text" lastClr="000000"/>
      </a:solid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#Regions</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Drop'!$T$1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Drop'!$T$2</c:f>
              <c:numCache>
                <c:formatCode>General</c:formatCode>
                <c:ptCount val="1"/>
                <c:pt idx="0">
                  <c:v>7</c:v>
                </c:pt>
              </c:numCache>
            </c:numRef>
          </c:val>
          <c:extLst>
            <c:ext xmlns:c16="http://schemas.microsoft.com/office/drawing/2014/chart" uri="{C3380CC4-5D6E-409C-BE32-E72D297353CC}">
              <c16:uniqueId val="{00000000-94C9-44A3-8F0A-43F9F1CB511B}"/>
            </c:ext>
          </c:extLst>
        </c:ser>
        <c:ser>
          <c:idx val="1"/>
          <c:order val="1"/>
          <c:tx>
            <c:strRef>
              <c:f>'Call Drop'!$U$1</c:f>
              <c:strCache>
                <c:ptCount val="1"/>
                <c:pt idx="0">
                  <c:v>MOOV</c:v>
                </c:pt>
              </c:strCache>
            </c:strRef>
          </c:tx>
          <c:spPr>
            <a:solidFill>
              <a:srgbClr val="92D050"/>
            </a:solidFill>
            <a:ln w="9525">
              <a:solidFill>
                <a:schemeClr val="lt1"/>
              </a:solidFill>
            </a:ln>
            <a:effectLst/>
            <a:scene3d>
              <a:camera prst="orthographicFront"/>
              <a:lightRig rig="threePt" dir="t"/>
            </a:scene3d>
            <a:sp3d>
              <a:bevelT/>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94C9-44A3-8F0A-43F9F1CB511B}"/>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Drop'!$U$2</c:f>
              <c:numCache>
                <c:formatCode>General</c:formatCode>
                <c:ptCount val="1"/>
                <c:pt idx="0">
                  <c:v>4</c:v>
                </c:pt>
              </c:numCache>
            </c:numRef>
          </c:val>
          <c:extLst>
            <c:ext xmlns:c16="http://schemas.microsoft.com/office/drawing/2014/chart" uri="{C3380CC4-5D6E-409C-BE32-E72D297353CC}">
              <c16:uniqueId val="{00000003-94C9-44A3-8F0A-43F9F1CB511B}"/>
            </c:ext>
          </c:extLst>
        </c:ser>
        <c:ser>
          <c:idx val="2"/>
          <c:order val="2"/>
          <c:tx>
            <c:strRef>
              <c:f>'Call Drop'!$V$1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Drop'!$V$2</c:f>
              <c:numCache>
                <c:formatCode>General</c:formatCode>
                <c:ptCount val="1"/>
                <c:pt idx="0">
                  <c:v>1</c:v>
                </c:pt>
              </c:numCache>
            </c:numRef>
          </c:val>
          <c:extLst>
            <c:ext xmlns:c16="http://schemas.microsoft.com/office/drawing/2014/chart" uri="{C3380CC4-5D6E-409C-BE32-E72D297353CC}">
              <c16:uniqueId val="{00000004-94C9-44A3-8F0A-43F9F1CB51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0.12446</cdr:x>
      <cdr:y>0.42821</cdr:y>
    </cdr:from>
    <cdr:to>
      <cdr:x>0.88855</cdr:x>
      <cdr:y>0.44867</cdr:y>
    </cdr:to>
    <cdr:cxnSp macro="">
      <cdr:nvCxnSpPr>
        <cdr:cNvPr id="3" name="Straight Connector 2">
          <a:extLst xmlns:a="http://schemas.openxmlformats.org/drawingml/2006/main">
            <a:ext uri="{FF2B5EF4-FFF2-40B4-BE49-F238E27FC236}">
              <a16:creationId xmlns:a16="http://schemas.microsoft.com/office/drawing/2014/main" id="{C67E4386-B169-0DD0-01BB-19911E23A737}"/>
            </a:ext>
          </a:extLst>
        </cdr:cNvPr>
        <cdr:cNvCxnSpPr/>
      </cdr:nvCxnSpPr>
      <cdr:spPr>
        <a:xfrm xmlns:a="http://schemas.openxmlformats.org/drawingml/2006/main" flipV="1">
          <a:off x="1021404" y="1442097"/>
          <a:ext cx="6270857" cy="68909"/>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0.92485</cdr:y>
    </cdr:from>
    <cdr:to>
      <cdr:x>0.58394</cdr:x>
      <cdr:y>0.92485</cdr:y>
    </cdr:to>
    <cdr:cxnSp macro="">
      <cdr:nvCxnSpPr>
        <cdr:cNvPr id="4" name="Straight Connector 3">
          <a:extLst xmlns:a="http://schemas.openxmlformats.org/drawingml/2006/main">
            <a:ext uri="{FF2B5EF4-FFF2-40B4-BE49-F238E27FC236}">
              <a16:creationId xmlns:a16="http://schemas.microsoft.com/office/drawing/2014/main" id="{F8C55572-195E-51F0-7F66-8CB69771FDD9}"/>
            </a:ext>
          </a:extLst>
        </cdr:cNvPr>
        <cdr:cNvCxnSpPr/>
      </cdr:nvCxnSpPr>
      <cdr:spPr>
        <a:xfrm xmlns:a="http://schemas.openxmlformats.org/drawingml/2006/main" flipV="1">
          <a:off x="4605912" y="3114617"/>
          <a:ext cx="186463"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0.58121</cdr:x>
      <cdr:y>0.88906</cdr:y>
    </cdr:from>
    <cdr:to>
      <cdr:x>0.69485</cdr:x>
      <cdr:y>0.94825</cdr:y>
    </cdr:to>
    <cdr:sp macro="" textlink="">
      <cdr:nvSpPr>
        <cdr:cNvPr id="2" name="TextBox 1"/>
        <cdr:cNvSpPr txBox="1"/>
      </cdr:nvSpPr>
      <cdr:spPr>
        <a:xfrm xmlns:a="http://schemas.openxmlformats.org/drawingml/2006/main">
          <a:off x="4769960" y="2994105"/>
          <a:ext cx="932639" cy="199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lumMod val="65000"/>
                  <a:lumOff val="35000"/>
                </a:schemeClr>
              </a:solidFill>
            </a:rPr>
            <a:t>ARCEP Target</a:t>
          </a:r>
        </a:p>
      </cdr:txBody>
    </cdr:sp>
  </cdr:relSizeAnchor>
</c:userShapes>
</file>

<file path=ppt/drawings/drawing2.xml><?xml version="1.0" encoding="utf-8"?>
<c:userShapes xmlns:c="http://schemas.openxmlformats.org/drawingml/2006/chart">
  <cdr:relSizeAnchor xmlns:cdr="http://schemas.openxmlformats.org/drawingml/2006/chartDrawing">
    <cdr:from>
      <cdr:x>0.10826</cdr:x>
      <cdr:y>0.30023</cdr:y>
    </cdr:from>
    <cdr:to>
      <cdr:x>0.87082</cdr:x>
      <cdr:y>0.3056</cdr:y>
    </cdr:to>
    <cdr:cxnSp macro="">
      <cdr:nvCxnSpPr>
        <cdr:cNvPr id="3" name="Straight Connector 2">
          <a:extLst xmlns:a="http://schemas.openxmlformats.org/drawingml/2006/main">
            <a:ext uri="{FF2B5EF4-FFF2-40B4-BE49-F238E27FC236}">
              <a16:creationId xmlns:a16="http://schemas.microsoft.com/office/drawing/2014/main" id="{98246DA6-A7BB-1088-4D91-37EE49DBE8DA}"/>
            </a:ext>
          </a:extLst>
        </cdr:cNvPr>
        <cdr:cNvCxnSpPr/>
      </cdr:nvCxnSpPr>
      <cdr:spPr>
        <a:xfrm xmlns:a="http://schemas.openxmlformats.org/drawingml/2006/main" flipV="1">
          <a:off x="895880" y="1082094"/>
          <a:ext cx="6310379" cy="19372"/>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BFE06B4C-8F5C-76CC-4547-6D1815A4B6CB}"/>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drawings/drawing3.xml><?xml version="1.0" encoding="utf-8"?>
<c:userShapes xmlns:c="http://schemas.openxmlformats.org/drawingml/2006/chart">
  <cdr:relSizeAnchor xmlns:cdr="http://schemas.openxmlformats.org/drawingml/2006/chartDrawing">
    <cdr:from>
      <cdr:x>0.03788</cdr:x>
      <cdr:y>0.30953</cdr:y>
    </cdr:from>
    <cdr:to>
      <cdr:x>0.91009</cdr:x>
      <cdr:y>0.30953</cdr:y>
    </cdr:to>
    <cdr:cxnSp macro="">
      <cdr:nvCxnSpPr>
        <cdr:cNvPr id="3" name="Straight Connector 2">
          <a:extLst xmlns:a="http://schemas.openxmlformats.org/drawingml/2006/main">
            <a:ext uri="{FF2B5EF4-FFF2-40B4-BE49-F238E27FC236}">
              <a16:creationId xmlns:a16="http://schemas.microsoft.com/office/drawing/2014/main" id="{327EC726-DE04-050F-9017-0DDE8BE31DFD}"/>
            </a:ext>
          </a:extLst>
        </cdr:cNvPr>
        <cdr:cNvCxnSpPr/>
      </cdr:nvCxnSpPr>
      <cdr:spPr>
        <a:xfrm xmlns:a="http://schemas.openxmlformats.org/drawingml/2006/main" flipV="1">
          <a:off x="304800" y="1115610"/>
          <a:ext cx="7018415"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82365F26-FFCA-9499-A68B-84BFED5A75BF}"/>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24/11/2023</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24/11/2023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13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87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3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5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chart" Target="../charts/chart10.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3.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21.xm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5.xml"/><Relationship Id="rId7"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9.xml"/><Relationship Id="rId7"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chart" Target="../charts/chart30.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3.xml"/><Relationship Id="rId7"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4.xml"/></Relationships>
</file>

<file path=ppt/slides/_rels/slide24.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chart" Target="../charts/chart37.xml"/><Relationship Id="rId7" Type="http://schemas.openxmlformats.org/officeDocument/2006/relationships/chart" Target="../charts/chart39.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38.xml"/></Relationships>
</file>

<file path=ppt/slides/_rels/slide25.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chart" Target="../charts/chart41.xml"/><Relationship Id="rId7"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Draft final report (Benchmarking part)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 2G</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sp>
        <p:nvSpPr>
          <p:cNvPr id="2" name="Rectangle 1"/>
          <p:cNvSpPr/>
          <p:nvPr/>
        </p:nvSpPr>
        <p:spPr>
          <a:xfrm>
            <a:off x="4973633" y="2101474"/>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2592991639"/>
              </p:ext>
            </p:extLst>
          </p:nvPr>
        </p:nvGraphicFramePr>
        <p:xfrm>
          <a:off x="-194553" y="1913130"/>
          <a:ext cx="8206964" cy="3367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195413193"/>
              </p:ext>
            </p:extLst>
          </p:nvPr>
        </p:nvGraphicFramePr>
        <p:xfrm>
          <a:off x="7458075" y="2284547"/>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8922375" y="4208385"/>
            <a:ext cx="441159" cy="152400"/>
          </a:xfrm>
          <a:prstGeom prst="rect">
            <a:avLst/>
          </a:prstGeom>
        </p:spPr>
      </p:pic>
      <p:pic>
        <p:nvPicPr>
          <p:cNvPr id="16" name="Picture 15"/>
          <p:cNvPicPr>
            <a:picLocks noChangeAspect="1"/>
          </p:cNvPicPr>
          <p:nvPr/>
        </p:nvPicPr>
        <p:blipFill>
          <a:blip r:embed="rId6"/>
          <a:stretch>
            <a:fillRect/>
          </a:stretch>
        </p:blipFill>
        <p:spPr>
          <a:xfrm>
            <a:off x="10264443" y="3808344"/>
            <a:ext cx="464820" cy="232410"/>
          </a:xfrm>
          <a:prstGeom prst="rect">
            <a:avLst/>
          </a:prstGeom>
        </p:spPr>
      </p:pic>
    </p:spTree>
    <p:extLst>
      <p:ext uri="{BB962C8B-B14F-4D97-AF65-F5344CB8AC3E}">
        <p14:creationId xmlns:p14="http://schemas.microsoft.com/office/powerpoint/2010/main" val="2568617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69900" y="156108"/>
            <a:ext cx="11252200" cy="334103"/>
          </a:xfrm>
        </p:spPr>
        <p:txBody>
          <a:bodyPr/>
          <a:lstStyle/>
          <a:p>
            <a:r>
              <a:rPr lang="en-US" sz="2400" dirty="0"/>
              <a:t>Benchmarking – 3G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The MTN 3G coverage is better than </a:t>
            </a:r>
            <a:r>
              <a:rPr lang="en-US" sz="2400" dirty="0" err="1">
                <a:solidFill>
                  <a:schemeClr val="bg1">
                    <a:lumMod val="50000"/>
                  </a:schemeClr>
                </a:solidFill>
                <a:latin typeface="Verdana" panose="020B0604030504040204" pitchFamily="34" charset="0"/>
                <a:ea typeface="Verdana" panose="020B0604030504040204" pitchFamily="34" charset="0"/>
              </a:rPr>
              <a:t>Moov</a:t>
            </a:r>
            <a:r>
              <a:rPr lang="en-US" sz="2400" dirty="0">
                <a:solidFill>
                  <a:schemeClr val="bg1">
                    <a:lumMod val="50000"/>
                  </a:schemeClr>
                </a:solidFill>
                <a:latin typeface="Verdana" panose="020B0604030504040204" pitchFamily="34" charset="0"/>
                <a:ea typeface="Verdana" panose="020B0604030504040204" pitchFamily="34" charset="0"/>
              </a:rPr>
              <a:t> for almost all tested areas. However, improvements are highly needed in 6 cities and the major roads</a:t>
            </a:r>
            <a:br>
              <a:rPr lang="fr-FR" sz="2400" dirty="0">
                <a:latin typeface="Verdana" panose="020B0604030504040204" pitchFamily="34" charset="0"/>
                <a:ea typeface="Verdana" panose="020B0604030504040204" pitchFamily="34" charset="0"/>
                <a:cs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9954D1D-630D-42AE-B80B-90338A6F9842}"/>
              </a:ext>
            </a:extLst>
          </p:cNvPr>
          <p:cNvSpPr/>
          <p:nvPr/>
        </p:nvSpPr>
        <p:spPr>
          <a:xfrm>
            <a:off x="460773" y="5265366"/>
            <a:ext cx="1126132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ARCEP </a:t>
            </a:r>
            <a:r>
              <a:rPr lang="fr-FR" sz="1600" dirty="0" err="1">
                <a:latin typeface="Verdana" panose="020B0604030504040204" pitchFamily="34" charset="0"/>
                <a:ea typeface="Verdana" panose="020B0604030504040204" pitchFamily="34" charset="0"/>
              </a:rPr>
              <a:t>concerning</a:t>
            </a:r>
            <a:r>
              <a:rPr lang="fr-FR" sz="1600" dirty="0">
                <a:latin typeface="Verdana" panose="020B0604030504040204" pitchFamily="34" charset="0"/>
                <a:ea typeface="Verdana" panose="020B0604030504040204" pitchFamily="34" charset="0"/>
              </a:rPr>
              <a:t> the 3G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5 areas (</a:t>
            </a:r>
            <a:r>
              <a:rPr lang="fr-FR" sz="1600" dirty="0" err="1">
                <a:latin typeface="Verdana" panose="020B0604030504040204" pitchFamily="34" charset="0"/>
                <a:ea typeface="Verdana" panose="020B0604030504040204" pitchFamily="34" charset="0"/>
              </a:rPr>
              <a:t>from</a:t>
            </a:r>
            <a:r>
              <a:rPr lang="fr-FR" sz="1600" dirty="0">
                <a:latin typeface="Verdana" panose="020B0604030504040204" pitchFamily="34" charset="0"/>
                <a:ea typeface="Verdana" panose="020B0604030504040204" pitchFamily="34" charset="0"/>
              </a:rPr>
              <a:t> the 12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a:t>
            </a:r>
            <a:r>
              <a:rPr lang="fr-FR" sz="1600" dirty="0" err="1">
                <a:latin typeface="Verdana" panose="020B0604030504040204" pitchFamily="34" charset="0"/>
                <a:ea typeface="Verdana" panose="020B0604030504040204" pitchFamily="34" charset="0"/>
              </a:rPr>
              <a:t>two</a:t>
            </a:r>
            <a:r>
              <a:rPr lang="fr-FR" sz="1600" dirty="0">
                <a:latin typeface="Verdana" panose="020B0604030504040204" pitchFamily="34" charset="0"/>
                <a:ea typeface="Verdana" panose="020B0604030504040204" pitchFamily="34" charset="0"/>
              </a:rPr>
              <a:t> areas.</a:t>
            </a:r>
          </a:p>
        </p:txBody>
      </p:sp>
      <p:graphicFrame>
        <p:nvGraphicFramePr>
          <p:cNvPr id="9" name="Chart 8"/>
          <p:cNvGraphicFramePr>
            <a:graphicFrameLocks/>
          </p:cNvGraphicFramePr>
          <p:nvPr>
            <p:extLst>
              <p:ext uri="{D42A27DB-BD31-4B8C-83A1-F6EECF244321}">
                <p14:modId xmlns:p14="http://schemas.microsoft.com/office/powerpoint/2010/main" val="1557099552"/>
              </p:ext>
            </p:extLst>
          </p:nvPr>
        </p:nvGraphicFramePr>
        <p:xfrm>
          <a:off x="-254853" y="1661106"/>
          <a:ext cx="8275266" cy="3604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277706186"/>
              </p:ext>
            </p:extLst>
          </p:nvPr>
        </p:nvGraphicFramePr>
        <p:xfrm>
          <a:off x="7482347" y="2143432"/>
          <a:ext cx="4454013" cy="295636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5097718" y="1897211"/>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pic>
        <p:nvPicPr>
          <p:cNvPr id="14" name="Picture 13"/>
          <p:cNvPicPr>
            <a:picLocks noChangeAspect="1"/>
          </p:cNvPicPr>
          <p:nvPr/>
        </p:nvPicPr>
        <p:blipFill>
          <a:blip r:embed="rId6"/>
          <a:stretch>
            <a:fillRect/>
          </a:stretch>
        </p:blipFill>
        <p:spPr>
          <a:xfrm>
            <a:off x="8762999" y="3796653"/>
            <a:ext cx="768819" cy="152400"/>
          </a:xfrm>
          <a:prstGeom prst="rect">
            <a:avLst/>
          </a:prstGeom>
        </p:spPr>
      </p:pic>
      <p:pic>
        <p:nvPicPr>
          <p:cNvPr id="16" name="Picture 15"/>
          <p:cNvPicPr>
            <a:picLocks noChangeAspect="1"/>
          </p:cNvPicPr>
          <p:nvPr/>
        </p:nvPicPr>
        <p:blipFill>
          <a:blip r:embed="rId7"/>
          <a:stretch>
            <a:fillRect/>
          </a:stretch>
        </p:blipFill>
        <p:spPr>
          <a:xfrm>
            <a:off x="10161202" y="4374053"/>
            <a:ext cx="487680" cy="232410"/>
          </a:xfrm>
          <a:prstGeom prst="rect">
            <a:avLst/>
          </a:prstGeom>
        </p:spPr>
      </p:pic>
    </p:spTree>
    <p:extLst>
      <p:ext uri="{BB962C8B-B14F-4D97-AF65-F5344CB8AC3E}">
        <p14:creationId xmlns:p14="http://schemas.microsoft.com/office/powerpoint/2010/main" val="451993339"/>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56541329"/>
              </p:ext>
            </p:extLst>
          </p:nvPr>
        </p:nvGraphicFramePr>
        <p:xfrm>
          <a:off x="469901" y="1626870"/>
          <a:ext cx="7071442" cy="36042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058389" y="1759559"/>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922822563"/>
              </p:ext>
            </p:extLst>
          </p:nvPr>
        </p:nvGraphicFramePr>
        <p:xfrm>
          <a:off x="7422074" y="2197462"/>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8818859" y="3931601"/>
            <a:ext cx="487680" cy="232410"/>
          </a:xfrm>
          <a:prstGeom prst="rect">
            <a:avLst/>
          </a:prstGeom>
        </p:spPr>
      </p:pic>
    </p:spTree>
    <p:extLst>
      <p:ext uri="{BB962C8B-B14F-4D97-AF65-F5344CB8AC3E}">
        <p14:creationId xmlns:p14="http://schemas.microsoft.com/office/powerpoint/2010/main" val="38631544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B04CD8-DE1A-B273-C64C-9B6EA6937563}"/>
              </a:ext>
            </a:extLst>
          </p:cNvPr>
          <p:cNvGraphicFramePr>
            <a:graphicFrameLocks/>
          </p:cNvGraphicFramePr>
          <p:nvPr>
            <p:extLst>
              <p:ext uri="{D42A27DB-BD31-4B8C-83A1-F6EECF244321}">
                <p14:modId xmlns:p14="http://schemas.microsoft.com/office/powerpoint/2010/main" val="2409701367"/>
              </p:ext>
            </p:extLst>
          </p:nvPr>
        </p:nvGraphicFramePr>
        <p:xfrm>
          <a:off x="7540905" y="1778699"/>
          <a:ext cx="4267637" cy="2989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en-US" sz="2400" dirty="0" err="1"/>
              <a:t>Accessibilty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accessibility in MTN network is better than in MOOV but it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E21DF69-D31C-4A44-B4E9-9FB969BF4A81}"/>
              </a:ext>
            </a:extLst>
          </p:cNvPr>
          <p:cNvSpPr/>
          <p:nvPr/>
        </p:nvSpPr>
        <p:spPr>
          <a:xfrm>
            <a:off x="604832" y="5061603"/>
            <a:ext cx="10884013"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The call blocking in MTN network is better than in MOOV but it is globally high </a:t>
            </a:r>
            <a:r>
              <a:rPr lang="en-US" sz="1600" dirty="0">
                <a:solidFill>
                  <a:srgbClr val="C00000"/>
                </a:solidFill>
                <a:latin typeface="Verdana" panose="020B0604030504040204" pitchFamily="34" charset="0"/>
                <a:ea typeface="Verdana" panose="020B0604030504040204" pitchFamily="34" charset="0"/>
              </a:rPr>
              <a:t>(4.9%)</a:t>
            </a:r>
            <a:r>
              <a:rPr lang="en-US"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The </a:t>
            </a:r>
            <a:r>
              <a:rPr lang="fr-FR" sz="1600" dirty="0" err="1">
                <a:latin typeface="Verdana" panose="020B0604030504040204" pitchFamily="34" charset="0"/>
                <a:ea typeface="Verdana" panose="020B0604030504040204" pitchFamily="34" charset="0"/>
              </a:rPr>
              <a:t>quality</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highly</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affecting</a:t>
            </a:r>
            <a:r>
              <a:rPr lang="fr-FR" sz="1600" dirty="0">
                <a:latin typeface="Verdana" panose="020B0604030504040204" pitchFamily="34" charset="0"/>
                <a:ea typeface="Verdana" panose="020B0604030504040204" pitchFamily="34" charset="0"/>
              </a:rPr>
              <a:t> the network </a:t>
            </a:r>
            <a:r>
              <a:rPr lang="fr-FR" sz="1600" dirty="0" err="1">
                <a:latin typeface="Verdana" panose="020B0604030504040204" pitchFamily="34" charset="0"/>
                <a:ea typeface="Verdana" panose="020B0604030504040204" pitchFamily="34" charset="0"/>
              </a:rPr>
              <a:t>level</a:t>
            </a:r>
            <a:r>
              <a:rPr lang="fr-FR" sz="1600" dirty="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MTN &amp; MOOV, didn’t meet ARCEP requirements.</a:t>
            </a:r>
          </a:p>
        </p:txBody>
      </p:sp>
      <p:pic>
        <p:nvPicPr>
          <p:cNvPr id="11" name="Picture 10"/>
          <p:cNvPicPr>
            <a:picLocks noChangeAspect="1"/>
          </p:cNvPicPr>
          <p:nvPr/>
        </p:nvPicPr>
        <p:blipFill>
          <a:blip r:embed="rId4"/>
          <a:stretch>
            <a:fillRect/>
          </a:stretch>
        </p:blipFill>
        <p:spPr>
          <a:xfrm>
            <a:off x="9125357" y="3533501"/>
            <a:ext cx="526843" cy="104434"/>
          </a:xfrm>
          <a:prstGeom prst="rect">
            <a:avLst/>
          </a:prstGeom>
        </p:spPr>
      </p:pic>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390428749"/>
              </p:ext>
            </p:extLst>
          </p:nvPr>
        </p:nvGraphicFramePr>
        <p:xfrm>
          <a:off x="469900" y="1778699"/>
          <a:ext cx="6874797" cy="2989955"/>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A84FFAD8-6B2F-6570-DAFD-2FD38E1FFA7D}"/>
              </a:ext>
            </a:extLst>
          </p:cNvPr>
          <p:cNvPicPr preferRelativeResize="0"/>
          <p:nvPr/>
        </p:nvPicPr>
        <p:blipFill rotWithShape="1">
          <a:blip r:embed="rId6">
            <a:alphaModFix/>
          </a:blip>
          <a:srcRect/>
          <a:stretch/>
        </p:blipFill>
        <p:spPr>
          <a:xfrm>
            <a:off x="10634720" y="4424516"/>
            <a:ext cx="603550" cy="102223"/>
          </a:xfrm>
          <a:prstGeom prst="rect">
            <a:avLst/>
          </a:prstGeom>
          <a:noFill/>
          <a:ln>
            <a:noFill/>
          </a:ln>
        </p:spPr>
      </p:pic>
    </p:spTree>
    <p:extLst>
      <p:ext uri="{BB962C8B-B14F-4D97-AF65-F5344CB8AC3E}">
        <p14:creationId xmlns:p14="http://schemas.microsoft.com/office/powerpoint/2010/main" val="21142131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1967359554"/>
              </p:ext>
            </p:extLst>
          </p:nvPr>
        </p:nvGraphicFramePr>
        <p:xfrm>
          <a:off x="7683909" y="1669811"/>
          <a:ext cx="4213124" cy="3329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en-US" sz="2400" dirty="0" err="1"/>
              <a:t>Retainability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call </a:t>
            </a:r>
            <a:r>
              <a:rPr lang="en-US" sz="2400" dirty="0" err="1">
                <a:solidFill>
                  <a:schemeClr val="bg1">
                    <a:lumMod val="50000"/>
                  </a:schemeClr>
                </a:solidFill>
                <a:latin typeface="Verdana" panose="020B0604030504040204" pitchFamily="34" charset="0"/>
                <a:ea typeface="Verdana" panose="020B0604030504040204" pitchFamily="34" charset="0"/>
                <a:cs typeface="+mn-cs"/>
              </a:rPr>
              <a:t>retainability</a:t>
            </a:r>
            <a:r>
              <a:rPr lang="en-US" sz="2400" dirty="0">
                <a:solidFill>
                  <a:schemeClr val="bg1">
                    <a:lumMod val="50000"/>
                  </a:schemeClr>
                </a:solidFill>
                <a:latin typeface="Verdana" panose="020B0604030504040204" pitchFamily="34" charset="0"/>
                <a:ea typeface="Verdana" panose="020B0604030504040204" pitchFamily="34" charset="0"/>
                <a:cs typeface="+mn-cs"/>
              </a:rPr>
              <a:t> in MTN network is globally better than in MOOV but this KPI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E21DF69-D31C-4A44-B4E9-9FB969BF4A81}"/>
              </a:ext>
            </a:extLst>
          </p:cNvPr>
          <p:cNvSpPr/>
          <p:nvPr/>
        </p:nvSpPr>
        <p:spPr>
          <a:xfrm>
            <a:off x="604832" y="5061603"/>
            <a:ext cx="10884013"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The MTN call drop rate in is globally better than MOOV but is moderately high (</a:t>
            </a:r>
            <a:r>
              <a:rPr lang="en-US" sz="1600" dirty="0">
                <a:solidFill>
                  <a:srgbClr val="C00000"/>
                </a:solidFill>
                <a:latin typeface="Verdana" panose="020B0604030504040204" pitchFamily="34" charset="0"/>
                <a:ea typeface="Verdana" panose="020B0604030504040204" pitchFamily="34" charset="0"/>
              </a:rPr>
              <a:t>2.6%</a:t>
            </a:r>
            <a:r>
              <a:rPr lang="en-US" sz="1600" dirty="0">
                <a:latin typeface="Verdana" panose="020B0604030504040204" pitchFamily="34" charset="0"/>
                <a:ea typeface="Verdana" panose="020B0604030504040204" pitchFamily="34" charset="0"/>
              </a:rPr>
              <a:t>) and didn’t meet ARCEP requirements.</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The high call drop rate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highly</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affecting</a:t>
            </a:r>
            <a:r>
              <a:rPr lang="fr-FR" sz="1600" dirty="0">
                <a:latin typeface="Verdana" panose="020B0604030504040204" pitchFamily="34" charset="0"/>
                <a:ea typeface="Verdana" panose="020B0604030504040204" pitchFamily="34" charset="0"/>
              </a:rPr>
              <a:t> the network </a:t>
            </a:r>
            <a:r>
              <a:rPr lang="fr-FR" sz="1600" dirty="0" err="1">
                <a:latin typeface="Verdana" panose="020B0604030504040204" pitchFamily="34" charset="0"/>
                <a:ea typeface="Verdana" panose="020B0604030504040204" pitchFamily="34" charset="0"/>
              </a:rPr>
              <a:t>level</a:t>
            </a:r>
            <a:endParaRPr lang="en-US" sz="1600" dirty="0">
              <a:latin typeface="Verdana" panose="020B0604030504040204" pitchFamily="34" charset="0"/>
              <a:ea typeface="Verdana" panose="020B0604030504040204" pitchFamily="34" charset="0"/>
            </a:endParaRPr>
          </a:p>
        </p:txBody>
      </p:sp>
      <p:pic>
        <p:nvPicPr>
          <p:cNvPr id="14" name="Picture 13"/>
          <p:cNvPicPr>
            <a:picLocks noChangeAspect="1"/>
          </p:cNvPicPr>
          <p:nvPr/>
        </p:nvPicPr>
        <p:blipFill>
          <a:blip r:embed="rId4"/>
          <a:stretch>
            <a:fillRect/>
          </a:stretch>
        </p:blipFill>
        <p:spPr>
          <a:xfrm>
            <a:off x="8517193" y="3503917"/>
            <a:ext cx="768819" cy="152400"/>
          </a:xfrm>
          <a:prstGeom prst="rect">
            <a:avLst/>
          </a:prstGeom>
        </p:spPr>
      </p:pic>
      <p:pic>
        <p:nvPicPr>
          <p:cNvPr id="16" name="Picture 15"/>
          <p:cNvPicPr>
            <a:picLocks noChangeAspect="1"/>
          </p:cNvPicPr>
          <p:nvPr/>
        </p:nvPicPr>
        <p:blipFill>
          <a:blip r:embed="rId5"/>
          <a:stretch>
            <a:fillRect/>
          </a:stretch>
        </p:blipFill>
        <p:spPr>
          <a:xfrm>
            <a:off x="9546631" y="3942825"/>
            <a:ext cx="487680" cy="232410"/>
          </a:xfrm>
          <a:prstGeom prst="rect">
            <a:avLst/>
          </a:prstGeom>
        </p:spPr>
      </p:pic>
      <p:graphicFrame>
        <p:nvGraphicFramePr>
          <p:cNvPr id="2" name="Chart 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3844211757"/>
              </p:ext>
            </p:extLst>
          </p:nvPr>
        </p:nvGraphicFramePr>
        <p:xfrm>
          <a:off x="469900" y="1669810"/>
          <a:ext cx="7106162" cy="3329000"/>
        </p:xfrm>
        <a:graphic>
          <a:graphicData uri="http://schemas.openxmlformats.org/drawingml/2006/chart">
            <c:chart xmlns:c="http://schemas.openxmlformats.org/drawingml/2006/chart" xmlns:r="http://schemas.openxmlformats.org/officeDocument/2006/relationships" r:id="rId6"/>
          </a:graphicData>
        </a:graphic>
      </p:graphicFrame>
      <p:pic>
        <p:nvPicPr>
          <p:cNvPr id="5" name="Google Shape;1863;p28">
            <a:extLst>
              <a:ext uri="{FF2B5EF4-FFF2-40B4-BE49-F238E27FC236}">
                <a16:creationId xmlns:a16="http://schemas.microsoft.com/office/drawing/2014/main" id="{2D2FBE66-278D-C741-ABFD-70FD87595623}"/>
              </a:ext>
            </a:extLst>
          </p:cNvPr>
          <p:cNvPicPr preferRelativeResize="0"/>
          <p:nvPr/>
        </p:nvPicPr>
        <p:blipFill rotWithShape="1">
          <a:blip r:embed="rId7">
            <a:alphaModFix/>
          </a:blip>
          <a:srcRect/>
          <a:stretch/>
        </p:blipFill>
        <p:spPr>
          <a:xfrm>
            <a:off x="10497069" y="4443163"/>
            <a:ext cx="598486" cy="152401"/>
          </a:xfrm>
          <a:prstGeom prst="rect">
            <a:avLst/>
          </a:prstGeom>
          <a:noFill/>
          <a:ln>
            <a:noFill/>
          </a:ln>
        </p:spPr>
      </p:pic>
    </p:spTree>
    <p:extLst>
      <p:ext uri="{BB962C8B-B14F-4D97-AF65-F5344CB8AC3E}">
        <p14:creationId xmlns:p14="http://schemas.microsoft.com/office/powerpoint/2010/main" val="3197367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43AE90-333F-4414-BD3E-0490B772CA8B}"/>
              </a:ext>
            </a:extLst>
          </p:cNvPr>
          <p:cNvGraphicFramePr>
            <a:graphicFrameLocks/>
          </p:cNvGraphicFramePr>
          <p:nvPr>
            <p:extLst>
              <p:ext uri="{D42A27DB-BD31-4B8C-83A1-F6EECF244321}">
                <p14:modId xmlns:p14="http://schemas.microsoft.com/office/powerpoint/2010/main" val="3971541394"/>
              </p:ext>
            </p:extLst>
          </p:nvPr>
        </p:nvGraphicFramePr>
        <p:xfrm>
          <a:off x="7644888" y="1723804"/>
          <a:ext cx="4454013" cy="391991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Voice Quality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MTN is offering voice quality much better than </a:t>
            </a:r>
            <a:r>
              <a:rPr lang="en-US" sz="2400" dirty="0" err="1">
                <a:solidFill>
                  <a:schemeClr val="bg1">
                    <a:lumMod val="50000"/>
                  </a:schemeClr>
                </a:solidFill>
                <a:latin typeface="Verdana" panose="020B0604030504040204" pitchFamily="34" charset="0"/>
                <a:ea typeface="Verdana" panose="020B0604030504040204" pitchFamily="34" charset="0"/>
                <a:cs typeface="+mn-cs"/>
              </a:rPr>
              <a:t>Moov</a:t>
            </a:r>
            <a:r>
              <a:rPr lang="en-US" sz="2400" dirty="0">
                <a:solidFill>
                  <a:schemeClr val="bg1">
                    <a:lumMod val="50000"/>
                  </a:schemeClr>
                </a:solidFill>
                <a:latin typeface="Verdana" panose="020B0604030504040204" pitchFamily="34" charset="0"/>
                <a:ea typeface="Verdana" panose="020B0604030504040204" pitchFamily="34" charset="0"/>
                <a:cs typeface="+mn-cs"/>
              </a:rPr>
              <a:t> and it reached the ARCEP target in all areas except </a:t>
            </a:r>
            <a:r>
              <a:rPr lang="en-US" sz="2400" dirty="0" err="1">
                <a:solidFill>
                  <a:schemeClr val="bg1">
                    <a:lumMod val="50000"/>
                  </a:schemeClr>
                </a:solidFill>
                <a:latin typeface="Verdana" panose="020B0604030504040204" pitchFamily="34" charset="0"/>
                <a:ea typeface="Verdana" panose="020B0604030504040204" pitchFamily="34" charset="0"/>
                <a:cs typeface="+mn-cs"/>
              </a:rPr>
              <a:t>Porto-novo</a:t>
            </a:r>
            <a:r>
              <a:rPr lang="en-US" sz="2400" dirty="0">
                <a:solidFill>
                  <a:schemeClr val="bg1">
                    <a:lumMod val="50000"/>
                  </a:schemeClr>
                </a:solidFill>
                <a:latin typeface="Verdana" panose="020B0604030504040204" pitchFamily="34" charset="0"/>
                <a:ea typeface="Verdana" panose="020B0604030504040204" pitchFamily="34" charset="0"/>
                <a:cs typeface="+mn-cs"/>
              </a:rPr>
              <a:t> and major roads.</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3162925" y="6092935"/>
            <a:ext cx="3335673" cy="276999"/>
          </a:xfrm>
          <a:prstGeom prst="rect">
            <a:avLst/>
          </a:prstGeom>
        </p:spPr>
        <p:txBody>
          <a:bodyPr wrap="square">
            <a:spAutoFit/>
          </a:bodyPr>
          <a:lstStyle/>
          <a:p>
            <a:r>
              <a:rPr lang="en-US" sz="1200" dirty="0">
                <a:solidFill>
                  <a:srgbClr val="FF0000"/>
                </a:solidFill>
                <a:latin typeface="Verdana" panose="020B0604030504040204" pitchFamily="34" charset="0"/>
                <a:ea typeface="Verdana" panose="020B0604030504040204" pitchFamily="34" charset="0"/>
              </a:rPr>
              <a:t>Voice Quality (with MOS &gt; 2,8)</a:t>
            </a:r>
            <a:r>
              <a:rPr lang="fr-FR" sz="1200" dirty="0">
                <a:solidFill>
                  <a:srgbClr val="FF0000"/>
                </a:solidFill>
              </a:rPr>
              <a:t> </a:t>
            </a:r>
          </a:p>
        </p:txBody>
      </p:sp>
      <p:pic>
        <p:nvPicPr>
          <p:cNvPr id="9" name="Picture 8"/>
          <p:cNvPicPr>
            <a:picLocks noChangeAspect="1"/>
          </p:cNvPicPr>
          <p:nvPr/>
        </p:nvPicPr>
        <p:blipFill>
          <a:blip r:embed="rId4"/>
          <a:stretch>
            <a:fillRect/>
          </a:stretch>
        </p:blipFill>
        <p:spPr>
          <a:xfrm>
            <a:off x="8637586" y="4919879"/>
            <a:ext cx="774701" cy="153566"/>
          </a:xfrm>
          <a:prstGeom prst="rect">
            <a:avLst/>
          </a:prstGeom>
        </p:spPr>
      </p:pic>
      <p:pic>
        <p:nvPicPr>
          <p:cNvPr id="10" name="Picture 9"/>
          <p:cNvPicPr>
            <a:picLocks noChangeAspect="1"/>
          </p:cNvPicPr>
          <p:nvPr/>
        </p:nvPicPr>
        <p:blipFill>
          <a:blip r:embed="rId5"/>
          <a:stretch>
            <a:fillRect/>
          </a:stretch>
        </p:blipFill>
        <p:spPr>
          <a:xfrm>
            <a:off x="9751010" y="3871391"/>
            <a:ext cx="487680" cy="232410"/>
          </a:xfrm>
          <a:prstGeom prst="rect">
            <a:avLst/>
          </a:prstGeom>
        </p:spPr>
      </p:pic>
      <p:pic>
        <p:nvPicPr>
          <p:cNvPr id="11" name="Google Shape;1863;p28">
            <a:extLst>
              <a:ext uri="{FF2B5EF4-FFF2-40B4-BE49-F238E27FC236}">
                <a16:creationId xmlns:a16="http://schemas.microsoft.com/office/drawing/2014/main" id="{ACDCF288-70CC-D6E0-80CA-01012D3AAFB6}"/>
              </a:ext>
            </a:extLst>
          </p:cNvPr>
          <p:cNvPicPr preferRelativeResize="0"/>
          <p:nvPr/>
        </p:nvPicPr>
        <p:blipFill rotWithShape="1">
          <a:blip r:embed="rId6">
            <a:alphaModFix/>
          </a:blip>
          <a:srcRect/>
          <a:stretch/>
        </p:blipFill>
        <p:spPr>
          <a:xfrm>
            <a:off x="10693714" y="5073445"/>
            <a:ext cx="598486" cy="152401"/>
          </a:xfrm>
          <a:prstGeom prst="rect">
            <a:avLst/>
          </a:prstGeom>
          <a:noFill/>
          <a:ln>
            <a:noFill/>
          </a:ln>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630958734"/>
              </p:ext>
            </p:extLst>
          </p:nvPr>
        </p:nvGraphicFramePr>
        <p:xfrm>
          <a:off x="469900" y="1723804"/>
          <a:ext cx="7012448" cy="39199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3331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SMS Sending/Receiving Success Rate</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cs typeface="+mn-cs"/>
              </a:rPr>
              <a:t>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and </a:t>
            </a:r>
            <a:r>
              <a:rPr lang="fr-FR" sz="2400" dirty="0" err="1">
                <a:solidFill>
                  <a:schemeClr val="bg1">
                    <a:lumMod val="50000"/>
                  </a:schemeClr>
                </a:solidFill>
                <a:latin typeface="Verdana" panose="020B0604030504040204" pitchFamily="34" charset="0"/>
                <a:ea typeface="Verdana" panose="020B0604030504040204" pitchFamily="34" charset="0"/>
                <a:cs typeface="+mn-cs"/>
              </a:rPr>
              <a:t>outperform</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Moov</a:t>
            </a:r>
            <a:r>
              <a:rPr lang="fr-FR" sz="2400" dirty="0">
                <a:solidFill>
                  <a:schemeClr val="bg1">
                    <a:lumMod val="50000"/>
                  </a:schemeClr>
                </a:solidFill>
                <a:latin typeface="Verdana" panose="020B0604030504040204" pitchFamily="34" charset="0"/>
                <a:ea typeface="Verdana" panose="020B0604030504040204" pitchFamily="34" charset="0"/>
                <a:cs typeface="+mn-cs"/>
              </a:rPr>
              <a:t> in </a:t>
            </a:r>
            <a:r>
              <a:rPr lang="fr-FR" sz="2400" dirty="0" err="1">
                <a:solidFill>
                  <a:schemeClr val="bg1">
                    <a:lumMod val="50000"/>
                  </a:schemeClr>
                </a:solidFill>
                <a:latin typeface="Verdana" panose="020B0604030504040204" pitchFamily="34" charset="0"/>
                <a:ea typeface="Verdana" panose="020B0604030504040204" pitchFamily="34" charset="0"/>
                <a:cs typeface="+mn-cs"/>
              </a:rPr>
              <a:t>sending</a:t>
            </a:r>
            <a:r>
              <a:rPr lang="fr-FR" sz="2400" dirty="0">
                <a:solidFill>
                  <a:schemeClr val="bg1">
                    <a:lumMod val="50000"/>
                  </a:schemeClr>
                </a:solidFill>
                <a:latin typeface="Verdana" panose="020B0604030504040204" pitchFamily="34" charset="0"/>
                <a:ea typeface="Verdana" panose="020B0604030504040204" pitchFamily="34" charset="0"/>
                <a:cs typeface="+mn-cs"/>
              </a:rPr>
              <a:t>/</a:t>
            </a:r>
            <a:r>
              <a:rPr lang="fr-FR" sz="2400" dirty="0" err="1">
                <a:solidFill>
                  <a:schemeClr val="bg1">
                    <a:lumMod val="50000"/>
                  </a:schemeClr>
                </a:solidFill>
                <a:latin typeface="Verdana" panose="020B0604030504040204" pitchFamily="34" charset="0"/>
                <a:ea typeface="Verdana" panose="020B0604030504040204" pitchFamily="34" charset="0"/>
                <a:cs typeface="+mn-cs"/>
              </a:rPr>
              <a:t>receiving</a:t>
            </a:r>
            <a:r>
              <a:rPr lang="fr-FR" sz="2400" dirty="0">
                <a:solidFill>
                  <a:schemeClr val="bg1">
                    <a:lumMod val="50000"/>
                  </a:schemeClr>
                </a:solidFill>
                <a:latin typeface="Verdana" panose="020B0604030504040204" pitchFamily="34" charset="0"/>
                <a:ea typeface="Verdana" panose="020B0604030504040204" pitchFamily="34" charset="0"/>
                <a:cs typeface="+mn-cs"/>
              </a:rPr>
              <a:t> SMS. </a:t>
            </a: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3946241693"/>
              </p:ext>
            </p:extLst>
          </p:nvPr>
        </p:nvGraphicFramePr>
        <p:xfrm>
          <a:off x="469900" y="1559020"/>
          <a:ext cx="5133232" cy="25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052431123"/>
              </p:ext>
            </p:extLst>
          </p:nvPr>
        </p:nvGraphicFramePr>
        <p:xfrm>
          <a:off x="469900" y="4084875"/>
          <a:ext cx="5347240" cy="2572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179649641"/>
              </p:ext>
            </p:extLst>
          </p:nvPr>
        </p:nvGraphicFramePr>
        <p:xfrm>
          <a:off x="6660832" y="3949430"/>
          <a:ext cx="3913134" cy="2681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3725735682"/>
              </p:ext>
            </p:extLst>
          </p:nvPr>
        </p:nvGraphicFramePr>
        <p:xfrm>
          <a:off x="6660833" y="1559021"/>
          <a:ext cx="4020138" cy="2507142"/>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17"/>
          <p:cNvPicPr>
            <a:picLocks noChangeAspect="1"/>
          </p:cNvPicPr>
          <p:nvPr/>
        </p:nvPicPr>
        <p:blipFill>
          <a:blip r:embed="rId7"/>
          <a:stretch>
            <a:fillRect/>
          </a:stretch>
        </p:blipFill>
        <p:spPr>
          <a:xfrm>
            <a:off x="7779124" y="2932455"/>
            <a:ext cx="768819" cy="152400"/>
          </a:xfrm>
          <a:prstGeom prst="rect">
            <a:avLst/>
          </a:prstGeom>
        </p:spPr>
      </p:pic>
      <p:pic>
        <p:nvPicPr>
          <p:cNvPr id="19" name="Picture 18"/>
          <p:cNvPicPr>
            <a:picLocks noChangeAspect="1"/>
          </p:cNvPicPr>
          <p:nvPr/>
        </p:nvPicPr>
        <p:blipFill>
          <a:blip r:embed="rId8"/>
          <a:stretch>
            <a:fillRect/>
          </a:stretch>
        </p:blipFill>
        <p:spPr>
          <a:xfrm>
            <a:off x="9157915" y="3335362"/>
            <a:ext cx="487680" cy="232410"/>
          </a:xfrm>
          <a:prstGeom prst="rect">
            <a:avLst/>
          </a:prstGeom>
        </p:spPr>
      </p:pic>
      <p:pic>
        <p:nvPicPr>
          <p:cNvPr id="20" name="Picture 19"/>
          <p:cNvPicPr>
            <a:picLocks noChangeAspect="1"/>
          </p:cNvPicPr>
          <p:nvPr/>
        </p:nvPicPr>
        <p:blipFill>
          <a:blip r:embed="rId7"/>
          <a:stretch>
            <a:fillRect/>
          </a:stretch>
        </p:blipFill>
        <p:spPr>
          <a:xfrm>
            <a:off x="7779124" y="5363397"/>
            <a:ext cx="768819" cy="152400"/>
          </a:xfrm>
          <a:prstGeom prst="rect">
            <a:avLst/>
          </a:prstGeom>
        </p:spPr>
      </p:pic>
      <p:pic>
        <p:nvPicPr>
          <p:cNvPr id="21" name="Picture 20"/>
          <p:cNvPicPr>
            <a:picLocks noChangeAspect="1"/>
          </p:cNvPicPr>
          <p:nvPr/>
        </p:nvPicPr>
        <p:blipFill>
          <a:blip r:embed="rId8"/>
          <a:stretch>
            <a:fillRect/>
          </a:stretch>
        </p:blipFill>
        <p:spPr>
          <a:xfrm>
            <a:off x="9157915" y="6028951"/>
            <a:ext cx="487680" cy="232410"/>
          </a:xfrm>
          <a:prstGeom prst="rect">
            <a:avLst/>
          </a:prstGeom>
        </p:spPr>
      </p:pic>
    </p:spTree>
    <p:extLst>
      <p:ext uri="{BB962C8B-B14F-4D97-AF65-F5344CB8AC3E}">
        <p14:creationId xmlns:p14="http://schemas.microsoft.com/office/powerpoint/2010/main" val="28544267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732802"/>
          </a:xfrm>
        </p:spPr>
        <p:txBody>
          <a:bodyPr/>
          <a:lstStyle/>
          <a:p>
            <a:r>
              <a:rPr lang="en-US" sz="2400" dirty="0"/>
              <a:t>Benchmarking – 3G Availability Rate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Both operators meet the ARCEP requirements for 3G availability</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BC8FC154-BB0A-411A-ACF4-A32043952FDD}"/>
              </a:ext>
            </a:extLst>
          </p:cNvPr>
          <p:cNvSpPr/>
          <p:nvPr/>
        </p:nvSpPr>
        <p:spPr>
          <a:xfrm>
            <a:off x="469900" y="5653548"/>
            <a:ext cx="10609904" cy="830997"/>
          </a:xfrm>
          <a:prstGeom prst="rect">
            <a:avLst/>
          </a:prstGeom>
        </p:spPr>
        <p:txBody>
          <a:bodyPr wrap="square">
            <a:spAutoFit/>
          </a:bodyPr>
          <a:lstStyle/>
          <a:p>
            <a:pPr marL="259232" indent="-259232" algn="just">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ARCEP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didnt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Natitingou.</a:t>
            </a:r>
          </a:p>
        </p:txBody>
      </p:sp>
      <p:graphicFrame>
        <p:nvGraphicFramePr>
          <p:cNvPr id="8" name="Chart 7"/>
          <p:cNvGraphicFramePr>
            <a:graphicFrameLocks/>
          </p:cNvGraphicFramePr>
          <p:nvPr>
            <p:extLst>
              <p:ext uri="{D42A27DB-BD31-4B8C-83A1-F6EECF244321}">
                <p14:modId xmlns:p14="http://schemas.microsoft.com/office/powerpoint/2010/main" val="1782744212"/>
              </p:ext>
            </p:extLst>
          </p:nvPr>
        </p:nvGraphicFramePr>
        <p:xfrm>
          <a:off x="469900" y="1304740"/>
          <a:ext cx="5488448" cy="4348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08644342"/>
              </p:ext>
            </p:extLst>
          </p:nvPr>
        </p:nvGraphicFramePr>
        <p:xfrm>
          <a:off x="5864941" y="1804980"/>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stretch>
            <a:fillRect/>
          </a:stretch>
        </p:blipFill>
        <p:spPr>
          <a:xfrm>
            <a:off x="8596154" y="3362939"/>
            <a:ext cx="487680" cy="232410"/>
          </a:xfrm>
          <a:prstGeom prst="rect">
            <a:avLst/>
          </a:prstGeom>
        </p:spPr>
      </p:pic>
      <p:pic>
        <p:nvPicPr>
          <p:cNvPr id="11" name="Picture 10"/>
          <p:cNvPicPr>
            <a:picLocks noChangeAspect="1"/>
          </p:cNvPicPr>
          <p:nvPr/>
        </p:nvPicPr>
        <p:blipFill>
          <a:blip r:embed="rId6"/>
          <a:stretch>
            <a:fillRect/>
          </a:stretch>
        </p:blipFill>
        <p:spPr>
          <a:xfrm>
            <a:off x="7086400" y="3910513"/>
            <a:ext cx="768819" cy="152400"/>
          </a:xfrm>
          <a:prstGeom prst="rect">
            <a:avLst/>
          </a:prstGeom>
        </p:spPr>
      </p:pic>
    </p:spTree>
    <p:extLst>
      <p:ext uri="{BB962C8B-B14F-4D97-AF65-F5344CB8AC3E}">
        <p14:creationId xmlns:p14="http://schemas.microsoft.com/office/powerpoint/2010/main" val="35167908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a:t>
            </a:r>
            <a:r>
              <a:rPr lang="fr-FR" sz="2400" dirty="0">
                <a:latin typeface="Verdana" panose="020B0604030504040204" pitchFamily="34" charset="0"/>
                <a:ea typeface="Verdana" panose="020B0604030504040204" pitchFamily="34" charset="0"/>
              </a:rPr>
              <a:t>3G/4G HTTP Connexion Setup Time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rPr>
              <a:t>Both</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operators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meet</a:t>
            </a:r>
            <a:r>
              <a:rPr lang="fr-FR" sz="2400" dirty="0">
                <a:solidFill>
                  <a:schemeClr val="bg1">
                    <a:lumMod val="50000"/>
                  </a:schemeClr>
                </a:solidFill>
                <a:latin typeface="Verdana" panose="020B0604030504040204" pitchFamily="34" charset="0"/>
                <a:ea typeface="Verdana" panose="020B0604030504040204" pitchFamily="34" charset="0"/>
              </a:rPr>
              <a:t> the ARCEP </a:t>
            </a:r>
            <a:r>
              <a:rPr lang="fr-FR" sz="2400" dirty="0" err="1">
                <a:solidFill>
                  <a:schemeClr val="bg1">
                    <a:lumMod val="50000"/>
                  </a:schemeClr>
                </a:solidFill>
                <a:latin typeface="Verdana" panose="020B0604030504040204" pitchFamily="34" charset="0"/>
                <a:ea typeface="Verdana" panose="020B0604030504040204" pitchFamily="34" charset="0"/>
              </a:rPr>
              <a:t>target</a:t>
            </a:r>
            <a:r>
              <a:rPr lang="fr-FR" sz="2400" dirty="0">
                <a:solidFill>
                  <a:schemeClr val="bg1">
                    <a:lumMod val="50000"/>
                  </a:schemeClr>
                </a:solidFill>
                <a:latin typeface="Verdana" panose="020B0604030504040204" pitchFamily="34" charset="0"/>
                <a:ea typeface="Verdana" panose="020B0604030504040204" pitchFamily="34" charset="0"/>
              </a:rPr>
              <a:t> in all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1551473298"/>
              </p:ext>
            </p:extLst>
          </p:nvPr>
        </p:nvGraphicFramePr>
        <p:xfrm>
          <a:off x="495300" y="1382737"/>
          <a:ext cx="5600700" cy="4602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17679660"/>
              </p:ext>
            </p:extLst>
          </p:nvPr>
        </p:nvGraphicFramePr>
        <p:xfrm>
          <a:off x="5970168" y="2205794"/>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stretch>
            <a:fillRect/>
          </a:stretch>
        </p:blipFill>
        <p:spPr>
          <a:xfrm>
            <a:off x="7224648" y="3817672"/>
            <a:ext cx="768819" cy="152400"/>
          </a:xfrm>
          <a:prstGeom prst="rect">
            <a:avLst/>
          </a:prstGeom>
        </p:spPr>
      </p:pic>
      <p:pic>
        <p:nvPicPr>
          <p:cNvPr id="11" name="Picture 10"/>
          <p:cNvPicPr>
            <a:picLocks noChangeAspect="1"/>
          </p:cNvPicPr>
          <p:nvPr/>
        </p:nvPicPr>
        <p:blipFill>
          <a:blip r:embed="rId6"/>
          <a:stretch>
            <a:fillRect/>
          </a:stretch>
        </p:blipFill>
        <p:spPr>
          <a:xfrm>
            <a:off x="8642350" y="4531864"/>
            <a:ext cx="487680" cy="232410"/>
          </a:xfrm>
          <a:prstGeom prst="rect">
            <a:avLst/>
          </a:prstGeom>
        </p:spPr>
      </p:pic>
    </p:spTree>
    <p:extLst>
      <p:ext uri="{BB962C8B-B14F-4D97-AF65-F5344CB8AC3E}">
        <p14:creationId xmlns:p14="http://schemas.microsoft.com/office/powerpoint/2010/main" val="41607699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1022797914"/>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Executive</a:t>
                      </a: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a:t>
                      </a: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Summary</a:t>
                      </a:r>
                      <a:endPar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10</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a:ln>
                            <a:noFill/>
                          </a:ln>
                          <a:solidFill>
                            <a:srgbClr val="414141"/>
                          </a:solidFill>
                          <a:effectLst/>
                          <a:latin typeface="Verdana" pitchFamily="34" charset="0"/>
                          <a:ea typeface="Verdana" pitchFamily="34" charset="0"/>
                          <a:cs typeface="Verdana" pitchFamily="34" charset="0"/>
                        </a:rPr>
                        <a:t>56</a:t>
                      </a:r>
                      <a:endPar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Connexion/Web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1634913008"/>
              </p:ext>
            </p:extLst>
          </p:nvPr>
        </p:nvGraphicFramePr>
        <p:xfrm>
          <a:off x="346952" y="1187174"/>
          <a:ext cx="5437762" cy="2661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06571512"/>
              </p:ext>
            </p:extLst>
          </p:nvPr>
        </p:nvGraphicFramePr>
        <p:xfrm>
          <a:off x="856347" y="3857036"/>
          <a:ext cx="4418973" cy="2811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62529640"/>
              </p:ext>
            </p:extLst>
          </p:nvPr>
        </p:nvGraphicFramePr>
        <p:xfrm>
          <a:off x="6206873" y="1194260"/>
          <a:ext cx="5437762" cy="25796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29653323"/>
              </p:ext>
            </p:extLst>
          </p:nvPr>
        </p:nvGraphicFramePr>
        <p:xfrm>
          <a:off x="6730859" y="3732714"/>
          <a:ext cx="4389791" cy="2816244"/>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p:cNvPicPr>
            <a:picLocks noChangeAspect="1"/>
          </p:cNvPicPr>
          <p:nvPr/>
        </p:nvPicPr>
        <p:blipFill>
          <a:blip r:embed="rId7"/>
          <a:stretch>
            <a:fillRect/>
          </a:stretch>
        </p:blipFill>
        <p:spPr>
          <a:xfrm>
            <a:off x="2059261" y="5913642"/>
            <a:ext cx="768819" cy="152400"/>
          </a:xfrm>
          <a:prstGeom prst="rect">
            <a:avLst/>
          </a:prstGeom>
        </p:spPr>
      </p:pic>
      <p:pic>
        <p:nvPicPr>
          <p:cNvPr id="22" name="Picture 21"/>
          <p:cNvPicPr>
            <a:picLocks noChangeAspect="1"/>
          </p:cNvPicPr>
          <p:nvPr/>
        </p:nvPicPr>
        <p:blipFill>
          <a:blip r:embed="rId8"/>
          <a:stretch>
            <a:fillRect/>
          </a:stretch>
        </p:blipFill>
        <p:spPr>
          <a:xfrm>
            <a:off x="3531287" y="5538336"/>
            <a:ext cx="487680" cy="232410"/>
          </a:xfrm>
          <a:prstGeom prst="rect">
            <a:avLst/>
          </a:prstGeom>
        </p:spPr>
      </p:pic>
      <p:pic>
        <p:nvPicPr>
          <p:cNvPr id="23" name="Picture 22"/>
          <p:cNvPicPr>
            <a:picLocks noChangeAspect="1"/>
          </p:cNvPicPr>
          <p:nvPr/>
        </p:nvPicPr>
        <p:blipFill>
          <a:blip r:embed="rId8"/>
          <a:stretch>
            <a:fillRect/>
          </a:stretch>
        </p:blipFill>
        <p:spPr>
          <a:xfrm>
            <a:off x="9461916" y="5570290"/>
            <a:ext cx="487680" cy="232410"/>
          </a:xfrm>
          <a:prstGeom prst="rect">
            <a:avLst/>
          </a:prstGeom>
        </p:spPr>
      </p:pic>
      <p:pic>
        <p:nvPicPr>
          <p:cNvPr id="24" name="Picture 23"/>
          <p:cNvPicPr>
            <a:picLocks noChangeAspect="1"/>
          </p:cNvPicPr>
          <p:nvPr/>
        </p:nvPicPr>
        <p:blipFill>
          <a:blip r:embed="rId7"/>
          <a:stretch>
            <a:fillRect/>
          </a:stretch>
        </p:blipFill>
        <p:spPr>
          <a:xfrm>
            <a:off x="8000800" y="5262657"/>
            <a:ext cx="768819" cy="152400"/>
          </a:xfrm>
          <a:prstGeom prst="rect">
            <a:avLst/>
          </a:prstGeom>
        </p:spPr>
      </p:pic>
    </p:spTree>
    <p:extLst>
      <p:ext uri="{BB962C8B-B14F-4D97-AF65-F5344CB8AC3E}">
        <p14:creationId xmlns:p14="http://schemas.microsoft.com/office/powerpoint/2010/main" val="4735625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69006195"/>
              </p:ext>
            </p:extLst>
          </p:nvPr>
        </p:nvGraphicFramePr>
        <p:xfrm>
          <a:off x="6480386" y="3949430"/>
          <a:ext cx="4454013" cy="2599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828801452"/>
              </p:ext>
            </p:extLst>
          </p:nvPr>
        </p:nvGraphicFramePr>
        <p:xfrm>
          <a:off x="602125" y="3857037"/>
          <a:ext cx="4368709" cy="269192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268641" y="5846641"/>
            <a:ext cx="487680" cy="232410"/>
          </a:xfrm>
          <a:prstGeom prst="rect">
            <a:avLst/>
          </a:prstGeom>
        </p:spPr>
      </p:pic>
      <p:pic>
        <p:nvPicPr>
          <p:cNvPr id="23" name="Picture 22"/>
          <p:cNvPicPr>
            <a:picLocks noChangeAspect="1"/>
          </p:cNvPicPr>
          <p:nvPr/>
        </p:nvPicPr>
        <p:blipFill>
          <a:blip r:embed="rId5"/>
          <a:stretch>
            <a:fillRect/>
          </a:stretch>
        </p:blipFill>
        <p:spPr>
          <a:xfrm>
            <a:off x="9203823" y="5301842"/>
            <a:ext cx="487680" cy="232410"/>
          </a:xfrm>
          <a:prstGeom prst="rect">
            <a:avLst/>
          </a:prstGeom>
        </p:spPr>
      </p:pic>
      <p:pic>
        <p:nvPicPr>
          <p:cNvPr id="24" name="Picture 23"/>
          <p:cNvPicPr>
            <a:picLocks noChangeAspect="1"/>
          </p:cNvPicPr>
          <p:nvPr/>
        </p:nvPicPr>
        <p:blipFill>
          <a:blip r:embed="rId6"/>
          <a:stretch>
            <a:fillRect/>
          </a:stretch>
        </p:blipFill>
        <p:spPr>
          <a:xfrm>
            <a:off x="7738154" y="5886646"/>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926226525"/>
              </p:ext>
            </p:extLst>
          </p:nvPr>
        </p:nvGraphicFramePr>
        <p:xfrm>
          <a:off x="279898" y="1190629"/>
          <a:ext cx="5760979" cy="26664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252200221"/>
              </p:ext>
            </p:extLst>
          </p:nvPr>
        </p:nvGraphicFramePr>
        <p:xfrm>
          <a:off x="6096000" y="1190629"/>
          <a:ext cx="5722374" cy="2595957"/>
        </p:xfrm>
        <a:graphic>
          <a:graphicData uri="http://schemas.openxmlformats.org/drawingml/2006/chart">
            <c:chart xmlns:c="http://schemas.openxmlformats.org/drawingml/2006/chart" xmlns:r="http://schemas.openxmlformats.org/officeDocument/2006/relationships" r:id="rId8"/>
          </a:graphicData>
        </a:graphic>
      </p:graphicFrame>
      <p:pic>
        <p:nvPicPr>
          <p:cNvPr id="21" name="Picture 20"/>
          <p:cNvPicPr>
            <a:picLocks noChangeAspect="1"/>
          </p:cNvPicPr>
          <p:nvPr/>
        </p:nvPicPr>
        <p:blipFill>
          <a:blip r:embed="rId6"/>
          <a:stretch>
            <a:fillRect/>
          </a:stretch>
        </p:blipFill>
        <p:spPr>
          <a:xfrm>
            <a:off x="1849532" y="5301842"/>
            <a:ext cx="768819" cy="152400"/>
          </a:xfrm>
          <a:prstGeom prst="rect">
            <a:avLst/>
          </a:prstGeom>
        </p:spPr>
      </p:pic>
    </p:spTree>
    <p:extLst>
      <p:ext uri="{BB962C8B-B14F-4D97-AF65-F5344CB8AC3E}">
        <p14:creationId xmlns:p14="http://schemas.microsoft.com/office/powerpoint/2010/main" val="7219878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86419100"/>
              </p:ext>
            </p:extLst>
          </p:nvPr>
        </p:nvGraphicFramePr>
        <p:xfrm>
          <a:off x="881075" y="4414684"/>
          <a:ext cx="4448009" cy="2216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offering</a:t>
            </a:r>
            <a:r>
              <a:rPr lang="fr-FR" sz="2400" dirty="0">
                <a:solidFill>
                  <a:schemeClr val="bg1">
                    <a:lumMod val="50000"/>
                  </a:schemeClr>
                </a:solidFill>
                <a:latin typeface="Verdana" panose="020B0604030504040204" pitchFamily="34" charset="0"/>
                <a:ea typeface="Verdana" panose="020B0604030504040204" pitchFamily="34" charset="0"/>
                <a:cs typeface="+mn-cs"/>
              </a:rPr>
              <a:t> best 3G </a:t>
            </a:r>
            <a:r>
              <a:rPr lang="fr-FR" sz="2400" dirty="0" err="1">
                <a:solidFill>
                  <a:schemeClr val="bg1">
                    <a:lumMod val="50000"/>
                  </a:schemeClr>
                </a:solidFill>
                <a:latin typeface="Verdana" panose="020B0604030504040204" pitchFamily="34" charset="0"/>
                <a:ea typeface="Verdana" panose="020B0604030504040204" pitchFamily="34" charset="0"/>
                <a:cs typeface="+mn-cs"/>
              </a:rPr>
              <a:t>throughput</a:t>
            </a:r>
            <a:r>
              <a:rPr lang="fr-FR" sz="2400" dirty="0">
                <a:solidFill>
                  <a:schemeClr val="bg1">
                    <a:lumMod val="50000"/>
                  </a:schemeClr>
                </a:solidFill>
                <a:latin typeface="Verdana" panose="020B0604030504040204" pitchFamily="34" charset="0"/>
                <a:ea typeface="Verdana" panose="020B0604030504040204" pitchFamily="34" charset="0"/>
                <a:cs typeface="+mn-cs"/>
              </a:rPr>
              <a:t>.</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4"/>
          <a:stretch>
            <a:fillRect/>
          </a:stretch>
        </p:blipFill>
        <p:spPr>
          <a:xfrm>
            <a:off x="2161371" y="5645395"/>
            <a:ext cx="768819" cy="152400"/>
          </a:xfrm>
          <a:prstGeom prst="rect">
            <a:avLst/>
          </a:prstGeom>
        </p:spPr>
      </p:pic>
      <p:pic>
        <p:nvPicPr>
          <p:cNvPr id="18" name="Picture 17"/>
          <p:cNvPicPr>
            <a:picLocks noChangeAspect="1"/>
          </p:cNvPicPr>
          <p:nvPr/>
        </p:nvPicPr>
        <p:blipFill>
          <a:blip r:embed="rId5"/>
          <a:stretch>
            <a:fillRect/>
          </a:stretch>
        </p:blipFill>
        <p:spPr>
          <a:xfrm>
            <a:off x="3676487" y="5797795"/>
            <a:ext cx="487680" cy="232410"/>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3381996464"/>
              </p:ext>
            </p:extLst>
          </p:nvPr>
        </p:nvGraphicFramePr>
        <p:xfrm>
          <a:off x="6498168" y="4414684"/>
          <a:ext cx="4333042" cy="2216579"/>
        </p:xfrm>
        <a:graphic>
          <a:graphicData uri="http://schemas.openxmlformats.org/drawingml/2006/chart">
            <c:chart xmlns:c="http://schemas.openxmlformats.org/drawingml/2006/chart" xmlns:r="http://schemas.openxmlformats.org/officeDocument/2006/relationships" r:id="rId6"/>
          </a:graphicData>
        </a:graphic>
      </p:graphicFrame>
      <p:pic>
        <p:nvPicPr>
          <p:cNvPr id="27" name="Picture 26"/>
          <p:cNvPicPr>
            <a:picLocks noChangeAspect="1"/>
          </p:cNvPicPr>
          <p:nvPr/>
        </p:nvPicPr>
        <p:blipFill>
          <a:blip r:embed="rId4"/>
          <a:stretch>
            <a:fillRect/>
          </a:stretch>
        </p:blipFill>
        <p:spPr>
          <a:xfrm>
            <a:off x="7659759" y="5645395"/>
            <a:ext cx="768819" cy="152400"/>
          </a:xfrm>
          <a:prstGeom prst="rect">
            <a:avLst/>
          </a:prstGeom>
        </p:spPr>
      </p:pic>
      <p:pic>
        <p:nvPicPr>
          <p:cNvPr id="28" name="Picture 27"/>
          <p:cNvPicPr>
            <a:picLocks noChangeAspect="1"/>
          </p:cNvPicPr>
          <p:nvPr/>
        </p:nvPicPr>
        <p:blipFill>
          <a:blip r:embed="rId5"/>
          <a:stretch>
            <a:fillRect/>
          </a:stretch>
        </p:blipFill>
        <p:spPr>
          <a:xfrm>
            <a:off x="9116972" y="5917031"/>
            <a:ext cx="487680" cy="232410"/>
          </a:xfrm>
          <a:prstGeom prst="rect">
            <a:avLst/>
          </a:prstGeom>
        </p:spPr>
      </p:pic>
      <p:graphicFrame>
        <p:nvGraphicFramePr>
          <p:cNvPr id="30" name="Chart 29"/>
          <p:cNvGraphicFramePr>
            <a:graphicFrameLocks/>
          </p:cNvGraphicFramePr>
          <p:nvPr>
            <p:extLst>
              <p:ext uri="{D42A27DB-BD31-4B8C-83A1-F6EECF244321}">
                <p14:modId xmlns:p14="http://schemas.microsoft.com/office/powerpoint/2010/main" val="4958938"/>
              </p:ext>
            </p:extLst>
          </p:nvPr>
        </p:nvGraphicFramePr>
        <p:xfrm>
          <a:off x="6046839" y="1498702"/>
          <a:ext cx="5675261" cy="29159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a:graphicFrameLocks/>
          </p:cNvGraphicFramePr>
          <p:nvPr>
            <p:extLst>
              <p:ext uri="{D42A27DB-BD31-4B8C-83A1-F6EECF244321}">
                <p14:modId xmlns:p14="http://schemas.microsoft.com/office/powerpoint/2010/main" val="1601821757"/>
              </p:ext>
            </p:extLst>
          </p:nvPr>
        </p:nvGraphicFramePr>
        <p:xfrm>
          <a:off x="469900" y="1556804"/>
          <a:ext cx="5281971" cy="28578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311352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02896979"/>
              </p:ext>
            </p:extLst>
          </p:nvPr>
        </p:nvGraphicFramePr>
        <p:xfrm>
          <a:off x="1003733" y="4289898"/>
          <a:ext cx="4434030" cy="2341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144381887"/>
              </p:ext>
            </p:extLst>
          </p:nvPr>
        </p:nvGraphicFramePr>
        <p:xfrm>
          <a:off x="6692242" y="4375328"/>
          <a:ext cx="4241647" cy="22536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Connexion Service Setup</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t>
            </a:r>
            <a:r>
              <a:rPr lang="fr-FR" sz="2400" dirty="0" err="1">
                <a:solidFill>
                  <a:schemeClr val="bg1">
                    <a:lumMod val="50000"/>
                  </a:schemeClr>
                </a:solidFill>
                <a:latin typeface="Verdana" panose="020B0604030504040204" pitchFamily="34" charset="0"/>
                <a:ea typeface="Verdana" panose="020B0604030504040204" pitchFamily="34" charset="0"/>
                <a:cs typeface="+mn-cs"/>
              </a:rPr>
              <a:t>proposed</a:t>
            </a:r>
            <a:r>
              <a:rPr lang="fr-FR" sz="2400" dirty="0">
                <a:solidFill>
                  <a:schemeClr val="bg1">
                    <a:lumMod val="50000"/>
                  </a:schemeClr>
                </a:solidFill>
                <a:latin typeface="Verdana" panose="020B0604030504040204" pitchFamily="34" charset="0"/>
                <a:ea typeface="Verdana" panose="020B0604030504040204" pitchFamily="34" charset="0"/>
                <a:cs typeface="+mn-cs"/>
              </a:rPr>
              <a:t>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t>
            </a:r>
            <a:r>
              <a:rPr lang="fr-FR" sz="2400" dirty="0">
                <a:solidFill>
                  <a:schemeClr val="bg1">
                    <a:lumMod val="50000"/>
                  </a:schemeClr>
                </a:solidFill>
                <a:latin typeface="Verdana" panose="020B0604030504040204" pitchFamily="34" charset="0"/>
                <a:ea typeface="Verdana" panose="020B0604030504040204" pitchFamily="34" charset="0"/>
              </a:rPr>
              <a:t>4G HTTP connexion setup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faster</a:t>
            </a:r>
            <a:r>
              <a:rPr lang="fr-FR" sz="2400" dirty="0">
                <a:solidFill>
                  <a:schemeClr val="bg1">
                    <a:lumMod val="50000"/>
                  </a:schemeClr>
                </a:solidFill>
                <a:latin typeface="Verdana" panose="020B0604030504040204" pitchFamily="34" charset="0"/>
                <a:ea typeface="Verdana" panose="020B0604030504040204" pitchFamily="34" charset="0"/>
              </a:rPr>
              <a:t> in MTN network.</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5"/>
          <a:stretch>
            <a:fillRect/>
          </a:stretch>
        </p:blipFill>
        <p:spPr>
          <a:xfrm>
            <a:off x="2165848" y="5915318"/>
            <a:ext cx="768819" cy="152400"/>
          </a:xfrm>
          <a:prstGeom prst="rect">
            <a:avLst/>
          </a:prstGeom>
        </p:spPr>
      </p:pic>
      <p:pic>
        <p:nvPicPr>
          <p:cNvPr id="22" name="Picture 21"/>
          <p:cNvPicPr>
            <a:picLocks noChangeAspect="1"/>
          </p:cNvPicPr>
          <p:nvPr/>
        </p:nvPicPr>
        <p:blipFill>
          <a:blip r:embed="rId6"/>
          <a:stretch>
            <a:fillRect/>
          </a:stretch>
        </p:blipFill>
        <p:spPr>
          <a:xfrm>
            <a:off x="3735568" y="5538336"/>
            <a:ext cx="487680" cy="232410"/>
          </a:xfrm>
          <a:prstGeom prst="rect">
            <a:avLst/>
          </a:prstGeom>
        </p:spPr>
      </p:pic>
      <p:pic>
        <p:nvPicPr>
          <p:cNvPr id="23" name="Picture 22"/>
          <p:cNvPicPr>
            <a:picLocks noChangeAspect="1"/>
          </p:cNvPicPr>
          <p:nvPr/>
        </p:nvPicPr>
        <p:blipFill>
          <a:blip r:embed="rId6"/>
          <a:stretch>
            <a:fillRect/>
          </a:stretch>
        </p:blipFill>
        <p:spPr>
          <a:xfrm>
            <a:off x="9296546" y="5991518"/>
            <a:ext cx="487680" cy="232410"/>
          </a:xfrm>
          <a:prstGeom prst="rect">
            <a:avLst/>
          </a:prstGeom>
        </p:spPr>
      </p:pic>
      <p:pic>
        <p:nvPicPr>
          <p:cNvPr id="24" name="Picture 23"/>
          <p:cNvPicPr>
            <a:picLocks noChangeAspect="1"/>
          </p:cNvPicPr>
          <p:nvPr/>
        </p:nvPicPr>
        <p:blipFill>
          <a:blip r:embed="rId5"/>
          <a:stretch>
            <a:fillRect/>
          </a:stretch>
        </p:blipFill>
        <p:spPr>
          <a:xfrm>
            <a:off x="7850441" y="5502141"/>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940426026"/>
              </p:ext>
            </p:extLst>
          </p:nvPr>
        </p:nvGraphicFramePr>
        <p:xfrm>
          <a:off x="518540" y="1566153"/>
          <a:ext cx="5677979" cy="24642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180284908"/>
              </p:ext>
            </p:extLst>
          </p:nvPr>
        </p:nvGraphicFramePr>
        <p:xfrm>
          <a:off x="6488619" y="1566153"/>
          <a:ext cx="5233481" cy="29081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990675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596361671"/>
              </p:ext>
            </p:extLst>
          </p:nvPr>
        </p:nvGraphicFramePr>
        <p:xfrm>
          <a:off x="6670560" y="3769944"/>
          <a:ext cx="4428700" cy="2760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835264530"/>
              </p:ext>
            </p:extLst>
          </p:nvPr>
        </p:nvGraphicFramePr>
        <p:xfrm>
          <a:off x="1025965" y="3767697"/>
          <a:ext cx="4383203" cy="276237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didn’t</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for 4G FTP UL </a:t>
            </a:r>
            <a:r>
              <a:rPr lang="fr-FR" sz="2400" dirty="0" err="1">
                <a:solidFill>
                  <a:schemeClr val="bg1">
                    <a:lumMod val="50000"/>
                  </a:schemeClr>
                </a:solidFill>
                <a:latin typeface="Verdana" panose="020B0604030504040204" pitchFamily="34" charset="0"/>
                <a:ea typeface="Verdana" panose="020B0604030504040204" pitchFamily="34" charset="0"/>
                <a:cs typeface="+mn-cs"/>
              </a:rPr>
              <a:t>success</a:t>
            </a:r>
            <a:r>
              <a:rPr lang="fr-FR" sz="2400" dirty="0">
                <a:solidFill>
                  <a:schemeClr val="bg1">
                    <a:lumMod val="50000"/>
                  </a:schemeClr>
                </a:solidFill>
                <a:latin typeface="Verdana" panose="020B0604030504040204" pitchFamily="34" charset="0"/>
                <a:ea typeface="Verdana" panose="020B0604030504040204" pitchFamily="34" charset="0"/>
                <a:cs typeface="+mn-cs"/>
              </a:rPr>
              <a:t> rate.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648019" y="5806636"/>
            <a:ext cx="487680" cy="232410"/>
          </a:xfrm>
          <a:prstGeom prst="rect">
            <a:avLst/>
          </a:prstGeom>
        </p:spPr>
      </p:pic>
      <p:pic>
        <p:nvPicPr>
          <p:cNvPr id="23" name="Picture 22"/>
          <p:cNvPicPr>
            <a:picLocks noChangeAspect="1"/>
          </p:cNvPicPr>
          <p:nvPr/>
        </p:nvPicPr>
        <p:blipFill>
          <a:blip r:embed="rId5"/>
          <a:stretch>
            <a:fillRect/>
          </a:stretch>
        </p:blipFill>
        <p:spPr>
          <a:xfrm>
            <a:off x="9398376" y="5301842"/>
            <a:ext cx="487680" cy="232410"/>
          </a:xfrm>
          <a:prstGeom prst="rect">
            <a:avLst/>
          </a:prstGeom>
        </p:spPr>
      </p:pic>
      <p:pic>
        <p:nvPicPr>
          <p:cNvPr id="24" name="Picture 23"/>
          <p:cNvPicPr>
            <a:picLocks noChangeAspect="1"/>
          </p:cNvPicPr>
          <p:nvPr/>
        </p:nvPicPr>
        <p:blipFill>
          <a:blip r:embed="rId6"/>
          <a:stretch>
            <a:fillRect/>
          </a:stretch>
        </p:blipFill>
        <p:spPr>
          <a:xfrm>
            <a:off x="7992279" y="6029109"/>
            <a:ext cx="768819" cy="152400"/>
          </a:xfrm>
          <a:prstGeom prst="rect">
            <a:avLst/>
          </a:prstGeom>
        </p:spPr>
      </p:pic>
      <p:pic>
        <p:nvPicPr>
          <p:cNvPr id="21" name="Picture 20"/>
          <p:cNvPicPr>
            <a:picLocks noChangeAspect="1"/>
          </p:cNvPicPr>
          <p:nvPr/>
        </p:nvPicPr>
        <p:blipFill>
          <a:blip r:embed="rId6"/>
          <a:stretch>
            <a:fillRect/>
          </a:stretch>
        </p:blipFill>
        <p:spPr>
          <a:xfrm>
            <a:off x="2082996" y="5534252"/>
            <a:ext cx="768819" cy="15240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2718165610"/>
              </p:ext>
            </p:extLst>
          </p:nvPr>
        </p:nvGraphicFramePr>
        <p:xfrm>
          <a:off x="339134" y="1228560"/>
          <a:ext cx="5756866" cy="25012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ext uri="{D42A27DB-BD31-4B8C-83A1-F6EECF244321}">
                <p14:modId xmlns:p14="http://schemas.microsoft.com/office/powerpoint/2010/main" val="2321968109"/>
              </p:ext>
            </p:extLst>
          </p:nvPr>
        </p:nvGraphicFramePr>
        <p:xfrm>
          <a:off x="6180549" y="1201373"/>
          <a:ext cx="5849526" cy="26081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196143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578762513"/>
              </p:ext>
            </p:extLst>
          </p:nvPr>
        </p:nvGraphicFramePr>
        <p:xfrm>
          <a:off x="7155212" y="4149213"/>
          <a:ext cx="4411200" cy="243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894681053"/>
              </p:ext>
            </p:extLst>
          </p:nvPr>
        </p:nvGraphicFramePr>
        <p:xfrm>
          <a:off x="803115" y="4264144"/>
          <a:ext cx="4311024" cy="246727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252200" cy="803641"/>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4G throughput of the both operators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almost</a:t>
            </a:r>
            <a:r>
              <a:rPr lang="fr-FR" sz="2400" dirty="0">
                <a:solidFill>
                  <a:schemeClr val="bg1">
                    <a:lumMod val="50000"/>
                  </a:schemeClr>
                </a:solidFill>
                <a:latin typeface="Verdana" panose="020B0604030504040204" pitchFamily="34" charset="0"/>
                <a:ea typeface="Verdana" panose="020B0604030504040204" pitchFamily="34" charset="0"/>
                <a:cs typeface="+mn-cs"/>
              </a:rPr>
              <a:t> comparable.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1996001" y="6073241"/>
            <a:ext cx="768819" cy="152400"/>
          </a:xfrm>
          <a:prstGeom prst="rect">
            <a:avLst/>
          </a:prstGeom>
        </p:spPr>
      </p:pic>
      <p:pic>
        <p:nvPicPr>
          <p:cNvPr id="18" name="Picture 17"/>
          <p:cNvPicPr>
            <a:picLocks noChangeAspect="1"/>
          </p:cNvPicPr>
          <p:nvPr/>
        </p:nvPicPr>
        <p:blipFill>
          <a:blip r:embed="rId6"/>
          <a:stretch>
            <a:fillRect/>
          </a:stretch>
        </p:blipFill>
        <p:spPr>
          <a:xfrm>
            <a:off x="3443024" y="5797795"/>
            <a:ext cx="487680" cy="232410"/>
          </a:xfrm>
          <a:prstGeom prst="rect">
            <a:avLst/>
          </a:prstGeom>
        </p:spPr>
      </p:pic>
      <p:pic>
        <p:nvPicPr>
          <p:cNvPr id="27" name="Picture 26"/>
          <p:cNvPicPr>
            <a:picLocks noChangeAspect="1"/>
          </p:cNvPicPr>
          <p:nvPr/>
        </p:nvPicPr>
        <p:blipFill>
          <a:blip r:embed="rId5"/>
          <a:stretch>
            <a:fillRect/>
          </a:stretch>
        </p:blipFill>
        <p:spPr>
          <a:xfrm>
            <a:off x="8348153" y="5645395"/>
            <a:ext cx="768819" cy="152400"/>
          </a:xfrm>
          <a:prstGeom prst="rect">
            <a:avLst/>
          </a:prstGeom>
        </p:spPr>
      </p:pic>
      <p:pic>
        <p:nvPicPr>
          <p:cNvPr id="28" name="Picture 27"/>
          <p:cNvPicPr>
            <a:picLocks noChangeAspect="1"/>
          </p:cNvPicPr>
          <p:nvPr/>
        </p:nvPicPr>
        <p:blipFill>
          <a:blip r:embed="rId6"/>
          <a:stretch>
            <a:fillRect/>
          </a:stretch>
        </p:blipFill>
        <p:spPr>
          <a:xfrm>
            <a:off x="9778453" y="5893601"/>
            <a:ext cx="487680" cy="23241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637297736"/>
              </p:ext>
            </p:extLst>
          </p:nvPr>
        </p:nvGraphicFramePr>
        <p:xfrm>
          <a:off x="343954" y="1498702"/>
          <a:ext cx="5580191" cy="2765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3524919576"/>
              </p:ext>
            </p:extLst>
          </p:nvPr>
        </p:nvGraphicFramePr>
        <p:xfrm>
          <a:off x="6498168" y="1498702"/>
          <a:ext cx="5531907" cy="26505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149287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3167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2615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1233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1068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a:solidFill>
                  <a:srgbClr val="FFC000"/>
                </a:solidFill>
              </a:rPr>
              <a:t>MTN is number 1 for mobile internet capacity through its 3G/4G Network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02884232"/>
              </p:ext>
            </p:extLst>
          </p:nvPr>
        </p:nvGraphicFramePr>
        <p:xfrm>
          <a:off x="456767" y="1105042"/>
          <a:ext cx="11265333" cy="3997901"/>
        </p:xfrm>
        <a:graphic>
          <a:graphicData uri="http://schemas.openxmlformats.org/drawingml/2006/table">
            <a:tbl>
              <a:tblPr/>
              <a:tblGrid>
                <a:gridCol w="1366991">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012440">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7048">
                  <a:extLst>
                    <a:ext uri="{9D8B030D-6E8A-4147-A177-3AD203B41FA5}">
                      <a16:colId xmlns:a16="http://schemas.microsoft.com/office/drawing/2014/main" val="3728488952"/>
                    </a:ext>
                  </a:extLst>
                </a:gridCol>
                <a:gridCol w="880451">
                  <a:extLst>
                    <a:ext uri="{9D8B030D-6E8A-4147-A177-3AD203B41FA5}">
                      <a16:colId xmlns:a16="http://schemas.microsoft.com/office/drawing/2014/main" val="4146103421"/>
                    </a:ext>
                  </a:extLst>
                </a:gridCol>
                <a:gridCol w="880451">
                  <a:extLst>
                    <a:ext uri="{9D8B030D-6E8A-4147-A177-3AD203B41FA5}">
                      <a16:colId xmlns:a16="http://schemas.microsoft.com/office/drawing/2014/main" val="204117538"/>
                    </a:ext>
                  </a:extLst>
                </a:gridCol>
                <a:gridCol w="858827">
                  <a:extLst>
                    <a:ext uri="{9D8B030D-6E8A-4147-A177-3AD203B41FA5}">
                      <a16:colId xmlns:a16="http://schemas.microsoft.com/office/drawing/2014/main" val="3839228100"/>
                    </a:ext>
                  </a:extLst>
                </a:gridCol>
                <a:gridCol w="795130">
                  <a:extLst>
                    <a:ext uri="{9D8B030D-6E8A-4147-A177-3AD203B41FA5}">
                      <a16:colId xmlns:a16="http://schemas.microsoft.com/office/drawing/2014/main" val="1100620880"/>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a:solidFill>
                            <a:srgbClr val="FFFFFF"/>
                          </a:solidFill>
                          <a:effectLst/>
                          <a:latin typeface="+mn-lt"/>
                        </a:rPr>
                        <a:t>CS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91.22%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94.87%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3.05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12.18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73.91%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12.86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14.48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3.50%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9.00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5.63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Rate of MOS &gt; 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95.09%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14.54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5">
                  <a:txBody>
                    <a:bodyPr/>
                    <a:lstStyle/>
                    <a:p>
                      <a:pPr algn="ctr" rtl="0" fontAlgn="ctr"/>
                      <a:r>
                        <a:rPr lang="fr-FR" sz="1400" b="1" i="0" u="none" strike="noStrike">
                          <a:solidFill>
                            <a:srgbClr val="000000"/>
                          </a:solidFill>
                          <a:effectLst/>
                          <a:latin typeface="+mn-lt"/>
                        </a:rPr>
                        <a:t>Total</a:t>
                      </a:r>
                      <a:r>
                        <a:rPr lang="fr-FR" sz="1400" b="1" i="0" u="none" strike="noStrike" baseline="0">
                          <a:solidFill>
                            <a:srgbClr val="000000"/>
                          </a:solidFill>
                          <a:effectLst/>
                          <a:latin typeface="+mn-lt"/>
                        </a:rPr>
                        <a:t> Score</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sng" strike="noStrike" dirty="0">
                          <a:solidFill>
                            <a:srgbClr val="C00000"/>
                          </a:solidFill>
                          <a:effectLst/>
                          <a:latin typeface="+mn-lt"/>
                        </a:rPr>
                        <a:t>39.45</a:t>
                      </a: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35.22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8327112" y="1258598"/>
            <a:ext cx="774259" cy="152413"/>
          </a:xfrm>
          <a:prstGeom prst="rect">
            <a:avLst/>
          </a:prstGeom>
        </p:spPr>
      </p:pic>
      <p:pic>
        <p:nvPicPr>
          <p:cNvPr id="13" name="Picture 12"/>
          <p:cNvPicPr>
            <a:picLocks noChangeAspect="1"/>
          </p:cNvPicPr>
          <p:nvPr/>
        </p:nvPicPr>
        <p:blipFill>
          <a:blip r:embed="rId4"/>
          <a:stretch>
            <a:fillRect/>
          </a:stretch>
        </p:blipFill>
        <p:spPr>
          <a:xfrm>
            <a:off x="9387950" y="1218600"/>
            <a:ext cx="487680" cy="232410"/>
          </a:xfrm>
          <a:prstGeom prst="rect">
            <a:avLst/>
          </a:prstGeom>
        </p:spPr>
      </p:pic>
      <p:pic>
        <p:nvPicPr>
          <p:cNvPr id="16" name="Picture 15"/>
          <p:cNvPicPr>
            <a:picLocks noChangeAspect="1"/>
          </p:cNvPicPr>
          <p:nvPr/>
        </p:nvPicPr>
        <p:blipFill>
          <a:blip r:embed="rId3"/>
          <a:stretch>
            <a:fillRect/>
          </a:stretch>
        </p:blipFill>
        <p:spPr>
          <a:xfrm>
            <a:off x="10100546" y="1258598"/>
            <a:ext cx="774259" cy="152413"/>
          </a:xfrm>
          <a:prstGeom prst="rect">
            <a:avLst/>
          </a:prstGeom>
        </p:spPr>
      </p:pic>
      <p:pic>
        <p:nvPicPr>
          <p:cNvPr id="18" name="Picture 17"/>
          <p:cNvPicPr>
            <a:picLocks noChangeAspect="1"/>
          </p:cNvPicPr>
          <p:nvPr/>
        </p:nvPicPr>
        <p:blipFill>
          <a:blip r:embed="rId4"/>
          <a:stretch>
            <a:fillRect/>
          </a:stretch>
        </p:blipFill>
        <p:spPr>
          <a:xfrm>
            <a:off x="11099721" y="1215549"/>
            <a:ext cx="487680" cy="232410"/>
          </a:xfrm>
          <a:prstGeom prst="rect">
            <a:avLst/>
          </a:prstGeom>
        </p:spPr>
      </p:pic>
      <p:sp>
        <p:nvSpPr>
          <p:cNvPr id="10" name="Rectangle 9"/>
          <p:cNvSpPr/>
          <p:nvPr/>
        </p:nvSpPr>
        <p:spPr>
          <a:xfrm>
            <a:off x="2745563" y="5456186"/>
            <a:ext cx="6700873" cy="369332"/>
          </a:xfrm>
          <a:prstGeom prst="rect">
            <a:avLst/>
          </a:prstGeom>
        </p:spPr>
        <p:txBody>
          <a:bodyPr wrap="none">
            <a:spAutoFit/>
          </a:bodyPr>
          <a:lstStyle/>
          <a:p>
            <a:r>
              <a:rPr lang="en-US" b="1" dirty="0">
                <a:solidFill>
                  <a:srgbClr val="FFC000"/>
                </a:solidFill>
              </a:rPr>
              <a:t>MTN is number 1 for voice communication quality </a:t>
            </a:r>
            <a:endParaRPr lang="en-US" dirty="0">
              <a:solidFill>
                <a:srgbClr val="FFC000"/>
              </a:solidFill>
            </a:endParaRPr>
          </a:p>
        </p:txBody>
      </p:sp>
    </p:spTree>
    <p:extLst>
      <p:ext uri="{BB962C8B-B14F-4D97-AF65-F5344CB8AC3E}">
        <p14:creationId xmlns:p14="http://schemas.microsoft.com/office/powerpoint/2010/main" val="23445489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coverage</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a:t>
            </a:r>
            <a:r>
              <a:rPr lang="en-US" sz="2400" dirty="0" err="1">
                <a:solidFill>
                  <a:srgbClr val="414141"/>
                </a:solidFill>
              </a:rPr>
              <a:t>i</a:t>
            </a:r>
            <a:r>
              <a:rPr lang="en-US" sz="2400" dirty="0">
                <a:solidFill>
                  <a:srgbClr val="414141"/>
                </a:solidFill>
              </a:rPr>
              <a:t>/iii)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and MOOV Networks QoS are comparable. A resource optimization enables to meet ARCEP requirements and to outperform competition’s NW QoS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1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2G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3921904"/>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1" y="2239517"/>
            <a:ext cx="5343091" cy="378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MTN coverage rate (91,22%) is </a:t>
            </a:r>
            <a:r>
              <a:rPr lang="en-US" sz="1200" b="1" dirty="0">
                <a:solidFill>
                  <a:srgbClr val="FF0000"/>
                </a:solidFill>
                <a:latin typeface="Verdana" panose="020B0604030504040204" pitchFamily="34" charset="0"/>
                <a:ea typeface="Verdana" panose="020B0604030504040204" pitchFamily="34" charset="0"/>
              </a:rPr>
              <a:t>slightly lower </a:t>
            </a:r>
            <a:r>
              <a:rPr lang="en-US" sz="1200" b="1" dirty="0">
                <a:solidFill>
                  <a:schemeClr val="bg1">
                    <a:lumMod val="50000"/>
                  </a:schemeClr>
                </a:solidFill>
                <a:latin typeface="Verdana" panose="020B0604030504040204" pitchFamily="34" charset="0"/>
                <a:ea typeface="Verdana" panose="020B0604030504040204" pitchFamily="34" charset="0"/>
              </a:rPr>
              <a:t>than MOOV (94,87%)</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2G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Voice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Accessibility</a:t>
            </a:r>
            <a:r>
              <a:rPr lang="fr-FR" sz="1200" b="1" dirty="0">
                <a:solidFill>
                  <a:schemeClr val="bg1">
                    <a:lumMod val="50000"/>
                  </a:schemeClr>
                </a:solidFill>
                <a:latin typeface="Verdana" panose="020B0604030504040204" pitchFamily="34" charset="0"/>
                <a:ea typeface="Verdana" panose="020B0604030504040204" pitchFamily="34" charset="0"/>
              </a:rPr>
              <a:t> (CSSR):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requirement (98%).</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Retainability</a:t>
            </a:r>
            <a:r>
              <a:rPr lang="fr-FR" sz="1200" b="1" dirty="0">
                <a:solidFill>
                  <a:schemeClr val="bg1">
                    <a:lumMod val="50000"/>
                  </a:schemeClr>
                </a:solidFill>
                <a:latin typeface="Verdana" panose="020B0604030504040204" pitchFamily="34" charset="0"/>
                <a:ea typeface="Verdana" panose="020B0604030504040204" pitchFamily="34" charset="0"/>
              </a:rPr>
              <a:t> (Call Drop):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(2,6% vs 3,5%).</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a:t>
            </a:r>
            <a:r>
              <a:rPr lang="en-US" sz="1200" dirty="0" err="1">
                <a:solidFill>
                  <a:schemeClr val="bg1">
                    <a:lumMod val="50000"/>
                  </a:schemeClr>
                </a:solidFill>
                <a:latin typeface="Verdana" panose="020B0604030504040204" pitchFamily="34" charset="0"/>
                <a:ea typeface="Verdana" panose="020B0604030504040204" pitchFamily="34" charset="0"/>
              </a:rPr>
              <a:t>oblogation</a:t>
            </a:r>
            <a:r>
              <a:rPr lang="en-US" sz="1200" dirty="0">
                <a:solidFill>
                  <a:schemeClr val="bg1">
                    <a:lumMod val="50000"/>
                  </a:schemeClr>
                </a:solidFill>
                <a:latin typeface="Verdana" panose="020B0604030504040204" pitchFamily="34" charset="0"/>
                <a:ea typeface="Verdana" panose="020B0604030504040204" pitchFamily="34" charset="0"/>
              </a:rPr>
              <a:t> (2%).</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Integrity</a:t>
            </a:r>
            <a:r>
              <a:rPr lang="fr-FR" sz="1200" b="1" dirty="0">
                <a:solidFill>
                  <a:schemeClr val="bg1">
                    <a:lumMod val="50000"/>
                  </a:schemeClr>
                </a:solidFill>
                <a:latin typeface="Verdana" panose="020B0604030504040204" pitchFamily="34" charset="0"/>
                <a:ea typeface="Verdana" panose="020B0604030504040204" pitchFamily="34" charset="0"/>
              </a:rPr>
              <a:t> (Voice </a:t>
            </a:r>
            <a:r>
              <a:rPr lang="fr-FR" sz="1200" b="1" dirty="0" err="1">
                <a:solidFill>
                  <a:schemeClr val="bg1">
                    <a:lumMod val="50000"/>
                  </a:schemeClr>
                </a:solidFill>
                <a:latin typeface="Verdana" panose="020B0604030504040204" pitchFamily="34" charset="0"/>
                <a:ea typeface="Verdana" panose="020B0604030504040204" pitchFamily="34" charset="0"/>
              </a:rPr>
              <a:t>Quality</a:t>
            </a:r>
            <a:r>
              <a:rPr lang="fr-FR" sz="1200" b="1" dirty="0">
                <a:solidFill>
                  <a:schemeClr val="bg1">
                    <a:lumMod val="50000"/>
                  </a:schemeClr>
                </a:solidFill>
                <a:latin typeface="Verdana" panose="020B0604030504040204" pitchFamily="34" charset="0"/>
                <a:ea typeface="Verdana" panose="020B0604030504040204" pitchFamily="34" charset="0"/>
              </a:rPr>
              <a:t>):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much</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(MOS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ARCEP requirement (95%), whereas it’s not the case for MOOV.</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SMS ARCEP obligation.</a:t>
            </a:r>
          </a:p>
          <a:p>
            <a:pPr>
              <a:lnSpc>
                <a:spcPct val="110000"/>
              </a:lnSpc>
              <a:buClr>
                <a:srgbClr val="81BC00"/>
              </a:buClr>
              <a:defRPr/>
            </a:pP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7800" indent="-177800" algn="just">
              <a:lnSpc>
                <a:spcPct val="110000"/>
              </a:lnSpc>
              <a:buClr>
                <a:srgbClr val="81BC00"/>
              </a:buClr>
              <a:buFont typeface="Arial" pitchFamily="34" charset="0"/>
              <a:buChar char="•"/>
              <a:defRPr/>
            </a:pPr>
            <a:endParaRPr lang="fr-FR"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716584" y="2378217"/>
            <a:ext cx="4337555" cy="287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200000"/>
              </a:lnSpc>
              <a:buClr>
                <a:srgbClr val="81BC00"/>
              </a:buClr>
              <a:buFont typeface="Arial" pitchFamily="34" charset="0"/>
              <a:buChar char="•"/>
              <a:defRPr/>
            </a:pPr>
            <a:r>
              <a:rPr lang="en-US" sz="1200" dirty="0">
                <a:solidFill>
                  <a:schemeClr val="tx1"/>
                </a:solidFill>
              </a:rPr>
              <a:t>Design optimization is needed to improve 2G MTN coverage. Especially for the highways (Sites expansion, Repeaters, Swap to feeder less, power increase...)</a:t>
            </a:r>
          </a:p>
          <a:p>
            <a:pPr marL="177800" lvl="0" indent="-177800">
              <a:lnSpc>
                <a:spcPct val="200000"/>
              </a:lnSpc>
              <a:buClr>
                <a:srgbClr val="81BC00"/>
              </a:buClr>
              <a:buFont typeface="Arial" pitchFamily="34" charset="0"/>
              <a:buChar char="•"/>
              <a:defRPr/>
            </a:pPr>
            <a:endParaRPr lang="fr-FR" sz="1200" dirty="0">
              <a:solidFill>
                <a:schemeClr val="tx1"/>
              </a:solidFill>
            </a:endParaRPr>
          </a:p>
          <a:p>
            <a:pPr marL="177800" lvl="0" indent="-177800">
              <a:lnSpc>
                <a:spcPct val="200000"/>
              </a:lnSpc>
              <a:buClr>
                <a:srgbClr val="81BC00"/>
              </a:buClr>
              <a:buFont typeface="Arial" pitchFamily="34" charset="0"/>
              <a:buChar char="•"/>
              <a:defRPr/>
            </a:pPr>
            <a:r>
              <a:rPr lang="fr-FR" sz="1200" dirty="0">
                <a:solidFill>
                  <a:schemeClr val="tx1"/>
                </a:solidFill>
              </a:rPr>
              <a:t>Actions to </a:t>
            </a:r>
            <a:r>
              <a:rPr lang="fr-FR" sz="1200" dirty="0" err="1">
                <a:solidFill>
                  <a:schemeClr val="tx1"/>
                </a:solidFill>
              </a:rPr>
              <a:t>improve</a:t>
            </a:r>
            <a:r>
              <a:rPr lang="fr-FR" sz="1200" dirty="0">
                <a:solidFill>
                  <a:schemeClr val="tx1"/>
                </a:solidFill>
              </a:rPr>
              <a:t> </a:t>
            </a:r>
            <a:r>
              <a:rPr lang="fr-FR" sz="1200" dirty="0" err="1">
                <a:solidFill>
                  <a:schemeClr val="tx1"/>
                </a:solidFill>
              </a:rPr>
              <a:t>accessibility</a:t>
            </a:r>
            <a:r>
              <a:rPr lang="fr-FR" sz="1200" dirty="0">
                <a:solidFill>
                  <a:schemeClr val="tx1"/>
                </a:solidFill>
              </a:rPr>
              <a:t> are </a:t>
            </a:r>
            <a:r>
              <a:rPr lang="fr-FR" sz="1200" dirty="0" err="1">
                <a:solidFill>
                  <a:schemeClr val="tx1"/>
                </a:solidFill>
              </a:rPr>
              <a:t>proposed</a:t>
            </a:r>
            <a:r>
              <a:rPr lang="fr-FR" sz="1200" dirty="0">
                <a:solidFill>
                  <a:schemeClr val="tx1"/>
                </a:solidFill>
              </a:rPr>
              <a:t> in OSS </a:t>
            </a:r>
            <a:r>
              <a:rPr lang="fr-FR" sz="1200" dirty="0" err="1">
                <a:solidFill>
                  <a:schemeClr val="tx1"/>
                </a:solidFill>
              </a:rPr>
              <a:t>analysis</a:t>
            </a:r>
            <a:r>
              <a:rPr lang="fr-FR" sz="1200" dirty="0">
                <a:solidFill>
                  <a:schemeClr val="tx1"/>
                </a:solidFill>
              </a:rPr>
              <a:t> </a:t>
            </a:r>
            <a:r>
              <a:rPr lang="fr-FR" sz="1200" dirty="0" err="1">
                <a:solidFill>
                  <a:schemeClr val="tx1"/>
                </a:solidFill>
              </a:rPr>
              <a:t>Chapter</a:t>
            </a:r>
            <a:r>
              <a:rPr lang="fr-FR"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927544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network QoS is globally better than the MOOV’s. A design optimization can enable a better network QoS on all KPIs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07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lang="en-US" sz="1400" b="1" kern="0" dirty="0">
                <a:solidFill>
                  <a:srgbClr val="86BC25"/>
                </a:solidFill>
                <a:latin typeface="Verdana"/>
              </a:rPr>
              <a:t>3</a:t>
            </a:r>
            <a:r>
              <a:rPr kumimoji="0" lang="en-US" sz="1400" b="1" i="0" u="none" strike="noStrike" kern="0" cap="none" spc="0" normalizeH="0" baseline="0" noProof="0" dirty="0">
                <a:ln>
                  <a:noFill/>
                </a:ln>
                <a:solidFill>
                  <a:srgbClr val="86BC25"/>
                </a:solidFill>
                <a:effectLst/>
                <a:uLnTx/>
                <a:uFillTx/>
                <a:latin typeface="Verdana"/>
                <a:ea typeface="+mn-ea"/>
                <a:cs typeface="+mn-cs"/>
              </a:rPr>
              <a:t>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4291359"/>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2" y="2239517"/>
            <a:ext cx="5302358" cy="421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3G MTN coverage rate (73,91%) is </a:t>
            </a:r>
            <a:r>
              <a:rPr lang="fr-FR" sz="1200" b="1" dirty="0" err="1">
                <a:solidFill>
                  <a:srgbClr val="92D050"/>
                </a:solidFill>
                <a:latin typeface="Verdana" panose="020B0604030504040204" pitchFamily="34" charset="0"/>
                <a:ea typeface="Verdana" panose="020B0604030504040204" pitchFamily="34" charset="0"/>
              </a:rPr>
              <a:t>better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(70,52%)</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 to reach ARCEP 3G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3G </a:t>
            </a:r>
            <a:r>
              <a:rPr lang="en-US" sz="1200" b="1" dirty="0" err="1">
                <a:solidFill>
                  <a:srgbClr val="C00000"/>
                </a:solidFill>
                <a:latin typeface="Verdana" panose="020B0604030504040204" pitchFamily="34" charset="0"/>
                <a:ea typeface="Verdana" panose="020B0604030504040204" pitchFamily="34" charset="0"/>
              </a:rPr>
              <a:t>connexion</a:t>
            </a:r>
            <a:r>
              <a:rPr lang="en-US" sz="1200" b="1" dirty="0">
                <a:solidFill>
                  <a:srgbClr val="C00000"/>
                </a:solidFill>
                <a:latin typeface="Verdana" panose="020B0604030504040204" pitchFamily="34" charset="0"/>
                <a:ea typeface="Verdana" panose="020B0604030504040204" pitchFamily="34" charset="0"/>
              </a:rPr>
              <a:t> service</a:t>
            </a:r>
            <a:r>
              <a:rPr lang="fr-FR" sz="1200" b="1" dirty="0">
                <a:solidFill>
                  <a:srgbClr val="C00000"/>
                </a:solidFill>
                <a:latin typeface="Verdana" panose="020B0604030504040204" pitchFamily="34" charset="0"/>
                <a:ea typeface="Verdana" panose="020B0604030504040204" pitchFamily="34" charset="0"/>
              </a:rPr>
              <a:t> : </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Accessibility: </a:t>
            </a: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obligation</a:t>
            </a:r>
            <a:endParaRPr lang="fr-FR" sz="1200"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3G connexion time </a:t>
            </a:r>
            <a:r>
              <a:rPr lang="fr-FR" sz="1200" dirty="0" err="1">
                <a:solidFill>
                  <a:schemeClr val="bg1">
                    <a:lumMod val="50000"/>
                  </a:schemeClr>
                </a:solidFill>
                <a:latin typeface="Verdana" panose="020B0604030504040204" pitchFamily="34" charset="0"/>
                <a:ea typeface="Verdana" panose="020B0604030504040204" pitchFamily="34" charset="0"/>
              </a:rPr>
              <a:t>is</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than</a:t>
            </a:r>
            <a:r>
              <a:rPr lang="fr-FR" sz="1200" dirty="0">
                <a:solidFill>
                  <a:schemeClr val="bg1">
                    <a:lumMod val="50000"/>
                  </a:schemeClr>
                </a:solidFill>
                <a:latin typeface="Verdana" panose="020B0604030504040204" pitchFamily="34" charset="0"/>
                <a:ea typeface="Verdana" panose="020B0604030504040204" pitchFamily="34" charset="0"/>
              </a:rPr>
              <a:t> MOOV (2,96s vs 4s).</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integrity obligation</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fr-FR" sz="1200" dirty="0">
                <a:solidFill>
                  <a:schemeClr val="bg1">
                    <a:lumMod val="50000"/>
                  </a:schemeClr>
                </a:solidFill>
                <a:latin typeface="Verdana" panose="020B0604030504040204" pitchFamily="34" charset="0"/>
                <a:ea typeface="Verdana" panose="020B0604030504040204" pitchFamily="34" charset="0"/>
              </a:rPr>
              <a:t>(</a:t>
            </a:r>
            <a:r>
              <a:rPr lang="fr-FR" sz="1200" dirty="0" err="1">
                <a:solidFill>
                  <a:schemeClr val="bg1">
                    <a:lumMod val="50000"/>
                  </a:schemeClr>
                </a:solidFill>
                <a:latin typeface="Verdana" panose="020B0604030504040204" pitchFamily="34" charset="0"/>
                <a:ea typeface="Verdana" panose="020B0604030504040204" pitchFamily="34" charset="0"/>
              </a:rPr>
              <a:t>Better</a:t>
            </a:r>
            <a:r>
              <a:rPr lang="fr-FR" sz="1200" dirty="0">
                <a:solidFill>
                  <a:schemeClr val="bg1">
                    <a:lumMod val="50000"/>
                  </a:schemeClr>
                </a:solidFill>
                <a:latin typeface="Verdana" panose="020B0604030504040204" pitchFamily="34" charset="0"/>
                <a:ea typeface="Verdana" panose="020B0604030504040204" pitchFamily="34" charset="0"/>
              </a:rPr>
              <a:t> SMS </a:t>
            </a:r>
            <a:r>
              <a:rPr lang="fr-FR" sz="1200" dirty="0" err="1">
                <a:solidFill>
                  <a:schemeClr val="bg1">
                    <a:lumMod val="50000"/>
                  </a:schemeClr>
                </a:solidFill>
                <a:latin typeface="Verdana" panose="020B0604030504040204" pitchFamily="34" charset="0"/>
                <a:ea typeface="Verdana" panose="020B0604030504040204" pitchFamily="34" charset="0"/>
              </a:rPr>
              <a:t>sending</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Succes</a:t>
            </a:r>
            <a:r>
              <a:rPr lang="fr-FR" sz="1200" dirty="0">
                <a:solidFill>
                  <a:schemeClr val="bg1">
                    <a:lumMod val="50000"/>
                  </a:schemeClr>
                </a:solidFill>
                <a:latin typeface="Verdana" panose="020B0604030504040204" pitchFamily="34" charset="0"/>
                <a:ea typeface="Verdana" panose="020B0604030504040204" pitchFamily="34" charset="0"/>
              </a:rPr>
              <a:t> rate)</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coverage obligation.</a:t>
            </a: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DL:2,98M/UL:1,23M)</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(DL:2,62M/UL:1,06M)</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throughput obligations.</a:t>
            </a:r>
            <a:endParaRPr lang="fr-FR" sz="1200" b="1" dirty="0">
              <a:solidFill>
                <a:srgbClr val="C00000"/>
              </a:solidFill>
              <a:latin typeface="Verdana" panose="020B0604030504040204" pitchFamily="34" charset="0"/>
              <a:ea typeface="Verdana" panose="020B0604030504040204" pitchFamily="34" charset="0"/>
            </a:endParaRPr>
          </a:p>
          <a:p>
            <a:pPr marL="177800" indent="-177800" algn="just">
              <a:buClr>
                <a:srgbClr val="81BC00"/>
              </a:buClr>
              <a:buFont typeface="Arial" pitchFamily="34" charset="0"/>
              <a:buChar char="•"/>
              <a:defRPr/>
            </a:pPr>
            <a:endParaRPr lang="en-US"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692520" y="2378217"/>
            <a:ext cx="4337555" cy="304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RF optimization (Physical and logical) is needed to improve 3G MTN coverage.</a:t>
            </a:r>
          </a:p>
          <a:p>
            <a:pPr marL="177800" lvl="0" indent="-177800">
              <a:lnSpc>
                <a:spcPct val="200000"/>
              </a:lnSpc>
              <a:buClr>
                <a:srgbClr val="81BC00"/>
              </a:buClr>
              <a:buFont typeface="Arial" pitchFamily="34" charset="0"/>
              <a:buChar char="•"/>
              <a:defRPr/>
            </a:pPr>
            <a:r>
              <a:rPr lang="en-US" sz="1200" dirty="0">
                <a:solidFill>
                  <a:schemeClr val="tx1"/>
                </a:solidFill>
              </a:rPr>
              <a:t>An </a:t>
            </a:r>
            <a:r>
              <a:rPr lang="en-US" sz="1200" b="1" dirty="0">
                <a:solidFill>
                  <a:schemeClr val="tx1"/>
                </a:solidFill>
              </a:rPr>
              <a:t>Optimization session is needed </a:t>
            </a:r>
            <a:r>
              <a:rPr lang="en-US" sz="1200" dirty="0">
                <a:solidFill>
                  <a:schemeClr val="tx1"/>
                </a:solidFill>
              </a:rPr>
              <a:t>for MTN, in order to </a:t>
            </a:r>
            <a:r>
              <a:rPr lang="en-US" sz="1200" b="1" dirty="0">
                <a:solidFill>
                  <a:srgbClr val="92D050"/>
                </a:solidFill>
              </a:rPr>
              <a:t>improve the </a:t>
            </a:r>
            <a:r>
              <a:rPr lang="en-US" sz="1200" b="1" dirty="0" err="1">
                <a:solidFill>
                  <a:srgbClr val="92D050"/>
                </a:solidFill>
              </a:rPr>
              <a:t>Ec</a:t>
            </a:r>
            <a:r>
              <a:rPr lang="en-US" sz="1200" b="1" dirty="0">
                <a:solidFill>
                  <a:srgbClr val="92D050"/>
                </a:solidFill>
              </a:rPr>
              <a:t>/No </a:t>
            </a:r>
            <a:r>
              <a:rPr lang="en-US" sz="1200" dirty="0">
                <a:solidFill>
                  <a:schemeClr val="tx1"/>
                </a:solidFill>
              </a:rPr>
              <a:t>(very important key for 3G </a:t>
            </a:r>
            <a:r>
              <a:rPr lang="en-US" sz="1200" dirty="0" err="1">
                <a:solidFill>
                  <a:schemeClr val="tx1"/>
                </a:solidFill>
              </a:rPr>
              <a:t>QoS</a:t>
            </a:r>
            <a:r>
              <a:rPr lang="en-US" sz="1200" dirty="0">
                <a:solidFill>
                  <a:schemeClr val="tx1"/>
                </a:solidFill>
              </a:rPr>
              <a:t> ) </a:t>
            </a:r>
          </a:p>
          <a:p>
            <a:pPr marL="177800" lvl="0" indent="-177800">
              <a:lnSpc>
                <a:spcPct val="200000"/>
              </a:lnSpc>
              <a:buClr>
                <a:srgbClr val="81BC00"/>
              </a:buClr>
              <a:buFont typeface="Arial" pitchFamily="34" charset="0"/>
              <a:buChar char="•"/>
              <a:defRPr/>
            </a:pPr>
            <a:r>
              <a:rPr lang="en-US" sz="1200" dirty="0">
                <a:solidFill>
                  <a:schemeClr val="tx1"/>
                </a:solidFill>
              </a:rPr>
              <a:t>Actions to improve accessibility are presented in OSS analysis chapter</a:t>
            </a:r>
          </a:p>
          <a:p>
            <a:pPr marL="177800" lvl="0" indent="-177800" algn="just">
              <a:lnSpc>
                <a:spcPct val="200000"/>
              </a:lnSpc>
              <a:buClr>
                <a:srgbClr val="81BC00"/>
              </a:buClr>
              <a:buFont typeface="Arial" pitchFamily="34" charset="0"/>
              <a:buChar char="•"/>
              <a:defRPr/>
            </a:pPr>
            <a:endParaRPr lang="en-US" sz="1200" dirty="0">
              <a:solidFill>
                <a:schemeClr val="tx1"/>
              </a:solidFill>
            </a:endParaRPr>
          </a:p>
          <a:p>
            <a:pPr marL="177800" lvl="0" indent="-177800" algn="just">
              <a:lnSpc>
                <a:spcPct val="200000"/>
              </a:lnSpc>
              <a:buClr>
                <a:srgbClr val="81BC00"/>
              </a:buClr>
              <a:buFont typeface="Arial" pitchFamily="34" charset="0"/>
              <a:buChar char="•"/>
              <a:defRPr/>
            </a:pPr>
            <a:endParaRPr lang="en-US" sz="1200" dirty="0">
              <a:solidFill>
                <a:schemeClr val="tx1"/>
              </a:solidFill>
            </a:endParaRPr>
          </a:p>
        </p:txBody>
      </p:sp>
    </p:spTree>
    <p:extLst>
      <p:ext uri="{BB962C8B-B14F-4D97-AF65-F5344CB8AC3E}">
        <p14:creationId xmlns:p14="http://schemas.microsoft.com/office/powerpoint/2010/main" val="1254305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network coverage rate is better than that the one of MTN. MTN network mean throughput is better than MOOV's. A Radio extension of the MTN network will enable outperforming competition’s 4G coverage and capacity</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3019239"/>
            <a:ext cx="1669392" cy="2642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4G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2004655" y="4212912"/>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2635060"/>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884650"/>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2635061"/>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884650"/>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2635060"/>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896731"/>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3" y="2880540"/>
            <a:ext cx="3909037" cy="299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5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4G MTN coverage rate (74,59%) is </a:t>
            </a:r>
            <a:r>
              <a:rPr lang="fr-FR" sz="1200" b="1" dirty="0" err="1">
                <a:solidFill>
                  <a:srgbClr val="FF0000"/>
                </a:solidFill>
                <a:latin typeface="Verdana" panose="020B0604030504040204" pitchFamily="34" charset="0"/>
                <a:ea typeface="Verdana" panose="020B0604030504040204" pitchFamily="34" charset="0"/>
              </a:rPr>
              <a:t>lower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(83,72%)</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a:p>
            <a:pPr marL="177800" lvl="0" indent="-177800">
              <a:lnSpc>
                <a:spcPct val="150000"/>
              </a:lnSpc>
              <a:buClr>
                <a:srgbClr val="81BC00"/>
              </a:buClr>
              <a:buFont typeface="Arial" pitchFamily="34" charset="0"/>
              <a:buChar cha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5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a:solidFill>
                  <a:schemeClr val="bg1">
                    <a:lumMod val="50000"/>
                  </a:schemeClr>
                </a:solidFill>
                <a:latin typeface="Verdana" panose="020B0604030504040204" pitchFamily="34" charset="0"/>
                <a:ea typeface="Verdana" panose="020B0604030504040204" pitchFamily="34" charset="0"/>
              </a:rPr>
              <a:t>4G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 14.59M / UL: 6.31M)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 10.91M / UL: 6,89M)</a:t>
            </a:r>
            <a:r>
              <a:rPr lang="fr-FR" sz="1200" b="1" dirty="0">
                <a:solidFill>
                  <a:schemeClr val="bg1">
                    <a:lumMod val="50000"/>
                  </a:schemeClr>
                </a:solidFill>
                <a:latin typeface="Verdana" panose="020B0604030504040204" pitchFamily="34" charset="0"/>
                <a:ea typeface="Verdana" panose="020B0604030504040204" pitchFamily="34" charset="0"/>
              </a:rPr>
              <a:t>.</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p:txBody>
      </p:sp>
      <p:sp>
        <p:nvSpPr>
          <p:cNvPr id="16" name="Rectangle 15">
            <a:extLst>
              <a:ext uri="{FF2B5EF4-FFF2-40B4-BE49-F238E27FC236}">
                <a16:creationId xmlns:a16="http://schemas.microsoft.com/office/drawing/2014/main" id="{AAAA71E9-7251-45DE-BEFB-74C3E09D60CE}"/>
              </a:ext>
            </a:extLst>
          </p:cNvPr>
          <p:cNvSpPr/>
          <p:nvPr/>
        </p:nvSpPr>
        <p:spPr>
          <a:xfrm>
            <a:off x="7692520" y="3019239"/>
            <a:ext cx="4337555"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It is highly recommended to extend 4G sites in order to have a continuous 4G coverage, and improve customer experience and consolidate MTN position</a:t>
            </a:r>
            <a:endParaRPr lang="en-US" sz="1200" b="1" dirty="0">
              <a:solidFill>
                <a:schemeClr val="tx1"/>
              </a:solidFill>
            </a:endParaRPr>
          </a:p>
        </p:txBody>
      </p:sp>
    </p:spTree>
    <p:extLst>
      <p:ext uri="{BB962C8B-B14F-4D97-AF65-F5344CB8AC3E}">
        <p14:creationId xmlns:p14="http://schemas.microsoft.com/office/powerpoint/2010/main" val="510198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19420</TotalTime>
  <Words>2413</Words>
  <Application>Microsoft Office PowerPoint</Application>
  <PresentationFormat>Widescreen</PresentationFormat>
  <Paragraphs>573</Paragraphs>
  <Slides>29</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Segoe UI Light</vt:lpstr>
      <vt:lpstr>Verdana</vt:lpstr>
      <vt:lpstr>Wingdings</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(i/iii) MTN and MOOV Networks QoS are comparable. A resource optimization enables to meet ARCEP requirements and to outperform competition’s NW QoS   </vt:lpstr>
      <vt:lpstr>Executive Summary - Benchmarking (ii/iii) MTN network QoS is globally better than the MOOV’s. A design optimization can enable a better network QoS on all KPIs   </vt:lpstr>
      <vt:lpstr>Executive Summary - Benchmarking (iii/iii) MOOV 4G network coverage rate is better than that the one of MTN. MTN network mean throughput is better than MOOV's. A Radio extension of the MTN network will enable outperforming competition’s 4G coverage and capacity    </vt:lpstr>
      <vt:lpstr>PowerPoint Presentation</vt:lpstr>
      <vt:lpstr>Benchmarking – 2G MTN 2G Coverage is globaly good except Ouidah, Allada and some portions of the major raods. MOOV 2G coverage is better than MTN in the majority of tested areas    </vt:lpstr>
      <vt:lpstr>Benchmarking – 3G COVERAGE The MTN 3G coverage is better than Moov for almost all tested areas. However, improvements are highly needed in 6 cities and the major roads     </vt:lpstr>
      <vt:lpstr>Benchmarking – 4G COVERAGE MOOV 4G coverage is better than MTN in all the tested cities    </vt:lpstr>
      <vt:lpstr>Benchmarking – Accessibilty The accessibility in MTN network is better than in MOOV but it is lower than the ARCEP requirement    </vt:lpstr>
      <vt:lpstr>Benchmarking – Retainability The call retainability in MTN network is globally better than in MOOV but this KPI is lower than the ARCEP requirement    </vt:lpstr>
      <vt:lpstr>Benchmarking – Voice Quality MTN is offering voice quality much better than Moov and it reached the ARCEP target in all areas except Porto-novo and major roads.   </vt:lpstr>
      <vt:lpstr>Benchmarking – SMS Sending/Receiving Success Rate MTN meet the ARCEP target in all tested areas and outperform Moov in sending/receiving SMS.    </vt:lpstr>
      <vt:lpstr>Benchmarking – 3G Availability Rate Both operators meet the ARCEP requirements for 3G availability   </vt:lpstr>
      <vt:lpstr>Benchmarking – 3G/4G HTTP Connexion Setup Time Both operators meet the ARCEP target in all tested areas.    </vt:lpstr>
      <vt:lpstr>Benchmarking – 3G Internet Connexion/Web Service Success Rate Both operators meet the ARCEP target in all tested areas.    </vt:lpstr>
      <vt:lpstr>Benchmarking – 3G FTP UL/DL Service Success Rate Both operators meet the ARCEP target in all tested areas.    </vt:lpstr>
      <vt:lpstr>Benchmarking – 3G FTP UL/DL throughput Both operators meet the ARCEP target in all tested areas. MTN is offering best 3G throughput.    </vt:lpstr>
      <vt:lpstr>Benchmarking – 4G Connexion Service Setup Both operators meet the proposed ARCEP target in all tested areas. 4G HTTP connexion setup is faster in MTN network.    </vt:lpstr>
      <vt:lpstr>Benchmarking – 4G FTP UL/DL Service Success Rate Both operators didn’t meet the ARCEP target for 4G FTP UL success rate.    </vt:lpstr>
      <vt:lpstr>Benchmarking – 4G FTP UL/DL throughput The 4G throughput of the both operators is almost comparable.    </vt:lpstr>
      <vt:lpstr>PowerPoint Presentation</vt:lpstr>
      <vt:lpstr>QoE Scoring and Ranking based on Deloitte proposed weights      </vt:lpstr>
      <vt:lpstr>QoE Scoring and Ranking based on Deloitte proposed weights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Fares Saadani</cp:lastModifiedBy>
  <cp:revision>687</cp:revision>
  <dcterms:created xsi:type="dcterms:W3CDTF">2019-01-15T17:14:35Z</dcterms:created>
  <dcterms:modified xsi:type="dcterms:W3CDTF">2023-11-24T10:39:41Z</dcterms:modified>
</cp:coreProperties>
</file>