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2.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8.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9.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xml" ContentType="application/vnd.openxmlformats-officedocument.themeOverride+xml"/>
  <Override PartName="/ppt/notesSlides/notesSlide42.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43.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2.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46.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47.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48.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51.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52.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55.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56.xml" ContentType="application/vnd.openxmlformats-officedocument.presentationml.notesSl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767" r:id="rId2"/>
    <p:sldMasterId id="2147483813" r:id="rId3"/>
  </p:sldMasterIdLst>
  <p:notesMasterIdLst>
    <p:notesMasterId r:id="rId64"/>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364" r:id="rId19"/>
    <p:sldId id="369" r:id="rId20"/>
    <p:sldId id="366" r:id="rId21"/>
    <p:sldId id="367" r:id="rId22"/>
    <p:sldId id="368"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4" r:id="rId39"/>
    <p:sldId id="292" r:id="rId40"/>
    <p:sldId id="293" r:id="rId41"/>
    <p:sldId id="296" r:id="rId42"/>
    <p:sldId id="297" r:id="rId43"/>
    <p:sldId id="300" r:id="rId44"/>
    <p:sldId id="301" r:id="rId45"/>
    <p:sldId id="302" r:id="rId46"/>
    <p:sldId id="303" r:id="rId47"/>
    <p:sldId id="304" r:id="rId48"/>
    <p:sldId id="305" r:id="rId49"/>
    <p:sldId id="306" r:id="rId50"/>
    <p:sldId id="307" r:id="rId51"/>
    <p:sldId id="308" r:id="rId52"/>
    <p:sldId id="310" r:id="rId53"/>
    <p:sldId id="311" r:id="rId54"/>
    <p:sldId id="312" r:id="rId55"/>
    <p:sldId id="313" r:id="rId56"/>
    <p:sldId id="314" r:id="rId57"/>
    <p:sldId id="315" r:id="rId58"/>
    <p:sldId id="298" r:id="rId59"/>
    <p:sldId id="299" r:id="rId60"/>
    <p:sldId id="318" r:id="rId61"/>
    <p:sldId id="319" r:id="rId62"/>
    <p:sldId id="363" r:id="rId63"/>
  </p:sldIdLst>
  <p:sldSz cx="12192000" cy="6858000"/>
  <p:notesSz cx="6888163" cy="10018713"/>
  <p:embeddedFontLst>
    <p:embeddedFont>
      <p:font typeface="Calibri" panose="020F0502020204030204" pitchFamily="34" charset="0"/>
      <p:regular r:id="rId65"/>
      <p:bold r:id="rId66"/>
      <p:italic r:id="rId67"/>
      <p:boldItalic r:id="rId68"/>
    </p:embeddedFont>
    <p:embeddedFont>
      <p:font typeface="Merriweather Sans" pitchFamily="2" charset="0"/>
      <p:regular r:id="rId69"/>
      <p:bold r:id="rId70"/>
      <p:italic r:id="rId71"/>
      <p:boldItalic r:id="rId72"/>
    </p:embeddedFont>
    <p:embeddedFont>
      <p:font typeface="Open Sans" panose="020B0606030504020204" pitchFamily="34" charset="0"/>
      <p:regular r:id="rId73"/>
      <p:bold r:id="rId74"/>
      <p:italic r:id="rId75"/>
      <p:boldItalic r:id="rId76"/>
    </p:embeddedFont>
    <p:embeddedFont>
      <p:font typeface="Open Sans Light" panose="020B0306030504020204" pitchFamily="34" charset="0"/>
      <p:regular r:id="rId77"/>
      <p:bold r:id="rId78"/>
      <p:italic r:id="rId79"/>
      <p:boldItalic r:id="rId80"/>
    </p:embeddedFont>
    <p:embeddedFont>
      <p:font typeface="Quattrocento Sans" panose="020B0502050000020003" pitchFamily="34" charset="0"/>
      <p:regular r:id="rId81"/>
      <p:bold r:id="rId82"/>
      <p:italic r:id="rId83"/>
      <p:boldItalic r:id="rId84"/>
    </p:embeddedFont>
    <p:embeddedFont>
      <p:font typeface="Segoe UI" panose="020B0502040204020203" pitchFamily="34" charset="0"/>
      <p:regular r:id="rId85"/>
      <p:bold r:id="rId86"/>
      <p:italic r:id="rId87"/>
      <p:boldItalic r:id="rId88"/>
    </p:embeddedFont>
    <p:embeddedFont>
      <p:font typeface="Verdana" panose="020B0604030504040204" pitchFamily="34" charset="0"/>
      <p:regular r:id="rId89"/>
      <p:bold r:id="rId90"/>
      <p:italic r:id="rId91"/>
      <p:boldItalic r:id="rId9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41" roundtripDataSignature="AMtx7mh9ShnsCpWfi0a89vcibXs08kjql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B339F1B-63BB-83C6-93DF-D19ED3AAC3E9}" name="Staali, Tayssir" initials="ST" userId="S::tstaali@deloitte.tn::a18552f2-2b35-4792-b779-7338f8e64709" providerId="AD"/>
  <p188:author id="{5855DCBF-4AE8-91DC-443D-EB7E0B381EDC}" name="Fares Saadani" initials="FS" userId="3f643a38f509a1c7"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2A84436-6C33-42CD-8F6A-DCAEFB94276C}">
  <a:tblStyle styleId="{62A84436-6C33-42CD-8F6A-DCAEFB94276C}"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1EE405A-7E54-4E8C-AB30-BF626E5CE3A9}" styleName="Table_1">
    <a:wholeTbl>
      <a:tcTxStyle b="off" i="off">
        <a:font>
          <a:latin typeface="Verdana"/>
          <a:ea typeface="Verdana"/>
          <a:cs typeface="Verdana"/>
        </a:font>
        <a:schemeClr val="dk1"/>
      </a:tcTxStyle>
      <a:tcStyle>
        <a:tcBdr>
          <a:left>
            <a:ln w="12700" cap="flat" cmpd="sng">
              <a:solidFill>
                <a:schemeClr val="accent6"/>
              </a:solidFill>
              <a:prstDash val="solid"/>
              <a:round/>
              <a:headEnd type="none" w="sm" len="sm"/>
              <a:tailEnd type="none" w="sm" len="sm"/>
            </a:ln>
          </a:left>
          <a:right>
            <a:ln w="12700" cap="flat" cmpd="sng">
              <a:solidFill>
                <a:schemeClr val="accent6"/>
              </a:solidFill>
              <a:prstDash val="solid"/>
              <a:round/>
              <a:headEnd type="none" w="sm" len="sm"/>
              <a:tailEnd type="none" w="sm" len="sm"/>
            </a:ln>
          </a:right>
          <a:top>
            <a:ln w="12700" cap="flat" cmpd="sng">
              <a:solidFill>
                <a:schemeClr val="accent6"/>
              </a:solidFill>
              <a:prstDash val="solid"/>
              <a:round/>
              <a:headEnd type="none" w="sm" len="sm"/>
              <a:tailEnd type="none" w="sm" len="sm"/>
            </a:ln>
          </a:top>
          <a:bottom>
            <a:ln w="12700" cap="flat" cmpd="sng">
              <a:solidFill>
                <a:schemeClr val="accent6"/>
              </a:solidFill>
              <a:prstDash val="solid"/>
              <a:round/>
              <a:headEnd type="none" w="sm" len="sm"/>
              <a:tailEnd type="none" w="sm" len="sm"/>
            </a:ln>
          </a:bottom>
          <a:insideH>
            <a:ln w="12700" cap="flat" cmpd="sng">
              <a:solidFill>
                <a:schemeClr val="accent6"/>
              </a:solidFill>
              <a:prstDash val="solid"/>
              <a:round/>
              <a:headEnd type="none" w="sm" len="sm"/>
              <a:tailEnd type="none" w="sm" len="sm"/>
            </a:ln>
          </a:insideH>
          <a:insideV>
            <a:ln w="12700" cap="flat" cmpd="sng">
              <a:solidFill>
                <a:schemeClr val="accent6"/>
              </a:solidFill>
              <a:prstDash val="solid"/>
              <a:round/>
              <a:headEnd type="none" w="sm" len="sm"/>
              <a:tailEnd type="none" w="sm" len="sm"/>
            </a:ln>
          </a:insideV>
        </a:tcBdr>
        <a:fill>
          <a:solidFill>
            <a:srgbClr val="EBEBEC"/>
          </a:solidFill>
        </a:fill>
      </a:tcStyle>
    </a:wholeTbl>
    <a:band1H>
      <a:tcTxStyle/>
      <a:tcStyle>
        <a:tcBdr/>
        <a:fill>
          <a:solidFill>
            <a:srgbClr val="D5D5D6"/>
          </a:solidFill>
        </a:fill>
      </a:tcStyle>
    </a:band1H>
    <a:band2H>
      <a:tcTxStyle/>
      <a:tcStyle>
        <a:tcBdr/>
      </a:tcStyle>
    </a:band2H>
    <a:band1V>
      <a:tcTxStyle/>
      <a:tcStyle>
        <a:tcBdr/>
        <a:fill>
          <a:solidFill>
            <a:srgbClr val="D5D5D6"/>
          </a:solidFill>
        </a:fill>
      </a:tcStyle>
    </a:band1V>
    <a:band2V>
      <a:tcTxStyle/>
      <a:tcStyle>
        <a:tcBdr/>
      </a:tcStyle>
    </a:band2V>
    <a:lastCol>
      <a:tcTxStyle b="on" i="off"/>
      <a:tcStyle>
        <a:tcBdr/>
      </a:tcStyle>
    </a:lastCol>
    <a:firstCol>
      <a:tcTxStyle b="on" i="off"/>
      <a:tcStyle>
        <a:tcBdr/>
      </a:tcStyle>
    </a:firstCol>
    <a:lastRow>
      <a:tcTxStyle b="on" i="off"/>
      <a:tcStyle>
        <a:tcBdr>
          <a:top>
            <a:ln w="25400" cap="flat" cmpd="sng">
              <a:solidFill>
                <a:schemeClr val="accent6"/>
              </a:solidFill>
              <a:prstDash val="solid"/>
              <a:round/>
              <a:headEnd type="none" w="sm" len="sm"/>
              <a:tailEnd type="none" w="sm" len="sm"/>
            </a:ln>
          </a:top>
        </a:tcBdr>
        <a:fill>
          <a:solidFill>
            <a:srgbClr val="EBEBEC"/>
          </a:solidFill>
        </a:fill>
      </a:tcStyle>
    </a:lastRow>
    <a:seCell>
      <a:tcTxStyle/>
      <a:tcStyle>
        <a:tcBdr/>
      </a:tcStyle>
    </a:seCell>
    <a:swCell>
      <a:tcTxStyle/>
      <a:tcStyle>
        <a:tcBdr/>
      </a:tcStyle>
    </a:swCell>
    <a:firstRow>
      <a:tcTxStyle b="on" i="off"/>
      <a:tcStyle>
        <a:tcBdr/>
        <a:fill>
          <a:solidFill>
            <a:srgbClr val="EBEBEC"/>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101" y="13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font" Target="fonts/font4.fntdata"/><Relationship Id="rId84" Type="http://schemas.openxmlformats.org/officeDocument/2006/relationships/font" Target="fonts/font20.fntdata"/><Relationship Id="rId89" Type="http://schemas.openxmlformats.org/officeDocument/2006/relationships/font" Target="fonts/font25.fntdata"/><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font" Target="fonts/font10.fntdata"/><Relationship Id="rId79" Type="http://schemas.openxmlformats.org/officeDocument/2006/relationships/font" Target="fonts/font15.fntdata"/><Relationship Id="rId144" Type="http://schemas.openxmlformats.org/officeDocument/2006/relationships/theme" Target="theme/theme1.xml"/><Relationship Id="rId5" Type="http://schemas.openxmlformats.org/officeDocument/2006/relationships/slide" Target="slides/slide2.xml"/><Relationship Id="rId90" Type="http://schemas.openxmlformats.org/officeDocument/2006/relationships/font" Target="fonts/font26.fntdata"/><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notesMaster" Target="notesMasters/notesMaster1.xml"/><Relationship Id="rId69" Type="http://schemas.openxmlformats.org/officeDocument/2006/relationships/font" Target="fonts/font5.fntdata"/><Relationship Id="rId80" Type="http://schemas.openxmlformats.org/officeDocument/2006/relationships/font" Target="fonts/font16.fntdata"/><Relationship Id="rId85" Type="http://schemas.openxmlformats.org/officeDocument/2006/relationships/font" Target="fonts/font21.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3.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font" Target="fonts/font6.fntdata"/><Relationship Id="rId75" Type="http://schemas.openxmlformats.org/officeDocument/2006/relationships/font" Target="fonts/font11.fntdata"/><Relationship Id="rId83" Type="http://schemas.openxmlformats.org/officeDocument/2006/relationships/font" Target="fonts/font19.fntdata"/><Relationship Id="rId88" Type="http://schemas.openxmlformats.org/officeDocument/2006/relationships/font" Target="fonts/font24.fntdata"/><Relationship Id="rId91" Type="http://schemas.openxmlformats.org/officeDocument/2006/relationships/font" Target="fonts/font27.fntdata"/><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font" Target="fonts/font14.fntdata"/><Relationship Id="rId81" Type="http://schemas.openxmlformats.org/officeDocument/2006/relationships/font" Target="fonts/font17.fntdata"/><Relationship Id="rId86" Type="http://schemas.openxmlformats.org/officeDocument/2006/relationships/font" Target="fonts/font22.fntdata"/><Relationship Id="rId143"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12.fntdata"/><Relationship Id="rId141" Type="http://customschemas.google.com/relationships/presentationmetadata" Target="metadata"/><Relationship Id="rId146" Type="http://schemas.microsoft.com/office/2018/10/relationships/authors" Target="authors.xml"/><Relationship Id="rId7" Type="http://schemas.openxmlformats.org/officeDocument/2006/relationships/slide" Target="slides/slide4.xml"/><Relationship Id="rId71" Type="http://schemas.openxmlformats.org/officeDocument/2006/relationships/font" Target="fonts/font7.fntdata"/><Relationship Id="rId92" Type="http://schemas.openxmlformats.org/officeDocument/2006/relationships/font" Target="fonts/font28.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font" Target="fonts/font2.fntdata"/><Relationship Id="rId87" Type="http://schemas.openxmlformats.org/officeDocument/2006/relationships/font" Target="fonts/font23.fntdata"/><Relationship Id="rId61" Type="http://schemas.openxmlformats.org/officeDocument/2006/relationships/slide" Target="slides/slide58.xml"/><Relationship Id="rId82" Type="http://schemas.openxmlformats.org/officeDocument/2006/relationships/font" Target="fonts/font18.fntdata"/><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font" Target="fonts/font13.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8.fntdata"/><Relationship Id="rId14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SUS1\Desktop\Benin\CALAVI\Chart%20CALAVI.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ASUS1\Desktop\Benin\CALAVI\Chart%20CALAVI.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ASUS1\Desktop\Benin\CALAVI\Chart%20CALAVI.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ASUS1\Desktop\Benin\CALAVI\Chart%20CALAVI.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oleObject" Target="file:///D:\Project\MTN\Report\CALAVI\Chart%20CALAVI.xlsx" TargetMode="External"/></Relationships>
</file>

<file path=ppt/charts/_rels/chart14.xml.rels><?xml version="1.0" encoding="UTF-8" standalone="yes"?>
<Relationships xmlns="http://schemas.openxmlformats.org/package/2006/relationships"><Relationship Id="rId3" Type="http://schemas.openxmlformats.org/officeDocument/2006/relationships/oleObject" Target="file:///C:\Users\ASUS1\Desktop\Benin\CALAVI\Chart%20CALAVI.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ASUS1\Desktop\Benin\CALAVI\Chart%20CALAVI.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oleObject" Target="file:///D:\Project\MTN\Report\CALAVI\Chart%20CALAVI.xlsx" TargetMode="External"/></Relationships>
</file>

<file path=ppt/charts/_rels/chart17.xml.rels><?xml version="1.0" encoding="UTF-8" standalone="yes"?>
<Relationships xmlns="http://schemas.openxmlformats.org/package/2006/relationships"><Relationship Id="rId3" Type="http://schemas.openxmlformats.org/officeDocument/2006/relationships/oleObject" Target="file:///C:\Users\ASUS1\Desktop\Benin\CALAVI\Chart%20CALAVI.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ASUS1\Desktop\Benin\CALAVI\Chart%20CALAVI.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C:\Users\ASUS1\Desktop\Benin\CALAVI\Chart%20CALAVI.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SUS1\Desktop\Benin\CALAVI\Chart%20CALAVI.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C:\Users\ASUS1\Desktop\Benin\CALAVI\Chart%20CALAVI.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file:///C:\Users\ASUS1\Desktop\Benin\CALAVI\Chart%20CALAVI.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file:///C:\Users\ASUS1\Desktop\Benin\CALAVI\Chart%20CALAVI.xlsx"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file:///C:\Users\ASUS1\Desktop\Benin\CALAVI\Chart%20CALAVI.xlsx" TargetMode="External"/><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oleObject" Target="file:///C:\Users\ASUS1\Desktop\Benin\CALAVI\Chart%20CALAVI.xlsx" TargetMode="External"/><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oleObject" Target="file:///C:\Users\ASUS1\Desktop\Benin\CALAVI\Chart%20CALAVI.xlsx" TargetMode="External"/><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oleObject" Target="file:///C:\Users\ASUS1\Desktop\Benin\CALAVI\Chart%20CALAVI.xlsx" TargetMode="External"/><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oleObject" Target="file:///C:\Users\ASUS1\Desktop\Benin\CALAVI\Chart%20CALAVI.xlsx" TargetMode="External"/><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oleObject" Target="file:///C:\Users\HP\Desktop\Benin\Reports\Chart%20CALAVI.xlsx" TargetMode="External"/><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oleObject" Target="file:///C:\Users\HP\Desktop\Benin\Reports\Chart%20CALAVI.xlsx" TargetMode="External"/><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oleObject" Target="file:///C:\Users\ASUS1\Desktop\Benin\CALAVI\Chart%20CALAVI.xlsx" TargetMode="External"/><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oleObject" Target="file:///C:\Users\HP\Desktop\Benin\Reports\Chart%20CALAVI.xlsx" TargetMode="External"/><Relationship Id="rId2" Type="http://schemas.microsoft.com/office/2011/relationships/chartColorStyle" Target="colors30.xml"/><Relationship Id="rId1" Type="http://schemas.microsoft.com/office/2011/relationships/chartStyle" Target="style30.xml"/></Relationships>
</file>

<file path=ppt/charts/_rels/chart4.xml.rels><?xml version="1.0" encoding="UTF-8" standalone="yes"?>
<Relationships xmlns="http://schemas.openxmlformats.org/package/2006/relationships"><Relationship Id="rId3" Type="http://schemas.openxmlformats.org/officeDocument/2006/relationships/oleObject" Target="file:///C:\Users\ASUS1\Desktop\Benin\CALAVI\Chart%20CALAVI.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ASUS1\Desktop\Benin\CALAVI\Chart%20CALAVI.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ASUS1\Desktop\Benin\CALAVI\Chart%20CALAVI.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ASUS1\Desktop\Benin\CALAVI\Chart%20CALAVI.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ASUS1\Desktop\Benin\CALAVI\Chart%20CALAVI.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ASUS1\Desktop\Benin\CALAVI\Chart%20CALAVI.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2G RxLev Distribution (%)</a:t>
            </a:r>
          </a:p>
        </c:rich>
      </c:tx>
      <c:layout>
        <c:manualLayout>
          <c:xMode val="edge"/>
          <c:yMode val="edge"/>
          <c:x val="0.33227129767096902"/>
          <c:y val="2.2046996280330165E-2"/>
          <c:w val="0.54464143514633179"/>
          <c:h val="0.17051629722118378"/>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8607111111111105E-2"/>
          <c:y val="0.19848089438022806"/>
          <c:w val="0.94290256500244141"/>
          <c:h val="0.62545496225357056"/>
        </c:manualLayout>
      </c:layout>
      <c:barChart>
        <c:barDir val="col"/>
        <c:grouping val="clustered"/>
        <c:varyColors val="0"/>
        <c:ser>
          <c:idx val="0"/>
          <c:order val="0"/>
          <c:tx>
            <c:strRef>
              <c:f>Sheet1!$A$5</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Sheet1!$B$4:$D$4</c:f>
              <c:strCache>
                <c:ptCount val="3"/>
                <c:pt idx="0">
                  <c:v>Indoor&gt;-74</c:v>
                </c:pt>
                <c:pt idx="1">
                  <c:v>Incar &gt;-87 </c:v>
                </c:pt>
                <c:pt idx="2">
                  <c:v>Outdoor &gt;-92</c:v>
                </c:pt>
              </c:strCache>
            </c:strRef>
          </c:cat>
          <c:val>
            <c:numRef>
              <c:f>Sheet1!$B$5:$D$5</c:f>
              <c:numCache>
                <c:formatCode>0.00%</c:formatCode>
                <c:ptCount val="3"/>
                <c:pt idx="0">
                  <c:v>0.92730000000000001</c:v>
                </c:pt>
                <c:pt idx="1">
                  <c:v>0.99990000000000001</c:v>
                </c:pt>
                <c:pt idx="2">
                  <c:v>1</c:v>
                </c:pt>
              </c:numCache>
            </c:numRef>
          </c:val>
          <c:extLst>
            <c:ext xmlns:c16="http://schemas.microsoft.com/office/drawing/2014/chart" uri="{C3380CC4-5D6E-409C-BE32-E72D297353CC}">
              <c16:uniqueId val="{00000000-2CA8-4A09-AEDC-FF20301385C3}"/>
            </c:ext>
          </c:extLst>
        </c:ser>
        <c:ser>
          <c:idx val="2"/>
          <c:order val="1"/>
          <c:tx>
            <c:strRef>
              <c:f>Sheet1!$A$6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Sheet1!$B$4:$D$4</c:f>
              <c:strCache>
                <c:ptCount val="3"/>
                <c:pt idx="0">
                  <c:v>Indoor&gt;-74</c:v>
                </c:pt>
                <c:pt idx="1">
                  <c:v>Incar &gt;-87 </c:v>
                </c:pt>
                <c:pt idx="2">
                  <c:v>Outdoor &gt;-92</c:v>
                </c:pt>
              </c:strCache>
            </c:strRef>
          </c:cat>
          <c:val>
            <c:numRef>
              <c:f>Sheet1!$B$6:$D$6</c:f>
              <c:numCache>
                <c:formatCode>0.00%</c:formatCode>
                <c:ptCount val="3"/>
                <c:pt idx="0">
                  <c:v>0.92830000000000001</c:v>
                </c:pt>
                <c:pt idx="1">
                  <c:v>0.99970000000000003</c:v>
                </c:pt>
                <c:pt idx="2">
                  <c:v>1</c:v>
                </c:pt>
              </c:numCache>
            </c:numRef>
          </c:val>
          <c:extLst>
            <c:ext xmlns:c16="http://schemas.microsoft.com/office/drawing/2014/chart" uri="{C3380CC4-5D6E-409C-BE32-E72D297353CC}">
              <c16:uniqueId val="{00000001-2CA8-4A09-AEDC-FF20301385C3}"/>
            </c:ext>
          </c:extLst>
        </c:ser>
        <c:ser>
          <c:idx val="1"/>
          <c:order val="2"/>
          <c:tx>
            <c:strRef>
              <c:f>Sheet1!$A$7</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Sheet1!$B$4:$D$4</c:f>
              <c:strCache>
                <c:ptCount val="3"/>
                <c:pt idx="0">
                  <c:v>Indoor&gt;-74</c:v>
                </c:pt>
                <c:pt idx="1">
                  <c:v>Incar &gt;-87 </c:v>
                </c:pt>
                <c:pt idx="2">
                  <c:v>Outdoor &gt;-92</c:v>
                </c:pt>
              </c:strCache>
            </c:strRef>
          </c:cat>
          <c:val>
            <c:numRef>
              <c:f>Sheet1!$B$7:$D$7</c:f>
              <c:numCache>
                <c:formatCode>0.00%</c:formatCode>
                <c:ptCount val="3"/>
                <c:pt idx="0">
                  <c:v>0.96730000000000005</c:v>
                </c:pt>
                <c:pt idx="1">
                  <c:v>0.99970000000000003</c:v>
                </c:pt>
                <c:pt idx="2">
                  <c:v>1</c:v>
                </c:pt>
              </c:numCache>
            </c:numRef>
          </c:val>
          <c:extLst>
            <c:ext xmlns:c16="http://schemas.microsoft.com/office/drawing/2014/chart" uri="{C3380CC4-5D6E-409C-BE32-E72D297353CC}">
              <c16:uniqueId val="{00000002-2CA8-4A09-AEDC-FF20301385C3}"/>
            </c:ext>
          </c:extLst>
        </c:ser>
        <c:dLbls>
          <c:dLblPos val="outEnd"/>
          <c:showLegendKey val="0"/>
          <c:showVal val="1"/>
          <c:showCatName val="0"/>
          <c:showSerName val="0"/>
          <c:showPercent val="0"/>
          <c:showBubbleSize val="0"/>
        </c:dLbls>
        <c:gapWidth val="219"/>
        <c:overlap val="-27"/>
        <c:axId val="424928000"/>
        <c:axId val="424929536"/>
      </c:barChart>
      <c:catAx>
        <c:axId val="424928000"/>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4929536"/>
        <c:crosses val="autoZero"/>
        <c:auto val="1"/>
        <c:lblAlgn val="ctr"/>
        <c:lblOffset val="100"/>
        <c:tickLblSkip val="1"/>
        <c:noMultiLvlLbl val="1"/>
      </c:catAx>
      <c:valAx>
        <c:axId val="424929536"/>
        <c:scaling>
          <c:orientation val="minMax"/>
          <c:max val="1"/>
          <c:min val="0.7500000000000001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49280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bg1">
          <a:lumMod val="65000"/>
        </a:schemeClr>
      </a:solidFill>
      <a:round/>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2G</a:t>
            </a:r>
            <a:r>
              <a:rPr lang="fr-FR" baseline="0" dirty="0"/>
              <a:t> Band </a:t>
            </a:r>
            <a:r>
              <a:rPr lang="fr-FR" dirty="0"/>
              <a:t>usage(%)</a:t>
            </a:r>
          </a:p>
        </c:rich>
      </c:tx>
      <c:layout>
        <c:manualLayout>
          <c:xMode val="edge"/>
          <c:yMode val="edge"/>
          <c:x val="0.25289574219889183"/>
          <c:y val="2.9906105652237565E-2"/>
          <c:w val="0.7471042275428772"/>
          <c:h val="0.15181452035903931"/>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0688931942197973E-2"/>
          <c:y val="0.18117532978119746"/>
          <c:w val="0.89281024070082438"/>
          <c:h val="0.65969551709705432"/>
        </c:manualLayout>
      </c:layout>
      <c:barChart>
        <c:barDir val="col"/>
        <c:grouping val="clustered"/>
        <c:varyColors val="0"/>
        <c:ser>
          <c:idx val="0"/>
          <c:order val="0"/>
          <c:tx>
            <c:strRef>
              <c:f>Sheet1!$A$529</c:f>
              <c:strCache>
                <c:ptCount val="1"/>
                <c:pt idx="0">
                  <c:v>MTN</c:v>
                </c:pt>
              </c:strCache>
            </c:strRef>
          </c:tx>
          <c:spPr>
            <a:solidFill>
              <a:srgbClr val="FFC000"/>
            </a:solidFill>
            <a:ln>
              <a:noFill/>
            </a:ln>
            <a:effectLst/>
          </c:spPr>
          <c:invertIfNegative val="0"/>
          <c:dPt>
            <c:idx val="0"/>
            <c:invertIfNegative val="0"/>
            <c:bubble3D val="0"/>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c:spPr>
            <c:extLst>
              <c:ext xmlns:c16="http://schemas.microsoft.com/office/drawing/2014/chart" uri="{C3380CC4-5D6E-409C-BE32-E72D297353CC}">
                <c16:uniqueId val="{00000001-9B25-45DD-8D97-463FBB991566}"/>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Sheet1!$B$528:$C$528</c:f>
              <c:strCache>
                <c:ptCount val="2"/>
                <c:pt idx="0">
                  <c:v>GSM 900</c:v>
                </c:pt>
                <c:pt idx="1">
                  <c:v>GSM 1800</c:v>
                </c:pt>
              </c:strCache>
            </c:strRef>
          </c:cat>
          <c:val>
            <c:numRef>
              <c:f>Sheet1!$B$529:$C$529</c:f>
              <c:numCache>
                <c:formatCode>0.00%</c:formatCode>
                <c:ptCount val="2"/>
                <c:pt idx="0">
                  <c:v>0.7702</c:v>
                </c:pt>
                <c:pt idx="1">
                  <c:v>0.2298</c:v>
                </c:pt>
              </c:numCache>
            </c:numRef>
          </c:val>
          <c:extLst>
            <c:ext xmlns:c16="http://schemas.microsoft.com/office/drawing/2014/chart" uri="{C3380CC4-5D6E-409C-BE32-E72D297353CC}">
              <c16:uniqueId val="{00000002-9B25-45DD-8D97-463FBB991566}"/>
            </c:ext>
          </c:extLst>
        </c:ser>
        <c:ser>
          <c:idx val="2"/>
          <c:order val="1"/>
          <c:tx>
            <c:strRef>
              <c:f>Sheet1!$A$530</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Sheet1!$B$528:$C$528</c:f>
              <c:strCache>
                <c:ptCount val="2"/>
                <c:pt idx="0">
                  <c:v>GSM 900</c:v>
                </c:pt>
                <c:pt idx="1">
                  <c:v>GSM 1800</c:v>
                </c:pt>
              </c:strCache>
            </c:strRef>
          </c:cat>
          <c:val>
            <c:numRef>
              <c:f>Sheet1!$B$530:$C$530</c:f>
              <c:numCache>
                <c:formatCode>0.00%</c:formatCode>
                <c:ptCount val="2"/>
                <c:pt idx="0">
                  <c:v>0.70089999999999997</c:v>
                </c:pt>
                <c:pt idx="1">
                  <c:v>0.29909999999999998</c:v>
                </c:pt>
              </c:numCache>
            </c:numRef>
          </c:val>
          <c:extLst>
            <c:ext xmlns:c16="http://schemas.microsoft.com/office/drawing/2014/chart" uri="{C3380CC4-5D6E-409C-BE32-E72D297353CC}">
              <c16:uniqueId val="{00000003-9B25-45DD-8D97-463FBB991566}"/>
            </c:ext>
          </c:extLst>
        </c:ser>
        <c:ser>
          <c:idx val="1"/>
          <c:order val="2"/>
          <c:tx>
            <c:strRef>
              <c:f>Sheet1!$A$531</c:f>
              <c:strCache>
                <c:ptCount val="1"/>
                <c:pt idx="0">
                  <c:v>CELTISS</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Sheet1!$B$528:$C$528</c:f>
              <c:strCache>
                <c:ptCount val="2"/>
                <c:pt idx="0">
                  <c:v>GSM 900</c:v>
                </c:pt>
                <c:pt idx="1">
                  <c:v>GSM 1800</c:v>
                </c:pt>
              </c:strCache>
            </c:strRef>
          </c:cat>
          <c:val>
            <c:numRef>
              <c:f>Sheet1!$B$531:$C$531</c:f>
              <c:numCache>
                <c:formatCode>General</c:formatCode>
                <c:ptCount val="2"/>
              </c:numCache>
            </c:numRef>
          </c:val>
          <c:extLst>
            <c:ext xmlns:c16="http://schemas.microsoft.com/office/drawing/2014/chart" uri="{C3380CC4-5D6E-409C-BE32-E72D297353CC}">
              <c16:uniqueId val="{00000004-9B25-45DD-8D97-463FBB991566}"/>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1247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bg1">
          <a:lumMod val="65000"/>
        </a:schemeClr>
      </a:solidFill>
      <a:round/>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sz="1400" b="0" i="0" u="none" strike="noStrike" kern="1200" spc="0" baseline="0" dirty="0">
                <a:solidFill>
                  <a:sysClr val="windowText" lastClr="000000">
                    <a:lumMod val="65000"/>
                    <a:lumOff val="35000"/>
                  </a:sysClr>
                </a:solidFill>
              </a:rPr>
              <a:t>3G Band usage(%)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Sheet1!$A$549</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Sheet1!$B$548:$C$548</c:f>
              <c:strCache>
                <c:ptCount val="2"/>
                <c:pt idx="0">
                  <c:v>UMTS 900</c:v>
                </c:pt>
                <c:pt idx="1">
                  <c:v>UMTS 2100</c:v>
                </c:pt>
              </c:strCache>
            </c:strRef>
          </c:cat>
          <c:val>
            <c:numRef>
              <c:f>Sheet1!$B$549:$C$549</c:f>
              <c:numCache>
                <c:formatCode>0.00%</c:formatCode>
                <c:ptCount val="2"/>
                <c:pt idx="0">
                  <c:v>0.75249999999999995</c:v>
                </c:pt>
                <c:pt idx="1">
                  <c:v>0.2475</c:v>
                </c:pt>
              </c:numCache>
            </c:numRef>
          </c:val>
          <c:extLst>
            <c:ext xmlns:c16="http://schemas.microsoft.com/office/drawing/2014/chart" uri="{C3380CC4-5D6E-409C-BE32-E72D297353CC}">
              <c16:uniqueId val="{00000000-5A21-4DFA-97BF-E2C94BCDFF47}"/>
            </c:ext>
          </c:extLst>
        </c:ser>
        <c:ser>
          <c:idx val="1"/>
          <c:order val="1"/>
          <c:tx>
            <c:strRef>
              <c:f>Sheet1!$A$550</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Sheet1!$B$548:$C$548</c:f>
              <c:strCache>
                <c:ptCount val="2"/>
                <c:pt idx="0">
                  <c:v>UMTS 900</c:v>
                </c:pt>
                <c:pt idx="1">
                  <c:v>UMTS 2100</c:v>
                </c:pt>
              </c:strCache>
            </c:strRef>
          </c:cat>
          <c:val>
            <c:numRef>
              <c:f>Sheet1!$B$550:$C$550</c:f>
              <c:numCache>
                <c:formatCode>0.00%</c:formatCode>
                <c:ptCount val="2"/>
                <c:pt idx="0">
                  <c:v>0.14050000000000001</c:v>
                </c:pt>
                <c:pt idx="1">
                  <c:v>0.85950000000000004</c:v>
                </c:pt>
              </c:numCache>
            </c:numRef>
          </c:val>
          <c:extLst>
            <c:ext xmlns:c16="http://schemas.microsoft.com/office/drawing/2014/chart" uri="{C3380CC4-5D6E-409C-BE32-E72D297353CC}">
              <c16:uniqueId val="{00000001-5A21-4DFA-97BF-E2C94BCDFF47}"/>
            </c:ext>
          </c:extLst>
        </c:ser>
        <c:ser>
          <c:idx val="2"/>
          <c:order val="2"/>
          <c:tx>
            <c:strRef>
              <c:f>Sheet1!$A$551</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Sheet1!$B$548:$C$548</c:f>
              <c:strCache>
                <c:ptCount val="2"/>
                <c:pt idx="0">
                  <c:v>UMTS 900</c:v>
                </c:pt>
                <c:pt idx="1">
                  <c:v>UMTS 2100</c:v>
                </c:pt>
              </c:strCache>
            </c:strRef>
          </c:cat>
          <c:val>
            <c:numRef>
              <c:f>Sheet1!$B$551:$C$551</c:f>
              <c:numCache>
                <c:formatCode>0.00%</c:formatCode>
                <c:ptCount val="2"/>
                <c:pt idx="0">
                  <c:v>0.15820000000000001</c:v>
                </c:pt>
                <c:pt idx="1">
                  <c:v>0.84179999999999999</c:v>
                </c:pt>
              </c:numCache>
            </c:numRef>
          </c:val>
          <c:extLst>
            <c:ext xmlns:c16="http://schemas.microsoft.com/office/drawing/2014/chart" uri="{C3380CC4-5D6E-409C-BE32-E72D297353CC}">
              <c16:uniqueId val="{00000002-5A21-4DFA-97BF-E2C94BCDFF47}"/>
            </c:ext>
          </c:extLst>
        </c:ser>
        <c:dLbls>
          <c:dLblPos val="outEnd"/>
          <c:showLegendKey val="0"/>
          <c:showVal val="1"/>
          <c:showCatName val="0"/>
          <c:showSerName val="0"/>
          <c:showPercent val="0"/>
          <c:showBubbleSize val="0"/>
        </c:dLbls>
        <c:gapWidth val="219"/>
        <c:overlap val="-27"/>
        <c:axId val="782347327"/>
        <c:axId val="1111135391"/>
      </c:barChart>
      <c:catAx>
        <c:axId val="7823473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11135391"/>
        <c:crosses val="autoZero"/>
        <c:auto val="1"/>
        <c:lblAlgn val="ctr"/>
        <c:lblOffset val="100"/>
        <c:noMultiLvlLbl val="0"/>
      </c:catAx>
      <c:valAx>
        <c:axId val="111113539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23473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bg1">
          <a:lumMod val="65000"/>
        </a:schemeClr>
      </a:solid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3G </a:t>
            </a:r>
            <a:r>
              <a:rPr lang="fr-FR" dirty="0" err="1"/>
              <a:t>Ec</a:t>
            </a:r>
            <a:r>
              <a:rPr lang="fr-FR" dirty="0"/>
              <a:t>/No Distribution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Sheet1!$A$108</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Sheet1!$B$107:$F$107</c:f>
              <c:strCache>
                <c:ptCount val="5"/>
                <c:pt idx="0">
                  <c:v>-8 to 0</c:v>
                </c:pt>
                <c:pt idx="1">
                  <c:v>-12 to -8</c:v>
                </c:pt>
                <c:pt idx="2">
                  <c:v>-16 to -12</c:v>
                </c:pt>
                <c:pt idx="3">
                  <c:v>-34 to -16</c:v>
                </c:pt>
                <c:pt idx="4">
                  <c:v>ACCEPTABLE EC/N0</c:v>
                </c:pt>
              </c:strCache>
            </c:strRef>
          </c:cat>
          <c:val>
            <c:numRef>
              <c:f>Sheet1!$B$108:$F$108</c:f>
              <c:numCache>
                <c:formatCode>0.00%</c:formatCode>
                <c:ptCount val="5"/>
                <c:pt idx="0">
                  <c:v>5.0599999999999999E-2</c:v>
                </c:pt>
                <c:pt idx="1">
                  <c:v>0.1246</c:v>
                </c:pt>
                <c:pt idx="2">
                  <c:v>0.46339999999999998</c:v>
                </c:pt>
                <c:pt idx="3">
                  <c:v>0.3614</c:v>
                </c:pt>
                <c:pt idx="4">
                  <c:v>0.17519999999999999</c:v>
                </c:pt>
              </c:numCache>
            </c:numRef>
          </c:val>
          <c:extLst>
            <c:ext xmlns:c16="http://schemas.microsoft.com/office/drawing/2014/chart" uri="{C3380CC4-5D6E-409C-BE32-E72D297353CC}">
              <c16:uniqueId val="{00000000-A17F-4D9F-B8D4-B412A3B60F2C}"/>
            </c:ext>
          </c:extLst>
        </c:ser>
        <c:ser>
          <c:idx val="1"/>
          <c:order val="1"/>
          <c:tx>
            <c:strRef>
              <c:f>Sheet1!$A$109</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Sheet1!$B$107:$F$107</c:f>
              <c:strCache>
                <c:ptCount val="5"/>
                <c:pt idx="0">
                  <c:v>-8 to 0</c:v>
                </c:pt>
                <c:pt idx="1">
                  <c:v>-12 to -8</c:v>
                </c:pt>
                <c:pt idx="2">
                  <c:v>-16 to -12</c:v>
                </c:pt>
                <c:pt idx="3">
                  <c:v>-34 to -16</c:v>
                </c:pt>
                <c:pt idx="4">
                  <c:v>ACCEPTABLE EC/N0</c:v>
                </c:pt>
              </c:strCache>
            </c:strRef>
          </c:cat>
          <c:val>
            <c:numRef>
              <c:f>Sheet1!$B$109:$F$109</c:f>
              <c:numCache>
                <c:formatCode>0.00%</c:formatCode>
                <c:ptCount val="5"/>
                <c:pt idx="0">
                  <c:v>0.39900000000000002</c:v>
                </c:pt>
                <c:pt idx="1">
                  <c:v>0.3019</c:v>
                </c:pt>
                <c:pt idx="2">
                  <c:v>0.24490000000000001</c:v>
                </c:pt>
                <c:pt idx="3">
                  <c:v>4.4299999999999999E-2</c:v>
                </c:pt>
                <c:pt idx="4">
                  <c:v>0.70090000000000008</c:v>
                </c:pt>
              </c:numCache>
            </c:numRef>
          </c:val>
          <c:extLst>
            <c:ext xmlns:c16="http://schemas.microsoft.com/office/drawing/2014/chart" uri="{C3380CC4-5D6E-409C-BE32-E72D297353CC}">
              <c16:uniqueId val="{00000001-A17F-4D9F-B8D4-B412A3B60F2C}"/>
            </c:ext>
          </c:extLst>
        </c:ser>
        <c:ser>
          <c:idx val="2"/>
          <c:order val="2"/>
          <c:tx>
            <c:strRef>
              <c:f>Sheet1!$A$110</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Sheet1!$B$107:$F$107</c:f>
              <c:strCache>
                <c:ptCount val="5"/>
                <c:pt idx="0">
                  <c:v>-8 to 0</c:v>
                </c:pt>
                <c:pt idx="1">
                  <c:v>-12 to -8</c:v>
                </c:pt>
                <c:pt idx="2">
                  <c:v>-16 to -12</c:v>
                </c:pt>
                <c:pt idx="3">
                  <c:v>-34 to -16</c:v>
                </c:pt>
                <c:pt idx="4">
                  <c:v>ACCEPTABLE EC/N0</c:v>
                </c:pt>
              </c:strCache>
            </c:strRef>
          </c:cat>
          <c:val>
            <c:numRef>
              <c:f>Sheet1!$B$110:$F$110</c:f>
              <c:numCache>
                <c:formatCode>0.00%</c:formatCode>
                <c:ptCount val="5"/>
                <c:pt idx="0">
                  <c:v>0.72870000000000001</c:v>
                </c:pt>
                <c:pt idx="1">
                  <c:v>0.21290000000000001</c:v>
                </c:pt>
                <c:pt idx="2">
                  <c:v>5.0500000000000003E-2</c:v>
                </c:pt>
                <c:pt idx="3">
                  <c:v>7.9000000000000008E-3</c:v>
                </c:pt>
                <c:pt idx="4">
                  <c:v>0.94159999999999999</c:v>
                </c:pt>
              </c:numCache>
            </c:numRef>
          </c:val>
          <c:extLst>
            <c:ext xmlns:c16="http://schemas.microsoft.com/office/drawing/2014/chart" uri="{C3380CC4-5D6E-409C-BE32-E72D297353CC}">
              <c16:uniqueId val="{00000002-A17F-4D9F-B8D4-B412A3B60F2C}"/>
            </c:ext>
          </c:extLst>
        </c:ser>
        <c:dLbls>
          <c:dLblPos val="outEnd"/>
          <c:showLegendKey val="0"/>
          <c:showVal val="1"/>
          <c:showCatName val="0"/>
          <c:showSerName val="0"/>
          <c:showPercent val="0"/>
          <c:showBubbleSize val="0"/>
        </c:dLbls>
        <c:gapWidth val="219"/>
        <c:overlap val="-27"/>
        <c:axId val="320530304"/>
        <c:axId val="320531840"/>
      </c:barChart>
      <c:catAx>
        <c:axId val="320530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0531840"/>
        <c:crosses val="autoZero"/>
        <c:auto val="1"/>
        <c:lblAlgn val="ctr"/>
        <c:lblOffset val="100"/>
        <c:noMultiLvlLbl val="0"/>
      </c:catAx>
      <c:valAx>
        <c:axId val="320531840"/>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0530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chart>
  <c:spPr>
    <a:solidFill>
      <a:schemeClr val="bg1"/>
    </a:solidFill>
    <a:ln w="9525" cap="flat" cmpd="sng" algn="ctr">
      <a:solidFill>
        <a:schemeClr val="bg1">
          <a:lumMod val="65000"/>
        </a:schemeClr>
      </a:solidFill>
      <a:round/>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Call Setup Time (s)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Sheet1!$B$194</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Sheet1!$A$195</c:f>
              <c:strCache>
                <c:ptCount val="1"/>
                <c:pt idx="0">
                  <c:v>Call Setup Time</c:v>
                </c:pt>
              </c:strCache>
            </c:strRef>
          </c:cat>
          <c:val>
            <c:numRef>
              <c:f>Sheet1!$B$195</c:f>
              <c:numCache>
                <c:formatCode>0.00</c:formatCode>
                <c:ptCount val="1"/>
                <c:pt idx="0">
                  <c:v>6.84</c:v>
                </c:pt>
              </c:numCache>
            </c:numRef>
          </c:val>
          <c:extLst>
            <c:ext xmlns:c16="http://schemas.microsoft.com/office/drawing/2014/chart" uri="{C3380CC4-5D6E-409C-BE32-E72D297353CC}">
              <c16:uniqueId val="{00000000-6CA0-4C96-8EE3-1DE3D7430EE6}"/>
            </c:ext>
          </c:extLst>
        </c:ser>
        <c:ser>
          <c:idx val="1"/>
          <c:order val="1"/>
          <c:tx>
            <c:strRef>
              <c:f>Sheet1!$C$194</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Sheet1!$A$195</c:f>
              <c:strCache>
                <c:ptCount val="1"/>
                <c:pt idx="0">
                  <c:v>Call Setup Time</c:v>
                </c:pt>
              </c:strCache>
            </c:strRef>
          </c:cat>
          <c:val>
            <c:numRef>
              <c:f>Sheet1!$C$195</c:f>
              <c:numCache>
                <c:formatCode>0.00</c:formatCode>
                <c:ptCount val="1"/>
                <c:pt idx="0">
                  <c:v>7.01</c:v>
                </c:pt>
              </c:numCache>
            </c:numRef>
          </c:val>
          <c:extLst>
            <c:ext xmlns:c16="http://schemas.microsoft.com/office/drawing/2014/chart" uri="{C3380CC4-5D6E-409C-BE32-E72D297353CC}">
              <c16:uniqueId val="{00000001-6CA0-4C96-8EE3-1DE3D7430EE6}"/>
            </c:ext>
          </c:extLst>
        </c:ser>
        <c:ser>
          <c:idx val="2"/>
          <c:order val="2"/>
          <c:tx>
            <c:strRef>
              <c:f>Sheet1!$D$194</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Sheet1!$A$195</c:f>
              <c:strCache>
                <c:ptCount val="1"/>
                <c:pt idx="0">
                  <c:v>Call Setup Time</c:v>
                </c:pt>
              </c:strCache>
            </c:strRef>
          </c:cat>
          <c:val>
            <c:numRef>
              <c:f>Sheet1!$D$195</c:f>
              <c:numCache>
                <c:formatCode>0.00</c:formatCode>
                <c:ptCount val="1"/>
                <c:pt idx="0">
                  <c:v>6.99</c:v>
                </c:pt>
              </c:numCache>
            </c:numRef>
          </c:val>
          <c:extLst>
            <c:ext xmlns:c16="http://schemas.microsoft.com/office/drawing/2014/chart" uri="{C3380CC4-5D6E-409C-BE32-E72D297353CC}">
              <c16:uniqueId val="{00000002-6CA0-4C96-8EE3-1DE3D7430EE6}"/>
            </c:ext>
          </c:extLst>
        </c:ser>
        <c:dLbls>
          <c:dLblPos val="outEnd"/>
          <c:showLegendKey val="0"/>
          <c:showVal val="1"/>
          <c:showCatName val="0"/>
          <c:showSerName val="0"/>
          <c:showPercent val="0"/>
          <c:showBubbleSize val="0"/>
        </c:dLbls>
        <c:gapWidth val="219"/>
        <c:overlap val="-27"/>
        <c:axId val="287468928"/>
        <c:axId val="287478912"/>
      </c:barChart>
      <c:catAx>
        <c:axId val="287468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87478912"/>
        <c:crosses val="autoZero"/>
        <c:auto val="1"/>
        <c:lblAlgn val="ctr"/>
        <c:lblOffset val="100"/>
        <c:noMultiLvlLbl val="0"/>
      </c:catAx>
      <c:valAx>
        <c:axId val="287478912"/>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87468928"/>
        <c:crosses val="autoZero"/>
        <c:crossBetween val="between"/>
        <c:majorUnit val="1"/>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rgbClr val="FFFFFF">
          <a:lumMod val="65000"/>
        </a:srgbClr>
      </a:solidFill>
      <a:round/>
    </a:ln>
    <a:effectLst/>
  </c:spPr>
  <c:txPr>
    <a:bodyPr/>
    <a:lstStyle/>
    <a:p>
      <a:pPr>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CS Call setup Time</a:t>
            </a:r>
            <a:r>
              <a:rPr lang="fr-FR" baseline="0"/>
              <a:t> by technology (s)</a:t>
            </a:r>
            <a:endParaRPr lang="fr-F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Sheet1!$A$221</c:f>
              <c:strCache>
                <c:ptCount val="1"/>
                <c:pt idx="0">
                  <c:v>MTN</c:v>
                </c:pt>
              </c:strCache>
            </c:strRef>
          </c:tx>
          <c:spPr>
            <a:solidFill>
              <a:srgbClr val="FFC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Sheet1!$B$220:$D$220</c:f>
              <c:strCache>
                <c:ptCount val="3"/>
                <c:pt idx="0">
                  <c:v>4G CSFB CST</c:v>
                </c:pt>
                <c:pt idx="1">
                  <c:v>3G CST</c:v>
                </c:pt>
                <c:pt idx="2">
                  <c:v>2G CST</c:v>
                </c:pt>
              </c:strCache>
            </c:strRef>
          </c:cat>
          <c:val>
            <c:numRef>
              <c:f>Sheet1!$B$221:$D$221</c:f>
              <c:numCache>
                <c:formatCode>General</c:formatCode>
                <c:ptCount val="3"/>
                <c:pt idx="0">
                  <c:v>7.21</c:v>
                </c:pt>
                <c:pt idx="1">
                  <c:v>6.89</c:v>
                </c:pt>
                <c:pt idx="2">
                  <c:v>6.98</c:v>
                </c:pt>
              </c:numCache>
            </c:numRef>
          </c:val>
          <c:extLst>
            <c:ext xmlns:c16="http://schemas.microsoft.com/office/drawing/2014/chart" uri="{C3380CC4-5D6E-409C-BE32-E72D297353CC}">
              <c16:uniqueId val="{00000000-29E3-4797-B97F-D485B581A192}"/>
            </c:ext>
          </c:extLst>
        </c:ser>
        <c:ser>
          <c:idx val="1"/>
          <c:order val="1"/>
          <c:tx>
            <c:strRef>
              <c:f>Sheet1!$A$222</c:f>
              <c:strCache>
                <c:ptCount val="1"/>
                <c:pt idx="0">
                  <c:v>MOOV</c:v>
                </c:pt>
              </c:strCache>
            </c:strRef>
          </c:tx>
          <c:spPr>
            <a:solidFill>
              <a:srgbClr val="92D05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Sheet1!$B$220:$D$220</c:f>
              <c:strCache>
                <c:ptCount val="3"/>
                <c:pt idx="0">
                  <c:v>4G CSFB CST</c:v>
                </c:pt>
                <c:pt idx="1">
                  <c:v>3G CST</c:v>
                </c:pt>
                <c:pt idx="2">
                  <c:v>2G CST</c:v>
                </c:pt>
              </c:strCache>
            </c:strRef>
          </c:cat>
          <c:val>
            <c:numRef>
              <c:f>Sheet1!$B$222:$D$222</c:f>
              <c:numCache>
                <c:formatCode>General</c:formatCode>
                <c:ptCount val="3"/>
                <c:pt idx="0">
                  <c:v>8.6</c:v>
                </c:pt>
                <c:pt idx="1">
                  <c:v>7.33</c:v>
                </c:pt>
                <c:pt idx="2">
                  <c:v>8.34</c:v>
                </c:pt>
              </c:numCache>
            </c:numRef>
          </c:val>
          <c:extLst>
            <c:ext xmlns:c16="http://schemas.microsoft.com/office/drawing/2014/chart" uri="{C3380CC4-5D6E-409C-BE32-E72D297353CC}">
              <c16:uniqueId val="{00000001-29E3-4797-B97F-D485B581A192}"/>
            </c:ext>
          </c:extLst>
        </c:ser>
        <c:ser>
          <c:idx val="2"/>
          <c:order val="2"/>
          <c:tx>
            <c:strRef>
              <c:f>Sheet1!$A$223</c:f>
              <c:strCache>
                <c:ptCount val="1"/>
                <c:pt idx="0">
                  <c:v>CELTISS</c:v>
                </c:pt>
              </c:strCache>
            </c:strRef>
          </c:tx>
          <c:spPr>
            <a:solidFill>
              <a:srgbClr val="0070C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Sheet1!$B$220:$D$220</c:f>
              <c:strCache>
                <c:ptCount val="3"/>
                <c:pt idx="0">
                  <c:v>4G CSFB CST</c:v>
                </c:pt>
                <c:pt idx="1">
                  <c:v>3G CST</c:v>
                </c:pt>
                <c:pt idx="2">
                  <c:v>2G CST</c:v>
                </c:pt>
              </c:strCache>
            </c:strRef>
          </c:cat>
          <c:val>
            <c:numRef>
              <c:f>Sheet1!$B$223:$D$223</c:f>
              <c:numCache>
                <c:formatCode>General</c:formatCode>
                <c:ptCount val="3"/>
                <c:pt idx="0">
                  <c:v>8.5</c:v>
                </c:pt>
                <c:pt idx="1">
                  <c:v>8.61</c:v>
                </c:pt>
              </c:numCache>
            </c:numRef>
          </c:val>
          <c:extLst>
            <c:ext xmlns:c16="http://schemas.microsoft.com/office/drawing/2014/chart" uri="{C3380CC4-5D6E-409C-BE32-E72D297353CC}">
              <c16:uniqueId val="{00000002-29E3-4797-B97F-D485B581A192}"/>
            </c:ext>
          </c:extLst>
        </c:ser>
        <c:dLbls>
          <c:dLblPos val="outEnd"/>
          <c:showLegendKey val="0"/>
          <c:showVal val="1"/>
          <c:showCatName val="0"/>
          <c:showSerName val="0"/>
          <c:showPercent val="0"/>
          <c:showBubbleSize val="0"/>
        </c:dLbls>
        <c:gapWidth val="219"/>
        <c:overlap val="-27"/>
        <c:axId val="475710159"/>
        <c:axId val="1114480031"/>
      </c:barChart>
      <c:catAx>
        <c:axId val="4757101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14480031"/>
        <c:crosses val="autoZero"/>
        <c:auto val="1"/>
        <c:lblAlgn val="ctr"/>
        <c:lblOffset val="100"/>
        <c:noMultiLvlLbl val="0"/>
      </c:catAx>
      <c:valAx>
        <c:axId val="11144800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7571015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SMS Send Time Distribution</a:t>
            </a:r>
            <a:r>
              <a:rPr lang="fr-FR" baseline="0" dirty="0"/>
              <a:t> </a:t>
            </a:r>
            <a:r>
              <a:rPr lang="fr-FR" dirty="0"/>
              <a: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Sheet1!$A$278</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Sheet1!$B$277:$D$277</c:f>
              <c:strCache>
                <c:ptCount val="3"/>
                <c:pt idx="0">
                  <c:v>(0,3)</c:v>
                </c:pt>
                <c:pt idx="1">
                  <c:v>(3,6)</c:v>
                </c:pt>
                <c:pt idx="2">
                  <c:v>&gt;6</c:v>
                </c:pt>
              </c:strCache>
            </c:strRef>
          </c:cat>
          <c:val>
            <c:numRef>
              <c:f>Sheet1!$B$278:$D$278</c:f>
              <c:numCache>
                <c:formatCode>0.00%</c:formatCode>
                <c:ptCount val="3"/>
                <c:pt idx="0">
                  <c:v>0.58009999999999995</c:v>
                </c:pt>
                <c:pt idx="1">
                  <c:v>0.32579999999999998</c:v>
                </c:pt>
                <c:pt idx="2">
                  <c:v>9.4100000000000003E-2</c:v>
                </c:pt>
              </c:numCache>
            </c:numRef>
          </c:val>
          <c:extLst>
            <c:ext xmlns:c16="http://schemas.microsoft.com/office/drawing/2014/chart" uri="{C3380CC4-5D6E-409C-BE32-E72D297353CC}">
              <c16:uniqueId val="{00000000-16BA-4356-AB63-04B28804F71D}"/>
            </c:ext>
          </c:extLst>
        </c:ser>
        <c:ser>
          <c:idx val="1"/>
          <c:order val="1"/>
          <c:tx>
            <c:strRef>
              <c:f>Sheet1!$A$279</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Sheet1!$B$277:$D$277</c:f>
              <c:strCache>
                <c:ptCount val="3"/>
                <c:pt idx="0">
                  <c:v>(0,3)</c:v>
                </c:pt>
                <c:pt idx="1">
                  <c:v>(3,6)</c:v>
                </c:pt>
                <c:pt idx="2">
                  <c:v>&gt;6</c:v>
                </c:pt>
              </c:strCache>
            </c:strRef>
          </c:cat>
          <c:val>
            <c:numRef>
              <c:f>Sheet1!$B$279:$D$279</c:f>
              <c:numCache>
                <c:formatCode>0.00%</c:formatCode>
                <c:ptCount val="3"/>
                <c:pt idx="0">
                  <c:v>0.60419999999999996</c:v>
                </c:pt>
                <c:pt idx="1">
                  <c:v>0.2893</c:v>
                </c:pt>
                <c:pt idx="2">
                  <c:v>0.1065</c:v>
                </c:pt>
              </c:numCache>
            </c:numRef>
          </c:val>
          <c:extLst>
            <c:ext xmlns:c16="http://schemas.microsoft.com/office/drawing/2014/chart" uri="{C3380CC4-5D6E-409C-BE32-E72D297353CC}">
              <c16:uniqueId val="{00000001-16BA-4356-AB63-04B28804F71D}"/>
            </c:ext>
          </c:extLst>
        </c:ser>
        <c:ser>
          <c:idx val="2"/>
          <c:order val="2"/>
          <c:tx>
            <c:strRef>
              <c:f>Sheet1!$A$280</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Sheet1!$B$277:$D$277</c:f>
              <c:strCache>
                <c:ptCount val="3"/>
                <c:pt idx="0">
                  <c:v>(0,3)</c:v>
                </c:pt>
                <c:pt idx="1">
                  <c:v>(3,6)</c:v>
                </c:pt>
                <c:pt idx="2">
                  <c:v>&gt;6</c:v>
                </c:pt>
              </c:strCache>
            </c:strRef>
          </c:cat>
          <c:val>
            <c:numRef>
              <c:f>Sheet1!$B$280:$D$280</c:f>
              <c:numCache>
                <c:formatCode>0.00%</c:formatCode>
                <c:ptCount val="3"/>
                <c:pt idx="0">
                  <c:v>0.62450000000000006</c:v>
                </c:pt>
                <c:pt idx="1">
                  <c:v>0.2122</c:v>
                </c:pt>
                <c:pt idx="2">
                  <c:v>0.1633</c:v>
                </c:pt>
              </c:numCache>
            </c:numRef>
          </c:val>
          <c:extLst>
            <c:ext xmlns:c16="http://schemas.microsoft.com/office/drawing/2014/chart" uri="{C3380CC4-5D6E-409C-BE32-E72D297353CC}">
              <c16:uniqueId val="{00000002-16BA-4356-AB63-04B28804F71D}"/>
            </c:ext>
          </c:extLst>
        </c:ser>
        <c:dLbls>
          <c:dLblPos val="outEnd"/>
          <c:showLegendKey val="0"/>
          <c:showVal val="1"/>
          <c:showCatName val="0"/>
          <c:showSerName val="0"/>
          <c:showPercent val="0"/>
          <c:showBubbleSize val="0"/>
        </c:dLbls>
        <c:gapWidth val="219"/>
        <c:overlap val="-27"/>
        <c:axId val="363053440"/>
        <c:axId val="363054976"/>
      </c:barChart>
      <c:catAx>
        <c:axId val="363053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3054976"/>
        <c:crosses val="autoZero"/>
        <c:auto val="1"/>
        <c:lblAlgn val="ctr"/>
        <c:lblOffset val="100"/>
        <c:noMultiLvlLbl val="0"/>
      </c:catAx>
      <c:valAx>
        <c:axId val="3630549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3053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SMS Send/</a:t>
            </a:r>
            <a:r>
              <a:rPr lang="fr-FR" dirty="0" err="1"/>
              <a:t>Received</a:t>
            </a:r>
            <a:r>
              <a:rPr lang="fr-FR" baseline="0" dirty="0"/>
              <a:t> SR(%)</a:t>
            </a:r>
            <a:endParaRPr lang="fr-FR"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5191752890392821E-2"/>
          <c:y val="0.15095645095645097"/>
          <c:w val="0.92103414242641157"/>
          <c:h val="0.66152468120972063"/>
        </c:manualLayout>
      </c:layout>
      <c:barChart>
        <c:barDir val="col"/>
        <c:grouping val="clustered"/>
        <c:varyColors val="0"/>
        <c:ser>
          <c:idx val="0"/>
          <c:order val="0"/>
          <c:tx>
            <c:strRef>
              <c:f>Sheet1!$A$254</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Sheet1!$B$253:$C$253</c:f>
              <c:strCache>
                <c:ptCount val="2"/>
                <c:pt idx="0">
                  <c:v>SMS Sending message success rate (%)</c:v>
                </c:pt>
                <c:pt idx="1">
                  <c:v>SMS Receving message success rate (%)</c:v>
                </c:pt>
              </c:strCache>
            </c:strRef>
          </c:cat>
          <c:val>
            <c:numRef>
              <c:f>Sheet1!$B$254:$C$254</c:f>
              <c:numCache>
                <c:formatCode>0.00%</c:formatCode>
                <c:ptCount val="2"/>
                <c:pt idx="0">
                  <c:v>0.90590000000000004</c:v>
                </c:pt>
                <c:pt idx="1">
                  <c:v>0.88880000000000003</c:v>
                </c:pt>
              </c:numCache>
            </c:numRef>
          </c:val>
          <c:extLst>
            <c:ext xmlns:c16="http://schemas.microsoft.com/office/drawing/2014/chart" uri="{C3380CC4-5D6E-409C-BE32-E72D297353CC}">
              <c16:uniqueId val="{00000000-2F88-4837-B1A4-7F29615F6772}"/>
            </c:ext>
          </c:extLst>
        </c:ser>
        <c:ser>
          <c:idx val="1"/>
          <c:order val="1"/>
          <c:tx>
            <c:strRef>
              <c:f>Sheet1!$A$255</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Sheet1!$B$253:$C$253</c:f>
              <c:strCache>
                <c:ptCount val="2"/>
                <c:pt idx="0">
                  <c:v>SMS Sending message success rate (%)</c:v>
                </c:pt>
                <c:pt idx="1">
                  <c:v>SMS Receving message success rate (%)</c:v>
                </c:pt>
              </c:strCache>
            </c:strRef>
          </c:cat>
          <c:val>
            <c:numRef>
              <c:f>Sheet1!$B$255:$C$255</c:f>
              <c:numCache>
                <c:formatCode>0.00%</c:formatCode>
                <c:ptCount val="2"/>
                <c:pt idx="0">
                  <c:v>0.89349999999999996</c:v>
                </c:pt>
                <c:pt idx="1">
                  <c:v>0.88100000000000001</c:v>
                </c:pt>
              </c:numCache>
            </c:numRef>
          </c:val>
          <c:extLst>
            <c:ext xmlns:c16="http://schemas.microsoft.com/office/drawing/2014/chart" uri="{C3380CC4-5D6E-409C-BE32-E72D297353CC}">
              <c16:uniqueId val="{00000001-2F88-4837-B1A4-7F29615F6772}"/>
            </c:ext>
          </c:extLst>
        </c:ser>
        <c:ser>
          <c:idx val="2"/>
          <c:order val="2"/>
          <c:tx>
            <c:strRef>
              <c:f>Sheet1!$A$256</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Sheet1!$B$253:$C$253</c:f>
              <c:strCache>
                <c:ptCount val="2"/>
                <c:pt idx="0">
                  <c:v>SMS Sending message success rate (%)</c:v>
                </c:pt>
                <c:pt idx="1">
                  <c:v>SMS Receving message success rate (%)</c:v>
                </c:pt>
              </c:strCache>
            </c:strRef>
          </c:cat>
          <c:val>
            <c:numRef>
              <c:f>Sheet1!$B$256:$C$256</c:f>
              <c:numCache>
                <c:formatCode>0.00%</c:formatCode>
                <c:ptCount val="2"/>
                <c:pt idx="0">
                  <c:v>0.8367</c:v>
                </c:pt>
                <c:pt idx="1">
                  <c:v>0.82440000000000002</c:v>
                </c:pt>
              </c:numCache>
            </c:numRef>
          </c:val>
          <c:extLst>
            <c:ext xmlns:c16="http://schemas.microsoft.com/office/drawing/2014/chart" uri="{C3380CC4-5D6E-409C-BE32-E72D297353CC}">
              <c16:uniqueId val="{00000002-2F88-4837-B1A4-7F29615F6772}"/>
            </c:ext>
          </c:extLst>
        </c:ser>
        <c:dLbls>
          <c:dLblPos val="outEnd"/>
          <c:showLegendKey val="0"/>
          <c:showVal val="1"/>
          <c:showCatName val="0"/>
          <c:showSerName val="0"/>
          <c:showPercent val="0"/>
          <c:showBubbleSize val="0"/>
        </c:dLbls>
        <c:gapWidth val="219"/>
        <c:overlap val="-27"/>
        <c:axId val="322579072"/>
        <c:axId val="322582016"/>
      </c:barChart>
      <c:catAx>
        <c:axId val="322579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2582016"/>
        <c:crosses val="autoZero"/>
        <c:auto val="1"/>
        <c:lblAlgn val="ctr"/>
        <c:lblOffset val="100"/>
        <c:noMultiLvlLbl val="0"/>
      </c:catAx>
      <c:valAx>
        <c:axId val="32258201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2579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rgbClr val="FFFFFF">
          <a:lumMod val="65000"/>
        </a:srgbClr>
      </a:solidFill>
      <a:round/>
    </a:ln>
    <a:effectLst/>
  </c:spPr>
  <c:txPr>
    <a:bodyPr/>
    <a:lstStyle/>
    <a:p>
      <a:pPr>
        <a:defRPr/>
      </a:pPr>
      <a:endParaRPr lang="en-US"/>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PS Attach &amp; PDP Contex Act(%)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5720319502979083E-2"/>
          <c:y val="0.17995507246376813"/>
          <c:w val="0.91497519108087766"/>
          <c:h val="0.74215217391304344"/>
        </c:manualLayout>
      </c:layout>
      <c:barChart>
        <c:barDir val="col"/>
        <c:grouping val="clustered"/>
        <c:varyColors val="0"/>
        <c:ser>
          <c:idx val="0"/>
          <c:order val="0"/>
          <c:tx>
            <c:strRef>
              <c:f>Sheet1!$A$302</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Sheet1!$B$301:$C$301</c:f>
              <c:strCache>
                <c:ptCount val="2"/>
                <c:pt idx="0">
                  <c:v>PS Attach success(%)</c:v>
                </c:pt>
                <c:pt idx="1">
                  <c:v>PDP Context Act Success (%)</c:v>
                </c:pt>
              </c:strCache>
            </c:strRef>
          </c:cat>
          <c:val>
            <c:numRef>
              <c:f>Sheet1!$B$302:$C$302</c:f>
              <c:numCache>
                <c:formatCode>0.00%</c:formatCode>
                <c:ptCount val="2"/>
                <c:pt idx="0">
                  <c:v>1</c:v>
                </c:pt>
                <c:pt idx="1">
                  <c:v>0.99880000000000002</c:v>
                </c:pt>
              </c:numCache>
            </c:numRef>
          </c:val>
          <c:extLst>
            <c:ext xmlns:c16="http://schemas.microsoft.com/office/drawing/2014/chart" uri="{C3380CC4-5D6E-409C-BE32-E72D297353CC}">
              <c16:uniqueId val="{00000000-0FBE-4FD1-A561-0A7C3C4B493A}"/>
            </c:ext>
          </c:extLst>
        </c:ser>
        <c:ser>
          <c:idx val="1"/>
          <c:order val="1"/>
          <c:tx>
            <c:strRef>
              <c:f>Sheet1!$A$303</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Sheet1!$B$301:$C$301</c:f>
              <c:strCache>
                <c:ptCount val="2"/>
                <c:pt idx="0">
                  <c:v>PS Attach success(%)</c:v>
                </c:pt>
                <c:pt idx="1">
                  <c:v>PDP Context Act Success (%)</c:v>
                </c:pt>
              </c:strCache>
            </c:strRef>
          </c:cat>
          <c:val>
            <c:numRef>
              <c:f>Sheet1!$B$303:$C$303</c:f>
              <c:numCache>
                <c:formatCode>0.00%</c:formatCode>
                <c:ptCount val="2"/>
                <c:pt idx="0">
                  <c:v>0.99270000000000003</c:v>
                </c:pt>
                <c:pt idx="1">
                  <c:v>0.99409999999999998</c:v>
                </c:pt>
              </c:numCache>
            </c:numRef>
          </c:val>
          <c:extLst>
            <c:ext xmlns:c16="http://schemas.microsoft.com/office/drawing/2014/chart" uri="{C3380CC4-5D6E-409C-BE32-E72D297353CC}">
              <c16:uniqueId val="{00000001-0FBE-4FD1-A561-0A7C3C4B493A}"/>
            </c:ext>
          </c:extLst>
        </c:ser>
        <c:ser>
          <c:idx val="2"/>
          <c:order val="2"/>
          <c:tx>
            <c:strRef>
              <c:f>Sheet1!$A$304</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Sheet1!$B$301:$C$301</c:f>
              <c:strCache>
                <c:ptCount val="2"/>
                <c:pt idx="0">
                  <c:v>PS Attach success(%)</c:v>
                </c:pt>
                <c:pt idx="1">
                  <c:v>PDP Context Act Success (%)</c:v>
                </c:pt>
              </c:strCache>
            </c:strRef>
          </c:cat>
          <c:val>
            <c:numRef>
              <c:f>Sheet1!$B$304:$C$304</c:f>
              <c:numCache>
                <c:formatCode>0.00%</c:formatCode>
                <c:ptCount val="2"/>
                <c:pt idx="0">
                  <c:v>1</c:v>
                </c:pt>
                <c:pt idx="1">
                  <c:v>0.99709999999999999</c:v>
                </c:pt>
              </c:numCache>
            </c:numRef>
          </c:val>
          <c:extLst>
            <c:ext xmlns:c16="http://schemas.microsoft.com/office/drawing/2014/chart" uri="{C3380CC4-5D6E-409C-BE32-E72D297353CC}">
              <c16:uniqueId val="{00000002-0FBE-4FD1-A561-0A7C3C4B493A}"/>
            </c:ext>
          </c:extLst>
        </c:ser>
        <c:dLbls>
          <c:dLblPos val="outEnd"/>
          <c:showLegendKey val="0"/>
          <c:showVal val="1"/>
          <c:showCatName val="0"/>
          <c:showSerName val="0"/>
          <c:showPercent val="0"/>
          <c:showBubbleSize val="0"/>
        </c:dLbls>
        <c:gapWidth val="219"/>
        <c:overlap val="-27"/>
        <c:axId val="322641920"/>
        <c:axId val="322643456"/>
      </c:barChart>
      <c:catAx>
        <c:axId val="322641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2643456"/>
        <c:crosses val="autoZero"/>
        <c:auto val="1"/>
        <c:lblAlgn val="ctr"/>
        <c:lblOffset val="100"/>
        <c:noMultiLvlLbl val="0"/>
      </c:catAx>
      <c:valAx>
        <c:axId val="322643456"/>
        <c:scaling>
          <c:orientation val="minMax"/>
          <c:max val="1"/>
          <c:min val="0.9"/>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26419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Attach &amp; PDP Activation Time (s)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Sheet1!$A$328</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Sheet1!$B$327:$C$327</c:f>
              <c:strCache>
                <c:ptCount val="2"/>
                <c:pt idx="0">
                  <c:v>PS Attach Setup Time</c:v>
                </c:pt>
                <c:pt idx="1">
                  <c:v>PDP Context Act Time</c:v>
                </c:pt>
              </c:strCache>
            </c:strRef>
          </c:cat>
          <c:val>
            <c:numRef>
              <c:f>Sheet1!$B$328:$C$328</c:f>
              <c:numCache>
                <c:formatCode>0.00</c:formatCode>
                <c:ptCount val="2"/>
                <c:pt idx="0">
                  <c:v>1.2</c:v>
                </c:pt>
                <c:pt idx="1">
                  <c:v>1.47</c:v>
                </c:pt>
              </c:numCache>
            </c:numRef>
          </c:val>
          <c:extLst>
            <c:ext xmlns:c16="http://schemas.microsoft.com/office/drawing/2014/chart" uri="{C3380CC4-5D6E-409C-BE32-E72D297353CC}">
              <c16:uniqueId val="{00000000-A7C9-4BA3-8729-A8F7440C6A74}"/>
            </c:ext>
          </c:extLst>
        </c:ser>
        <c:ser>
          <c:idx val="1"/>
          <c:order val="1"/>
          <c:tx>
            <c:strRef>
              <c:f>Sheet1!$A$329</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Sheet1!$B$327:$C$327</c:f>
              <c:strCache>
                <c:ptCount val="2"/>
                <c:pt idx="0">
                  <c:v>PS Attach Setup Time</c:v>
                </c:pt>
                <c:pt idx="1">
                  <c:v>PDP Context Act Time</c:v>
                </c:pt>
              </c:strCache>
            </c:strRef>
          </c:cat>
          <c:val>
            <c:numRef>
              <c:f>Sheet1!$B$329:$C$329</c:f>
              <c:numCache>
                <c:formatCode>0.00</c:formatCode>
                <c:ptCount val="2"/>
                <c:pt idx="0">
                  <c:v>1.33</c:v>
                </c:pt>
                <c:pt idx="1">
                  <c:v>1.39</c:v>
                </c:pt>
              </c:numCache>
            </c:numRef>
          </c:val>
          <c:extLst>
            <c:ext xmlns:c16="http://schemas.microsoft.com/office/drawing/2014/chart" uri="{C3380CC4-5D6E-409C-BE32-E72D297353CC}">
              <c16:uniqueId val="{00000001-A7C9-4BA3-8729-A8F7440C6A74}"/>
            </c:ext>
          </c:extLst>
        </c:ser>
        <c:ser>
          <c:idx val="2"/>
          <c:order val="2"/>
          <c:tx>
            <c:strRef>
              <c:f>Sheet1!$A$330</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Sheet1!$B$327:$C$327</c:f>
              <c:strCache>
                <c:ptCount val="2"/>
                <c:pt idx="0">
                  <c:v>PS Attach Setup Time</c:v>
                </c:pt>
                <c:pt idx="1">
                  <c:v>PDP Context Act Time</c:v>
                </c:pt>
              </c:strCache>
            </c:strRef>
          </c:cat>
          <c:val>
            <c:numRef>
              <c:f>Sheet1!$B$330:$C$330</c:f>
              <c:numCache>
                <c:formatCode>0.00</c:formatCode>
                <c:ptCount val="2"/>
                <c:pt idx="0">
                  <c:v>1.34</c:v>
                </c:pt>
                <c:pt idx="1">
                  <c:v>1.58</c:v>
                </c:pt>
              </c:numCache>
            </c:numRef>
          </c:val>
          <c:extLst>
            <c:ext xmlns:c16="http://schemas.microsoft.com/office/drawing/2014/chart" uri="{C3380CC4-5D6E-409C-BE32-E72D297353CC}">
              <c16:uniqueId val="{00000002-A7C9-4BA3-8729-A8F7440C6A74}"/>
            </c:ext>
          </c:extLst>
        </c:ser>
        <c:dLbls>
          <c:dLblPos val="outEnd"/>
          <c:showLegendKey val="0"/>
          <c:showVal val="1"/>
          <c:showCatName val="0"/>
          <c:showSerName val="0"/>
          <c:showPercent val="0"/>
          <c:showBubbleSize val="0"/>
        </c:dLbls>
        <c:gapWidth val="219"/>
        <c:overlap val="-27"/>
        <c:axId val="322204032"/>
        <c:axId val="322205568"/>
      </c:barChart>
      <c:catAx>
        <c:axId val="322204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2205568"/>
        <c:crosses val="autoZero"/>
        <c:auto val="1"/>
        <c:lblAlgn val="ctr"/>
        <c:lblOffset val="100"/>
        <c:noMultiLvlLbl val="0"/>
      </c:catAx>
      <c:valAx>
        <c:axId val="322205568"/>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22040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PS Connection setup time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Sheet1!$D$351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Sheet1!$E$350</c:f>
              <c:strCache>
                <c:ptCount val="1"/>
                <c:pt idx="0">
                  <c:v>PS Connection setup time</c:v>
                </c:pt>
              </c:strCache>
            </c:strRef>
          </c:cat>
          <c:val>
            <c:numRef>
              <c:f>Sheet1!$E$351</c:f>
              <c:numCache>
                <c:formatCode>0.00</c:formatCode>
                <c:ptCount val="1"/>
                <c:pt idx="0">
                  <c:v>5.33</c:v>
                </c:pt>
              </c:numCache>
            </c:numRef>
          </c:val>
          <c:extLst>
            <c:ext xmlns:c16="http://schemas.microsoft.com/office/drawing/2014/chart" uri="{C3380CC4-5D6E-409C-BE32-E72D297353CC}">
              <c16:uniqueId val="{00000000-6247-4CF2-8E42-97FCA9AED803}"/>
            </c:ext>
          </c:extLst>
        </c:ser>
        <c:ser>
          <c:idx val="1"/>
          <c:order val="1"/>
          <c:tx>
            <c:strRef>
              <c:f>Sheet1!$D$352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Sheet1!$E$350</c:f>
              <c:strCache>
                <c:ptCount val="1"/>
                <c:pt idx="0">
                  <c:v>PS Connection setup time</c:v>
                </c:pt>
              </c:strCache>
            </c:strRef>
          </c:cat>
          <c:val>
            <c:numRef>
              <c:f>Sheet1!$E$352</c:f>
              <c:numCache>
                <c:formatCode>0.00</c:formatCode>
                <c:ptCount val="1"/>
                <c:pt idx="0">
                  <c:v>6.49</c:v>
                </c:pt>
              </c:numCache>
            </c:numRef>
          </c:val>
          <c:extLst>
            <c:ext xmlns:c16="http://schemas.microsoft.com/office/drawing/2014/chart" uri="{C3380CC4-5D6E-409C-BE32-E72D297353CC}">
              <c16:uniqueId val="{00000001-6247-4CF2-8E42-97FCA9AED803}"/>
            </c:ext>
          </c:extLst>
        </c:ser>
        <c:ser>
          <c:idx val="2"/>
          <c:order val="2"/>
          <c:tx>
            <c:strRef>
              <c:f>Sheet1!$D$353</c:f>
              <c:strCache>
                <c:ptCount val="1"/>
                <c:pt idx="0">
                  <c:v>CELTISS</c:v>
                </c:pt>
              </c:strCache>
            </c:strRef>
          </c:tx>
          <c:spPr>
            <a:solidFill>
              <a:srgbClr val="0070C0"/>
            </a:solidFill>
            <a:ln>
              <a:noFill/>
            </a:ln>
            <a:effectLst/>
          </c:spPr>
          <c:invertIfNegative val="0"/>
          <c:dPt>
            <c:idx val="0"/>
            <c:invertIfNegative val="0"/>
            <c:bubble3D val="0"/>
            <c:spPr>
              <a:solidFill>
                <a:srgbClr val="0070C0"/>
              </a:solidFill>
              <a:ln>
                <a:noFill/>
              </a:ln>
              <a:effectLst/>
            </c:spPr>
            <c:extLst>
              <c:ext xmlns:c16="http://schemas.microsoft.com/office/drawing/2014/chart" uri="{C3380CC4-5D6E-409C-BE32-E72D297353CC}">
                <c16:uniqueId val="{00000003-6247-4CF2-8E42-97FCA9AED803}"/>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Sheet1!$E$350</c:f>
              <c:strCache>
                <c:ptCount val="1"/>
                <c:pt idx="0">
                  <c:v>PS Connection setup time</c:v>
                </c:pt>
              </c:strCache>
            </c:strRef>
          </c:cat>
          <c:val>
            <c:numRef>
              <c:f>Sheet1!$E$353</c:f>
              <c:numCache>
                <c:formatCode>0.00</c:formatCode>
                <c:ptCount val="1"/>
                <c:pt idx="0">
                  <c:v>6.02</c:v>
                </c:pt>
              </c:numCache>
            </c:numRef>
          </c:val>
          <c:extLst>
            <c:ext xmlns:c16="http://schemas.microsoft.com/office/drawing/2014/chart" uri="{C3380CC4-5D6E-409C-BE32-E72D297353CC}">
              <c16:uniqueId val="{00000004-6247-4CF2-8E42-97FCA9AED803}"/>
            </c:ext>
          </c:extLst>
        </c:ser>
        <c:dLbls>
          <c:dLblPos val="outEnd"/>
          <c:showLegendKey val="0"/>
          <c:showVal val="1"/>
          <c:showCatName val="0"/>
          <c:showSerName val="0"/>
          <c:showPercent val="0"/>
          <c:showBubbleSize val="0"/>
        </c:dLbls>
        <c:gapWidth val="219"/>
        <c:overlap val="-27"/>
        <c:axId val="356471552"/>
        <c:axId val="356473088"/>
      </c:barChart>
      <c:catAx>
        <c:axId val="356471552"/>
        <c:scaling>
          <c:orientation val="minMax"/>
        </c:scaling>
        <c:delete val="1"/>
        <c:axPos val="b"/>
        <c:numFmt formatCode="General" sourceLinked="1"/>
        <c:majorTickMark val="none"/>
        <c:minorTickMark val="none"/>
        <c:tickLblPos val="nextTo"/>
        <c:crossAx val="356473088"/>
        <c:crosses val="autoZero"/>
        <c:auto val="1"/>
        <c:lblAlgn val="ctr"/>
        <c:lblOffset val="100"/>
        <c:noMultiLvlLbl val="0"/>
      </c:catAx>
      <c:valAx>
        <c:axId val="356473088"/>
        <c:scaling>
          <c:orientation val="minMax"/>
          <c:max val="1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64715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3G RSCP Distribution (%)</a:t>
            </a:r>
          </a:p>
        </c:rich>
      </c:tx>
      <c:layout>
        <c:manualLayout>
          <c:xMode val="edge"/>
          <c:yMode val="edge"/>
          <c:x val="0.39366668262211907"/>
          <c:y val="2.1746905979475418E-2"/>
          <c:w val="0.5281212329864502"/>
          <c:h val="0.18528543412685394"/>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8764597177505493E-2"/>
          <c:y val="0.18936929963341115"/>
          <c:w val="0.901385046637452"/>
          <c:h val="0.67432248203080747"/>
        </c:manualLayout>
      </c:layout>
      <c:barChart>
        <c:barDir val="col"/>
        <c:grouping val="clustered"/>
        <c:varyColors val="0"/>
        <c:ser>
          <c:idx val="0"/>
          <c:order val="0"/>
          <c:tx>
            <c:strRef>
              <c:f>Sheet1!$A$21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Sheet1!$B$20</c:f>
              <c:strCache>
                <c:ptCount val="1"/>
                <c:pt idx="0">
                  <c:v>Indoor,Incar,Outdoor &gt;-85</c:v>
                </c:pt>
              </c:strCache>
            </c:strRef>
          </c:cat>
          <c:val>
            <c:numRef>
              <c:f>Sheet1!$B$21</c:f>
              <c:numCache>
                <c:formatCode>0.00%</c:formatCode>
                <c:ptCount val="1"/>
                <c:pt idx="0">
                  <c:v>0.9002</c:v>
                </c:pt>
              </c:numCache>
            </c:numRef>
          </c:val>
          <c:extLst>
            <c:ext xmlns:c16="http://schemas.microsoft.com/office/drawing/2014/chart" uri="{C3380CC4-5D6E-409C-BE32-E72D297353CC}">
              <c16:uniqueId val="{00000000-1A23-458E-A98F-EFDF37E098D2}"/>
            </c:ext>
          </c:extLst>
        </c:ser>
        <c:ser>
          <c:idx val="2"/>
          <c:order val="1"/>
          <c:tx>
            <c:strRef>
              <c:f>Sheet1!$A$22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Sheet1!$B$20</c:f>
              <c:strCache>
                <c:ptCount val="1"/>
                <c:pt idx="0">
                  <c:v>Indoor,Incar,Outdoor &gt;-85</c:v>
                </c:pt>
              </c:strCache>
            </c:strRef>
          </c:cat>
          <c:val>
            <c:numRef>
              <c:f>Sheet1!$B$22</c:f>
              <c:numCache>
                <c:formatCode>0.00%</c:formatCode>
                <c:ptCount val="1"/>
                <c:pt idx="0">
                  <c:v>0.89349999999999996</c:v>
                </c:pt>
              </c:numCache>
            </c:numRef>
          </c:val>
          <c:extLst>
            <c:ext xmlns:c16="http://schemas.microsoft.com/office/drawing/2014/chart" uri="{C3380CC4-5D6E-409C-BE32-E72D297353CC}">
              <c16:uniqueId val="{00000001-1A23-458E-A98F-EFDF37E098D2}"/>
            </c:ext>
          </c:extLst>
        </c:ser>
        <c:ser>
          <c:idx val="1"/>
          <c:order val="2"/>
          <c:tx>
            <c:strRef>
              <c:f>Sheet1!$A$23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Sheet1!$B$20</c:f>
              <c:strCache>
                <c:ptCount val="1"/>
                <c:pt idx="0">
                  <c:v>Indoor,Incar,Outdoor &gt;-85</c:v>
                </c:pt>
              </c:strCache>
            </c:strRef>
          </c:cat>
          <c:val>
            <c:numRef>
              <c:f>Sheet1!$B$23</c:f>
              <c:numCache>
                <c:formatCode>0.00%</c:formatCode>
                <c:ptCount val="1"/>
                <c:pt idx="0">
                  <c:v>0.93130000000000002</c:v>
                </c:pt>
              </c:numCache>
            </c:numRef>
          </c:val>
          <c:extLst>
            <c:ext xmlns:c16="http://schemas.microsoft.com/office/drawing/2014/chart" uri="{C3380CC4-5D6E-409C-BE32-E72D297353CC}">
              <c16:uniqueId val="{00000002-1A23-458E-A98F-EFDF37E098D2}"/>
            </c:ext>
          </c:extLst>
        </c:ser>
        <c:dLbls>
          <c:dLblPos val="outEnd"/>
          <c:showLegendKey val="0"/>
          <c:showVal val="1"/>
          <c:showCatName val="0"/>
          <c:showSerName val="0"/>
          <c:showPercent val="0"/>
          <c:showBubbleSize val="0"/>
        </c:dLbls>
        <c:gapWidth val="219"/>
        <c:overlap val="-27"/>
        <c:axId val="425056512"/>
        <c:axId val="448462848"/>
      </c:barChart>
      <c:catAx>
        <c:axId val="425056512"/>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8462848"/>
        <c:crosses val="autoZero"/>
        <c:auto val="1"/>
        <c:lblAlgn val="ctr"/>
        <c:lblOffset val="100"/>
        <c:tickLblSkip val="1"/>
        <c:noMultiLvlLbl val="1"/>
      </c:catAx>
      <c:valAx>
        <c:axId val="448462848"/>
        <c:scaling>
          <c:orientation val="minMax"/>
          <c:max val="1"/>
          <c:min val="0.5"/>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50565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bg1">
          <a:lumMod val="65000"/>
        </a:schemeClr>
      </a:solidFill>
      <a:round/>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3G HTTP Browsing  Success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Sheet1!$A$351</c:f>
              <c:strCache>
                <c:ptCount val="1"/>
                <c:pt idx="0">
                  <c:v>MTN</c:v>
                </c:pt>
              </c:strCache>
            </c:strRef>
          </c:tx>
          <c:spPr>
            <a:solidFill>
              <a:schemeClr val="accent1"/>
            </a:solidFill>
            <a:ln>
              <a:noFill/>
            </a:ln>
            <a:effectLst/>
          </c:spPr>
          <c:invertIfNegative val="0"/>
          <c:dPt>
            <c:idx val="0"/>
            <c:invertIfNegative val="0"/>
            <c:bubble3D val="0"/>
            <c:spPr>
              <a:solidFill>
                <a:srgbClr val="FFC000"/>
              </a:solidFill>
              <a:ln>
                <a:noFill/>
              </a:ln>
              <a:effectLst/>
            </c:spPr>
            <c:extLst>
              <c:ext xmlns:c16="http://schemas.microsoft.com/office/drawing/2014/chart" uri="{C3380CC4-5D6E-409C-BE32-E72D297353CC}">
                <c16:uniqueId val="{00000001-719A-4ADC-8CA1-7B00EBC398C9}"/>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Sheet1!$B$350</c:f>
              <c:strCache>
                <c:ptCount val="1"/>
                <c:pt idx="0">
                  <c:v>HTTP Browsing Success rate (%)</c:v>
                </c:pt>
              </c:strCache>
            </c:strRef>
          </c:cat>
          <c:val>
            <c:numRef>
              <c:f>Sheet1!$B$351</c:f>
              <c:numCache>
                <c:formatCode>0.00%</c:formatCode>
                <c:ptCount val="1"/>
                <c:pt idx="0">
                  <c:v>0.99760000000000004</c:v>
                </c:pt>
              </c:numCache>
            </c:numRef>
          </c:val>
          <c:extLst>
            <c:ext xmlns:c16="http://schemas.microsoft.com/office/drawing/2014/chart" uri="{C3380CC4-5D6E-409C-BE32-E72D297353CC}">
              <c16:uniqueId val="{00000002-719A-4ADC-8CA1-7B00EBC398C9}"/>
            </c:ext>
          </c:extLst>
        </c:ser>
        <c:ser>
          <c:idx val="1"/>
          <c:order val="1"/>
          <c:tx>
            <c:strRef>
              <c:f>Sheet1!$A$352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Sheet1!$B$350</c:f>
              <c:strCache>
                <c:ptCount val="1"/>
                <c:pt idx="0">
                  <c:v>HTTP Browsing Success rate (%)</c:v>
                </c:pt>
              </c:strCache>
            </c:strRef>
          </c:cat>
          <c:val>
            <c:numRef>
              <c:f>Sheet1!$B$352</c:f>
              <c:numCache>
                <c:formatCode>0.00%</c:formatCode>
                <c:ptCount val="1"/>
                <c:pt idx="0">
                  <c:v>0.97940000000000005</c:v>
                </c:pt>
              </c:numCache>
            </c:numRef>
          </c:val>
          <c:extLst>
            <c:ext xmlns:c16="http://schemas.microsoft.com/office/drawing/2014/chart" uri="{C3380CC4-5D6E-409C-BE32-E72D297353CC}">
              <c16:uniqueId val="{00000003-719A-4ADC-8CA1-7B00EBC398C9}"/>
            </c:ext>
          </c:extLst>
        </c:ser>
        <c:ser>
          <c:idx val="2"/>
          <c:order val="2"/>
          <c:tx>
            <c:strRef>
              <c:f>Sheet1!$A$353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Sheet1!$B$350</c:f>
              <c:strCache>
                <c:ptCount val="1"/>
                <c:pt idx="0">
                  <c:v>HTTP Browsing Success rate (%)</c:v>
                </c:pt>
              </c:strCache>
            </c:strRef>
          </c:cat>
          <c:val>
            <c:numRef>
              <c:f>Sheet1!$B$353</c:f>
              <c:numCache>
                <c:formatCode>0.00%</c:formatCode>
                <c:ptCount val="1"/>
                <c:pt idx="0">
                  <c:v>0.99880000000000002</c:v>
                </c:pt>
              </c:numCache>
            </c:numRef>
          </c:val>
          <c:extLst>
            <c:ext xmlns:c16="http://schemas.microsoft.com/office/drawing/2014/chart" uri="{C3380CC4-5D6E-409C-BE32-E72D297353CC}">
              <c16:uniqueId val="{00000004-719A-4ADC-8CA1-7B00EBC398C9}"/>
            </c:ext>
          </c:extLst>
        </c:ser>
        <c:dLbls>
          <c:dLblPos val="outEnd"/>
          <c:showLegendKey val="0"/>
          <c:showVal val="1"/>
          <c:showCatName val="0"/>
          <c:showSerName val="0"/>
          <c:showPercent val="0"/>
          <c:showBubbleSize val="0"/>
        </c:dLbls>
        <c:gapWidth val="219"/>
        <c:overlap val="-27"/>
        <c:axId val="354699520"/>
        <c:axId val="354701312"/>
      </c:barChart>
      <c:catAx>
        <c:axId val="354699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4701312"/>
        <c:crosses val="autoZero"/>
        <c:auto val="1"/>
        <c:lblAlgn val="ctr"/>
        <c:lblOffset val="100"/>
        <c:noMultiLvlLbl val="0"/>
      </c:catAx>
      <c:valAx>
        <c:axId val="354701312"/>
        <c:scaling>
          <c:orientation val="minMax"/>
          <c:max val="1"/>
          <c:min val="0.9"/>
        </c:scaling>
        <c:delete val="0"/>
        <c:axPos val="l"/>
        <c:majorGridlines>
          <c:spPr>
            <a:ln w="9525" cap="flat" cmpd="sng" algn="ctr">
              <a:solidFill>
                <a:schemeClr val="bg1">
                  <a:lumMod val="7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4699520"/>
        <c:crosses val="autoZero"/>
        <c:crossBetween val="between"/>
        <c:majorUnit val="1.0000000000000002E-2"/>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3G FTP Success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Sheet1!$A$377</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Sheet1!$B$376:$C$376</c:f>
              <c:strCache>
                <c:ptCount val="2"/>
                <c:pt idx="0">
                  <c:v>FTP Success DL (%)</c:v>
                </c:pt>
                <c:pt idx="1">
                  <c:v>FTP Success UL (%) </c:v>
                </c:pt>
              </c:strCache>
            </c:strRef>
          </c:cat>
          <c:val>
            <c:numRef>
              <c:f>Sheet1!$B$377:$C$377</c:f>
              <c:numCache>
                <c:formatCode>0.00%</c:formatCode>
                <c:ptCount val="2"/>
                <c:pt idx="0">
                  <c:v>1</c:v>
                </c:pt>
                <c:pt idx="1">
                  <c:v>0.9929</c:v>
                </c:pt>
              </c:numCache>
            </c:numRef>
          </c:val>
          <c:extLst>
            <c:ext xmlns:c16="http://schemas.microsoft.com/office/drawing/2014/chart" uri="{C3380CC4-5D6E-409C-BE32-E72D297353CC}">
              <c16:uniqueId val="{00000000-371D-47C6-A104-9327267EDBD4}"/>
            </c:ext>
          </c:extLst>
        </c:ser>
        <c:ser>
          <c:idx val="1"/>
          <c:order val="1"/>
          <c:tx>
            <c:strRef>
              <c:f>Sheet1!$A$378</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Sheet1!$B$376:$C$376</c:f>
              <c:strCache>
                <c:ptCount val="2"/>
                <c:pt idx="0">
                  <c:v>FTP Success DL (%)</c:v>
                </c:pt>
                <c:pt idx="1">
                  <c:v>FTP Success UL (%) </c:v>
                </c:pt>
              </c:strCache>
            </c:strRef>
          </c:cat>
          <c:val>
            <c:numRef>
              <c:f>Sheet1!$B$378:$C$378</c:f>
              <c:numCache>
                <c:formatCode>0.00%</c:formatCode>
                <c:ptCount val="2"/>
                <c:pt idx="0">
                  <c:v>0.98650000000000004</c:v>
                </c:pt>
                <c:pt idx="1">
                  <c:v>0.98109999999999997</c:v>
                </c:pt>
              </c:numCache>
            </c:numRef>
          </c:val>
          <c:extLst>
            <c:ext xmlns:c16="http://schemas.microsoft.com/office/drawing/2014/chart" uri="{C3380CC4-5D6E-409C-BE32-E72D297353CC}">
              <c16:uniqueId val="{00000001-371D-47C6-A104-9327267EDBD4}"/>
            </c:ext>
          </c:extLst>
        </c:ser>
        <c:ser>
          <c:idx val="2"/>
          <c:order val="2"/>
          <c:tx>
            <c:strRef>
              <c:f>Sheet1!$A$379</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Sheet1!$B$376:$C$376</c:f>
              <c:strCache>
                <c:ptCount val="2"/>
                <c:pt idx="0">
                  <c:v>FTP Success DL (%)</c:v>
                </c:pt>
                <c:pt idx="1">
                  <c:v>FTP Success UL (%) </c:v>
                </c:pt>
              </c:strCache>
            </c:strRef>
          </c:cat>
          <c:val>
            <c:numRef>
              <c:f>Sheet1!$B$379:$C$379</c:f>
              <c:numCache>
                <c:formatCode>0.00%</c:formatCode>
                <c:ptCount val="2"/>
                <c:pt idx="0">
                  <c:v>0.9929</c:v>
                </c:pt>
                <c:pt idx="1">
                  <c:v>0.99739999999999995</c:v>
                </c:pt>
              </c:numCache>
            </c:numRef>
          </c:val>
          <c:extLst>
            <c:ext xmlns:c16="http://schemas.microsoft.com/office/drawing/2014/chart" uri="{C3380CC4-5D6E-409C-BE32-E72D297353CC}">
              <c16:uniqueId val="{00000002-371D-47C6-A104-9327267EDBD4}"/>
            </c:ext>
          </c:extLst>
        </c:ser>
        <c:dLbls>
          <c:dLblPos val="outEnd"/>
          <c:showLegendKey val="0"/>
          <c:showVal val="1"/>
          <c:showCatName val="0"/>
          <c:showSerName val="0"/>
          <c:showPercent val="0"/>
          <c:showBubbleSize val="0"/>
        </c:dLbls>
        <c:gapWidth val="219"/>
        <c:overlap val="-27"/>
        <c:axId val="361956864"/>
        <c:axId val="361958400"/>
      </c:barChart>
      <c:catAx>
        <c:axId val="361956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1958400"/>
        <c:crosses val="autoZero"/>
        <c:auto val="1"/>
        <c:lblAlgn val="ctr"/>
        <c:lblOffset val="100"/>
        <c:noMultiLvlLbl val="0"/>
      </c:catAx>
      <c:valAx>
        <c:axId val="361958400"/>
        <c:scaling>
          <c:orientation val="minMax"/>
          <c:max val="1"/>
          <c:min val="0.9"/>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1956864"/>
        <c:crosses val="autoZero"/>
        <c:crossBetween val="between"/>
        <c:majorUnit val="1.0000000000000002E-2"/>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alpha val="99000"/>
        </a:schemeClr>
      </a:solidFill>
      <a:round/>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3G FTP Throughput (Kbps)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4081277777777776"/>
          <c:y val="0.10348288478891357"/>
          <c:w val="0.72380366666666662"/>
          <c:h val="0.73025206916293439"/>
        </c:manualLayout>
      </c:layout>
      <c:barChart>
        <c:barDir val="bar"/>
        <c:grouping val="clustered"/>
        <c:varyColors val="0"/>
        <c:ser>
          <c:idx val="0"/>
          <c:order val="0"/>
          <c:tx>
            <c:strRef>
              <c:f>Sheet1!$A$395</c:f>
              <c:strCache>
                <c:ptCount val="1"/>
                <c:pt idx="0">
                  <c:v>MTN</c:v>
                </c:pt>
              </c:strCache>
            </c:strRef>
          </c:tx>
          <c:spPr>
            <a:solidFill>
              <a:srgbClr val="FFC000"/>
            </a:solidFill>
            <a:ln>
              <a:noFill/>
            </a:ln>
            <a:effectLst/>
          </c:spPr>
          <c:invertIfNegative val="0"/>
          <c:dPt>
            <c:idx val="2"/>
            <c:invertIfNegative val="0"/>
            <c:bubble3D val="0"/>
            <c:spPr>
              <a:solidFill>
                <a:srgbClr val="FFC000"/>
              </a:solidFill>
              <a:ln>
                <a:noFill/>
              </a:ln>
              <a:effectLst/>
            </c:spPr>
            <c:extLst>
              <c:ext xmlns:c16="http://schemas.microsoft.com/office/drawing/2014/chart" uri="{C3380CC4-5D6E-409C-BE32-E72D297353CC}">
                <c16:uniqueId val="{00000001-23D6-4651-AAE9-8A56A3A1F24D}"/>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Sheet1!$B$394:$E$394</c:f>
              <c:strCache>
                <c:ptCount val="4"/>
                <c:pt idx="0">
                  <c:v>App_Throughpout_DL</c:v>
                </c:pt>
                <c:pt idx="1">
                  <c:v>App_Throughpout_UL</c:v>
                </c:pt>
                <c:pt idx="2">
                  <c:v>Max_App_Throughpout_DL</c:v>
                </c:pt>
                <c:pt idx="3">
                  <c:v>Max_App_Throughpout_UL</c:v>
                </c:pt>
              </c:strCache>
            </c:strRef>
          </c:cat>
          <c:val>
            <c:numRef>
              <c:f>Sheet1!$B$395:$E$395</c:f>
              <c:numCache>
                <c:formatCode>0.00</c:formatCode>
                <c:ptCount val="4"/>
                <c:pt idx="0">
                  <c:v>2963.37</c:v>
                </c:pt>
                <c:pt idx="1">
                  <c:v>1207</c:v>
                </c:pt>
                <c:pt idx="2">
                  <c:v>11737.85</c:v>
                </c:pt>
                <c:pt idx="3">
                  <c:v>12512.54</c:v>
                </c:pt>
              </c:numCache>
            </c:numRef>
          </c:val>
          <c:extLst>
            <c:ext xmlns:c16="http://schemas.microsoft.com/office/drawing/2014/chart" uri="{C3380CC4-5D6E-409C-BE32-E72D297353CC}">
              <c16:uniqueId val="{00000002-23D6-4651-AAE9-8A56A3A1F24D}"/>
            </c:ext>
          </c:extLst>
        </c:ser>
        <c:ser>
          <c:idx val="1"/>
          <c:order val="1"/>
          <c:tx>
            <c:strRef>
              <c:f>Sheet1!$A$396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Sheet1!$B$394:$E$394</c:f>
              <c:strCache>
                <c:ptCount val="4"/>
                <c:pt idx="0">
                  <c:v>App_Throughpout_DL</c:v>
                </c:pt>
                <c:pt idx="1">
                  <c:v>App_Throughpout_UL</c:v>
                </c:pt>
                <c:pt idx="2">
                  <c:v>Max_App_Throughpout_DL</c:v>
                </c:pt>
                <c:pt idx="3">
                  <c:v>Max_App_Throughpout_UL</c:v>
                </c:pt>
              </c:strCache>
            </c:strRef>
          </c:cat>
          <c:val>
            <c:numRef>
              <c:f>Sheet1!$B$396:$E$396</c:f>
              <c:numCache>
                <c:formatCode>0.00</c:formatCode>
                <c:ptCount val="4"/>
                <c:pt idx="0">
                  <c:v>3762.44</c:v>
                </c:pt>
                <c:pt idx="1">
                  <c:v>1164.53</c:v>
                </c:pt>
                <c:pt idx="2">
                  <c:v>26933.88</c:v>
                </c:pt>
                <c:pt idx="3">
                  <c:v>14925.39</c:v>
                </c:pt>
              </c:numCache>
            </c:numRef>
          </c:val>
          <c:extLst>
            <c:ext xmlns:c16="http://schemas.microsoft.com/office/drawing/2014/chart" uri="{C3380CC4-5D6E-409C-BE32-E72D297353CC}">
              <c16:uniqueId val="{00000003-23D6-4651-AAE9-8A56A3A1F24D}"/>
            </c:ext>
          </c:extLst>
        </c:ser>
        <c:ser>
          <c:idx val="2"/>
          <c:order val="2"/>
          <c:tx>
            <c:strRef>
              <c:f>Sheet1!$A$397</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Sheet1!$B$394:$E$394</c:f>
              <c:strCache>
                <c:ptCount val="4"/>
                <c:pt idx="0">
                  <c:v>App_Throughpout_DL</c:v>
                </c:pt>
                <c:pt idx="1">
                  <c:v>App_Throughpout_UL</c:v>
                </c:pt>
                <c:pt idx="2">
                  <c:v>Max_App_Throughpout_DL</c:v>
                </c:pt>
                <c:pt idx="3">
                  <c:v>Max_App_Throughpout_UL</c:v>
                </c:pt>
              </c:strCache>
            </c:strRef>
          </c:cat>
          <c:val>
            <c:numRef>
              <c:f>Sheet1!$B$397:$E$397</c:f>
              <c:numCache>
                <c:formatCode>0.00</c:formatCode>
                <c:ptCount val="4"/>
                <c:pt idx="0">
                  <c:v>4201.33</c:v>
                </c:pt>
                <c:pt idx="1">
                  <c:v>2078.29</c:v>
                </c:pt>
                <c:pt idx="2">
                  <c:v>18279</c:v>
                </c:pt>
                <c:pt idx="3">
                  <c:v>7408.41</c:v>
                </c:pt>
              </c:numCache>
            </c:numRef>
          </c:val>
          <c:extLst>
            <c:ext xmlns:c16="http://schemas.microsoft.com/office/drawing/2014/chart" uri="{C3380CC4-5D6E-409C-BE32-E72D297353CC}">
              <c16:uniqueId val="{00000004-23D6-4651-AAE9-8A56A3A1F24D}"/>
            </c:ext>
          </c:extLst>
        </c:ser>
        <c:dLbls>
          <c:dLblPos val="outEnd"/>
          <c:showLegendKey val="0"/>
          <c:showVal val="1"/>
          <c:showCatName val="0"/>
          <c:showSerName val="0"/>
          <c:showPercent val="0"/>
          <c:showBubbleSize val="0"/>
        </c:dLbls>
        <c:gapWidth val="182"/>
        <c:axId val="362297216"/>
        <c:axId val="362298752"/>
      </c:barChart>
      <c:catAx>
        <c:axId val="3622972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2298752"/>
        <c:crosses val="autoZero"/>
        <c:auto val="1"/>
        <c:lblAlgn val="ctr"/>
        <c:lblOffset val="100"/>
        <c:noMultiLvlLbl val="0"/>
      </c:catAx>
      <c:valAx>
        <c:axId val="362298752"/>
        <c:scaling>
          <c:orientation val="minMax"/>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22972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4G HTTP Browsing  Success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Sheet1!$A$467</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Sheet1!$B$466</c:f>
              <c:strCache>
                <c:ptCount val="1"/>
                <c:pt idx="0">
                  <c:v>HTTP Browsing Success rate (%)</c:v>
                </c:pt>
              </c:strCache>
            </c:strRef>
          </c:cat>
          <c:val>
            <c:numRef>
              <c:f>Sheet1!$B$467</c:f>
              <c:numCache>
                <c:formatCode>0.00%</c:formatCode>
                <c:ptCount val="1"/>
                <c:pt idx="0">
                  <c:v>0.99909999999999999</c:v>
                </c:pt>
              </c:numCache>
            </c:numRef>
          </c:val>
          <c:extLst>
            <c:ext xmlns:c16="http://schemas.microsoft.com/office/drawing/2014/chart" uri="{C3380CC4-5D6E-409C-BE32-E72D297353CC}">
              <c16:uniqueId val="{00000000-E097-477E-B08B-4FF1D0389E61}"/>
            </c:ext>
          </c:extLst>
        </c:ser>
        <c:ser>
          <c:idx val="1"/>
          <c:order val="1"/>
          <c:tx>
            <c:strRef>
              <c:f>Sheet1!$A$468</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Sheet1!$B$466</c:f>
              <c:strCache>
                <c:ptCount val="1"/>
                <c:pt idx="0">
                  <c:v>HTTP Browsing Success rate (%)</c:v>
                </c:pt>
              </c:strCache>
            </c:strRef>
          </c:cat>
          <c:val>
            <c:numRef>
              <c:f>Sheet1!$B$468</c:f>
              <c:numCache>
                <c:formatCode>0.00%</c:formatCode>
                <c:ptCount val="1"/>
                <c:pt idx="0">
                  <c:v>0.99780000000000002</c:v>
                </c:pt>
              </c:numCache>
            </c:numRef>
          </c:val>
          <c:extLst>
            <c:ext xmlns:c16="http://schemas.microsoft.com/office/drawing/2014/chart" uri="{C3380CC4-5D6E-409C-BE32-E72D297353CC}">
              <c16:uniqueId val="{00000001-E097-477E-B08B-4FF1D0389E61}"/>
            </c:ext>
          </c:extLst>
        </c:ser>
        <c:ser>
          <c:idx val="2"/>
          <c:order val="2"/>
          <c:tx>
            <c:strRef>
              <c:f>Sheet1!$A$469</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Sheet1!$B$466</c:f>
              <c:strCache>
                <c:ptCount val="1"/>
                <c:pt idx="0">
                  <c:v>HTTP Browsing Success rate (%)</c:v>
                </c:pt>
              </c:strCache>
            </c:strRef>
          </c:cat>
          <c:val>
            <c:numRef>
              <c:f>Sheet1!$B$469</c:f>
              <c:numCache>
                <c:formatCode>0.00%</c:formatCode>
                <c:ptCount val="1"/>
                <c:pt idx="0">
                  <c:v>0.99890000000000001</c:v>
                </c:pt>
              </c:numCache>
            </c:numRef>
          </c:val>
          <c:extLst>
            <c:ext xmlns:c16="http://schemas.microsoft.com/office/drawing/2014/chart" uri="{C3380CC4-5D6E-409C-BE32-E72D297353CC}">
              <c16:uniqueId val="{00000002-E097-477E-B08B-4FF1D0389E61}"/>
            </c:ext>
          </c:extLst>
        </c:ser>
        <c:dLbls>
          <c:dLblPos val="outEnd"/>
          <c:showLegendKey val="0"/>
          <c:showVal val="1"/>
          <c:showCatName val="0"/>
          <c:showSerName val="0"/>
          <c:showPercent val="0"/>
          <c:showBubbleSize val="0"/>
        </c:dLbls>
        <c:gapWidth val="219"/>
        <c:overlap val="-27"/>
        <c:axId val="354699520"/>
        <c:axId val="354701312"/>
      </c:barChart>
      <c:catAx>
        <c:axId val="354699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4701312"/>
        <c:crosses val="autoZero"/>
        <c:auto val="1"/>
        <c:lblAlgn val="ctr"/>
        <c:lblOffset val="100"/>
        <c:noMultiLvlLbl val="0"/>
      </c:catAx>
      <c:valAx>
        <c:axId val="354701312"/>
        <c:scaling>
          <c:orientation val="minMax"/>
          <c:max val="1"/>
          <c:min val="0.9"/>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4699520"/>
        <c:crosses val="autoZero"/>
        <c:crossBetween val="between"/>
      </c:valAx>
      <c:spPr>
        <a:solidFill>
          <a:schemeClr val="lt1"/>
        </a:solid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4G FTP Success Rate (%)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Sheet1!$A$415</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Sheet1!$B$414:$C$414</c:f>
              <c:strCache>
                <c:ptCount val="2"/>
                <c:pt idx="0">
                  <c:v>FTP Success DL (%)</c:v>
                </c:pt>
                <c:pt idx="1">
                  <c:v>FTP Success UL (%) </c:v>
                </c:pt>
              </c:strCache>
            </c:strRef>
          </c:cat>
          <c:val>
            <c:numRef>
              <c:f>Sheet1!$B$415:$C$415</c:f>
              <c:numCache>
                <c:formatCode>0.00%</c:formatCode>
                <c:ptCount val="2"/>
                <c:pt idx="0">
                  <c:v>0.99570000000000003</c:v>
                </c:pt>
                <c:pt idx="1">
                  <c:v>0.99119999999999997</c:v>
                </c:pt>
              </c:numCache>
            </c:numRef>
          </c:val>
          <c:extLst>
            <c:ext xmlns:c16="http://schemas.microsoft.com/office/drawing/2014/chart" uri="{C3380CC4-5D6E-409C-BE32-E72D297353CC}">
              <c16:uniqueId val="{00000000-B109-45DA-B4F9-D20C6AAB0001}"/>
            </c:ext>
          </c:extLst>
        </c:ser>
        <c:ser>
          <c:idx val="1"/>
          <c:order val="1"/>
          <c:tx>
            <c:strRef>
              <c:f>Sheet1!$A$416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Sheet1!$B$414:$C$414</c:f>
              <c:strCache>
                <c:ptCount val="2"/>
                <c:pt idx="0">
                  <c:v>FTP Success DL (%)</c:v>
                </c:pt>
                <c:pt idx="1">
                  <c:v>FTP Success UL (%) </c:v>
                </c:pt>
              </c:strCache>
            </c:strRef>
          </c:cat>
          <c:val>
            <c:numRef>
              <c:f>Sheet1!$B$416:$C$416</c:f>
              <c:numCache>
                <c:formatCode>0.00%</c:formatCode>
                <c:ptCount val="2"/>
                <c:pt idx="0">
                  <c:v>1</c:v>
                </c:pt>
                <c:pt idx="1">
                  <c:v>0.99539999999999995</c:v>
                </c:pt>
              </c:numCache>
            </c:numRef>
          </c:val>
          <c:extLst>
            <c:ext xmlns:c16="http://schemas.microsoft.com/office/drawing/2014/chart" uri="{C3380CC4-5D6E-409C-BE32-E72D297353CC}">
              <c16:uniqueId val="{00000001-B109-45DA-B4F9-D20C6AAB0001}"/>
            </c:ext>
          </c:extLst>
        </c:ser>
        <c:ser>
          <c:idx val="2"/>
          <c:order val="2"/>
          <c:tx>
            <c:strRef>
              <c:f>Sheet1!$A$417</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Sheet1!$B$414:$C$414</c:f>
              <c:strCache>
                <c:ptCount val="2"/>
                <c:pt idx="0">
                  <c:v>FTP Success DL (%)</c:v>
                </c:pt>
                <c:pt idx="1">
                  <c:v>FTP Success UL (%) </c:v>
                </c:pt>
              </c:strCache>
            </c:strRef>
          </c:cat>
          <c:val>
            <c:numRef>
              <c:f>Sheet1!$B$417:$C$417</c:f>
              <c:numCache>
                <c:formatCode>0.00%</c:formatCode>
                <c:ptCount val="2"/>
                <c:pt idx="0">
                  <c:v>1</c:v>
                </c:pt>
                <c:pt idx="1">
                  <c:v>0.99780000000000002</c:v>
                </c:pt>
              </c:numCache>
            </c:numRef>
          </c:val>
          <c:extLst>
            <c:ext xmlns:c16="http://schemas.microsoft.com/office/drawing/2014/chart" uri="{C3380CC4-5D6E-409C-BE32-E72D297353CC}">
              <c16:uniqueId val="{00000002-B109-45DA-B4F9-D20C6AAB0001}"/>
            </c:ext>
          </c:extLst>
        </c:ser>
        <c:dLbls>
          <c:dLblPos val="outEnd"/>
          <c:showLegendKey val="0"/>
          <c:showVal val="1"/>
          <c:showCatName val="0"/>
          <c:showSerName val="0"/>
          <c:showPercent val="0"/>
          <c:showBubbleSize val="0"/>
        </c:dLbls>
        <c:gapWidth val="219"/>
        <c:overlap val="-27"/>
        <c:axId val="979608223"/>
        <c:axId val="414380047"/>
      </c:barChart>
      <c:catAx>
        <c:axId val="979608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4380047"/>
        <c:crosses val="autoZero"/>
        <c:auto val="1"/>
        <c:lblAlgn val="ctr"/>
        <c:lblOffset val="100"/>
        <c:noMultiLvlLbl val="0"/>
      </c:catAx>
      <c:valAx>
        <c:axId val="414380047"/>
        <c:scaling>
          <c:orientation val="minMax"/>
          <c:max val="1"/>
          <c:min val="0.95000000000000007"/>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79608223"/>
        <c:crosses val="autoZero"/>
        <c:crossBetween val="between"/>
        <c:majorUnit val="1.0000000000000002E-2"/>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bg1">
          <a:lumMod val="65000"/>
        </a:schemeClr>
      </a:solidFill>
      <a:round/>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4G FTP Throughput (Kbps)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936675922527091"/>
          <c:y val="0.11175330314605787"/>
          <c:w val="0.82545395686711476"/>
          <c:h val="0.6183245231126363"/>
        </c:manualLayout>
      </c:layout>
      <c:barChart>
        <c:barDir val="bar"/>
        <c:grouping val="clustered"/>
        <c:varyColors val="0"/>
        <c:ser>
          <c:idx val="0"/>
          <c:order val="0"/>
          <c:tx>
            <c:strRef>
              <c:f>Sheet1!$A$447</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Sheet1!$B$446:$E$446</c:f>
              <c:strCache>
                <c:ptCount val="4"/>
                <c:pt idx="0">
                  <c:v>App_Throughpout_DL</c:v>
                </c:pt>
                <c:pt idx="1">
                  <c:v>App_Throughpout_UL</c:v>
                </c:pt>
                <c:pt idx="2">
                  <c:v>Max_App_Throughpout_DL</c:v>
                </c:pt>
                <c:pt idx="3">
                  <c:v>Max_App_Throughpout_UL</c:v>
                </c:pt>
              </c:strCache>
            </c:strRef>
          </c:cat>
          <c:val>
            <c:numRef>
              <c:f>Sheet1!$B$447:$E$447</c:f>
              <c:numCache>
                <c:formatCode>0.00</c:formatCode>
                <c:ptCount val="4"/>
                <c:pt idx="0">
                  <c:v>19467.82</c:v>
                </c:pt>
                <c:pt idx="1">
                  <c:v>16192.44</c:v>
                </c:pt>
                <c:pt idx="2">
                  <c:v>192461.15</c:v>
                </c:pt>
                <c:pt idx="3">
                  <c:v>37350.35</c:v>
                </c:pt>
              </c:numCache>
            </c:numRef>
          </c:val>
          <c:extLst>
            <c:ext xmlns:c16="http://schemas.microsoft.com/office/drawing/2014/chart" uri="{C3380CC4-5D6E-409C-BE32-E72D297353CC}">
              <c16:uniqueId val="{00000000-5662-46A5-9BED-F396BAFAA4B9}"/>
            </c:ext>
          </c:extLst>
        </c:ser>
        <c:ser>
          <c:idx val="1"/>
          <c:order val="1"/>
          <c:tx>
            <c:strRef>
              <c:f>Sheet1!$A$448</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Sheet1!$B$446:$E$446</c:f>
              <c:strCache>
                <c:ptCount val="4"/>
                <c:pt idx="0">
                  <c:v>App_Throughpout_DL</c:v>
                </c:pt>
                <c:pt idx="1">
                  <c:v>App_Throughpout_UL</c:v>
                </c:pt>
                <c:pt idx="2">
                  <c:v>Max_App_Throughpout_DL</c:v>
                </c:pt>
                <c:pt idx="3">
                  <c:v>Max_App_Throughpout_UL</c:v>
                </c:pt>
              </c:strCache>
            </c:strRef>
          </c:cat>
          <c:val>
            <c:numRef>
              <c:f>Sheet1!$B$448:$E$448</c:f>
              <c:numCache>
                <c:formatCode>0.00</c:formatCode>
                <c:ptCount val="4"/>
                <c:pt idx="0">
                  <c:v>22708.55</c:v>
                </c:pt>
                <c:pt idx="1">
                  <c:v>14256.16</c:v>
                </c:pt>
                <c:pt idx="2">
                  <c:v>155977.79999999999</c:v>
                </c:pt>
                <c:pt idx="3">
                  <c:v>27217.29</c:v>
                </c:pt>
              </c:numCache>
            </c:numRef>
          </c:val>
          <c:extLst>
            <c:ext xmlns:c16="http://schemas.microsoft.com/office/drawing/2014/chart" uri="{C3380CC4-5D6E-409C-BE32-E72D297353CC}">
              <c16:uniqueId val="{00000001-5662-46A5-9BED-F396BAFAA4B9}"/>
            </c:ext>
          </c:extLst>
        </c:ser>
        <c:ser>
          <c:idx val="2"/>
          <c:order val="2"/>
          <c:tx>
            <c:strRef>
              <c:f>Sheet1!$A$449</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Sheet1!$B$446:$E$446</c:f>
              <c:strCache>
                <c:ptCount val="4"/>
                <c:pt idx="0">
                  <c:v>App_Throughpout_DL</c:v>
                </c:pt>
                <c:pt idx="1">
                  <c:v>App_Throughpout_UL</c:v>
                </c:pt>
                <c:pt idx="2">
                  <c:v>Max_App_Throughpout_DL</c:v>
                </c:pt>
                <c:pt idx="3">
                  <c:v>Max_App_Throughpout_UL</c:v>
                </c:pt>
              </c:strCache>
            </c:strRef>
          </c:cat>
          <c:val>
            <c:numRef>
              <c:f>Sheet1!$B$449:$E$449</c:f>
              <c:numCache>
                <c:formatCode>0.00</c:formatCode>
                <c:ptCount val="4"/>
                <c:pt idx="0">
                  <c:v>12677.21</c:v>
                </c:pt>
                <c:pt idx="1">
                  <c:v>12265.83</c:v>
                </c:pt>
                <c:pt idx="2">
                  <c:v>32124.35</c:v>
                </c:pt>
                <c:pt idx="3">
                  <c:v>14522.37</c:v>
                </c:pt>
              </c:numCache>
            </c:numRef>
          </c:val>
          <c:extLst>
            <c:ext xmlns:c16="http://schemas.microsoft.com/office/drawing/2014/chart" uri="{C3380CC4-5D6E-409C-BE32-E72D297353CC}">
              <c16:uniqueId val="{00000002-5662-46A5-9BED-F396BAFAA4B9}"/>
            </c:ext>
          </c:extLst>
        </c:ser>
        <c:dLbls>
          <c:dLblPos val="outEnd"/>
          <c:showLegendKey val="0"/>
          <c:showVal val="1"/>
          <c:showCatName val="0"/>
          <c:showSerName val="0"/>
          <c:showPercent val="0"/>
          <c:showBubbleSize val="0"/>
        </c:dLbls>
        <c:gapWidth val="182"/>
        <c:axId val="362754816"/>
        <c:axId val="362756352"/>
      </c:barChart>
      <c:catAx>
        <c:axId val="362754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2756352"/>
        <c:crosses val="autoZero"/>
        <c:auto val="1"/>
        <c:lblAlgn val="ctr"/>
        <c:lblOffset val="100"/>
        <c:noMultiLvlLbl val="0"/>
      </c:catAx>
      <c:valAx>
        <c:axId val="362756352"/>
        <c:scaling>
          <c:orientation val="minMax"/>
          <c:max val="22000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2754816"/>
        <c:crosses val="autoZero"/>
        <c:crossBetween val="between"/>
      </c:valAx>
      <c:spPr>
        <a:noFill/>
        <a:ln>
          <a:solidFill>
            <a:schemeClr val="bg1">
              <a:lumMod val="65000"/>
            </a:schemeClr>
          </a:solid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400" b="0" i="0" u="none" strike="noStrike" kern="1200" spc="0" baseline="0">
                <a:solidFill>
                  <a:schemeClr val="tx1">
                    <a:lumMod val="65000"/>
                    <a:lumOff val="35000"/>
                  </a:schemeClr>
                </a:solidFill>
                <a:latin typeface="+mn-lt"/>
                <a:ea typeface="+mn-ea"/>
                <a:cs typeface="+mn-cs"/>
              </a:defRPr>
            </a:pPr>
            <a:r>
              <a:rPr lang="fr-FR" dirty="0"/>
              <a:t>3G</a:t>
            </a:r>
            <a:r>
              <a:rPr lang="fr-FR" baseline="0" dirty="0"/>
              <a:t> Band </a:t>
            </a:r>
            <a:r>
              <a:rPr lang="fr-FR" sz="1400" b="0" i="0" u="none" strike="noStrike" baseline="0" dirty="0">
                <a:effectLst/>
              </a:rPr>
              <a:t>Distribution </a:t>
            </a:r>
            <a:r>
              <a:rPr lang="fr-FR" dirty="0"/>
              <a:t>(%)</a:t>
            </a:r>
          </a:p>
        </c:rich>
      </c:tx>
      <c:layout>
        <c:manualLayout>
          <c:xMode val="edge"/>
          <c:yMode val="edge"/>
          <c:x val="0.25289574219889183"/>
          <c:y val="4.8840625906657886E-2"/>
          <c:w val="0.7471042275428772"/>
          <c:h val="0.15181452035903931"/>
        </c:manualLayout>
      </c:layout>
      <c:overlay val="0"/>
      <c:spPr>
        <a:noFill/>
        <a:ln>
          <a:noFill/>
        </a:ln>
        <a:effectLst/>
      </c:spPr>
      <c:txPr>
        <a:bodyPr rot="0" spcFirstLastPara="1" vertOverflow="ellipsis" vert="horz" wrap="square" anchor="ctr" anchorCtr="1"/>
        <a:lstStyle/>
        <a:p>
          <a:pPr algn="ct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0688931942197973E-2"/>
          <c:y val="0.18117532978119746"/>
          <c:w val="0.89281024070082438"/>
          <c:h val="0.65969551709705432"/>
        </c:manualLayout>
      </c:layout>
      <c:barChart>
        <c:barDir val="col"/>
        <c:grouping val="clustered"/>
        <c:varyColors val="0"/>
        <c:ser>
          <c:idx val="0"/>
          <c:order val="0"/>
          <c:tx>
            <c:strRef>
              <c:f>Sheet1!$A$571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Sheet1!$B$570:$C$570</c:f>
              <c:strCache>
                <c:ptCount val="2"/>
                <c:pt idx="0">
                  <c:v>UMTS 900</c:v>
                </c:pt>
                <c:pt idx="1">
                  <c:v>UMTS 2100</c:v>
                </c:pt>
              </c:strCache>
            </c:strRef>
          </c:cat>
          <c:val>
            <c:numRef>
              <c:f>Sheet1!$B$571:$C$571</c:f>
              <c:numCache>
                <c:formatCode>0.00%</c:formatCode>
                <c:ptCount val="2"/>
                <c:pt idx="0">
                  <c:v>0.47670000000000001</c:v>
                </c:pt>
                <c:pt idx="1">
                  <c:v>0.52329999999999999</c:v>
                </c:pt>
              </c:numCache>
            </c:numRef>
          </c:val>
          <c:extLst>
            <c:ext xmlns:c16="http://schemas.microsoft.com/office/drawing/2014/chart" uri="{C3380CC4-5D6E-409C-BE32-E72D297353CC}">
              <c16:uniqueId val="{00000000-9615-45E4-8185-C06BA39F71B6}"/>
            </c:ext>
          </c:extLst>
        </c:ser>
        <c:ser>
          <c:idx val="2"/>
          <c:order val="1"/>
          <c:tx>
            <c:strRef>
              <c:f>Sheet1!$A$572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Sheet1!$B$570:$C$570</c:f>
              <c:strCache>
                <c:ptCount val="2"/>
                <c:pt idx="0">
                  <c:v>UMTS 900</c:v>
                </c:pt>
                <c:pt idx="1">
                  <c:v>UMTS 2100</c:v>
                </c:pt>
              </c:strCache>
            </c:strRef>
          </c:cat>
          <c:val>
            <c:numRef>
              <c:f>Sheet1!$B$572:$C$572</c:f>
              <c:numCache>
                <c:formatCode>0.00%</c:formatCode>
                <c:ptCount val="2"/>
                <c:pt idx="0">
                  <c:v>6.4500000000000002E-2</c:v>
                </c:pt>
                <c:pt idx="1">
                  <c:v>0.9355</c:v>
                </c:pt>
              </c:numCache>
            </c:numRef>
          </c:val>
          <c:extLst>
            <c:ext xmlns:c16="http://schemas.microsoft.com/office/drawing/2014/chart" uri="{C3380CC4-5D6E-409C-BE32-E72D297353CC}">
              <c16:uniqueId val="{00000001-9615-45E4-8185-C06BA39F71B6}"/>
            </c:ext>
          </c:extLst>
        </c:ser>
        <c:ser>
          <c:idx val="1"/>
          <c:order val="2"/>
          <c:tx>
            <c:strRef>
              <c:f>Sheet1!$A$573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Sheet1!$B$570:$C$570</c:f>
              <c:strCache>
                <c:ptCount val="2"/>
                <c:pt idx="0">
                  <c:v>UMTS 900</c:v>
                </c:pt>
                <c:pt idx="1">
                  <c:v>UMTS 2100</c:v>
                </c:pt>
              </c:strCache>
            </c:strRef>
          </c:cat>
          <c:val>
            <c:numRef>
              <c:f>Sheet1!$B$573:$C$573</c:f>
              <c:numCache>
                <c:formatCode>0.00%</c:formatCode>
                <c:ptCount val="2"/>
                <c:pt idx="0">
                  <c:v>8.0999999999999996E-3</c:v>
                </c:pt>
                <c:pt idx="1">
                  <c:v>0.9919</c:v>
                </c:pt>
              </c:numCache>
            </c:numRef>
          </c:val>
          <c:extLst>
            <c:ext xmlns:c16="http://schemas.microsoft.com/office/drawing/2014/chart" uri="{C3380CC4-5D6E-409C-BE32-E72D297353CC}">
              <c16:uniqueId val="{00000002-9615-45E4-8185-C06BA39F71B6}"/>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1247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bg1">
          <a:lumMod val="65000"/>
        </a:schemeClr>
      </a:solidFill>
      <a:round/>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4G Band Distribution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Sheet1!$A$493</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Sheet1!$B$492:$F$492</c:f>
              <c:strCache>
                <c:ptCount val="5"/>
                <c:pt idx="0">
                  <c:v>LTE 800</c:v>
                </c:pt>
                <c:pt idx="1">
                  <c:v>LTE 700</c:v>
                </c:pt>
                <c:pt idx="2">
                  <c:v>LTE 1800</c:v>
                </c:pt>
                <c:pt idx="3">
                  <c:v>LTE 2100</c:v>
                </c:pt>
                <c:pt idx="4">
                  <c:v>LTE 2600</c:v>
                </c:pt>
              </c:strCache>
            </c:strRef>
          </c:cat>
          <c:val>
            <c:numRef>
              <c:f>Sheet1!$B$493:$F$493</c:f>
              <c:numCache>
                <c:formatCode>0.00%</c:formatCode>
                <c:ptCount val="5"/>
                <c:pt idx="0">
                  <c:v>1.7100000000000001E-2</c:v>
                </c:pt>
                <c:pt idx="1">
                  <c:v>6.1000000000000004E-3</c:v>
                </c:pt>
                <c:pt idx="2">
                  <c:v>9.1999999999999998E-3</c:v>
                </c:pt>
                <c:pt idx="3">
                  <c:v>8.9999999999999993E-3</c:v>
                </c:pt>
                <c:pt idx="4">
                  <c:v>0.95860000000000001</c:v>
                </c:pt>
              </c:numCache>
            </c:numRef>
          </c:val>
          <c:extLst>
            <c:ext xmlns:c16="http://schemas.microsoft.com/office/drawing/2014/chart" uri="{C3380CC4-5D6E-409C-BE32-E72D297353CC}">
              <c16:uniqueId val="{00000000-37AE-47CB-9B27-6C8BEF2B3FD3}"/>
            </c:ext>
          </c:extLst>
        </c:ser>
        <c:ser>
          <c:idx val="1"/>
          <c:order val="1"/>
          <c:tx>
            <c:strRef>
              <c:f>Sheet1!$A$494</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Sheet1!$B$492:$F$492</c:f>
              <c:strCache>
                <c:ptCount val="5"/>
                <c:pt idx="0">
                  <c:v>LTE 800</c:v>
                </c:pt>
                <c:pt idx="1">
                  <c:v>LTE 700</c:v>
                </c:pt>
                <c:pt idx="2">
                  <c:v>LTE 1800</c:v>
                </c:pt>
                <c:pt idx="3">
                  <c:v>LTE 2100</c:v>
                </c:pt>
                <c:pt idx="4">
                  <c:v>LTE 2600</c:v>
                </c:pt>
              </c:strCache>
            </c:strRef>
          </c:cat>
          <c:val>
            <c:numRef>
              <c:f>Sheet1!$B$494:$F$494</c:f>
              <c:numCache>
                <c:formatCode>0.00%</c:formatCode>
                <c:ptCount val="5"/>
                <c:pt idx="0">
                  <c:v>0.25600000000000001</c:v>
                </c:pt>
                <c:pt idx="1">
                  <c:v>0</c:v>
                </c:pt>
                <c:pt idx="2">
                  <c:v>1.9800000000000002E-2</c:v>
                </c:pt>
                <c:pt idx="3">
                  <c:v>0</c:v>
                </c:pt>
                <c:pt idx="4">
                  <c:v>0.72419999999999995</c:v>
                </c:pt>
              </c:numCache>
            </c:numRef>
          </c:val>
          <c:extLst>
            <c:ext xmlns:c16="http://schemas.microsoft.com/office/drawing/2014/chart" uri="{C3380CC4-5D6E-409C-BE32-E72D297353CC}">
              <c16:uniqueId val="{00000001-37AE-47CB-9B27-6C8BEF2B3FD3}"/>
            </c:ext>
          </c:extLst>
        </c:ser>
        <c:ser>
          <c:idx val="2"/>
          <c:order val="2"/>
          <c:tx>
            <c:strRef>
              <c:f>Sheet1!$A$495</c:f>
              <c:strCache>
                <c:ptCount val="1"/>
                <c:pt idx="0">
                  <c:v>CELTISS</c:v>
                </c:pt>
              </c:strCache>
            </c:strRef>
          </c:tx>
          <c:spPr>
            <a:solidFill>
              <a:srgbClr val="0070C0"/>
            </a:solidFill>
            <a:ln>
              <a:noFill/>
            </a:ln>
            <a:effectLst/>
          </c:spPr>
          <c:invertIfNegative val="0"/>
          <c:dLbls>
            <c:dLbl>
              <c:idx val="1"/>
              <c:layout>
                <c:manualLayout>
                  <c:x val="9.8422439842078564E-3"/>
                  <c:y val="-3.192848020434227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7AE-47CB-9B27-6C8BEF2B3FD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Sheet1!$B$492:$F$492</c:f>
              <c:strCache>
                <c:ptCount val="5"/>
                <c:pt idx="0">
                  <c:v>LTE 800</c:v>
                </c:pt>
                <c:pt idx="1">
                  <c:v>LTE 700</c:v>
                </c:pt>
                <c:pt idx="2">
                  <c:v>LTE 1800</c:v>
                </c:pt>
                <c:pt idx="3">
                  <c:v>LTE 2100</c:v>
                </c:pt>
                <c:pt idx="4">
                  <c:v>LTE 2600</c:v>
                </c:pt>
              </c:strCache>
            </c:strRef>
          </c:cat>
          <c:val>
            <c:numRef>
              <c:f>Sheet1!$B$495:$F$495</c:f>
              <c:numCache>
                <c:formatCode>0.00%</c:formatCode>
                <c:ptCount val="5"/>
                <c:pt idx="0">
                  <c:v>3.3500000000000002E-2</c:v>
                </c:pt>
                <c:pt idx="1">
                  <c:v>0</c:v>
                </c:pt>
                <c:pt idx="2">
                  <c:v>0.96430000000000005</c:v>
                </c:pt>
                <c:pt idx="3">
                  <c:v>0</c:v>
                </c:pt>
                <c:pt idx="4">
                  <c:v>2.2000000000000001E-3</c:v>
                </c:pt>
              </c:numCache>
            </c:numRef>
          </c:val>
          <c:extLst>
            <c:ext xmlns:c16="http://schemas.microsoft.com/office/drawing/2014/chart" uri="{C3380CC4-5D6E-409C-BE32-E72D297353CC}">
              <c16:uniqueId val="{00000003-37AE-47CB-9B27-6C8BEF2B3FD3}"/>
            </c:ext>
          </c:extLst>
        </c:ser>
        <c:dLbls>
          <c:dLblPos val="outEnd"/>
          <c:showLegendKey val="0"/>
          <c:showVal val="1"/>
          <c:showCatName val="0"/>
          <c:showSerName val="0"/>
          <c:showPercent val="0"/>
          <c:showBubbleSize val="0"/>
        </c:dLbls>
        <c:gapWidth val="219"/>
        <c:overlap val="-27"/>
        <c:axId val="363086976"/>
        <c:axId val="363088512"/>
      </c:barChart>
      <c:catAx>
        <c:axId val="363086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3088512"/>
        <c:crosses val="autoZero"/>
        <c:auto val="1"/>
        <c:lblAlgn val="ctr"/>
        <c:lblOffset val="100"/>
        <c:noMultiLvlLbl val="0"/>
      </c:catAx>
      <c:valAx>
        <c:axId val="36308851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30869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4G Packet Technology usage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Sheet1!$B$590</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Sheet1!$A$591:$A$592</c:f>
              <c:strCache>
                <c:ptCount val="2"/>
                <c:pt idx="0">
                  <c:v>LTE</c:v>
                </c:pt>
                <c:pt idx="1">
                  <c:v>LTE CA</c:v>
                </c:pt>
              </c:strCache>
            </c:strRef>
          </c:cat>
          <c:val>
            <c:numRef>
              <c:f>Sheet1!$B$591:$B$592</c:f>
              <c:numCache>
                <c:formatCode>0.00%</c:formatCode>
                <c:ptCount val="2"/>
                <c:pt idx="0">
                  <c:v>0.13600000000000001</c:v>
                </c:pt>
                <c:pt idx="1">
                  <c:v>0.86399999999999999</c:v>
                </c:pt>
              </c:numCache>
            </c:numRef>
          </c:val>
          <c:extLst>
            <c:ext xmlns:c16="http://schemas.microsoft.com/office/drawing/2014/chart" uri="{C3380CC4-5D6E-409C-BE32-E72D297353CC}">
              <c16:uniqueId val="{00000000-0EB5-4395-87B5-986592F29238}"/>
            </c:ext>
          </c:extLst>
        </c:ser>
        <c:ser>
          <c:idx val="1"/>
          <c:order val="1"/>
          <c:tx>
            <c:strRef>
              <c:f>Sheet1!$C$590</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Sheet1!$A$591:$A$592</c:f>
              <c:strCache>
                <c:ptCount val="2"/>
                <c:pt idx="0">
                  <c:v>LTE</c:v>
                </c:pt>
                <c:pt idx="1">
                  <c:v>LTE CA</c:v>
                </c:pt>
              </c:strCache>
            </c:strRef>
          </c:cat>
          <c:val>
            <c:numRef>
              <c:f>Sheet1!$C$591:$C$592</c:f>
              <c:numCache>
                <c:formatCode>0.00%</c:formatCode>
                <c:ptCount val="2"/>
                <c:pt idx="0">
                  <c:v>0.44640000000000002</c:v>
                </c:pt>
                <c:pt idx="1">
                  <c:v>0.55359999999999998</c:v>
                </c:pt>
              </c:numCache>
            </c:numRef>
          </c:val>
          <c:extLst>
            <c:ext xmlns:c16="http://schemas.microsoft.com/office/drawing/2014/chart" uri="{C3380CC4-5D6E-409C-BE32-E72D297353CC}">
              <c16:uniqueId val="{00000001-0EB5-4395-87B5-986592F29238}"/>
            </c:ext>
          </c:extLst>
        </c:ser>
        <c:ser>
          <c:idx val="2"/>
          <c:order val="2"/>
          <c:tx>
            <c:strRef>
              <c:f>Sheet1!$D$590</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Sheet1!$A$591:$A$592</c:f>
              <c:strCache>
                <c:ptCount val="2"/>
                <c:pt idx="0">
                  <c:v>LTE</c:v>
                </c:pt>
                <c:pt idx="1">
                  <c:v>LTE CA</c:v>
                </c:pt>
              </c:strCache>
            </c:strRef>
          </c:cat>
          <c:val>
            <c:numRef>
              <c:f>Sheet1!$D$591:$D$592</c:f>
              <c:numCache>
                <c:formatCode>0.00%</c:formatCode>
                <c:ptCount val="2"/>
                <c:pt idx="0">
                  <c:v>0.48980000000000001</c:v>
                </c:pt>
                <c:pt idx="1">
                  <c:v>0.51019999999999999</c:v>
                </c:pt>
              </c:numCache>
            </c:numRef>
          </c:val>
          <c:extLst>
            <c:ext xmlns:c16="http://schemas.microsoft.com/office/drawing/2014/chart" uri="{C3380CC4-5D6E-409C-BE32-E72D297353CC}">
              <c16:uniqueId val="{00000002-0EB5-4395-87B5-986592F29238}"/>
            </c:ext>
          </c:extLst>
        </c:ser>
        <c:dLbls>
          <c:dLblPos val="outEnd"/>
          <c:showLegendKey val="0"/>
          <c:showVal val="1"/>
          <c:showCatName val="0"/>
          <c:showSerName val="0"/>
          <c:showPercent val="0"/>
          <c:showBubbleSize val="0"/>
        </c:dLbls>
        <c:gapWidth val="219"/>
        <c:overlap val="-27"/>
        <c:axId val="986534575"/>
        <c:axId val="753523247"/>
      </c:barChart>
      <c:catAx>
        <c:axId val="9865345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3523247"/>
        <c:crosses val="autoZero"/>
        <c:auto val="1"/>
        <c:lblAlgn val="ctr"/>
        <c:lblOffset val="100"/>
        <c:noMultiLvlLbl val="0"/>
      </c:catAx>
      <c:valAx>
        <c:axId val="7535232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865345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bg1">
          <a:lumMod val="65000"/>
        </a:schemeClr>
      </a:solidFill>
      <a:round/>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3G Packet Technology usage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Sheet1!$B$606</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Sheet1!$A$607:$A$610</c:f>
              <c:strCache>
                <c:ptCount val="4"/>
                <c:pt idx="0">
                  <c:v>DC-HSPA</c:v>
                </c:pt>
                <c:pt idx="1">
                  <c:v>HSPA</c:v>
                </c:pt>
                <c:pt idx="2">
                  <c:v>HSDPA</c:v>
                </c:pt>
                <c:pt idx="3">
                  <c:v>UMTS</c:v>
                </c:pt>
              </c:strCache>
            </c:strRef>
          </c:cat>
          <c:val>
            <c:numRef>
              <c:f>Sheet1!$B$607:$B$610</c:f>
              <c:numCache>
                <c:formatCode>0.00%</c:formatCode>
                <c:ptCount val="4"/>
                <c:pt idx="0">
                  <c:v>0</c:v>
                </c:pt>
                <c:pt idx="1">
                  <c:v>0.62209999999999999</c:v>
                </c:pt>
                <c:pt idx="2">
                  <c:v>5.9999999999999995E-4</c:v>
                </c:pt>
                <c:pt idx="3">
                  <c:v>0.37730000000000002</c:v>
                </c:pt>
              </c:numCache>
            </c:numRef>
          </c:val>
          <c:extLst>
            <c:ext xmlns:c16="http://schemas.microsoft.com/office/drawing/2014/chart" uri="{C3380CC4-5D6E-409C-BE32-E72D297353CC}">
              <c16:uniqueId val="{00000000-80B2-4708-AA30-5862C6896A53}"/>
            </c:ext>
          </c:extLst>
        </c:ser>
        <c:ser>
          <c:idx val="1"/>
          <c:order val="1"/>
          <c:tx>
            <c:strRef>
              <c:f>Sheet1!$C$606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Sheet1!$A$607:$A$610</c:f>
              <c:strCache>
                <c:ptCount val="4"/>
                <c:pt idx="0">
                  <c:v>DC-HSPA</c:v>
                </c:pt>
                <c:pt idx="1">
                  <c:v>HSPA</c:v>
                </c:pt>
                <c:pt idx="2">
                  <c:v>HSDPA</c:v>
                </c:pt>
                <c:pt idx="3">
                  <c:v>UMTS</c:v>
                </c:pt>
              </c:strCache>
            </c:strRef>
          </c:cat>
          <c:val>
            <c:numRef>
              <c:f>Sheet1!$C$607:$C$610</c:f>
              <c:numCache>
                <c:formatCode>0.00%</c:formatCode>
                <c:ptCount val="4"/>
                <c:pt idx="0">
                  <c:v>0.50139999999999996</c:v>
                </c:pt>
                <c:pt idx="1">
                  <c:v>7.2599999999999998E-2</c:v>
                </c:pt>
                <c:pt idx="2">
                  <c:v>7.7999999999999996E-3</c:v>
                </c:pt>
                <c:pt idx="3">
                  <c:v>0.41820000000000002</c:v>
                </c:pt>
              </c:numCache>
            </c:numRef>
          </c:val>
          <c:extLst>
            <c:ext xmlns:c16="http://schemas.microsoft.com/office/drawing/2014/chart" uri="{C3380CC4-5D6E-409C-BE32-E72D297353CC}">
              <c16:uniqueId val="{00000001-80B2-4708-AA30-5862C6896A53}"/>
            </c:ext>
          </c:extLst>
        </c:ser>
        <c:ser>
          <c:idx val="2"/>
          <c:order val="2"/>
          <c:tx>
            <c:strRef>
              <c:f>Sheet1!$D$606</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Sheet1!$A$607:$A$610</c:f>
              <c:strCache>
                <c:ptCount val="4"/>
                <c:pt idx="0">
                  <c:v>DC-HSPA</c:v>
                </c:pt>
                <c:pt idx="1">
                  <c:v>HSPA</c:v>
                </c:pt>
                <c:pt idx="2">
                  <c:v>HSDPA</c:v>
                </c:pt>
                <c:pt idx="3">
                  <c:v>UMTS</c:v>
                </c:pt>
              </c:strCache>
            </c:strRef>
          </c:cat>
          <c:val>
            <c:numRef>
              <c:f>Sheet1!$D$607:$D$610</c:f>
              <c:numCache>
                <c:formatCode>0.00%</c:formatCode>
                <c:ptCount val="4"/>
                <c:pt idx="0">
                  <c:v>0.4849</c:v>
                </c:pt>
                <c:pt idx="1">
                  <c:v>3.6600000000000001E-2</c:v>
                </c:pt>
                <c:pt idx="2">
                  <c:v>3.5099999999999999E-2</c:v>
                </c:pt>
                <c:pt idx="3">
                  <c:v>0.44330000000000003</c:v>
                </c:pt>
              </c:numCache>
            </c:numRef>
          </c:val>
          <c:extLst>
            <c:ext xmlns:c16="http://schemas.microsoft.com/office/drawing/2014/chart" uri="{C3380CC4-5D6E-409C-BE32-E72D297353CC}">
              <c16:uniqueId val="{00000002-80B2-4708-AA30-5862C6896A53}"/>
            </c:ext>
          </c:extLst>
        </c:ser>
        <c:dLbls>
          <c:dLblPos val="outEnd"/>
          <c:showLegendKey val="0"/>
          <c:showVal val="1"/>
          <c:showCatName val="0"/>
          <c:showSerName val="0"/>
          <c:showPercent val="0"/>
          <c:showBubbleSize val="0"/>
        </c:dLbls>
        <c:gapWidth val="219"/>
        <c:overlap val="-27"/>
        <c:axId val="1019512799"/>
        <c:axId val="1000977727"/>
      </c:barChart>
      <c:catAx>
        <c:axId val="10195127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00977727"/>
        <c:crosses val="autoZero"/>
        <c:auto val="1"/>
        <c:lblAlgn val="ctr"/>
        <c:lblOffset val="100"/>
        <c:noMultiLvlLbl val="0"/>
      </c:catAx>
      <c:valAx>
        <c:axId val="100097772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195127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1"/>
  </c:chart>
  <c:spPr>
    <a:solidFill>
      <a:schemeClr val="bg1"/>
    </a:solidFill>
    <a:ln w="9525" cap="flat" cmpd="sng" algn="ctr">
      <a:solidFill>
        <a:schemeClr val="bg1">
          <a:lumMod val="6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4G RSRP Distribution (%)</a:t>
            </a:r>
          </a:p>
        </c:rich>
      </c:tx>
      <c:layout>
        <c:manualLayout>
          <c:xMode val="edge"/>
          <c:yMode val="edge"/>
          <c:x val="0.3653220940743403"/>
          <c:y val="5.1584447292925599E-2"/>
          <c:w val="0.5281212329864502"/>
          <c:h val="0.18528543412685394"/>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7498151909683349E-2"/>
          <c:y val="0.17954011940595618"/>
          <c:w val="0.901385046637452"/>
          <c:h val="0.63360087383611008"/>
        </c:manualLayout>
      </c:layout>
      <c:barChart>
        <c:barDir val="col"/>
        <c:grouping val="clustered"/>
        <c:varyColors val="0"/>
        <c:ser>
          <c:idx val="0"/>
          <c:order val="0"/>
          <c:tx>
            <c:strRef>
              <c:f>Sheet1!$A$45</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Sheet1!$B$44:$D$44</c:f>
              <c:strCache>
                <c:ptCount val="3"/>
                <c:pt idx="0">
                  <c:v>Indoor &gt; -78</c:v>
                </c:pt>
                <c:pt idx="1">
                  <c:v>Incar &gt; -90</c:v>
                </c:pt>
                <c:pt idx="2">
                  <c:v>Outdoor &gt; -95</c:v>
                </c:pt>
              </c:strCache>
            </c:strRef>
          </c:cat>
          <c:val>
            <c:numRef>
              <c:f>Sheet1!$B$45:$D$45</c:f>
              <c:numCache>
                <c:formatCode>0.00%</c:formatCode>
                <c:ptCount val="3"/>
                <c:pt idx="0">
                  <c:v>0.50290000000000001</c:v>
                </c:pt>
                <c:pt idx="1">
                  <c:v>0.91949999999999998</c:v>
                </c:pt>
                <c:pt idx="2">
                  <c:v>0.97270000000000001</c:v>
                </c:pt>
              </c:numCache>
            </c:numRef>
          </c:val>
          <c:extLst>
            <c:ext xmlns:c16="http://schemas.microsoft.com/office/drawing/2014/chart" uri="{C3380CC4-5D6E-409C-BE32-E72D297353CC}">
              <c16:uniqueId val="{00000000-5639-4E8C-84C4-FE2D64DEFFF4}"/>
            </c:ext>
          </c:extLst>
        </c:ser>
        <c:ser>
          <c:idx val="2"/>
          <c:order val="1"/>
          <c:tx>
            <c:strRef>
              <c:f>Sheet1!$A$46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Sheet1!$B$44:$D$44</c:f>
              <c:strCache>
                <c:ptCount val="3"/>
                <c:pt idx="0">
                  <c:v>Indoor &gt; -78</c:v>
                </c:pt>
                <c:pt idx="1">
                  <c:v>Incar &gt; -90</c:v>
                </c:pt>
                <c:pt idx="2">
                  <c:v>Outdoor &gt; -95</c:v>
                </c:pt>
              </c:strCache>
            </c:strRef>
          </c:cat>
          <c:val>
            <c:numRef>
              <c:f>Sheet1!$B$46:$D$46</c:f>
              <c:numCache>
                <c:formatCode>0.00%</c:formatCode>
                <c:ptCount val="3"/>
                <c:pt idx="0">
                  <c:v>0.57289999999999996</c:v>
                </c:pt>
                <c:pt idx="1">
                  <c:v>0.97909999999999997</c:v>
                </c:pt>
                <c:pt idx="2">
                  <c:v>0.99180000000000001</c:v>
                </c:pt>
              </c:numCache>
            </c:numRef>
          </c:val>
          <c:extLst>
            <c:ext xmlns:c16="http://schemas.microsoft.com/office/drawing/2014/chart" uri="{C3380CC4-5D6E-409C-BE32-E72D297353CC}">
              <c16:uniqueId val="{00000001-5639-4E8C-84C4-FE2D64DEFFF4}"/>
            </c:ext>
          </c:extLst>
        </c:ser>
        <c:ser>
          <c:idx val="1"/>
          <c:order val="2"/>
          <c:tx>
            <c:strRef>
              <c:f>Sheet1!$A$47</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Sheet1!$B$44:$D$44</c:f>
              <c:strCache>
                <c:ptCount val="3"/>
                <c:pt idx="0">
                  <c:v>Indoor &gt; -78</c:v>
                </c:pt>
                <c:pt idx="1">
                  <c:v>Incar &gt; -90</c:v>
                </c:pt>
                <c:pt idx="2">
                  <c:v>Outdoor &gt; -95</c:v>
                </c:pt>
              </c:strCache>
            </c:strRef>
          </c:cat>
          <c:val>
            <c:numRef>
              <c:f>Sheet1!$B$47:$D$47</c:f>
              <c:numCache>
                <c:formatCode>0.00%</c:formatCode>
                <c:ptCount val="3"/>
                <c:pt idx="0">
                  <c:v>0.57379999999999998</c:v>
                </c:pt>
                <c:pt idx="1">
                  <c:v>0.95909999999999995</c:v>
                </c:pt>
                <c:pt idx="2">
                  <c:v>0.98729999999999996</c:v>
                </c:pt>
              </c:numCache>
            </c:numRef>
          </c:val>
          <c:extLst>
            <c:ext xmlns:c16="http://schemas.microsoft.com/office/drawing/2014/chart" uri="{C3380CC4-5D6E-409C-BE32-E72D297353CC}">
              <c16:uniqueId val="{00000002-5639-4E8C-84C4-FE2D64DEFFF4}"/>
            </c:ext>
          </c:extLst>
        </c:ser>
        <c:dLbls>
          <c:dLblPos val="outEnd"/>
          <c:showLegendKey val="0"/>
          <c:showVal val="1"/>
          <c:showCatName val="0"/>
          <c:showSerName val="0"/>
          <c:showPercent val="0"/>
          <c:showBubbleSize val="0"/>
        </c:dLbls>
        <c:gapWidth val="219"/>
        <c:overlap val="-27"/>
        <c:axId val="284408832"/>
        <c:axId val="286049024"/>
      </c:barChart>
      <c:catAx>
        <c:axId val="284408832"/>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86049024"/>
        <c:crosses val="autoZero"/>
        <c:auto val="1"/>
        <c:lblAlgn val="ctr"/>
        <c:lblOffset val="100"/>
        <c:tickLblSkip val="1"/>
        <c:noMultiLvlLbl val="1"/>
      </c:catAx>
      <c:valAx>
        <c:axId val="286049024"/>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844088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bg1">
          <a:lumMod val="65000"/>
        </a:schemeClr>
      </a:solidFill>
      <a:round/>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4G SINR Comparison </a:t>
            </a:r>
            <a:endParaRPr lang="zh-CN"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Sheet1!$A$128</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Sheet1!$B$127:$F$127</c:f>
              <c:strCache>
                <c:ptCount val="5"/>
                <c:pt idx="0">
                  <c:v>(Min,-4)</c:v>
                </c:pt>
                <c:pt idx="1">
                  <c:v>(-4,0)</c:v>
                </c:pt>
                <c:pt idx="2">
                  <c:v>(0,7)</c:v>
                </c:pt>
                <c:pt idx="3">
                  <c:v>(7,15 &lt;)</c:v>
                </c:pt>
                <c:pt idx="4">
                  <c:v>ACCEPTABLE SINR</c:v>
                </c:pt>
              </c:strCache>
            </c:strRef>
          </c:cat>
          <c:val>
            <c:numRef>
              <c:f>Sheet1!$B$128:$F$128</c:f>
              <c:numCache>
                <c:formatCode>0.00%</c:formatCode>
                <c:ptCount val="5"/>
                <c:pt idx="0">
                  <c:v>1.78E-2</c:v>
                </c:pt>
                <c:pt idx="1">
                  <c:v>5.3999999999999999E-2</c:v>
                </c:pt>
                <c:pt idx="2">
                  <c:v>0.3196</c:v>
                </c:pt>
                <c:pt idx="3">
                  <c:v>0.60850000000000004</c:v>
                </c:pt>
                <c:pt idx="4">
                  <c:v>0.92810000000000004</c:v>
                </c:pt>
              </c:numCache>
            </c:numRef>
          </c:val>
          <c:extLst>
            <c:ext xmlns:c16="http://schemas.microsoft.com/office/drawing/2014/chart" uri="{C3380CC4-5D6E-409C-BE32-E72D297353CC}">
              <c16:uniqueId val="{00000000-610D-4CE3-A0CB-1BABB1E91F9D}"/>
            </c:ext>
          </c:extLst>
        </c:ser>
        <c:ser>
          <c:idx val="2"/>
          <c:order val="1"/>
          <c:tx>
            <c:strRef>
              <c:f>Sheet1!$A$129</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Sheet1!$B$127:$F$127</c:f>
              <c:strCache>
                <c:ptCount val="5"/>
                <c:pt idx="0">
                  <c:v>(Min,-4)</c:v>
                </c:pt>
                <c:pt idx="1">
                  <c:v>(-4,0)</c:v>
                </c:pt>
                <c:pt idx="2">
                  <c:v>(0,7)</c:v>
                </c:pt>
                <c:pt idx="3">
                  <c:v>(7,15 &lt;)</c:v>
                </c:pt>
                <c:pt idx="4">
                  <c:v>ACCEPTABLE SINR</c:v>
                </c:pt>
              </c:strCache>
            </c:strRef>
          </c:cat>
          <c:val>
            <c:numRef>
              <c:f>Sheet1!$B$129:$F$129</c:f>
              <c:numCache>
                <c:formatCode>0.00%</c:formatCode>
                <c:ptCount val="5"/>
                <c:pt idx="0">
                  <c:v>3.2500000000000001E-2</c:v>
                </c:pt>
                <c:pt idx="1">
                  <c:v>8.8900000000000007E-2</c:v>
                </c:pt>
                <c:pt idx="2">
                  <c:v>0.35870000000000002</c:v>
                </c:pt>
                <c:pt idx="3">
                  <c:v>0.51990000000000003</c:v>
                </c:pt>
                <c:pt idx="4">
                  <c:v>0.87860000000000005</c:v>
                </c:pt>
              </c:numCache>
            </c:numRef>
          </c:val>
          <c:extLst>
            <c:ext xmlns:c16="http://schemas.microsoft.com/office/drawing/2014/chart" uri="{C3380CC4-5D6E-409C-BE32-E72D297353CC}">
              <c16:uniqueId val="{00000001-610D-4CE3-A0CB-1BABB1E91F9D}"/>
            </c:ext>
          </c:extLst>
        </c:ser>
        <c:ser>
          <c:idx val="1"/>
          <c:order val="2"/>
          <c:tx>
            <c:strRef>
              <c:f>Sheet1!$A$130</c:f>
              <c:strCache>
                <c:ptCount val="1"/>
                <c:pt idx="0">
                  <c:v>CELTISS</c:v>
                </c:pt>
              </c:strCache>
            </c:strRef>
          </c:tx>
          <c:spPr>
            <a:solidFill>
              <a:srgbClr val="0070C0"/>
            </a:solidFill>
            <a:ln>
              <a:noFill/>
            </a:ln>
            <a:effectLst/>
          </c:spPr>
          <c:invertIfNegative val="0"/>
          <c:dLbls>
            <c:dLbl>
              <c:idx val="0"/>
              <c:layout>
                <c:manualLayout>
                  <c:x val="2.6811111111111112E-2"/>
                  <c:y val="-1.5573981098957592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10D-4CE3-A0CB-1BABB1E91F9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Sheet1!$B$127:$F$127</c:f>
              <c:strCache>
                <c:ptCount val="5"/>
                <c:pt idx="0">
                  <c:v>(Min,-4)</c:v>
                </c:pt>
                <c:pt idx="1">
                  <c:v>(-4,0)</c:v>
                </c:pt>
                <c:pt idx="2">
                  <c:v>(0,7)</c:v>
                </c:pt>
                <c:pt idx="3">
                  <c:v>(7,15 &lt;)</c:v>
                </c:pt>
                <c:pt idx="4">
                  <c:v>ACCEPTABLE SINR</c:v>
                </c:pt>
              </c:strCache>
            </c:strRef>
          </c:cat>
          <c:val>
            <c:numRef>
              <c:f>Sheet1!$B$130:$F$130</c:f>
              <c:numCache>
                <c:formatCode>0.00%</c:formatCode>
                <c:ptCount val="5"/>
                <c:pt idx="0">
                  <c:v>1.3899999999999999E-2</c:v>
                </c:pt>
                <c:pt idx="1">
                  <c:v>7.9200000000000007E-2</c:v>
                </c:pt>
                <c:pt idx="2">
                  <c:v>0.28689999999999999</c:v>
                </c:pt>
                <c:pt idx="3">
                  <c:v>0.62</c:v>
                </c:pt>
                <c:pt idx="4">
                  <c:v>0.90690000000000004</c:v>
                </c:pt>
              </c:numCache>
            </c:numRef>
          </c:val>
          <c:extLst>
            <c:ext xmlns:c16="http://schemas.microsoft.com/office/drawing/2014/chart" uri="{C3380CC4-5D6E-409C-BE32-E72D297353CC}">
              <c16:uniqueId val="{00000003-610D-4CE3-A0CB-1BABB1E91F9D}"/>
            </c:ext>
          </c:extLst>
        </c:ser>
        <c:dLbls>
          <c:dLblPos val="outEnd"/>
          <c:showLegendKey val="0"/>
          <c:showVal val="1"/>
          <c:showCatName val="0"/>
          <c:showSerName val="0"/>
          <c:showPercent val="0"/>
          <c:showBubbleSize val="0"/>
        </c:dLbls>
        <c:gapWidth val="219"/>
        <c:overlap val="-27"/>
        <c:axId val="217392256"/>
        <c:axId val="217393792"/>
      </c:barChart>
      <c:catAx>
        <c:axId val="217392256"/>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7393792"/>
        <c:crosses val="autoZero"/>
        <c:auto val="1"/>
        <c:lblAlgn val="ctr"/>
        <c:lblOffset val="100"/>
        <c:noMultiLvlLbl val="0"/>
      </c:catAx>
      <c:valAx>
        <c:axId val="2173937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73922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bg1">
          <a:lumMod val="65000"/>
        </a:schemeClr>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Call Blocked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Sheet1!$B$146</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Sheet1!$A$147</c:f>
              <c:strCache>
                <c:ptCount val="1"/>
                <c:pt idx="0">
                  <c:v>CBR (%)</c:v>
                </c:pt>
              </c:strCache>
            </c:strRef>
          </c:cat>
          <c:val>
            <c:numRef>
              <c:f>Sheet1!$B$147</c:f>
              <c:numCache>
                <c:formatCode>0.00%</c:formatCode>
                <c:ptCount val="1"/>
                <c:pt idx="0">
                  <c:v>8.2000000000000007E-3</c:v>
                </c:pt>
              </c:numCache>
            </c:numRef>
          </c:val>
          <c:extLst>
            <c:ext xmlns:c16="http://schemas.microsoft.com/office/drawing/2014/chart" uri="{C3380CC4-5D6E-409C-BE32-E72D297353CC}">
              <c16:uniqueId val="{00000000-98EE-4CE2-BAD1-14F73121F8C4}"/>
            </c:ext>
          </c:extLst>
        </c:ser>
        <c:ser>
          <c:idx val="1"/>
          <c:order val="1"/>
          <c:tx>
            <c:strRef>
              <c:f>Sheet1!$C$146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Sheet1!$A$147</c:f>
              <c:strCache>
                <c:ptCount val="1"/>
                <c:pt idx="0">
                  <c:v>CBR (%)</c:v>
                </c:pt>
              </c:strCache>
            </c:strRef>
          </c:cat>
          <c:val>
            <c:numRef>
              <c:f>Sheet1!$C$147</c:f>
              <c:numCache>
                <c:formatCode>0.00%</c:formatCode>
                <c:ptCount val="1"/>
                <c:pt idx="0">
                  <c:v>9.4000000000000004E-3</c:v>
                </c:pt>
              </c:numCache>
            </c:numRef>
          </c:val>
          <c:extLst>
            <c:ext xmlns:c16="http://schemas.microsoft.com/office/drawing/2014/chart" uri="{C3380CC4-5D6E-409C-BE32-E72D297353CC}">
              <c16:uniqueId val="{00000001-98EE-4CE2-BAD1-14F73121F8C4}"/>
            </c:ext>
          </c:extLst>
        </c:ser>
        <c:ser>
          <c:idx val="2"/>
          <c:order val="2"/>
          <c:tx>
            <c:strRef>
              <c:f>Sheet1!$D$146</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Sheet1!$A$147</c:f>
              <c:strCache>
                <c:ptCount val="1"/>
                <c:pt idx="0">
                  <c:v>CBR (%)</c:v>
                </c:pt>
              </c:strCache>
            </c:strRef>
          </c:cat>
          <c:val>
            <c:numRef>
              <c:f>Sheet1!$D$147</c:f>
              <c:numCache>
                <c:formatCode>0.00%</c:formatCode>
                <c:ptCount val="1"/>
                <c:pt idx="0">
                  <c:v>9.1000000000000004E-3</c:v>
                </c:pt>
              </c:numCache>
            </c:numRef>
          </c:val>
          <c:extLst>
            <c:ext xmlns:c16="http://schemas.microsoft.com/office/drawing/2014/chart" uri="{C3380CC4-5D6E-409C-BE32-E72D297353CC}">
              <c16:uniqueId val="{00000002-98EE-4CE2-BAD1-14F73121F8C4}"/>
            </c:ext>
          </c:extLst>
        </c:ser>
        <c:dLbls>
          <c:dLblPos val="outEnd"/>
          <c:showLegendKey val="0"/>
          <c:showVal val="1"/>
          <c:showCatName val="0"/>
          <c:showSerName val="0"/>
          <c:showPercent val="0"/>
          <c:showBubbleSize val="0"/>
        </c:dLbls>
        <c:gapWidth val="219"/>
        <c:overlap val="-27"/>
        <c:axId val="322050304"/>
        <c:axId val="322068480"/>
      </c:barChart>
      <c:catAx>
        <c:axId val="322050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2068480"/>
        <c:crosses val="autoZero"/>
        <c:auto val="1"/>
        <c:lblAlgn val="ctr"/>
        <c:lblOffset val="100"/>
        <c:noMultiLvlLbl val="0"/>
      </c:catAx>
      <c:valAx>
        <c:axId val="322068480"/>
        <c:scaling>
          <c:orientation val="minMax"/>
          <c:max val="0.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2050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fr-FR" sz="1800"/>
              <a:t>Call Blocked Rate per Technology (%)</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Sheet1!$B$168:$B$169</c:f>
              <c:strCache>
                <c:ptCount val="2"/>
                <c:pt idx="0">
                  <c:v>MTN</c:v>
                </c:pt>
                <c:pt idx="1">
                  <c:v>2G</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Sheet1!$B$170</c:f>
              <c:numCache>
                <c:formatCode>0.00%</c:formatCode>
                <c:ptCount val="1"/>
                <c:pt idx="0">
                  <c:v>1.2699999999999999E-2</c:v>
                </c:pt>
              </c:numCache>
            </c:numRef>
          </c:val>
          <c:extLst>
            <c:ext xmlns:c16="http://schemas.microsoft.com/office/drawing/2014/chart" uri="{C3380CC4-5D6E-409C-BE32-E72D297353CC}">
              <c16:uniqueId val="{00000000-F0D6-4015-BCD7-FD8F89608331}"/>
            </c:ext>
          </c:extLst>
        </c:ser>
        <c:ser>
          <c:idx val="1"/>
          <c:order val="1"/>
          <c:tx>
            <c:strRef>
              <c:f>Sheet1!$C$168:$C$169</c:f>
              <c:strCache>
                <c:ptCount val="2"/>
                <c:pt idx="0">
                  <c:v>MTN</c:v>
                </c:pt>
                <c:pt idx="1">
                  <c:v>3G</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Sheet1!$C$170</c:f>
              <c:numCache>
                <c:formatCode>0.00%</c:formatCode>
                <c:ptCount val="1"/>
                <c:pt idx="0">
                  <c:v>1.0999999999999999E-2</c:v>
                </c:pt>
              </c:numCache>
            </c:numRef>
          </c:val>
          <c:extLst>
            <c:ext xmlns:c16="http://schemas.microsoft.com/office/drawing/2014/chart" uri="{C3380CC4-5D6E-409C-BE32-E72D297353CC}">
              <c16:uniqueId val="{00000001-F0D6-4015-BCD7-FD8F89608331}"/>
            </c:ext>
          </c:extLst>
        </c:ser>
        <c:ser>
          <c:idx val="2"/>
          <c:order val="2"/>
          <c:tx>
            <c:strRef>
              <c:f>Sheet1!$D$168:$D$169</c:f>
              <c:strCache>
                <c:ptCount val="2"/>
                <c:pt idx="0">
                  <c:v>MOOV</c:v>
                </c:pt>
                <c:pt idx="1">
                  <c:v>2G</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Sheet1!$D$170</c:f>
              <c:numCache>
                <c:formatCode>0.00%</c:formatCode>
                <c:ptCount val="1"/>
                <c:pt idx="0">
                  <c:v>0</c:v>
                </c:pt>
              </c:numCache>
            </c:numRef>
          </c:val>
          <c:extLst>
            <c:ext xmlns:c16="http://schemas.microsoft.com/office/drawing/2014/chart" uri="{C3380CC4-5D6E-409C-BE32-E72D297353CC}">
              <c16:uniqueId val="{00000002-F0D6-4015-BCD7-FD8F89608331}"/>
            </c:ext>
          </c:extLst>
        </c:ser>
        <c:ser>
          <c:idx val="3"/>
          <c:order val="3"/>
          <c:tx>
            <c:strRef>
              <c:f>Sheet1!$E$168:$E$169</c:f>
              <c:strCache>
                <c:ptCount val="2"/>
                <c:pt idx="0">
                  <c:v>MOOV</c:v>
                </c:pt>
                <c:pt idx="1">
                  <c:v>3G</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Sheet1!$E$170</c:f>
              <c:numCache>
                <c:formatCode>0.00%</c:formatCode>
                <c:ptCount val="1"/>
                <c:pt idx="0">
                  <c:v>1.4E-2</c:v>
                </c:pt>
              </c:numCache>
            </c:numRef>
          </c:val>
          <c:extLst>
            <c:ext xmlns:c16="http://schemas.microsoft.com/office/drawing/2014/chart" uri="{C3380CC4-5D6E-409C-BE32-E72D297353CC}">
              <c16:uniqueId val="{00000003-F0D6-4015-BCD7-FD8F89608331}"/>
            </c:ext>
          </c:extLst>
        </c:ser>
        <c:ser>
          <c:idx val="4"/>
          <c:order val="4"/>
          <c:tx>
            <c:strRef>
              <c:f>Sheet1!$F$168:$F$169</c:f>
              <c:strCache>
                <c:ptCount val="2"/>
                <c:pt idx="0">
                  <c:v>CELTISS</c:v>
                </c:pt>
                <c:pt idx="1">
                  <c:v>2G</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Sheet1!$F$170</c:f>
              <c:numCache>
                <c:formatCode>0.00%</c:formatCode>
                <c:ptCount val="1"/>
                <c:pt idx="0">
                  <c:v>0</c:v>
                </c:pt>
              </c:numCache>
            </c:numRef>
          </c:val>
          <c:extLst>
            <c:ext xmlns:c16="http://schemas.microsoft.com/office/drawing/2014/chart" uri="{C3380CC4-5D6E-409C-BE32-E72D297353CC}">
              <c16:uniqueId val="{00000004-F0D6-4015-BCD7-FD8F89608331}"/>
            </c:ext>
          </c:extLst>
        </c:ser>
        <c:ser>
          <c:idx val="5"/>
          <c:order val="5"/>
          <c:tx>
            <c:strRef>
              <c:f>Sheet1!$G$168:$G$169</c:f>
              <c:strCache>
                <c:ptCount val="2"/>
                <c:pt idx="0">
                  <c:v>CELTISS</c:v>
                </c:pt>
                <c:pt idx="1">
                  <c:v>3G</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Sheet1!$G$170</c:f>
              <c:numCache>
                <c:formatCode>0.00%</c:formatCode>
                <c:ptCount val="1"/>
                <c:pt idx="0">
                  <c:v>9.1000000000000004E-3</c:v>
                </c:pt>
              </c:numCache>
            </c:numRef>
          </c:val>
          <c:extLst>
            <c:ext xmlns:c16="http://schemas.microsoft.com/office/drawing/2014/chart" uri="{C3380CC4-5D6E-409C-BE32-E72D297353CC}">
              <c16:uniqueId val="{00000005-F0D6-4015-BCD7-FD8F89608331}"/>
            </c:ext>
          </c:extLst>
        </c:ser>
        <c:dLbls>
          <c:dLblPos val="outEnd"/>
          <c:showLegendKey val="0"/>
          <c:showVal val="1"/>
          <c:showCatName val="0"/>
          <c:showSerName val="0"/>
          <c:showPercent val="0"/>
          <c:showBubbleSize val="0"/>
        </c:dLbls>
        <c:gapWidth val="219"/>
        <c:overlap val="-27"/>
        <c:axId val="322050304"/>
        <c:axId val="322068480"/>
      </c:barChart>
      <c:catAx>
        <c:axId val="322050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2068480"/>
        <c:crosses val="autoZero"/>
        <c:auto val="1"/>
        <c:lblAlgn val="ctr"/>
        <c:lblOffset val="100"/>
        <c:noMultiLvlLbl val="0"/>
      </c:catAx>
      <c:valAx>
        <c:axId val="322068480"/>
        <c:scaling>
          <c:orientation val="minMax"/>
          <c:max val="0.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2050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fr-FR" b="1" dirty="0"/>
              <a:t>Average MOS</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Sheet1!$B$84</c:f>
              <c:strCache>
                <c:ptCount val="1"/>
                <c:pt idx="0">
                  <c:v>MTN</c:v>
                </c:pt>
              </c:strCache>
            </c:strRef>
          </c:tx>
          <c:spPr>
            <a:solidFill>
              <a:srgbClr val="FFC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Sheet1!$A$85</c:f>
              <c:strCache>
                <c:ptCount val="1"/>
                <c:pt idx="0">
                  <c:v>Avrege MOS</c:v>
                </c:pt>
              </c:strCache>
            </c:strRef>
          </c:cat>
          <c:val>
            <c:numRef>
              <c:f>Sheet1!$B$85</c:f>
              <c:numCache>
                <c:formatCode>General</c:formatCode>
                <c:ptCount val="1"/>
                <c:pt idx="0">
                  <c:v>3.73</c:v>
                </c:pt>
              </c:numCache>
            </c:numRef>
          </c:val>
          <c:extLst>
            <c:ext xmlns:c16="http://schemas.microsoft.com/office/drawing/2014/chart" uri="{C3380CC4-5D6E-409C-BE32-E72D297353CC}">
              <c16:uniqueId val="{00000000-EF22-4984-844D-F6CDC9D4762C}"/>
            </c:ext>
          </c:extLst>
        </c:ser>
        <c:ser>
          <c:idx val="1"/>
          <c:order val="1"/>
          <c:tx>
            <c:strRef>
              <c:f>Sheet1!$C$84</c:f>
              <c:strCache>
                <c:ptCount val="1"/>
                <c:pt idx="0">
                  <c:v>MOOV</c:v>
                </c:pt>
              </c:strCache>
            </c:strRef>
          </c:tx>
          <c:spPr>
            <a:solidFill>
              <a:srgbClr val="92D05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Sheet1!$A$85</c:f>
              <c:strCache>
                <c:ptCount val="1"/>
                <c:pt idx="0">
                  <c:v>Avrege MOS</c:v>
                </c:pt>
              </c:strCache>
            </c:strRef>
          </c:cat>
          <c:val>
            <c:numRef>
              <c:f>Sheet1!$C$85</c:f>
              <c:numCache>
                <c:formatCode>General</c:formatCode>
                <c:ptCount val="1"/>
                <c:pt idx="0">
                  <c:v>3.87</c:v>
                </c:pt>
              </c:numCache>
            </c:numRef>
          </c:val>
          <c:extLst>
            <c:ext xmlns:c16="http://schemas.microsoft.com/office/drawing/2014/chart" uri="{C3380CC4-5D6E-409C-BE32-E72D297353CC}">
              <c16:uniqueId val="{00000001-EF22-4984-844D-F6CDC9D4762C}"/>
            </c:ext>
          </c:extLst>
        </c:ser>
        <c:ser>
          <c:idx val="2"/>
          <c:order val="2"/>
          <c:tx>
            <c:strRef>
              <c:f>Sheet1!$D$84</c:f>
              <c:strCache>
                <c:ptCount val="1"/>
                <c:pt idx="0">
                  <c:v>CELTISS</c:v>
                </c:pt>
              </c:strCache>
            </c:strRef>
          </c:tx>
          <c:spPr>
            <a:solidFill>
              <a:srgbClr val="0070C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Sheet1!$A$85</c:f>
              <c:strCache>
                <c:ptCount val="1"/>
                <c:pt idx="0">
                  <c:v>Avrege MOS</c:v>
                </c:pt>
              </c:strCache>
            </c:strRef>
          </c:cat>
          <c:val>
            <c:numRef>
              <c:f>Sheet1!$D$85</c:f>
              <c:numCache>
                <c:formatCode>General</c:formatCode>
                <c:ptCount val="1"/>
                <c:pt idx="0">
                  <c:v>3.85</c:v>
                </c:pt>
              </c:numCache>
            </c:numRef>
          </c:val>
          <c:extLst>
            <c:ext xmlns:c16="http://schemas.microsoft.com/office/drawing/2014/chart" uri="{C3380CC4-5D6E-409C-BE32-E72D297353CC}">
              <c16:uniqueId val="{00000002-EF22-4984-844D-F6CDC9D4762C}"/>
            </c:ext>
          </c:extLst>
        </c:ser>
        <c:dLbls>
          <c:dLblPos val="outEnd"/>
          <c:showLegendKey val="0"/>
          <c:showVal val="1"/>
          <c:showCatName val="0"/>
          <c:showSerName val="0"/>
          <c:showPercent val="0"/>
          <c:showBubbleSize val="0"/>
        </c:dLbls>
        <c:gapWidth val="219"/>
        <c:overlap val="-27"/>
        <c:axId val="980399711"/>
        <c:axId val="1072775535"/>
      </c:barChart>
      <c:catAx>
        <c:axId val="980399711"/>
        <c:scaling>
          <c:orientation val="minMax"/>
        </c:scaling>
        <c:delete val="1"/>
        <c:axPos val="b"/>
        <c:numFmt formatCode="General" sourceLinked="1"/>
        <c:majorTickMark val="none"/>
        <c:minorTickMark val="none"/>
        <c:tickLblPos val="nextTo"/>
        <c:crossAx val="1072775535"/>
        <c:crosses val="autoZero"/>
        <c:auto val="1"/>
        <c:lblAlgn val="ctr"/>
        <c:lblOffset val="100"/>
        <c:noMultiLvlLbl val="0"/>
      </c:catAx>
      <c:valAx>
        <c:axId val="1072775535"/>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80399711"/>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75000"/>
        </a:schemeClr>
      </a:solid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fr-FR" b="1" dirty="0"/>
              <a:t>Voice Quality Distribution (%)</a:t>
            </a:r>
          </a:p>
        </c:rich>
      </c:tx>
      <c:layout>
        <c:manualLayout>
          <c:xMode val="edge"/>
          <c:yMode val="edge"/>
          <c:x val="0.25289581422758561"/>
          <c:y val="3.7479882885430832E-2"/>
          <c:w val="0.7471042275428772"/>
          <c:h val="0.15181452035903931"/>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5909411963958627E-2"/>
          <c:y val="0.20998453032890915"/>
          <c:w val="0.89281024070082438"/>
          <c:h val="0.65969551709705432"/>
        </c:manualLayout>
      </c:layout>
      <c:barChart>
        <c:barDir val="col"/>
        <c:grouping val="clustered"/>
        <c:varyColors val="0"/>
        <c:ser>
          <c:idx val="0"/>
          <c:order val="0"/>
          <c:tx>
            <c:strRef>
              <c:f>Sheet1!$A$71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Sheet1!$B$70:$F$70</c:f>
              <c:strCache>
                <c:ptCount val="5"/>
                <c:pt idx="0">
                  <c:v>Excellent</c:v>
                </c:pt>
                <c:pt idx="1">
                  <c:v>Good</c:v>
                </c:pt>
                <c:pt idx="2">
                  <c:v>Poor</c:v>
                </c:pt>
                <c:pt idx="3">
                  <c:v>Bad</c:v>
                </c:pt>
                <c:pt idx="4">
                  <c:v>Excel+Goog</c:v>
                </c:pt>
              </c:strCache>
            </c:strRef>
          </c:cat>
          <c:val>
            <c:numRef>
              <c:f>Sheet1!$B$71:$F$71</c:f>
              <c:numCache>
                <c:formatCode>0.00%</c:formatCode>
                <c:ptCount val="5"/>
                <c:pt idx="0">
                  <c:v>0.3513</c:v>
                </c:pt>
                <c:pt idx="1">
                  <c:v>0.51590000000000003</c:v>
                </c:pt>
                <c:pt idx="2">
                  <c:v>8.2799999999999999E-2</c:v>
                </c:pt>
                <c:pt idx="3">
                  <c:v>0.05</c:v>
                </c:pt>
                <c:pt idx="4">
                  <c:v>0.86719999999999997</c:v>
                </c:pt>
              </c:numCache>
            </c:numRef>
          </c:val>
          <c:extLst>
            <c:ext xmlns:c16="http://schemas.microsoft.com/office/drawing/2014/chart" uri="{C3380CC4-5D6E-409C-BE32-E72D297353CC}">
              <c16:uniqueId val="{00000000-5757-4CA7-A29E-3ED812258FD7}"/>
            </c:ext>
          </c:extLst>
        </c:ser>
        <c:ser>
          <c:idx val="2"/>
          <c:order val="1"/>
          <c:tx>
            <c:strRef>
              <c:f>Sheet1!$A$72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Sheet1!$B$70:$F$70</c:f>
              <c:strCache>
                <c:ptCount val="5"/>
                <c:pt idx="0">
                  <c:v>Excellent</c:v>
                </c:pt>
                <c:pt idx="1">
                  <c:v>Good</c:v>
                </c:pt>
                <c:pt idx="2">
                  <c:v>Poor</c:v>
                </c:pt>
                <c:pt idx="3">
                  <c:v>Bad</c:v>
                </c:pt>
                <c:pt idx="4">
                  <c:v>Excel+Goog</c:v>
                </c:pt>
              </c:strCache>
            </c:strRef>
          </c:cat>
          <c:val>
            <c:numRef>
              <c:f>Sheet1!$B$72:$F$72</c:f>
              <c:numCache>
                <c:formatCode>0.00%</c:formatCode>
                <c:ptCount val="5"/>
                <c:pt idx="0">
                  <c:v>0.87129999999999996</c:v>
                </c:pt>
                <c:pt idx="1">
                  <c:v>0.1019</c:v>
                </c:pt>
                <c:pt idx="2">
                  <c:v>1.54E-2</c:v>
                </c:pt>
                <c:pt idx="3">
                  <c:v>1.1299999999999999E-2</c:v>
                </c:pt>
                <c:pt idx="4">
                  <c:v>0.97319999999999995</c:v>
                </c:pt>
              </c:numCache>
            </c:numRef>
          </c:val>
          <c:extLst>
            <c:ext xmlns:c16="http://schemas.microsoft.com/office/drawing/2014/chart" uri="{C3380CC4-5D6E-409C-BE32-E72D297353CC}">
              <c16:uniqueId val="{00000001-5757-4CA7-A29E-3ED812258FD7}"/>
            </c:ext>
          </c:extLst>
        </c:ser>
        <c:ser>
          <c:idx val="1"/>
          <c:order val="2"/>
          <c:tx>
            <c:strRef>
              <c:f>Sheet1!$A$73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Sheet1!$B$70:$F$70</c:f>
              <c:strCache>
                <c:ptCount val="5"/>
                <c:pt idx="0">
                  <c:v>Excellent</c:v>
                </c:pt>
                <c:pt idx="1">
                  <c:v>Good</c:v>
                </c:pt>
                <c:pt idx="2">
                  <c:v>Poor</c:v>
                </c:pt>
                <c:pt idx="3">
                  <c:v>Bad</c:v>
                </c:pt>
                <c:pt idx="4">
                  <c:v>Excel+Goog</c:v>
                </c:pt>
              </c:strCache>
            </c:strRef>
          </c:cat>
          <c:val>
            <c:numRef>
              <c:f>Sheet1!$B$73:$F$73</c:f>
              <c:numCache>
                <c:formatCode>0.00%</c:formatCode>
                <c:ptCount val="5"/>
                <c:pt idx="0">
                  <c:v>0.60760000000000003</c:v>
                </c:pt>
                <c:pt idx="1">
                  <c:v>0.37969999999999998</c:v>
                </c:pt>
                <c:pt idx="2">
                  <c:v>9.2999999999999992E-3</c:v>
                </c:pt>
                <c:pt idx="3">
                  <c:v>3.3999999999999998E-3</c:v>
                </c:pt>
                <c:pt idx="4">
                  <c:v>0.98730000000000007</c:v>
                </c:pt>
              </c:numCache>
            </c:numRef>
          </c:val>
          <c:extLst>
            <c:ext xmlns:c16="http://schemas.microsoft.com/office/drawing/2014/chart" uri="{C3380CC4-5D6E-409C-BE32-E72D297353CC}">
              <c16:uniqueId val="{00000002-5757-4CA7-A29E-3ED812258FD7}"/>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1247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bg1">
          <a:lumMod val="65000"/>
        </a:schemeClr>
      </a:solidFill>
      <a:round/>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Call Drop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Sheet1!$A$234</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Sheet1!$B$233</c:f>
              <c:strCache>
                <c:ptCount val="1"/>
                <c:pt idx="0">
                  <c:v>CDR (%)</c:v>
                </c:pt>
              </c:strCache>
            </c:strRef>
          </c:cat>
          <c:val>
            <c:numRef>
              <c:f>Sheet1!$B$234</c:f>
              <c:numCache>
                <c:formatCode>0.00%</c:formatCode>
                <c:ptCount val="1"/>
                <c:pt idx="0">
                  <c:v>3.0999999999999999E-3</c:v>
                </c:pt>
              </c:numCache>
            </c:numRef>
          </c:val>
          <c:extLst>
            <c:ext xmlns:c16="http://schemas.microsoft.com/office/drawing/2014/chart" uri="{C3380CC4-5D6E-409C-BE32-E72D297353CC}">
              <c16:uniqueId val="{00000000-295E-4748-A92B-3BBF81081667}"/>
            </c:ext>
          </c:extLst>
        </c:ser>
        <c:ser>
          <c:idx val="1"/>
          <c:order val="1"/>
          <c:tx>
            <c:strRef>
              <c:f>Sheet1!$A$235</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Sheet1!$B$233</c:f>
              <c:strCache>
                <c:ptCount val="1"/>
                <c:pt idx="0">
                  <c:v>CDR (%)</c:v>
                </c:pt>
              </c:strCache>
            </c:strRef>
          </c:cat>
          <c:val>
            <c:numRef>
              <c:f>Sheet1!$B$235</c:f>
              <c:numCache>
                <c:formatCode>0.00%</c:formatCode>
                <c:ptCount val="1"/>
                <c:pt idx="0">
                  <c:v>1.03E-2</c:v>
                </c:pt>
              </c:numCache>
            </c:numRef>
          </c:val>
          <c:extLst>
            <c:ext xmlns:c16="http://schemas.microsoft.com/office/drawing/2014/chart" uri="{C3380CC4-5D6E-409C-BE32-E72D297353CC}">
              <c16:uniqueId val="{00000001-295E-4748-A92B-3BBF81081667}"/>
            </c:ext>
          </c:extLst>
        </c:ser>
        <c:ser>
          <c:idx val="2"/>
          <c:order val="2"/>
          <c:tx>
            <c:strRef>
              <c:f>Sheet1!$A$236</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Sheet1!$B$233</c:f>
              <c:strCache>
                <c:ptCount val="1"/>
                <c:pt idx="0">
                  <c:v>CDR (%)</c:v>
                </c:pt>
              </c:strCache>
            </c:strRef>
          </c:cat>
          <c:val>
            <c:numRef>
              <c:f>Sheet1!$B$236</c:f>
              <c:numCache>
                <c:formatCode>0.00%</c:formatCode>
                <c:ptCount val="1"/>
                <c:pt idx="0">
                  <c:v>1.5E-3</c:v>
                </c:pt>
              </c:numCache>
            </c:numRef>
          </c:val>
          <c:extLst>
            <c:ext xmlns:c16="http://schemas.microsoft.com/office/drawing/2014/chart" uri="{C3380CC4-5D6E-409C-BE32-E72D297353CC}">
              <c16:uniqueId val="{00000002-295E-4748-A92B-3BBF81081667}"/>
            </c:ext>
          </c:extLst>
        </c:ser>
        <c:dLbls>
          <c:dLblPos val="outEnd"/>
          <c:showLegendKey val="0"/>
          <c:showVal val="1"/>
          <c:showCatName val="0"/>
          <c:showSerName val="0"/>
          <c:showPercent val="0"/>
          <c:showBubbleSize val="0"/>
        </c:dLbls>
        <c:gapWidth val="219"/>
        <c:overlap val="-27"/>
        <c:axId val="287568256"/>
        <c:axId val="287569792"/>
      </c:barChart>
      <c:catAx>
        <c:axId val="287568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87569792"/>
        <c:crosses val="autoZero"/>
        <c:auto val="1"/>
        <c:lblAlgn val="ctr"/>
        <c:lblOffset val="100"/>
        <c:noMultiLvlLbl val="0"/>
      </c:catAx>
      <c:valAx>
        <c:axId val="28756979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875682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System Technology usage(%)</a:t>
            </a:r>
          </a:p>
        </c:rich>
      </c:tx>
      <c:layout>
        <c:manualLayout>
          <c:xMode val="edge"/>
          <c:yMode val="edge"/>
          <c:x val="0.25289581422758561"/>
          <c:y val="3.7479882885430832E-2"/>
          <c:w val="0.7471042275428772"/>
          <c:h val="0.15181452035903931"/>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0688931942197973E-2"/>
          <c:y val="0.18117532978119746"/>
          <c:w val="0.89281024070082438"/>
          <c:h val="0.65969551709705432"/>
        </c:manualLayout>
      </c:layout>
      <c:barChart>
        <c:barDir val="col"/>
        <c:grouping val="clustered"/>
        <c:varyColors val="0"/>
        <c:ser>
          <c:idx val="0"/>
          <c:order val="0"/>
          <c:tx>
            <c:strRef>
              <c:f>Sheet1!$A$511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Sheet1!$B$510:$C$510</c:f>
              <c:strCache>
                <c:ptCount val="2"/>
                <c:pt idx="0">
                  <c:v>GSM</c:v>
                </c:pt>
                <c:pt idx="1">
                  <c:v>UMTS</c:v>
                </c:pt>
              </c:strCache>
            </c:strRef>
          </c:cat>
          <c:val>
            <c:numRef>
              <c:f>Sheet1!$B$511:$C$511</c:f>
              <c:numCache>
                <c:formatCode>0.00%</c:formatCode>
                <c:ptCount val="2"/>
                <c:pt idx="0">
                  <c:v>0.3674</c:v>
                </c:pt>
                <c:pt idx="1">
                  <c:v>0.63260000000000005</c:v>
                </c:pt>
              </c:numCache>
            </c:numRef>
          </c:val>
          <c:extLst>
            <c:ext xmlns:c16="http://schemas.microsoft.com/office/drawing/2014/chart" uri="{C3380CC4-5D6E-409C-BE32-E72D297353CC}">
              <c16:uniqueId val="{00000000-8A68-40EF-8AD8-A1670B59D14F}"/>
            </c:ext>
          </c:extLst>
        </c:ser>
        <c:ser>
          <c:idx val="2"/>
          <c:order val="1"/>
          <c:tx>
            <c:strRef>
              <c:f>Sheet1!$A$512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Sheet1!$B$510:$C$510</c:f>
              <c:strCache>
                <c:ptCount val="2"/>
                <c:pt idx="0">
                  <c:v>GSM</c:v>
                </c:pt>
                <c:pt idx="1">
                  <c:v>UMTS</c:v>
                </c:pt>
              </c:strCache>
            </c:strRef>
          </c:cat>
          <c:val>
            <c:numRef>
              <c:f>Sheet1!$B$512:$C$512</c:f>
              <c:numCache>
                <c:formatCode>0.00%</c:formatCode>
                <c:ptCount val="2"/>
                <c:pt idx="0">
                  <c:v>0.1095</c:v>
                </c:pt>
                <c:pt idx="1">
                  <c:v>0.89049999999999996</c:v>
                </c:pt>
              </c:numCache>
            </c:numRef>
          </c:val>
          <c:extLst>
            <c:ext xmlns:c16="http://schemas.microsoft.com/office/drawing/2014/chart" uri="{C3380CC4-5D6E-409C-BE32-E72D297353CC}">
              <c16:uniqueId val="{00000001-8A68-40EF-8AD8-A1670B59D14F}"/>
            </c:ext>
          </c:extLst>
        </c:ser>
        <c:ser>
          <c:idx val="1"/>
          <c:order val="2"/>
          <c:tx>
            <c:strRef>
              <c:f>Sheet1!$A$513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Sheet1!$B$510:$C$510</c:f>
              <c:strCache>
                <c:ptCount val="2"/>
                <c:pt idx="0">
                  <c:v>GSM</c:v>
                </c:pt>
                <c:pt idx="1">
                  <c:v>UMTS</c:v>
                </c:pt>
              </c:strCache>
            </c:strRef>
          </c:cat>
          <c:val>
            <c:numRef>
              <c:f>Sheet1!$B$513:$C$513</c:f>
              <c:numCache>
                <c:formatCode>0.00%</c:formatCode>
                <c:ptCount val="2"/>
                <c:pt idx="0">
                  <c:v>0</c:v>
                </c:pt>
                <c:pt idx="1">
                  <c:v>1</c:v>
                </c:pt>
              </c:numCache>
            </c:numRef>
          </c:val>
          <c:extLst>
            <c:ext xmlns:c16="http://schemas.microsoft.com/office/drawing/2014/chart" uri="{C3380CC4-5D6E-409C-BE32-E72D297353CC}">
              <c16:uniqueId val="{00000002-8A68-40EF-8AD8-A1670B59D14F}"/>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1247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bg1">
          <a:lumMod val="6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84871" cy="502676"/>
          </a:xfrm>
          <a:prstGeom prst="rect">
            <a:avLst/>
          </a:prstGeom>
          <a:noFill/>
          <a:ln>
            <a:noFill/>
          </a:ln>
        </p:spPr>
        <p:txBody>
          <a:bodyPr spcFirstLastPara="1" wrap="square" lIns="96600" tIns="48300" rIns="96600" bIns="48300" anchor="t"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01698" y="0"/>
            <a:ext cx="2984871" cy="502676"/>
          </a:xfrm>
          <a:prstGeom prst="rect">
            <a:avLst/>
          </a:prstGeom>
          <a:noFill/>
          <a:ln>
            <a:noFill/>
          </a:ln>
        </p:spPr>
        <p:txBody>
          <a:bodyPr spcFirstLastPara="1" wrap="square" lIns="96600" tIns="48300" rIns="96600" bIns="48300" anchor="t" anchorCtr="0">
            <a:noAutofit/>
          </a:bodyPr>
          <a:lstStyle>
            <a:lvl1pPr marR="0" lvl="0" algn="r"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516039"/>
            <a:ext cx="2984871" cy="502674"/>
          </a:xfrm>
          <a:prstGeom prst="rect">
            <a:avLst/>
          </a:prstGeom>
          <a:noFill/>
          <a:ln>
            <a:noFill/>
          </a:ln>
        </p:spPr>
        <p:txBody>
          <a:bodyPr spcFirstLastPara="1" wrap="square" lIns="96600" tIns="48300" rIns="96600" bIns="48300" anchor="b"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marR="0" lvl="0" indent="0" algn="r" rtl="0">
              <a:spcBef>
                <a:spcPts val="0"/>
              </a:spcBef>
              <a:spcAft>
                <a:spcPts val="0"/>
              </a:spcAft>
              <a:buNone/>
            </a:pPr>
            <a:fld id="{00000000-1234-1234-1234-123412341234}" type="slidenum">
              <a:rPr lang="fr-FR" sz="1300" b="0" i="0" u="none" strike="noStrike" cap="none">
                <a:solidFill>
                  <a:schemeClr val="dk1"/>
                </a:solidFill>
                <a:latin typeface="Calibri"/>
                <a:ea typeface="Calibri"/>
                <a:cs typeface="Calibri"/>
                <a:sym typeface="Calibri"/>
              </a:rPr>
              <a:t>‹#›</a:t>
            </a:fld>
            <a:endParaRPr sz="13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5"/>
        <p:cNvGrpSpPr/>
        <p:nvPr/>
      </p:nvGrpSpPr>
      <p:grpSpPr>
        <a:xfrm>
          <a:off x="0" y="0"/>
          <a:ext cx="0" cy="0"/>
          <a:chOff x="0" y="0"/>
          <a:chExt cx="0" cy="0"/>
        </a:xfrm>
      </p:grpSpPr>
      <p:sp>
        <p:nvSpPr>
          <p:cNvPr id="1416" name="Google Shape;1416;p1: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7" name="Google Shape;1417;p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18" name="Google Shape;1418;p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a:t>
            </a:fld>
            <a:endParaRPr>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5"/>
        <p:cNvGrpSpPr/>
        <p:nvPr/>
      </p:nvGrpSpPr>
      <p:grpSpPr>
        <a:xfrm>
          <a:off x="0" y="0"/>
          <a:ext cx="0" cy="0"/>
          <a:chOff x="0" y="0"/>
          <a:chExt cx="0" cy="0"/>
        </a:xfrm>
      </p:grpSpPr>
      <p:sp>
        <p:nvSpPr>
          <p:cNvPr id="1646" name="Google Shape;1646;p10: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47" name="Google Shape;1647;p10: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2"/>
        <p:cNvGrpSpPr/>
        <p:nvPr/>
      </p:nvGrpSpPr>
      <p:grpSpPr>
        <a:xfrm>
          <a:off x="0" y="0"/>
          <a:ext cx="0" cy="0"/>
          <a:chOff x="0" y="0"/>
          <a:chExt cx="0" cy="0"/>
        </a:xfrm>
      </p:grpSpPr>
      <p:sp>
        <p:nvSpPr>
          <p:cNvPr id="1653" name="Google Shape;1653;p11: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4" name="Google Shape;1654;p1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55" name="Google Shape;1655;p1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11</a:t>
            </a:fld>
            <a:endParaRPr>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2"/>
        <p:cNvGrpSpPr/>
        <p:nvPr/>
      </p:nvGrpSpPr>
      <p:grpSpPr>
        <a:xfrm>
          <a:off x="0" y="0"/>
          <a:ext cx="0" cy="0"/>
          <a:chOff x="0" y="0"/>
          <a:chExt cx="0" cy="0"/>
        </a:xfrm>
      </p:grpSpPr>
      <p:sp>
        <p:nvSpPr>
          <p:cNvPr id="1663" name="Google Shape;1663;p12: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64" name="Google Shape;1664;p12: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9"/>
        <p:cNvGrpSpPr/>
        <p:nvPr/>
      </p:nvGrpSpPr>
      <p:grpSpPr>
        <a:xfrm>
          <a:off x="0" y="0"/>
          <a:ext cx="0" cy="0"/>
          <a:chOff x="0" y="0"/>
          <a:chExt cx="0" cy="0"/>
        </a:xfrm>
      </p:grpSpPr>
      <p:sp>
        <p:nvSpPr>
          <p:cNvPr id="1670" name="Google Shape;1670;p13: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71" name="Google Shape;1671;p13: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6"/>
        <p:cNvGrpSpPr/>
        <p:nvPr/>
      </p:nvGrpSpPr>
      <p:grpSpPr>
        <a:xfrm>
          <a:off x="0" y="0"/>
          <a:ext cx="0" cy="0"/>
          <a:chOff x="0" y="0"/>
          <a:chExt cx="0" cy="0"/>
        </a:xfrm>
      </p:grpSpPr>
      <p:sp>
        <p:nvSpPr>
          <p:cNvPr id="1677" name="Google Shape;1677;p1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8" name="Google Shape;1678;p1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79" name="Google Shape;1679;p1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14</a:t>
            </a:fld>
            <a:endParaRPr>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0"/>
        <p:cNvGrpSpPr/>
        <p:nvPr/>
      </p:nvGrpSpPr>
      <p:grpSpPr>
        <a:xfrm>
          <a:off x="0" y="0"/>
          <a:ext cx="0" cy="0"/>
          <a:chOff x="0" y="0"/>
          <a:chExt cx="0" cy="0"/>
        </a:xfrm>
      </p:grpSpPr>
      <p:sp>
        <p:nvSpPr>
          <p:cNvPr id="1691" name="Google Shape;1691;p15: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92" name="Google Shape;1692;p15: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7"/>
        <p:cNvGrpSpPr/>
        <p:nvPr/>
      </p:nvGrpSpPr>
      <p:grpSpPr>
        <a:xfrm>
          <a:off x="0" y="0"/>
          <a:ext cx="0" cy="0"/>
          <a:chOff x="0" y="0"/>
          <a:chExt cx="0" cy="0"/>
        </a:xfrm>
      </p:grpSpPr>
      <p:sp>
        <p:nvSpPr>
          <p:cNvPr id="1698" name="Google Shape;1698;p16: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9" name="Google Shape;1699;p16: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00" name="Google Shape;1700;p16: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16</a:t>
            </a:fld>
            <a:endParaRPr>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5"/>
        <p:cNvGrpSpPr/>
        <p:nvPr/>
      </p:nvGrpSpPr>
      <p:grpSpPr>
        <a:xfrm>
          <a:off x="0" y="0"/>
          <a:ext cx="0" cy="0"/>
          <a:chOff x="0" y="0"/>
          <a:chExt cx="0" cy="0"/>
        </a:xfrm>
      </p:grpSpPr>
      <p:sp>
        <p:nvSpPr>
          <p:cNvPr id="1716" name="Google Shape;1716;p1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7" name="Google Shape;1717;p1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18" name="Google Shape;1718;p1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17</a:t>
            </a:fld>
            <a:endParaRPr>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3"/>
        <p:cNvGrpSpPr/>
        <p:nvPr/>
      </p:nvGrpSpPr>
      <p:grpSpPr>
        <a:xfrm>
          <a:off x="0" y="0"/>
          <a:ext cx="0" cy="0"/>
          <a:chOff x="0" y="0"/>
          <a:chExt cx="0" cy="0"/>
        </a:xfrm>
      </p:grpSpPr>
      <p:sp>
        <p:nvSpPr>
          <p:cNvPr id="1734" name="Google Shape;1734;p1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5" name="Google Shape;1735;p1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36" name="Google Shape;1736;p1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18</a:t>
            </a:fld>
            <a:endParaRPr>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1"/>
        <p:cNvGrpSpPr/>
        <p:nvPr/>
      </p:nvGrpSpPr>
      <p:grpSpPr>
        <a:xfrm>
          <a:off x="0" y="0"/>
          <a:ext cx="0" cy="0"/>
          <a:chOff x="0" y="0"/>
          <a:chExt cx="0" cy="0"/>
        </a:xfrm>
      </p:grpSpPr>
      <p:sp>
        <p:nvSpPr>
          <p:cNvPr id="1752" name="Google Shape;1752;p1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3" name="Google Shape;1753;p1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54" name="Google Shape;1754;p1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19</a:t>
            </a:fld>
            <a:endParaRPr>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4"/>
        <p:cNvGrpSpPr/>
        <p:nvPr/>
      </p:nvGrpSpPr>
      <p:grpSpPr>
        <a:xfrm>
          <a:off x="0" y="0"/>
          <a:ext cx="0" cy="0"/>
          <a:chOff x="0" y="0"/>
          <a:chExt cx="0" cy="0"/>
        </a:xfrm>
      </p:grpSpPr>
      <p:sp>
        <p:nvSpPr>
          <p:cNvPr id="1425" name="Google Shape;1425;p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6" name="Google Shape;1426;p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27" name="Google Shape;1427;p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a:t>
            </a:fld>
            <a:endParaRPr>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9"/>
        <p:cNvGrpSpPr/>
        <p:nvPr/>
      </p:nvGrpSpPr>
      <p:grpSpPr>
        <a:xfrm>
          <a:off x="0" y="0"/>
          <a:ext cx="0" cy="0"/>
          <a:chOff x="0" y="0"/>
          <a:chExt cx="0" cy="0"/>
        </a:xfrm>
      </p:grpSpPr>
      <p:sp>
        <p:nvSpPr>
          <p:cNvPr id="1770" name="Google Shape;1770;p20: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1" name="Google Shape;1771;p20: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72" name="Google Shape;1772;p20: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20</a:t>
            </a:fld>
            <a:endParaRPr>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7"/>
        <p:cNvGrpSpPr/>
        <p:nvPr/>
      </p:nvGrpSpPr>
      <p:grpSpPr>
        <a:xfrm>
          <a:off x="0" y="0"/>
          <a:ext cx="0" cy="0"/>
          <a:chOff x="0" y="0"/>
          <a:chExt cx="0" cy="0"/>
        </a:xfrm>
      </p:grpSpPr>
      <p:sp>
        <p:nvSpPr>
          <p:cNvPr id="1788" name="Google Shape;1788;p21: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89" name="Google Shape;1789;p21: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4"/>
        <p:cNvGrpSpPr/>
        <p:nvPr/>
      </p:nvGrpSpPr>
      <p:grpSpPr>
        <a:xfrm>
          <a:off x="0" y="0"/>
          <a:ext cx="0" cy="0"/>
          <a:chOff x="0" y="0"/>
          <a:chExt cx="0" cy="0"/>
        </a:xfrm>
      </p:grpSpPr>
      <p:sp>
        <p:nvSpPr>
          <p:cNvPr id="1795" name="Google Shape;1795;p2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6" name="Google Shape;1796;p2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97" name="Google Shape;1797;p2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22</a:t>
            </a:fld>
            <a:endParaRPr>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3"/>
        <p:cNvGrpSpPr/>
        <p:nvPr/>
      </p:nvGrpSpPr>
      <p:grpSpPr>
        <a:xfrm>
          <a:off x="0" y="0"/>
          <a:ext cx="0" cy="0"/>
          <a:chOff x="0" y="0"/>
          <a:chExt cx="0" cy="0"/>
        </a:xfrm>
      </p:grpSpPr>
      <p:sp>
        <p:nvSpPr>
          <p:cNvPr id="1804" name="Google Shape;1804;p23: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5" name="Google Shape;1805;p23: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06" name="Google Shape;1806;p23: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23</a:t>
            </a:fld>
            <a:endParaRPr>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2"/>
        <p:cNvGrpSpPr/>
        <p:nvPr/>
      </p:nvGrpSpPr>
      <p:grpSpPr>
        <a:xfrm>
          <a:off x="0" y="0"/>
          <a:ext cx="0" cy="0"/>
          <a:chOff x="0" y="0"/>
          <a:chExt cx="0" cy="0"/>
        </a:xfrm>
      </p:grpSpPr>
      <p:sp>
        <p:nvSpPr>
          <p:cNvPr id="1813" name="Google Shape;1813;p2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4" name="Google Shape;1814;p2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15" name="Google Shape;1815;p2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24</a:t>
            </a:fld>
            <a:endParaRPr>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1"/>
        <p:cNvGrpSpPr/>
        <p:nvPr/>
      </p:nvGrpSpPr>
      <p:grpSpPr>
        <a:xfrm>
          <a:off x="0" y="0"/>
          <a:ext cx="0" cy="0"/>
          <a:chOff x="0" y="0"/>
          <a:chExt cx="0" cy="0"/>
        </a:xfrm>
      </p:grpSpPr>
      <p:sp>
        <p:nvSpPr>
          <p:cNvPr id="1822" name="Google Shape;1822;p25: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3" name="Google Shape;1823;p25: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24" name="Google Shape;1824;p25: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25</a:t>
            </a:fld>
            <a:endParaRPr>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0"/>
        <p:cNvGrpSpPr/>
        <p:nvPr/>
      </p:nvGrpSpPr>
      <p:grpSpPr>
        <a:xfrm>
          <a:off x="0" y="0"/>
          <a:ext cx="0" cy="0"/>
          <a:chOff x="0" y="0"/>
          <a:chExt cx="0" cy="0"/>
        </a:xfrm>
      </p:grpSpPr>
      <p:sp>
        <p:nvSpPr>
          <p:cNvPr id="1831" name="Google Shape;1831;p26: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32" name="Google Shape;1832;p26: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7"/>
        <p:cNvGrpSpPr/>
        <p:nvPr/>
      </p:nvGrpSpPr>
      <p:grpSpPr>
        <a:xfrm>
          <a:off x="0" y="0"/>
          <a:ext cx="0" cy="0"/>
          <a:chOff x="0" y="0"/>
          <a:chExt cx="0" cy="0"/>
        </a:xfrm>
      </p:grpSpPr>
      <p:sp>
        <p:nvSpPr>
          <p:cNvPr id="1838" name="Google Shape;1838;p2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9" name="Google Shape;1839;p2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40" name="Google Shape;1840;p2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27</a:t>
            </a:fld>
            <a:endParaRPr>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7"/>
        <p:cNvGrpSpPr/>
        <p:nvPr/>
      </p:nvGrpSpPr>
      <p:grpSpPr>
        <a:xfrm>
          <a:off x="0" y="0"/>
          <a:ext cx="0" cy="0"/>
          <a:chOff x="0" y="0"/>
          <a:chExt cx="0" cy="0"/>
        </a:xfrm>
      </p:grpSpPr>
      <p:sp>
        <p:nvSpPr>
          <p:cNvPr id="1848" name="Google Shape;1848;p2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9" name="Google Shape;1849;p2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50" name="Google Shape;1850;p2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28</a:t>
            </a:fld>
            <a:endParaRPr>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4"/>
        <p:cNvGrpSpPr/>
        <p:nvPr/>
      </p:nvGrpSpPr>
      <p:grpSpPr>
        <a:xfrm>
          <a:off x="0" y="0"/>
          <a:ext cx="0" cy="0"/>
          <a:chOff x="0" y="0"/>
          <a:chExt cx="0" cy="0"/>
        </a:xfrm>
      </p:grpSpPr>
      <p:sp>
        <p:nvSpPr>
          <p:cNvPr id="1865" name="Google Shape;1865;p2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6" name="Google Shape;1866;p2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67" name="Google Shape;1867;p2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29</a:t>
            </a:fld>
            <a:endParaRPr>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3"/>
        <p:cNvGrpSpPr/>
        <p:nvPr/>
      </p:nvGrpSpPr>
      <p:grpSpPr>
        <a:xfrm>
          <a:off x="0" y="0"/>
          <a:ext cx="0" cy="0"/>
          <a:chOff x="0" y="0"/>
          <a:chExt cx="0" cy="0"/>
        </a:xfrm>
      </p:grpSpPr>
      <p:sp>
        <p:nvSpPr>
          <p:cNvPr id="1434" name="Google Shape;1434;p3: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5" name="Google Shape;1435;p3: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36" name="Google Shape;1436;p3: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a:t>
            </a:fld>
            <a:endParaRPr>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4"/>
        <p:cNvGrpSpPr/>
        <p:nvPr/>
      </p:nvGrpSpPr>
      <p:grpSpPr>
        <a:xfrm>
          <a:off x="0" y="0"/>
          <a:ext cx="0" cy="0"/>
          <a:chOff x="0" y="0"/>
          <a:chExt cx="0" cy="0"/>
        </a:xfrm>
      </p:grpSpPr>
      <p:sp>
        <p:nvSpPr>
          <p:cNvPr id="1875" name="Google Shape;1875;p30: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6" name="Google Shape;1876;p30: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77" name="Google Shape;1877;p30: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30</a:t>
            </a:fld>
            <a:endParaRPr>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1"/>
        <p:cNvGrpSpPr/>
        <p:nvPr/>
      </p:nvGrpSpPr>
      <p:grpSpPr>
        <a:xfrm>
          <a:off x="0" y="0"/>
          <a:ext cx="0" cy="0"/>
          <a:chOff x="0" y="0"/>
          <a:chExt cx="0" cy="0"/>
        </a:xfrm>
      </p:grpSpPr>
      <p:sp>
        <p:nvSpPr>
          <p:cNvPr id="1892" name="Google Shape;1892;p31: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3" name="Google Shape;1893;p3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94" name="Google Shape;1894;p3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31</a:t>
            </a:fld>
            <a:endParaRPr>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1"/>
        <p:cNvGrpSpPr/>
        <p:nvPr/>
      </p:nvGrpSpPr>
      <p:grpSpPr>
        <a:xfrm>
          <a:off x="0" y="0"/>
          <a:ext cx="0" cy="0"/>
          <a:chOff x="0" y="0"/>
          <a:chExt cx="0" cy="0"/>
        </a:xfrm>
      </p:grpSpPr>
      <p:sp>
        <p:nvSpPr>
          <p:cNvPr id="1902" name="Google Shape;1902;p3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3" name="Google Shape;1903;p3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04" name="Google Shape;1904;p3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32</a:t>
            </a:fld>
            <a:endParaRPr>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8"/>
        <p:cNvGrpSpPr/>
        <p:nvPr/>
      </p:nvGrpSpPr>
      <p:grpSpPr>
        <a:xfrm>
          <a:off x="0" y="0"/>
          <a:ext cx="0" cy="0"/>
          <a:chOff x="0" y="0"/>
          <a:chExt cx="0" cy="0"/>
        </a:xfrm>
      </p:grpSpPr>
      <p:sp>
        <p:nvSpPr>
          <p:cNvPr id="1919" name="Google Shape;1919;p33: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20" name="Google Shape;1920;p33: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5"/>
        <p:cNvGrpSpPr/>
        <p:nvPr/>
      </p:nvGrpSpPr>
      <p:grpSpPr>
        <a:xfrm>
          <a:off x="0" y="0"/>
          <a:ext cx="0" cy="0"/>
          <a:chOff x="0" y="0"/>
          <a:chExt cx="0" cy="0"/>
        </a:xfrm>
      </p:grpSpPr>
      <p:sp>
        <p:nvSpPr>
          <p:cNvPr id="1926" name="Google Shape;1926;p3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7" name="Google Shape;1927;p3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28" name="Google Shape;1928;p3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34</a:t>
            </a:fld>
            <a:endParaRPr>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6"/>
        <p:cNvGrpSpPr/>
        <p:nvPr/>
      </p:nvGrpSpPr>
      <p:grpSpPr>
        <a:xfrm>
          <a:off x="0" y="0"/>
          <a:ext cx="0" cy="0"/>
          <a:chOff x="0" y="0"/>
          <a:chExt cx="0" cy="0"/>
        </a:xfrm>
      </p:grpSpPr>
      <p:sp>
        <p:nvSpPr>
          <p:cNvPr id="1937" name="Google Shape;1937;p35: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8" name="Google Shape;1938;p35: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dirty="0"/>
          </a:p>
        </p:txBody>
      </p:sp>
      <p:sp>
        <p:nvSpPr>
          <p:cNvPr id="1939" name="Google Shape;1939;p35: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35</a:t>
            </a:fld>
            <a:endParaRPr>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8"/>
        <p:cNvGrpSpPr/>
        <p:nvPr/>
      </p:nvGrpSpPr>
      <p:grpSpPr>
        <a:xfrm>
          <a:off x="0" y="0"/>
          <a:ext cx="0" cy="0"/>
          <a:chOff x="0" y="0"/>
          <a:chExt cx="0" cy="0"/>
        </a:xfrm>
      </p:grpSpPr>
      <p:sp>
        <p:nvSpPr>
          <p:cNvPr id="1979" name="Google Shape;1979;p3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0" name="Google Shape;1980;p3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81" name="Google Shape;1981;p3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36</a:t>
            </a:fld>
            <a:endParaRPr>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7"/>
        <p:cNvGrpSpPr/>
        <p:nvPr/>
      </p:nvGrpSpPr>
      <p:grpSpPr>
        <a:xfrm>
          <a:off x="0" y="0"/>
          <a:ext cx="0" cy="0"/>
          <a:chOff x="0" y="0"/>
          <a:chExt cx="0" cy="0"/>
        </a:xfrm>
      </p:grpSpPr>
      <p:sp>
        <p:nvSpPr>
          <p:cNvPr id="1958" name="Google Shape;1958;p3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9" name="Google Shape;1959;p3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60" name="Google Shape;1960;p3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37</a:t>
            </a:fld>
            <a:endParaRPr>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7"/>
        <p:cNvGrpSpPr/>
        <p:nvPr/>
      </p:nvGrpSpPr>
      <p:grpSpPr>
        <a:xfrm>
          <a:off x="0" y="0"/>
          <a:ext cx="0" cy="0"/>
          <a:chOff x="0" y="0"/>
          <a:chExt cx="0" cy="0"/>
        </a:xfrm>
      </p:grpSpPr>
      <p:sp>
        <p:nvSpPr>
          <p:cNvPr id="1968" name="Google Shape;1968;p3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9" name="Google Shape;1969;p3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70" name="Google Shape;1970;p3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38</a:t>
            </a:fld>
            <a:endParaRPr>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9"/>
        <p:cNvGrpSpPr/>
        <p:nvPr/>
      </p:nvGrpSpPr>
      <p:grpSpPr>
        <a:xfrm>
          <a:off x="0" y="0"/>
          <a:ext cx="0" cy="0"/>
          <a:chOff x="0" y="0"/>
          <a:chExt cx="0" cy="0"/>
        </a:xfrm>
      </p:grpSpPr>
      <p:sp>
        <p:nvSpPr>
          <p:cNvPr id="2010" name="Google Shape;2010;p41: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1" name="Google Shape;2011;p4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12" name="Google Shape;2012;p4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39</a:t>
            </a:fld>
            <a:endParaRPr>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2"/>
        <p:cNvGrpSpPr/>
        <p:nvPr/>
      </p:nvGrpSpPr>
      <p:grpSpPr>
        <a:xfrm>
          <a:off x="0" y="0"/>
          <a:ext cx="0" cy="0"/>
          <a:chOff x="0" y="0"/>
          <a:chExt cx="0" cy="0"/>
        </a:xfrm>
      </p:grpSpPr>
      <p:sp>
        <p:nvSpPr>
          <p:cNvPr id="1453" name="Google Shape;1453;p4: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54" name="Google Shape;1454;p4: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p4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0" name="Google Shape;2020;p4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21" name="Google Shape;2021;p4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40</a:t>
            </a:fld>
            <a:endParaRPr>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1"/>
        <p:cNvGrpSpPr/>
        <p:nvPr/>
      </p:nvGrpSpPr>
      <p:grpSpPr>
        <a:xfrm>
          <a:off x="0" y="0"/>
          <a:ext cx="0" cy="0"/>
          <a:chOff x="0" y="0"/>
          <a:chExt cx="0" cy="0"/>
        </a:xfrm>
      </p:grpSpPr>
      <p:sp>
        <p:nvSpPr>
          <p:cNvPr id="2062" name="Google Shape;2062;p45: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3" name="Google Shape;2063;p45: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64" name="Google Shape;2064;p45: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41</a:t>
            </a:fld>
            <a:endParaRPr>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0"/>
        <p:cNvGrpSpPr/>
        <p:nvPr/>
      </p:nvGrpSpPr>
      <p:grpSpPr>
        <a:xfrm>
          <a:off x="0" y="0"/>
          <a:ext cx="0" cy="0"/>
          <a:chOff x="0" y="0"/>
          <a:chExt cx="0" cy="0"/>
        </a:xfrm>
      </p:grpSpPr>
      <p:sp>
        <p:nvSpPr>
          <p:cNvPr id="2071" name="Google Shape;2071;p46: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2" name="Google Shape;2072;p46: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73" name="Google Shape;2073;p46: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42</a:t>
            </a:fld>
            <a:endParaRPr>
              <a:solidFill>
                <a:srgbClr val="000000"/>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0"/>
        <p:cNvGrpSpPr/>
        <p:nvPr/>
      </p:nvGrpSpPr>
      <p:grpSpPr>
        <a:xfrm>
          <a:off x="0" y="0"/>
          <a:ext cx="0" cy="0"/>
          <a:chOff x="0" y="0"/>
          <a:chExt cx="0" cy="0"/>
        </a:xfrm>
      </p:grpSpPr>
      <p:sp>
        <p:nvSpPr>
          <p:cNvPr id="2081" name="Google Shape;2081;p4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2" name="Google Shape;2082;p4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83" name="Google Shape;2083;p4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43</a:t>
            </a:fld>
            <a:endParaRPr>
              <a:solidFill>
                <a:srgbClr val="000000"/>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1"/>
        <p:cNvGrpSpPr/>
        <p:nvPr/>
      </p:nvGrpSpPr>
      <p:grpSpPr>
        <a:xfrm>
          <a:off x="0" y="0"/>
          <a:ext cx="0" cy="0"/>
          <a:chOff x="0" y="0"/>
          <a:chExt cx="0" cy="0"/>
        </a:xfrm>
      </p:grpSpPr>
      <p:sp>
        <p:nvSpPr>
          <p:cNvPr id="2092" name="Google Shape;2092;p48: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93" name="Google Shape;2093;p48: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8"/>
        <p:cNvGrpSpPr/>
        <p:nvPr/>
      </p:nvGrpSpPr>
      <p:grpSpPr>
        <a:xfrm>
          <a:off x="0" y="0"/>
          <a:ext cx="0" cy="0"/>
          <a:chOff x="0" y="0"/>
          <a:chExt cx="0" cy="0"/>
        </a:xfrm>
      </p:grpSpPr>
      <p:sp>
        <p:nvSpPr>
          <p:cNvPr id="2099" name="Google Shape;2099;p4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0" name="Google Shape;2100;p4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01" name="Google Shape;2101;p4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45</a:t>
            </a:fld>
            <a:endParaRPr>
              <a:solidFill>
                <a:srgbClr val="000000"/>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8"/>
        <p:cNvGrpSpPr/>
        <p:nvPr/>
      </p:nvGrpSpPr>
      <p:grpSpPr>
        <a:xfrm>
          <a:off x="0" y="0"/>
          <a:ext cx="0" cy="0"/>
          <a:chOff x="0" y="0"/>
          <a:chExt cx="0" cy="0"/>
        </a:xfrm>
      </p:grpSpPr>
      <p:sp>
        <p:nvSpPr>
          <p:cNvPr id="2109" name="Google Shape;2109;p50: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0" name="Google Shape;2110;p50: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11" name="Google Shape;2111;p50: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46</a:t>
            </a:fld>
            <a:endParaRPr>
              <a:solidFill>
                <a:srgbClr val="000000"/>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0"/>
        <p:cNvGrpSpPr/>
        <p:nvPr/>
      </p:nvGrpSpPr>
      <p:grpSpPr>
        <a:xfrm>
          <a:off x="0" y="0"/>
          <a:ext cx="0" cy="0"/>
          <a:chOff x="0" y="0"/>
          <a:chExt cx="0" cy="0"/>
        </a:xfrm>
      </p:grpSpPr>
      <p:sp>
        <p:nvSpPr>
          <p:cNvPr id="2121" name="Google Shape;2121;p51: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2" name="Google Shape;2122;p5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23" name="Google Shape;2123;p5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47</a:t>
            </a:fld>
            <a:endParaRPr>
              <a:solidFill>
                <a:srgbClr val="000000"/>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0"/>
        <p:cNvGrpSpPr/>
        <p:nvPr/>
      </p:nvGrpSpPr>
      <p:grpSpPr>
        <a:xfrm>
          <a:off x="0" y="0"/>
          <a:ext cx="0" cy="0"/>
          <a:chOff x="0" y="0"/>
          <a:chExt cx="0" cy="0"/>
        </a:xfrm>
      </p:grpSpPr>
      <p:sp>
        <p:nvSpPr>
          <p:cNvPr id="2131" name="Google Shape;2131;p5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2" name="Google Shape;2132;p5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33" name="Google Shape;2133;p5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48</a:t>
            </a:fld>
            <a:endParaRPr>
              <a:solidFill>
                <a:srgbClr val="000000"/>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2"/>
        <p:cNvGrpSpPr/>
        <p:nvPr/>
      </p:nvGrpSpPr>
      <p:grpSpPr>
        <a:xfrm>
          <a:off x="0" y="0"/>
          <a:ext cx="0" cy="0"/>
          <a:chOff x="0" y="0"/>
          <a:chExt cx="0" cy="0"/>
        </a:xfrm>
      </p:grpSpPr>
      <p:sp>
        <p:nvSpPr>
          <p:cNvPr id="2143" name="Google Shape;2143;p53: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4" name="Google Shape;2144;p53: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45" name="Google Shape;2145;p53: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49</a:t>
            </a:fld>
            <a:endParaRPr>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p5: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70" name="Google Shape;1470;p5: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9"/>
        <p:cNvGrpSpPr/>
        <p:nvPr/>
      </p:nvGrpSpPr>
      <p:grpSpPr>
        <a:xfrm>
          <a:off x="0" y="0"/>
          <a:ext cx="0" cy="0"/>
          <a:chOff x="0" y="0"/>
          <a:chExt cx="0" cy="0"/>
        </a:xfrm>
      </p:grpSpPr>
      <p:sp>
        <p:nvSpPr>
          <p:cNvPr id="2170" name="Google Shape;2170;p55: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1" name="Google Shape;2171;p55: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72" name="Google Shape;2172;p55: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50</a:t>
            </a:fld>
            <a:endParaRPr>
              <a:solidFill>
                <a:srgbClr val="000000"/>
              </a:solidFill>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8"/>
        <p:cNvGrpSpPr/>
        <p:nvPr/>
      </p:nvGrpSpPr>
      <p:grpSpPr>
        <a:xfrm>
          <a:off x="0" y="0"/>
          <a:ext cx="0" cy="0"/>
          <a:chOff x="0" y="0"/>
          <a:chExt cx="0" cy="0"/>
        </a:xfrm>
      </p:grpSpPr>
      <p:sp>
        <p:nvSpPr>
          <p:cNvPr id="2179" name="Google Shape;2179;p56: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0" name="Google Shape;2180;p56: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81" name="Google Shape;2181;p56: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51</a:t>
            </a:fld>
            <a:endParaRPr>
              <a:solidFill>
                <a:srgbClr val="000000"/>
              </a:solidFill>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8"/>
        <p:cNvGrpSpPr/>
        <p:nvPr/>
      </p:nvGrpSpPr>
      <p:grpSpPr>
        <a:xfrm>
          <a:off x="0" y="0"/>
          <a:ext cx="0" cy="0"/>
          <a:chOff x="0" y="0"/>
          <a:chExt cx="0" cy="0"/>
        </a:xfrm>
      </p:grpSpPr>
      <p:sp>
        <p:nvSpPr>
          <p:cNvPr id="2189" name="Google Shape;2189;p5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0" name="Google Shape;2190;p5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91" name="Google Shape;2191;p5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52</a:t>
            </a:fld>
            <a:endParaRPr>
              <a:solidFill>
                <a:srgbClr val="000000"/>
              </a:solidFill>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8"/>
        <p:cNvGrpSpPr/>
        <p:nvPr/>
      </p:nvGrpSpPr>
      <p:grpSpPr>
        <a:xfrm>
          <a:off x="0" y="0"/>
          <a:ext cx="0" cy="0"/>
          <a:chOff x="0" y="0"/>
          <a:chExt cx="0" cy="0"/>
        </a:xfrm>
      </p:grpSpPr>
      <p:sp>
        <p:nvSpPr>
          <p:cNvPr id="2199" name="Google Shape;2199;p5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0" name="Google Shape;2200;p5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201" name="Google Shape;2201;p5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53</a:t>
            </a:fld>
            <a:endParaRPr>
              <a:solidFill>
                <a:srgbClr val="000000"/>
              </a:solidFill>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5"/>
        <p:cNvGrpSpPr/>
        <p:nvPr/>
      </p:nvGrpSpPr>
      <p:grpSpPr>
        <a:xfrm>
          <a:off x="0" y="0"/>
          <a:ext cx="0" cy="0"/>
          <a:chOff x="0" y="0"/>
          <a:chExt cx="0" cy="0"/>
        </a:xfrm>
      </p:grpSpPr>
      <p:sp>
        <p:nvSpPr>
          <p:cNvPr id="2216" name="Google Shape;2216;p5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7" name="Google Shape;2217;p5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218" name="Google Shape;2218;p5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54</a:t>
            </a:fld>
            <a:endParaRPr>
              <a:solidFill>
                <a:srgbClr val="000000"/>
              </a:solidFill>
              <a:latin typeface="Arial"/>
              <a:ea typeface="Arial"/>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5"/>
        <p:cNvGrpSpPr/>
        <p:nvPr/>
      </p:nvGrpSpPr>
      <p:grpSpPr>
        <a:xfrm>
          <a:off x="0" y="0"/>
          <a:ext cx="0" cy="0"/>
          <a:chOff x="0" y="0"/>
          <a:chExt cx="0" cy="0"/>
        </a:xfrm>
      </p:grpSpPr>
      <p:sp>
        <p:nvSpPr>
          <p:cNvPr id="2226" name="Google Shape;2226;p60: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7" name="Google Shape;2227;p60: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228" name="Google Shape;2228;p60: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55</a:t>
            </a:fld>
            <a:endParaRPr>
              <a:solidFill>
                <a:srgbClr val="000000"/>
              </a:solidFill>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5"/>
        <p:cNvGrpSpPr/>
        <p:nvPr/>
      </p:nvGrpSpPr>
      <p:grpSpPr>
        <a:xfrm>
          <a:off x="0" y="0"/>
          <a:ext cx="0" cy="0"/>
          <a:chOff x="0" y="0"/>
          <a:chExt cx="0" cy="0"/>
        </a:xfrm>
      </p:grpSpPr>
      <p:sp>
        <p:nvSpPr>
          <p:cNvPr id="2036" name="Google Shape;2036;p43: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7" name="Google Shape;2037;p43: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38" name="Google Shape;2038;p43: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56</a:t>
            </a:fld>
            <a:endParaRPr>
              <a:solidFill>
                <a:srgbClr val="000000"/>
              </a:solidFill>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4"/>
        <p:cNvGrpSpPr/>
        <p:nvPr/>
      </p:nvGrpSpPr>
      <p:grpSpPr>
        <a:xfrm>
          <a:off x="0" y="0"/>
          <a:ext cx="0" cy="0"/>
          <a:chOff x="0" y="0"/>
          <a:chExt cx="0" cy="0"/>
        </a:xfrm>
      </p:grpSpPr>
      <p:sp>
        <p:nvSpPr>
          <p:cNvPr id="2045" name="Google Shape;2045;p4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6" name="Google Shape;2046;p4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47" name="Google Shape;2047;p4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57</a:t>
            </a:fld>
            <a:endParaRPr>
              <a:solidFill>
                <a:srgbClr val="000000"/>
              </a:solidFill>
              <a:latin typeface="Arial"/>
              <a:ea typeface="Arial"/>
              <a:cs typeface="Arial"/>
              <a:sym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7"/>
        <p:cNvGrpSpPr/>
        <p:nvPr/>
      </p:nvGrpSpPr>
      <p:grpSpPr>
        <a:xfrm>
          <a:off x="0" y="0"/>
          <a:ext cx="0" cy="0"/>
          <a:chOff x="0" y="0"/>
          <a:chExt cx="0" cy="0"/>
        </a:xfrm>
      </p:grpSpPr>
      <p:sp>
        <p:nvSpPr>
          <p:cNvPr id="2258" name="Google Shape;2258;p63: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259" name="Google Shape;2259;p63: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4"/>
        <p:cNvGrpSpPr/>
        <p:nvPr/>
      </p:nvGrpSpPr>
      <p:grpSpPr>
        <a:xfrm>
          <a:off x="0" y="0"/>
          <a:ext cx="0" cy="0"/>
          <a:chOff x="0" y="0"/>
          <a:chExt cx="0" cy="0"/>
        </a:xfrm>
      </p:grpSpPr>
      <p:sp>
        <p:nvSpPr>
          <p:cNvPr id="2265" name="Google Shape;2265;p6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6" name="Google Shape;2266;p6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267" name="Google Shape;2267;p6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59</a:t>
            </a:fld>
            <a:endParaRPr>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p6: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7" name="Google Shape;1477;p6: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78" name="Google Shape;1478;p6: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6</a:t>
            </a:fld>
            <a:endParaRPr>
              <a:solidFill>
                <a:srgbClr val="000000"/>
              </a:solidFill>
              <a:latin typeface="Arial"/>
              <a:ea typeface="Arial"/>
              <a:cs typeface="Arial"/>
              <a:sym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1"/>
        <p:cNvGrpSpPr/>
        <p:nvPr/>
      </p:nvGrpSpPr>
      <p:grpSpPr>
        <a:xfrm>
          <a:off x="0" y="0"/>
          <a:ext cx="0" cy="0"/>
          <a:chOff x="0" y="0"/>
          <a:chExt cx="0" cy="0"/>
        </a:xfrm>
      </p:grpSpPr>
      <p:sp>
        <p:nvSpPr>
          <p:cNvPr id="2692" name="Google Shape;2692;p108: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693" name="Google Shape;2693;p108: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1"/>
        <p:cNvGrpSpPr/>
        <p:nvPr/>
      </p:nvGrpSpPr>
      <p:grpSpPr>
        <a:xfrm>
          <a:off x="0" y="0"/>
          <a:ext cx="0" cy="0"/>
          <a:chOff x="0" y="0"/>
          <a:chExt cx="0" cy="0"/>
        </a:xfrm>
      </p:grpSpPr>
      <p:sp>
        <p:nvSpPr>
          <p:cNvPr id="1562" name="Google Shape;1562;p7: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563" name="Google Shape;1563;p7: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8"/>
        <p:cNvGrpSpPr/>
        <p:nvPr/>
      </p:nvGrpSpPr>
      <p:grpSpPr>
        <a:xfrm>
          <a:off x="0" y="0"/>
          <a:ext cx="0" cy="0"/>
          <a:chOff x="0" y="0"/>
          <a:chExt cx="0" cy="0"/>
        </a:xfrm>
      </p:grpSpPr>
      <p:sp>
        <p:nvSpPr>
          <p:cNvPr id="1569" name="Google Shape;1569;p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0" name="Google Shape;1570;p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571" name="Google Shape;1571;p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8</a:t>
            </a:fld>
            <a:endParaRPr>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6"/>
        <p:cNvGrpSpPr/>
        <p:nvPr/>
      </p:nvGrpSpPr>
      <p:grpSpPr>
        <a:xfrm>
          <a:off x="0" y="0"/>
          <a:ext cx="0" cy="0"/>
          <a:chOff x="0" y="0"/>
          <a:chExt cx="0" cy="0"/>
        </a:xfrm>
      </p:grpSpPr>
      <p:sp>
        <p:nvSpPr>
          <p:cNvPr id="1617" name="Google Shape;1617;p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8" name="Google Shape;1618;p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19" name="Google Shape;1619;p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9</a:t>
            </a:fld>
            <a:endParaRPr>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 A">
  <p:cSld name="Title Slide - A">
    <p:bg>
      <p:bgPr>
        <a:blipFill>
          <a:blip r:embed="rId2">
            <a:alphaModFix/>
          </a:blip>
          <a:stretch>
            <a:fillRect/>
          </a:stretch>
        </a:blipFill>
        <a:effectLst/>
      </p:bgPr>
    </p:bg>
    <p:spTree>
      <p:nvGrpSpPr>
        <p:cNvPr id="1" name="Shape 14"/>
        <p:cNvGrpSpPr/>
        <p:nvPr/>
      </p:nvGrpSpPr>
      <p:grpSpPr>
        <a:xfrm>
          <a:off x="0" y="0"/>
          <a:ext cx="0" cy="0"/>
          <a:chOff x="0" y="0"/>
          <a:chExt cx="0" cy="0"/>
        </a:xfrm>
      </p:grpSpPr>
      <p:grpSp>
        <p:nvGrpSpPr>
          <p:cNvPr id="15" name="Google Shape;15;p110"/>
          <p:cNvGrpSpPr/>
          <p:nvPr/>
        </p:nvGrpSpPr>
        <p:grpSpPr>
          <a:xfrm>
            <a:off x="469900" y="457761"/>
            <a:ext cx="1998000" cy="374400"/>
            <a:chOff x="398463" y="404813"/>
            <a:chExt cx="1627187" cy="307976"/>
          </a:xfrm>
        </p:grpSpPr>
        <p:sp>
          <p:nvSpPr>
            <p:cNvPr id="16" name="Google Shape;16;p110"/>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17" name="Google Shape;17;p110"/>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18" name="Google Shape;18;p110"/>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19" name="Google Shape;19;p110"/>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0" name="Google Shape;20;p110"/>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1" name="Google Shape;21;p110"/>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2" name="Google Shape;22;p110"/>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3" name="Google Shape;23;p110"/>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4" name="Google Shape;24;p110"/>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5" name="Google Shape;25;p110"/>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
        <p:nvSpPr>
          <p:cNvPr id="26" name="Google Shape;26;p110"/>
          <p:cNvSpPr txBox="1">
            <a:spLocks noGrp="1"/>
          </p:cNvSpPr>
          <p:nvPr>
            <p:ph type="subTitle" idx="1"/>
          </p:nvPr>
        </p:nvSpPr>
        <p:spPr>
          <a:xfrm>
            <a:off x="469900" y="5051913"/>
            <a:ext cx="3521274" cy="981372"/>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2000"/>
              <a:buNone/>
              <a:defRPr sz="2000" b="1">
                <a:solidFill>
                  <a:schemeClr val="lt1"/>
                </a:solidFill>
              </a:defRPr>
            </a:lvl1pPr>
            <a:lvl2pPr lvl="1" algn="l">
              <a:spcBef>
                <a:spcPts val="0"/>
              </a:spcBef>
              <a:spcAft>
                <a:spcPts val="0"/>
              </a:spcAft>
              <a:buClr>
                <a:schemeClr val="lt1"/>
              </a:buClr>
              <a:buSzPts val="2000"/>
              <a:buNone/>
              <a:defRPr sz="2000" b="0">
                <a:solidFill>
                  <a:schemeClr val="lt1"/>
                </a:solidFill>
              </a:defRPr>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27" name="Google Shape;27;p110"/>
          <p:cNvSpPr txBox="1">
            <a:spLocks noGrp="1"/>
          </p:cNvSpPr>
          <p:nvPr>
            <p:ph type="body" idx="2"/>
          </p:nvPr>
        </p:nvSpPr>
        <p:spPr>
          <a:xfrm>
            <a:off x="469900" y="6041240"/>
            <a:ext cx="3521274" cy="32893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600"/>
              <a:buNone/>
              <a:defRPr sz="160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Divider - Deloitte dark blue">
  <p:cSld name="Divider - Deloitte dark blue">
    <p:bg>
      <p:bgPr>
        <a:solidFill>
          <a:schemeClr val="accent4"/>
        </a:solidFill>
        <a:effectLst/>
      </p:bgPr>
    </p:bg>
    <p:spTree>
      <p:nvGrpSpPr>
        <p:cNvPr id="1" name="Shape 104"/>
        <p:cNvGrpSpPr/>
        <p:nvPr/>
      </p:nvGrpSpPr>
      <p:grpSpPr>
        <a:xfrm>
          <a:off x="0" y="0"/>
          <a:ext cx="0" cy="0"/>
          <a:chOff x="0" y="0"/>
          <a:chExt cx="0" cy="0"/>
        </a:xfrm>
      </p:grpSpPr>
      <p:sp>
        <p:nvSpPr>
          <p:cNvPr id="105" name="Google Shape;105;p129"/>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129"/>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107" name="Google Shape;107;p129"/>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2_Title, subtitle &amp; 1 column text">
  <p:cSld name="2_Title, subtitle &amp; 1 column text">
    <p:spTree>
      <p:nvGrpSpPr>
        <p:cNvPr id="1" name="Shape 685"/>
        <p:cNvGrpSpPr/>
        <p:nvPr/>
      </p:nvGrpSpPr>
      <p:grpSpPr>
        <a:xfrm>
          <a:off x="0" y="0"/>
          <a:ext cx="0" cy="0"/>
          <a:chOff x="0" y="0"/>
          <a:chExt cx="0" cy="0"/>
        </a:xfrm>
      </p:grpSpPr>
      <p:sp>
        <p:nvSpPr>
          <p:cNvPr id="686" name="Google Shape;686;p219"/>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87" name="Google Shape;687;p21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8" name="Google Shape;688;p219"/>
          <p:cNvSpPr txBox="1">
            <a:spLocks noGrp="1"/>
          </p:cNvSpPr>
          <p:nvPr>
            <p:ph type="body" idx="2"/>
          </p:nvPr>
        </p:nvSpPr>
        <p:spPr>
          <a:xfrm>
            <a:off x="469900" y="1665818"/>
            <a:ext cx="1125220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a:lvl1pPr>
            <a:lvl2pPr marL="914400" lvl="1" indent="-304800" algn="l">
              <a:spcBef>
                <a:spcPts val="1333"/>
              </a:spcBef>
              <a:spcAft>
                <a:spcPts val="0"/>
              </a:spcAft>
              <a:buClr>
                <a:schemeClr val="dk1"/>
              </a:buClr>
              <a:buSzPts val="1200"/>
              <a:buFont typeface="Arial"/>
              <a:buChar char="•"/>
              <a:defRPr/>
            </a:lvl2pPr>
            <a:lvl3pPr marL="1371600" lvl="2" indent="-304800" algn="l">
              <a:spcBef>
                <a:spcPts val="1333"/>
              </a:spcBef>
              <a:spcAft>
                <a:spcPts val="0"/>
              </a:spcAft>
              <a:buClr>
                <a:schemeClr val="dk1"/>
              </a:buClr>
              <a:buSzPts val="1200"/>
              <a:buFont typeface="Arial"/>
              <a:buChar char="−"/>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Font typeface="Arial"/>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2_Title, subtitle &amp; chart">
  <p:cSld name="2_Title, subtitle &amp; chart">
    <p:spTree>
      <p:nvGrpSpPr>
        <p:cNvPr id="1" name="Shape 689"/>
        <p:cNvGrpSpPr/>
        <p:nvPr/>
      </p:nvGrpSpPr>
      <p:grpSpPr>
        <a:xfrm>
          <a:off x="0" y="0"/>
          <a:ext cx="0" cy="0"/>
          <a:chOff x="0" y="0"/>
          <a:chExt cx="0" cy="0"/>
        </a:xfrm>
      </p:grpSpPr>
      <p:sp>
        <p:nvSpPr>
          <p:cNvPr id="690" name="Google Shape;690;p220"/>
          <p:cNvSpPr>
            <a:spLocks noGrp="1"/>
          </p:cNvSpPr>
          <p:nvPr>
            <p:ph type="chart" idx="2"/>
          </p:nvPr>
        </p:nvSpPr>
        <p:spPr>
          <a:xfrm>
            <a:off x="468000" y="2054581"/>
            <a:ext cx="11252200" cy="3928209"/>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691" name="Google Shape;691;p220"/>
          <p:cNvSpPr txBox="1">
            <a:spLocks noGrp="1"/>
          </p:cNvSpPr>
          <p:nvPr>
            <p:ph type="body" idx="1"/>
          </p:nvPr>
        </p:nvSpPr>
        <p:spPr>
          <a:xfrm>
            <a:off x="468000" y="1659816"/>
            <a:ext cx="11252200" cy="3571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92" name="Google Shape;692;p220"/>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93" name="Google Shape;693;p22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2_3 chart">
  <p:cSld name="2_3 chart">
    <p:spTree>
      <p:nvGrpSpPr>
        <p:cNvPr id="1" name="Shape 694"/>
        <p:cNvGrpSpPr/>
        <p:nvPr/>
      </p:nvGrpSpPr>
      <p:grpSpPr>
        <a:xfrm>
          <a:off x="0" y="0"/>
          <a:ext cx="0" cy="0"/>
          <a:chOff x="0" y="0"/>
          <a:chExt cx="0" cy="0"/>
        </a:xfrm>
      </p:grpSpPr>
      <p:sp>
        <p:nvSpPr>
          <p:cNvPr id="695" name="Google Shape;695;p221"/>
          <p:cNvSpPr>
            <a:spLocks noGrp="1"/>
          </p:cNvSpPr>
          <p:nvPr>
            <p:ph type="chart" idx="2"/>
          </p:nvPr>
        </p:nvSpPr>
        <p:spPr>
          <a:xfrm>
            <a:off x="46800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696" name="Google Shape;696;p221"/>
          <p:cNvSpPr txBox="1">
            <a:spLocks noGrp="1"/>
          </p:cNvSpPr>
          <p:nvPr>
            <p:ph type="body" idx="1"/>
          </p:nvPr>
        </p:nvSpPr>
        <p:spPr>
          <a:xfrm>
            <a:off x="468000" y="1665289"/>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97" name="Google Shape;697;p221"/>
          <p:cNvSpPr>
            <a:spLocks noGrp="1"/>
          </p:cNvSpPr>
          <p:nvPr>
            <p:ph type="chart" idx="3"/>
          </p:nvPr>
        </p:nvSpPr>
        <p:spPr>
          <a:xfrm>
            <a:off x="4296000" y="2051998"/>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698" name="Google Shape;698;p221"/>
          <p:cNvSpPr txBox="1">
            <a:spLocks noGrp="1"/>
          </p:cNvSpPr>
          <p:nvPr>
            <p:ph type="body" idx="4"/>
          </p:nvPr>
        </p:nvSpPr>
        <p:spPr>
          <a:xfrm>
            <a:off x="4296003" y="1665288"/>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99" name="Google Shape;699;p221"/>
          <p:cNvSpPr>
            <a:spLocks noGrp="1"/>
          </p:cNvSpPr>
          <p:nvPr>
            <p:ph type="chart" idx="5"/>
          </p:nvPr>
        </p:nvSpPr>
        <p:spPr>
          <a:xfrm>
            <a:off x="808696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700" name="Google Shape;700;p221"/>
          <p:cNvSpPr txBox="1">
            <a:spLocks noGrp="1"/>
          </p:cNvSpPr>
          <p:nvPr>
            <p:ph type="body" idx="6"/>
          </p:nvPr>
        </p:nvSpPr>
        <p:spPr>
          <a:xfrm>
            <a:off x="8086959" y="1659145"/>
            <a:ext cx="3600000" cy="39825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1" name="Google Shape;701;p221"/>
          <p:cNvSpPr txBox="1">
            <a:spLocks noGrp="1"/>
          </p:cNvSpPr>
          <p:nvPr>
            <p:ph type="body" idx="7"/>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2" name="Google Shape;702;p221"/>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2_Text and chart">
  <p:cSld name="2_Text and chart">
    <p:spTree>
      <p:nvGrpSpPr>
        <p:cNvPr id="1" name="Shape 703"/>
        <p:cNvGrpSpPr/>
        <p:nvPr/>
      </p:nvGrpSpPr>
      <p:grpSpPr>
        <a:xfrm>
          <a:off x="0" y="0"/>
          <a:ext cx="0" cy="0"/>
          <a:chOff x="0" y="0"/>
          <a:chExt cx="0" cy="0"/>
        </a:xfrm>
      </p:grpSpPr>
      <p:sp>
        <p:nvSpPr>
          <p:cNvPr id="704" name="Google Shape;704;p222"/>
          <p:cNvSpPr txBox="1">
            <a:spLocks noGrp="1"/>
          </p:cNvSpPr>
          <p:nvPr>
            <p:ph type="body" idx="1"/>
          </p:nvPr>
        </p:nvSpPr>
        <p:spPr>
          <a:xfrm>
            <a:off x="469900" y="1665288"/>
            <a:ext cx="5480400" cy="431750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5" name="Google Shape;705;p222"/>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706" name="Google Shape;706;p222"/>
          <p:cNvSpPr txBox="1">
            <a:spLocks noGrp="1"/>
          </p:cNvSpPr>
          <p:nvPr>
            <p:ph type="body" idx="3"/>
          </p:nvPr>
        </p:nvSpPr>
        <p:spPr>
          <a:xfrm>
            <a:off x="6239584" y="1655763"/>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7" name="Google Shape;707;p222"/>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8" name="Google Shape;708;p222"/>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2_2 chart">
  <p:cSld name="2_2 chart">
    <p:spTree>
      <p:nvGrpSpPr>
        <p:cNvPr id="1" name="Shape 709"/>
        <p:cNvGrpSpPr/>
        <p:nvPr/>
      </p:nvGrpSpPr>
      <p:grpSpPr>
        <a:xfrm>
          <a:off x="0" y="0"/>
          <a:ext cx="0" cy="0"/>
          <a:chOff x="0" y="0"/>
          <a:chExt cx="0" cy="0"/>
        </a:xfrm>
      </p:grpSpPr>
      <p:sp>
        <p:nvSpPr>
          <p:cNvPr id="710" name="Google Shape;710;p223"/>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711" name="Google Shape;711;p223"/>
          <p:cNvSpPr txBox="1">
            <a:spLocks noGrp="1"/>
          </p:cNvSpPr>
          <p:nvPr>
            <p:ph type="body" idx="1"/>
          </p:nvPr>
        </p:nvSpPr>
        <p:spPr>
          <a:xfrm>
            <a:off x="6239585" y="1654028"/>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12" name="Google Shape;712;p223"/>
          <p:cNvSpPr>
            <a:spLocks noGrp="1"/>
          </p:cNvSpPr>
          <p:nvPr>
            <p:ph type="chart" idx="3"/>
          </p:nvPr>
        </p:nvSpPr>
        <p:spPr>
          <a:xfrm>
            <a:off x="469900" y="2125013"/>
            <a:ext cx="5482517"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713" name="Google Shape;713;p223"/>
          <p:cNvSpPr txBox="1">
            <a:spLocks noGrp="1"/>
          </p:cNvSpPr>
          <p:nvPr>
            <p:ph type="body" idx="4"/>
          </p:nvPr>
        </p:nvSpPr>
        <p:spPr>
          <a:xfrm>
            <a:off x="469898" y="1665288"/>
            <a:ext cx="5482517" cy="40942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14" name="Google Shape;714;p223"/>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15" name="Google Shape;715;p223"/>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2_Team profile">
  <p:cSld name="2_Team profile">
    <p:spTree>
      <p:nvGrpSpPr>
        <p:cNvPr id="1" name="Shape 716"/>
        <p:cNvGrpSpPr/>
        <p:nvPr/>
      </p:nvGrpSpPr>
      <p:grpSpPr>
        <a:xfrm>
          <a:off x="0" y="0"/>
          <a:ext cx="0" cy="0"/>
          <a:chOff x="0" y="0"/>
          <a:chExt cx="0" cy="0"/>
        </a:xfrm>
      </p:grpSpPr>
      <p:sp>
        <p:nvSpPr>
          <p:cNvPr id="717" name="Google Shape;717;p224"/>
          <p:cNvSpPr>
            <a:spLocks noGrp="1"/>
          </p:cNvSpPr>
          <p:nvPr>
            <p:ph type="pic" idx="2"/>
          </p:nvPr>
        </p:nvSpPr>
        <p:spPr>
          <a:xfrm>
            <a:off x="488742" y="1700213"/>
            <a:ext cx="2664000" cy="1260000"/>
          </a:xfrm>
          <a:prstGeom prst="rect">
            <a:avLst/>
          </a:prstGeom>
          <a:noFill/>
          <a:ln>
            <a:noFill/>
          </a:ln>
        </p:spPr>
      </p:sp>
      <p:sp>
        <p:nvSpPr>
          <p:cNvPr id="718" name="Google Shape;718;p224"/>
          <p:cNvSpPr>
            <a:spLocks noGrp="1"/>
          </p:cNvSpPr>
          <p:nvPr>
            <p:ph type="pic" idx="3"/>
          </p:nvPr>
        </p:nvSpPr>
        <p:spPr>
          <a:xfrm>
            <a:off x="3341040" y="1700212"/>
            <a:ext cx="2664000" cy="1260000"/>
          </a:xfrm>
          <a:prstGeom prst="rect">
            <a:avLst/>
          </a:prstGeom>
          <a:noFill/>
          <a:ln>
            <a:noFill/>
          </a:ln>
        </p:spPr>
      </p:sp>
      <p:sp>
        <p:nvSpPr>
          <p:cNvPr id="719" name="Google Shape;719;p224"/>
          <p:cNvSpPr>
            <a:spLocks noGrp="1"/>
          </p:cNvSpPr>
          <p:nvPr>
            <p:ph type="pic" idx="4"/>
          </p:nvPr>
        </p:nvSpPr>
        <p:spPr>
          <a:xfrm>
            <a:off x="6193338" y="1700212"/>
            <a:ext cx="2664000" cy="1260000"/>
          </a:xfrm>
          <a:prstGeom prst="rect">
            <a:avLst/>
          </a:prstGeom>
          <a:noFill/>
          <a:ln>
            <a:noFill/>
          </a:ln>
        </p:spPr>
      </p:sp>
      <p:sp>
        <p:nvSpPr>
          <p:cNvPr id="720" name="Google Shape;720;p224"/>
          <p:cNvSpPr>
            <a:spLocks noGrp="1"/>
          </p:cNvSpPr>
          <p:nvPr>
            <p:ph type="pic" idx="5"/>
          </p:nvPr>
        </p:nvSpPr>
        <p:spPr>
          <a:xfrm>
            <a:off x="9045636" y="1700212"/>
            <a:ext cx="2664000" cy="1260000"/>
          </a:xfrm>
          <a:prstGeom prst="rect">
            <a:avLst/>
          </a:prstGeom>
          <a:noFill/>
          <a:ln>
            <a:noFill/>
          </a:ln>
        </p:spPr>
      </p:sp>
      <p:sp>
        <p:nvSpPr>
          <p:cNvPr id="721" name="Google Shape;721;p224"/>
          <p:cNvSpPr txBox="1">
            <a:spLocks noGrp="1"/>
          </p:cNvSpPr>
          <p:nvPr>
            <p:ph type="body" idx="1"/>
          </p:nvPr>
        </p:nvSpPr>
        <p:spPr>
          <a:xfrm>
            <a:off x="482363"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722" name="Google Shape;722;p224"/>
          <p:cNvSpPr txBox="1">
            <a:spLocks noGrp="1"/>
          </p:cNvSpPr>
          <p:nvPr>
            <p:ph type="body" idx="6"/>
          </p:nvPr>
        </p:nvSpPr>
        <p:spPr>
          <a:xfrm>
            <a:off x="6207211"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723" name="Google Shape;723;p224"/>
          <p:cNvSpPr txBox="1">
            <a:spLocks noGrp="1"/>
          </p:cNvSpPr>
          <p:nvPr>
            <p:ph type="body" idx="7"/>
          </p:nvPr>
        </p:nvSpPr>
        <p:spPr>
          <a:xfrm>
            <a:off x="3344787"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724" name="Google Shape;724;p224"/>
          <p:cNvSpPr txBox="1">
            <a:spLocks noGrp="1"/>
          </p:cNvSpPr>
          <p:nvPr>
            <p:ph type="body" idx="8"/>
          </p:nvPr>
        </p:nvSpPr>
        <p:spPr>
          <a:xfrm>
            <a:off x="9069636"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725" name="Google Shape;725;p224"/>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26" name="Google Shape;726;p224"/>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2_Team profile 2">
  <p:cSld name="2_Team profile 2">
    <p:spTree>
      <p:nvGrpSpPr>
        <p:cNvPr id="1" name="Shape 727"/>
        <p:cNvGrpSpPr/>
        <p:nvPr/>
      </p:nvGrpSpPr>
      <p:grpSpPr>
        <a:xfrm>
          <a:off x="0" y="0"/>
          <a:ext cx="0" cy="0"/>
          <a:chOff x="0" y="0"/>
          <a:chExt cx="0" cy="0"/>
        </a:xfrm>
      </p:grpSpPr>
      <p:sp>
        <p:nvSpPr>
          <p:cNvPr id="728" name="Google Shape;728;p225"/>
          <p:cNvSpPr/>
          <p:nvPr/>
        </p:nvSpPr>
        <p:spPr>
          <a:xfrm>
            <a:off x="47678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29" name="Google Shape;729;p225"/>
          <p:cNvSpPr/>
          <p:nvPr/>
        </p:nvSpPr>
        <p:spPr>
          <a:xfrm>
            <a:off x="618490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30" name="Google Shape;730;p225"/>
          <p:cNvSpPr/>
          <p:nvPr/>
        </p:nvSpPr>
        <p:spPr>
          <a:xfrm>
            <a:off x="469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31" name="Google Shape;731;p225"/>
          <p:cNvSpPr/>
          <p:nvPr/>
        </p:nvSpPr>
        <p:spPr>
          <a:xfrm>
            <a:off x="6184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32" name="Google Shape;732;p225"/>
          <p:cNvSpPr>
            <a:spLocks noGrp="1"/>
          </p:cNvSpPr>
          <p:nvPr>
            <p:ph type="pic" idx="2"/>
          </p:nvPr>
        </p:nvSpPr>
        <p:spPr>
          <a:xfrm>
            <a:off x="476780" y="1880213"/>
            <a:ext cx="2116800" cy="1591200"/>
          </a:xfrm>
          <a:prstGeom prst="rect">
            <a:avLst/>
          </a:prstGeom>
          <a:noFill/>
          <a:ln>
            <a:noFill/>
          </a:ln>
        </p:spPr>
      </p:sp>
      <p:sp>
        <p:nvSpPr>
          <p:cNvPr id="733" name="Google Shape;733;p225"/>
          <p:cNvSpPr>
            <a:spLocks noGrp="1"/>
          </p:cNvSpPr>
          <p:nvPr>
            <p:ph type="pic" idx="3"/>
          </p:nvPr>
        </p:nvSpPr>
        <p:spPr>
          <a:xfrm>
            <a:off x="6204097" y="1880212"/>
            <a:ext cx="2116800" cy="1591200"/>
          </a:xfrm>
          <a:prstGeom prst="rect">
            <a:avLst/>
          </a:prstGeom>
          <a:noFill/>
          <a:ln>
            <a:noFill/>
          </a:ln>
        </p:spPr>
      </p:sp>
      <p:sp>
        <p:nvSpPr>
          <p:cNvPr id="734" name="Google Shape;734;p225"/>
          <p:cNvSpPr>
            <a:spLocks noGrp="1"/>
          </p:cNvSpPr>
          <p:nvPr>
            <p:ph type="pic" idx="4"/>
          </p:nvPr>
        </p:nvSpPr>
        <p:spPr>
          <a:xfrm>
            <a:off x="481779" y="4256211"/>
            <a:ext cx="2116800" cy="1591200"/>
          </a:xfrm>
          <a:prstGeom prst="rect">
            <a:avLst/>
          </a:prstGeom>
          <a:noFill/>
          <a:ln>
            <a:noFill/>
          </a:ln>
        </p:spPr>
      </p:sp>
      <p:sp>
        <p:nvSpPr>
          <p:cNvPr id="735" name="Google Shape;735;p225"/>
          <p:cNvSpPr>
            <a:spLocks noGrp="1"/>
          </p:cNvSpPr>
          <p:nvPr>
            <p:ph type="pic" idx="5"/>
          </p:nvPr>
        </p:nvSpPr>
        <p:spPr>
          <a:xfrm>
            <a:off x="6204097" y="4256211"/>
            <a:ext cx="2116800" cy="1591200"/>
          </a:xfrm>
          <a:prstGeom prst="rect">
            <a:avLst/>
          </a:prstGeom>
          <a:noFill/>
          <a:ln>
            <a:noFill/>
          </a:ln>
        </p:spPr>
      </p:sp>
      <p:sp>
        <p:nvSpPr>
          <p:cNvPr id="736" name="Google Shape;736;p225"/>
          <p:cNvSpPr txBox="1">
            <a:spLocks noGrp="1"/>
          </p:cNvSpPr>
          <p:nvPr>
            <p:ph type="body" idx="1"/>
          </p:nvPr>
        </p:nvSpPr>
        <p:spPr>
          <a:xfrm>
            <a:off x="2840780" y="1880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37" name="Google Shape;737;p225"/>
          <p:cNvSpPr txBox="1">
            <a:spLocks noGrp="1"/>
          </p:cNvSpPr>
          <p:nvPr>
            <p:ph type="body" idx="6"/>
          </p:nvPr>
        </p:nvSpPr>
        <p:spPr>
          <a:xfrm>
            <a:off x="8550676" y="1880213"/>
            <a:ext cx="3171024"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38" name="Google Shape;738;p225"/>
          <p:cNvSpPr txBox="1">
            <a:spLocks noGrp="1"/>
          </p:cNvSpPr>
          <p:nvPr>
            <p:ph type="body" idx="7"/>
          </p:nvPr>
        </p:nvSpPr>
        <p:spPr>
          <a:xfrm>
            <a:off x="2802551" y="4256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39" name="Google Shape;739;p225"/>
          <p:cNvSpPr txBox="1">
            <a:spLocks noGrp="1"/>
          </p:cNvSpPr>
          <p:nvPr>
            <p:ph type="body" idx="8"/>
          </p:nvPr>
        </p:nvSpPr>
        <p:spPr>
          <a:xfrm>
            <a:off x="8548900" y="4256212"/>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40" name="Google Shape;740;p225"/>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41" name="Google Shape;741;p22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2_Qualifications 2 x 1">
  <p:cSld name="2_Qualifications 2 x 1">
    <p:spTree>
      <p:nvGrpSpPr>
        <p:cNvPr id="1" name="Shape 742"/>
        <p:cNvGrpSpPr/>
        <p:nvPr/>
      </p:nvGrpSpPr>
      <p:grpSpPr>
        <a:xfrm>
          <a:off x="0" y="0"/>
          <a:ext cx="0" cy="0"/>
          <a:chOff x="0" y="0"/>
          <a:chExt cx="0" cy="0"/>
        </a:xfrm>
      </p:grpSpPr>
      <p:sp>
        <p:nvSpPr>
          <p:cNvPr id="743" name="Google Shape;743;p226"/>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44" name="Google Shape;744;p226"/>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5" name="Google Shape;745;p226"/>
          <p:cNvSpPr txBox="1">
            <a:spLocks noGrp="1"/>
          </p:cNvSpPr>
          <p:nvPr>
            <p:ph type="body" idx="2"/>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46" name="Google Shape;746;p226"/>
          <p:cNvSpPr txBox="1">
            <a:spLocks noGrp="1"/>
          </p:cNvSpPr>
          <p:nvPr>
            <p:ph type="body" idx="3"/>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47" name="Google Shape;747;p226"/>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48" name="Google Shape;748;p226"/>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49" name="Google Shape;749;p226"/>
          <p:cNvSpPr>
            <a:spLocks noGrp="1"/>
          </p:cNvSpPr>
          <p:nvPr>
            <p:ph type="pic" idx="4"/>
          </p:nvPr>
        </p:nvSpPr>
        <p:spPr>
          <a:xfrm>
            <a:off x="10467635" y="1857892"/>
            <a:ext cx="1244161" cy="549275"/>
          </a:xfrm>
          <a:prstGeom prst="rect">
            <a:avLst/>
          </a:prstGeom>
          <a:noFill/>
          <a:ln>
            <a:noFill/>
          </a:ln>
        </p:spPr>
      </p:sp>
      <p:sp>
        <p:nvSpPr>
          <p:cNvPr id="750" name="Google Shape;750;p226"/>
          <p:cNvSpPr>
            <a:spLocks noGrp="1"/>
          </p:cNvSpPr>
          <p:nvPr>
            <p:ph type="pic" idx="5"/>
          </p:nvPr>
        </p:nvSpPr>
        <p:spPr>
          <a:xfrm>
            <a:off x="4734795" y="1863917"/>
            <a:ext cx="1244906" cy="549275"/>
          </a:xfrm>
          <a:prstGeom prst="rect">
            <a:avLst/>
          </a:prstGeom>
          <a:noFill/>
          <a:ln>
            <a:noFill/>
          </a:ln>
        </p:spPr>
      </p:sp>
    </p:spTree>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2_Qualifications 2 x 2">
  <p:cSld name="2_Qualifications 2 x 2">
    <p:spTree>
      <p:nvGrpSpPr>
        <p:cNvPr id="1" name="Shape 751"/>
        <p:cNvGrpSpPr/>
        <p:nvPr/>
      </p:nvGrpSpPr>
      <p:grpSpPr>
        <a:xfrm>
          <a:off x="0" y="0"/>
          <a:ext cx="0" cy="0"/>
          <a:chOff x="0" y="0"/>
          <a:chExt cx="0" cy="0"/>
        </a:xfrm>
      </p:grpSpPr>
      <p:sp>
        <p:nvSpPr>
          <p:cNvPr id="752" name="Google Shape;752;p227"/>
          <p:cNvSpPr txBox="1">
            <a:spLocks noGrp="1"/>
          </p:cNvSpPr>
          <p:nvPr>
            <p:ph type="body" idx="1"/>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53" name="Google Shape;753;p227"/>
          <p:cNvSpPr txBox="1">
            <a:spLocks noGrp="1"/>
          </p:cNvSpPr>
          <p:nvPr>
            <p:ph type="body" idx="2"/>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54" name="Google Shape;754;p227"/>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55" name="Google Shape;755;p227"/>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56" name="Google Shape;756;p227"/>
          <p:cNvSpPr>
            <a:spLocks noGrp="1"/>
          </p:cNvSpPr>
          <p:nvPr>
            <p:ph type="pic" idx="3"/>
          </p:nvPr>
        </p:nvSpPr>
        <p:spPr>
          <a:xfrm>
            <a:off x="10467635" y="1857892"/>
            <a:ext cx="1244161" cy="549275"/>
          </a:xfrm>
          <a:prstGeom prst="rect">
            <a:avLst/>
          </a:prstGeom>
          <a:noFill/>
          <a:ln>
            <a:noFill/>
          </a:ln>
        </p:spPr>
      </p:sp>
      <p:sp>
        <p:nvSpPr>
          <p:cNvPr id="757" name="Google Shape;757;p227"/>
          <p:cNvSpPr txBox="1">
            <a:spLocks noGrp="1"/>
          </p:cNvSpPr>
          <p:nvPr>
            <p:ph type="body" idx="4"/>
          </p:nvPr>
        </p:nvSpPr>
        <p:spPr>
          <a:xfrm>
            <a:off x="469899"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58" name="Google Shape;758;p227"/>
          <p:cNvSpPr txBox="1">
            <a:spLocks noGrp="1"/>
          </p:cNvSpPr>
          <p:nvPr>
            <p:ph type="body" idx="5"/>
          </p:nvPr>
        </p:nvSpPr>
        <p:spPr>
          <a:xfrm>
            <a:off x="6177460"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59" name="Google Shape;759;p227"/>
          <p:cNvSpPr/>
          <p:nvPr/>
        </p:nvSpPr>
        <p:spPr>
          <a:xfrm>
            <a:off x="469899"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60" name="Google Shape;760;p227"/>
          <p:cNvSpPr/>
          <p:nvPr/>
        </p:nvSpPr>
        <p:spPr>
          <a:xfrm>
            <a:off x="6167796"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61" name="Google Shape;761;p227"/>
          <p:cNvSpPr>
            <a:spLocks noGrp="1"/>
          </p:cNvSpPr>
          <p:nvPr>
            <p:ph type="pic" idx="6"/>
          </p:nvPr>
        </p:nvSpPr>
        <p:spPr>
          <a:xfrm>
            <a:off x="4700436" y="4249683"/>
            <a:ext cx="1274916" cy="549275"/>
          </a:xfrm>
          <a:prstGeom prst="rect">
            <a:avLst/>
          </a:prstGeom>
          <a:noFill/>
          <a:ln>
            <a:noFill/>
          </a:ln>
        </p:spPr>
      </p:sp>
      <p:sp>
        <p:nvSpPr>
          <p:cNvPr id="762" name="Google Shape;762;p227"/>
          <p:cNvSpPr>
            <a:spLocks noGrp="1"/>
          </p:cNvSpPr>
          <p:nvPr>
            <p:ph type="pic" idx="7"/>
          </p:nvPr>
        </p:nvSpPr>
        <p:spPr>
          <a:xfrm>
            <a:off x="10459036" y="4248209"/>
            <a:ext cx="1244160" cy="549275"/>
          </a:xfrm>
          <a:prstGeom prst="rect">
            <a:avLst/>
          </a:prstGeom>
          <a:noFill/>
          <a:ln>
            <a:noFill/>
          </a:ln>
        </p:spPr>
      </p:sp>
      <p:sp>
        <p:nvSpPr>
          <p:cNvPr id="763" name="Google Shape;763;p227"/>
          <p:cNvSpPr>
            <a:spLocks noGrp="1"/>
          </p:cNvSpPr>
          <p:nvPr>
            <p:ph type="pic" idx="8"/>
          </p:nvPr>
        </p:nvSpPr>
        <p:spPr>
          <a:xfrm>
            <a:off x="4734795" y="1863917"/>
            <a:ext cx="1244906" cy="549275"/>
          </a:xfrm>
          <a:prstGeom prst="rect">
            <a:avLst/>
          </a:prstGeom>
          <a:noFill/>
          <a:ln>
            <a:noFill/>
          </a:ln>
        </p:spPr>
      </p:sp>
      <p:sp>
        <p:nvSpPr>
          <p:cNvPr id="764" name="Google Shape;764;p227"/>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65" name="Google Shape;765;p22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2_3 column green line">
  <p:cSld name="2_3 column green line">
    <p:spTree>
      <p:nvGrpSpPr>
        <p:cNvPr id="1" name="Shape 766"/>
        <p:cNvGrpSpPr/>
        <p:nvPr/>
      </p:nvGrpSpPr>
      <p:grpSpPr>
        <a:xfrm>
          <a:off x="0" y="0"/>
          <a:ext cx="0" cy="0"/>
          <a:chOff x="0" y="0"/>
          <a:chExt cx="0" cy="0"/>
        </a:xfrm>
      </p:grpSpPr>
      <p:sp>
        <p:nvSpPr>
          <p:cNvPr id="767" name="Google Shape;767;p228"/>
          <p:cNvSpPr/>
          <p:nvPr/>
        </p:nvSpPr>
        <p:spPr>
          <a:xfrm>
            <a:off x="4278313" y="1705968"/>
            <a:ext cx="3636962"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68" name="Google Shape;768;p228"/>
          <p:cNvSpPr/>
          <p:nvPr/>
        </p:nvSpPr>
        <p:spPr>
          <a:xfrm>
            <a:off x="469900" y="1705968"/>
            <a:ext cx="3627438"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69" name="Google Shape;769;p228"/>
          <p:cNvSpPr/>
          <p:nvPr/>
        </p:nvSpPr>
        <p:spPr>
          <a:xfrm>
            <a:off x="8104176" y="1705968"/>
            <a:ext cx="3629025"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70" name="Google Shape;770;p228"/>
          <p:cNvSpPr txBox="1">
            <a:spLocks noGrp="1"/>
          </p:cNvSpPr>
          <p:nvPr>
            <p:ph type="body" idx="1"/>
          </p:nvPr>
        </p:nvSpPr>
        <p:spPr>
          <a:xfrm>
            <a:off x="4278313" y="1851441"/>
            <a:ext cx="363016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1" name="Google Shape;771;p228"/>
          <p:cNvSpPr txBox="1">
            <a:spLocks noGrp="1"/>
          </p:cNvSpPr>
          <p:nvPr>
            <p:ph type="body" idx="2"/>
          </p:nvPr>
        </p:nvSpPr>
        <p:spPr>
          <a:xfrm>
            <a:off x="469900" y="1851441"/>
            <a:ext cx="362743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2" name="Google Shape;772;p228"/>
          <p:cNvSpPr txBox="1">
            <a:spLocks noGrp="1"/>
          </p:cNvSpPr>
          <p:nvPr>
            <p:ph type="body" idx="3"/>
          </p:nvPr>
        </p:nvSpPr>
        <p:spPr>
          <a:xfrm>
            <a:off x="8093075" y="1851441"/>
            <a:ext cx="3629025"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3" name="Google Shape;773;p228"/>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74" name="Google Shape;774;p22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Divider - Deloitte black">
  <p:cSld name="Divider - Deloitte black">
    <p:bg>
      <p:bgPr>
        <a:solidFill>
          <a:schemeClr val="dk1"/>
        </a:solidFill>
        <a:effectLst/>
      </p:bgPr>
    </p:bg>
    <p:spTree>
      <p:nvGrpSpPr>
        <p:cNvPr id="1" name="Shape 108"/>
        <p:cNvGrpSpPr/>
        <p:nvPr/>
      </p:nvGrpSpPr>
      <p:grpSpPr>
        <a:xfrm>
          <a:off x="0" y="0"/>
          <a:ext cx="0" cy="0"/>
          <a:chOff x="0" y="0"/>
          <a:chExt cx="0" cy="0"/>
        </a:xfrm>
      </p:grpSpPr>
      <p:sp>
        <p:nvSpPr>
          <p:cNvPr id="109" name="Google Shape;109;p130"/>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130"/>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111" name="Google Shape;111;p130"/>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2_4 column icon">
  <p:cSld name="2_4 column icon">
    <p:spTree>
      <p:nvGrpSpPr>
        <p:cNvPr id="1" name="Shape 775"/>
        <p:cNvGrpSpPr/>
        <p:nvPr/>
      </p:nvGrpSpPr>
      <p:grpSpPr>
        <a:xfrm>
          <a:off x="0" y="0"/>
          <a:ext cx="0" cy="0"/>
          <a:chOff x="0" y="0"/>
          <a:chExt cx="0" cy="0"/>
        </a:xfrm>
      </p:grpSpPr>
      <p:sp>
        <p:nvSpPr>
          <p:cNvPr id="776" name="Google Shape;776;p229"/>
          <p:cNvSpPr txBox="1">
            <a:spLocks noGrp="1"/>
          </p:cNvSpPr>
          <p:nvPr>
            <p:ph type="body" idx="1"/>
          </p:nvPr>
        </p:nvSpPr>
        <p:spPr>
          <a:xfrm>
            <a:off x="4699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7" name="Google Shape;777;p229"/>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8" name="Google Shape;778;p229"/>
          <p:cNvSpPr txBox="1">
            <a:spLocks noGrp="1"/>
          </p:cNvSpPr>
          <p:nvPr>
            <p:ph type="body" idx="3"/>
          </p:nvPr>
        </p:nvSpPr>
        <p:spPr>
          <a:xfrm>
            <a:off x="335663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9" name="Google Shape;779;p229"/>
          <p:cNvSpPr txBox="1">
            <a:spLocks noGrp="1"/>
          </p:cNvSpPr>
          <p:nvPr>
            <p:ph type="body" idx="4"/>
          </p:nvPr>
        </p:nvSpPr>
        <p:spPr>
          <a:xfrm>
            <a:off x="6243366"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80" name="Google Shape;780;p229"/>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81" name="Google Shape;781;p22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matchingName="2_4 column icon green">
  <p:cSld name="2_4 column icon green">
    <p:bg>
      <p:bgPr>
        <a:solidFill>
          <a:schemeClr val="accent2"/>
        </a:solidFill>
        <a:effectLst/>
      </p:bgPr>
    </p:bg>
    <p:spTree>
      <p:nvGrpSpPr>
        <p:cNvPr id="1" name="Shape 782"/>
        <p:cNvGrpSpPr/>
        <p:nvPr/>
      </p:nvGrpSpPr>
      <p:grpSpPr>
        <a:xfrm>
          <a:off x="0" y="0"/>
          <a:ext cx="0" cy="0"/>
          <a:chOff x="0" y="0"/>
          <a:chExt cx="0" cy="0"/>
        </a:xfrm>
      </p:grpSpPr>
      <p:sp>
        <p:nvSpPr>
          <p:cNvPr id="783" name="Google Shape;783;p230"/>
          <p:cNvSpPr txBox="1">
            <a:spLocks noGrp="1"/>
          </p:cNvSpPr>
          <p:nvPr>
            <p:ph type="body" idx="1"/>
          </p:nvPr>
        </p:nvSpPr>
        <p:spPr>
          <a:xfrm>
            <a:off x="46990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784" name="Google Shape;784;p230"/>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785" name="Google Shape;785;p230"/>
          <p:cNvSpPr txBox="1">
            <a:spLocks noGrp="1"/>
          </p:cNvSpPr>
          <p:nvPr>
            <p:ph type="body" idx="3"/>
          </p:nvPr>
        </p:nvSpPr>
        <p:spPr>
          <a:xfrm>
            <a:off x="3356635"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786" name="Google Shape;786;p230"/>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787" name="Google Shape;787;p230"/>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788" name="Google Shape;788;p230"/>
          <p:cNvSpPr txBox="1"/>
          <p:nvPr/>
        </p:nvSpPr>
        <p:spPr>
          <a:xfrm>
            <a:off x="11382378" y="6477001"/>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
        <p:nvSpPr>
          <p:cNvPr id="789" name="Google Shape;789;p230"/>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2000"/>
              <a:buNone/>
              <a:defRPr sz="2000" b="0">
                <a:solidFill>
                  <a:schemeClr val="lt1"/>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90" name="Google Shape;790;p23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000"/>
              <a:buFont typeface="Verdana"/>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chemeClr val="accent1"/>
        </a:solidFill>
        <a:effectLst/>
      </p:bgPr>
    </p:bg>
    <p:spTree>
      <p:nvGrpSpPr>
        <p:cNvPr id="1" name="Shape 791"/>
        <p:cNvGrpSpPr/>
        <p:nvPr/>
      </p:nvGrpSpPr>
      <p:grpSpPr>
        <a:xfrm>
          <a:off x="0" y="0"/>
          <a:ext cx="0" cy="0"/>
          <a:chOff x="0" y="0"/>
          <a:chExt cx="0" cy="0"/>
        </a:xfrm>
      </p:grpSpPr>
      <p:sp>
        <p:nvSpPr>
          <p:cNvPr id="792" name="Google Shape;792;p231"/>
          <p:cNvSpPr/>
          <p:nvPr/>
        </p:nvSpPr>
        <p:spPr>
          <a:xfrm>
            <a:off x="3048" y="0"/>
            <a:ext cx="12188952" cy="6858000"/>
          </a:xfrm>
          <a:prstGeom prst="rect">
            <a:avLst/>
          </a:prstGeom>
          <a:solidFill>
            <a:schemeClr val="accent1"/>
          </a:solidFill>
          <a:ln w="25400" cap="flat" cmpd="sng">
            <a:solidFill>
              <a:srgbClr val="61891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Verdana"/>
              <a:ea typeface="Verdana"/>
              <a:cs typeface="Verdana"/>
              <a:sym typeface="Verdana"/>
            </a:endParaRPr>
          </a:p>
        </p:txBody>
      </p:sp>
      <p:sp>
        <p:nvSpPr>
          <p:cNvPr id="793" name="Google Shape;793;p231"/>
          <p:cNvSpPr txBox="1">
            <a:spLocks noGrp="1"/>
          </p:cNvSpPr>
          <p:nvPr>
            <p:ph type="ctrTitle"/>
          </p:nvPr>
        </p:nvSpPr>
        <p:spPr>
          <a:xfrm>
            <a:off x="504883" y="1122363"/>
            <a:ext cx="10212330" cy="23876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lt1"/>
              </a:buClr>
              <a:buSzPts val="9600"/>
              <a:buFont typeface="Verdana"/>
              <a:buNone/>
              <a:defRPr sz="9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4" name="Google Shape;794;p231"/>
          <p:cNvSpPr txBox="1">
            <a:spLocks noGrp="1"/>
          </p:cNvSpPr>
          <p:nvPr>
            <p:ph type="subTitle" idx="1"/>
          </p:nvPr>
        </p:nvSpPr>
        <p:spPr>
          <a:xfrm>
            <a:off x="504883" y="3289471"/>
            <a:ext cx="10212330" cy="465697"/>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A5A5A5"/>
              </a:buClr>
              <a:buSzPts val="2000"/>
              <a:buNone/>
              <a:defRPr sz="2000">
                <a:solidFill>
                  <a:srgbClr val="A5A5A5"/>
                </a:solidFill>
              </a:defRPr>
            </a:lvl1pPr>
            <a:lvl2pPr lvl="1" algn="ctr">
              <a:spcBef>
                <a:spcPts val="1333"/>
              </a:spcBef>
              <a:spcAft>
                <a:spcPts val="0"/>
              </a:spcAft>
              <a:buClr>
                <a:schemeClr val="dk1"/>
              </a:buClr>
              <a:buSzPts val="2000"/>
              <a:buNone/>
              <a:defRPr sz="2000"/>
            </a:lvl2pPr>
            <a:lvl3pPr lvl="2" algn="ctr">
              <a:spcBef>
                <a:spcPts val="1333"/>
              </a:spcBef>
              <a:spcAft>
                <a:spcPts val="0"/>
              </a:spcAft>
              <a:buClr>
                <a:schemeClr val="dk1"/>
              </a:buClr>
              <a:buSzPts val="1800"/>
              <a:buNone/>
              <a:defRPr sz="1800"/>
            </a:lvl3pPr>
            <a:lvl4pPr lvl="3" algn="ctr">
              <a:spcBef>
                <a:spcPts val="1333"/>
              </a:spcBef>
              <a:spcAft>
                <a:spcPts val="0"/>
              </a:spcAft>
              <a:buClr>
                <a:schemeClr val="dk1"/>
              </a:buClr>
              <a:buSzPts val="1600"/>
              <a:buNone/>
              <a:defRPr sz="1600"/>
            </a:lvl4pPr>
            <a:lvl5pPr lvl="4" algn="ctr">
              <a:spcBef>
                <a:spcPts val="1333"/>
              </a:spcBef>
              <a:spcAft>
                <a:spcPts val="0"/>
              </a:spcAft>
              <a:buClr>
                <a:schemeClr val="dk1"/>
              </a:buClr>
              <a:buSzPts val="1600"/>
              <a:buNone/>
              <a:defRPr sz="1600"/>
            </a:lvl5pPr>
            <a:lvl6pPr lvl="5" algn="ctr">
              <a:spcBef>
                <a:spcPts val="1333"/>
              </a:spcBef>
              <a:spcAft>
                <a:spcPts val="0"/>
              </a:spcAft>
              <a:buClr>
                <a:schemeClr val="dk1"/>
              </a:buClr>
              <a:buSzPts val="1600"/>
              <a:buNone/>
              <a:defRPr sz="1600"/>
            </a:lvl6pPr>
            <a:lvl7pPr lvl="6" algn="ctr">
              <a:spcBef>
                <a:spcPts val="1333"/>
              </a:spcBef>
              <a:spcAft>
                <a:spcPts val="0"/>
              </a:spcAft>
              <a:buClr>
                <a:schemeClr val="dk1"/>
              </a:buClr>
              <a:buSzPts val="1600"/>
              <a:buNone/>
              <a:defRPr sz="1600"/>
            </a:lvl7pPr>
            <a:lvl8pPr lvl="7" algn="ctr">
              <a:spcBef>
                <a:spcPts val="1333"/>
              </a:spcBef>
              <a:spcAft>
                <a:spcPts val="0"/>
              </a:spcAft>
              <a:buClr>
                <a:schemeClr val="dk1"/>
              </a:buClr>
              <a:buSzPts val="1600"/>
              <a:buNone/>
              <a:defRPr sz="1600"/>
            </a:lvl8pPr>
            <a:lvl9pPr lvl="8" algn="ctr">
              <a:spcBef>
                <a:spcPts val="1333"/>
              </a:spcBef>
              <a:spcAft>
                <a:spcPts val="1333"/>
              </a:spcAft>
              <a:buClr>
                <a:schemeClr val="dk1"/>
              </a:buClr>
              <a:buSzPts val="1600"/>
              <a:buNone/>
              <a:defRPr sz="1600"/>
            </a:lvl9pPr>
          </a:lstStyle>
          <a:p>
            <a:endParaRPr/>
          </a:p>
        </p:txBody>
      </p:sp>
      <p:sp>
        <p:nvSpPr>
          <p:cNvPr id="795" name="Google Shape;795;p231"/>
          <p:cNvSpPr txBox="1">
            <a:spLocks noGrp="1"/>
          </p:cNvSpPr>
          <p:nvPr>
            <p:ph type="body" idx="2"/>
          </p:nvPr>
        </p:nvSpPr>
        <p:spPr>
          <a:xfrm>
            <a:off x="504883" y="4058039"/>
            <a:ext cx="10212388" cy="40322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5"/>
              </a:buClr>
              <a:buSzPts val="1400"/>
              <a:buNone/>
              <a:defRPr sz="1400">
                <a:solidFill>
                  <a:schemeClr val="accent5"/>
                </a:solidFill>
              </a:defRPr>
            </a:lvl1pPr>
            <a:lvl2pPr marL="914400" lvl="1" indent="-228600" algn="l">
              <a:spcBef>
                <a:spcPts val="1333"/>
              </a:spcBef>
              <a:spcAft>
                <a:spcPts val="0"/>
              </a:spcAft>
              <a:buClr>
                <a:schemeClr val="accent5"/>
              </a:buClr>
              <a:buSzPts val="1200"/>
              <a:buNone/>
              <a:defRPr>
                <a:solidFill>
                  <a:schemeClr val="accent5"/>
                </a:solidFill>
              </a:defRPr>
            </a:lvl2pPr>
            <a:lvl3pPr marL="1371600" lvl="2" indent="-228600" algn="l">
              <a:spcBef>
                <a:spcPts val="1333"/>
              </a:spcBef>
              <a:spcAft>
                <a:spcPts val="0"/>
              </a:spcAft>
              <a:buClr>
                <a:schemeClr val="accent5"/>
              </a:buClr>
              <a:buSzPts val="1200"/>
              <a:buNone/>
              <a:defRPr>
                <a:solidFill>
                  <a:schemeClr val="accent5"/>
                </a:solidFill>
              </a:defRPr>
            </a:lvl3pPr>
            <a:lvl4pPr marL="1828800" lvl="3" indent="-228600" algn="l">
              <a:spcBef>
                <a:spcPts val="1333"/>
              </a:spcBef>
              <a:spcAft>
                <a:spcPts val="0"/>
              </a:spcAft>
              <a:buClr>
                <a:schemeClr val="accent5"/>
              </a:buClr>
              <a:buSzPts val="1200"/>
              <a:buNone/>
              <a:defRPr>
                <a:solidFill>
                  <a:schemeClr val="accent5"/>
                </a:solidFill>
              </a:defRPr>
            </a:lvl4pPr>
            <a:lvl5pPr marL="2286000" lvl="4" indent="-228600" algn="l">
              <a:spcBef>
                <a:spcPts val="1333"/>
              </a:spcBef>
              <a:spcAft>
                <a:spcPts val="0"/>
              </a:spcAft>
              <a:buClr>
                <a:schemeClr val="accent5"/>
              </a:buClr>
              <a:buSzPts val="1200"/>
              <a:buNone/>
              <a:defRPr>
                <a:solidFill>
                  <a:schemeClr val="accent5"/>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chemeClr val="accent1"/>
        </a:solidFill>
        <a:effectLst/>
      </p:bgPr>
    </p:bg>
    <p:spTree>
      <p:nvGrpSpPr>
        <p:cNvPr id="1" name="Shape 796"/>
        <p:cNvGrpSpPr/>
        <p:nvPr/>
      </p:nvGrpSpPr>
      <p:grpSpPr>
        <a:xfrm>
          <a:off x="0" y="0"/>
          <a:ext cx="0" cy="0"/>
          <a:chOff x="0" y="0"/>
          <a:chExt cx="0" cy="0"/>
        </a:xfrm>
      </p:grpSpPr>
      <p:sp>
        <p:nvSpPr>
          <p:cNvPr id="797" name="Google Shape;797;p232"/>
          <p:cNvSpPr/>
          <p:nvPr/>
        </p:nvSpPr>
        <p:spPr>
          <a:xfrm>
            <a:off x="3048" y="0"/>
            <a:ext cx="12188952" cy="6858000"/>
          </a:xfrm>
          <a:prstGeom prst="rect">
            <a:avLst/>
          </a:prstGeom>
          <a:solidFill>
            <a:schemeClr val="accent1"/>
          </a:solidFill>
          <a:ln w="25400" cap="flat" cmpd="sng">
            <a:solidFill>
              <a:srgbClr val="61891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Verdana"/>
              <a:ea typeface="Verdana"/>
              <a:cs typeface="Verdana"/>
              <a:sym typeface="Verdana"/>
            </a:endParaRPr>
          </a:p>
        </p:txBody>
      </p:sp>
      <p:sp>
        <p:nvSpPr>
          <p:cNvPr id="798" name="Google Shape;798;p232"/>
          <p:cNvSpPr>
            <a:spLocks noGrp="1"/>
          </p:cNvSpPr>
          <p:nvPr>
            <p:ph type="pic" idx="2"/>
          </p:nvPr>
        </p:nvSpPr>
        <p:spPr>
          <a:xfrm>
            <a:off x="0" y="-1"/>
            <a:ext cx="12192000" cy="6858001"/>
          </a:xfrm>
          <a:prstGeom prst="rect">
            <a:avLst/>
          </a:prstGeom>
          <a:noFill/>
          <a:ln>
            <a:noFill/>
          </a:ln>
        </p:spPr>
      </p:sp>
      <p:sp>
        <p:nvSpPr>
          <p:cNvPr id="799" name="Google Shape;799;p232"/>
          <p:cNvSpPr txBox="1">
            <a:spLocks noGrp="1"/>
          </p:cNvSpPr>
          <p:nvPr>
            <p:ph type="title"/>
          </p:nvPr>
        </p:nvSpPr>
        <p:spPr>
          <a:xfrm>
            <a:off x="506538" y="1138238"/>
            <a:ext cx="11075862" cy="2852737"/>
          </a:xfrm>
          <a:prstGeom prst="rect">
            <a:avLst/>
          </a:prstGeom>
          <a:noFill/>
          <a:ln>
            <a:noFill/>
          </a:ln>
        </p:spPr>
        <p:txBody>
          <a:bodyPr spcFirstLastPara="1" wrap="square" lIns="0" tIns="0" rIns="0" bIns="0" anchor="b" anchorCtr="0">
            <a:noAutofit/>
          </a:bodyPr>
          <a:lstStyle>
            <a:lvl1pPr lvl="0" algn="l">
              <a:spcBef>
                <a:spcPts val="0"/>
              </a:spcBef>
              <a:spcAft>
                <a:spcPts val="0"/>
              </a:spcAft>
              <a:buClr>
                <a:schemeClr val="lt1"/>
              </a:buClr>
              <a:buSzPts val="7200"/>
              <a:buFont typeface="Verdana"/>
              <a:buNone/>
              <a:defRPr sz="7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0" name="Google Shape;800;p232"/>
          <p:cNvSpPr txBox="1">
            <a:spLocks noGrp="1"/>
          </p:cNvSpPr>
          <p:nvPr>
            <p:ph type="body" idx="1"/>
          </p:nvPr>
        </p:nvSpPr>
        <p:spPr>
          <a:xfrm>
            <a:off x="505614" y="3990975"/>
            <a:ext cx="11175211" cy="6477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Clr>
                <a:schemeClr val="accent5"/>
              </a:buClr>
              <a:buSzPts val="1500"/>
              <a:buFont typeface="Arial"/>
              <a:buNone/>
              <a:defRPr sz="2000">
                <a:solidFill>
                  <a:srgbClr val="A5A5A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Subtitle and Content">
  <p:cSld name="Title, Subtitle and Content">
    <p:bg>
      <p:bgPr>
        <a:solidFill>
          <a:schemeClr val="lt1"/>
        </a:solidFill>
        <a:effectLst/>
      </p:bgPr>
    </p:bg>
    <p:spTree>
      <p:nvGrpSpPr>
        <p:cNvPr id="1" name="Shape 801"/>
        <p:cNvGrpSpPr/>
        <p:nvPr/>
      </p:nvGrpSpPr>
      <p:grpSpPr>
        <a:xfrm>
          <a:off x="0" y="0"/>
          <a:ext cx="0" cy="0"/>
          <a:chOff x="0" y="0"/>
          <a:chExt cx="0" cy="0"/>
        </a:xfrm>
      </p:grpSpPr>
      <p:sp>
        <p:nvSpPr>
          <p:cNvPr id="802" name="Google Shape;802;p233"/>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3" name="Google Shape;803;p233"/>
          <p:cNvSpPr txBox="1">
            <a:spLocks noGrp="1"/>
          </p:cNvSpPr>
          <p:nvPr>
            <p:ph type="body" idx="1"/>
          </p:nvPr>
        </p:nvSpPr>
        <p:spPr>
          <a:xfrm>
            <a:off x="511175" y="1279083"/>
            <a:ext cx="11071225" cy="6477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7F7F7F"/>
              </a:buClr>
              <a:buSzPts val="2000"/>
              <a:buNone/>
              <a:defRPr sz="2000">
                <a:solidFill>
                  <a:srgbClr val="7F7F7F"/>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04" name="Google Shape;804;p233"/>
          <p:cNvSpPr txBox="1">
            <a:spLocks noGrp="1"/>
          </p:cNvSpPr>
          <p:nvPr>
            <p:ph type="body" idx="2"/>
          </p:nvPr>
        </p:nvSpPr>
        <p:spPr>
          <a:xfrm>
            <a:off x="510492" y="2212900"/>
            <a:ext cx="11071907" cy="25765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solidFill>
          <a:schemeClr val="lt1"/>
        </a:solidFill>
        <a:effectLst/>
      </p:bgPr>
    </p:bg>
    <p:spTree>
      <p:nvGrpSpPr>
        <p:cNvPr id="1" name="Shape 805"/>
        <p:cNvGrpSpPr/>
        <p:nvPr/>
      </p:nvGrpSpPr>
      <p:grpSpPr>
        <a:xfrm>
          <a:off x="0" y="0"/>
          <a:ext cx="0" cy="0"/>
          <a:chOff x="0" y="0"/>
          <a:chExt cx="0" cy="0"/>
        </a:xfrm>
      </p:grpSpPr>
      <p:sp>
        <p:nvSpPr>
          <p:cNvPr id="806" name="Google Shape;806;p234"/>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7" name="Google Shape;807;p234"/>
          <p:cNvSpPr txBox="1">
            <a:spLocks noGrp="1"/>
          </p:cNvSpPr>
          <p:nvPr>
            <p:ph type="body" idx="1"/>
          </p:nvPr>
        </p:nvSpPr>
        <p:spPr>
          <a:xfrm>
            <a:off x="510492" y="2212900"/>
            <a:ext cx="11071907" cy="25765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3_Title Only">
  <p:cSld name="3_Title Only">
    <p:spTree>
      <p:nvGrpSpPr>
        <p:cNvPr id="1" name="Shape 808"/>
        <p:cNvGrpSpPr/>
        <p:nvPr/>
      </p:nvGrpSpPr>
      <p:grpSpPr>
        <a:xfrm>
          <a:off x="0" y="0"/>
          <a:ext cx="0" cy="0"/>
          <a:chOff x="0" y="0"/>
          <a:chExt cx="0" cy="0"/>
        </a:xfrm>
      </p:grpSpPr>
      <p:sp>
        <p:nvSpPr>
          <p:cNvPr id="809" name="Google Shape;809;p235"/>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Bio Slide">
  <p:cSld name="Bio Slide">
    <p:spTree>
      <p:nvGrpSpPr>
        <p:cNvPr id="1" name="Shape 810"/>
        <p:cNvGrpSpPr/>
        <p:nvPr/>
      </p:nvGrpSpPr>
      <p:grpSpPr>
        <a:xfrm>
          <a:off x="0" y="0"/>
          <a:ext cx="0" cy="0"/>
          <a:chOff x="0" y="0"/>
          <a:chExt cx="0" cy="0"/>
        </a:xfrm>
      </p:grpSpPr>
      <p:sp>
        <p:nvSpPr>
          <p:cNvPr id="811" name="Google Shape;811;p236"/>
          <p:cNvSpPr>
            <a:spLocks noGrp="1"/>
          </p:cNvSpPr>
          <p:nvPr>
            <p:ph type="pic" idx="2"/>
          </p:nvPr>
        </p:nvSpPr>
        <p:spPr>
          <a:xfrm>
            <a:off x="943114" y="1818329"/>
            <a:ext cx="1246909" cy="1243775"/>
          </a:xfrm>
          <a:prstGeom prst="ellipse">
            <a:avLst/>
          </a:prstGeom>
          <a:noFill/>
          <a:ln>
            <a:noFill/>
          </a:ln>
        </p:spPr>
      </p:sp>
      <p:sp>
        <p:nvSpPr>
          <p:cNvPr id="812" name="Google Shape;812;p236"/>
          <p:cNvSpPr>
            <a:spLocks noGrp="1"/>
          </p:cNvSpPr>
          <p:nvPr>
            <p:ph type="pic" idx="3"/>
          </p:nvPr>
        </p:nvSpPr>
        <p:spPr>
          <a:xfrm>
            <a:off x="6519164" y="1818329"/>
            <a:ext cx="1246909" cy="1243775"/>
          </a:xfrm>
          <a:prstGeom prst="ellipse">
            <a:avLst/>
          </a:prstGeom>
          <a:noFill/>
          <a:ln>
            <a:noFill/>
          </a:ln>
        </p:spPr>
      </p:sp>
      <p:sp>
        <p:nvSpPr>
          <p:cNvPr id="813" name="Google Shape;813;p236"/>
          <p:cNvSpPr>
            <a:spLocks noGrp="1"/>
          </p:cNvSpPr>
          <p:nvPr>
            <p:ph type="pic" idx="4"/>
          </p:nvPr>
        </p:nvSpPr>
        <p:spPr>
          <a:xfrm>
            <a:off x="943114" y="3302580"/>
            <a:ext cx="1246909" cy="1243775"/>
          </a:xfrm>
          <a:prstGeom prst="ellipse">
            <a:avLst/>
          </a:prstGeom>
          <a:noFill/>
          <a:ln>
            <a:noFill/>
          </a:ln>
        </p:spPr>
      </p:sp>
      <p:sp>
        <p:nvSpPr>
          <p:cNvPr id="814" name="Google Shape;814;p236"/>
          <p:cNvSpPr>
            <a:spLocks noGrp="1"/>
          </p:cNvSpPr>
          <p:nvPr>
            <p:ph type="pic" idx="5"/>
          </p:nvPr>
        </p:nvSpPr>
        <p:spPr>
          <a:xfrm>
            <a:off x="6519164" y="3302580"/>
            <a:ext cx="1246909" cy="1243775"/>
          </a:xfrm>
          <a:prstGeom prst="ellipse">
            <a:avLst/>
          </a:prstGeom>
          <a:noFill/>
          <a:ln>
            <a:noFill/>
          </a:ln>
        </p:spPr>
      </p:sp>
      <p:sp>
        <p:nvSpPr>
          <p:cNvPr id="815" name="Google Shape;815;p236"/>
          <p:cNvSpPr>
            <a:spLocks noGrp="1"/>
          </p:cNvSpPr>
          <p:nvPr>
            <p:ph type="pic" idx="6"/>
          </p:nvPr>
        </p:nvSpPr>
        <p:spPr>
          <a:xfrm>
            <a:off x="943114" y="4808349"/>
            <a:ext cx="1246909" cy="1243775"/>
          </a:xfrm>
          <a:prstGeom prst="ellipse">
            <a:avLst/>
          </a:prstGeom>
          <a:noFill/>
          <a:ln>
            <a:noFill/>
          </a:ln>
        </p:spPr>
      </p:sp>
      <p:sp>
        <p:nvSpPr>
          <p:cNvPr id="816" name="Google Shape;816;p236"/>
          <p:cNvSpPr>
            <a:spLocks noGrp="1"/>
          </p:cNvSpPr>
          <p:nvPr>
            <p:ph type="pic" idx="7"/>
          </p:nvPr>
        </p:nvSpPr>
        <p:spPr>
          <a:xfrm>
            <a:off x="6519164" y="4808349"/>
            <a:ext cx="1246909" cy="1243775"/>
          </a:xfrm>
          <a:prstGeom prst="ellipse">
            <a:avLst/>
          </a:prstGeom>
          <a:noFill/>
          <a:ln>
            <a:noFill/>
          </a:ln>
        </p:spPr>
      </p:sp>
      <p:sp>
        <p:nvSpPr>
          <p:cNvPr id="817" name="Google Shape;817;p236"/>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8" name="Google Shape;818;p236"/>
          <p:cNvSpPr txBox="1">
            <a:spLocks noGrp="1"/>
          </p:cNvSpPr>
          <p:nvPr>
            <p:ph type="body" idx="1"/>
          </p:nvPr>
        </p:nvSpPr>
        <p:spPr>
          <a:xfrm>
            <a:off x="2444750" y="2048375"/>
            <a:ext cx="3348627"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19" name="Google Shape;819;p236"/>
          <p:cNvSpPr txBox="1">
            <a:spLocks noGrp="1"/>
          </p:cNvSpPr>
          <p:nvPr>
            <p:ph type="body" idx="8"/>
          </p:nvPr>
        </p:nvSpPr>
        <p:spPr>
          <a:xfrm>
            <a:off x="2444750" y="2395309"/>
            <a:ext cx="3348627"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0" name="Google Shape;820;p236"/>
          <p:cNvSpPr txBox="1">
            <a:spLocks noGrp="1"/>
          </p:cNvSpPr>
          <p:nvPr>
            <p:ph type="body" idx="9"/>
          </p:nvPr>
        </p:nvSpPr>
        <p:spPr>
          <a:xfrm>
            <a:off x="2444750" y="3596731"/>
            <a:ext cx="3348627"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1" name="Google Shape;821;p236"/>
          <p:cNvSpPr txBox="1">
            <a:spLocks noGrp="1"/>
          </p:cNvSpPr>
          <p:nvPr>
            <p:ph type="body" idx="13"/>
          </p:nvPr>
        </p:nvSpPr>
        <p:spPr>
          <a:xfrm>
            <a:off x="2444750" y="3943665"/>
            <a:ext cx="3348627"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2" name="Google Shape;822;p236"/>
          <p:cNvSpPr txBox="1">
            <a:spLocks noGrp="1"/>
          </p:cNvSpPr>
          <p:nvPr>
            <p:ph type="body" idx="14"/>
          </p:nvPr>
        </p:nvSpPr>
        <p:spPr>
          <a:xfrm>
            <a:off x="2444750" y="5144679"/>
            <a:ext cx="3348627"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3" name="Google Shape;823;p236"/>
          <p:cNvSpPr txBox="1">
            <a:spLocks noGrp="1"/>
          </p:cNvSpPr>
          <p:nvPr>
            <p:ph type="body" idx="15"/>
          </p:nvPr>
        </p:nvSpPr>
        <p:spPr>
          <a:xfrm>
            <a:off x="2444750" y="5491613"/>
            <a:ext cx="3348627"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4" name="Google Shape;824;p236"/>
          <p:cNvSpPr txBox="1">
            <a:spLocks noGrp="1"/>
          </p:cNvSpPr>
          <p:nvPr>
            <p:ph type="body" idx="16"/>
          </p:nvPr>
        </p:nvSpPr>
        <p:spPr>
          <a:xfrm>
            <a:off x="8016059" y="2048375"/>
            <a:ext cx="3566341"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5" name="Google Shape;825;p236"/>
          <p:cNvSpPr txBox="1">
            <a:spLocks noGrp="1"/>
          </p:cNvSpPr>
          <p:nvPr>
            <p:ph type="body" idx="17"/>
          </p:nvPr>
        </p:nvSpPr>
        <p:spPr>
          <a:xfrm>
            <a:off x="8016059" y="2395309"/>
            <a:ext cx="3566341"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6" name="Google Shape;826;p236"/>
          <p:cNvSpPr txBox="1">
            <a:spLocks noGrp="1"/>
          </p:cNvSpPr>
          <p:nvPr>
            <p:ph type="body" idx="18"/>
          </p:nvPr>
        </p:nvSpPr>
        <p:spPr>
          <a:xfrm>
            <a:off x="8016059" y="3596731"/>
            <a:ext cx="3566341"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7" name="Google Shape;827;p236"/>
          <p:cNvSpPr txBox="1">
            <a:spLocks noGrp="1"/>
          </p:cNvSpPr>
          <p:nvPr>
            <p:ph type="body" idx="19"/>
          </p:nvPr>
        </p:nvSpPr>
        <p:spPr>
          <a:xfrm>
            <a:off x="8016059" y="3943665"/>
            <a:ext cx="3566341"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8" name="Google Shape;828;p236"/>
          <p:cNvSpPr txBox="1">
            <a:spLocks noGrp="1"/>
          </p:cNvSpPr>
          <p:nvPr>
            <p:ph type="body" idx="20"/>
          </p:nvPr>
        </p:nvSpPr>
        <p:spPr>
          <a:xfrm>
            <a:off x="8016059" y="5144679"/>
            <a:ext cx="3566341"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9" name="Google Shape;829;p236"/>
          <p:cNvSpPr txBox="1">
            <a:spLocks noGrp="1"/>
          </p:cNvSpPr>
          <p:nvPr>
            <p:ph type="body" idx="21"/>
          </p:nvPr>
        </p:nvSpPr>
        <p:spPr>
          <a:xfrm>
            <a:off x="8016059" y="5491613"/>
            <a:ext cx="3566341"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matchingName="End slide">
  <p:cSld name="End slide">
    <p:spTree>
      <p:nvGrpSpPr>
        <p:cNvPr id="1" name="Shape 830"/>
        <p:cNvGrpSpPr/>
        <p:nvPr/>
      </p:nvGrpSpPr>
      <p:grpSpPr>
        <a:xfrm>
          <a:off x="0" y="0"/>
          <a:ext cx="0" cy="0"/>
          <a:chOff x="0" y="0"/>
          <a:chExt cx="0" cy="0"/>
        </a:xfrm>
      </p:grpSpPr>
      <p:sp>
        <p:nvSpPr>
          <p:cNvPr id="831" name="Google Shape;831;p237"/>
          <p:cNvSpPr txBox="1">
            <a:spLocks noGrp="1"/>
          </p:cNvSpPr>
          <p:nvPr>
            <p:ph type="body" idx="1"/>
          </p:nvPr>
        </p:nvSpPr>
        <p:spPr>
          <a:xfrm>
            <a:off x="475325" y="4102100"/>
            <a:ext cx="8555263" cy="2197101"/>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900"/>
              <a:buNone/>
              <a:defRPr sz="900"/>
            </a:lvl1pPr>
            <a:lvl2pPr marL="914400" lvl="1" indent="-228600" algn="l">
              <a:spcBef>
                <a:spcPts val="80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32" name="Google Shape;832;p237"/>
          <p:cNvSpPr>
            <a:spLocks noGrp="1"/>
          </p:cNvSpPr>
          <p:nvPr>
            <p:ph type="pic" idx="2"/>
          </p:nvPr>
        </p:nvSpPr>
        <p:spPr>
          <a:xfrm>
            <a:off x="9402597" y="4102100"/>
            <a:ext cx="2319503" cy="1725448"/>
          </a:xfrm>
          <a:prstGeom prst="rect">
            <a:avLst/>
          </a:prstGeom>
          <a:noFill/>
          <a:ln>
            <a:noFill/>
          </a:ln>
        </p:spPr>
      </p:sp>
      <p:sp>
        <p:nvSpPr>
          <p:cNvPr id="833" name="Google Shape;833;p237"/>
          <p:cNvSpPr txBox="1">
            <a:spLocks noGrp="1"/>
          </p:cNvSpPr>
          <p:nvPr>
            <p:ph type="body" idx="3"/>
          </p:nvPr>
        </p:nvSpPr>
        <p:spPr>
          <a:xfrm>
            <a:off x="9402598" y="5935479"/>
            <a:ext cx="2319501" cy="363723"/>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1267"/>
              <a:buNone/>
              <a:defRPr sz="1267"/>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834" name="Google Shape;834;p237"/>
          <p:cNvGrpSpPr/>
          <p:nvPr/>
        </p:nvGrpSpPr>
        <p:grpSpPr>
          <a:xfrm>
            <a:off x="475325" y="457200"/>
            <a:ext cx="1998000" cy="374400"/>
            <a:chOff x="398463" y="404813"/>
            <a:chExt cx="1627187" cy="307976"/>
          </a:xfrm>
        </p:grpSpPr>
        <p:sp>
          <p:nvSpPr>
            <p:cNvPr id="835" name="Google Shape;835;p237"/>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36" name="Google Shape;836;p237"/>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37" name="Google Shape;837;p237"/>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38" name="Google Shape;838;p237"/>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39" name="Google Shape;839;p237"/>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0" name="Google Shape;840;p237"/>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1" name="Google Shape;841;p237"/>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2" name="Google Shape;842;p237"/>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3" name="Google Shape;843;p237"/>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4" name="Google Shape;844;p237"/>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subtitle &amp; 1 column text">
  <p:cSld name="Title, subtitle &amp; 1 column text">
    <p:spTree>
      <p:nvGrpSpPr>
        <p:cNvPr id="1" name="Shape 851"/>
        <p:cNvGrpSpPr/>
        <p:nvPr/>
      </p:nvGrpSpPr>
      <p:grpSpPr>
        <a:xfrm>
          <a:off x="0" y="0"/>
          <a:ext cx="0" cy="0"/>
          <a:chOff x="0" y="0"/>
          <a:chExt cx="0" cy="0"/>
        </a:xfrm>
      </p:grpSpPr>
      <p:sp>
        <p:nvSpPr>
          <p:cNvPr id="852" name="Google Shape;852;p112"/>
          <p:cNvSpPr txBox="1">
            <a:spLocks noGrp="1"/>
          </p:cNvSpPr>
          <p:nvPr>
            <p:ph type="body" idx="1"/>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53" name="Google Shape;853;p11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4" name="Google Shape;854;p112"/>
          <p:cNvSpPr txBox="1">
            <a:spLocks noGrp="1"/>
          </p:cNvSpPr>
          <p:nvPr>
            <p:ph type="body" idx="2"/>
          </p:nvPr>
        </p:nvSpPr>
        <p:spPr>
          <a:xfrm>
            <a:off x="469900" y="1665819"/>
            <a:ext cx="11252200" cy="4633383"/>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55" name="Google Shape;855;p112"/>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6" name="Google Shape;856;p112"/>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
        <p:nvSpPr>
          <p:cNvPr id="857" name="Google Shape;857;p112"/>
          <p:cNvSpPr txBox="1"/>
          <p:nvPr/>
        </p:nvSpPr>
        <p:spPr>
          <a:xfrm>
            <a:off x="10631048" y="6654800"/>
            <a:ext cx="1559813" cy="10015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651">
                <a:solidFill>
                  <a:srgbClr val="000000"/>
                </a:solidFill>
                <a:latin typeface="Verdana"/>
                <a:ea typeface="Verdana"/>
                <a:cs typeface="Verdana"/>
                <a:sym typeface="Verdana"/>
              </a:rPr>
              <a:t>Intermediate Report</a:t>
            </a:r>
            <a:endParaRPr sz="651">
              <a:solidFill>
                <a:srgbClr val="000000"/>
              </a:solidFill>
              <a:latin typeface="Verdana"/>
              <a:ea typeface="Verdana"/>
              <a:cs typeface="Verdana"/>
              <a:sym typeface="Verdana"/>
            </a:endParaRP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vider - Deloitte white">
  <p:cSld name="Divider - Deloitte white">
    <p:bg>
      <p:bgPr>
        <a:solidFill>
          <a:schemeClr val="lt1"/>
        </a:solidFill>
        <a:effectLst/>
      </p:bgPr>
    </p:bg>
    <p:spTree>
      <p:nvGrpSpPr>
        <p:cNvPr id="1" name="Shape 112"/>
        <p:cNvGrpSpPr/>
        <p:nvPr/>
      </p:nvGrpSpPr>
      <p:grpSpPr>
        <a:xfrm>
          <a:off x="0" y="0"/>
          <a:ext cx="0" cy="0"/>
          <a:chOff x="0" y="0"/>
          <a:chExt cx="0" cy="0"/>
        </a:xfrm>
      </p:grpSpPr>
      <p:sp>
        <p:nvSpPr>
          <p:cNvPr id="113" name="Google Shape;113;p131"/>
          <p:cNvSpPr txBox="1">
            <a:spLocks noGrp="1"/>
          </p:cNvSpPr>
          <p:nvPr>
            <p:ph type="title"/>
          </p:nvPr>
        </p:nvSpPr>
        <p:spPr>
          <a:xfrm>
            <a:off x="469901"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dk1"/>
              </a:buClr>
              <a:buSzPts val="3850"/>
              <a:buFont typeface="Verdana"/>
              <a:buNone/>
              <a:defRPr sz="3850" b="1">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131"/>
          <p:cNvSpPr txBox="1">
            <a:spLocks noGrp="1"/>
          </p:cNvSpPr>
          <p:nvPr>
            <p:ph type="body" idx="1"/>
          </p:nvPr>
        </p:nvSpPr>
        <p:spPr>
          <a:xfrm>
            <a:off x="469900" y="3429000"/>
            <a:ext cx="10541000"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dk1"/>
              </a:buClr>
              <a:buSzPts val="3850"/>
              <a:buNone/>
              <a:defRPr sz="3850">
                <a:solidFill>
                  <a:schemeClr val="dk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858"/>
        <p:cNvGrpSpPr/>
        <p:nvPr/>
      </p:nvGrpSpPr>
      <p:grpSpPr>
        <a:xfrm>
          <a:off x="0" y="0"/>
          <a:ext cx="0" cy="0"/>
          <a:chOff x="0" y="0"/>
          <a:chExt cx="0" cy="0"/>
        </a:xfrm>
      </p:grpSpPr>
      <p:sp>
        <p:nvSpPr>
          <p:cNvPr id="859" name="Google Shape;859;p113"/>
          <p:cNvSpPr txBox="1">
            <a:spLocks noGrp="1"/>
          </p:cNvSpPr>
          <p:nvPr>
            <p:ph type="ctrTitle"/>
          </p:nvPr>
        </p:nvSpPr>
        <p:spPr>
          <a:xfrm>
            <a:off x="1524000" y="1122363"/>
            <a:ext cx="9144000" cy="2387600"/>
          </a:xfrm>
          <a:prstGeom prst="rect">
            <a:avLst/>
          </a:prstGeom>
          <a:noFill/>
          <a:ln>
            <a:noFill/>
          </a:ln>
        </p:spPr>
        <p:txBody>
          <a:bodyPr spcFirstLastPara="1" wrap="square" lIns="0" tIns="0" rIns="0" bIns="0" anchor="b" anchorCtr="0">
            <a:noAutofit/>
          </a:bodyPr>
          <a:lstStyle>
            <a:lvl1pPr lvl="0" algn="ctr">
              <a:spcBef>
                <a:spcPts val="0"/>
              </a:spcBef>
              <a:spcAft>
                <a:spcPts val="0"/>
              </a:spcAft>
              <a:buClr>
                <a:schemeClr val="dk1"/>
              </a:buClr>
              <a:buSzPts val="6000"/>
              <a:buFont typeface="Verdana"/>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0" name="Google Shape;860;p113"/>
          <p:cNvSpPr txBox="1">
            <a:spLocks noGrp="1"/>
          </p:cNvSpPr>
          <p:nvPr>
            <p:ph type="subTitle" idx="1"/>
          </p:nvPr>
        </p:nvSpPr>
        <p:spPr>
          <a:xfrm>
            <a:off x="1524000" y="3602038"/>
            <a:ext cx="9144000" cy="1655762"/>
          </a:xfrm>
          <a:prstGeom prst="rect">
            <a:avLst/>
          </a:prstGeom>
          <a:noFill/>
          <a:ln>
            <a:noFill/>
          </a:ln>
        </p:spPr>
        <p:txBody>
          <a:bodyPr spcFirstLastPara="1" wrap="square" lIns="0" tIns="0" rIns="0" bIns="0" anchor="t" anchorCtr="0">
            <a:noAutofit/>
          </a:bodyPr>
          <a:lstStyle>
            <a:lvl1pPr lvl="0" algn="ctr">
              <a:spcBef>
                <a:spcPts val="0"/>
              </a:spcBef>
              <a:spcAft>
                <a:spcPts val="0"/>
              </a:spcAft>
              <a:buClr>
                <a:schemeClr val="dk1"/>
              </a:buClr>
              <a:buSzPts val="2400"/>
              <a:buNone/>
              <a:defRPr sz="2400"/>
            </a:lvl1pPr>
            <a:lvl2pPr lvl="1" algn="ctr">
              <a:spcBef>
                <a:spcPts val="1333"/>
              </a:spcBef>
              <a:spcAft>
                <a:spcPts val="0"/>
              </a:spcAft>
              <a:buClr>
                <a:schemeClr val="dk1"/>
              </a:buClr>
              <a:buSzPts val="2000"/>
              <a:buNone/>
              <a:defRPr sz="2000"/>
            </a:lvl2pPr>
            <a:lvl3pPr lvl="2" algn="ctr">
              <a:spcBef>
                <a:spcPts val="1333"/>
              </a:spcBef>
              <a:spcAft>
                <a:spcPts val="0"/>
              </a:spcAft>
              <a:buClr>
                <a:schemeClr val="dk1"/>
              </a:buClr>
              <a:buSzPts val="1800"/>
              <a:buNone/>
              <a:defRPr sz="1800"/>
            </a:lvl3pPr>
            <a:lvl4pPr lvl="3" algn="ctr">
              <a:spcBef>
                <a:spcPts val="1333"/>
              </a:spcBef>
              <a:spcAft>
                <a:spcPts val="0"/>
              </a:spcAft>
              <a:buClr>
                <a:schemeClr val="dk1"/>
              </a:buClr>
              <a:buSzPts val="1600"/>
              <a:buNone/>
              <a:defRPr sz="1600"/>
            </a:lvl4pPr>
            <a:lvl5pPr lvl="4" algn="ctr">
              <a:spcBef>
                <a:spcPts val="1333"/>
              </a:spcBef>
              <a:spcAft>
                <a:spcPts val="0"/>
              </a:spcAft>
              <a:buClr>
                <a:schemeClr val="dk1"/>
              </a:buClr>
              <a:buSzPts val="1600"/>
              <a:buNone/>
              <a:defRPr sz="1600"/>
            </a:lvl5pPr>
            <a:lvl6pPr lvl="5" algn="ctr">
              <a:spcBef>
                <a:spcPts val="1333"/>
              </a:spcBef>
              <a:spcAft>
                <a:spcPts val="0"/>
              </a:spcAft>
              <a:buClr>
                <a:schemeClr val="dk1"/>
              </a:buClr>
              <a:buSzPts val="1600"/>
              <a:buNone/>
              <a:defRPr sz="1600"/>
            </a:lvl6pPr>
            <a:lvl7pPr lvl="6" algn="ctr">
              <a:spcBef>
                <a:spcPts val="1333"/>
              </a:spcBef>
              <a:spcAft>
                <a:spcPts val="0"/>
              </a:spcAft>
              <a:buClr>
                <a:schemeClr val="dk1"/>
              </a:buClr>
              <a:buSzPts val="1600"/>
              <a:buNone/>
              <a:defRPr sz="1600"/>
            </a:lvl7pPr>
            <a:lvl8pPr lvl="7" algn="ctr">
              <a:spcBef>
                <a:spcPts val="1333"/>
              </a:spcBef>
              <a:spcAft>
                <a:spcPts val="0"/>
              </a:spcAft>
              <a:buClr>
                <a:schemeClr val="dk1"/>
              </a:buClr>
              <a:buSzPts val="1600"/>
              <a:buNone/>
              <a:defRPr sz="1600"/>
            </a:lvl8pPr>
            <a:lvl9pPr lvl="8" algn="ctr">
              <a:spcBef>
                <a:spcPts val="1333"/>
              </a:spcBef>
              <a:spcAft>
                <a:spcPts val="1333"/>
              </a:spcAft>
              <a:buClr>
                <a:schemeClr val="dk1"/>
              </a:buClr>
              <a:buSzPts val="1600"/>
              <a:buNone/>
              <a:defRPr sz="1600"/>
            </a:lvl9pPr>
          </a:lstStyle>
          <a:p>
            <a:endParaRPr/>
          </a:p>
        </p:txBody>
      </p:sp>
      <p:sp>
        <p:nvSpPr>
          <p:cNvPr id="861" name="Google Shape;861;p113"/>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2" name="Google Shape;862;p113"/>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3" name="Google Shape;863;p113"/>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Divider Slide 7">
  <p:cSld name="Divider Slide 7">
    <p:spTree>
      <p:nvGrpSpPr>
        <p:cNvPr id="1" name="Shape 864"/>
        <p:cNvGrpSpPr/>
        <p:nvPr/>
      </p:nvGrpSpPr>
      <p:grpSpPr>
        <a:xfrm>
          <a:off x="0" y="0"/>
          <a:ext cx="0" cy="0"/>
          <a:chOff x="0" y="0"/>
          <a:chExt cx="0" cy="0"/>
        </a:xfrm>
      </p:grpSpPr>
      <p:pic>
        <p:nvPicPr>
          <p:cNvPr id="865" name="Google Shape;865;p116"/>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866" name="Google Shape;866;p116"/>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Verdana"/>
              <a:ea typeface="Verdana"/>
              <a:cs typeface="Verdana"/>
              <a:sym typeface="Verdana"/>
            </a:endParaRPr>
          </a:p>
        </p:txBody>
      </p:sp>
      <p:pic>
        <p:nvPicPr>
          <p:cNvPr id="867" name="Google Shape;867;p116"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Page de fin">
  <p:cSld name="Page de fin">
    <p:spTree>
      <p:nvGrpSpPr>
        <p:cNvPr id="1" name="Shape 883"/>
        <p:cNvGrpSpPr/>
        <p:nvPr/>
      </p:nvGrpSpPr>
      <p:grpSpPr>
        <a:xfrm>
          <a:off x="0" y="0"/>
          <a:ext cx="0" cy="0"/>
          <a:chOff x="0" y="0"/>
          <a:chExt cx="0" cy="0"/>
        </a:xfrm>
      </p:grpSpPr>
      <p:sp>
        <p:nvSpPr>
          <p:cNvPr id="884" name="Google Shape;884;p121"/>
          <p:cNvSpPr txBox="1">
            <a:spLocks noGrp="1"/>
          </p:cNvSpPr>
          <p:nvPr>
            <p:ph type="sldNum" idx="12"/>
          </p:nvPr>
        </p:nvSpPr>
        <p:spPr>
          <a:xfrm>
            <a:off x="554143" y="6554192"/>
            <a:ext cx="377092" cy="100156"/>
          </a:xfrm>
          <a:prstGeom prst="rect">
            <a:avLst/>
          </a:prstGeom>
          <a:noFill/>
          <a:ln>
            <a:noFill/>
          </a:ln>
        </p:spPr>
        <p:txBody>
          <a:bodyPr spcFirstLastPara="1" wrap="square" lIns="0" tIns="0" rIns="0" bIns="0" anchor="t" anchorCtr="0">
            <a:spAutoFit/>
          </a:bodyPr>
          <a:lstStyle>
            <a:lvl1pPr marL="0" lvl="0" indent="0" algn="r">
              <a:spcBef>
                <a:spcPts val="0"/>
              </a:spcBef>
              <a:buNone/>
              <a:defRPr sz="651">
                <a:solidFill>
                  <a:srgbClr val="000000"/>
                </a:solidFill>
                <a:latin typeface="Verdana"/>
                <a:ea typeface="Verdana"/>
                <a:cs typeface="Verdana"/>
                <a:sym typeface="Verdana"/>
              </a:defRPr>
            </a:lvl1pPr>
            <a:lvl2pPr marL="0" lvl="1" indent="0" algn="r">
              <a:spcBef>
                <a:spcPts val="0"/>
              </a:spcBef>
              <a:buNone/>
              <a:defRPr sz="651">
                <a:solidFill>
                  <a:srgbClr val="000000"/>
                </a:solidFill>
                <a:latin typeface="Verdana"/>
                <a:ea typeface="Verdana"/>
                <a:cs typeface="Verdana"/>
                <a:sym typeface="Verdana"/>
              </a:defRPr>
            </a:lvl2pPr>
            <a:lvl3pPr marL="0" lvl="2" indent="0" algn="r">
              <a:spcBef>
                <a:spcPts val="0"/>
              </a:spcBef>
              <a:buNone/>
              <a:defRPr sz="651">
                <a:solidFill>
                  <a:srgbClr val="000000"/>
                </a:solidFill>
                <a:latin typeface="Verdana"/>
                <a:ea typeface="Verdana"/>
                <a:cs typeface="Verdana"/>
                <a:sym typeface="Verdana"/>
              </a:defRPr>
            </a:lvl3pPr>
            <a:lvl4pPr marL="0" lvl="3" indent="0" algn="r">
              <a:spcBef>
                <a:spcPts val="0"/>
              </a:spcBef>
              <a:buNone/>
              <a:defRPr sz="651">
                <a:solidFill>
                  <a:srgbClr val="000000"/>
                </a:solidFill>
                <a:latin typeface="Verdana"/>
                <a:ea typeface="Verdana"/>
                <a:cs typeface="Verdana"/>
                <a:sym typeface="Verdana"/>
              </a:defRPr>
            </a:lvl4pPr>
            <a:lvl5pPr marL="0" lvl="4" indent="0" algn="r">
              <a:spcBef>
                <a:spcPts val="0"/>
              </a:spcBef>
              <a:buNone/>
              <a:defRPr sz="651">
                <a:solidFill>
                  <a:srgbClr val="000000"/>
                </a:solidFill>
                <a:latin typeface="Verdana"/>
                <a:ea typeface="Verdana"/>
                <a:cs typeface="Verdana"/>
                <a:sym typeface="Verdana"/>
              </a:defRPr>
            </a:lvl5pPr>
            <a:lvl6pPr marL="0" lvl="5" indent="0" algn="r">
              <a:spcBef>
                <a:spcPts val="0"/>
              </a:spcBef>
              <a:buNone/>
              <a:defRPr sz="651">
                <a:solidFill>
                  <a:srgbClr val="000000"/>
                </a:solidFill>
                <a:latin typeface="Verdana"/>
                <a:ea typeface="Verdana"/>
                <a:cs typeface="Verdana"/>
                <a:sym typeface="Verdana"/>
              </a:defRPr>
            </a:lvl6pPr>
            <a:lvl7pPr marL="0" lvl="6" indent="0" algn="r">
              <a:spcBef>
                <a:spcPts val="0"/>
              </a:spcBef>
              <a:buNone/>
              <a:defRPr sz="651">
                <a:solidFill>
                  <a:srgbClr val="000000"/>
                </a:solidFill>
                <a:latin typeface="Verdana"/>
                <a:ea typeface="Verdana"/>
                <a:cs typeface="Verdana"/>
                <a:sym typeface="Verdana"/>
              </a:defRPr>
            </a:lvl7pPr>
            <a:lvl8pPr marL="0" lvl="7" indent="0" algn="r">
              <a:spcBef>
                <a:spcPts val="0"/>
              </a:spcBef>
              <a:buNone/>
              <a:defRPr sz="651">
                <a:solidFill>
                  <a:srgbClr val="000000"/>
                </a:solidFill>
                <a:latin typeface="Verdana"/>
                <a:ea typeface="Verdana"/>
                <a:cs typeface="Verdana"/>
                <a:sym typeface="Verdana"/>
              </a:defRPr>
            </a:lvl8pPr>
            <a:lvl9pPr marL="0" lvl="8" indent="0" algn="r">
              <a:spcBef>
                <a:spcPts val="0"/>
              </a:spcBef>
              <a:buNone/>
              <a:defRPr sz="651">
                <a:solidFill>
                  <a:srgbClr val="000000"/>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matchingName="Title Slide - Black">
  <p:cSld name="Title Slide - Black">
    <p:bg>
      <p:bgPr>
        <a:blipFill>
          <a:blip r:embed="rId2">
            <a:alphaModFix/>
          </a:blip>
          <a:stretch>
            <a:fillRect/>
          </a:stretch>
        </a:blipFill>
        <a:effectLst/>
      </p:bgPr>
    </p:bg>
    <p:spTree>
      <p:nvGrpSpPr>
        <p:cNvPr id="1" name="Shape 885"/>
        <p:cNvGrpSpPr/>
        <p:nvPr/>
      </p:nvGrpSpPr>
      <p:grpSpPr>
        <a:xfrm>
          <a:off x="0" y="0"/>
          <a:ext cx="0" cy="0"/>
          <a:chOff x="0" y="0"/>
          <a:chExt cx="0" cy="0"/>
        </a:xfrm>
      </p:grpSpPr>
      <p:sp>
        <p:nvSpPr>
          <p:cNvPr id="886" name="Google Shape;886;p265"/>
          <p:cNvSpPr txBox="1">
            <a:spLocks noGrp="1"/>
          </p:cNvSpPr>
          <p:nvPr>
            <p:ph type="ctrTitle"/>
          </p:nvPr>
        </p:nvSpPr>
        <p:spPr>
          <a:xfrm>
            <a:off x="475202" y="5386529"/>
            <a:ext cx="5592012" cy="324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Font typeface="Verdana"/>
              <a:buNone/>
              <a:defRPr sz="180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7" name="Google Shape;887;p265"/>
          <p:cNvSpPr txBox="1">
            <a:spLocks noGrp="1"/>
          </p:cNvSpPr>
          <p:nvPr>
            <p:ph type="subTitle" idx="1"/>
          </p:nvPr>
        </p:nvSpPr>
        <p:spPr>
          <a:xfrm>
            <a:off x="475201" y="5741210"/>
            <a:ext cx="5592011" cy="50564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800"/>
              <a:buNone/>
              <a:defRPr sz="18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888" name="Google Shape;888;p265"/>
          <p:cNvSpPr txBox="1">
            <a:spLocks noGrp="1"/>
          </p:cNvSpPr>
          <p:nvPr>
            <p:ph type="body" idx="2"/>
          </p:nvPr>
        </p:nvSpPr>
        <p:spPr>
          <a:xfrm>
            <a:off x="475200" y="6362702"/>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00"/>
              <a:buNone/>
              <a:defRPr sz="100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89" name="Google Shape;889;p265"/>
          <p:cNvSpPr>
            <a:spLocks noGrp="1"/>
          </p:cNvSpPr>
          <p:nvPr>
            <p:ph type="pic" idx="3"/>
          </p:nvPr>
        </p:nvSpPr>
        <p:spPr>
          <a:xfrm>
            <a:off x="3393716" y="727595"/>
            <a:ext cx="5400000" cy="5400000"/>
          </a:xfrm>
          <a:prstGeom prst="rect">
            <a:avLst/>
          </a:prstGeom>
          <a:noFill/>
          <a:ln>
            <a:noFill/>
          </a:ln>
        </p:spPr>
      </p:sp>
      <p:sp>
        <p:nvSpPr>
          <p:cNvPr id="890" name="Google Shape;890;p265"/>
          <p:cNvSpPr txBox="1">
            <a:spLocks noGrp="1"/>
          </p:cNvSpPr>
          <p:nvPr>
            <p:ph type="body" idx="4"/>
          </p:nvPr>
        </p:nvSpPr>
        <p:spPr>
          <a:xfrm>
            <a:off x="7844860" y="5386529"/>
            <a:ext cx="4016376" cy="855704"/>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00"/>
              <a:buNone/>
              <a:defRPr sz="1000" b="0">
                <a:solidFill>
                  <a:schemeClr val="lt1"/>
                </a:solidFill>
              </a:defRPr>
            </a:lvl1pPr>
            <a:lvl2pPr marL="914400" lvl="1" indent="-292100" algn="l">
              <a:spcBef>
                <a:spcPts val="600"/>
              </a:spcBef>
              <a:spcAft>
                <a:spcPts val="0"/>
              </a:spcAft>
              <a:buClr>
                <a:schemeClr val="lt1"/>
              </a:buClr>
              <a:buSzPts val="1000"/>
              <a:buFont typeface="Arial"/>
              <a:buChar char="•"/>
              <a:defRPr sz="1000" b="0">
                <a:solidFill>
                  <a:schemeClr val="lt1"/>
                </a:solidFill>
              </a:defRPr>
            </a:lvl2pPr>
            <a:lvl3pPr marL="1371600" lvl="2" indent="-292100" algn="l">
              <a:spcBef>
                <a:spcPts val="600"/>
              </a:spcBef>
              <a:spcAft>
                <a:spcPts val="0"/>
              </a:spcAft>
              <a:buClr>
                <a:schemeClr val="lt1"/>
              </a:buClr>
              <a:buSzPts val="1000"/>
              <a:buChar char="•"/>
              <a:defRPr sz="1000">
                <a:solidFill>
                  <a:schemeClr val="lt1"/>
                </a:solidFill>
              </a:defRPr>
            </a:lvl3pPr>
            <a:lvl4pPr marL="1828800" lvl="3" indent="-292100" algn="l">
              <a:spcBef>
                <a:spcPts val="600"/>
              </a:spcBef>
              <a:spcAft>
                <a:spcPts val="0"/>
              </a:spcAft>
              <a:buClr>
                <a:schemeClr val="lt1"/>
              </a:buClr>
              <a:buSzPts val="1000"/>
              <a:buChar char="−"/>
              <a:defRPr sz="1000">
                <a:solidFill>
                  <a:schemeClr val="lt1"/>
                </a:solidFill>
              </a:defRPr>
            </a:lvl4pPr>
            <a:lvl5pPr marL="2286000" lvl="4" indent="-292100" algn="l">
              <a:spcBef>
                <a:spcPts val="600"/>
              </a:spcBef>
              <a:spcAft>
                <a:spcPts val="0"/>
              </a:spcAft>
              <a:buClr>
                <a:schemeClr val="lt1"/>
              </a:buClr>
              <a:buSzPts val="1000"/>
              <a:buChar char="−"/>
              <a:defRPr sz="10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91" name="Google Shape;891;p265"/>
          <p:cNvSpPr txBox="1">
            <a:spLocks noGrp="1"/>
          </p:cNvSpPr>
          <p:nvPr>
            <p:ph type="ftr" idx="11"/>
          </p:nvPr>
        </p:nvSpPr>
        <p:spPr>
          <a:xfrm>
            <a:off x="7844859" y="6477000"/>
            <a:ext cx="4016376"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892" name="Google Shape;892;p265"/>
          <p:cNvGrpSpPr/>
          <p:nvPr/>
        </p:nvGrpSpPr>
        <p:grpSpPr>
          <a:xfrm>
            <a:off x="469900" y="457761"/>
            <a:ext cx="1998000" cy="374400"/>
            <a:chOff x="398463" y="404813"/>
            <a:chExt cx="1627187" cy="307976"/>
          </a:xfrm>
        </p:grpSpPr>
        <p:sp>
          <p:nvSpPr>
            <p:cNvPr id="893" name="Google Shape;893;p265"/>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4" name="Google Shape;894;p265"/>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5" name="Google Shape;895;p265"/>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6" name="Google Shape;896;p265"/>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7" name="Google Shape;897;p265"/>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8" name="Google Shape;898;p265"/>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9" name="Google Shape;899;p265"/>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0" name="Google Shape;900;p265"/>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1" name="Google Shape;901;p265"/>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2" name="Google Shape;902;p265"/>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matchingName="Title Slide - White">
  <p:cSld name="Title Slide - White">
    <p:bg>
      <p:bgPr>
        <a:solidFill>
          <a:schemeClr val="lt1"/>
        </a:solidFill>
        <a:effectLst/>
      </p:bgPr>
    </p:bg>
    <p:spTree>
      <p:nvGrpSpPr>
        <p:cNvPr id="1" name="Shape 903"/>
        <p:cNvGrpSpPr/>
        <p:nvPr/>
      </p:nvGrpSpPr>
      <p:grpSpPr>
        <a:xfrm>
          <a:off x="0" y="0"/>
          <a:ext cx="0" cy="0"/>
          <a:chOff x="0" y="0"/>
          <a:chExt cx="0" cy="0"/>
        </a:xfrm>
      </p:grpSpPr>
      <p:grpSp>
        <p:nvGrpSpPr>
          <p:cNvPr id="904" name="Google Shape;904;p266"/>
          <p:cNvGrpSpPr/>
          <p:nvPr/>
        </p:nvGrpSpPr>
        <p:grpSpPr>
          <a:xfrm>
            <a:off x="475325" y="457200"/>
            <a:ext cx="1998000" cy="374400"/>
            <a:chOff x="398463" y="404813"/>
            <a:chExt cx="1627187" cy="307976"/>
          </a:xfrm>
        </p:grpSpPr>
        <p:sp>
          <p:nvSpPr>
            <p:cNvPr id="905" name="Google Shape;905;p266"/>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6" name="Google Shape;906;p266"/>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7" name="Google Shape;907;p266"/>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8" name="Google Shape;908;p266"/>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9" name="Google Shape;909;p266"/>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0" name="Google Shape;910;p266"/>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1" name="Google Shape;911;p266"/>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2" name="Google Shape;912;p266"/>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3" name="Google Shape;913;p266"/>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4" name="Google Shape;914;p266"/>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915" name="Google Shape;915;p266"/>
          <p:cNvSpPr>
            <a:spLocks noGrp="1"/>
          </p:cNvSpPr>
          <p:nvPr>
            <p:ph type="pic" idx="2"/>
          </p:nvPr>
        </p:nvSpPr>
        <p:spPr>
          <a:xfrm>
            <a:off x="3393716" y="727595"/>
            <a:ext cx="5400000" cy="5400000"/>
          </a:xfrm>
          <a:prstGeom prst="rect">
            <a:avLst/>
          </a:prstGeom>
          <a:noFill/>
          <a:ln>
            <a:noFill/>
          </a:ln>
        </p:spPr>
      </p:sp>
      <p:sp>
        <p:nvSpPr>
          <p:cNvPr id="916" name="Google Shape;916;p266"/>
          <p:cNvSpPr txBox="1">
            <a:spLocks noGrp="1"/>
          </p:cNvSpPr>
          <p:nvPr>
            <p:ph type="ctrTitle"/>
          </p:nvPr>
        </p:nvSpPr>
        <p:spPr>
          <a:xfrm>
            <a:off x="475202" y="5386529"/>
            <a:ext cx="5592012" cy="324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800"/>
              <a:buFont typeface="Verdana"/>
              <a:buNone/>
              <a:defRPr sz="1800" b="1">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7" name="Google Shape;917;p266"/>
          <p:cNvSpPr txBox="1">
            <a:spLocks noGrp="1"/>
          </p:cNvSpPr>
          <p:nvPr>
            <p:ph type="subTitle" idx="1"/>
          </p:nvPr>
        </p:nvSpPr>
        <p:spPr>
          <a:xfrm>
            <a:off x="475201" y="5741210"/>
            <a:ext cx="5592011" cy="50564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1800"/>
              <a:buNone/>
              <a:defRPr sz="18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918" name="Google Shape;918;p266"/>
          <p:cNvSpPr txBox="1">
            <a:spLocks noGrp="1"/>
          </p:cNvSpPr>
          <p:nvPr>
            <p:ph type="body" idx="3"/>
          </p:nvPr>
        </p:nvSpPr>
        <p:spPr>
          <a:xfrm>
            <a:off x="475200" y="6362702"/>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19" name="Google Shape;919;p266"/>
          <p:cNvSpPr txBox="1">
            <a:spLocks noGrp="1"/>
          </p:cNvSpPr>
          <p:nvPr>
            <p:ph type="body" idx="4"/>
          </p:nvPr>
        </p:nvSpPr>
        <p:spPr>
          <a:xfrm>
            <a:off x="7844860" y="5386529"/>
            <a:ext cx="4016376" cy="855704"/>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b="0">
                <a:solidFill>
                  <a:schemeClr val="dk1"/>
                </a:solidFill>
              </a:defRPr>
            </a:lvl1pPr>
            <a:lvl2pPr marL="914400" lvl="1" indent="-292100" algn="l">
              <a:spcBef>
                <a:spcPts val="600"/>
              </a:spcBef>
              <a:spcAft>
                <a:spcPts val="0"/>
              </a:spcAft>
              <a:buClr>
                <a:schemeClr val="lt1"/>
              </a:buClr>
              <a:buSzPts val="1000"/>
              <a:buFont typeface="Arial"/>
              <a:buChar char="•"/>
              <a:defRPr sz="1000" b="0">
                <a:solidFill>
                  <a:schemeClr val="lt1"/>
                </a:solidFill>
              </a:defRPr>
            </a:lvl2pPr>
            <a:lvl3pPr marL="1371600" lvl="2" indent="-292100" algn="l">
              <a:spcBef>
                <a:spcPts val="600"/>
              </a:spcBef>
              <a:spcAft>
                <a:spcPts val="0"/>
              </a:spcAft>
              <a:buClr>
                <a:schemeClr val="lt1"/>
              </a:buClr>
              <a:buSzPts val="1000"/>
              <a:buChar char="•"/>
              <a:defRPr sz="1000">
                <a:solidFill>
                  <a:schemeClr val="lt1"/>
                </a:solidFill>
              </a:defRPr>
            </a:lvl3pPr>
            <a:lvl4pPr marL="1828800" lvl="3" indent="-292100" algn="l">
              <a:spcBef>
                <a:spcPts val="600"/>
              </a:spcBef>
              <a:spcAft>
                <a:spcPts val="0"/>
              </a:spcAft>
              <a:buClr>
                <a:schemeClr val="lt1"/>
              </a:buClr>
              <a:buSzPts val="1000"/>
              <a:buChar char="−"/>
              <a:defRPr sz="1000">
                <a:solidFill>
                  <a:schemeClr val="lt1"/>
                </a:solidFill>
              </a:defRPr>
            </a:lvl4pPr>
            <a:lvl5pPr marL="2286000" lvl="4" indent="-292100" algn="l">
              <a:spcBef>
                <a:spcPts val="600"/>
              </a:spcBef>
              <a:spcAft>
                <a:spcPts val="0"/>
              </a:spcAft>
              <a:buClr>
                <a:schemeClr val="lt1"/>
              </a:buClr>
              <a:buSzPts val="1000"/>
              <a:buChar char="−"/>
              <a:defRPr sz="10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20" name="Google Shape;920;p266"/>
          <p:cNvSpPr txBox="1">
            <a:spLocks noGrp="1"/>
          </p:cNvSpPr>
          <p:nvPr>
            <p:ph type="ftr" idx="11"/>
          </p:nvPr>
        </p:nvSpPr>
        <p:spPr>
          <a:xfrm>
            <a:off x="7844859" y="6477000"/>
            <a:ext cx="4016376"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matchingName="Title Slide - Circle Black">
  <p:cSld name="Title Slide - Circle Black">
    <p:bg>
      <p:bgPr>
        <a:blipFill>
          <a:blip r:embed="rId2">
            <a:alphaModFix/>
          </a:blip>
          <a:stretch>
            <a:fillRect/>
          </a:stretch>
        </a:blipFill>
        <a:effectLst/>
      </p:bgPr>
    </p:bg>
    <p:spTree>
      <p:nvGrpSpPr>
        <p:cNvPr id="1" name="Shape 921"/>
        <p:cNvGrpSpPr/>
        <p:nvPr/>
      </p:nvGrpSpPr>
      <p:grpSpPr>
        <a:xfrm>
          <a:off x="0" y="0"/>
          <a:ext cx="0" cy="0"/>
          <a:chOff x="0" y="0"/>
          <a:chExt cx="0" cy="0"/>
        </a:xfrm>
      </p:grpSpPr>
      <p:sp>
        <p:nvSpPr>
          <p:cNvPr id="922" name="Google Shape;922;p267"/>
          <p:cNvSpPr>
            <a:spLocks noGrp="1"/>
          </p:cNvSpPr>
          <p:nvPr>
            <p:ph type="ctrTitle"/>
          </p:nvPr>
        </p:nvSpPr>
        <p:spPr>
          <a:xfrm>
            <a:off x="4210149" y="1530451"/>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lt1"/>
              </a:buClr>
              <a:buSzPts val="3200"/>
              <a:buFont typeface="Verdana"/>
              <a:buNone/>
              <a:defRPr sz="3200" b="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923" name="Google Shape;923;p267"/>
          <p:cNvGrpSpPr/>
          <p:nvPr/>
        </p:nvGrpSpPr>
        <p:grpSpPr>
          <a:xfrm>
            <a:off x="469900" y="457761"/>
            <a:ext cx="1998000" cy="374400"/>
            <a:chOff x="398463" y="404813"/>
            <a:chExt cx="1627187" cy="307976"/>
          </a:xfrm>
        </p:grpSpPr>
        <p:sp>
          <p:nvSpPr>
            <p:cNvPr id="924" name="Google Shape;924;p267"/>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5" name="Google Shape;925;p267"/>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6" name="Google Shape;926;p267"/>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7" name="Google Shape;927;p267"/>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8" name="Google Shape;928;p267"/>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9" name="Google Shape;929;p267"/>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30" name="Google Shape;930;p267"/>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31" name="Google Shape;931;p267"/>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32" name="Google Shape;932;p267"/>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33" name="Google Shape;933;p267"/>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934" name="Google Shape;934;p267"/>
          <p:cNvSpPr txBox="1">
            <a:spLocks noGrp="1"/>
          </p:cNvSpPr>
          <p:nvPr>
            <p:ph type="subTitle" idx="1"/>
          </p:nvPr>
        </p:nvSpPr>
        <p:spPr>
          <a:xfrm>
            <a:off x="475201" y="5741210"/>
            <a:ext cx="5592011" cy="50564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800"/>
              <a:buNone/>
              <a:defRPr sz="18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935" name="Google Shape;935;p267"/>
          <p:cNvSpPr txBox="1">
            <a:spLocks noGrp="1"/>
          </p:cNvSpPr>
          <p:nvPr>
            <p:ph type="body" idx="2"/>
          </p:nvPr>
        </p:nvSpPr>
        <p:spPr>
          <a:xfrm>
            <a:off x="475200" y="6362702"/>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00"/>
              <a:buNone/>
              <a:defRPr sz="100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36" name="Google Shape;936;p267"/>
          <p:cNvSpPr txBox="1">
            <a:spLocks noGrp="1"/>
          </p:cNvSpPr>
          <p:nvPr>
            <p:ph type="body" idx="3"/>
          </p:nvPr>
        </p:nvSpPr>
        <p:spPr>
          <a:xfrm>
            <a:off x="7844860" y="5386529"/>
            <a:ext cx="4016376" cy="855704"/>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00"/>
              <a:buNone/>
              <a:defRPr sz="1000" b="0">
                <a:solidFill>
                  <a:schemeClr val="lt1"/>
                </a:solidFill>
              </a:defRPr>
            </a:lvl1pPr>
            <a:lvl2pPr marL="914400" lvl="1" indent="-292100" algn="l">
              <a:spcBef>
                <a:spcPts val="600"/>
              </a:spcBef>
              <a:spcAft>
                <a:spcPts val="0"/>
              </a:spcAft>
              <a:buClr>
                <a:schemeClr val="lt1"/>
              </a:buClr>
              <a:buSzPts val="1000"/>
              <a:buFont typeface="Arial"/>
              <a:buChar char="•"/>
              <a:defRPr sz="1000" b="0">
                <a:solidFill>
                  <a:schemeClr val="lt1"/>
                </a:solidFill>
              </a:defRPr>
            </a:lvl2pPr>
            <a:lvl3pPr marL="1371600" lvl="2" indent="-292100" algn="l">
              <a:spcBef>
                <a:spcPts val="600"/>
              </a:spcBef>
              <a:spcAft>
                <a:spcPts val="0"/>
              </a:spcAft>
              <a:buClr>
                <a:schemeClr val="lt1"/>
              </a:buClr>
              <a:buSzPts val="1000"/>
              <a:buChar char="•"/>
              <a:defRPr sz="1000">
                <a:solidFill>
                  <a:schemeClr val="lt1"/>
                </a:solidFill>
              </a:defRPr>
            </a:lvl3pPr>
            <a:lvl4pPr marL="1828800" lvl="3" indent="-292100" algn="l">
              <a:spcBef>
                <a:spcPts val="600"/>
              </a:spcBef>
              <a:spcAft>
                <a:spcPts val="0"/>
              </a:spcAft>
              <a:buClr>
                <a:schemeClr val="lt1"/>
              </a:buClr>
              <a:buSzPts val="1000"/>
              <a:buChar char="−"/>
              <a:defRPr sz="1000">
                <a:solidFill>
                  <a:schemeClr val="lt1"/>
                </a:solidFill>
              </a:defRPr>
            </a:lvl4pPr>
            <a:lvl5pPr marL="2286000" lvl="4" indent="-292100" algn="l">
              <a:spcBef>
                <a:spcPts val="600"/>
              </a:spcBef>
              <a:spcAft>
                <a:spcPts val="0"/>
              </a:spcAft>
              <a:buClr>
                <a:schemeClr val="lt1"/>
              </a:buClr>
              <a:buSzPts val="1000"/>
              <a:buChar char="−"/>
              <a:defRPr sz="10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37" name="Google Shape;937;p267"/>
          <p:cNvSpPr txBox="1">
            <a:spLocks noGrp="1"/>
          </p:cNvSpPr>
          <p:nvPr>
            <p:ph type="ftr" idx="11"/>
          </p:nvPr>
        </p:nvSpPr>
        <p:spPr>
          <a:xfrm>
            <a:off x="7844859" y="6477000"/>
            <a:ext cx="4016376"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matchingName="Title Slide - Circle White">
  <p:cSld name="Title Slide - Circle White">
    <p:bg>
      <p:bgPr>
        <a:solidFill>
          <a:schemeClr val="lt1"/>
        </a:solidFill>
        <a:effectLst/>
      </p:bgPr>
    </p:bg>
    <p:spTree>
      <p:nvGrpSpPr>
        <p:cNvPr id="1" name="Shape 938"/>
        <p:cNvGrpSpPr/>
        <p:nvPr/>
      </p:nvGrpSpPr>
      <p:grpSpPr>
        <a:xfrm>
          <a:off x="0" y="0"/>
          <a:ext cx="0" cy="0"/>
          <a:chOff x="0" y="0"/>
          <a:chExt cx="0" cy="0"/>
        </a:xfrm>
      </p:grpSpPr>
      <p:sp>
        <p:nvSpPr>
          <p:cNvPr id="939" name="Google Shape;939;p268"/>
          <p:cNvSpPr>
            <a:spLocks noGrp="1"/>
          </p:cNvSpPr>
          <p:nvPr>
            <p:ph type="ctrTitle"/>
          </p:nvPr>
        </p:nvSpPr>
        <p:spPr>
          <a:xfrm>
            <a:off x="4212000" y="153000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dk1"/>
              </a:buClr>
              <a:buSzPts val="3200"/>
              <a:buFont typeface="Verdana"/>
              <a:buNone/>
              <a:defRPr sz="32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940" name="Google Shape;940;p268"/>
          <p:cNvGrpSpPr/>
          <p:nvPr/>
        </p:nvGrpSpPr>
        <p:grpSpPr>
          <a:xfrm>
            <a:off x="475325" y="457200"/>
            <a:ext cx="1998000" cy="374400"/>
            <a:chOff x="398463" y="404813"/>
            <a:chExt cx="1627187" cy="307976"/>
          </a:xfrm>
        </p:grpSpPr>
        <p:sp>
          <p:nvSpPr>
            <p:cNvPr id="941" name="Google Shape;941;p268"/>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2" name="Google Shape;942;p268"/>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3" name="Google Shape;943;p268"/>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4" name="Google Shape;944;p268"/>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5" name="Google Shape;945;p268"/>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6" name="Google Shape;946;p268"/>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7" name="Google Shape;947;p268"/>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8" name="Google Shape;948;p268"/>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9" name="Google Shape;949;p268"/>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50" name="Google Shape;950;p268"/>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951" name="Google Shape;951;p268"/>
          <p:cNvSpPr txBox="1">
            <a:spLocks noGrp="1"/>
          </p:cNvSpPr>
          <p:nvPr>
            <p:ph type="subTitle" idx="1"/>
          </p:nvPr>
        </p:nvSpPr>
        <p:spPr>
          <a:xfrm>
            <a:off x="475201" y="5741210"/>
            <a:ext cx="5592011" cy="50564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1800"/>
              <a:buNone/>
              <a:defRPr sz="18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952" name="Google Shape;952;p268"/>
          <p:cNvSpPr txBox="1">
            <a:spLocks noGrp="1"/>
          </p:cNvSpPr>
          <p:nvPr>
            <p:ph type="body" idx="2"/>
          </p:nvPr>
        </p:nvSpPr>
        <p:spPr>
          <a:xfrm>
            <a:off x="475200" y="6362702"/>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53" name="Google Shape;953;p268"/>
          <p:cNvSpPr txBox="1">
            <a:spLocks noGrp="1"/>
          </p:cNvSpPr>
          <p:nvPr>
            <p:ph type="body" idx="3"/>
          </p:nvPr>
        </p:nvSpPr>
        <p:spPr>
          <a:xfrm>
            <a:off x="7844860" y="5386529"/>
            <a:ext cx="4016376" cy="855704"/>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b="0">
                <a:solidFill>
                  <a:schemeClr val="dk1"/>
                </a:solidFill>
              </a:defRPr>
            </a:lvl1pPr>
            <a:lvl2pPr marL="914400" lvl="1" indent="-292100" algn="l">
              <a:spcBef>
                <a:spcPts val="600"/>
              </a:spcBef>
              <a:spcAft>
                <a:spcPts val="0"/>
              </a:spcAft>
              <a:buClr>
                <a:schemeClr val="lt1"/>
              </a:buClr>
              <a:buSzPts val="1000"/>
              <a:buFont typeface="Arial"/>
              <a:buChar char="•"/>
              <a:defRPr sz="1000" b="0">
                <a:solidFill>
                  <a:schemeClr val="lt1"/>
                </a:solidFill>
              </a:defRPr>
            </a:lvl2pPr>
            <a:lvl3pPr marL="1371600" lvl="2" indent="-292100" algn="l">
              <a:spcBef>
                <a:spcPts val="600"/>
              </a:spcBef>
              <a:spcAft>
                <a:spcPts val="0"/>
              </a:spcAft>
              <a:buClr>
                <a:schemeClr val="lt1"/>
              </a:buClr>
              <a:buSzPts val="1000"/>
              <a:buChar char="•"/>
              <a:defRPr sz="1000">
                <a:solidFill>
                  <a:schemeClr val="lt1"/>
                </a:solidFill>
              </a:defRPr>
            </a:lvl3pPr>
            <a:lvl4pPr marL="1828800" lvl="3" indent="-292100" algn="l">
              <a:spcBef>
                <a:spcPts val="600"/>
              </a:spcBef>
              <a:spcAft>
                <a:spcPts val="0"/>
              </a:spcAft>
              <a:buClr>
                <a:schemeClr val="lt1"/>
              </a:buClr>
              <a:buSzPts val="1000"/>
              <a:buChar char="−"/>
              <a:defRPr sz="1000">
                <a:solidFill>
                  <a:schemeClr val="lt1"/>
                </a:solidFill>
              </a:defRPr>
            </a:lvl4pPr>
            <a:lvl5pPr marL="2286000" lvl="4" indent="-292100" algn="l">
              <a:spcBef>
                <a:spcPts val="600"/>
              </a:spcBef>
              <a:spcAft>
                <a:spcPts val="0"/>
              </a:spcAft>
              <a:buClr>
                <a:schemeClr val="lt1"/>
              </a:buClr>
              <a:buSzPts val="1000"/>
              <a:buChar char="−"/>
              <a:defRPr sz="10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54" name="Google Shape;954;p268"/>
          <p:cNvSpPr txBox="1">
            <a:spLocks noGrp="1"/>
          </p:cNvSpPr>
          <p:nvPr>
            <p:ph type="ftr" idx="11"/>
          </p:nvPr>
        </p:nvSpPr>
        <p:spPr>
          <a:xfrm>
            <a:off x="7844859" y="6477000"/>
            <a:ext cx="4016376"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matchingName="Divider - Deloitte green">
  <p:cSld name="Divider - Deloitte green">
    <p:bg>
      <p:bgPr>
        <a:solidFill>
          <a:schemeClr val="accent1"/>
        </a:solidFill>
        <a:effectLst/>
      </p:bgPr>
    </p:bg>
    <p:spTree>
      <p:nvGrpSpPr>
        <p:cNvPr id="1" name="Shape 955"/>
        <p:cNvGrpSpPr/>
        <p:nvPr/>
      </p:nvGrpSpPr>
      <p:grpSpPr>
        <a:xfrm>
          <a:off x="0" y="0"/>
          <a:ext cx="0" cy="0"/>
          <a:chOff x="0" y="0"/>
          <a:chExt cx="0" cy="0"/>
        </a:xfrm>
      </p:grpSpPr>
      <p:sp>
        <p:nvSpPr>
          <p:cNvPr id="956" name="Google Shape;956;p269"/>
          <p:cNvSpPr txBox="1">
            <a:spLocks noGrp="1"/>
          </p:cNvSpPr>
          <p:nvPr>
            <p:ph type="title"/>
          </p:nvPr>
        </p:nvSpPr>
        <p:spPr>
          <a:xfrm>
            <a:off x="469902" y="1700215"/>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7" name="Google Shape;957;p269"/>
          <p:cNvSpPr txBox="1">
            <a:spLocks noGrp="1"/>
          </p:cNvSpPr>
          <p:nvPr>
            <p:ph type="body" idx="1"/>
          </p:nvPr>
        </p:nvSpPr>
        <p:spPr>
          <a:xfrm>
            <a:off x="469901" y="3423546"/>
            <a:ext cx="10418235"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58" name="Google Shape;958;p269"/>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9" name="Google Shape;959;p269"/>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0" name="Google Shape;960;p269"/>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matchingName="Divider - Deloitte dark green">
  <p:cSld name="Divider - Deloitte dark green">
    <p:bg>
      <p:bgPr>
        <a:solidFill>
          <a:schemeClr val="accent2"/>
        </a:solidFill>
        <a:effectLst/>
      </p:bgPr>
    </p:bg>
    <p:spTree>
      <p:nvGrpSpPr>
        <p:cNvPr id="1" name="Shape 961"/>
        <p:cNvGrpSpPr/>
        <p:nvPr/>
      </p:nvGrpSpPr>
      <p:grpSpPr>
        <a:xfrm>
          <a:off x="0" y="0"/>
          <a:ext cx="0" cy="0"/>
          <a:chOff x="0" y="0"/>
          <a:chExt cx="0" cy="0"/>
        </a:xfrm>
      </p:grpSpPr>
      <p:sp>
        <p:nvSpPr>
          <p:cNvPr id="962" name="Google Shape;962;p270"/>
          <p:cNvSpPr txBox="1">
            <a:spLocks noGrp="1"/>
          </p:cNvSpPr>
          <p:nvPr>
            <p:ph type="title"/>
          </p:nvPr>
        </p:nvSpPr>
        <p:spPr>
          <a:xfrm>
            <a:off x="469902"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3" name="Google Shape;963;p270"/>
          <p:cNvSpPr txBox="1">
            <a:spLocks noGrp="1"/>
          </p:cNvSpPr>
          <p:nvPr>
            <p:ph type="body" idx="1"/>
          </p:nvPr>
        </p:nvSpPr>
        <p:spPr>
          <a:xfrm>
            <a:off x="469902" y="3429001"/>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64" name="Google Shape;964;p270"/>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5" name="Google Shape;965;p270"/>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6" name="Google Shape;966;p270"/>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matchingName="Divider - Deloitte blue">
  <p:cSld name="Divider - Deloitte blue">
    <p:bg>
      <p:bgPr>
        <a:solidFill>
          <a:schemeClr val="accent3"/>
        </a:solidFill>
        <a:effectLst/>
      </p:bgPr>
    </p:bg>
    <p:spTree>
      <p:nvGrpSpPr>
        <p:cNvPr id="1" name="Shape 967"/>
        <p:cNvGrpSpPr/>
        <p:nvPr/>
      </p:nvGrpSpPr>
      <p:grpSpPr>
        <a:xfrm>
          <a:off x="0" y="0"/>
          <a:ext cx="0" cy="0"/>
          <a:chOff x="0" y="0"/>
          <a:chExt cx="0" cy="0"/>
        </a:xfrm>
      </p:grpSpPr>
      <p:sp>
        <p:nvSpPr>
          <p:cNvPr id="968" name="Google Shape;968;p271"/>
          <p:cNvSpPr txBox="1">
            <a:spLocks noGrp="1"/>
          </p:cNvSpPr>
          <p:nvPr>
            <p:ph type="title"/>
          </p:nvPr>
        </p:nvSpPr>
        <p:spPr>
          <a:xfrm>
            <a:off x="469902"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9" name="Google Shape;969;p271"/>
          <p:cNvSpPr txBox="1">
            <a:spLocks noGrp="1"/>
          </p:cNvSpPr>
          <p:nvPr>
            <p:ph type="body" idx="1"/>
          </p:nvPr>
        </p:nvSpPr>
        <p:spPr>
          <a:xfrm>
            <a:off x="469902" y="3429001"/>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70" name="Google Shape;970;p271"/>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1" name="Google Shape;971;p271"/>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2" name="Google Shape;972;p271"/>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Key statement dark green">
  <p:cSld name="Key statement dark green">
    <p:bg>
      <p:bgPr>
        <a:solidFill>
          <a:schemeClr val="accent2"/>
        </a:solidFill>
        <a:effectLst/>
      </p:bgPr>
    </p:bg>
    <p:spTree>
      <p:nvGrpSpPr>
        <p:cNvPr id="1" name="Shape 115"/>
        <p:cNvGrpSpPr/>
        <p:nvPr/>
      </p:nvGrpSpPr>
      <p:grpSpPr>
        <a:xfrm>
          <a:off x="0" y="0"/>
          <a:ext cx="0" cy="0"/>
          <a:chOff x="0" y="0"/>
          <a:chExt cx="0" cy="0"/>
        </a:xfrm>
      </p:grpSpPr>
      <p:sp>
        <p:nvSpPr>
          <p:cNvPr id="116" name="Google Shape;116;p132"/>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7" name="Google Shape;117;p132"/>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matchingName="Divider - Deloitte dark blue">
  <p:cSld name="Divider - Deloitte dark blue">
    <p:bg>
      <p:bgPr>
        <a:solidFill>
          <a:schemeClr val="accent4"/>
        </a:solidFill>
        <a:effectLst/>
      </p:bgPr>
    </p:bg>
    <p:spTree>
      <p:nvGrpSpPr>
        <p:cNvPr id="1" name="Shape 973"/>
        <p:cNvGrpSpPr/>
        <p:nvPr/>
      </p:nvGrpSpPr>
      <p:grpSpPr>
        <a:xfrm>
          <a:off x="0" y="0"/>
          <a:ext cx="0" cy="0"/>
          <a:chOff x="0" y="0"/>
          <a:chExt cx="0" cy="0"/>
        </a:xfrm>
      </p:grpSpPr>
      <p:sp>
        <p:nvSpPr>
          <p:cNvPr id="974" name="Google Shape;974;p272"/>
          <p:cNvSpPr txBox="1">
            <a:spLocks noGrp="1"/>
          </p:cNvSpPr>
          <p:nvPr>
            <p:ph type="title"/>
          </p:nvPr>
        </p:nvSpPr>
        <p:spPr>
          <a:xfrm>
            <a:off x="469902"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5" name="Google Shape;975;p272"/>
          <p:cNvSpPr txBox="1">
            <a:spLocks noGrp="1"/>
          </p:cNvSpPr>
          <p:nvPr>
            <p:ph type="body" idx="1"/>
          </p:nvPr>
        </p:nvSpPr>
        <p:spPr>
          <a:xfrm>
            <a:off x="469902" y="3429001"/>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76" name="Google Shape;976;p272"/>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7" name="Google Shape;977;p272"/>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8" name="Google Shape;978;p272"/>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matchingName="Divider - Deloitte black">
  <p:cSld name="Divider - Deloitte black">
    <p:bg>
      <p:bgPr>
        <a:solidFill>
          <a:schemeClr val="dk1"/>
        </a:solidFill>
        <a:effectLst/>
      </p:bgPr>
    </p:bg>
    <p:spTree>
      <p:nvGrpSpPr>
        <p:cNvPr id="1" name="Shape 979"/>
        <p:cNvGrpSpPr/>
        <p:nvPr/>
      </p:nvGrpSpPr>
      <p:grpSpPr>
        <a:xfrm>
          <a:off x="0" y="0"/>
          <a:ext cx="0" cy="0"/>
          <a:chOff x="0" y="0"/>
          <a:chExt cx="0" cy="0"/>
        </a:xfrm>
      </p:grpSpPr>
      <p:sp>
        <p:nvSpPr>
          <p:cNvPr id="980" name="Google Shape;980;p273"/>
          <p:cNvSpPr txBox="1">
            <a:spLocks noGrp="1"/>
          </p:cNvSpPr>
          <p:nvPr>
            <p:ph type="title"/>
          </p:nvPr>
        </p:nvSpPr>
        <p:spPr>
          <a:xfrm>
            <a:off x="469902"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1" name="Google Shape;981;p273"/>
          <p:cNvSpPr txBox="1">
            <a:spLocks noGrp="1"/>
          </p:cNvSpPr>
          <p:nvPr>
            <p:ph type="body" idx="1"/>
          </p:nvPr>
        </p:nvSpPr>
        <p:spPr>
          <a:xfrm>
            <a:off x="469902" y="3429001"/>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82" name="Google Shape;982;p273"/>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3" name="Google Shape;983;p273"/>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4" name="Google Shape;984;p273"/>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Divider - Deloitte white">
  <p:cSld name="Divider - Deloitte white">
    <p:bg>
      <p:bgPr>
        <a:solidFill>
          <a:schemeClr val="lt1"/>
        </a:solidFill>
        <a:effectLst/>
      </p:bgPr>
    </p:bg>
    <p:spTree>
      <p:nvGrpSpPr>
        <p:cNvPr id="1" name="Shape 985"/>
        <p:cNvGrpSpPr/>
        <p:nvPr/>
      </p:nvGrpSpPr>
      <p:grpSpPr>
        <a:xfrm>
          <a:off x="0" y="0"/>
          <a:ext cx="0" cy="0"/>
          <a:chOff x="0" y="0"/>
          <a:chExt cx="0" cy="0"/>
        </a:xfrm>
      </p:grpSpPr>
      <p:sp>
        <p:nvSpPr>
          <p:cNvPr id="986" name="Google Shape;986;p274"/>
          <p:cNvSpPr txBox="1">
            <a:spLocks noGrp="1"/>
          </p:cNvSpPr>
          <p:nvPr>
            <p:ph type="title"/>
          </p:nvPr>
        </p:nvSpPr>
        <p:spPr>
          <a:xfrm>
            <a:off x="469904"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dk1"/>
              </a:buClr>
              <a:buSzPts val="3851"/>
              <a:buFont typeface="Verdana"/>
              <a:buNone/>
              <a:defRPr sz="3850" b="1">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7" name="Google Shape;987;p274"/>
          <p:cNvSpPr txBox="1">
            <a:spLocks noGrp="1"/>
          </p:cNvSpPr>
          <p:nvPr>
            <p:ph type="body" idx="1"/>
          </p:nvPr>
        </p:nvSpPr>
        <p:spPr>
          <a:xfrm>
            <a:off x="469900" y="3429001"/>
            <a:ext cx="10541000"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dk1"/>
              </a:buClr>
              <a:buSzPts val="3851"/>
              <a:buNone/>
              <a:defRPr sz="3850">
                <a:solidFill>
                  <a:schemeClr val="dk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88" name="Google Shape;988;p274"/>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9" name="Google Shape;989;p274"/>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0" name="Google Shape;990;p274"/>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matchingName="Key statement dark green">
  <p:cSld name="Key statement dark green">
    <p:bg>
      <p:bgPr>
        <a:solidFill>
          <a:schemeClr val="accent2"/>
        </a:solidFill>
        <a:effectLst/>
      </p:bgPr>
    </p:bg>
    <p:spTree>
      <p:nvGrpSpPr>
        <p:cNvPr id="1" name="Shape 991"/>
        <p:cNvGrpSpPr/>
        <p:nvPr/>
      </p:nvGrpSpPr>
      <p:grpSpPr>
        <a:xfrm>
          <a:off x="0" y="0"/>
          <a:ext cx="0" cy="0"/>
          <a:chOff x="0" y="0"/>
          <a:chExt cx="0" cy="0"/>
        </a:xfrm>
      </p:grpSpPr>
      <p:sp>
        <p:nvSpPr>
          <p:cNvPr id="992" name="Google Shape;992;p275"/>
          <p:cNvSpPr txBox="1">
            <a:spLocks noGrp="1"/>
          </p:cNvSpPr>
          <p:nvPr>
            <p:ph type="body" idx="1"/>
          </p:nvPr>
        </p:nvSpPr>
        <p:spPr>
          <a:xfrm>
            <a:off x="480486"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93" name="Google Shape;993;p275"/>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4" name="Google Shape;994;p275"/>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5" name="Google Shape;995;p275"/>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matchingName="Key statement dark blue">
  <p:cSld name="Key statement dark blue">
    <p:bg>
      <p:bgPr>
        <a:solidFill>
          <a:schemeClr val="accent4"/>
        </a:solidFill>
        <a:effectLst/>
      </p:bgPr>
    </p:bg>
    <p:spTree>
      <p:nvGrpSpPr>
        <p:cNvPr id="1" name="Shape 996"/>
        <p:cNvGrpSpPr/>
        <p:nvPr/>
      </p:nvGrpSpPr>
      <p:grpSpPr>
        <a:xfrm>
          <a:off x="0" y="0"/>
          <a:ext cx="0" cy="0"/>
          <a:chOff x="0" y="0"/>
          <a:chExt cx="0" cy="0"/>
        </a:xfrm>
      </p:grpSpPr>
      <p:sp>
        <p:nvSpPr>
          <p:cNvPr id="997" name="Google Shape;997;p276"/>
          <p:cNvSpPr txBox="1">
            <a:spLocks noGrp="1"/>
          </p:cNvSpPr>
          <p:nvPr>
            <p:ph type="body" idx="1"/>
          </p:nvPr>
        </p:nvSpPr>
        <p:spPr>
          <a:xfrm>
            <a:off x="480486"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98" name="Google Shape;998;p276"/>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9" name="Google Shape;999;p276"/>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0" name="Google Shape;1000;p276"/>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matchingName="Key statement teal">
  <p:cSld name="Key statement teal">
    <p:bg>
      <p:bgPr>
        <a:solidFill>
          <a:schemeClr val="accent5"/>
        </a:solidFill>
        <a:effectLst/>
      </p:bgPr>
    </p:bg>
    <p:spTree>
      <p:nvGrpSpPr>
        <p:cNvPr id="1" name="Shape 1001"/>
        <p:cNvGrpSpPr/>
        <p:nvPr/>
      </p:nvGrpSpPr>
      <p:grpSpPr>
        <a:xfrm>
          <a:off x="0" y="0"/>
          <a:ext cx="0" cy="0"/>
          <a:chOff x="0" y="0"/>
          <a:chExt cx="0" cy="0"/>
        </a:xfrm>
      </p:grpSpPr>
      <p:sp>
        <p:nvSpPr>
          <p:cNvPr id="1002" name="Google Shape;1002;p277"/>
          <p:cNvSpPr txBox="1">
            <a:spLocks noGrp="1"/>
          </p:cNvSpPr>
          <p:nvPr>
            <p:ph type="body" idx="1"/>
          </p:nvPr>
        </p:nvSpPr>
        <p:spPr>
          <a:xfrm>
            <a:off x="480486"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03" name="Google Shape;1003;p277"/>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4" name="Google Shape;1004;p277"/>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5" name="Google Shape;1005;p277"/>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matchingName="Key statement black">
  <p:cSld name="Key statement black">
    <p:bg>
      <p:bgPr>
        <a:solidFill>
          <a:schemeClr val="dk1"/>
        </a:solidFill>
        <a:effectLst/>
      </p:bgPr>
    </p:bg>
    <p:spTree>
      <p:nvGrpSpPr>
        <p:cNvPr id="1" name="Shape 1006"/>
        <p:cNvGrpSpPr/>
        <p:nvPr/>
      </p:nvGrpSpPr>
      <p:grpSpPr>
        <a:xfrm>
          <a:off x="0" y="0"/>
          <a:ext cx="0" cy="0"/>
          <a:chOff x="0" y="0"/>
          <a:chExt cx="0" cy="0"/>
        </a:xfrm>
      </p:grpSpPr>
      <p:sp>
        <p:nvSpPr>
          <p:cNvPr id="1007" name="Google Shape;1007;p278"/>
          <p:cNvSpPr txBox="1">
            <a:spLocks noGrp="1"/>
          </p:cNvSpPr>
          <p:nvPr>
            <p:ph type="body" idx="1"/>
          </p:nvPr>
        </p:nvSpPr>
        <p:spPr>
          <a:xfrm>
            <a:off x="480486"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08" name="Google Shape;1008;p278"/>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9" name="Google Shape;1009;p278"/>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0" name="Google Shape;1010;p278"/>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Key statement white">
  <p:cSld name="Key statement white">
    <p:bg>
      <p:bgPr>
        <a:solidFill>
          <a:schemeClr val="lt1"/>
        </a:solidFill>
        <a:effectLst/>
      </p:bgPr>
    </p:bg>
    <p:spTree>
      <p:nvGrpSpPr>
        <p:cNvPr id="1" name="Shape 1011"/>
        <p:cNvGrpSpPr/>
        <p:nvPr/>
      </p:nvGrpSpPr>
      <p:grpSpPr>
        <a:xfrm>
          <a:off x="0" y="0"/>
          <a:ext cx="0" cy="0"/>
          <a:chOff x="0" y="0"/>
          <a:chExt cx="0" cy="0"/>
        </a:xfrm>
      </p:grpSpPr>
      <p:sp>
        <p:nvSpPr>
          <p:cNvPr id="1012" name="Google Shape;1012;p279"/>
          <p:cNvSpPr txBox="1">
            <a:spLocks noGrp="1"/>
          </p:cNvSpPr>
          <p:nvPr>
            <p:ph type="body" idx="1"/>
          </p:nvPr>
        </p:nvSpPr>
        <p:spPr>
          <a:xfrm>
            <a:off x="469902"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dk1"/>
              </a:buClr>
              <a:buSzPts val="2800"/>
              <a:buNone/>
              <a:defRPr sz="2800">
                <a:solidFill>
                  <a:schemeClr val="dk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13" name="Google Shape;1013;p279"/>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4" name="Google Shape;1014;p279"/>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5" name="Google Shape;1015;p279"/>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Contents">
  <p:cSld name="Contents">
    <p:spTree>
      <p:nvGrpSpPr>
        <p:cNvPr id="1" name="Shape 1016"/>
        <p:cNvGrpSpPr/>
        <p:nvPr/>
      </p:nvGrpSpPr>
      <p:grpSpPr>
        <a:xfrm>
          <a:off x="0" y="0"/>
          <a:ext cx="0" cy="0"/>
          <a:chOff x="0" y="0"/>
          <a:chExt cx="0" cy="0"/>
        </a:xfrm>
      </p:grpSpPr>
      <p:sp>
        <p:nvSpPr>
          <p:cNvPr id="1017" name="Google Shape;1017;p280"/>
          <p:cNvSpPr txBox="1">
            <a:spLocks noGrp="1"/>
          </p:cNvSpPr>
          <p:nvPr>
            <p:ph type="body" idx="1"/>
          </p:nvPr>
        </p:nvSpPr>
        <p:spPr>
          <a:xfrm>
            <a:off x="469901" y="1665293"/>
            <a:ext cx="9348787"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018" name="Google Shape;1018;p28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9" name="Google Shape;1019;p280"/>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0" name="Google Shape;1020;p280"/>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1" name="Google Shape;1021;p280"/>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Contents with image">
  <p:cSld name="Contents with image">
    <p:spTree>
      <p:nvGrpSpPr>
        <p:cNvPr id="1" name="Shape 1022"/>
        <p:cNvGrpSpPr/>
        <p:nvPr/>
      </p:nvGrpSpPr>
      <p:grpSpPr>
        <a:xfrm>
          <a:off x="0" y="0"/>
          <a:ext cx="0" cy="0"/>
          <a:chOff x="0" y="0"/>
          <a:chExt cx="0" cy="0"/>
        </a:xfrm>
      </p:grpSpPr>
      <p:sp>
        <p:nvSpPr>
          <p:cNvPr id="1023" name="Google Shape;1023;p281"/>
          <p:cNvSpPr>
            <a:spLocks noGrp="1"/>
          </p:cNvSpPr>
          <p:nvPr>
            <p:ph type="pic" idx="2"/>
          </p:nvPr>
        </p:nvSpPr>
        <p:spPr>
          <a:xfrm>
            <a:off x="5604870" y="1700214"/>
            <a:ext cx="6117233" cy="4598988"/>
          </a:xfrm>
          <a:prstGeom prst="rect">
            <a:avLst/>
          </a:prstGeom>
          <a:noFill/>
          <a:ln>
            <a:noFill/>
          </a:ln>
        </p:spPr>
      </p:sp>
      <p:sp>
        <p:nvSpPr>
          <p:cNvPr id="1024" name="Google Shape;1024;p281"/>
          <p:cNvSpPr txBox="1">
            <a:spLocks noGrp="1"/>
          </p:cNvSpPr>
          <p:nvPr>
            <p:ph type="body" idx="1"/>
          </p:nvPr>
        </p:nvSpPr>
        <p:spPr>
          <a:xfrm>
            <a:off x="469903" y="1665293"/>
            <a:ext cx="4333663"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25" name="Google Shape;1025;p281"/>
          <p:cNvSpPr txBox="1">
            <a:spLocks noGrp="1"/>
          </p:cNvSpPr>
          <p:nvPr>
            <p:ph type="body" idx="3"/>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26" name="Google Shape;1026;p28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7" name="Google Shape;1027;p281"/>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8" name="Google Shape;1028;p281"/>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9" name="Google Shape;1029;p281"/>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Key statement dark blue">
  <p:cSld name="Key statement dark blue">
    <p:bg>
      <p:bgPr>
        <a:solidFill>
          <a:schemeClr val="accent4"/>
        </a:solidFill>
        <a:effectLst/>
      </p:bgPr>
    </p:bg>
    <p:spTree>
      <p:nvGrpSpPr>
        <p:cNvPr id="1" name="Shape 118"/>
        <p:cNvGrpSpPr/>
        <p:nvPr/>
      </p:nvGrpSpPr>
      <p:grpSpPr>
        <a:xfrm>
          <a:off x="0" y="0"/>
          <a:ext cx="0" cy="0"/>
          <a:chOff x="0" y="0"/>
          <a:chExt cx="0" cy="0"/>
        </a:xfrm>
      </p:grpSpPr>
      <p:sp>
        <p:nvSpPr>
          <p:cNvPr id="119" name="Google Shape;119;p133"/>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0" name="Google Shape;120;p133"/>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amp; 1 column text">
  <p:cSld name="Title &amp; 1 column text">
    <p:spTree>
      <p:nvGrpSpPr>
        <p:cNvPr id="1" name="Shape 1030"/>
        <p:cNvGrpSpPr/>
        <p:nvPr/>
      </p:nvGrpSpPr>
      <p:grpSpPr>
        <a:xfrm>
          <a:off x="0" y="0"/>
          <a:ext cx="0" cy="0"/>
          <a:chOff x="0" y="0"/>
          <a:chExt cx="0" cy="0"/>
        </a:xfrm>
      </p:grpSpPr>
      <p:sp>
        <p:nvSpPr>
          <p:cNvPr id="1031" name="Google Shape;1031;p282"/>
          <p:cNvSpPr txBox="1">
            <a:spLocks noGrp="1"/>
          </p:cNvSpPr>
          <p:nvPr>
            <p:ph type="body" idx="1"/>
          </p:nvPr>
        </p:nvSpPr>
        <p:spPr>
          <a:xfrm>
            <a:off x="469900" y="1665293"/>
            <a:ext cx="11252200" cy="463391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32" name="Google Shape;1032;p282"/>
          <p:cNvSpPr txBox="1">
            <a:spLocks noGrp="1"/>
          </p:cNvSpPr>
          <p:nvPr>
            <p:ph type="body" idx="2"/>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33" name="Google Shape;1033;p28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4" name="Google Shape;1034;p282"/>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5" name="Google Shape;1035;p282"/>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6" name="Google Shape;1036;p282"/>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1_Title &amp; 1 column text">
  <p:cSld name="1_Title &amp; 1 column text">
    <p:spTree>
      <p:nvGrpSpPr>
        <p:cNvPr id="1" name="Shape 1037"/>
        <p:cNvGrpSpPr/>
        <p:nvPr/>
      </p:nvGrpSpPr>
      <p:grpSpPr>
        <a:xfrm>
          <a:off x="0" y="0"/>
          <a:ext cx="0" cy="0"/>
          <a:chOff x="0" y="0"/>
          <a:chExt cx="0" cy="0"/>
        </a:xfrm>
      </p:grpSpPr>
      <p:sp>
        <p:nvSpPr>
          <p:cNvPr id="1038" name="Google Shape;1038;p283"/>
          <p:cNvSpPr txBox="1">
            <a:spLocks noGrp="1"/>
          </p:cNvSpPr>
          <p:nvPr>
            <p:ph type="body" idx="1"/>
          </p:nvPr>
        </p:nvSpPr>
        <p:spPr>
          <a:xfrm>
            <a:off x="469900" y="1665293"/>
            <a:ext cx="11252200" cy="463391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39" name="Google Shape;1039;p28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0" name="Google Shape;1040;p283"/>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1" name="Google Shape;1041;p283"/>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2" name="Google Shape;1042;p283"/>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itle, subtitle &amp; chart">
  <p:cSld name="Title, subtitle &amp; chart">
    <p:spTree>
      <p:nvGrpSpPr>
        <p:cNvPr id="1" name="Shape 1043"/>
        <p:cNvGrpSpPr/>
        <p:nvPr/>
      </p:nvGrpSpPr>
      <p:grpSpPr>
        <a:xfrm>
          <a:off x="0" y="0"/>
          <a:ext cx="0" cy="0"/>
          <a:chOff x="0" y="0"/>
          <a:chExt cx="0" cy="0"/>
        </a:xfrm>
      </p:grpSpPr>
      <p:sp>
        <p:nvSpPr>
          <p:cNvPr id="1044" name="Google Shape;1044;p284"/>
          <p:cNvSpPr>
            <a:spLocks noGrp="1"/>
          </p:cNvSpPr>
          <p:nvPr>
            <p:ph type="chart" idx="2"/>
          </p:nvPr>
        </p:nvSpPr>
        <p:spPr>
          <a:xfrm>
            <a:off x="468000" y="2036658"/>
            <a:ext cx="11252200" cy="3946135"/>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45" name="Google Shape;1045;p284"/>
          <p:cNvSpPr txBox="1">
            <a:spLocks noGrp="1"/>
          </p:cNvSpPr>
          <p:nvPr>
            <p:ph type="body" idx="1"/>
          </p:nvPr>
        </p:nvSpPr>
        <p:spPr>
          <a:xfrm>
            <a:off x="468000" y="1665291"/>
            <a:ext cx="11252200" cy="3571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46" name="Google Shape;1046;p284"/>
          <p:cNvSpPr txBox="1">
            <a:spLocks noGrp="1"/>
          </p:cNvSpPr>
          <p:nvPr>
            <p:ph type="body" idx="3"/>
          </p:nvPr>
        </p:nvSpPr>
        <p:spPr>
          <a:xfrm>
            <a:off x="468002" y="5982793"/>
            <a:ext cx="11252201" cy="31641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47" name="Google Shape;1047;p284"/>
          <p:cNvSpPr txBox="1">
            <a:spLocks noGrp="1"/>
          </p:cNvSpPr>
          <p:nvPr>
            <p:ph type="body" idx="4"/>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48" name="Google Shape;1048;p28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9" name="Google Shape;1049;p284"/>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0" name="Google Shape;1050;p284"/>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1" name="Google Shape;1051;p284"/>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3 chart">
  <p:cSld name="3 chart">
    <p:spTree>
      <p:nvGrpSpPr>
        <p:cNvPr id="1" name="Shape 1052"/>
        <p:cNvGrpSpPr/>
        <p:nvPr/>
      </p:nvGrpSpPr>
      <p:grpSpPr>
        <a:xfrm>
          <a:off x="0" y="0"/>
          <a:ext cx="0" cy="0"/>
          <a:chOff x="0" y="0"/>
          <a:chExt cx="0" cy="0"/>
        </a:xfrm>
      </p:grpSpPr>
      <p:sp>
        <p:nvSpPr>
          <p:cNvPr id="1053" name="Google Shape;1053;p285"/>
          <p:cNvSpPr>
            <a:spLocks noGrp="1"/>
          </p:cNvSpPr>
          <p:nvPr>
            <p:ph type="chart" idx="2"/>
          </p:nvPr>
        </p:nvSpPr>
        <p:spPr>
          <a:xfrm>
            <a:off x="468000" y="2052003"/>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54" name="Google Shape;1054;p285"/>
          <p:cNvSpPr txBox="1">
            <a:spLocks noGrp="1"/>
          </p:cNvSpPr>
          <p:nvPr>
            <p:ph type="body" idx="1"/>
          </p:nvPr>
        </p:nvSpPr>
        <p:spPr>
          <a:xfrm>
            <a:off x="468000" y="1665289"/>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55" name="Google Shape;1055;p285"/>
          <p:cNvSpPr>
            <a:spLocks noGrp="1"/>
          </p:cNvSpPr>
          <p:nvPr>
            <p:ph type="chart" idx="3"/>
          </p:nvPr>
        </p:nvSpPr>
        <p:spPr>
          <a:xfrm>
            <a:off x="4296000" y="2052001"/>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56" name="Google Shape;1056;p285"/>
          <p:cNvSpPr txBox="1">
            <a:spLocks noGrp="1"/>
          </p:cNvSpPr>
          <p:nvPr>
            <p:ph type="body" idx="4"/>
          </p:nvPr>
        </p:nvSpPr>
        <p:spPr>
          <a:xfrm>
            <a:off x="4296003" y="1665288"/>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57" name="Google Shape;1057;p285"/>
          <p:cNvSpPr>
            <a:spLocks noGrp="1"/>
          </p:cNvSpPr>
          <p:nvPr>
            <p:ph type="chart" idx="5"/>
          </p:nvPr>
        </p:nvSpPr>
        <p:spPr>
          <a:xfrm>
            <a:off x="8086960" y="2052003"/>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58" name="Google Shape;1058;p285"/>
          <p:cNvSpPr txBox="1">
            <a:spLocks noGrp="1"/>
          </p:cNvSpPr>
          <p:nvPr>
            <p:ph type="body" idx="6"/>
          </p:nvPr>
        </p:nvSpPr>
        <p:spPr>
          <a:xfrm>
            <a:off x="8086959" y="1659145"/>
            <a:ext cx="3600000" cy="39825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59" name="Google Shape;1059;p285"/>
          <p:cNvSpPr txBox="1">
            <a:spLocks noGrp="1"/>
          </p:cNvSpPr>
          <p:nvPr>
            <p:ph type="body" idx="7"/>
          </p:nvPr>
        </p:nvSpPr>
        <p:spPr>
          <a:xfrm>
            <a:off x="468002" y="5982793"/>
            <a:ext cx="11252201" cy="31641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0" name="Google Shape;1060;p285"/>
          <p:cNvSpPr txBox="1">
            <a:spLocks noGrp="1"/>
          </p:cNvSpPr>
          <p:nvPr>
            <p:ph type="body" idx="8"/>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1" name="Google Shape;1061;p28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2" name="Google Shape;1062;p285"/>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3" name="Google Shape;1063;p285"/>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4" name="Google Shape;1064;p285"/>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2 columns of text">
  <p:cSld name="2 columns of text">
    <p:spTree>
      <p:nvGrpSpPr>
        <p:cNvPr id="1" name="Shape 1065"/>
        <p:cNvGrpSpPr/>
        <p:nvPr/>
      </p:nvGrpSpPr>
      <p:grpSpPr>
        <a:xfrm>
          <a:off x="0" y="0"/>
          <a:ext cx="0" cy="0"/>
          <a:chOff x="0" y="0"/>
          <a:chExt cx="0" cy="0"/>
        </a:xfrm>
      </p:grpSpPr>
      <p:sp>
        <p:nvSpPr>
          <p:cNvPr id="1066" name="Google Shape;1066;p286"/>
          <p:cNvSpPr txBox="1">
            <a:spLocks noGrp="1"/>
          </p:cNvSpPr>
          <p:nvPr>
            <p:ph type="body" idx="1"/>
          </p:nvPr>
        </p:nvSpPr>
        <p:spPr>
          <a:xfrm>
            <a:off x="468000" y="1665291"/>
            <a:ext cx="5328000" cy="462250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7" name="Google Shape;1067;p286"/>
          <p:cNvSpPr txBox="1">
            <a:spLocks noGrp="1"/>
          </p:cNvSpPr>
          <p:nvPr>
            <p:ph type="body" idx="2"/>
          </p:nvPr>
        </p:nvSpPr>
        <p:spPr>
          <a:xfrm>
            <a:off x="6394100" y="1656003"/>
            <a:ext cx="5328000" cy="463179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8" name="Google Shape;1068;p286"/>
          <p:cNvSpPr txBox="1">
            <a:spLocks noGrp="1"/>
          </p:cNvSpPr>
          <p:nvPr>
            <p:ph type="body" idx="3"/>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9" name="Google Shape;1069;p28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0" name="Google Shape;1070;p286"/>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1" name="Google Shape;1071;p286"/>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2" name="Google Shape;1072;p286"/>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ext and chart">
  <p:cSld name="Text and chart">
    <p:spTree>
      <p:nvGrpSpPr>
        <p:cNvPr id="1" name="Shape 1073"/>
        <p:cNvGrpSpPr/>
        <p:nvPr/>
      </p:nvGrpSpPr>
      <p:grpSpPr>
        <a:xfrm>
          <a:off x="0" y="0"/>
          <a:ext cx="0" cy="0"/>
          <a:chOff x="0" y="0"/>
          <a:chExt cx="0" cy="0"/>
        </a:xfrm>
      </p:grpSpPr>
      <p:sp>
        <p:nvSpPr>
          <p:cNvPr id="1074" name="Google Shape;1074;p287"/>
          <p:cNvSpPr txBox="1">
            <a:spLocks noGrp="1"/>
          </p:cNvSpPr>
          <p:nvPr>
            <p:ph type="body" idx="1"/>
          </p:nvPr>
        </p:nvSpPr>
        <p:spPr>
          <a:xfrm>
            <a:off x="469900" y="1665291"/>
            <a:ext cx="5480400" cy="431750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75" name="Google Shape;1075;p287"/>
          <p:cNvSpPr>
            <a:spLocks noGrp="1"/>
          </p:cNvSpPr>
          <p:nvPr>
            <p:ph type="chart" idx="2"/>
          </p:nvPr>
        </p:nvSpPr>
        <p:spPr>
          <a:xfrm>
            <a:off x="6239586" y="2125016"/>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76" name="Google Shape;1076;p287"/>
          <p:cNvSpPr txBox="1">
            <a:spLocks noGrp="1"/>
          </p:cNvSpPr>
          <p:nvPr>
            <p:ph type="body" idx="3"/>
          </p:nvPr>
        </p:nvSpPr>
        <p:spPr>
          <a:xfrm>
            <a:off x="6239586" y="1655764"/>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77" name="Google Shape;1077;p287"/>
          <p:cNvSpPr txBox="1">
            <a:spLocks noGrp="1"/>
          </p:cNvSpPr>
          <p:nvPr>
            <p:ph type="body" idx="4"/>
          </p:nvPr>
        </p:nvSpPr>
        <p:spPr>
          <a:xfrm>
            <a:off x="468002" y="5982793"/>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78" name="Google Shape;1078;p287"/>
          <p:cNvSpPr txBox="1">
            <a:spLocks noGrp="1"/>
          </p:cNvSpPr>
          <p:nvPr>
            <p:ph type="body" idx="5"/>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79" name="Google Shape;1079;p28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0" name="Google Shape;1080;p287"/>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1" name="Google Shape;1081;p287"/>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2" name="Google Shape;1082;p287"/>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2 chart">
  <p:cSld name="2 chart">
    <p:spTree>
      <p:nvGrpSpPr>
        <p:cNvPr id="1" name="Shape 1083"/>
        <p:cNvGrpSpPr/>
        <p:nvPr/>
      </p:nvGrpSpPr>
      <p:grpSpPr>
        <a:xfrm>
          <a:off x="0" y="0"/>
          <a:ext cx="0" cy="0"/>
          <a:chOff x="0" y="0"/>
          <a:chExt cx="0" cy="0"/>
        </a:xfrm>
      </p:grpSpPr>
      <p:sp>
        <p:nvSpPr>
          <p:cNvPr id="1084" name="Google Shape;1084;p288"/>
          <p:cNvSpPr>
            <a:spLocks noGrp="1"/>
          </p:cNvSpPr>
          <p:nvPr>
            <p:ph type="chart" idx="2"/>
          </p:nvPr>
        </p:nvSpPr>
        <p:spPr>
          <a:xfrm>
            <a:off x="6239586" y="2125016"/>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85" name="Google Shape;1085;p288"/>
          <p:cNvSpPr txBox="1">
            <a:spLocks noGrp="1"/>
          </p:cNvSpPr>
          <p:nvPr>
            <p:ph type="body" idx="1"/>
          </p:nvPr>
        </p:nvSpPr>
        <p:spPr>
          <a:xfrm>
            <a:off x="6239587" y="1654032"/>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86" name="Google Shape;1086;p288"/>
          <p:cNvSpPr>
            <a:spLocks noGrp="1"/>
          </p:cNvSpPr>
          <p:nvPr>
            <p:ph type="chart" idx="3"/>
          </p:nvPr>
        </p:nvSpPr>
        <p:spPr>
          <a:xfrm>
            <a:off x="469900" y="2125016"/>
            <a:ext cx="5482517"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87" name="Google Shape;1087;p288"/>
          <p:cNvSpPr txBox="1">
            <a:spLocks noGrp="1"/>
          </p:cNvSpPr>
          <p:nvPr>
            <p:ph type="body" idx="4"/>
          </p:nvPr>
        </p:nvSpPr>
        <p:spPr>
          <a:xfrm>
            <a:off x="469900" y="1665290"/>
            <a:ext cx="5482517" cy="40942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88" name="Google Shape;1088;p288"/>
          <p:cNvSpPr txBox="1">
            <a:spLocks noGrp="1"/>
          </p:cNvSpPr>
          <p:nvPr>
            <p:ph type="body" idx="5"/>
          </p:nvPr>
        </p:nvSpPr>
        <p:spPr>
          <a:xfrm>
            <a:off x="468002" y="5982793"/>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89" name="Google Shape;1089;p288"/>
          <p:cNvSpPr txBox="1">
            <a:spLocks noGrp="1"/>
          </p:cNvSpPr>
          <p:nvPr>
            <p:ph type="body" idx="6"/>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90" name="Google Shape;1090;p28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1" name="Google Shape;1091;p288"/>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2" name="Google Shape;1092;p288"/>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3" name="Google Shape;1093;p288"/>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2 column content">
  <p:cSld name="2 column content">
    <p:spTree>
      <p:nvGrpSpPr>
        <p:cNvPr id="1" name="Shape 1094"/>
        <p:cNvGrpSpPr/>
        <p:nvPr/>
      </p:nvGrpSpPr>
      <p:grpSpPr>
        <a:xfrm>
          <a:off x="0" y="0"/>
          <a:ext cx="0" cy="0"/>
          <a:chOff x="0" y="0"/>
          <a:chExt cx="0" cy="0"/>
        </a:xfrm>
      </p:grpSpPr>
      <p:sp>
        <p:nvSpPr>
          <p:cNvPr id="1095" name="Google Shape;1095;p289"/>
          <p:cNvSpPr txBox="1">
            <a:spLocks noGrp="1"/>
          </p:cNvSpPr>
          <p:nvPr>
            <p:ph type="body" idx="1"/>
          </p:nvPr>
        </p:nvSpPr>
        <p:spPr>
          <a:xfrm>
            <a:off x="469902" y="1665292"/>
            <a:ext cx="4431857"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96" name="Google Shape;1096;p289"/>
          <p:cNvSpPr txBox="1">
            <a:spLocks noGrp="1"/>
          </p:cNvSpPr>
          <p:nvPr>
            <p:ph type="body" idx="2"/>
          </p:nvPr>
        </p:nvSpPr>
        <p:spPr>
          <a:xfrm>
            <a:off x="5482100" y="1700215"/>
            <a:ext cx="6240000" cy="459898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97" name="Google Shape;1097;p289"/>
          <p:cNvSpPr txBox="1">
            <a:spLocks noGrp="1"/>
          </p:cNvSpPr>
          <p:nvPr>
            <p:ph type="body" idx="3"/>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98" name="Google Shape;1098;p28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9" name="Google Shape;1099;p289"/>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0" name="Google Shape;1100;p289"/>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1" name="Google Shape;1101;p289"/>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2 content with quote ">
  <p:cSld name="2 content with quote ">
    <p:spTree>
      <p:nvGrpSpPr>
        <p:cNvPr id="1" name="Shape 1102"/>
        <p:cNvGrpSpPr/>
        <p:nvPr/>
      </p:nvGrpSpPr>
      <p:grpSpPr>
        <a:xfrm>
          <a:off x="0" y="0"/>
          <a:ext cx="0" cy="0"/>
          <a:chOff x="0" y="0"/>
          <a:chExt cx="0" cy="0"/>
        </a:xfrm>
      </p:grpSpPr>
      <p:sp>
        <p:nvSpPr>
          <p:cNvPr id="1103" name="Google Shape;1103;p290"/>
          <p:cNvSpPr txBox="1">
            <a:spLocks noGrp="1"/>
          </p:cNvSpPr>
          <p:nvPr>
            <p:ph type="body" idx="1"/>
          </p:nvPr>
        </p:nvSpPr>
        <p:spPr>
          <a:xfrm>
            <a:off x="7455119" y="1626102"/>
            <a:ext cx="4266983" cy="4673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3"/>
              </a:buClr>
              <a:buSzPts val="2400"/>
              <a:buNone/>
              <a:defRPr sz="2400">
                <a:solidFill>
                  <a:schemeClr val="accent3"/>
                </a:solidFill>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04" name="Google Shape;1104;p290"/>
          <p:cNvSpPr txBox="1">
            <a:spLocks noGrp="1"/>
          </p:cNvSpPr>
          <p:nvPr>
            <p:ph type="body" idx="2"/>
          </p:nvPr>
        </p:nvSpPr>
        <p:spPr>
          <a:xfrm>
            <a:off x="469901" y="1665289"/>
            <a:ext cx="6660867"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05" name="Google Shape;1105;p290"/>
          <p:cNvSpPr txBox="1">
            <a:spLocks noGrp="1"/>
          </p:cNvSpPr>
          <p:nvPr>
            <p:ph type="body" idx="3"/>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06" name="Google Shape;1106;p29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7" name="Google Shape;1107;p290"/>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8" name="Google Shape;1108;p290"/>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9" name="Google Shape;1109;p290"/>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eam profile">
  <p:cSld name="Team profile">
    <p:spTree>
      <p:nvGrpSpPr>
        <p:cNvPr id="1" name="Shape 1110"/>
        <p:cNvGrpSpPr/>
        <p:nvPr/>
      </p:nvGrpSpPr>
      <p:grpSpPr>
        <a:xfrm>
          <a:off x="0" y="0"/>
          <a:ext cx="0" cy="0"/>
          <a:chOff x="0" y="0"/>
          <a:chExt cx="0" cy="0"/>
        </a:xfrm>
      </p:grpSpPr>
      <p:sp>
        <p:nvSpPr>
          <p:cNvPr id="1111" name="Google Shape;1111;p291"/>
          <p:cNvSpPr>
            <a:spLocks noGrp="1"/>
          </p:cNvSpPr>
          <p:nvPr>
            <p:ph type="pic" idx="2"/>
          </p:nvPr>
        </p:nvSpPr>
        <p:spPr>
          <a:xfrm>
            <a:off x="469900" y="1665289"/>
            <a:ext cx="2664000" cy="1260000"/>
          </a:xfrm>
          <a:prstGeom prst="rect">
            <a:avLst/>
          </a:prstGeom>
          <a:noFill/>
          <a:ln>
            <a:noFill/>
          </a:ln>
        </p:spPr>
      </p:sp>
      <p:sp>
        <p:nvSpPr>
          <p:cNvPr id="1112" name="Google Shape;1112;p291"/>
          <p:cNvSpPr>
            <a:spLocks noGrp="1"/>
          </p:cNvSpPr>
          <p:nvPr>
            <p:ph type="pic" idx="3"/>
          </p:nvPr>
        </p:nvSpPr>
        <p:spPr>
          <a:xfrm>
            <a:off x="3341040" y="1665289"/>
            <a:ext cx="2664000" cy="1260000"/>
          </a:xfrm>
          <a:prstGeom prst="rect">
            <a:avLst/>
          </a:prstGeom>
          <a:noFill/>
          <a:ln>
            <a:noFill/>
          </a:ln>
        </p:spPr>
      </p:sp>
      <p:sp>
        <p:nvSpPr>
          <p:cNvPr id="1113" name="Google Shape;1113;p291"/>
          <p:cNvSpPr>
            <a:spLocks noGrp="1"/>
          </p:cNvSpPr>
          <p:nvPr>
            <p:ph type="pic" idx="4"/>
          </p:nvPr>
        </p:nvSpPr>
        <p:spPr>
          <a:xfrm>
            <a:off x="6193339" y="1665289"/>
            <a:ext cx="2664000" cy="1260000"/>
          </a:xfrm>
          <a:prstGeom prst="rect">
            <a:avLst/>
          </a:prstGeom>
          <a:noFill/>
          <a:ln>
            <a:noFill/>
          </a:ln>
        </p:spPr>
      </p:sp>
      <p:sp>
        <p:nvSpPr>
          <p:cNvPr id="1114" name="Google Shape;1114;p291"/>
          <p:cNvSpPr>
            <a:spLocks noGrp="1"/>
          </p:cNvSpPr>
          <p:nvPr>
            <p:ph type="pic" idx="5"/>
          </p:nvPr>
        </p:nvSpPr>
        <p:spPr>
          <a:xfrm>
            <a:off x="9045636" y="1665289"/>
            <a:ext cx="2664000" cy="1260000"/>
          </a:xfrm>
          <a:prstGeom prst="rect">
            <a:avLst/>
          </a:prstGeom>
          <a:noFill/>
          <a:ln>
            <a:noFill/>
          </a:ln>
        </p:spPr>
      </p:sp>
      <p:sp>
        <p:nvSpPr>
          <p:cNvPr id="1115" name="Google Shape;1115;p291"/>
          <p:cNvSpPr txBox="1">
            <a:spLocks noGrp="1"/>
          </p:cNvSpPr>
          <p:nvPr>
            <p:ph type="body" idx="1"/>
          </p:nvPr>
        </p:nvSpPr>
        <p:spPr>
          <a:xfrm>
            <a:off x="469900" y="3076574"/>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1116" name="Google Shape;1116;p291"/>
          <p:cNvSpPr txBox="1">
            <a:spLocks noGrp="1"/>
          </p:cNvSpPr>
          <p:nvPr>
            <p:ph type="body" idx="6"/>
          </p:nvPr>
        </p:nvSpPr>
        <p:spPr>
          <a:xfrm>
            <a:off x="6207211" y="307974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1117" name="Google Shape;1117;p291"/>
          <p:cNvSpPr txBox="1">
            <a:spLocks noGrp="1"/>
          </p:cNvSpPr>
          <p:nvPr>
            <p:ph type="body" idx="7"/>
          </p:nvPr>
        </p:nvSpPr>
        <p:spPr>
          <a:xfrm>
            <a:off x="3344787" y="3076574"/>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1118" name="Google Shape;1118;p291"/>
          <p:cNvSpPr txBox="1">
            <a:spLocks noGrp="1"/>
          </p:cNvSpPr>
          <p:nvPr>
            <p:ph type="body" idx="8"/>
          </p:nvPr>
        </p:nvSpPr>
        <p:spPr>
          <a:xfrm>
            <a:off x="9069636" y="307974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1119" name="Google Shape;1119;p291"/>
          <p:cNvSpPr txBox="1">
            <a:spLocks noGrp="1"/>
          </p:cNvSpPr>
          <p:nvPr>
            <p:ph type="body" idx="9"/>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20" name="Google Shape;1120;p29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1" name="Google Shape;1121;p291"/>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2" name="Google Shape;1122;p291"/>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3" name="Google Shape;1123;p291"/>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Key statement teal">
  <p:cSld name="Key statement teal">
    <p:bg>
      <p:bgPr>
        <a:solidFill>
          <a:schemeClr val="accent5"/>
        </a:solidFill>
        <a:effectLst/>
      </p:bgPr>
    </p:bg>
    <p:spTree>
      <p:nvGrpSpPr>
        <p:cNvPr id="1" name="Shape 121"/>
        <p:cNvGrpSpPr/>
        <p:nvPr/>
      </p:nvGrpSpPr>
      <p:grpSpPr>
        <a:xfrm>
          <a:off x="0" y="0"/>
          <a:ext cx="0" cy="0"/>
          <a:chOff x="0" y="0"/>
          <a:chExt cx="0" cy="0"/>
        </a:xfrm>
      </p:grpSpPr>
      <p:sp>
        <p:nvSpPr>
          <p:cNvPr id="122" name="Google Shape;122;p134"/>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3" name="Google Shape;123;p134"/>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eam profile 2">
  <p:cSld name="Team profile 2">
    <p:spTree>
      <p:nvGrpSpPr>
        <p:cNvPr id="1" name="Shape 1124"/>
        <p:cNvGrpSpPr/>
        <p:nvPr/>
      </p:nvGrpSpPr>
      <p:grpSpPr>
        <a:xfrm>
          <a:off x="0" y="0"/>
          <a:ext cx="0" cy="0"/>
          <a:chOff x="0" y="0"/>
          <a:chExt cx="0" cy="0"/>
        </a:xfrm>
      </p:grpSpPr>
      <p:sp>
        <p:nvSpPr>
          <p:cNvPr id="1125" name="Google Shape;1125;p292"/>
          <p:cNvSpPr/>
          <p:nvPr/>
        </p:nvSpPr>
        <p:spPr>
          <a:xfrm>
            <a:off x="47678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26" name="Google Shape;1126;p292"/>
          <p:cNvSpPr/>
          <p:nvPr/>
        </p:nvSpPr>
        <p:spPr>
          <a:xfrm>
            <a:off x="618490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27" name="Google Shape;1127;p292"/>
          <p:cNvSpPr/>
          <p:nvPr/>
        </p:nvSpPr>
        <p:spPr>
          <a:xfrm>
            <a:off x="469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28" name="Google Shape;1128;p292"/>
          <p:cNvSpPr/>
          <p:nvPr/>
        </p:nvSpPr>
        <p:spPr>
          <a:xfrm>
            <a:off x="6184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29" name="Google Shape;1129;p292"/>
          <p:cNvSpPr>
            <a:spLocks noGrp="1"/>
          </p:cNvSpPr>
          <p:nvPr>
            <p:ph type="pic" idx="2"/>
          </p:nvPr>
        </p:nvSpPr>
        <p:spPr>
          <a:xfrm>
            <a:off x="476780" y="1880213"/>
            <a:ext cx="2116800" cy="1591200"/>
          </a:xfrm>
          <a:prstGeom prst="rect">
            <a:avLst/>
          </a:prstGeom>
          <a:noFill/>
          <a:ln>
            <a:noFill/>
          </a:ln>
        </p:spPr>
      </p:sp>
      <p:sp>
        <p:nvSpPr>
          <p:cNvPr id="1130" name="Google Shape;1130;p292"/>
          <p:cNvSpPr>
            <a:spLocks noGrp="1"/>
          </p:cNvSpPr>
          <p:nvPr>
            <p:ph type="pic" idx="3"/>
          </p:nvPr>
        </p:nvSpPr>
        <p:spPr>
          <a:xfrm>
            <a:off x="6204097" y="1880212"/>
            <a:ext cx="2116800" cy="1591200"/>
          </a:xfrm>
          <a:prstGeom prst="rect">
            <a:avLst/>
          </a:prstGeom>
          <a:noFill/>
          <a:ln>
            <a:noFill/>
          </a:ln>
        </p:spPr>
      </p:sp>
      <p:sp>
        <p:nvSpPr>
          <p:cNvPr id="1131" name="Google Shape;1131;p292"/>
          <p:cNvSpPr>
            <a:spLocks noGrp="1"/>
          </p:cNvSpPr>
          <p:nvPr>
            <p:ph type="pic" idx="4"/>
          </p:nvPr>
        </p:nvSpPr>
        <p:spPr>
          <a:xfrm>
            <a:off x="481779" y="4256211"/>
            <a:ext cx="2116800" cy="1591200"/>
          </a:xfrm>
          <a:prstGeom prst="rect">
            <a:avLst/>
          </a:prstGeom>
          <a:noFill/>
          <a:ln>
            <a:noFill/>
          </a:ln>
        </p:spPr>
      </p:sp>
      <p:sp>
        <p:nvSpPr>
          <p:cNvPr id="1132" name="Google Shape;1132;p292"/>
          <p:cNvSpPr>
            <a:spLocks noGrp="1"/>
          </p:cNvSpPr>
          <p:nvPr>
            <p:ph type="pic" idx="5"/>
          </p:nvPr>
        </p:nvSpPr>
        <p:spPr>
          <a:xfrm>
            <a:off x="6204097" y="4256211"/>
            <a:ext cx="2116800" cy="1591200"/>
          </a:xfrm>
          <a:prstGeom prst="rect">
            <a:avLst/>
          </a:prstGeom>
          <a:noFill/>
          <a:ln>
            <a:noFill/>
          </a:ln>
        </p:spPr>
      </p:sp>
      <p:sp>
        <p:nvSpPr>
          <p:cNvPr id="1133" name="Google Shape;1133;p292"/>
          <p:cNvSpPr txBox="1">
            <a:spLocks noGrp="1"/>
          </p:cNvSpPr>
          <p:nvPr>
            <p:ph type="body" idx="1"/>
          </p:nvPr>
        </p:nvSpPr>
        <p:spPr>
          <a:xfrm>
            <a:off x="2840780" y="1880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4" name="Google Shape;1134;p292"/>
          <p:cNvSpPr txBox="1">
            <a:spLocks noGrp="1"/>
          </p:cNvSpPr>
          <p:nvPr>
            <p:ph type="body" idx="6"/>
          </p:nvPr>
        </p:nvSpPr>
        <p:spPr>
          <a:xfrm>
            <a:off x="8550676" y="1880213"/>
            <a:ext cx="3171024"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5" name="Google Shape;1135;p292"/>
          <p:cNvSpPr txBox="1">
            <a:spLocks noGrp="1"/>
          </p:cNvSpPr>
          <p:nvPr>
            <p:ph type="body" idx="7"/>
          </p:nvPr>
        </p:nvSpPr>
        <p:spPr>
          <a:xfrm>
            <a:off x="2802551" y="4256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6" name="Google Shape;1136;p292"/>
          <p:cNvSpPr txBox="1">
            <a:spLocks noGrp="1"/>
          </p:cNvSpPr>
          <p:nvPr>
            <p:ph type="body" idx="8"/>
          </p:nvPr>
        </p:nvSpPr>
        <p:spPr>
          <a:xfrm>
            <a:off x="8548900" y="4256212"/>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7" name="Google Shape;1137;p292"/>
          <p:cNvSpPr txBox="1">
            <a:spLocks noGrp="1"/>
          </p:cNvSpPr>
          <p:nvPr>
            <p:ph type="body" idx="9"/>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8" name="Google Shape;1138;p29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9" name="Google Shape;1139;p292"/>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0" name="Google Shape;1140;p292"/>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1" name="Google Shape;1141;p292"/>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3 picture and text">
  <p:cSld name="3 picture and text">
    <p:spTree>
      <p:nvGrpSpPr>
        <p:cNvPr id="1" name="Shape 1142"/>
        <p:cNvGrpSpPr/>
        <p:nvPr/>
      </p:nvGrpSpPr>
      <p:grpSpPr>
        <a:xfrm>
          <a:off x="0" y="0"/>
          <a:ext cx="0" cy="0"/>
          <a:chOff x="0" y="0"/>
          <a:chExt cx="0" cy="0"/>
        </a:xfrm>
      </p:grpSpPr>
      <p:sp>
        <p:nvSpPr>
          <p:cNvPr id="1143" name="Google Shape;1143;p293"/>
          <p:cNvSpPr>
            <a:spLocks noGrp="1"/>
          </p:cNvSpPr>
          <p:nvPr>
            <p:ph type="pic" idx="2"/>
          </p:nvPr>
        </p:nvSpPr>
        <p:spPr>
          <a:xfrm>
            <a:off x="469902" y="1700216"/>
            <a:ext cx="3627439" cy="2052831"/>
          </a:xfrm>
          <a:prstGeom prst="rect">
            <a:avLst/>
          </a:prstGeom>
          <a:noFill/>
          <a:ln>
            <a:noFill/>
          </a:ln>
        </p:spPr>
      </p:sp>
      <p:sp>
        <p:nvSpPr>
          <p:cNvPr id="1144" name="Google Shape;1144;p293"/>
          <p:cNvSpPr>
            <a:spLocks noGrp="1"/>
          </p:cNvSpPr>
          <p:nvPr>
            <p:ph type="pic" idx="3"/>
          </p:nvPr>
        </p:nvSpPr>
        <p:spPr>
          <a:xfrm>
            <a:off x="8082786" y="1700215"/>
            <a:ext cx="3639316" cy="2059099"/>
          </a:xfrm>
          <a:prstGeom prst="rect">
            <a:avLst/>
          </a:prstGeom>
          <a:noFill/>
          <a:ln>
            <a:noFill/>
          </a:ln>
        </p:spPr>
      </p:sp>
      <p:sp>
        <p:nvSpPr>
          <p:cNvPr id="1145" name="Google Shape;1145;p293"/>
          <p:cNvSpPr>
            <a:spLocks noGrp="1"/>
          </p:cNvSpPr>
          <p:nvPr>
            <p:ph type="pic" idx="4"/>
          </p:nvPr>
        </p:nvSpPr>
        <p:spPr>
          <a:xfrm>
            <a:off x="4284189" y="1700216"/>
            <a:ext cx="3636963" cy="2057767"/>
          </a:xfrm>
          <a:prstGeom prst="rect">
            <a:avLst/>
          </a:prstGeom>
          <a:noFill/>
          <a:ln>
            <a:noFill/>
          </a:ln>
        </p:spPr>
      </p:sp>
      <p:sp>
        <p:nvSpPr>
          <p:cNvPr id="1146" name="Google Shape;1146;p293"/>
          <p:cNvSpPr txBox="1">
            <a:spLocks noGrp="1"/>
          </p:cNvSpPr>
          <p:nvPr>
            <p:ph type="body" idx="1"/>
          </p:nvPr>
        </p:nvSpPr>
        <p:spPr>
          <a:xfrm>
            <a:off x="469902" y="3832225"/>
            <a:ext cx="3627439" cy="21814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47" name="Google Shape;1147;p293"/>
          <p:cNvSpPr txBox="1">
            <a:spLocks noGrp="1"/>
          </p:cNvSpPr>
          <p:nvPr>
            <p:ph type="body" idx="5"/>
          </p:nvPr>
        </p:nvSpPr>
        <p:spPr>
          <a:xfrm>
            <a:off x="4278313" y="3832227"/>
            <a:ext cx="3636963" cy="2186687"/>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48" name="Google Shape;1148;p293"/>
          <p:cNvSpPr txBox="1">
            <a:spLocks noGrp="1"/>
          </p:cNvSpPr>
          <p:nvPr>
            <p:ph type="body" idx="6"/>
          </p:nvPr>
        </p:nvSpPr>
        <p:spPr>
          <a:xfrm>
            <a:off x="8082786" y="3832226"/>
            <a:ext cx="3639316" cy="218810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49" name="Google Shape;1149;p293"/>
          <p:cNvSpPr txBox="1">
            <a:spLocks noGrp="1"/>
          </p:cNvSpPr>
          <p:nvPr>
            <p:ph type="body" idx="7"/>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50" name="Google Shape;1150;p29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1" name="Google Shape;1151;p293"/>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2" name="Google Shape;1152;p293"/>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3" name="Google Shape;1153;p293"/>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Qualifications 2 x 1">
  <p:cSld name="Qualifications 2 x 1">
    <p:spTree>
      <p:nvGrpSpPr>
        <p:cNvPr id="1" name="Shape 1154"/>
        <p:cNvGrpSpPr/>
        <p:nvPr/>
      </p:nvGrpSpPr>
      <p:grpSpPr>
        <a:xfrm>
          <a:off x="0" y="0"/>
          <a:ext cx="0" cy="0"/>
          <a:chOff x="0" y="0"/>
          <a:chExt cx="0" cy="0"/>
        </a:xfrm>
      </p:grpSpPr>
      <p:sp>
        <p:nvSpPr>
          <p:cNvPr id="1155" name="Google Shape;1155;p294"/>
          <p:cNvSpPr txBox="1">
            <a:spLocks noGrp="1"/>
          </p:cNvSpPr>
          <p:nvPr>
            <p:ph type="body" idx="1"/>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56" name="Google Shape;1156;p29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7" name="Google Shape;1157;p294"/>
          <p:cNvSpPr txBox="1">
            <a:spLocks noGrp="1"/>
          </p:cNvSpPr>
          <p:nvPr>
            <p:ph type="body" idx="2"/>
          </p:nvPr>
        </p:nvSpPr>
        <p:spPr>
          <a:xfrm>
            <a:off x="469899" y="1857895"/>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58" name="Google Shape;1158;p294"/>
          <p:cNvSpPr txBox="1">
            <a:spLocks noGrp="1"/>
          </p:cNvSpPr>
          <p:nvPr>
            <p:ph type="body" idx="3"/>
          </p:nvPr>
        </p:nvSpPr>
        <p:spPr>
          <a:xfrm>
            <a:off x="6177463" y="1857895"/>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59" name="Google Shape;1159;p294"/>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60" name="Google Shape;1160;p294"/>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61" name="Google Shape;1161;p294"/>
          <p:cNvSpPr>
            <a:spLocks noGrp="1"/>
          </p:cNvSpPr>
          <p:nvPr>
            <p:ph type="pic" idx="4"/>
          </p:nvPr>
        </p:nvSpPr>
        <p:spPr>
          <a:xfrm>
            <a:off x="10467638" y="1857894"/>
            <a:ext cx="1244161" cy="549275"/>
          </a:xfrm>
          <a:prstGeom prst="rect">
            <a:avLst/>
          </a:prstGeom>
          <a:noFill/>
          <a:ln>
            <a:noFill/>
          </a:ln>
        </p:spPr>
      </p:sp>
      <p:sp>
        <p:nvSpPr>
          <p:cNvPr id="1162" name="Google Shape;1162;p294"/>
          <p:cNvSpPr>
            <a:spLocks noGrp="1"/>
          </p:cNvSpPr>
          <p:nvPr>
            <p:ph type="pic" idx="5"/>
          </p:nvPr>
        </p:nvSpPr>
        <p:spPr>
          <a:xfrm>
            <a:off x="4734796" y="1863919"/>
            <a:ext cx="1244907" cy="549275"/>
          </a:xfrm>
          <a:prstGeom prst="rect">
            <a:avLst/>
          </a:prstGeom>
          <a:noFill/>
          <a:ln>
            <a:noFill/>
          </a:ln>
        </p:spPr>
      </p:sp>
      <p:sp>
        <p:nvSpPr>
          <p:cNvPr id="1163" name="Google Shape;1163;p294"/>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4" name="Google Shape;1164;p294"/>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5" name="Google Shape;1165;p294"/>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Qualifications 2 x 2">
  <p:cSld name="Qualifications 2 x 2">
    <p:spTree>
      <p:nvGrpSpPr>
        <p:cNvPr id="1" name="Shape 1166"/>
        <p:cNvGrpSpPr/>
        <p:nvPr/>
      </p:nvGrpSpPr>
      <p:grpSpPr>
        <a:xfrm>
          <a:off x="0" y="0"/>
          <a:ext cx="0" cy="0"/>
          <a:chOff x="0" y="0"/>
          <a:chExt cx="0" cy="0"/>
        </a:xfrm>
      </p:grpSpPr>
      <p:sp>
        <p:nvSpPr>
          <p:cNvPr id="1167" name="Google Shape;1167;p295"/>
          <p:cNvSpPr txBox="1">
            <a:spLocks noGrp="1"/>
          </p:cNvSpPr>
          <p:nvPr>
            <p:ph type="body" idx="1"/>
          </p:nvPr>
        </p:nvSpPr>
        <p:spPr>
          <a:xfrm>
            <a:off x="469899" y="1857895"/>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68" name="Google Shape;1168;p295"/>
          <p:cNvSpPr txBox="1">
            <a:spLocks noGrp="1"/>
          </p:cNvSpPr>
          <p:nvPr>
            <p:ph type="body" idx="2"/>
          </p:nvPr>
        </p:nvSpPr>
        <p:spPr>
          <a:xfrm>
            <a:off x="6177463" y="1857895"/>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69" name="Google Shape;1169;p295"/>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70" name="Google Shape;1170;p295"/>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71" name="Google Shape;1171;p295"/>
          <p:cNvSpPr>
            <a:spLocks noGrp="1"/>
          </p:cNvSpPr>
          <p:nvPr>
            <p:ph type="pic" idx="3"/>
          </p:nvPr>
        </p:nvSpPr>
        <p:spPr>
          <a:xfrm>
            <a:off x="10467638" y="1857894"/>
            <a:ext cx="1244161" cy="549275"/>
          </a:xfrm>
          <a:prstGeom prst="rect">
            <a:avLst/>
          </a:prstGeom>
          <a:noFill/>
          <a:ln>
            <a:noFill/>
          </a:ln>
        </p:spPr>
      </p:sp>
      <p:sp>
        <p:nvSpPr>
          <p:cNvPr id="1172" name="Google Shape;1172;p295"/>
          <p:cNvSpPr txBox="1">
            <a:spLocks noGrp="1"/>
          </p:cNvSpPr>
          <p:nvPr>
            <p:ph type="body" idx="4"/>
          </p:nvPr>
        </p:nvSpPr>
        <p:spPr>
          <a:xfrm>
            <a:off x="469899" y="4249683"/>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73" name="Google Shape;1173;p295"/>
          <p:cNvSpPr txBox="1">
            <a:spLocks noGrp="1"/>
          </p:cNvSpPr>
          <p:nvPr>
            <p:ph type="body" idx="5"/>
          </p:nvPr>
        </p:nvSpPr>
        <p:spPr>
          <a:xfrm>
            <a:off x="6177460" y="4249683"/>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74" name="Google Shape;1174;p295"/>
          <p:cNvSpPr/>
          <p:nvPr/>
        </p:nvSpPr>
        <p:spPr>
          <a:xfrm>
            <a:off x="469899"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75" name="Google Shape;1175;p295"/>
          <p:cNvSpPr/>
          <p:nvPr/>
        </p:nvSpPr>
        <p:spPr>
          <a:xfrm>
            <a:off x="6167796"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76" name="Google Shape;1176;p295"/>
          <p:cNvSpPr>
            <a:spLocks noGrp="1"/>
          </p:cNvSpPr>
          <p:nvPr>
            <p:ph type="pic" idx="6"/>
          </p:nvPr>
        </p:nvSpPr>
        <p:spPr>
          <a:xfrm>
            <a:off x="4700438" y="4249686"/>
            <a:ext cx="1274916" cy="549275"/>
          </a:xfrm>
          <a:prstGeom prst="rect">
            <a:avLst/>
          </a:prstGeom>
          <a:noFill/>
          <a:ln>
            <a:noFill/>
          </a:ln>
        </p:spPr>
      </p:sp>
      <p:sp>
        <p:nvSpPr>
          <p:cNvPr id="1177" name="Google Shape;1177;p295"/>
          <p:cNvSpPr>
            <a:spLocks noGrp="1"/>
          </p:cNvSpPr>
          <p:nvPr>
            <p:ph type="pic" idx="7"/>
          </p:nvPr>
        </p:nvSpPr>
        <p:spPr>
          <a:xfrm>
            <a:off x="10459036" y="4248211"/>
            <a:ext cx="1244160" cy="549275"/>
          </a:xfrm>
          <a:prstGeom prst="rect">
            <a:avLst/>
          </a:prstGeom>
          <a:noFill/>
          <a:ln>
            <a:noFill/>
          </a:ln>
        </p:spPr>
      </p:sp>
      <p:sp>
        <p:nvSpPr>
          <p:cNvPr id="1178" name="Google Shape;1178;p295"/>
          <p:cNvSpPr>
            <a:spLocks noGrp="1"/>
          </p:cNvSpPr>
          <p:nvPr>
            <p:ph type="pic" idx="8"/>
          </p:nvPr>
        </p:nvSpPr>
        <p:spPr>
          <a:xfrm>
            <a:off x="4734796" y="1863919"/>
            <a:ext cx="1244907" cy="549275"/>
          </a:xfrm>
          <a:prstGeom prst="rect">
            <a:avLst/>
          </a:prstGeom>
          <a:noFill/>
          <a:ln>
            <a:noFill/>
          </a:ln>
        </p:spPr>
      </p:sp>
      <p:sp>
        <p:nvSpPr>
          <p:cNvPr id="1179" name="Google Shape;1179;p295"/>
          <p:cNvSpPr txBox="1">
            <a:spLocks noGrp="1"/>
          </p:cNvSpPr>
          <p:nvPr>
            <p:ph type="body" idx="9"/>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80" name="Google Shape;1180;p29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1" name="Google Shape;1181;p295"/>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2" name="Google Shape;1182;p295"/>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3" name="Google Shape;1183;p295"/>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3 column green line">
  <p:cSld name="3 column green line">
    <p:spTree>
      <p:nvGrpSpPr>
        <p:cNvPr id="1" name="Shape 1184"/>
        <p:cNvGrpSpPr/>
        <p:nvPr/>
      </p:nvGrpSpPr>
      <p:grpSpPr>
        <a:xfrm>
          <a:off x="0" y="0"/>
          <a:ext cx="0" cy="0"/>
          <a:chOff x="0" y="0"/>
          <a:chExt cx="0" cy="0"/>
        </a:xfrm>
      </p:grpSpPr>
      <p:sp>
        <p:nvSpPr>
          <p:cNvPr id="1185" name="Google Shape;1185;p296"/>
          <p:cNvSpPr/>
          <p:nvPr/>
        </p:nvSpPr>
        <p:spPr>
          <a:xfrm>
            <a:off x="4278313" y="1705968"/>
            <a:ext cx="3636963"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86" name="Google Shape;1186;p296"/>
          <p:cNvSpPr/>
          <p:nvPr/>
        </p:nvSpPr>
        <p:spPr>
          <a:xfrm>
            <a:off x="469902" y="1705968"/>
            <a:ext cx="3627439"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87" name="Google Shape;1187;p296"/>
          <p:cNvSpPr/>
          <p:nvPr/>
        </p:nvSpPr>
        <p:spPr>
          <a:xfrm>
            <a:off x="8104178" y="1705968"/>
            <a:ext cx="3629025"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88" name="Google Shape;1188;p296"/>
          <p:cNvSpPr txBox="1">
            <a:spLocks noGrp="1"/>
          </p:cNvSpPr>
          <p:nvPr>
            <p:ph type="body" idx="1"/>
          </p:nvPr>
        </p:nvSpPr>
        <p:spPr>
          <a:xfrm>
            <a:off x="4278313" y="1851441"/>
            <a:ext cx="3636963"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89" name="Google Shape;1189;p296"/>
          <p:cNvSpPr txBox="1">
            <a:spLocks noGrp="1"/>
          </p:cNvSpPr>
          <p:nvPr>
            <p:ph type="body" idx="2"/>
          </p:nvPr>
        </p:nvSpPr>
        <p:spPr>
          <a:xfrm>
            <a:off x="469902" y="1851441"/>
            <a:ext cx="3627439"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90" name="Google Shape;1190;p296"/>
          <p:cNvSpPr txBox="1">
            <a:spLocks noGrp="1"/>
          </p:cNvSpPr>
          <p:nvPr>
            <p:ph type="body" idx="3"/>
          </p:nvPr>
        </p:nvSpPr>
        <p:spPr>
          <a:xfrm>
            <a:off x="8093078" y="1851441"/>
            <a:ext cx="3629025"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91" name="Google Shape;1191;p296"/>
          <p:cNvSpPr txBox="1">
            <a:spLocks noGrp="1"/>
          </p:cNvSpPr>
          <p:nvPr>
            <p:ph type="body" idx="4"/>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92" name="Google Shape;1192;p29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3" name="Google Shape;1193;p296"/>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4" name="Google Shape;1194;p296"/>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5" name="Google Shape;1195;p296"/>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4 column icon">
  <p:cSld name="4 column icon">
    <p:spTree>
      <p:nvGrpSpPr>
        <p:cNvPr id="1" name="Shape 1196"/>
        <p:cNvGrpSpPr/>
        <p:nvPr/>
      </p:nvGrpSpPr>
      <p:grpSpPr>
        <a:xfrm>
          <a:off x="0" y="0"/>
          <a:ext cx="0" cy="0"/>
          <a:chOff x="0" y="0"/>
          <a:chExt cx="0" cy="0"/>
        </a:xfrm>
      </p:grpSpPr>
      <p:sp>
        <p:nvSpPr>
          <p:cNvPr id="1197" name="Google Shape;1197;p297"/>
          <p:cNvSpPr txBox="1">
            <a:spLocks noGrp="1"/>
          </p:cNvSpPr>
          <p:nvPr>
            <p:ph type="body" idx="1"/>
          </p:nvPr>
        </p:nvSpPr>
        <p:spPr>
          <a:xfrm>
            <a:off x="4699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98" name="Google Shape;1198;p297"/>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99" name="Google Shape;1199;p297"/>
          <p:cNvSpPr txBox="1">
            <a:spLocks noGrp="1"/>
          </p:cNvSpPr>
          <p:nvPr>
            <p:ph type="body" idx="3"/>
          </p:nvPr>
        </p:nvSpPr>
        <p:spPr>
          <a:xfrm>
            <a:off x="335663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200" name="Google Shape;1200;p297"/>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201" name="Google Shape;1201;p297"/>
          <p:cNvSpPr txBox="1">
            <a:spLocks noGrp="1"/>
          </p:cNvSpPr>
          <p:nvPr>
            <p:ph type="body" idx="5"/>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02" name="Google Shape;1202;p29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03" name="Google Shape;1203;p297"/>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4" name="Google Shape;1204;p297"/>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5" name="Google Shape;1205;p297"/>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matchingName="4 column icon green">
  <p:cSld name="4 column icon green">
    <p:bg>
      <p:bgPr>
        <a:solidFill>
          <a:schemeClr val="accent2"/>
        </a:solidFill>
        <a:effectLst/>
      </p:bgPr>
    </p:bg>
    <p:spTree>
      <p:nvGrpSpPr>
        <p:cNvPr id="1" name="Shape 1206"/>
        <p:cNvGrpSpPr/>
        <p:nvPr/>
      </p:nvGrpSpPr>
      <p:grpSpPr>
        <a:xfrm>
          <a:off x="0" y="0"/>
          <a:ext cx="0" cy="0"/>
          <a:chOff x="0" y="0"/>
          <a:chExt cx="0" cy="0"/>
        </a:xfrm>
      </p:grpSpPr>
      <p:sp>
        <p:nvSpPr>
          <p:cNvPr id="1207" name="Google Shape;1207;p298"/>
          <p:cNvSpPr txBox="1">
            <a:spLocks noGrp="1"/>
          </p:cNvSpPr>
          <p:nvPr>
            <p:ph type="body" idx="1"/>
          </p:nvPr>
        </p:nvSpPr>
        <p:spPr>
          <a:xfrm>
            <a:off x="46990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1208" name="Google Shape;1208;p298"/>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1209" name="Google Shape;1209;p298"/>
          <p:cNvSpPr txBox="1">
            <a:spLocks noGrp="1"/>
          </p:cNvSpPr>
          <p:nvPr>
            <p:ph type="body" idx="3"/>
          </p:nvPr>
        </p:nvSpPr>
        <p:spPr>
          <a:xfrm>
            <a:off x="3356635"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1210" name="Google Shape;1210;p298"/>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1211" name="Google Shape;1211;p298"/>
          <p:cNvSpPr txBox="1">
            <a:spLocks noGrp="1"/>
          </p:cNvSpPr>
          <p:nvPr>
            <p:ph type="body" idx="5"/>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2000"/>
              <a:buNone/>
              <a:defRPr sz="2000" b="0">
                <a:solidFill>
                  <a:schemeClr val="lt1"/>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12" name="Google Shape;1212;p29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000"/>
              <a:buFont typeface="Verdana"/>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3" name="Google Shape;1213;p298"/>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4" name="Google Shape;1214;p298"/>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5" name="Google Shape;1215;p298"/>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subtitle, 1 column text with charts">
  <p:cSld name="Title, subtitle, 1 column text with charts">
    <p:spTree>
      <p:nvGrpSpPr>
        <p:cNvPr id="1" name="Shape 1216"/>
        <p:cNvGrpSpPr/>
        <p:nvPr/>
      </p:nvGrpSpPr>
      <p:grpSpPr>
        <a:xfrm>
          <a:off x="0" y="0"/>
          <a:ext cx="0" cy="0"/>
          <a:chOff x="0" y="0"/>
          <a:chExt cx="0" cy="0"/>
        </a:xfrm>
      </p:grpSpPr>
      <p:sp>
        <p:nvSpPr>
          <p:cNvPr id="1217" name="Google Shape;1217;p299"/>
          <p:cNvSpPr txBox="1">
            <a:spLocks noGrp="1"/>
          </p:cNvSpPr>
          <p:nvPr>
            <p:ph type="body" idx="1"/>
          </p:nvPr>
        </p:nvSpPr>
        <p:spPr>
          <a:xfrm>
            <a:off x="467784" y="1665818"/>
            <a:ext cx="5537731" cy="4633383"/>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18" name="Google Shape;1218;p299"/>
          <p:cNvSpPr txBox="1">
            <a:spLocks noGrp="1"/>
          </p:cNvSpPr>
          <p:nvPr>
            <p:ph type="body" idx="2"/>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19" name="Google Shape;1219;p29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0" name="Google Shape;1220;p299"/>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1" name="Google Shape;1221;p299"/>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2" name="Google Shape;1222;p299"/>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223"/>
        <p:cNvGrpSpPr/>
        <p:nvPr/>
      </p:nvGrpSpPr>
      <p:grpSpPr>
        <a:xfrm>
          <a:off x="0" y="0"/>
          <a:ext cx="0" cy="0"/>
          <a:chOff x="0" y="0"/>
          <a:chExt cx="0" cy="0"/>
        </a:xfrm>
      </p:grpSpPr>
      <p:sp>
        <p:nvSpPr>
          <p:cNvPr id="1224" name="Google Shape;1224;p300"/>
          <p:cNvSpPr txBox="1">
            <a:spLocks noGrp="1"/>
          </p:cNvSpPr>
          <p:nvPr>
            <p:ph type="title"/>
          </p:nvPr>
        </p:nvSpPr>
        <p:spPr>
          <a:xfrm>
            <a:off x="469900" y="402589"/>
            <a:ext cx="11252200" cy="6985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5" name="Google Shape;1225;p300"/>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6" name="Google Shape;1226;p300"/>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7" name="Google Shape;1227;p300"/>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228"/>
        <p:cNvGrpSpPr/>
        <p:nvPr/>
      </p:nvGrpSpPr>
      <p:grpSpPr>
        <a:xfrm>
          <a:off x="0" y="0"/>
          <a:ext cx="0" cy="0"/>
          <a:chOff x="0" y="0"/>
          <a:chExt cx="0" cy="0"/>
        </a:xfrm>
      </p:grpSpPr>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Key statement black">
  <p:cSld name="Key statement black">
    <p:bg>
      <p:bgPr>
        <a:solidFill>
          <a:schemeClr val="dk1"/>
        </a:solidFill>
        <a:effectLst/>
      </p:bgPr>
    </p:bg>
    <p:spTree>
      <p:nvGrpSpPr>
        <p:cNvPr id="1" name="Shape 124"/>
        <p:cNvGrpSpPr/>
        <p:nvPr/>
      </p:nvGrpSpPr>
      <p:grpSpPr>
        <a:xfrm>
          <a:off x="0" y="0"/>
          <a:ext cx="0" cy="0"/>
          <a:chOff x="0" y="0"/>
          <a:chExt cx="0" cy="0"/>
        </a:xfrm>
      </p:grpSpPr>
      <p:sp>
        <p:nvSpPr>
          <p:cNvPr id="125" name="Google Shape;125;p135"/>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6" name="Google Shape;126;p135"/>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Title Slide White Text">
  <p:cSld name="Title Slide White Text">
    <p:spTree>
      <p:nvGrpSpPr>
        <p:cNvPr id="1" name="Shape 1229"/>
        <p:cNvGrpSpPr/>
        <p:nvPr/>
      </p:nvGrpSpPr>
      <p:grpSpPr>
        <a:xfrm>
          <a:off x="0" y="0"/>
          <a:ext cx="0" cy="0"/>
          <a:chOff x="0" y="0"/>
          <a:chExt cx="0" cy="0"/>
        </a:xfrm>
      </p:grpSpPr>
      <p:sp>
        <p:nvSpPr>
          <p:cNvPr id="1230" name="Google Shape;1230;p302"/>
          <p:cNvSpPr txBox="1">
            <a:spLocks noGrp="1"/>
          </p:cNvSpPr>
          <p:nvPr>
            <p:ph type="subTitle" idx="1"/>
          </p:nvPr>
        </p:nvSpPr>
        <p:spPr>
          <a:xfrm>
            <a:off x="531621" y="5805504"/>
            <a:ext cx="5564379" cy="496434"/>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2000"/>
              <a:buNone/>
              <a:defRPr sz="2000"/>
            </a:lvl2pPr>
            <a:lvl3pPr lvl="2" algn="ctr">
              <a:spcBef>
                <a:spcPts val="1333"/>
              </a:spcBef>
              <a:spcAft>
                <a:spcPts val="0"/>
              </a:spcAft>
              <a:buClr>
                <a:schemeClr val="dk1"/>
              </a:buClr>
              <a:buSzPts val="1800"/>
              <a:buNone/>
              <a:defRPr sz="1800"/>
            </a:lvl3pPr>
            <a:lvl4pPr lvl="3" algn="ctr">
              <a:spcBef>
                <a:spcPts val="1333"/>
              </a:spcBef>
              <a:spcAft>
                <a:spcPts val="0"/>
              </a:spcAft>
              <a:buClr>
                <a:schemeClr val="dk1"/>
              </a:buClr>
              <a:buSzPts val="1600"/>
              <a:buNone/>
              <a:defRPr sz="1600"/>
            </a:lvl4pPr>
            <a:lvl5pPr lvl="4" algn="ctr">
              <a:spcBef>
                <a:spcPts val="1333"/>
              </a:spcBef>
              <a:spcAft>
                <a:spcPts val="0"/>
              </a:spcAft>
              <a:buClr>
                <a:schemeClr val="dk1"/>
              </a:buClr>
              <a:buSzPts val="1600"/>
              <a:buNone/>
              <a:defRPr sz="1600"/>
            </a:lvl5pPr>
            <a:lvl6pPr lvl="5" algn="ctr">
              <a:spcBef>
                <a:spcPts val="1333"/>
              </a:spcBef>
              <a:spcAft>
                <a:spcPts val="0"/>
              </a:spcAft>
              <a:buClr>
                <a:schemeClr val="dk1"/>
              </a:buClr>
              <a:buSzPts val="1600"/>
              <a:buNone/>
              <a:defRPr sz="1600"/>
            </a:lvl6pPr>
            <a:lvl7pPr lvl="6" algn="ctr">
              <a:spcBef>
                <a:spcPts val="1333"/>
              </a:spcBef>
              <a:spcAft>
                <a:spcPts val="0"/>
              </a:spcAft>
              <a:buClr>
                <a:schemeClr val="dk1"/>
              </a:buClr>
              <a:buSzPts val="1600"/>
              <a:buNone/>
              <a:defRPr sz="1600"/>
            </a:lvl7pPr>
            <a:lvl8pPr lvl="7" algn="ctr">
              <a:spcBef>
                <a:spcPts val="1333"/>
              </a:spcBef>
              <a:spcAft>
                <a:spcPts val="0"/>
              </a:spcAft>
              <a:buClr>
                <a:schemeClr val="dk1"/>
              </a:buClr>
              <a:buSzPts val="1600"/>
              <a:buNone/>
              <a:defRPr sz="1600"/>
            </a:lvl8pPr>
            <a:lvl9pPr lvl="8" algn="ctr">
              <a:spcBef>
                <a:spcPts val="1333"/>
              </a:spcBef>
              <a:spcAft>
                <a:spcPts val="1333"/>
              </a:spcAft>
              <a:buClr>
                <a:schemeClr val="dk1"/>
              </a:buClr>
              <a:buSzPts val="1600"/>
              <a:buNone/>
              <a:defRPr sz="1600"/>
            </a:lvl9pPr>
          </a:lstStyle>
          <a:p>
            <a:endParaRPr/>
          </a:p>
        </p:txBody>
      </p:sp>
      <p:sp>
        <p:nvSpPr>
          <p:cNvPr id="1231" name="Google Shape;1231;p302"/>
          <p:cNvSpPr txBox="1">
            <a:spLocks noGrp="1"/>
          </p:cNvSpPr>
          <p:nvPr>
            <p:ph type="body" idx="2"/>
          </p:nvPr>
        </p:nvSpPr>
        <p:spPr>
          <a:xfrm>
            <a:off x="531621" y="6313814"/>
            <a:ext cx="5564379" cy="29845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32" name="Google Shape;1232;p302"/>
          <p:cNvSpPr/>
          <p:nvPr/>
        </p:nvSpPr>
        <p:spPr>
          <a:xfrm>
            <a:off x="3545062" y="1203125"/>
            <a:ext cx="5095385" cy="414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p>
            <a:pPr marL="0" marR="0" lvl="0" indent="0" algn="ctr" rtl="0">
              <a:lnSpc>
                <a:spcPct val="116666"/>
              </a:lnSpc>
              <a:spcBef>
                <a:spcPts val="0"/>
              </a:spcBef>
              <a:spcAft>
                <a:spcPts val="0"/>
              </a:spcAft>
              <a:buClr>
                <a:schemeClr val="lt1"/>
              </a:buClr>
              <a:buSzPts val="3600"/>
              <a:buFont typeface="Verdana"/>
              <a:buNone/>
            </a:pPr>
            <a:endParaRPr sz="3600" b="0">
              <a:solidFill>
                <a:schemeClr val="dk1"/>
              </a:solidFill>
              <a:latin typeface="Verdana"/>
              <a:ea typeface="Verdana"/>
              <a:cs typeface="Verdana"/>
              <a:sym typeface="Verdana"/>
            </a:endParaRPr>
          </a:p>
        </p:txBody>
      </p:sp>
      <p:sp>
        <p:nvSpPr>
          <p:cNvPr id="1233" name="Google Shape;1233;p302"/>
          <p:cNvSpPr txBox="1">
            <a:spLocks noGrp="1"/>
          </p:cNvSpPr>
          <p:nvPr>
            <p:ph type="ctrTitle"/>
          </p:nvPr>
        </p:nvSpPr>
        <p:spPr>
          <a:xfrm>
            <a:off x="3545061" y="1124744"/>
            <a:ext cx="5051077" cy="4104000"/>
          </a:xfrm>
          <a:prstGeom prst="rect">
            <a:avLst/>
          </a:prstGeom>
          <a:noFill/>
          <a:ln>
            <a:noFill/>
          </a:ln>
        </p:spPr>
        <p:txBody>
          <a:bodyPr spcFirstLastPara="1" wrap="square" lIns="36000" tIns="36000" rIns="36000" bIns="36000" anchor="ctr" anchorCtr="0">
            <a:noAutofit/>
          </a:bodyPr>
          <a:lstStyle>
            <a:lvl1pPr lvl="0" algn="ctr">
              <a:lnSpc>
                <a:spcPct val="100000"/>
              </a:lnSpc>
              <a:spcBef>
                <a:spcPts val="0"/>
              </a:spcBef>
              <a:spcAft>
                <a:spcPts val="0"/>
              </a:spcAft>
              <a:buClr>
                <a:schemeClr val="dk1"/>
              </a:buClr>
              <a:buSzPts val="3600"/>
              <a:buFont typeface="Verdana"/>
              <a:buNone/>
              <a:defRPr sz="36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Divider Slide 7">
  <p:cSld name="Divider Slide 7">
    <p:spTree>
      <p:nvGrpSpPr>
        <p:cNvPr id="1" name="Shape 1238"/>
        <p:cNvGrpSpPr/>
        <p:nvPr/>
      </p:nvGrpSpPr>
      <p:grpSpPr>
        <a:xfrm>
          <a:off x="0" y="0"/>
          <a:ext cx="0" cy="0"/>
          <a:chOff x="0" y="0"/>
          <a:chExt cx="0" cy="0"/>
        </a:xfrm>
      </p:grpSpPr>
      <p:pic>
        <p:nvPicPr>
          <p:cNvPr id="1239" name="Google Shape;1239;p115"/>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1240" name="Google Shape;1240;p115"/>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241" name="Google Shape;1241;p115"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42"/>
        <p:cNvGrpSpPr/>
        <p:nvPr/>
      </p:nvGrpSpPr>
      <p:grpSpPr>
        <a:xfrm>
          <a:off x="0" y="0"/>
          <a:ext cx="0" cy="0"/>
          <a:chOff x="0" y="0"/>
          <a:chExt cx="0" cy="0"/>
        </a:xfrm>
      </p:grpSpPr>
      <p:pic>
        <p:nvPicPr>
          <p:cNvPr id="1243" name="Google Shape;1243;p238"/>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44" name="Google Shape;1244;p238"/>
          <p:cNvSpPr/>
          <p:nvPr/>
        </p:nvSpPr>
        <p:spPr>
          <a:xfrm>
            <a:off x="0" y="0"/>
            <a:ext cx="12192000" cy="6858000"/>
          </a:xfrm>
          <a:prstGeom prst="rect">
            <a:avLst/>
          </a:prstGeom>
          <a:solidFill>
            <a:srgbClr val="000000">
              <a:alpha val="6196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245" name="Google Shape;1245;p238"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
        <p:nvSpPr>
          <p:cNvPr id="1246" name="Google Shape;1246;p238"/>
          <p:cNvSpPr txBox="1">
            <a:spLocks noGrp="1"/>
          </p:cNvSpPr>
          <p:nvPr>
            <p:ph type="title"/>
          </p:nvPr>
        </p:nvSpPr>
        <p:spPr>
          <a:xfrm>
            <a:off x="2295525" y="4487080"/>
            <a:ext cx="10072177" cy="834926"/>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F2F2F2"/>
              </a:buClr>
              <a:buSzPts val="4600"/>
              <a:buFont typeface="Quattrocento Sans"/>
              <a:buNone/>
              <a:defRPr sz="4600">
                <a:solidFill>
                  <a:srgbClr val="F2F2F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47" name="Google Shape;1247;p238"/>
          <p:cNvSpPr txBox="1">
            <a:spLocks noGrp="1"/>
          </p:cNvSpPr>
          <p:nvPr>
            <p:ph type="body" idx="1"/>
          </p:nvPr>
        </p:nvSpPr>
        <p:spPr>
          <a:xfrm>
            <a:off x="2295525" y="3887418"/>
            <a:ext cx="6564312" cy="374876"/>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rgbClr val="81BC00"/>
              </a:buClr>
              <a:buSzPts val="2100"/>
              <a:buNone/>
              <a:defRPr sz="2100">
                <a:solidFill>
                  <a:srgbClr val="81BC00"/>
                </a:solidFill>
                <a:latin typeface="Quattrocento Sans"/>
                <a:ea typeface="Quattrocento Sans"/>
                <a:cs typeface="Quattrocento Sans"/>
                <a:sym typeface="Quattrocento Sans"/>
              </a:defRPr>
            </a:lvl1pPr>
            <a:lvl2pPr marL="914400" lvl="1" indent="-342900" algn="l">
              <a:spcBef>
                <a:spcPts val="390"/>
              </a:spcBef>
              <a:spcAft>
                <a:spcPts val="0"/>
              </a:spcAft>
              <a:buClr>
                <a:srgbClr val="7F7F7F"/>
              </a:buClr>
              <a:buSzPts val="1800"/>
              <a:buChar char="•"/>
              <a:defRPr/>
            </a:lvl2pPr>
            <a:lvl3pPr marL="1371600" lvl="2" indent="-228600" algn="l">
              <a:spcBef>
                <a:spcPts val="360"/>
              </a:spcBef>
              <a:spcAft>
                <a:spcPts val="0"/>
              </a:spcAft>
              <a:buClr>
                <a:srgbClr val="7F7F7F"/>
              </a:buClr>
              <a:buSzPts val="1800"/>
              <a:buNone/>
              <a:defRPr/>
            </a:lvl3pPr>
            <a:lvl4pPr marL="1828800" lvl="3" indent="-228600" algn="l">
              <a:spcBef>
                <a:spcPts val="360"/>
              </a:spcBef>
              <a:spcAft>
                <a:spcPts val="0"/>
              </a:spcAft>
              <a:buClr>
                <a:srgbClr val="7F7F7F"/>
              </a:buClr>
              <a:buSzPts val="1800"/>
              <a:buNone/>
              <a:defRPr/>
            </a:lvl4pPr>
            <a:lvl5pPr marL="2286000" lvl="4" indent="-228600" algn="l">
              <a:spcBef>
                <a:spcPts val="360"/>
              </a:spcBef>
              <a:spcAft>
                <a:spcPts val="0"/>
              </a:spcAft>
              <a:buClr>
                <a:srgbClr val="7F7F7F"/>
              </a:buClr>
              <a:buSzPts val="18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1 Column">
  <p:cSld name="1 Column">
    <p:spTree>
      <p:nvGrpSpPr>
        <p:cNvPr id="1" name="Shape 1248"/>
        <p:cNvGrpSpPr/>
        <p:nvPr/>
      </p:nvGrpSpPr>
      <p:grpSpPr>
        <a:xfrm>
          <a:off x="0" y="0"/>
          <a:ext cx="0" cy="0"/>
          <a:chOff x="0" y="0"/>
          <a:chExt cx="0" cy="0"/>
        </a:xfrm>
      </p:grpSpPr>
      <p:sp>
        <p:nvSpPr>
          <p:cNvPr id="1249" name="Google Shape;1249;p239"/>
          <p:cNvSpPr txBox="1">
            <a:spLocks noGrp="1"/>
          </p:cNvSpPr>
          <p:nvPr>
            <p:ph type="title"/>
          </p:nvPr>
        </p:nvSpPr>
        <p:spPr>
          <a:xfrm>
            <a:off x="1596138" y="461965"/>
            <a:ext cx="10072177" cy="684000"/>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3F3F3F"/>
              </a:buClr>
              <a:buSzPts val="2400"/>
              <a:buFont typeface="Quattrocento Sans"/>
              <a:buNone/>
              <a:defRPr sz="2400">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50" name="Google Shape;1250;p239"/>
          <p:cNvSpPr txBox="1">
            <a:spLocks noGrp="1"/>
          </p:cNvSpPr>
          <p:nvPr>
            <p:ph type="body" idx="1"/>
          </p:nvPr>
        </p:nvSpPr>
        <p:spPr>
          <a:xfrm>
            <a:off x="1596138" y="1600205"/>
            <a:ext cx="10072177" cy="473949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sz="1200" b="0" i="0">
                <a:solidFill>
                  <a:srgbClr val="595959"/>
                </a:solidFill>
                <a:latin typeface="Quattrocento Sans"/>
                <a:ea typeface="Quattrocento Sans"/>
                <a:cs typeface="Quattrocento Sans"/>
                <a:sym typeface="Quattrocento Sans"/>
              </a:defRPr>
            </a:lvl1pPr>
            <a:lvl2pPr marL="914400" lvl="1" indent="-304800" algn="l">
              <a:spcBef>
                <a:spcPts val="390"/>
              </a:spcBef>
              <a:spcAft>
                <a:spcPts val="0"/>
              </a:spcAft>
              <a:buClr>
                <a:srgbClr val="595959"/>
              </a:buClr>
              <a:buSzPts val="1200"/>
              <a:buChar char="•"/>
              <a:defRPr sz="1200" b="0" i="0">
                <a:solidFill>
                  <a:srgbClr val="595959"/>
                </a:solidFill>
                <a:latin typeface="Quattrocento Sans"/>
                <a:ea typeface="Quattrocento Sans"/>
                <a:cs typeface="Quattrocento Sans"/>
                <a:sym typeface="Quattrocento Sans"/>
              </a:defRPr>
            </a:lvl2pPr>
            <a:lvl3pPr marL="1371600" lvl="2" indent="-304800" algn="l">
              <a:spcBef>
                <a:spcPts val="390"/>
              </a:spcBef>
              <a:spcAft>
                <a:spcPts val="0"/>
              </a:spcAft>
              <a:buClr>
                <a:srgbClr val="595959"/>
              </a:buClr>
              <a:buSzPts val="1200"/>
              <a:buFont typeface="Merriweather Sans"/>
              <a:buChar char="-"/>
              <a:defRPr sz="1200" b="0" i="0">
                <a:solidFill>
                  <a:srgbClr val="595959"/>
                </a:solidFill>
                <a:latin typeface="Quattrocento Sans"/>
                <a:ea typeface="Quattrocento Sans"/>
                <a:cs typeface="Quattrocento Sans"/>
                <a:sym typeface="Quattrocento Sans"/>
              </a:defRPr>
            </a:lvl3pPr>
            <a:lvl4pPr marL="1828800" lvl="3" indent="-228600" algn="l">
              <a:spcBef>
                <a:spcPts val="390"/>
              </a:spcBef>
              <a:spcAft>
                <a:spcPts val="0"/>
              </a:spcAft>
              <a:buClr>
                <a:srgbClr val="7F7F7F"/>
              </a:buClr>
              <a:buSzPts val="700"/>
              <a:buFont typeface="Arial"/>
              <a:buNone/>
              <a:defRPr sz="700" b="0" i="0">
                <a:latin typeface="Arial"/>
                <a:ea typeface="Arial"/>
                <a:cs typeface="Arial"/>
                <a:sym typeface="Arial"/>
              </a:defRPr>
            </a:lvl4pPr>
            <a:lvl5pPr marL="2286000" lvl="4" indent="-228600" algn="l">
              <a:spcBef>
                <a:spcPts val="140"/>
              </a:spcBef>
              <a:spcAft>
                <a:spcPts val="0"/>
              </a:spcAft>
              <a:buClr>
                <a:srgbClr val="7F7F7F"/>
              </a:buClr>
              <a:buSzPts val="700"/>
              <a:buFont typeface="Arial"/>
              <a:buNone/>
              <a:defRPr sz="700" b="0" i="0">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51" name="Google Shape;1251;p239"/>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2" name="Google Shape;1252;p239"/>
          <p:cNvSpPr txBox="1">
            <a:spLocks noGrp="1"/>
          </p:cNvSpPr>
          <p:nvPr>
            <p:ph type="body" idx="2"/>
          </p:nvPr>
        </p:nvSpPr>
        <p:spPr>
          <a:xfrm>
            <a:off x="1595828" y="1150074"/>
            <a:ext cx="10072764" cy="351405"/>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accent1"/>
              </a:buClr>
              <a:buSzPts val="1400"/>
              <a:buNone/>
              <a:defRPr sz="1400">
                <a:solidFill>
                  <a:schemeClr val="accent1"/>
                </a:solidFill>
                <a:latin typeface="Quattrocento Sans"/>
                <a:ea typeface="Quattrocento Sans"/>
                <a:cs typeface="Quattrocento Sans"/>
                <a:sym typeface="Quattrocento Sans"/>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grpSp>
        <p:nvGrpSpPr>
          <p:cNvPr id="1253" name="Google Shape;1253;p239"/>
          <p:cNvGrpSpPr/>
          <p:nvPr/>
        </p:nvGrpSpPr>
        <p:grpSpPr>
          <a:xfrm>
            <a:off x="10425793" y="412461"/>
            <a:ext cx="1372948" cy="261029"/>
            <a:chOff x="398463" y="404813"/>
            <a:chExt cx="1627187" cy="307976"/>
          </a:xfrm>
        </p:grpSpPr>
        <p:sp>
          <p:nvSpPr>
            <p:cNvPr id="1254" name="Google Shape;1254;p239"/>
            <p:cNvSpPr/>
            <p:nvPr/>
          </p:nvSpPr>
          <p:spPr>
            <a:xfrm>
              <a:off x="1938338" y="625476"/>
              <a:ext cx="87312" cy="87313"/>
            </a:xfrm>
            <a:prstGeom prst="ellipse">
              <a:avLst/>
            </a:prstGeom>
            <a:solidFill>
              <a:srgbClr val="86BC2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55" name="Google Shape;1255;p239"/>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56" name="Google Shape;1256;p239"/>
            <p:cNvSpPr/>
            <p:nvPr/>
          </p:nvSpPr>
          <p:spPr>
            <a:xfrm>
              <a:off x="906463" y="404813"/>
              <a:ext cx="74612" cy="303213"/>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57" name="Google Shape;1257;p239"/>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58" name="Google Shape;1258;p239"/>
            <p:cNvSpPr/>
            <p:nvPr/>
          </p:nvSpPr>
          <p:spPr>
            <a:xfrm>
              <a:off x="1257300" y="482601"/>
              <a:ext cx="74612" cy="225425"/>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59" name="Google Shape;1259;p239"/>
            <p:cNvSpPr/>
            <p:nvPr/>
          </p:nvSpPr>
          <p:spPr>
            <a:xfrm>
              <a:off x="1257300" y="404813"/>
              <a:ext cx="74612" cy="508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0" name="Google Shape;1260;p239"/>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1" name="Google Shape;1261;p239"/>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2" name="Google Shape;1262;p239"/>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3" name="Google Shape;1263;p239"/>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gr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2_1 Column">
  <p:cSld name="2_1 Column">
    <p:spTree>
      <p:nvGrpSpPr>
        <p:cNvPr id="1" name="Shape 1264"/>
        <p:cNvGrpSpPr/>
        <p:nvPr/>
      </p:nvGrpSpPr>
      <p:grpSpPr>
        <a:xfrm>
          <a:off x="0" y="0"/>
          <a:ext cx="0" cy="0"/>
          <a:chOff x="0" y="0"/>
          <a:chExt cx="0" cy="0"/>
        </a:xfrm>
      </p:grpSpPr>
      <p:sp>
        <p:nvSpPr>
          <p:cNvPr id="1265" name="Google Shape;1265;p240"/>
          <p:cNvSpPr txBox="1">
            <a:spLocks noGrp="1"/>
          </p:cNvSpPr>
          <p:nvPr>
            <p:ph type="body" idx="1"/>
          </p:nvPr>
        </p:nvSpPr>
        <p:spPr>
          <a:xfrm>
            <a:off x="1976072" y="1207062"/>
            <a:ext cx="9692519" cy="35140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200"/>
              <a:buNone/>
              <a:defRPr sz="1200">
                <a:solidFill>
                  <a:schemeClr val="dk1"/>
                </a:solidFill>
                <a:latin typeface="Quattrocento Sans"/>
                <a:ea typeface="Quattrocento Sans"/>
                <a:cs typeface="Quattrocento Sans"/>
                <a:sym typeface="Quattrocento Sans"/>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grpSp>
        <p:nvGrpSpPr>
          <p:cNvPr id="1266" name="Google Shape;1266;p240"/>
          <p:cNvGrpSpPr/>
          <p:nvPr/>
        </p:nvGrpSpPr>
        <p:grpSpPr>
          <a:xfrm>
            <a:off x="10425793" y="412461"/>
            <a:ext cx="1372948" cy="261029"/>
            <a:chOff x="398463" y="404813"/>
            <a:chExt cx="1627187" cy="307976"/>
          </a:xfrm>
        </p:grpSpPr>
        <p:sp>
          <p:nvSpPr>
            <p:cNvPr id="1267" name="Google Shape;1267;p240"/>
            <p:cNvSpPr/>
            <p:nvPr/>
          </p:nvSpPr>
          <p:spPr>
            <a:xfrm>
              <a:off x="1938338" y="625476"/>
              <a:ext cx="87312" cy="87313"/>
            </a:xfrm>
            <a:prstGeom prst="ellipse">
              <a:avLst/>
            </a:prstGeom>
            <a:solidFill>
              <a:srgbClr val="86BC2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8" name="Google Shape;1268;p240"/>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9" name="Google Shape;1269;p240"/>
            <p:cNvSpPr/>
            <p:nvPr/>
          </p:nvSpPr>
          <p:spPr>
            <a:xfrm>
              <a:off x="906463" y="404813"/>
              <a:ext cx="74612" cy="303213"/>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0" name="Google Shape;1270;p240"/>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1" name="Google Shape;1271;p240"/>
            <p:cNvSpPr/>
            <p:nvPr/>
          </p:nvSpPr>
          <p:spPr>
            <a:xfrm>
              <a:off x="1257300" y="482601"/>
              <a:ext cx="74612" cy="225425"/>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2" name="Google Shape;1272;p240"/>
            <p:cNvSpPr/>
            <p:nvPr/>
          </p:nvSpPr>
          <p:spPr>
            <a:xfrm>
              <a:off x="1257300" y="404813"/>
              <a:ext cx="74612" cy="508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3" name="Google Shape;1273;p240"/>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4" name="Google Shape;1274;p240"/>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5" name="Google Shape;1275;p240"/>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6" name="Google Shape;1276;p240"/>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grpSp>
      <p:sp>
        <p:nvSpPr>
          <p:cNvPr id="1277" name="Google Shape;1277;p240"/>
          <p:cNvSpPr/>
          <p:nvPr/>
        </p:nvSpPr>
        <p:spPr>
          <a:xfrm>
            <a:off x="0" y="0"/>
            <a:ext cx="1812471"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00">
              <a:solidFill>
                <a:srgbClr val="FFFFFF"/>
              </a:solidFill>
              <a:latin typeface="Arial"/>
              <a:ea typeface="Arial"/>
              <a:cs typeface="Arial"/>
              <a:sym typeface="Arial"/>
            </a:endParaRPr>
          </a:p>
        </p:txBody>
      </p:sp>
      <p:sp>
        <p:nvSpPr>
          <p:cNvPr id="1278" name="Google Shape;1278;p240"/>
          <p:cNvSpPr txBox="1"/>
          <p:nvPr/>
        </p:nvSpPr>
        <p:spPr>
          <a:xfrm>
            <a:off x="418389" y="786912"/>
            <a:ext cx="986539" cy="153888"/>
          </a:xfrm>
          <a:prstGeom prst="rect">
            <a:avLst/>
          </a:prstGeom>
          <a:noFill/>
          <a:ln>
            <a:noFill/>
          </a:ln>
        </p:spPr>
        <p:txBody>
          <a:bodyPr spcFirstLastPara="1" wrap="square" lIns="0" tIns="0" rIns="0" bIns="0" anchor="b" anchorCtr="0">
            <a:spAutoFit/>
          </a:bodyPr>
          <a:lstStyle/>
          <a:p>
            <a:pPr marL="0" marR="0" lvl="0" indent="0" algn="ctr" rtl="0">
              <a:spcBef>
                <a:spcPts val="0"/>
              </a:spcBef>
              <a:spcAft>
                <a:spcPts val="0"/>
              </a:spcAft>
              <a:buNone/>
            </a:pPr>
            <a:fld id="{00000000-1234-1234-1234-123412341234}" type="slidenum">
              <a:rPr lang="fr-FR" sz="1000" b="0" i="0">
                <a:solidFill>
                  <a:srgbClr val="FFFFFF"/>
                </a:solidFill>
                <a:latin typeface="Quattrocento Sans"/>
                <a:ea typeface="Quattrocento Sans"/>
                <a:cs typeface="Quattrocento Sans"/>
                <a:sym typeface="Quattrocento Sans"/>
              </a:rPr>
              <a:t>‹#›</a:t>
            </a:fld>
            <a:endParaRPr sz="1000" b="0" i="0">
              <a:solidFill>
                <a:srgbClr val="FFFFFF"/>
              </a:solidFill>
              <a:latin typeface="Quattrocento Sans"/>
              <a:ea typeface="Quattrocento Sans"/>
              <a:cs typeface="Quattrocento Sans"/>
              <a:sym typeface="Quattrocento Sans"/>
            </a:endParaRPr>
          </a:p>
        </p:txBody>
      </p:sp>
      <p:cxnSp>
        <p:nvCxnSpPr>
          <p:cNvPr id="1279" name="Google Shape;1279;p240"/>
          <p:cNvCxnSpPr/>
          <p:nvPr/>
        </p:nvCxnSpPr>
        <p:spPr>
          <a:xfrm>
            <a:off x="731157" y="729799"/>
            <a:ext cx="350156" cy="0"/>
          </a:xfrm>
          <a:prstGeom prst="straightConnector1">
            <a:avLst/>
          </a:prstGeom>
          <a:noFill/>
          <a:ln w="9525" cap="flat" cmpd="sng">
            <a:solidFill>
              <a:schemeClr val="lt1"/>
            </a:solidFill>
            <a:prstDash val="solid"/>
            <a:round/>
            <a:headEnd type="none" w="sm" len="sm"/>
            <a:tailEnd type="none" w="sm" len="sm"/>
          </a:ln>
        </p:spPr>
      </p:cxnSp>
      <p:sp>
        <p:nvSpPr>
          <p:cNvPr id="1280" name="Google Shape;1280;p240"/>
          <p:cNvSpPr txBox="1">
            <a:spLocks noGrp="1"/>
          </p:cNvSpPr>
          <p:nvPr>
            <p:ph type="body" idx="2"/>
          </p:nvPr>
        </p:nvSpPr>
        <p:spPr>
          <a:xfrm>
            <a:off x="88990" y="322480"/>
            <a:ext cx="1634490" cy="351405"/>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lt1"/>
              </a:buClr>
              <a:buSzPts val="900"/>
              <a:buNone/>
              <a:defRPr sz="900" i="1">
                <a:solidFill>
                  <a:schemeClr val="lt1"/>
                </a:solidFill>
                <a:latin typeface="Quattrocento Sans"/>
                <a:ea typeface="Quattrocento Sans"/>
                <a:cs typeface="Quattrocento Sans"/>
                <a:sym typeface="Quattrocento Sans"/>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81" name="Google Shape;1281;p240"/>
          <p:cNvSpPr txBox="1">
            <a:spLocks noGrp="1"/>
          </p:cNvSpPr>
          <p:nvPr>
            <p:ph type="title"/>
          </p:nvPr>
        </p:nvSpPr>
        <p:spPr>
          <a:xfrm>
            <a:off x="1976073" y="321979"/>
            <a:ext cx="8355958" cy="490577"/>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Basic_Title">
  <p:cSld name="Basic_Title">
    <p:spTree>
      <p:nvGrpSpPr>
        <p:cNvPr id="1" name="Shape 1282"/>
        <p:cNvGrpSpPr/>
        <p:nvPr/>
      </p:nvGrpSpPr>
      <p:grpSpPr>
        <a:xfrm>
          <a:off x="0" y="0"/>
          <a:ext cx="0" cy="0"/>
          <a:chOff x="0" y="0"/>
          <a:chExt cx="0" cy="0"/>
        </a:xfrm>
      </p:grpSpPr>
      <p:sp>
        <p:nvSpPr>
          <p:cNvPr id="1283" name="Google Shape;1283;p241"/>
          <p:cNvSpPr txBox="1">
            <a:spLocks noGrp="1"/>
          </p:cNvSpPr>
          <p:nvPr>
            <p:ph type="body" idx="1"/>
          </p:nvPr>
        </p:nvSpPr>
        <p:spPr>
          <a:xfrm>
            <a:off x="372000" y="1207062"/>
            <a:ext cx="11426741" cy="35140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200"/>
              <a:buNone/>
              <a:defRPr sz="1200">
                <a:solidFill>
                  <a:schemeClr val="dk1"/>
                </a:solidFill>
                <a:latin typeface="Quattrocento Sans"/>
                <a:ea typeface="Quattrocento Sans"/>
                <a:cs typeface="Quattrocento Sans"/>
                <a:sym typeface="Quattrocento Sans"/>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grpSp>
        <p:nvGrpSpPr>
          <p:cNvPr id="1284" name="Google Shape;1284;p241"/>
          <p:cNvGrpSpPr/>
          <p:nvPr/>
        </p:nvGrpSpPr>
        <p:grpSpPr>
          <a:xfrm>
            <a:off x="10425793" y="379805"/>
            <a:ext cx="1372948" cy="261029"/>
            <a:chOff x="398463" y="404813"/>
            <a:chExt cx="1627187" cy="307976"/>
          </a:xfrm>
        </p:grpSpPr>
        <p:sp>
          <p:nvSpPr>
            <p:cNvPr id="1285" name="Google Shape;1285;p241"/>
            <p:cNvSpPr/>
            <p:nvPr/>
          </p:nvSpPr>
          <p:spPr>
            <a:xfrm>
              <a:off x="1938338" y="625476"/>
              <a:ext cx="87312" cy="87313"/>
            </a:xfrm>
            <a:prstGeom prst="ellipse">
              <a:avLst/>
            </a:prstGeom>
            <a:solidFill>
              <a:srgbClr val="86BC2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86" name="Google Shape;1286;p241"/>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87" name="Google Shape;1287;p241"/>
            <p:cNvSpPr/>
            <p:nvPr/>
          </p:nvSpPr>
          <p:spPr>
            <a:xfrm>
              <a:off x="906463" y="404813"/>
              <a:ext cx="74612" cy="303213"/>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88" name="Google Shape;1288;p241"/>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89" name="Google Shape;1289;p241"/>
            <p:cNvSpPr/>
            <p:nvPr/>
          </p:nvSpPr>
          <p:spPr>
            <a:xfrm>
              <a:off x="1257300" y="482601"/>
              <a:ext cx="74612" cy="225425"/>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90" name="Google Shape;1290;p241"/>
            <p:cNvSpPr/>
            <p:nvPr/>
          </p:nvSpPr>
          <p:spPr>
            <a:xfrm>
              <a:off x="1257300" y="404813"/>
              <a:ext cx="74612" cy="508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91" name="Google Shape;1291;p241"/>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92" name="Google Shape;1292;p241"/>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93" name="Google Shape;1293;p241"/>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94" name="Google Shape;1294;p241"/>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grpSp>
      <p:sp>
        <p:nvSpPr>
          <p:cNvPr id="1295" name="Google Shape;1295;p241"/>
          <p:cNvSpPr txBox="1"/>
          <p:nvPr/>
        </p:nvSpPr>
        <p:spPr>
          <a:xfrm>
            <a:off x="11463071" y="6526497"/>
            <a:ext cx="335670" cy="153888"/>
          </a:xfrm>
          <a:prstGeom prst="rect">
            <a:avLst/>
          </a:prstGeom>
          <a:noFill/>
          <a:ln>
            <a:noFill/>
          </a:ln>
        </p:spPr>
        <p:txBody>
          <a:bodyPr spcFirstLastPara="1" wrap="square" lIns="0" tIns="0" rIns="0" bIns="0" anchor="b" anchorCtr="0">
            <a:spAutoFit/>
          </a:bodyPr>
          <a:lstStyle/>
          <a:p>
            <a:pPr marL="0" marR="0" lvl="0" indent="0" algn="r" rtl="0">
              <a:spcBef>
                <a:spcPts val="0"/>
              </a:spcBef>
              <a:spcAft>
                <a:spcPts val="0"/>
              </a:spcAft>
              <a:buNone/>
            </a:pPr>
            <a:fld id="{00000000-1234-1234-1234-123412341234}" type="slidenum">
              <a:rPr lang="fr-FR" sz="1000" b="0" i="0">
                <a:solidFill>
                  <a:srgbClr val="A5A5A5"/>
                </a:solidFill>
                <a:latin typeface="Quattrocento Sans"/>
                <a:ea typeface="Quattrocento Sans"/>
                <a:cs typeface="Quattrocento Sans"/>
                <a:sym typeface="Quattrocento Sans"/>
              </a:rPr>
              <a:t>‹#›</a:t>
            </a:fld>
            <a:endParaRPr sz="1000" b="0" i="0">
              <a:solidFill>
                <a:srgbClr val="A5A5A5"/>
              </a:solidFill>
              <a:latin typeface="Quattrocento Sans"/>
              <a:ea typeface="Quattrocento Sans"/>
              <a:cs typeface="Quattrocento Sans"/>
              <a:sym typeface="Quattrocento Sans"/>
            </a:endParaRPr>
          </a:p>
        </p:txBody>
      </p:sp>
      <p:sp>
        <p:nvSpPr>
          <p:cNvPr id="1296" name="Google Shape;1296;p241"/>
          <p:cNvSpPr txBox="1">
            <a:spLocks noGrp="1"/>
          </p:cNvSpPr>
          <p:nvPr>
            <p:ph type="title"/>
          </p:nvPr>
        </p:nvSpPr>
        <p:spPr>
          <a:xfrm>
            <a:off x="371999" y="321979"/>
            <a:ext cx="9939939" cy="490577"/>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3_2 Column">
  <p:cSld name="3_2 Column">
    <p:spTree>
      <p:nvGrpSpPr>
        <p:cNvPr id="1" name="Shape 1297"/>
        <p:cNvGrpSpPr/>
        <p:nvPr/>
      </p:nvGrpSpPr>
      <p:grpSpPr>
        <a:xfrm>
          <a:off x="0" y="0"/>
          <a:ext cx="0" cy="0"/>
          <a:chOff x="0" y="0"/>
          <a:chExt cx="0" cy="0"/>
        </a:xfrm>
      </p:grpSpPr>
      <p:sp>
        <p:nvSpPr>
          <p:cNvPr id="1298" name="Google Shape;1298;p242"/>
          <p:cNvSpPr txBox="1">
            <a:spLocks noGrp="1"/>
          </p:cNvSpPr>
          <p:nvPr>
            <p:ph type="title"/>
          </p:nvPr>
        </p:nvSpPr>
        <p:spPr>
          <a:xfrm>
            <a:off x="1596138" y="461965"/>
            <a:ext cx="10072177" cy="684000"/>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2400"/>
              <a:buFont typeface="Quattrocento Sans"/>
              <a:buNone/>
              <a:defRPr sz="2400">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99" name="Google Shape;1299;p242"/>
          <p:cNvSpPr txBox="1">
            <a:spLocks noGrp="1"/>
          </p:cNvSpPr>
          <p:nvPr>
            <p:ph type="body" idx="1"/>
          </p:nvPr>
        </p:nvSpPr>
        <p:spPr>
          <a:xfrm>
            <a:off x="1596138" y="2042957"/>
            <a:ext cx="4873846" cy="419308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Font typeface="Arial"/>
              <a:buNone/>
              <a:defRPr sz="1200" b="0" i="0">
                <a:solidFill>
                  <a:srgbClr val="595959"/>
                </a:solidFill>
                <a:latin typeface="Quattrocento Sans"/>
                <a:ea typeface="Quattrocento Sans"/>
                <a:cs typeface="Quattrocento Sans"/>
                <a:sym typeface="Quattrocento Sans"/>
              </a:defRPr>
            </a:lvl1pPr>
            <a:lvl2pPr marL="914400" lvl="1" indent="-273050" algn="l">
              <a:lnSpc>
                <a:spcPct val="100000"/>
              </a:lnSpc>
              <a:spcBef>
                <a:spcPts val="390"/>
              </a:spcBef>
              <a:spcAft>
                <a:spcPts val="0"/>
              </a:spcAft>
              <a:buClr>
                <a:srgbClr val="7F7F7F"/>
              </a:buClr>
              <a:buSzPts val="700"/>
              <a:buChar char="•"/>
              <a:defRPr sz="700" b="0" i="0">
                <a:latin typeface="Arial"/>
                <a:ea typeface="Arial"/>
                <a:cs typeface="Arial"/>
                <a:sym typeface="Arial"/>
              </a:defRPr>
            </a:lvl2pPr>
            <a:lvl3pPr marL="1371600" lvl="2" indent="-273050" algn="l">
              <a:spcBef>
                <a:spcPts val="390"/>
              </a:spcBef>
              <a:spcAft>
                <a:spcPts val="0"/>
              </a:spcAft>
              <a:buClr>
                <a:srgbClr val="7F7F7F"/>
              </a:buClr>
              <a:buSzPts val="700"/>
              <a:buFont typeface="Arial"/>
              <a:buChar char="•"/>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00" name="Google Shape;1300;p242"/>
          <p:cNvSpPr txBox="1">
            <a:spLocks noGrp="1"/>
          </p:cNvSpPr>
          <p:nvPr>
            <p:ph type="body" idx="2"/>
          </p:nvPr>
        </p:nvSpPr>
        <p:spPr>
          <a:xfrm>
            <a:off x="6794469" y="2042957"/>
            <a:ext cx="4873846" cy="419308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sz="1200" b="0" i="0">
                <a:solidFill>
                  <a:srgbClr val="595959"/>
                </a:solidFill>
                <a:latin typeface="Quattrocento Sans"/>
                <a:ea typeface="Quattrocento Sans"/>
                <a:cs typeface="Quattrocento Sans"/>
                <a:sym typeface="Quattrocento Sans"/>
              </a:defRPr>
            </a:lvl1pPr>
            <a:lvl2pPr marL="914400" lvl="1" indent="-273050" algn="l">
              <a:spcBef>
                <a:spcPts val="390"/>
              </a:spcBef>
              <a:spcAft>
                <a:spcPts val="0"/>
              </a:spcAft>
              <a:buClr>
                <a:srgbClr val="7F7F7F"/>
              </a:buClr>
              <a:buSzPts val="700"/>
              <a:buChar char="•"/>
              <a:defRPr sz="700" b="0" i="0">
                <a:latin typeface="Arial"/>
                <a:ea typeface="Arial"/>
                <a:cs typeface="Arial"/>
                <a:sym typeface="Arial"/>
              </a:defRPr>
            </a:lvl2pPr>
            <a:lvl3pPr marL="1371600" lvl="2" indent="-228600" algn="l">
              <a:spcBef>
                <a:spcPts val="140"/>
              </a:spcBef>
              <a:spcAft>
                <a:spcPts val="0"/>
              </a:spcAft>
              <a:buClr>
                <a:srgbClr val="7F7F7F"/>
              </a:buClr>
              <a:buSzPts val="700"/>
              <a:buFont typeface="Arial"/>
              <a:buNone/>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01" name="Google Shape;1301;p242"/>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2" name="Google Shape;1302;p242"/>
          <p:cNvSpPr txBox="1">
            <a:spLocks noGrp="1"/>
          </p:cNvSpPr>
          <p:nvPr>
            <p:ph type="body" idx="3"/>
          </p:nvPr>
        </p:nvSpPr>
        <p:spPr>
          <a:xfrm>
            <a:off x="1595828" y="1150074"/>
            <a:ext cx="10072764" cy="351405"/>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accent1"/>
              </a:buClr>
              <a:buSzPts val="1400"/>
              <a:buNone/>
              <a:defRPr sz="1400">
                <a:solidFill>
                  <a:schemeClr val="accent1"/>
                </a:solidFill>
                <a:latin typeface="Quattrocento Sans"/>
                <a:ea typeface="Quattrocento Sans"/>
                <a:cs typeface="Quattrocento Sans"/>
                <a:sym typeface="Quattrocento Sans"/>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2_2 Column">
  <p:cSld name="2_2 Column">
    <p:spTree>
      <p:nvGrpSpPr>
        <p:cNvPr id="1" name="Shape 1303"/>
        <p:cNvGrpSpPr/>
        <p:nvPr/>
      </p:nvGrpSpPr>
      <p:grpSpPr>
        <a:xfrm>
          <a:off x="0" y="0"/>
          <a:ext cx="0" cy="0"/>
          <a:chOff x="0" y="0"/>
          <a:chExt cx="0" cy="0"/>
        </a:xfrm>
      </p:grpSpPr>
      <p:sp>
        <p:nvSpPr>
          <p:cNvPr id="1304" name="Google Shape;1304;p243"/>
          <p:cNvSpPr txBox="1">
            <a:spLocks noGrp="1"/>
          </p:cNvSpPr>
          <p:nvPr>
            <p:ph type="title"/>
          </p:nvPr>
        </p:nvSpPr>
        <p:spPr>
          <a:xfrm>
            <a:off x="1596138" y="461965"/>
            <a:ext cx="10072177" cy="684000"/>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2400"/>
              <a:buFont typeface="Quattrocento Sans"/>
              <a:buNone/>
              <a:defRPr sz="2400">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5" name="Google Shape;1305;p243"/>
          <p:cNvSpPr txBox="1">
            <a:spLocks noGrp="1"/>
          </p:cNvSpPr>
          <p:nvPr>
            <p:ph type="body" idx="1"/>
          </p:nvPr>
        </p:nvSpPr>
        <p:spPr>
          <a:xfrm>
            <a:off x="1596138" y="1395068"/>
            <a:ext cx="4873846"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400"/>
              <a:buNone/>
              <a:defRPr sz="1400" b="0">
                <a:solidFill>
                  <a:schemeClr val="accent1"/>
                </a:solidFill>
                <a:latin typeface="Quattrocento Sans"/>
                <a:ea typeface="Quattrocento Sans"/>
                <a:cs typeface="Quattrocento Sans"/>
                <a:sym typeface="Quattrocento Sans"/>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06" name="Google Shape;1306;p243"/>
          <p:cNvSpPr txBox="1">
            <a:spLocks noGrp="1"/>
          </p:cNvSpPr>
          <p:nvPr>
            <p:ph type="body" idx="2"/>
          </p:nvPr>
        </p:nvSpPr>
        <p:spPr>
          <a:xfrm>
            <a:off x="1596138" y="2042957"/>
            <a:ext cx="4873846" cy="419308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Font typeface="Arial"/>
              <a:buNone/>
              <a:defRPr sz="1200" b="0" i="0">
                <a:solidFill>
                  <a:srgbClr val="595959"/>
                </a:solidFill>
                <a:latin typeface="Quattrocento Sans"/>
                <a:ea typeface="Quattrocento Sans"/>
                <a:cs typeface="Quattrocento Sans"/>
                <a:sym typeface="Quattrocento Sans"/>
              </a:defRPr>
            </a:lvl1pPr>
            <a:lvl2pPr marL="914400" lvl="1" indent="-273050" algn="l">
              <a:lnSpc>
                <a:spcPct val="100000"/>
              </a:lnSpc>
              <a:spcBef>
                <a:spcPts val="390"/>
              </a:spcBef>
              <a:spcAft>
                <a:spcPts val="0"/>
              </a:spcAft>
              <a:buClr>
                <a:srgbClr val="7F7F7F"/>
              </a:buClr>
              <a:buSzPts val="700"/>
              <a:buChar char="•"/>
              <a:defRPr sz="700" b="0" i="0">
                <a:latin typeface="Arial"/>
                <a:ea typeface="Arial"/>
                <a:cs typeface="Arial"/>
                <a:sym typeface="Arial"/>
              </a:defRPr>
            </a:lvl2pPr>
            <a:lvl3pPr marL="1371600" lvl="2" indent="-273050" algn="l">
              <a:spcBef>
                <a:spcPts val="390"/>
              </a:spcBef>
              <a:spcAft>
                <a:spcPts val="0"/>
              </a:spcAft>
              <a:buClr>
                <a:srgbClr val="7F7F7F"/>
              </a:buClr>
              <a:buSzPts val="700"/>
              <a:buFont typeface="Arial"/>
              <a:buChar char="•"/>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07" name="Google Shape;1307;p243"/>
          <p:cNvSpPr txBox="1">
            <a:spLocks noGrp="1"/>
          </p:cNvSpPr>
          <p:nvPr>
            <p:ph type="body" idx="3"/>
          </p:nvPr>
        </p:nvSpPr>
        <p:spPr>
          <a:xfrm>
            <a:off x="6794469" y="1395068"/>
            <a:ext cx="4873846"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400"/>
              <a:buNone/>
              <a:defRPr sz="1400" b="0">
                <a:solidFill>
                  <a:schemeClr val="accent1"/>
                </a:solidFill>
                <a:latin typeface="Quattrocento Sans"/>
                <a:ea typeface="Quattrocento Sans"/>
                <a:cs typeface="Quattrocento Sans"/>
                <a:sym typeface="Quattrocento Sans"/>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08" name="Google Shape;1308;p243"/>
          <p:cNvSpPr txBox="1">
            <a:spLocks noGrp="1"/>
          </p:cNvSpPr>
          <p:nvPr>
            <p:ph type="body" idx="4"/>
          </p:nvPr>
        </p:nvSpPr>
        <p:spPr>
          <a:xfrm>
            <a:off x="6794469" y="2042957"/>
            <a:ext cx="4873846" cy="419308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sz="1200" b="0" i="0">
                <a:solidFill>
                  <a:srgbClr val="595959"/>
                </a:solidFill>
                <a:latin typeface="Quattrocento Sans"/>
                <a:ea typeface="Quattrocento Sans"/>
                <a:cs typeface="Quattrocento Sans"/>
                <a:sym typeface="Quattrocento Sans"/>
              </a:defRPr>
            </a:lvl1pPr>
            <a:lvl2pPr marL="914400" lvl="1" indent="-273050" algn="l">
              <a:spcBef>
                <a:spcPts val="390"/>
              </a:spcBef>
              <a:spcAft>
                <a:spcPts val="0"/>
              </a:spcAft>
              <a:buClr>
                <a:srgbClr val="7F7F7F"/>
              </a:buClr>
              <a:buSzPts val="700"/>
              <a:buChar char="•"/>
              <a:defRPr sz="700" b="0" i="0">
                <a:latin typeface="Arial"/>
                <a:ea typeface="Arial"/>
                <a:cs typeface="Arial"/>
                <a:sym typeface="Arial"/>
              </a:defRPr>
            </a:lvl2pPr>
            <a:lvl3pPr marL="1371600" lvl="2" indent="-228600" algn="l">
              <a:spcBef>
                <a:spcPts val="140"/>
              </a:spcBef>
              <a:spcAft>
                <a:spcPts val="0"/>
              </a:spcAft>
              <a:buClr>
                <a:srgbClr val="7F7F7F"/>
              </a:buClr>
              <a:buSzPts val="700"/>
              <a:buFont typeface="Arial"/>
              <a:buNone/>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09" name="Google Shape;1309;p243"/>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2 Column">
  <p:cSld name="2 Column">
    <p:spTree>
      <p:nvGrpSpPr>
        <p:cNvPr id="1" name="Shape 1310"/>
        <p:cNvGrpSpPr/>
        <p:nvPr/>
      </p:nvGrpSpPr>
      <p:grpSpPr>
        <a:xfrm>
          <a:off x="0" y="0"/>
          <a:ext cx="0" cy="0"/>
          <a:chOff x="0" y="0"/>
          <a:chExt cx="0" cy="0"/>
        </a:xfrm>
      </p:grpSpPr>
      <p:sp>
        <p:nvSpPr>
          <p:cNvPr id="1311" name="Google Shape;1311;p244"/>
          <p:cNvSpPr txBox="1">
            <a:spLocks noGrp="1"/>
          </p:cNvSpPr>
          <p:nvPr>
            <p:ph type="title"/>
          </p:nvPr>
        </p:nvSpPr>
        <p:spPr>
          <a:xfrm>
            <a:off x="1596138" y="461965"/>
            <a:ext cx="10072177" cy="684000"/>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2400"/>
              <a:buFont typeface="Quattrocento Sans"/>
              <a:buNone/>
              <a:defRPr sz="2400">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2" name="Google Shape;1312;p244"/>
          <p:cNvSpPr txBox="1">
            <a:spLocks noGrp="1"/>
          </p:cNvSpPr>
          <p:nvPr>
            <p:ph type="body" idx="1"/>
          </p:nvPr>
        </p:nvSpPr>
        <p:spPr>
          <a:xfrm>
            <a:off x="1596138" y="1395068"/>
            <a:ext cx="4873846"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400"/>
              <a:buNone/>
              <a:defRPr sz="1400" b="0">
                <a:solidFill>
                  <a:schemeClr val="accent1"/>
                </a:solidFill>
                <a:latin typeface="Quattrocento Sans"/>
                <a:ea typeface="Quattrocento Sans"/>
                <a:cs typeface="Quattrocento Sans"/>
                <a:sym typeface="Quattrocento Sans"/>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13" name="Google Shape;1313;p244"/>
          <p:cNvSpPr txBox="1">
            <a:spLocks noGrp="1"/>
          </p:cNvSpPr>
          <p:nvPr>
            <p:ph type="body" idx="2"/>
          </p:nvPr>
        </p:nvSpPr>
        <p:spPr>
          <a:xfrm>
            <a:off x="1596138" y="2042957"/>
            <a:ext cx="4873846" cy="208420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Font typeface="Arial"/>
              <a:buNone/>
              <a:defRPr sz="1200" b="0" i="0">
                <a:solidFill>
                  <a:srgbClr val="595959"/>
                </a:solidFill>
                <a:latin typeface="Quattrocento Sans"/>
                <a:ea typeface="Quattrocento Sans"/>
                <a:cs typeface="Quattrocento Sans"/>
                <a:sym typeface="Quattrocento Sans"/>
              </a:defRPr>
            </a:lvl1pPr>
            <a:lvl2pPr marL="914400" lvl="1" indent="-273050" algn="l">
              <a:lnSpc>
                <a:spcPct val="100000"/>
              </a:lnSpc>
              <a:spcBef>
                <a:spcPts val="390"/>
              </a:spcBef>
              <a:spcAft>
                <a:spcPts val="0"/>
              </a:spcAft>
              <a:buClr>
                <a:srgbClr val="7F7F7F"/>
              </a:buClr>
              <a:buSzPts val="700"/>
              <a:buChar char="•"/>
              <a:defRPr sz="700" b="0" i="0">
                <a:latin typeface="Arial"/>
                <a:ea typeface="Arial"/>
                <a:cs typeface="Arial"/>
                <a:sym typeface="Arial"/>
              </a:defRPr>
            </a:lvl2pPr>
            <a:lvl3pPr marL="1371600" lvl="2" indent="-273050" algn="l">
              <a:spcBef>
                <a:spcPts val="390"/>
              </a:spcBef>
              <a:spcAft>
                <a:spcPts val="0"/>
              </a:spcAft>
              <a:buClr>
                <a:srgbClr val="7F7F7F"/>
              </a:buClr>
              <a:buSzPts val="700"/>
              <a:buFont typeface="Arial"/>
              <a:buChar char="•"/>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14" name="Google Shape;1314;p244"/>
          <p:cNvSpPr txBox="1">
            <a:spLocks noGrp="1"/>
          </p:cNvSpPr>
          <p:nvPr>
            <p:ph type="body" idx="3"/>
          </p:nvPr>
        </p:nvSpPr>
        <p:spPr>
          <a:xfrm>
            <a:off x="6794469" y="1395068"/>
            <a:ext cx="4873846"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400"/>
              <a:buNone/>
              <a:defRPr sz="1400" b="0">
                <a:solidFill>
                  <a:schemeClr val="accent1"/>
                </a:solidFill>
                <a:latin typeface="Quattrocento Sans"/>
                <a:ea typeface="Quattrocento Sans"/>
                <a:cs typeface="Quattrocento Sans"/>
                <a:sym typeface="Quattrocento Sans"/>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15" name="Google Shape;1315;p244"/>
          <p:cNvSpPr txBox="1">
            <a:spLocks noGrp="1"/>
          </p:cNvSpPr>
          <p:nvPr>
            <p:ph type="body" idx="4"/>
          </p:nvPr>
        </p:nvSpPr>
        <p:spPr>
          <a:xfrm>
            <a:off x="6794469" y="2042957"/>
            <a:ext cx="4873846" cy="208420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sz="1200" b="0" i="0">
                <a:solidFill>
                  <a:srgbClr val="595959"/>
                </a:solidFill>
                <a:latin typeface="Quattrocento Sans"/>
                <a:ea typeface="Quattrocento Sans"/>
                <a:cs typeface="Quattrocento Sans"/>
                <a:sym typeface="Quattrocento Sans"/>
              </a:defRPr>
            </a:lvl1pPr>
            <a:lvl2pPr marL="914400" lvl="1" indent="-273050" algn="l">
              <a:spcBef>
                <a:spcPts val="390"/>
              </a:spcBef>
              <a:spcAft>
                <a:spcPts val="0"/>
              </a:spcAft>
              <a:buClr>
                <a:srgbClr val="7F7F7F"/>
              </a:buClr>
              <a:buSzPts val="700"/>
              <a:buChar char="•"/>
              <a:defRPr sz="700" b="0" i="0">
                <a:latin typeface="Arial"/>
                <a:ea typeface="Arial"/>
                <a:cs typeface="Arial"/>
                <a:sym typeface="Arial"/>
              </a:defRPr>
            </a:lvl2pPr>
            <a:lvl3pPr marL="1371600" lvl="2" indent="-228600" algn="l">
              <a:spcBef>
                <a:spcPts val="140"/>
              </a:spcBef>
              <a:spcAft>
                <a:spcPts val="0"/>
              </a:spcAft>
              <a:buClr>
                <a:srgbClr val="7F7F7F"/>
              </a:buClr>
              <a:buSzPts val="700"/>
              <a:buFont typeface="Arial"/>
              <a:buNone/>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16" name="Google Shape;1316;p244"/>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7" name="Google Shape;1317;p244"/>
          <p:cNvSpPr txBox="1">
            <a:spLocks noGrp="1"/>
          </p:cNvSpPr>
          <p:nvPr>
            <p:ph type="body" idx="5"/>
          </p:nvPr>
        </p:nvSpPr>
        <p:spPr>
          <a:xfrm>
            <a:off x="1596138" y="4296036"/>
            <a:ext cx="4873846" cy="198534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Font typeface="Arial"/>
              <a:buNone/>
              <a:defRPr sz="1200" b="0" i="0">
                <a:solidFill>
                  <a:srgbClr val="595959"/>
                </a:solidFill>
                <a:latin typeface="Quattrocento Sans"/>
                <a:ea typeface="Quattrocento Sans"/>
                <a:cs typeface="Quattrocento Sans"/>
                <a:sym typeface="Quattrocento Sans"/>
              </a:defRPr>
            </a:lvl1pPr>
            <a:lvl2pPr marL="914400" lvl="1" indent="-273050" algn="l">
              <a:lnSpc>
                <a:spcPct val="100000"/>
              </a:lnSpc>
              <a:spcBef>
                <a:spcPts val="390"/>
              </a:spcBef>
              <a:spcAft>
                <a:spcPts val="0"/>
              </a:spcAft>
              <a:buClr>
                <a:srgbClr val="7F7F7F"/>
              </a:buClr>
              <a:buSzPts val="700"/>
              <a:buChar char="•"/>
              <a:defRPr sz="700" b="0" i="0">
                <a:latin typeface="Arial"/>
                <a:ea typeface="Arial"/>
                <a:cs typeface="Arial"/>
                <a:sym typeface="Arial"/>
              </a:defRPr>
            </a:lvl2pPr>
            <a:lvl3pPr marL="1371600" lvl="2" indent="-273050" algn="l">
              <a:spcBef>
                <a:spcPts val="390"/>
              </a:spcBef>
              <a:spcAft>
                <a:spcPts val="0"/>
              </a:spcAft>
              <a:buClr>
                <a:srgbClr val="7F7F7F"/>
              </a:buClr>
              <a:buSzPts val="700"/>
              <a:buFont typeface="Arial"/>
              <a:buChar char="•"/>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18" name="Google Shape;1318;p244"/>
          <p:cNvSpPr txBox="1">
            <a:spLocks noGrp="1"/>
          </p:cNvSpPr>
          <p:nvPr>
            <p:ph type="body" idx="6"/>
          </p:nvPr>
        </p:nvSpPr>
        <p:spPr>
          <a:xfrm>
            <a:off x="6794469" y="4296036"/>
            <a:ext cx="4873846" cy="198534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sz="1200" b="0" i="0">
                <a:solidFill>
                  <a:srgbClr val="595959"/>
                </a:solidFill>
                <a:latin typeface="Quattrocento Sans"/>
                <a:ea typeface="Quattrocento Sans"/>
                <a:cs typeface="Quattrocento Sans"/>
                <a:sym typeface="Quattrocento Sans"/>
              </a:defRPr>
            </a:lvl1pPr>
            <a:lvl2pPr marL="914400" lvl="1" indent="-273050" algn="l">
              <a:spcBef>
                <a:spcPts val="390"/>
              </a:spcBef>
              <a:spcAft>
                <a:spcPts val="0"/>
              </a:spcAft>
              <a:buClr>
                <a:srgbClr val="7F7F7F"/>
              </a:buClr>
              <a:buSzPts val="700"/>
              <a:buChar char="•"/>
              <a:defRPr sz="700" b="0" i="0">
                <a:latin typeface="Arial"/>
                <a:ea typeface="Arial"/>
                <a:cs typeface="Arial"/>
                <a:sym typeface="Arial"/>
              </a:defRPr>
            </a:lvl2pPr>
            <a:lvl3pPr marL="1371600" lvl="2" indent="-228600" algn="l">
              <a:spcBef>
                <a:spcPts val="140"/>
              </a:spcBef>
              <a:spcAft>
                <a:spcPts val="0"/>
              </a:spcAft>
              <a:buClr>
                <a:srgbClr val="7F7F7F"/>
              </a:buClr>
              <a:buSzPts val="700"/>
              <a:buFont typeface="Arial"/>
              <a:buNone/>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19"/>
        <p:cNvGrpSpPr/>
        <p:nvPr/>
      </p:nvGrpSpPr>
      <p:grpSpPr>
        <a:xfrm>
          <a:off x="0" y="0"/>
          <a:ext cx="0" cy="0"/>
          <a:chOff x="0" y="0"/>
          <a:chExt cx="0" cy="0"/>
        </a:xfrm>
      </p:grpSpPr>
      <p:sp>
        <p:nvSpPr>
          <p:cNvPr id="1320" name="Google Shape;1320;p245"/>
          <p:cNvSpPr txBox="1">
            <a:spLocks noGrp="1"/>
          </p:cNvSpPr>
          <p:nvPr>
            <p:ph type="title"/>
          </p:nvPr>
        </p:nvSpPr>
        <p:spPr>
          <a:xfrm>
            <a:off x="334963" y="387969"/>
            <a:ext cx="9437687" cy="430887"/>
          </a:xfrm>
          <a:prstGeom prst="rect">
            <a:avLst/>
          </a:prstGeom>
          <a:noFill/>
          <a:ln>
            <a:noFill/>
          </a:ln>
        </p:spPr>
        <p:txBody>
          <a:bodyPr spcFirstLastPara="1" wrap="square" lIns="0" tIns="0" rIns="0" bIns="0" anchor="t" anchorCtr="0">
            <a:spAutoFit/>
          </a:bodyPr>
          <a:lstStyle>
            <a:lvl1pPr lvl="0" algn="l">
              <a:spcBef>
                <a:spcPts val="0"/>
              </a:spcBef>
              <a:spcAft>
                <a:spcPts val="0"/>
              </a:spcAft>
              <a:buClr>
                <a:srgbClr val="3F3F3F"/>
              </a:buClr>
              <a:buSzPts val="2800"/>
              <a:buFont typeface="Quattrocento Sans"/>
              <a:buNone/>
              <a:defRPr sz="2800">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21" name="Google Shape;1321;p245"/>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1322" name="Google Shape;1322;p245"/>
          <p:cNvPicPr preferRelativeResize="0"/>
          <p:nvPr/>
        </p:nvPicPr>
        <p:blipFill rotWithShape="1">
          <a:blip r:embed="rId2">
            <a:alphaModFix/>
          </a:blip>
          <a:srcRect/>
          <a:stretch/>
        </p:blipFill>
        <p:spPr>
          <a:xfrm>
            <a:off x="9952263" y="420773"/>
            <a:ext cx="2190955" cy="960352"/>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7469">
          <p15:clr>
            <a:srgbClr val="FBAE40"/>
          </p15:clr>
        </p15:guide>
        <p15:guide id="3" pos="211">
          <p15:clr>
            <a:srgbClr val="FBAE40"/>
          </p15:clr>
        </p15:guide>
        <p15:guide id="4" pos="3840">
          <p15:clr>
            <a:srgbClr val="FBAE40"/>
          </p15:clr>
        </p15:guide>
        <p15:guide id="5" orient="horz" pos="406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Key statement white">
  <p:cSld name="Key statement white">
    <p:bg>
      <p:bgPr>
        <a:solidFill>
          <a:schemeClr val="lt1"/>
        </a:solidFill>
        <a:effectLst/>
      </p:bgPr>
    </p:bg>
    <p:spTree>
      <p:nvGrpSpPr>
        <p:cNvPr id="1" name="Shape 127"/>
        <p:cNvGrpSpPr/>
        <p:nvPr/>
      </p:nvGrpSpPr>
      <p:grpSpPr>
        <a:xfrm>
          <a:off x="0" y="0"/>
          <a:ext cx="0" cy="0"/>
          <a:chOff x="0" y="0"/>
          <a:chExt cx="0" cy="0"/>
        </a:xfrm>
      </p:grpSpPr>
      <p:sp>
        <p:nvSpPr>
          <p:cNvPr id="128" name="Google Shape;128;p136"/>
          <p:cNvSpPr txBox="1">
            <a:spLocks noGrp="1"/>
          </p:cNvSpPr>
          <p:nvPr>
            <p:ph type="body" idx="1"/>
          </p:nvPr>
        </p:nvSpPr>
        <p:spPr>
          <a:xfrm>
            <a:off x="469900"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dk1"/>
              </a:buClr>
              <a:buSzPts val="2800"/>
              <a:buNone/>
              <a:defRPr sz="2800">
                <a:solidFill>
                  <a:schemeClr val="dk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23"/>
        <p:cNvGrpSpPr/>
        <p:nvPr/>
      </p:nvGrpSpPr>
      <p:grpSpPr>
        <a:xfrm>
          <a:off x="0" y="0"/>
          <a:ext cx="0" cy="0"/>
          <a:chOff x="0" y="0"/>
          <a:chExt cx="0" cy="0"/>
        </a:xfrm>
      </p:grpSpPr>
      <p:sp>
        <p:nvSpPr>
          <p:cNvPr id="1324" name="Google Shape;1324;p246"/>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Section Divider">
  <p:cSld name="Section Divider">
    <p:bg>
      <p:bgPr>
        <a:solidFill>
          <a:schemeClr val="dk1"/>
        </a:solidFill>
        <a:effectLst/>
      </p:bgPr>
    </p:bg>
    <p:spTree>
      <p:nvGrpSpPr>
        <p:cNvPr id="1" name="Shape 1325"/>
        <p:cNvGrpSpPr/>
        <p:nvPr/>
      </p:nvGrpSpPr>
      <p:grpSpPr>
        <a:xfrm>
          <a:off x="0" y="0"/>
          <a:ext cx="0" cy="0"/>
          <a:chOff x="0" y="0"/>
          <a:chExt cx="0" cy="0"/>
        </a:xfrm>
      </p:grpSpPr>
      <p:pic>
        <p:nvPicPr>
          <p:cNvPr id="1326" name="Google Shape;1326;p247"/>
          <p:cNvPicPr preferRelativeResize="0"/>
          <p:nvPr/>
        </p:nvPicPr>
        <p:blipFill rotWithShape="1">
          <a:blip r:embed="rId2">
            <a:alphaModFix/>
          </a:blip>
          <a:srcRect/>
          <a:stretch/>
        </p:blipFill>
        <p:spPr>
          <a:xfrm>
            <a:off x="2133600" y="152400"/>
            <a:ext cx="10058400" cy="6705600"/>
          </a:xfrm>
          <a:prstGeom prst="rect">
            <a:avLst/>
          </a:prstGeom>
          <a:noFill/>
          <a:ln>
            <a:noFill/>
          </a:ln>
        </p:spPr>
      </p:pic>
      <p:sp>
        <p:nvSpPr>
          <p:cNvPr id="1327" name="Google Shape;1327;p247"/>
          <p:cNvSpPr/>
          <p:nvPr/>
        </p:nvSpPr>
        <p:spPr>
          <a:xfrm>
            <a:off x="0" y="0"/>
            <a:ext cx="12192000" cy="6858000"/>
          </a:xfrm>
          <a:prstGeom prst="rect">
            <a:avLst/>
          </a:prstGeom>
          <a:solidFill>
            <a:srgbClr val="000000">
              <a:alpha val="6196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28" name="Google Shape;1328;p247"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1_Section Divider">
  <p:cSld name="1_Section Divider">
    <p:bg>
      <p:bgPr>
        <a:solidFill>
          <a:schemeClr val="dk1"/>
        </a:solidFill>
        <a:effectLst/>
      </p:bgPr>
    </p:bg>
    <p:spTree>
      <p:nvGrpSpPr>
        <p:cNvPr id="1" name="Shape 1329"/>
        <p:cNvGrpSpPr/>
        <p:nvPr/>
      </p:nvGrpSpPr>
      <p:grpSpPr>
        <a:xfrm>
          <a:off x="0" y="0"/>
          <a:ext cx="0" cy="0"/>
          <a:chOff x="0" y="0"/>
          <a:chExt cx="0" cy="0"/>
        </a:xfrm>
      </p:grpSpPr>
      <p:pic>
        <p:nvPicPr>
          <p:cNvPr id="1330" name="Google Shape;1330;p248"/>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31" name="Google Shape;1331;p248"/>
          <p:cNvSpPr/>
          <p:nvPr/>
        </p:nvSpPr>
        <p:spPr>
          <a:xfrm>
            <a:off x="0" y="0"/>
            <a:ext cx="12192000" cy="6858000"/>
          </a:xfrm>
          <a:prstGeom prst="rect">
            <a:avLst/>
          </a:prstGeom>
          <a:solidFill>
            <a:srgbClr val="000000">
              <a:alpha val="6196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32" name="Google Shape;1332;p248"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1_1 Column">
  <p:cSld name="1_1 Column">
    <p:bg>
      <p:bgPr>
        <a:solidFill>
          <a:schemeClr val="dk1"/>
        </a:solidFill>
        <a:effectLst/>
      </p:bgPr>
    </p:bg>
    <p:spTree>
      <p:nvGrpSpPr>
        <p:cNvPr id="1" name="Shape 1333"/>
        <p:cNvGrpSpPr/>
        <p:nvPr/>
      </p:nvGrpSpPr>
      <p:grpSpPr>
        <a:xfrm>
          <a:off x="0" y="0"/>
          <a:ext cx="0" cy="0"/>
          <a:chOff x="0" y="0"/>
          <a:chExt cx="0" cy="0"/>
        </a:xfrm>
      </p:grpSpPr>
      <p:sp>
        <p:nvSpPr>
          <p:cNvPr id="1334" name="Google Shape;1334;p249"/>
          <p:cNvSpPr txBox="1">
            <a:spLocks noGrp="1"/>
          </p:cNvSpPr>
          <p:nvPr>
            <p:ph type="title"/>
          </p:nvPr>
        </p:nvSpPr>
        <p:spPr>
          <a:xfrm>
            <a:off x="1596138" y="461967"/>
            <a:ext cx="10072177" cy="490577"/>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FFFFFF"/>
              </a:buClr>
              <a:buSzPts val="2400"/>
              <a:buFont typeface="Quattrocento Sans"/>
              <a:buNone/>
              <a:defRPr>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5" name="Google Shape;1335;p249"/>
          <p:cNvSpPr txBox="1">
            <a:spLocks noGrp="1"/>
          </p:cNvSpPr>
          <p:nvPr>
            <p:ph type="body" idx="1"/>
          </p:nvPr>
        </p:nvSpPr>
        <p:spPr>
          <a:xfrm>
            <a:off x="1596138" y="1600205"/>
            <a:ext cx="10072177" cy="473949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FFFFFF"/>
              </a:buClr>
              <a:buSzPts val="700"/>
              <a:buNone/>
              <a:defRPr sz="700" b="0" i="0">
                <a:solidFill>
                  <a:srgbClr val="FFFFFF"/>
                </a:solidFill>
                <a:latin typeface="Arial"/>
                <a:ea typeface="Arial"/>
                <a:cs typeface="Arial"/>
                <a:sym typeface="Arial"/>
              </a:defRPr>
            </a:lvl1pPr>
            <a:lvl2pPr marL="914400" lvl="1" indent="-273050" algn="l">
              <a:spcBef>
                <a:spcPts val="390"/>
              </a:spcBef>
              <a:spcAft>
                <a:spcPts val="0"/>
              </a:spcAft>
              <a:buClr>
                <a:srgbClr val="FFFFFF"/>
              </a:buClr>
              <a:buSzPts val="700"/>
              <a:buChar char="•"/>
              <a:defRPr sz="700" b="0" i="0">
                <a:solidFill>
                  <a:srgbClr val="FFFFFF"/>
                </a:solidFill>
                <a:latin typeface="Arial"/>
                <a:ea typeface="Arial"/>
                <a:cs typeface="Arial"/>
                <a:sym typeface="Arial"/>
              </a:defRPr>
            </a:lvl2pPr>
            <a:lvl3pPr marL="1371600" lvl="2" indent="-273050" algn="l">
              <a:spcBef>
                <a:spcPts val="390"/>
              </a:spcBef>
              <a:spcAft>
                <a:spcPts val="0"/>
              </a:spcAft>
              <a:buClr>
                <a:srgbClr val="FFFFFF"/>
              </a:buClr>
              <a:buSzPts val="700"/>
              <a:buFont typeface="Merriweather Sans"/>
              <a:buChar char="-"/>
              <a:defRPr sz="700" b="0" i="0">
                <a:solidFill>
                  <a:srgbClr val="FFFFFF"/>
                </a:solidFill>
                <a:latin typeface="Arial"/>
                <a:ea typeface="Arial"/>
                <a:cs typeface="Arial"/>
                <a:sym typeface="Arial"/>
              </a:defRPr>
            </a:lvl3pPr>
            <a:lvl4pPr marL="1828800" lvl="3" indent="-228600" algn="l">
              <a:spcBef>
                <a:spcPts val="390"/>
              </a:spcBef>
              <a:spcAft>
                <a:spcPts val="0"/>
              </a:spcAft>
              <a:buClr>
                <a:srgbClr val="7F7F7F"/>
              </a:buClr>
              <a:buSzPts val="700"/>
              <a:buFont typeface="Arial"/>
              <a:buNone/>
              <a:defRPr sz="700" b="0" i="0">
                <a:latin typeface="Arial"/>
                <a:ea typeface="Arial"/>
                <a:cs typeface="Arial"/>
                <a:sym typeface="Arial"/>
              </a:defRPr>
            </a:lvl4pPr>
            <a:lvl5pPr marL="2286000" lvl="4" indent="-228600" algn="l">
              <a:spcBef>
                <a:spcPts val="140"/>
              </a:spcBef>
              <a:spcAft>
                <a:spcPts val="0"/>
              </a:spcAft>
              <a:buClr>
                <a:srgbClr val="7F7F7F"/>
              </a:buClr>
              <a:buSzPts val="700"/>
              <a:buFont typeface="Arial"/>
              <a:buNone/>
              <a:defRPr sz="700" b="0" i="0">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36" name="Google Shape;1336;p249"/>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7" name="Google Shape;1337;p249"/>
          <p:cNvSpPr txBox="1">
            <a:spLocks noGrp="1"/>
          </p:cNvSpPr>
          <p:nvPr>
            <p:ph type="body" idx="2"/>
          </p:nvPr>
        </p:nvSpPr>
        <p:spPr>
          <a:xfrm>
            <a:off x="1595828" y="952362"/>
            <a:ext cx="10072764" cy="351405"/>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accent1"/>
              </a:buClr>
              <a:buSzPts val="1200"/>
              <a:buNone/>
              <a:defRPr sz="1200">
                <a:solidFill>
                  <a:schemeClr val="accent1"/>
                </a:solidFill>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1_2 Column" type="twoTxTwoObj">
  <p:cSld name="TWO_OBJECTS_WITH_TEXT">
    <p:bg>
      <p:bgPr>
        <a:solidFill>
          <a:schemeClr val="dk1"/>
        </a:solidFill>
        <a:effectLst/>
      </p:bgPr>
    </p:bg>
    <p:spTree>
      <p:nvGrpSpPr>
        <p:cNvPr id="1" name="Shape 1338"/>
        <p:cNvGrpSpPr/>
        <p:nvPr/>
      </p:nvGrpSpPr>
      <p:grpSpPr>
        <a:xfrm>
          <a:off x="0" y="0"/>
          <a:ext cx="0" cy="0"/>
          <a:chOff x="0" y="0"/>
          <a:chExt cx="0" cy="0"/>
        </a:xfrm>
      </p:grpSpPr>
      <p:sp>
        <p:nvSpPr>
          <p:cNvPr id="1339" name="Google Shape;1339;p250"/>
          <p:cNvSpPr txBox="1">
            <a:spLocks noGrp="1"/>
          </p:cNvSpPr>
          <p:nvPr>
            <p:ph type="title"/>
          </p:nvPr>
        </p:nvSpPr>
        <p:spPr>
          <a:xfrm>
            <a:off x="1596138" y="461967"/>
            <a:ext cx="10072177" cy="490577"/>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FFFFFF"/>
              </a:buClr>
              <a:buSzPts val="2400"/>
              <a:buFont typeface="Quattrocento Sans"/>
              <a:buNone/>
              <a:defRPr>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0" name="Google Shape;1340;p250"/>
          <p:cNvSpPr txBox="1">
            <a:spLocks noGrp="1"/>
          </p:cNvSpPr>
          <p:nvPr>
            <p:ph type="body" idx="1"/>
          </p:nvPr>
        </p:nvSpPr>
        <p:spPr>
          <a:xfrm>
            <a:off x="1596140" y="1535114"/>
            <a:ext cx="4486258"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200"/>
              <a:buNone/>
              <a:defRPr sz="1200" b="1">
                <a:solidFill>
                  <a:schemeClr val="accent1"/>
                </a:solidFill>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41" name="Google Shape;1341;p250"/>
          <p:cNvSpPr txBox="1">
            <a:spLocks noGrp="1"/>
          </p:cNvSpPr>
          <p:nvPr>
            <p:ph type="body" idx="2"/>
          </p:nvPr>
        </p:nvSpPr>
        <p:spPr>
          <a:xfrm>
            <a:off x="1596140" y="2042956"/>
            <a:ext cx="4486258" cy="408320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FFFFFF"/>
              </a:buClr>
              <a:buSzPts val="700"/>
              <a:buFont typeface="Arial"/>
              <a:buNone/>
              <a:defRPr sz="700" b="0" i="0">
                <a:solidFill>
                  <a:srgbClr val="FFFFFF"/>
                </a:solidFill>
                <a:latin typeface="Arial"/>
                <a:ea typeface="Arial"/>
                <a:cs typeface="Arial"/>
                <a:sym typeface="Arial"/>
              </a:defRPr>
            </a:lvl1pPr>
            <a:lvl2pPr marL="914400" lvl="1" indent="-273050" algn="l">
              <a:lnSpc>
                <a:spcPct val="100000"/>
              </a:lnSpc>
              <a:spcBef>
                <a:spcPts val="390"/>
              </a:spcBef>
              <a:spcAft>
                <a:spcPts val="0"/>
              </a:spcAft>
              <a:buClr>
                <a:srgbClr val="7F7F7F"/>
              </a:buClr>
              <a:buSzPts val="700"/>
              <a:buChar char="•"/>
              <a:defRPr sz="700" b="0" i="0">
                <a:latin typeface="Arial"/>
                <a:ea typeface="Arial"/>
                <a:cs typeface="Arial"/>
                <a:sym typeface="Arial"/>
              </a:defRPr>
            </a:lvl2pPr>
            <a:lvl3pPr marL="1371600" lvl="2" indent="-273050" algn="l">
              <a:spcBef>
                <a:spcPts val="390"/>
              </a:spcBef>
              <a:spcAft>
                <a:spcPts val="0"/>
              </a:spcAft>
              <a:buClr>
                <a:srgbClr val="7F7F7F"/>
              </a:buClr>
              <a:buSzPts val="700"/>
              <a:buFont typeface="Arial"/>
              <a:buChar char="•"/>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42" name="Google Shape;1342;p250"/>
          <p:cNvSpPr txBox="1">
            <a:spLocks noGrp="1"/>
          </p:cNvSpPr>
          <p:nvPr>
            <p:ph type="body" idx="3"/>
          </p:nvPr>
        </p:nvSpPr>
        <p:spPr>
          <a:xfrm>
            <a:off x="7180295" y="1535114"/>
            <a:ext cx="4488021"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200"/>
              <a:buNone/>
              <a:defRPr sz="1200" b="1">
                <a:solidFill>
                  <a:schemeClr val="accent1"/>
                </a:solidFill>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43" name="Google Shape;1343;p250"/>
          <p:cNvSpPr txBox="1">
            <a:spLocks noGrp="1"/>
          </p:cNvSpPr>
          <p:nvPr>
            <p:ph type="body" idx="4"/>
          </p:nvPr>
        </p:nvSpPr>
        <p:spPr>
          <a:xfrm>
            <a:off x="7180295" y="2042956"/>
            <a:ext cx="4488021" cy="408320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FFFFFF"/>
              </a:buClr>
              <a:buSzPts val="700"/>
              <a:buNone/>
              <a:defRPr sz="700" b="0" i="0">
                <a:solidFill>
                  <a:srgbClr val="FFFFFF"/>
                </a:solidFill>
                <a:latin typeface="Arial"/>
                <a:ea typeface="Arial"/>
                <a:cs typeface="Arial"/>
                <a:sym typeface="Arial"/>
              </a:defRPr>
            </a:lvl1pPr>
            <a:lvl2pPr marL="914400" lvl="1" indent="-273050" algn="l">
              <a:spcBef>
                <a:spcPts val="390"/>
              </a:spcBef>
              <a:spcAft>
                <a:spcPts val="0"/>
              </a:spcAft>
              <a:buClr>
                <a:srgbClr val="7F7F7F"/>
              </a:buClr>
              <a:buSzPts val="700"/>
              <a:buChar char="•"/>
              <a:defRPr sz="700" b="0" i="0">
                <a:latin typeface="Arial"/>
                <a:ea typeface="Arial"/>
                <a:cs typeface="Arial"/>
                <a:sym typeface="Arial"/>
              </a:defRPr>
            </a:lvl2pPr>
            <a:lvl3pPr marL="1371600" lvl="2" indent="-228600" algn="l">
              <a:spcBef>
                <a:spcPts val="140"/>
              </a:spcBef>
              <a:spcAft>
                <a:spcPts val="0"/>
              </a:spcAft>
              <a:buClr>
                <a:srgbClr val="7F7F7F"/>
              </a:buClr>
              <a:buSzPts val="700"/>
              <a:buFont typeface="Arial"/>
              <a:buNone/>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44" name="Google Shape;1344;p250"/>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1_Title Only">
  <p:cSld name="1_Title Only">
    <p:bg>
      <p:bgPr>
        <a:solidFill>
          <a:schemeClr val="dk1"/>
        </a:solidFill>
        <a:effectLst/>
      </p:bgPr>
    </p:bg>
    <p:spTree>
      <p:nvGrpSpPr>
        <p:cNvPr id="1" name="Shape 1345"/>
        <p:cNvGrpSpPr/>
        <p:nvPr/>
      </p:nvGrpSpPr>
      <p:grpSpPr>
        <a:xfrm>
          <a:off x="0" y="0"/>
          <a:ext cx="0" cy="0"/>
          <a:chOff x="0" y="0"/>
          <a:chExt cx="0" cy="0"/>
        </a:xfrm>
      </p:grpSpPr>
      <p:sp>
        <p:nvSpPr>
          <p:cNvPr id="1346" name="Google Shape;1346;p251"/>
          <p:cNvSpPr txBox="1">
            <a:spLocks noGrp="1"/>
          </p:cNvSpPr>
          <p:nvPr>
            <p:ph type="title"/>
          </p:nvPr>
        </p:nvSpPr>
        <p:spPr>
          <a:xfrm>
            <a:off x="1596138" y="461967"/>
            <a:ext cx="10072177" cy="490577"/>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FFFFFF"/>
              </a:buClr>
              <a:buSzPts val="2400"/>
              <a:buFont typeface="Quattrocento Sans"/>
              <a:buNone/>
              <a:defRPr>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7" name="Google Shape;1347;p251"/>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1_Blank">
  <p:cSld name="1_Blank">
    <p:bg>
      <p:bgPr>
        <a:solidFill>
          <a:schemeClr val="dk1"/>
        </a:solidFill>
        <a:effectLst/>
      </p:bgPr>
    </p:bg>
    <p:spTree>
      <p:nvGrpSpPr>
        <p:cNvPr id="1" name="Shape 1348"/>
        <p:cNvGrpSpPr/>
        <p:nvPr/>
      </p:nvGrpSpPr>
      <p:grpSpPr>
        <a:xfrm>
          <a:off x="0" y="0"/>
          <a:ext cx="0" cy="0"/>
          <a:chOff x="0" y="0"/>
          <a:chExt cx="0" cy="0"/>
        </a:xfrm>
      </p:grpSpPr>
      <p:sp>
        <p:nvSpPr>
          <p:cNvPr id="1349" name="Google Shape;1349;p252"/>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350"/>
        <p:cNvGrpSpPr/>
        <p:nvPr/>
      </p:nvGrpSpPr>
      <p:grpSpPr>
        <a:xfrm>
          <a:off x="0" y="0"/>
          <a:ext cx="0" cy="0"/>
          <a:chOff x="0" y="0"/>
          <a:chExt cx="0" cy="0"/>
        </a:xfrm>
      </p:grpSpPr>
      <p:sp>
        <p:nvSpPr>
          <p:cNvPr id="1351" name="Google Shape;1351;p253"/>
          <p:cNvSpPr txBox="1">
            <a:spLocks noGrp="1"/>
          </p:cNvSpPr>
          <p:nvPr>
            <p:ph type="title"/>
          </p:nvPr>
        </p:nvSpPr>
        <p:spPr>
          <a:xfrm>
            <a:off x="817675" y="3760954"/>
            <a:ext cx="10363200" cy="1362075"/>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3200"/>
              <a:buFont typeface="Quattrocento Sans"/>
              <a:buNone/>
              <a:defRPr sz="32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2" name="Google Shape;1352;p253"/>
          <p:cNvSpPr txBox="1">
            <a:spLocks noGrp="1"/>
          </p:cNvSpPr>
          <p:nvPr>
            <p:ph type="sldNum" idx="12"/>
          </p:nvPr>
        </p:nvSpPr>
        <p:spPr>
          <a:xfrm>
            <a:off x="8930215" y="6386513"/>
            <a:ext cx="2347385" cy="4572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900">
                <a:solidFill>
                  <a:srgbClr val="000000"/>
                </a:solidFill>
                <a:latin typeface="Arial"/>
                <a:ea typeface="Arial"/>
                <a:cs typeface="Arial"/>
                <a:sym typeface="Arial"/>
              </a:defRPr>
            </a:lvl1pPr>
            <a:lvl2pPr marL="0" marR="0" lvl="1" indent="0" algn="l" rtl="0">
              <a:spcBef>
                <a:spcPts val="0"/>
              </a:spcBef>
              <a:buNone/>
              <a:defRPr sz="1900">
                <a:solidFill>
                  <a:srgbClr val="000000"/>
                </a:solidFill>
                <a:latin typeface="Arial"/>
                <a:ea typeface="Arial"/>
                <a:cs typeface="Arial"/>
                <a:sym typeface="Arial"/>
              </a:defRPr>
            </a:lvl2pPr>
            <a:lvl3pPr marL="0" marR="0" lvl="2" indent="0" algn="l" rtl="0">
              <a:spcBef>
                <a:spcPts val="0"/>
              </a:spcBef>
              <a:buNone/>
              <a:defRPr sz="1900">
                <a:solidFill>
                  <a:srgbClr val="000000"/>
                </a:solidFill>
                <a:latin typeface="Arial"/>
                <a:ea typeface="Arial"/>
                <a:cs typeface="Arial"/>
                <a:sym typeface="Arial"/>
              </a:defRPr>
            </a:lvl3pPr>
            <a:lvl4pPr marL="0" marR="0" lvl="3" indent="0" algn="l" rtl="0">
              <a:spcBef>
                <a:spcPts val="0"/>
              </a:spcBef>
              <a:buNone/>
              <a:defRPr sz="1900">
                <a:solidFill>
                  <a:srgbClr val="000000"/>
                </a:solidFill>
                <a:latin typeface="Arial"/>
                <a:ea typeface="Arial"/>
                <a:cs typeface="Arial"/>
                <a:sym typeface="Arial"/>
              </a:defRPr>
            </a:lvl4pPr>
            <a:lvl5pPr marL="0" marR="0" lvl="4" indent="0" algn="l" rtl="0">
              <a:spcBef>
                <a:spcPts val="0"/>
              </a:spcBef>
              <a:buNone/>
              <a:defRPr sz="1900">
                <a:solidFill>
                  <a:srgbClr val="000000"/>
                </a:solidFill>
                <a:latin typeface="Arial"/>
                <a:ea typeface="Arial"/>
                <a:cs typeface="Arial"/>
                <a:sym typeface="Arial"/>
              </a:defRPr>
            </a:lvl5pPr>
            <a:lvl6pPr marL="0" marR="0" lvl="5" indent="0" algn="l" rtl="0">
              <a:spcBef>
                <a:spcPts val="0"/>
              </a:spcBef>
              <a:buNone/>
              <a:defRPr sz="1900">
                <a:solidFill>
                  <a:srgbClr val="000000"/>
                </a:solidFill>
                <a:latin typeface="Arial"/>
                <a:ea typeface="Arial"/>
                <a:cs typeface="Arial"/>
                <a:sym typeface="Arial"/>
              </a:defRPr>
            </a:lvl6pPr>
            <a:lvl7pPr marL="0" marR="0" lvl="6" indent="0" algn="l" rtl="0">
              <a:spcBef>
                <a:spcPts val="0"/>
              </a:spcBef>
              <a:buNone/>
              <a:defRPr sz="1900">
                <a:solidFill>
                  <a:srgbClr val="000000"/>
                </a:solidFill>
                <a:latin typeface="Arial"/>
                <a:ea typeface="Arial"/>
                <a:cs typeface="Arial"/>
                <a:sym typeface="Arial"/>
              </a:defRPr>
            </a:lvl7pPr>
            <a:lvl8pPr marL="0" marR="0" lvl="7" indent="0" algn="l" rtl="0">
              <a:spcBef>
                <a:spcPts val="0"/>
              </a:spcBef>
              <a:buNone/>
              <a:defRPr sz="1900">
                <a:solidFill>
                  <a:srgbClr val="000000"/>
                </a:solidFill>
                <a:latin typeface="Arial"/>
                <a:ea typeface="Arial"/>
                <a:cs typeface="Arial"/>
                <a:sym typeface="Arial"/>
              </a:defRPr>
            </a:lvl8pPr>
            <a:lvl9pPr marL="0" marR="0" lvl="8" indent="0" algn="l" rtl="0">
              <a:spcBef>
                <a:spcPts val="0"/>
              </a:spcBef>
              <a:buNone/>
              <a:defRPr sz="1900">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Divider Slide">
  <p:cSld name="Divider Slide">
    <p:spTree>
      <p:nvGrpSpPr>
        <p:cNvPr id="1" name="Shape 1353"/>
        <p:cNvGrpSpPr/>
        <p:nvPr/>
      </p:nvGrpSpPr>
      <p:grpSpPr>
        <a:xfrm>
          <a:off x="0" y="0"/>
          <a:ext cx="0" cy="0"/>
          <a:chOff x="0" y="0"/>
          <a:chExt cx="0" cy="0"/>
        </a:xfrm>
      </p:grpSpPr>
      <p:pic>
        <p:nvPicPr>
          <p:cNvPr id="1354" name="Google Shape;1354;p254"/>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55" name="Google Shape;1355;p254"/>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56" name="Google Shape;1356;p254"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Divider Slide 2">
  <p:cSld name="Divider Slide 2">
    <p:spTree>
      <p:nvGrpSpPr>
        <p:cNvPr id="1" name="Shape 1357"/>
        <p:cNvGrpSpPr/>
        <p:nvPr/>
      </p:nvGrpSpPr>
      <p:grpSpPr>
        <a:xfrm>
          <a:off x="0" y="0"/>
          <a:ext cx="0" cy="0"/>
          <a:chOff x="0" y="0"/>
          <a:chExt cx="0" cy="0"/>
        </a:xfrm>
      </p:grpSpPr>
      <p:pic>
        <p:nvPicPr>
          <p:cNvPr id="1358" name="Google Shape;1358;p255"/>
          <p:cNvPicPr preferRelativeResize="0"/>
          <p:nvPr/>
        </p:nvPicPr>
        <p:blipFill rotWithShape="1">
          <a:blip r:embed="rId2">
            <a:alphaModFix/>
          </a:blip>
          <a:srcRect b="-2"/>
          <a:stretch/>
        </p:blipFill>
        <p:spPr>
          <a:xfrm>
            <a:off x="0" y="8314"/>
            <a:ext cx="12192000" cy="6849686"/>
          </a:xfrm>
          <a:prstGeom prst="rect">
            <a:avLst/>
          </a:prstGeom>
          <a:noFill/>
          <a:ln>
            <a:noFill/>
          </a:ln>
        </p:spPr>
      </p:pic>
      <p:sp>
        <p:nvSpPr>
          <p:cNvPr id="1359" name="Google Shape;1359;p255"/>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60" name="Google Shape;1360;p255"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s">
  <p:cSld name="Contents">
    <p:spTree>
      <p:nvGrpSpPr>
        <p:cNvPr id="1" name="Shape 129"/>
        <p:cNvGrpSpPr/>
        <p:nvPr/>
      </p:nvGrpSpPr>
      <p:grpSpPr>
        <a:xfrm>
          <a:off x="0" y="0"/>
          <a:ext cx="0" cy="0"/>
          <a:chOff x="0" y="0"/>
          <a:chExt cx="0" cy="0"/>
        </a:xfrm>
      </p:grpSpPr>
      <p:sp>
        <p:nvSpPr>
          <p:cNvPr id="130" name="Google Shape;130;p137"/>
          <p:cNvSpPr txBox="1">
            <a:spLocks noGrp="1"/>
          </p:cNvSpPr>
          <p:nvPr>
            <p:ph type="body" idx="1"/>
          </p:nvPr>
        </p:nvSpPr>
        <p:spPr>
          <a:xfrm>
            <a:off x="469900" y="1665291"/>
            <a:ext cx="9348787" cy="463391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31" name="Google Shape;131;p137"/>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32" name="Google Shape;132;p13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Divider Slide 3">
  <p:cSld name="Divider Slide 3">
    <p:spTree>
      <p:nvGrpSpPr>
        <p:cNvPr id="1" name="Shape 1361"/>
        <p:cNvGrpSpPr/>
        <p:nvPr/>
      </p:nvGrpSpPr>
      <p:grpSpPr>
        <a:xfrm>
          <a:off x="0" y="0"/>
          <a:ext cx="0" cy="0"/>
          <a:chOff x="0" y="0"/>
          <a:chExt cx="0" cy="0"/>
        </a:xfrm>
      </p:grpSpPr>
      <p:pic>
        <p:nvPicPr>
          <p:cNvPr id="1362" name="Google Shape;1362;p256"/>
          <p:cNvPicPr preferRelativeResize="0"/>
          <p:nvPr/>
        </p:nvPicPr>
        <p:blipFill rotWithShape="1">
          <a:blip r:embed="rId2">
            <a:alphaModFix/>
          </a:blip>
          <a:srcRect/>
          <a:stretch/>
        </p:blipFill>
        <p:spPr>
          <a:xfrm>
            <a:off x="0" y="-8164"/>
            <a:ext cx="12192000" cy="6866164"/>
          </a:xfrm>
          <a:prstGeom prst="rect">
            <a:avLst/>
          </a:prstGeom>
          <a:noFill/>
          <a:ln>
            <a:noFill/>
          </a:ln>
        </p:spPr>
      </p:pic>
      <p:sp>
        <p:nvSpPr>
          <p:cNvPr id="1363" name="Google Shape;1363;p256"/>
          <p:cNvSpPr/>
          <p:nvPr/>
        </p:nvSpPr>
        <p:spPr>
          <a:xfrm>
            <a:off x="0" y="-8164"/>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64" name="Google Shape;1364;p256" descr="http://www.virtual-affairs.nl/wp-content/uploads/2014/03/Deloitte_Logo_Wit.png"/>
          <p:cNvPicPr preferRelativeResize="0"/>
          <p:nvPr/>
        </p:nvPicPr>
        <p:blipFill rotWithShape="1">
          <a:blip r:embed="rId3">
            <a:alphaModFix/>
          </a:blip>
          <a:srcRect/>
          <a:stretch/>
        </p:blipFill>
        <p:spPr>
          <a:xfrm>
            <a:off x="334963" y="6355866"/>
            <a:ext cx="1265778" cy="288000"/>
          </a:xfrm>
          <a:prstGeom prst="rect">
            <a:avLst/>
          </a:prstGeom>
          <a:noFill/>
          <a:ln>
            <a:noFill/>
          </a:ln>
        </p:spPr>
      </p:pic>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Divider Slide 4">
  <p:cSld name="Divider Slide 4">
    <p:spTree>
      <p:nvGrpSpPr>
        <p:cNvPr id="1" name="Shape 1365"/>
        <p:cNvGrpSpPr/>
        <p:nvPr/>
      </p:nvGrpSpPr>
      <p:grpSpPr>
        <a:xfrm>
          <a:off x="0" y="0"/>
          <a:ext cx="0" cy="0"/>
          <a:chOff x="0" y="0"/>
          <a:chExt cx="0" cy="0"/>
        </a:xfrm>
      </p:grpSpPr>
      <p:pic>
        <p:nvPicPr>
          <p:cNvPr id="1366" name="Google Shape;1366;p257"/>
          <p:cNvPicPr preferRelativeResize="0"/>
          <p:nvPr/>
        </p:nvPicPr>
        <p:blipFill rotWithShape="1">
          <a:blip r:embed="rId2">
            <a:alphaModFix/>
          </a:blip>
          <a:srcRect b="-1"/>
          <a:stretch/>
        </p:blipFill>
        <p:spPr>
          <a:xfrm>
            <a:off x="0" y="-7620"/>
            <a:ext cx="12192000" cy="6865620"/>
          </a:xfrm>
          <a:prstGeom prst="rect">
            <a:avLst/>
          </a:prstGeom>
          <a:noFill/>
          <a:ln>
            <a:noFill/>
          </a:ln>
        </p:spPr>
      </p:pic>
      <p:sp>
        <p:nvSpPr>
          <p:cNvPr id="1367" name="Google Shape;1367;p257"/>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68" name="Google Shape;1368;p257"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Divider Slide 5">
  <p:cSld name="Divider Slide 5">
    <p:spTree>
      <p:nvGrpSpPr>
        <p:cNvPr id="1" name="Shape 1369"/>
        <p:cNvGrpSpPr/>
        <p:nvPr/>
      </p:nvGrpSpPr>
      <p:grpSpPr>
        <a:xfrm>
          <a:off x="0" y="0"/>
          <a:ext cx="0" cy="0"/>
          <a:chOff x="0" y="0"/>
          <a:chExt cx="0" cy="0"/>
        </a:xfrm>
      </p:grpSpPr>
      <p:pic>
        <p:nvPicPr>
          <p:cNvPr id="1370" name="Google Shape;1370;p258"/>
          <p:cNvPicPr preferRelativeResize="0"/>
          <p:nvPr/>
        </p:nvPicPr>
        <p:blipFill rotWithShape="1">
          <a:blip r:embed="rId2">
            <a:alphaModFix/>
          </a:blip>
          <a:srcRect/>
          <a:stretch/>
        </p:blipFill>
        <p:spPr>
          <a:xfrm>
            <a:off x="0" y="8164"/>
            <a:ext cx="12192000" cy="6849836"/>
          </a:xfrm>
          <a:prstGeom prst="rect">
            <a:avLst/>
          </a:prstGeom>
          <a:noFill/>
          <a:ln>
            <a:noFill/>
          </a:ln>
        </p:spPr>
      </p:pic>
      <p:sp>
        <p:nvSpPr>
          <p:cNvPr id="1371" name="Google Shape;1371;p258"/>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72" name="Google Shape;1372;p258"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Divider Slide 6">
  <p:cSld name="Divider Slide 6">
    <p:spTree>
      <p:nvGrpSpPr>
        <p:cNvPr id="1" name="Shape 1373"/>
        <p:cNvGrpSpPr/>
        <p:nvPr/>
      </p:nvGrpSpPr>
      <p:grpSpPr>
        <a:xfrm>
          <a:off x="0" y="0"/>
          <a:ext cx="0" cy="0"/>
          <a:chOff x="0" y="0"/>
          <a:chExt cx="0" cy="0"/>
        </a:xfrm>
      </p:grpSpPr>
      <p:pic>
        <p:nvPicPr>
          <p:cNvPr id="1374" name="Google Shape;1374;p259"/>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75" name="Google Shape;1375;p259"/>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76" name="Google Shape;1376;p259"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Divider Slide 8">
  <p:cSld name="Divider Slide 8">
    <p:spTree>
      <p:nvGrpSpPr>
        <p:cNvPr id="1" name="Shape 1377"/>
        <p:cNvGrpSpPr/>
        <p:nvPr/>
      </p:nvGrpSpPr>
      <p:grpSpPr>
        <a:xfrm>
          <a:off x="0" y="0"/>
          <a:ext cx="0" cy="0"/>
          <a:chOff x="0" y="0"/>
          <a:chExt cx="0" cy="0"/>
        </a:xfrm>
      </p:grpSpPr>
      <p:pic>
        <p:nvPicPr>
          <p:cNvPr id="1378" name="Google Shape;1378;p26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79" name="Google Shape;1379;p260"/>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80" name="Google Shape;1380;p260"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1381"/>
        <p:cNvGrpSpPr/>
        <p:nvPr/>
      </p:nvGrpSpPr>
      <p:grpSpPr>
        <a:xfrm>
          <a:off x="0" y="0"/>
          <a:ext cx="0" cy="0"/>
          <a:chOff x="0" y="0"/>
          <a:chExt cx="0" cy="0"/>
        </a:xfrm>
      </p:grpSpPr>
      <p:grpSp>
        <p:nvGrpSpPr>
          <p:cNvPr id="1382" name="Google Shape;1382;p261"/>
          <p:cNvGrpSpPr/>
          <p:nvPr/>
        </p:nvGrpSpPr>
        <p:grpSpPr>
          <a:xfrm>
            <a:off x="10174728" y="412461"/>
            <a:ext cx="1624017" cy="308763"/>
            <a:chOff x="398463" y="404813"/>
            <a:chExt cx="1627187" cy="307976"/>
          </a:xfrm>
        </p:grpSpPr>
        <p:sp>
          <p:nvSpPr>
            <p:cNvPr id="1383" name="Google Shape;1383;p261"/>
            <p:cNvSpPr/>
            <p:nvPr/>
          </p:nvSpPr>
          <p:spPr>
            <a:xfrm>
              <a:off x="1938338" y="625476"/>
              <a:ext cx="87312" cy="87313"/>
            </a:xfrm>
            <a:prstGeom prst="ellipse">
              <a:avLst/>
            </a:prstGeom>
            <a:solidFill>
              <a:srgbClr val="86BC2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4" name="Google Shape;1384;p261"/>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5" name="Google Shape;1385;p261"/>
            <p:cNvSpPr/>
            <p:nvPr/>
          </p:nvSpPr>
          <p:spPr>
            <a:xfrm>
              <a:off x="906463" y="404813"/>
              <a:ext cx="74612" cy="303213"/>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6" name="Google Shape;1386;p261"/>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7" name="Google Shape;1387;p261"/>
            <p:cNvSpPr/>
            <p:nvPr/>
          </p:nvSpPr>
          <p:spPr>
            <a:xfrm>
              <a:off x="1257300" y="482601"/>
              <a:ext cx="74612" cy="225425"/>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8" name="Google Shape;1388;p261"/>
            <p:cNvSpPr/>
            <p:nvPr/>
          </p:nvSpPr>
          <p:spPr>
            <a:xfrm>
              <a:off x="1257300" y="404813"/>
              <a:ext cx="74612" cy="508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9" name="Google Shape;1389;p261"/>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90" name="Google Shape;1390;p261"/>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91" name="Google Shape;1391;p261"/>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92" name="Google Shape;1392;p261"/>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grpSp>
      <p:sp>
        <p:nvSpPr>
          <p:cNvPr id="1393" name="Google Shape;1393;p261"/>
          <p:cNvSpPr txBox="1">
            <a:spLocks noGrp="1"/>
          </p:cNvSpPr>
          <p:nvPr>
            <p:ph type="title"/>
          </p:nvPr>
        </p:nvSpPr>
        <p:spPr>
          <a:xfrm>
            <a:off x="425451" y="322479"/>
            <a:ext cx="9582708" cy="548377"/>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2400"/>
              <a:buFont typeface="Quattrocento Sans"/>
              <a:buNone/>
              <a:defRPr>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1_Title and Content 2">
  <p:cSld name="1_Title and Content 2">
    <p:spTree>
      <p:nvGrpSpPr>
        <p:cNvPr id="1" name="Shape 1394"/>
        <p:cNvGrpSpPr/>
        <p:nvPr/>
      </p:nvGrpSpPr>
      <p:grpSpPr>
        <a:xfrm>
          <a:off x="0" y="0"/>
          <a:ext cx="0" cy="0"/>
          <a:chOff x="0" y="0"/>
          <a:chExt cx="0" cy="0"/>
        </a:xfrm>
      </p:grpSpPr>
      <p:sp>
        <p:nvSpPr>
          <p:cNvPr id="1395" name="Google Shape;1395;p262"/>
          <p:cNvSpPr txBox="1">
            <a:spLocks noGrp="1"/>
          </p:cNvSpPr>
          <p:nvPr>
            <p:ph type="body" idx="1"/>
          </p:nvPr>
        </p:nvSpPr>
        <p:spPr>
          <a:xfrm>
            <a:off x="393086" y="1809101"/>
            <a:ext cx="11404239" cy="453650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b="0">
                <a:latin typeface="Open Sans Light"/>
                <a:ea typeface="Open Sans Light"/>
                <a:cs typeface="Open Sans Light"/>
                <a:sym typeface="Open Sans Light"/>
              </a:defRPr>
            </a:lvl1pPr>
            <a:lvl2pPr marL="914400" lvl="1" indent="-279400" algn="l">
              <a:spcBef>
                <a:spcPts val="390"/>
              </a:spcBef>
              <a:spcAft>
                <a:spcPts val="0"/>
              </a:spcAft>
              <a:buClr>
                <a:srgbClr val="7F7F7F"/>
              </a:buClr>
              <a:buSzPts val="800"/>
              <a:buFont typeface="Arial"/>
              <a:buChar char="•"/>
              <a:defRPr>
                <a:latin typeface="Open Sans Light"/>
                <a:ea typeface="Open Sans Light"/>
                <a:cs typeface="Open Sans Light"/>
                <a:sym typeface="Open Sans Light"/>
              </a:defRPr>
            </a:lvl2pPr>
            <a:lvl3pPr marL="1371600" lvl="2" indent="-279400" algn="l">
              <a:spcBef>
                <a:spcPts val="160"/>
              </a:spcBef>
              <a:spcAft>
                <a:spcPts val="0"/>
              </a:spcAft>
              <a:buClr>
                <a:srgbClr val="7F7F7F"/>
              </a:buClr>
              <a:buSzPts val="800"/>
              <a:buFont typeface="Arial"/>
              <a:buChar char="•"/>
              <a:defRPr i="1">
                <a:latin typeface="Open Sans Light"/>
                <a:ea typeface="Open Sans Light"/>
                <a:cs typeface="Open Sans Light"/>
                <a:sym typeface="Open Sans Light"/>
              </a:defRPr>
            </a:lvl3pPr>
            <a:lvl4pPr marL="1828800" lvl="3" indent="-279400" algn="l">
              <a:spcBef>
                <a:spcPts val="160"/>
              </a:spcBef>
              <a:spcAft>
                <a:spcPts val="0"/>
              </a:spcAft>
              <a:buClr>
                <a:srgbClr val="7F7F7F"/>
              </a:buClr>
              <a:buSzPts val="800"/>
              <a:buFont typeface="Arial"/>
              <a:buChar char="−"/>
              <a:defRPr i="0">
                <a:latin typeface="Open Sans Light"/>
                <a:ea typeface="Open Sans Light"/>
                <a:cs typeface="Open Sans Light"/>
                <a:sym typeface="Open Sans Light"/>
              </a:defRPr>
            </a:lvl4pPr>
            <a:lvl5pPr marL="2286000" lvl="4" indent="-228600" algn="l">
              <a:spcBef>
                <a:spcPts val="160"/>
              </a:spcBef>
              <a:spcAft>
                <a:spcPts val="0"/>
              </a:spcAft>
              <a:buClr>
                <a:srgbClr val="7F7F7F"/>
              </a:buClr>
              <a:buSzPts val="800"/>
              <a:buFont typeface="Open Sans Light"/>
              <a:buNone/>
              <a:defRPr>
                <a:latin typeface="Open Sans Light"/>
                <a:ea typeface="Open Sans Light"/>
                <a:cs typeface="Open Sans Light"/>
                <a:sym typeface="Open Sans Light"/>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96" name="Google Shape;1396;p262"/>
          <p:cNvSpPr txBox="1">
            <a:spLocks noGrp="1"/>
          </p:cNvSpPr>
          <p:nvPr>
            <p:ph type="title"/>
          </p:nvPr>
        </p:nvSpPr>
        <p:spPr>
          <a:xfrm>
            <a:off x="393093" y="360610"/>
            <a:ext cx="9528804" cy="469492"/>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72C7E7"/>
              </a:buClr>
              <a:buSzPts val="2800"/>
              <a:buFont typeface="Open Sans Light"/>
              <a:buNone/>
              <a:defRPr sz="2800">
                <a:solidFill>
                  <a:srgbClr val="72C7E7"/>
                </a:solidFill>
                <a:latin typeface="Open Sans Light"/>
                <a:ea typeface="Open Sans Light"/>
                <a:cs typeface="Open Sans Light"/>
                <a:sym typeface="Open Sans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397" name="Google Shape;1397;p262"/>
          <p:cNvGrpSpPr/>
          <p:nvPr/>
        </p:nvGrpSpPr>
        <p:grpSpPr>
          <a:xfrm>
            <a:off x="10174725" y="412461"/>
            <a:ext cx="1624017" cy="308763"/>
            <a:chOff x="398463" y="404813"/>
            <a:chExt cx="1627187" cy="307976"/>
          </a:xfrm>
        </p:grpSpPr>
        <p:sp>
          <p:nvSpPr>
            <p:cNvPr id="1398" name="Google Shape;1398;p262"/>
            <p:cNvSpPr/>
            <p:nvPr/>
          </p:nvSpPr>
          <p:spPr>
            <a:xfrm>
              <a:off x="1938338" y="625476"/>
              <a:ext cx="87312" cy="87313"/>
            </a:xfrm>
            <a:prstGeom prst="ellipse">
              <a:avLst/>
            </a:prstGeom>
            <a:solidFill>
              <a:srgbClr val="86BC2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399" name="Google Shape;1399;p262"/>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0" name="Google Shape;1400;p262"/>
            <p:cNvSpPr/>
            <p:nvPr/>
          </p:nvSpPr>
          <p:spPr>
            <a:xfrm>
              <a:off x="906463" y="404813"/>
              <a:ext cx="74612" cy="303213"/>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1" name="Google Shape;1401;p262"/>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2" name="Google Shape;1402;p262"/>
            <p:cNvSpPr/>
            <p:nvPr/>
          </p:nvSpPr>
          <p:spPr>
            <a:xfrm>
              <a:off x="1257300" y="482601"/>
              <a:ext cx="74612" cy="225425"/>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3" name="Google Shape;1403;p262"/>
            <p:cNvSpPr/>
            <p:nvPr/>
          </p:nvSpPr>
          <p:spPr>
            <a:xfrm>
              <a:off x="1257300" y="404813"/>
              <a:ext cx="74612" cy="508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4" name="Google Shape;1404;p262"/>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5" name="Google Shape;1405;p262"/>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6" name="Google Shape;1406;p262"/>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7" name="Google Shape;1407;p262"/>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grpSp>
      <p:sp>
        <p:nvSpPr>
          <p:cNvPr id="1408" name="Google Shape;1408;p262"/>
          <p:cNvSpPr txBox="1">
            <a:spLocks noGrp="1"/>
          </p:cNvSpPr>
          <p:nvPr>
            <p:ph type="ftr" idx="11"/>
          </p:nvPr>
        </p:nvSpPr>
        <p:spPr>
          <a:xfrm>
            <a:off x="393089" y="6407835"/>
            <a:ext cx="10079297" cy="252000"/>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sz="800" b="0">
                <a:solidFill>
                  <a:srgbClr val="8C8C8C"/>
                </a:solidFill>
                <a:latin typeface="Quattrocento Sans"/>
                <a:ea typeface="Quattrocento Sans"/>
                <a:cs typeface="Quattrocento Sans"/>
                <a:sym typeface="Quattrocento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9" name="Google Shape;1409;p262"/>
          <p:cNvSpPr txBox="1">
            <a:spLocks noGrp="1"/>
          </p:cNvSpPr>
          <p:nvPr>
            <p:ph type="sldNum" idx="12"/>
          </p:nvPr>
        </p:nvSpPr>
        <p:spPr>
          <a:xfrm>
            <a:off x="10715943" y="6407835"/>
            <a:ext cx="1056117" cy="2520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b="0">
                <a:solidFill>
                  <a:srgbClr val="8C8C8C"/>
                </a:solidFill>
                <a:latin typeface="Quattrocento Sans"/>
                <a:ea typeface="Quattrocento Sans"/>
                <a:cs typeface="Quattrocento Sans"/>
                <a:sym typeface="Quattrocento Sans"/>
              </a:defRPr>
            </a:lvl1pPr>
            <a:lvl2pPr marL="0" marR="0" lvl="1" indent="0" algn="r" rtl="0">
              <a:spcBef>
                <a:spcPts val="0"/>
              </a:spcBef>
              <a:buNone/>
              <a:defRPr sz="800" b="0">
                <a:solidFill>
                  <a:srgbClr val="8C8C8C"/>
                </a:solidFill>
                <a:latin typeface="Quattrocento Sans"/>
                <a:ea typeface="Quattrocento Sans"/>
                <a:cs typeface="Quattrocento Sans"/>
                <a:sym typeface="Quattrocento Sans"/>
              </a:defRPr>
            </a:lvl2pPr>
            <a:lvl3pPr marL="0" marR="0" lvl="2" indent="0" algn="r" rtl="0">
              <a:spcBef>
                <a:spcPts val="0"/>
              </a:spcBef>
              <a:buNone/>
              <a:defRPr sz="800" b="0">
                <a:solidFill>
                  <a:srgbClr val="8C8C8C"/>
                </a:solidFill>
                <a:latin typeface="Quattrocento Sans"/>
                <a:ea typeface="Quattrocento Sans"/>
                <a:cs typeface="Quattrocento Sans"/>
                <a:sym typeface="Quattrocento Sans"/>
              </a:defRPr>
            </a:lvl3pPr>
            <a:lvl4pPr marL="0" marR="0" lvl="3" indent="0" algn="r" rtl="0">
              <a:spcBef>
                <a:spcPts val="0"/>
              </a:spcBef>
              <a:buNone/>
              <a:defRPr sz="800" b="0">
                <a:solidFill>
                  <a:srgbClr val="8C8C8C"/>
                </a:solidFill>
                <a:latin typeface="Quattrocento Sans"/>
                <a:ea typeface="Quattrocento Sans"/>
                <a:cs typeface="Quattrocento Sans"/>
                <a:sym typeface="Quattrocento Sans"/>
              </a:defRPr>
            </a:lvl4pPr>
            <a:lvl5pPr marL="0" marR="0" lvl="4" indent="0" algn="r" rtl="0">
              <a:spcBef>
                <a:spcPts val="0"/>
              </a:spcBef>
              <a:buNone/>
              <a:defRPr sz="800" b="0">
                <a:solidFill>
                  <a:srgbClr val="8C8C8C"/>
                </a:solidFill>
                <a:latin typeface="Quattrocento Sans"/>
                <a:ea typeface="Quattrocento Sans"/>
                <a:cs typeface="Quattrocento Sans"/>
                <a:sym typeface="Quattrocento Sans"/>
              </a:defRPr>
            </a:lvl5pPr>
            <a:lvl6pPr marL="0" marR="0" lvl="5" indent="0" algn="r" rtl="0">
              <a:spcBef>
                <a:spcPts val="0"/>
              </a:spcBef>
              <a:buNone/>
              <a:defRPr sz="800" b="0">
                <a:solidFill>
                  <a:srgbClr val="8C8C8C"/>
                </a:solidFill>
                <a:latin typeface="Quattrocento Sans"/>
                <a:ea typeface="Quattrocento Sans"/>
                <a:cs typeface="Quattrocento Sans"/>
                <a:sym typeface="Quattrocento Sans"/>
              </a:defRPr>
            </a:lvl6pPr>
            <a:lvl7pPr marL="0" marR="0" lvl="6" indent="0" algn="r" rtl="0">
              <a:spcBef>
                <a:spcPts val="0"/>
              </a:spcBef>
              <a:buNone/>
              <a:defRPr sz="800" b="0">
                <a:solidFill>
                  <a:srgbClr val="8C8C8C"/>
                </a:solidFill>
                <a:latin typeface="Quattrocento Sans"/>
                <a:ea typeface="Quattrocento Sans"/>
                <a:cs typeface="Quattrocento Sans"/>
                <a:sym typeface="Quattrocento Sans"/>
              </a:defRPr>
            </a:lvl7pPr>
            <a:lvl8pPr marL="0" marR="0" lvl="7" indent="0" algn="r" rtl="0">
              <a:spcBef>
                <a:spcPts val="0"/>
              </a:spcBef>
              <a:buNone/>
              <a:defRPr sz="800" b="0">
                <a:solidFill>
                  <a:srgbClr val="8C8C8C"/>
                </a:solidFill>
                <a:latin typeface="Quattrocento Sans"/>
                <a:ea typeface="Quattrocento Sans"/>
                <a:cs typeface="Quattrocento Sans"/>
                <a:sym typeface="Quattrocento Sans"/>
              </a:defRPr>
            </a:lvl8pPr>
            <a:lvl9pPr marL="0" marR="0" lvl="8" indent="0" algn="r" rtl="0">
              <a:spcBef>
                <a:spcPts val="0"/>
              </a:spcBef>
              <a:buNone/>
              <a:defRPr sz="800" b="0">
                <a:solidFill>
                  <a:srgbClr val="8C8C8C"/>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Title &amp; 1 column text">
  <p:cSld name="Title &amp; 1 column text">
    <p:spTree>
      <p:nvGrpSpPr>
        <p:cNvPr id="1" name="Shape 1410"/>
        <p:cNvGrpSpPr/>
        <p:nvPr/>
      </p:nvGrpSpPr>
      <p:grpSpPr>
        <a:xfrm>
          <a:off x="0" y="0"/>
          <a:ext cx="0" cy="0"/>
          <a:chOff x="0" y="0"/>
          <a:chExt cx="0" cy="0"/>
        </a:xfrm>
      </p:grpSpPr>
      <p:sp>
        <p:nvSpPr>
          <p:cNvPr id="1411" name="Google Shape;1411;p263"/>
          <p:cNvSpPr txBox="1">
            <a:spLocks noGrp="1"/>
          </p:cNvSpPr>
          <p:nvPr>
            <p:ph type="title"/>
          </p:nvPr>
        </p:nvSpPr>
        <p:spPr>
          <a:xfrm>
            <a:off x="501651" y="317501"/>
            <a:ext cx="11188700" cy="698500"/>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12" name="Google Shape;1412;p263"/>
          <p:cNvSpPr txBox="1">
            <a:spLocks noGrp="1"/>
          </p:cNvSpPr>
          <p:nvPr>
            <p:ph type="body" idx="1"/>
          </p:nvPr>
        </p:nvSpPr>
        <p:spPr>
          <a:xfrm>
            <a:off x="501651" y="1665289"/>
            <a:ext cx="11165416" cy="4716463"/>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800"/>
              <a:buNone/>
              <a:defRPr/>
            </a:lvl1pPr>
            <a:lvl2pPr marL="914400" lvl="1" indent="-342900" algn="l">
              <a:spcBef>
                <a:spcPts val="390"/>
              </a:spcBef>
              <a:spcAft>
                <a:spcPts val="0"/>
              </a:spcAft>
              <a:buClr>
                <a:srgbClr val="7F7F7F"/>
              </a:buClr>
              <a:buSzPts val="1800"/>
              <a:buChar char="•"/>
              <a:defRPr/>
            </a:lvl2pPr>
            <a:lvl3pPr marL="1371600" lvl="2" indent="-228600" algn="l">
              <a:spcBef>
                <a:spcPts val="360"/>
              </a:spcBef>
              <a:spcAft>
                <a:spcPts val="0"/>
              </a:spcAft>
              <a:buClr>
                <a:srgbClr val="7F7F7F"/>
              </a:buClr>
              <a:buSzPts val="1800"/>
              <a:buNone/>
              <a:defRPr/>
            </a:lvl3pPr>
            <a:lvl4pPr marL="1828800" lvl="3" indent="-228600" algn="l">
              <a:spcBef>
                <a:spcPts val="360"/>
              </a:spcBef>
              <a:spcAft>
                <a:spcPts val="0"/>
              </a:spcAft>
              <a:buClr>
                <a:srgbClr val="7F7F7F"/>
              </a:buClr>
              <a:buSzPts val="1800"/>
              <a:buNone/>
              <a:defRPr/>
            </a:lvl4pPr>
            <a:lvl5pPr marL="2286000" lvl="4" indent="-228600" algn="l">
              <a:spcBef>
                <a:spcPts val="360"/>
              </a:spcBef>
              <a:spcAft>
                <a:spcPts val="0"/>
              </a:spcAft>
              <a:buClr>
                <a:srgbClr val="7F7F7F"/>
              </a:buClr>
              <a:buSzPts val="18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13" name="Google Shape;1413;p263"/>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414"/>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s with image">
  <p:cSld name="Contents with image">
    <p:spTree>
      <p:nvGrpSpPr>
        <p:cNvPr id="1" name="Shape 133"/>
        <p:cNvGrpSpPr/>
        <p:nvPr/>
      </p:nvGrpSpPr>
      <p:grpSpPr>
        <a:xfrm>
          <a:off x="0" y="0"/>
          <a:ext cx="0" cy="0"/>
          <a:chOff x="0" y="0"/>
          <a:chExt cx="0" cy="0"/>
        </a:xfrm>
      </p:grpSpPr>
      <p:sp>
        <p:nvSpPr>
          <p:cNvPr id="134" name="Google Shape;134;p138"/>
          <p:cNvSpPr>
            <a:spLocks noGrp="1"/>
          </p:cNvSpPr>
          <p:nvPr>
            <p:ph type="pic" idx="2"/>
          </p:nvPr>
        </p:nvSpPr>
        <p:spPr>
          <a:xfrm>
            <a:off x="5604867" y="1700213"/>
            <a:ext cx="6117233" cy="4598988"/>
          </a:xfrm>
          <a:prstGeom prst="rect">
            <a:avLst/>
          </a:prstGeom>
          <a:noFill/>
          <a:ln>
            <a:noFill/>
          </a:ln>
        </p:spPr>
      </p:sp>
      <p:sp>
        <p:nvSpPr>
          <p:cNvPr id="135" name="Google Shape;135;p138"/>
          <p:cNvSpPr txBox="1">
            <a:spLocks noGrp="1"/>
          </p:cNvSpPr>
          <p:nvPr>
            <p:ph type="body" idx="1"/>
          </p:nvPr>
        </p:nvSpPr>
        <p:spPr>
          <a:xfrm>
            <a:off x="469900" y="1665290"/>
            <a:ext cx="4333663"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36" name="Google Shape;136;p138"/>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37" name="Google Shape;137;p13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vider Slide 7">
  <p:cSld name="Divider Slide 7">
    <p:spTree>
      <p:nvGrpSpPr>
        <p:cNvPr id="1" name="Shape 28"/>
        <p:cNvGrpSpPr/>
        <p:nvPr/>
      </p:nvGrpSpPr>
      <p:grpSpPr>
        <a:xfrm>
          <a:off x="0" y="0"/>
          <a:ext cx="0" cy="0"/>
          <a:chOff x="0" y="0"/>
          <a:chExt cx="0" cy="0"/>
        </a:xfrm>
      </p:grpSpPr>
      <p:pic>
        <p:nvPicPr>
          <p:cNvPr id="29" name="Google Shape;29;p117"/>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30" name="Google Shape;30;p117"/>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Verdana"/>
              <a:ea typeface="Verdana"/>
              <a:cs typeface="Verdana"/>
              <a:sym typeface="Verdana"/>
            </a:endParaRPr>
          </a:p>
        </p:txBody>
      </p:sp>
      <p:pic>
        <p:nvPicPr>
          <p:cNvPr id="31" name="Google Shape;31;p117"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mp; 1 column text">
  <p:cSld name="Title &amp; 1 column text">
    <p:spTree>
      <p:nvGrpSpPr>
        <p:cNvPr id="1" name="Shape 138"/>
        <p:cNvGrpSpPr/>
        <p:nvPr/>
      </p:nvGrpSpPr>
      <p:grpSpPr>
        <a:xfrm>
          <a:off x="0" y="0"/>
          <a:ext cx="0" cy="0"/>
          <a:chOff x="0" y="0"/>
          <a:chExt cx="0" cy="0"/>
        </a:xfrm>
      </p:grpSpPr>
      <p:sp>
        <p:nvSpPr>
          <p:cNvPr id="139" name="Google Shape;139;p139"/>
          <p:cNvSpPr txBox="1">
            <a:spLocks noGrp="1"/>
          </p:cNvSpPr>
          <p:nvPr>
            <p:ph type="body" idx="1"/>
          </p:nvPr>
        </p:nvSpPr>
        <p:spPr>
          <a:xfrm>
            <a:off x="469900" y="1665290"/>
            <a:ext cx="11252200"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40" name="Google Shape;140;p139"/>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41" name="Google Shape;141;p13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ubtitle &amp; 1 column text">
  <p:cSld name="Title, subtitle &amp; 1 column text">
    <p:spTree>
      <p:nvGrpSpPr>
        <p:cNvPr id="1" name="Shape 142"/>
        <p:cNvGrpSpPr/>
        <p:nvPr/>
      </p:nvGrpSpPr>
      <p:grpSpPr>
        <a:xfrm>
          <a:off x="0" y="0"/>
          <a:ext cx="0" cy="0"/>
          <a:chOff x="0" y="0"/>
          <a:chExt cx="0" cy="0"/>
        </a:xfrm>
      </p:grpSpPr>
      <p:sp>
        <p:nvSpPr>
          <p:cNvPr id="143" name="Google Shape;143;p140"/>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44" name="Google Shape;144;p14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5" name="Google Shape;145;p140"/>
          <p:cNvSpPr txBox="1">
            <a:spLocks noGrp="1"/>
          </p:cNvSpPr>
          <p:nvPr>
            <p:ph type="body" idx="2"/>
          </p:nvPr>
        </p:nvSpPr>
        <p:spPr>
          <a:xfrm>
            <a:off x="469900" y="1665818"/>
            <a:ext cx="1125220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ubtitle &amp; 1 column - large">
  <p:cSld name="Title, subtitle &amp; 1 column - large">
    <p:spTree>
      <p:nvGrpSpPr>
        <p:cNvPr id="1" name="Shape 146"/>
        <p:cNvGrpSpPr/>
        <p:nvPr/>
      </p:nvGrpSpPr>
      <p:grpSpPr>
        <a:xfrm>
          <a:off x="0" y="0"/>
          <a:ext cx="0" cy="0"/>
          <a:chOff x="0" y="0"/>
          <a:chExt cx="0" cy="0"/>
        </a:xfrm>
      </p:grpSpPr>
      <p:sp>
        <p:nvSpPr>
          <p:cNvPr id="147" name="Google Shape;147;p141"/>
          <p:cNvSpPr txBox="1">
            <a:spLocks noGrp="1"/>
          </p:cNvSpPr>
          <p:nvPr>
            <p:ph type="body" idx="1"/>
          </p:nvPr>
        </p:nvSpPr>
        <p:spPr>
          <a:xfrm>
            <a:off x="469900" y="1676402"/>
            <a:ext cx="11252200" cy="462279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330200" algn="l">
              <a:spcBef>
                <a:spcPts val="1333"/>
              </a:spcBef>
              <a:spcAft>
                <a:spcPts val="0"/>
              </a:spcAft>
              <a:buClr>
                <a:schemeClr val="dk1"/>
              </a:buClr>
              <a:buSzPts val="1600"/>
              <a:buChar char="−"/>
              <a:defRPr sz="16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148" name="Google Shape;148;p141"/>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49" name="Google Shape;149;p141"/>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ubtitle &amp; chart">
  <p:cSld name="Title, subtitle &amp; chart">
    <p:spTree>
      <p:nvGrpSpPr>
        <p:cNvPr id="1" name="Shape 150"/>
        <p:cNvGrpSpPr/>
        <p:nvPr/>
      </p:nvGrpSpPr>
      <p:grpSpPr>
        <a:xfrm>
          <a:off x="0" y="0"/>
          <a:ext cx="0" cy="0"/>
          <a:chOff x="0" y="0"/>
          <a:chExt cx="0" cy="0"/>
        </a:xfrm>
      </p:grpSpPr>
      <p:sp>
        <p:nvSpPr>
          <p:cNvPr id="151" name="Google Shape;151;p142"/>
          <p:cNvSpPr>
            <a:spLocks noGrp="1"/>
          </p:cNvSpPr>
          <p:nvPr>
            <p:ph type="chart" idx="2"/>
          </p:nvPr>
        </p:nvSpPr>
        <p:spPr>
          <a:xfrm>
            <a:off x="468000" y="2054581"/>
            <a:ext cx="11252200" cy="3928209"/>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52" name="Google Shape;152;p142"/>
          <p:cNvSpPr txBox="1">
            <a:spLocks noGrp="1"/>
          </p:cNvSpPr>
          <p:nvPr>
            <p:ph type="body" idx="1"/>
          </p:nvPr>
        </p:nvSpPr>
        <p:spPr>
          <a:xfrm>
            <a:off x="468000" y="1659816"/>
            <a:ext cx="11252200" cy="3571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53" name="Google Shape;153;p142"/>
          <p:cNvSpPr txBox="1">
            <a:spLocks noGrp="1"/>
          </p:cNvSpPr>
          <p:nvPr>
            <p:ph type="body" idx="3"/>
          </p:nvPr>
        </p:nvSpPr>
        <p:spPr>
          <a:xfrm>
            <a:off x="468000" y="5982790"/>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54" name="Google Shape;154;p142"/>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55" name="Google Shape;155;p142"/>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3 chart">
  <p:cSld name="3 chart">
    <p:spTree>
      <p:nvGrpSpPr>
        <p:cNvPr id="1" name="Shape 156"/>
        <p:cNvGrpSpPr/>
        <p:nvPr/>
      </p:nvGrpSpPr>
      <p:grpSpPr>
        <a:xfrm>
          <a:off x="0" y="0"/>
          <a:ext cx="0" cy="0"/>
          <a:chOff x="0" y="0"/>
          <a:chExt cx="0" cy="0"/>
        </a:xfrm>
      </p:grpSpPr>
      <p:sp>
        <p:nvSpPr>
          <p:cNvPr id="157" name="Google Shape;157;p143"/>
          <p:cNvSpPr>
            <a:spLocks noGrp="1"/>
          </p:cNvSpPr>
          <p:nvPr>
            <p:ph type="chart" idx="2"/>
          </p:nvPr>
        </p:nvSpPr>
        <p:spPr>
          <a:xfrm>
            <a:off x="46800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58" name="Google Shape;158;p143"/>
          <p:cNvSpPr txBox="1">
            <a:spLocks noGrp="1"/>
          </p:cNvSpPr>
          <p:nvPr>
            <p:ph type="body" idx="1"/>
          </p:nvPr>
        </p:nvSpPr>
        <p:spPr>
          <a:xfrm>
            <a:off x="468000" y="1665289"/>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59" name="Google Shape;159;p143"/>
          <p:cNvSpPr>
            <a:spLocks noGrp="1"/>
          </p:cNvSpPr>
          <p:nvPr>
            <p:ph type="chart" idx="3"/>
          </p:nvPr>
        </p:nvSpPr>
        <p:spPr>
          <a:xfrm>
            <a:off x="4296000" y="2051998"/>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60" name="Google Shape;160;p143"/>
          <p:cNvSpPr txBox="1">
            <a:spLocks noGrp="1"/>
          </p:cNvSpPr>
          <p:nvPr>
            <p:ph type="body" idx="4"/>
          </p:nvPr>
        </p:nvSpPr>
        <p:spPr>
          <a:xfrm>
            <a:off x="4296003" y="1665288"/>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1" name="Google Shape;161;p143"/>
          <p:cNvSpPr>
            <a:spLocks noGrp="1"/>
          </p:cNvSpPr>
          <p:nvPr>
            <p:ph type="chart" idx="5"/>
          </p:nvPr>
        </p:nvSpPr>
        <p:spPr>
          <a:xfrm>
            <a:off x="808696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62" name="Google Shape;162;p143"/>
          <p:cNvSpPr txBox="1">
            <a:spLocks noGrp="1"/>
          </p:cNvSpPr>
          <p:nvPr>
            <p:ph type="body" idx="6"/>
          </p:nvPr>
        </p:nvSpPr>
        <p:spPr>
          <a:xfrm>
            <a:off x="8086959" y="1659145"/>
            <a:ext cx="3600000" cy="39825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3" name="Google Shape;163;p143"/>
          <p:cNvSpPr txBox="1">
            <a:spLocks noGrp="1"/>
          </p:cNvSpPr>
          <p:nvPr>
            <p:ph type="body" idx="7"/>
          </p:nvPr>
        </p:nvSpPr>
        <p:spPr>
          <a:xfrm>
            <a:off x="468000" y="5982790"/>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4" name="Google Shape;164;p143"/>
          <p:cNvSpPr txBox="1">
            <a:spLocks noGrp="1"/>
          </p:cNvSpPr>
          <p:nvPr>
            <p:ph type="body" idx="8"/>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5" name="Google Shape;165;p143"/>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 columns of text">
  <p:cSld name="2 columns of text">
    <p:spTree>
      <p:nvGrpSpPr>
        <p:cNvPr id="1" name="Shape 166"/>
        <p:cNvGrpSpPr/>
        <p:nvPr/>
      </p:nvGrpSpPr>
      <p:grpSpPr>
        <a:xfrm>
          <a:off x="0" y="0"/>
          <a:ext cx="0" cy="0"/>
          <a:chOff x="0" y="0"/>
          <a:chExt cx="0" cy="0"/>
        </a:xfrm>
      </p:grpSpPr>
      <p:sp>
        <p:nvSpPr>
          <p:cNvPr id="167" name="Google Shape;167;p144"/>
          <p:cNvSpPr txBox="1">
            <a:spLocks noGrp="1"/>
          </p:cNvSpPr>
          <p:nvPr>
            <p:ph type="body" idx="1"/>
          </p:nvPr>
        </p:nvSpPr>
        <p:spPr>
          <a:xfrm>
            <a:off x="468000" y="1665288"/>
            <a:ext cx="5328000" cy="462250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8" name="Google Shape;168;p144"/>
          <p:cNvSpPr txBox="1">
            <a:spLocks noGrp="1"/>
          </p:cNvSpPr>
          <p:nvPr>
            <p:ph type="body" idx="2"/>
          </p:nvPr>
        </p:nvSpPr>
        <p:spPr>
          <a:xfrm>
            <a:off x="6394100" y="1656000"/>
            <a:ext cx="5328000" cy="463179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9" name="Google Shape;169;p144"/>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70" name="Google Shape;170;p144"/>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 columns - large">
  <p:cSld name="2 columns - large">
    <p:spTree>
      <p:nvGrpSpPr>
        <p:cNvPr id="1" name="Shape 171"/>
        <p:cNvGrpSpPr/>
        <p:nvPr/>
      </p:nvGrpSpPr>
      <p:grpSpPr>
        <a:xfrm>
          <a:off x="0" y="0"/>
          <a:ext cx="0" cy="0"/>
          <a:chOff x="0" y="0"/>
          <a:chExt cx="0" cy="0"/>
        </a:xfrm>
      </p:grpSpPr>
      <p:sp>
        <p:nvSpPr>
          <p:cNvPr id="172" name="Google Shape;172;p145"/>
          <p:cNvSpPr txBox="1">
            <a:spLocks noGrp="1"/>
          </p:cNvSpPr>
          <p:nvPr>
            <p:ph type="body" idx="1"/>
          </p:nvPr>
        </p:nvSpPr>
        <p:spPr>
          <a:xfrm>
            <a:off x="469900" y="1665288"/>
            <a:ext cx="5328000" cy="46339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292100" algn="l">
              <a:spcBef>
                <a:spcPts val="1333"/>
              </a:spcBef>
              <a:spcAft>
                <a:spcPts val="0"/>
              </a:spcAft>
              <a:buClr>
                <a:schemeClr val="dk1"/>
              </a:buClr>
              <a:buSzPts val="1000"/>
              <a:buChar char="−"/>
              <a:defRPr sz="10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173" name="Google Shape;173;p145"/>
          <p:cNvSpPr txBox="1">
            <a:spLocks noGrp="1"/>
          </p:cNvSpPr>
          <p:nvPr>
            <p:ph type="body" idx="2"/>
          </p:nvPr>
        </p:nvSpPr>
        <p:spPr>
          <a:xfrm>
            <a:off x="6394100" y="1665288"/>
            <a:ext cx="5328000" cy="46339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292100" algn="l">
              <a:spcBef>
                <a:spcPts val="1333"/>
              </a:spcBef>
              <a:spcAft>
                <a:spcPts val="0"/>
              </a:spcAft>
              <a:buClr>
                <a:schemeClr val="dk1"/>
              </a:buClr>
              <a:buSzPts val="1000"/>
              <a:buChar char="−"/>
              <a:defRPr sz="10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174" name="Google Shape;174;p145"/>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75" name="Google Shape;175;p14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ext and chart">
  <p:cSld name="Text and chart">
    <p:spTree>
      <p:nvGrpSpPr>
        <p:cNvPr id="1" name="Shape 176"/>
        <p:cNvGrpSpPr/>
        <p:nvPr/>
      </p:nvGrpSpPr>
      <p:grpSpPr>
        <a:xfrm>
          <a:off x="0" y="0"/>
          <a:ext cx="0" cy="0"/>
          <a:chOff x="0" y="0"/>
          <a:chExt cx="0" cy="0"/>
        </a:xfrm>
      </p:grpSpPr>
      <p:sp>
        <p:nvSpPr>
          <p:cNvPr id="177" name="Google Shape;177;p146"/>
          <p:cNvSpPr txBox="1">
            <a:spLocks noGrp="1"/>
          </p:cNvSpPr>
          <p:nvPr>
            <p:ph type="body" idx="1"/>
          </p:nvPr>
        </p:nvSpPr>
        <p:spPr>
          <a:xfrm>
            <a:off x="469900" y="1665288"/>
            <a:ext cx="5480400" cy="431750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78" name="Google Shape;178;p146"/>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79" name="Google Shape;179;p146"/>
          <p:cNvSpPr txBox="1">
            <a:spLocks noGrp="1"/>
          </p:cNvSpPr>
          <p:nvPr>
            <p:ph type="body" idx="3"/>
          </p:nvPr>
        </p:nvSpPr>
        <p:spPr>
          <a:xfrm>
            <a:off x="6239584" y="1655763"/>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0" name="Google Shape;180;p146"/>
          <p:cNvSpPr txBox="1">
            <a:spLocks noGrp="1"/>
          </p:cNvSpPr>
          <p:nvPr>
            <p:ph type="body" idx="4"/>
          </p:nvPr>
        </p:nvSpPr>
        <p:spPr>
          <a:xfrm>
            <a:off x="468000" y="5982790"/>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1" name="Google Shape;181;p146"/>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2" name="Google Shape;182;p14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 chart">
  <p:cSld name="2 chart">
    <p:spTree>
      <p:nvGrpSpPr>
        <p:cNvPr id="1" name="Shape 183"/>
        <p:cNvGrpSpPr/>
        <p:nvPr/>
      </p:nvGrpSpPr>
      <p:grpSpPr>
        <a:xfrm>
          <a:off x="0" y="0"/>
          <a:ext cx="0" cy="0"/>
          <a:chOff x="0" y="0"/>
          <a:chExt cx="0" cy="0"/>
        </a:xfrm>
      </p:grpSpPr>
      <p:sp>
        <p:nvSpPr>
          <p:cNvPr id="184" name="Google Shape;184;p147"/>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85" name="Google Shape;185;p147"/>
          <p:cNvSpPr txBox="1">
            <a:spLocks noGrp="1"/>
          </p:cNvSpPr>
          <p:nvPr>
            <p:ph type="body" idx="1"/>
          </p:nvPr>
        </p:nvSpPr>
        <p:spPr>
          <a:xfrm>
            <a:off x="6239585" y="1654028"/>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6" name="Google Shape;186;p147"/>
          <p:cNvSpPr>
            <a:spLocks noGrp="1"/>
          </p:cNvSpPr>
          <p:nvPr>
            <p:ph type="chart" idx="3"/>
          </p:nvPr>
        </p:nvSpPr>
        <p:spPr>
          <a:xfrm>
            <a:off x="469900" y="2125013"/>
            <a:ext cx="5482517"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87" name="Google Shape;187;p147"/>
          <p:cNvSpPr txBox="1">
            <a:spLocks noGrp="1"/>
          </p:cNvSpPr>
          <p:nvPr>
            <p:ph type="body" idx="4"/>
          </p:nvPr>
        </p:nvSpPr>
        <p:spPr>
          <a:xfrm>
            <a:off x="469898" y="1665288"/>
            <a:ext cx="5482517" cy="40942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8" name="Google Shape;188;p147"/>
          <p:cNvSpPr txBox="1">
            <a:spLocks noGrp="1"/>
          </p:cNvSpPr>
          <p:nvPr>
            <p:ph type="body" idx="5"/>
          </p:nvPr>
        </p:nvSpPr>
        <p:spPr>
          <a:xfrm>
            <a:off x="468000" y="5982790"/>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9" name="Google Shape;189;p147"/>
          <p:cNvSpPr txBox="1">
            <a:spLocks noGrp="1"/>
          </p:cNvSpPr>
          <p:nvPr>
            <p:ph type="body" idx="6"/>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0" name="Google Shape;190;p14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 column content">
  <p:cSld name="2 column content">
    <p:spTree>
      <p:nvGrpSpPr>
        <p:cNvPr id="1" name="Shape 191"/>
        <p:cNvGrpSpPr/>
        <p:nvPr/>
      </p:nvGrpSpPr>
      <p:grpSpPr>
        <a:xfrm>
          <a:off x="0" y="0"/>
          <a:ext cx="0" cy="0"/>
          <a:chOff x="0" y="0"/>
          <a:chExt cx="0" cy="0"/>
        </a:xfrm>
      </p:grpSpPr>
      <p:sp>
        <p:nvSpPr>
          <p:cNvPr id="192" name="Google Shape;192;p148"/>
          <p:cNvSpPr txBox="1">
            <a:spLocks noGrp="1"/>
          </p:cNvSpPr>
          <p:nvPr>
            <p:ph type="body" idx="1"/>
          </p:nvPr>
        </p:nvSpPr>
        <p:spPr>
          <a:xfrm>
            <a:off x="469900" y="1665289"/>
            <a:ext cx="4431857"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3" name="Google Shape;193;p148"/>
          <p:cNvSpPr txBox="1">
            <a:spLocks noGrp="1"/>
          </p:cNvSpPr>
          <p:nvPr>
            <p:ph type="body" idx="2"/>
          </p:nvPr>
        </p:nvSpPr>
        <p:spPr>
          <a:xfrm>
            <a:off x="5482100" y="1700213"/>
            <a:ext cx="6240000" cy="459898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4" name="Google Shape;194;p148"/>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5" name="Google Shape;195;p14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Slide - Black">
  <p:cSld name="Title Slide - Black">
    <p:bg>
      <p:bgPr>
        <a:blipFill>
          <a:blip r:embed="rId2">
            <a:alphaModFix/>
          </a:blip>
          <a:stretch>
            <a:fillRect/>
          </a:stretch>
        </a:blipFill>
        <a:effectLst/>
      </p:bgPr>
    </p:bg>
    <p:spTree>
      <p:nvGrpSpPr>
        <p:cNvPr id="1" name="Shape 32"/>
        <p:cNvGrpSpPr/>
        <p:nvPr/>
      </p:nvGrpSpPr>
      <p:grpSpPr>
        <a:xfrm>
          <a:off x="0" y="0"/>
          <a:ext cx="0" cy="0"/>
          <a:chOff x="0" y="0"/>
          <a:chExt cx="0" cy="0"/>
        </a:xfrm>
      </p:grpSpPr>
      <p:sp>
        <p:nvSpPr>
          <p:cNvPr id="33" name="Google Shape;33;p122"/>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None/>
              <a:defRPr sz="1800" b="1">
                <a:solidFill>
                  <a:schemeClr val="lt1"/>
                </a:solidFill>
              </a:defRPr>
            </a:lvl1pPr>
            <a:lvl2pPr lvl="1" algn="l">
              <a:spcBef>
                <a:spcPts val="0"/>
              </a:spcBef>
              <a:spcAft>
                <a:spcPts val="0"/>
              </a:spcAft>
              <a:buClr>
                <a:schemeClr val="lt1"/>
              </a:buClr>
              <a:buSzPts val="1600"/>
              <a:buNone/>
              <a:defRPr sz="1600" b="0">
                <a:solidFill>
                  <a:schemeClr val="lt1"/>
                </a:solidFill>
              </a:defRPr>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34" name="Google Shape;34;p122"/>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35" name="Google Shape;35;p122"/>
          <p:cNvGrpSpPr/>
          <p:nvPr/>
        </p:nvGrpSpPr>
        <p:grpSpPr>
          <a:xfrm>
            <a:off x="469900" y="457761"/>
            <a:ext cx="1998000" cy="374400"/>
            <a:chOff x="398463" y="404813"/>
            <a:chExt cx="1627187" cy="307976"/>
          </a:xfrm>
        </p:grpSpPr>
        <p:sp>
          <p:nvSpPr>
            <p:cNvPr id="36" name="Google Shape;36;p122"/>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7" name="Google Shape;37;p122"/>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8" name="Google Shape;38;p122"/>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9" name="Google Shape;39;p122"/>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0" name="Google Shape;40;p122"/>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1" name="Google Shape;41;p122"/>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2" name="Google Shape;42;p122"/>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3" name="Google Shape;43;p122"/>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4" name="Google Shape;44;p122"/>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5" name="Google Shape;45;p122"/>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
        <p:nvSpPr>
          <p:cNvPr id="46" name="Google Shape;46;p122"/>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2 content with quote ">
  <p:cSld name="2 content with quote ">
    <p:spTree>
      <p:nvGrpSpPr>
        <p:cNvPr id="1" name="Shape 196"/>
        <p:cNvGrpSpPr/>
        <p:nvPr/>
      </p:nvGrpSpPr>
      <p:grpSpPr>
        <a:xfrm>
          <a:off x="0" y="0"/>
          <a:ext cx="0" cy="0"/>
          <a:chOff x="0" y="0"/>
          <a:chExt cx="0" cy="0"/>
        </a:xfrm>
      </p:grpSpPr>
      <p:sp>
        <p:nvSpPr>
          <p:cNvPr id="197" name="Google Shape;197;p149"/>
          <p:cNvSpPr txBox="1">
            <a:spLocks noGrp="1"/>
          </p:cNvSpPr>
          <p:nvPr>
            <p:ph type="body" idx="1"/>
          </p:nvPr>
        </p:nvSpPr>
        <p:spPr>
          <a:xfrm>
            <a:off x="7455116" y="1626099"/>
            <a:ext cx="4266983" cy="4673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3"/>
              </a:buClr>
              <a:buSzPts val="2400"/>
              <a:buNone/>
              <a:defRPr sz="2400">
                <a:solidFill>
                  <a:schemeClr val="accent3"/>
                </a:solidFill>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8" name="Google Shape;198;p149"/>
          <p:cNvSpPr txBox="1">
            <a:spLocks noGrp="1"/>
          </p:cNvSpPr>
          <p:nvPr>
            <p:ph type="body" idx="2"/>
          </p:nvPr>
        </p:nvSpPr>
        <p:spPr>
          <a:xfrm>
            <a:off x="469900" y="1665288"/>
            <a:ext cx="6660866"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9" name="Google Shape;199;p149"/>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00" name="Google Shape;200;p14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eam profile">
  <p:cSld name="Team profile">
    <p:spTree>
      <p:nvGrpSpPr>
        <p:cNvPr id="1" name="Shape 201"/>
        <p:cNvGrpSpPr/>
        <p:nvPr/>
      </p:nvGrpSpPr>
      <p:grpSpPr>
        <a:xfrm>
          <a:off x="0" y="0"/>
          <a:ext cx="0" cy="0"/>
          <a:chOff x="0" y="0"/>
          <a:chExt cx="0" cy="0"/>
        </a:xfrm>
      </p:grpSpPr>
      <p:sp>
        <p:nvSpPr>
          <p:cNvPr id="202" name="Google Shape;202;p150"/>
          <p:cNvSpPr>
            <a:spLocks noGrp="1"/>
          </p:cNvSpPr>
          <p:nvPr>
            <p:ph type="pic" idx="2"/>
          </p:nvPr>
        </p:nvSpPr>
        <p:spPr>
          <a:xfrm>
            <a:off x="488742" y="1700213"/>
            <a:ext cx="2664000" cy="1260000"/>
          </a:xfrm>
          <a:prstGeom prst="rect">
            <a:avLst/>
          </a:prstGeom>
          <a:noFill/>
          <a:ln>
            <a:noFill/>
          </a:ln>
        </p:spPr>
      </p:sp>
      <p:sp>
        <p:nvSpPr>
          <p:cNvPr id="203" name="Google Shape;203;p150"/>
          <p:cNvSpPr>
            <a:spLocks noGrp="1"/>
          </p:cNvSpPr>
          <p:nvPr>
            <p:ph type="pic" idx="3"/>
          </p:nvPr>
        </p:nvSpPr>
        <p:spPr>
          <a:xfrm>
            <a:off x="3341040" y="1700212"/>
            <a:ext cx="2664000" cy="1260000"/>
          </a:xfrm>
          <a:prstGeom prst="rect">
            <a:avLst/>
          </a:prstGeom>
          <a:noFill/>
          <a:ln>
            <a:noFill/>
          </a:ln>
        </p:spPr>
      </p:sp>
      <p:sp>
        <p:nvSpPr>
          <p:cNvPr id="204" name="Google Shape;204;p150"/>
          <p:cNvSpPr>
            <a:spLocks noGrp="1"/>
          </p:cNvSpPr>
          <p:nvPr>
            <p:ph type="pic" idx="4"/>
          </p:nvPr>
        </p:nvSpPr>
        <p:spPr>
          <a:xfrm>
            <a:off x="6193338" y="1700212"/>
            <a:ext cx="2664000" cy="1260000"/>
          </a:xfrm>
          <a:prstGeom prst="rect">
            <a:avLst/>
          </a:prstGeom>
          <a:noFill/>
          <a:ln>
            <a:noFill/>
          </a:ln>
        </p:spPr>
      </p:sp>
      <p:sp>
        <p:nvSpPr>
          <p:cNvPr id="205" name="Google Shape;205;p150"/>
          <p:cNvSpPr>
            <a:spLocks noGrp="1"/>
          </p:cNvSpPr>
          <p:nvPr>
            <p:ph type="pic" idx="5"/>
          </p:nvPr>
        </p:nvSpPr>
        <p:spPr>
          <a:xfrm>
            <a:off x="9045636" y="1700212"/>
            <a:ext cx="2664000" cy="1260000"/>
          </a:xfrm>
          <a:prstGeom prst="rect">
            <a:avLst/>
          </a:prstGeom>
          <a:noFill/>
          <a:ln>
            <a:noFill/>
          </a:ln>
        </p:spPr>
      </p:sp>
      <p:sp>
        <p:nvSpPr>
          <p:cNvPr id="206" name="Google Shape;206;p150"/>
          <p:cNvSpPr txBox="1">
            <a:spLocks noGrp="1"/>
          </p:cNvSpPr>
          <p:nvPr>
            <p:ph type="body" idx="1"/>
          </p:nvPr>
        </p:nvSpPr>
        <p:spPr>
          <a:xfrm>
            <a:off x="482363"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207" name="Google Shape;207;p150"/>
          <p:cNvSpPr txBox="1">
            <a:spLocks noGrp="1"/>
          </p:cNvSpPr>
          <p:nvPr>
            <p:ph type="body" idx="6"/>
          </p:nvPr>
        </p:nvSpPr>
        <p:spPr>
          <a:xfrm>
            <a:off x="6207211"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208" name="Google Shape;208;p150"/>
          <p:cNvSpPr txBox="1">
            <a:spLocks noGrp="1"/>
          </p:cNvSpPr>
          <p:nvPr>
            <p:ph type="body" idx="7"/>
          </p:nvPr>
        </p:nvSpPr>
        <p:spPr>
          <a:xfrm>
            <a:off x="3344787"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209" name="Google Shape;209;p150"/>
          <p:cNvSpPr txBox="1">
            <a:spLocks noGrp="1"/>
          </p:cNvSpPr>
          <p:nvPr>
            <p:ph type="body" idx="8"/>
          </p:nvPr>
        </p:nvSpPr>
        <p:spPr>
          <a:xfrm>
            <a:off x="9069636"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210" name="Google Shape;210;p150"/>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11" name="Google Shape;211;p15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eam profile 2">
  <p:cSld name="Team profile 2">
    <p:spTree>
      <p:nvGrpSpPr>
        <p:cNvPr id="1" name="Shape 212"/>
        <p:cNvGrpSpPr/>
        <p:nvPr/>
      </p:nvGrpSpPr>
      <p:grpSpPr>
        <a:xfrm>
          <a:off x="0" y="0"/>
          <a:ext cx="0" cy="0"/>
          <a:chOff x="0" y="0"/>
          <a:chExt cx="0" cy="0"/>
        </a:xfrm>
      </p:grpSpPr>
      <p:sp>
        <p:nvSpPr>
          <p:cNvPr id="213" name="Google Shape;213;p151"/>
          <p:cNvSpPr/>
          <p:nvPr/>
        </p:nvSpPr>
        <p:spPr>
          <a:xfrm>
            <a:off x="47678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14" name="Google Shape;214;p151"/>
          <p:cNvSpPr/>
          <p:nvPr/>
        </p:nvSpPr>
        <p:spPr>
          <a:xfrm>
            <a:off x="618490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15" name="Google Shape;215;p151"/>
          <p:cNvSpPr/>
          <p:nvPr/>
        </p:nvSpPr>
        <p:spPr>
          <a:xfrm>
            <a:off x="469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16" name="Google Shape;216;p151"/>
          <p:cNvSpPr/>
          <p:nvPr/>
        </p:nvSpPr>
        <p:spPr>
          <a:xfrm>
            <a:off x="6184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17" name="Google Shape;217;p151"/>
          <p:cNvSpPr>
            <a:spLocks noGrp="1"/>
          </p:cNvSpPr>
          <p:nvPr>
            <p:ph type="pic" idx="2"/>
          </p:nvPr>
        </p:nvSpPr>
        <p:spPr>
          <a:xfrm>
            <a:off x="476780" y="1880213"/>
            <a:ext cx="2116800" cy="1591200"/>
          </a:xfrm>
          <a:prstGeom prst="rect">
            <a:avLst/>
          </a:prstGeom>
          <a:noFill/>
          <a:ln>
            <a:noFill/>
          </a:ln>
        </p:spPr>
      </p:sp>
      <p:sp>
        <p:nvSpPr>
          <p:cNvPr id="218" name="Google Shape;218;p151"/>
          <p:cNvSpPr>
            <a:spLocks noGrp="1"/>
          </p:cNvSpPr>
          <p:nvPr>
            <p:ph type="pic" idx="3"/>
          </p:nvPr>
        </p:nvSpPr>
        <p:spPr>
          <a:xfrm>
            <a:off x="6204097" y="1880212"/>
            <a:ext cx="2116800" cy="1591200"/>
          </a:xfrm>
          <a:prstGeom prst="rect">
            <a:avLst/>
          </a:prstGeom>
          <a:noFill/>
          <a:ln>
            <a:noFill/>
          </a:ln>
        </p:spPr>
      </p:sp>
      <p:sp>
        <p:nvSpPr>
          <p:cNvPr id="219" name="Google Shape;219;p151"/>
          <p:cNvSpPr>
            <a:spLocks noGrp="1"/>
          </p:cNvSpPr>
          <p:nvPr>
            <p:ph type="pic" idx="4"/>
          </p:nvPr>
        </p:nvSpPr>
        <p:spPr>
          <a:xfrm>
            <a:off x="481779" y="4256211"/>
            <a:ext cx="2116800" cy="1591200"/>
          </a:xfrm>
          <a:prstGeom prst="rect">
            <a:avLst/>
          </a:prstGeom>
          <a:noFill/>
          <a:ln>
            <a:noFill/>
          </a:ln>
        </p:spPr>
      </p:sp>
      <p:sp>
        <p:nvSpPr>
          <p:cNvPr id="220" name="Google Shape;220;p151"/>
          <p:cNvSpPr>
            <a:spLocks noGrp="1"/>
          </p:cNvSpPr>
          <p:nvPr>
            <p:ph type="pic" idx="5"/>
          </p:nvPr>
        </p:nvSpPr>
        <p:spPr>
          <a:xfrm>
            <a:off x="6204097" y="4256211"/>
            <a:ext cx="2116800" cy="1591200"/>
          </a:xfrm>
          <a:prstGeom prst="rect">
            <a:avLst/>
          </a:prstGeom>
          <a:noFill/>
          <a:ln>
            <a:noFill/>
          </a:ln>
        </p:spPr>
      </p:sp>
      <p:sp>
        <p:nvSpPr>
          <p:cNvPr id="221" name="Google Shape;221;p151"/>
          <p:cNvSpPr txBox="1">
            <a:spLocks noGrp="1"/>
          </p:cNvSpPr>
          <p:nvPr>
            <p:ph type="body" idx="1"/>
          </p:nvPr>
        </p:nvSpPr>
        <p:spPr>
          <a:xfrm>
            <a:off x="2840780" y="1880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2" name="Google Shape;222;p151"/>
          <p:cNvSpPr txBox="1">
            <a:spLocks noGrp="1"/>
          </p:cNvSpPr>
          <p:nvPr>
            <p:ph type="body" idx="6"/>
          </p:nvPr>
        </p:nvSpPr>
        <p:spPr>
          <a:xfrm>
            <a:off x="8550676" y="1880213"/>
            <a:ext cx="3171024"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3" name="Google Shape;223;p151"/>
          <p:cNvSpPr txBox="1">
            <a:spLocks noGrp="1"/>
          </p:cNvSpPr>
          <p:nvPr>
            <p:ph type="body" idx="7"/>
          </p:nvPr>
        </p:nvSpPr>
        <p:spPr>
          <a:xfrm>
            <a:off x="2802551" y="4256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4" name="Google Shape;224;p151"/>
          <p:cNvSpPr txBox="1">
            <a:spLocks noGrp="1"/>
          </p:cNvSpPr>
          <p:nvPr>
            <p:ph type="body" idx="8"/>
          </p:nvPr>
        </p:nvSpPr>
        <p:spPr>
          <a:xfrm>
            <a:off x="8548900" y="4256212"/>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5" name="Google Shape;225;p151"/>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6" name="Google Shape;226;p151"/>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3 picture and text">
  <p:cSld name="3 picture and text">
    <p:spTree>
      <p:nvGrpSpPr>
        <p:cNvPr id="1" name="Shape 227"/>
        <p:cNvGrpSpPr/>
        <p:nvPr/>
      </p:nvGrpSpPr>
      <p:grpSpPr>
        <a:xfrm>
          <a:off x="0" y="0"/>
          <a:ext cx="0" cy="0"/>
          <a:chOff x="0" y="0"/>
          <a:chExt cx="0" cy="0"/>
        </a:xfrm>
      </p:grpSpPr>
      <p:sp>
        <p:nvSpPr>
          <p:cNvPr id="228" name="Google Shape;228;p152"/>
          <p:cNvSpPr>
            <a:spLocks noGrp="1"/>
          </p:cNvSpPr>
          <p:nvPr>
            <p:ph type="pic" idx="2"/>
          </p:nvPr>
        </p:nvSpPr>
        <p:spPr>
          <a:xfrm>
            <a:off x="469900" y="1700213"/>
            <a:ext cx="3627438" cy="2052830"/>
          </a:xfrm>
          <a:prstGeom prst="rect">
            <a:avLst/>
          </a:prstGeom>
          <a:noFill/>
          <a:ln>
            <a:noFill/>
          </a:ln>
        </p:spPr>
      </p:sp>
      <p:sp>
        <p:nvSpPr>
          <p:cNvPr id="229" name="Google Shape;229;p152"/>
          <p:cNvSpPr>
            <a:spLocks noGrp="1"/>
          </p:cNvSpPr>
          <p:nvPr>
            <p:ph type="pic" idx="3"/>
          </p:nvPr>
        </p:nvSpPr>
        <p:spPr>
          <a:xfrm>
            <a:off x="8082784" y="1700213"/>
            <a:ext cx="3639316" cy="2059099"/>
          </a:xfrm>
          <a:prstGeom prst="rect">
            <a:avLst/>
          </a:prstGeom>
          <a:noFill/>
          <a:ln>
            <a:noFill/>
          </a:ln>
        </p:spPr>
      </p:sp>
      <p:sp>
        <p:nvSpPr>
          <p:cNvPr id="230" name="Google Shape;230;p152"/>
          <p:cNvSpPr>
            <a:spLocks noGrp="1"/>
          </p:cNvSpPr>
          <p:nvPr>
            <p:ph type="pic" idx="4"/>
          </p:nvPr>
        </p:nvSpPr>
        <p:spPr>
          <a:xfrm>
            <a:off x="4284188" y="1700212"/>
            <a:ext cx="3636962" cy="2057767"/>
          </a:xfrm>
          <a:prstGeom prst="rect">
            <a:avLst/>
          </a:prstGeom>
          <a:noFill/>
          <a:ln>
            <a:noFill/>
          </a:ln>
        </p:spPr>
      </p:sp>
      <p:sp>
        <p:nvSpPr>
          <p:cNvPr id="231" name="Google Shape;231;p152"/>
          <p:cNvSpPr txBox="1">
            <a:spLocks noGrp="1"/>
          </p:cNvSpPr>
          <p:nvPr>
            <p:ph type="body" idx="1"/>
          </p:nvPr>
        </p:nvSpPr>
        <p:spPr>
          <a:xfrm>
            <a:off x="469900" y="3832225"/>
            <a:ext cx="3627438" cy="21814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2" name="Google Shape;232;p152"/>
          <p:cNvSpPr txBox="1">
            <a:spLocks noGrp="1"/>
          </p:cNvSpPr>
          <p:nvPr>
            <p:ph type="body" idx="5"/>
          </p:nvPr>
        </p:nvSpPr>
        <p:spPr>
          <a:xfrm>
            <a:off x="4278313" y="3832224"/>
            <a:ext cx="3636962" cy="218668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3" name="Google Shape;233;p152"/>
          <p:cNvSpPr txBox="1">
            <a:spLocks noGrp="1"/>
          </p:cNvSpPr>
          <p:nvPr>
            <p:ph type="body" idx="6"/>
          </p:nvPr>
        </p:nvSpPr>
        <p:spPr>
          <a:xfrm>
            <a:off x="8082784" y="3832224"/>
            <a:ext cx="3639316" cy="2188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4" name="Google Shape;234;p152"/>
          <p:cNvSpPr txBox="1">
            <a:spLocks noGrp="1"/>
          </p:cNvSpPr>
          <p:nvPr>
            <p:ph type="body" idx="7"/>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5" name="Google Shape;235;p152"/>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mp; subtitle">
  <p:cSld name="Title &amp; subtitle">
    <p:spTree>
      <p:nvGrpSpPr>
        <p:cNvPr id="1" name="Shape 236"/>
        <p:cNvGrpSpPr/>
        <p:nvPr/>
      </p:nvGrpSpPr>
      <p:grpSpPr>
        <a:xfrm>
          <a:off x="0" y="0"/>
          <a:ext cx="0" cy="0"/>
          <a:chOff x="0" y="0"/>
          <a:chExt cx="0" cy="0"/>
        </a:xfrm>
      </p:grpSpPr>
      <p:sp>
        <p:nvSpPr>
          <p:cNvPr id="237" name="Google Shape;237;p153"/>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8" name="Google Shape;238;p153"/>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Qualifications 2 x 1">
  <p:cSld name="Qualifications 2 x 1">
    <p:spTree>
      <p:nvGrpSpPr>
        <p:cNvPr id="1" name="Shape 239"/>
        <p:cNvGrpSpPr/>
        <p:nvPr/>
      </p:nvGrpSpPr>
      <p:grpSpPr>
        <a:xfrm>
          <a:off x="0" y="0"/>
          <a:ext cx="0" cy="0"/>
          <a:chOff x="0" y="0"/>
          <a:chExt cx="0" cy="0"/>
        </a:xfrm>
      </p:grpSpPr>
      <p:sp>
        <p:nvSpPr>
          <p:cNvPr id="240" name="Google Shape;240;p154"/>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41" name="Google Shape;241;p154"/>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2" name="Google Shape;242;p154"/>
          <p:cNvSpPr txBox="1">
            <a:spLocks noGrp="1"/>
          </p:cNvSpPr>
          <p:nvPr>
            <p:ph type="body" idx="2"/>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43" name="Google Shape;243;p154"/>
          <p:cNvSpPr txBox="1">
            <a:spLocks noGrp="1"/>
          </p:cNvSpPr>
          <p:nvPr>
            <p:ph type="body" idx="3"/>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44" name="Google Shape;244;p154"/>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45" name="Google Shape;245;p154"/>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46" name="Google Shape;246;p154"/>
          <p:cNvSpPr>
            <a:spLocks noGrp="1"/>
          </p:cNvSpPr>
          <p:nvPr>
            <p:ph type="pic" idx="4"/>
          </p:nvPr>
        </p:nvSpPr>
        <p:spPr>
          <a:xfrm>
            <a:off x="10467635" y="1857892"/>
            <a:ext cx="1244161" cy="549275"/>
          </a:xfrm>
          <a:prstGeom prst="rect">
            <a:avLst/>
          </a:prstGeom>
          <a:noFill/>
          <a:ln>
            <a:noFill/>
          </a:ln>
        </p:spPr>
      </p:sp>
      <p:sp>
        <p:nvSpPr>
          <p:cNvPr id="247" name="Google Shape;247;p154"/>
          <p:cNvSpPr>
            <a:spLocks noGrp="1"/>
          </p:cNvSpPr>
          <p:nvPr>
            <p:ph type="pic" idx="5"/>
          </p:nvPr>
        </p:nvSpPr>
        <p:spPr>
          <a:xfrm>
            <a:off x="4734795" y="1863917"/>
            <a:ext cx="1244906" cy="549275"/>
          </a:xfrm>
          <a:prstGeom prst="rect">
            <a:avLst/>
          </a:prstGeom>
          <a:noFill/>
          <a:ln>
            <a:noFill/>
          </a:ln>
        </p:spPr>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Qualifications 2 x 2">
  <p:cSld name="Qualifications 2 x 2">
    <p:spTree>
      <p:nvGrpSpPr>
        <p:cNvPr id="1" name="Shape 248"/>
        <p:cNvGrpSpPr/>
        <p:nvPr/>
      </p:nvGrpSpPr>
      <p:grpSpPr>
        <a:xfrm>
          <a:off x="0" y="0"/>
          <a:ext cx="0" cy="0"/>
          <a:chOff x="0" y="0"/>
          <a:chExt cx="0" cy="0"/>
        </a:xfrm>
      </p:grpSpPr>
      <p:sp>
        <p:nvSpPr>
          <p:cNvPr id="249" name="Google Shape;249;p155"/>
          <p:cNvSpPr txBox="1">
            <a:spLocks noGrp="1"/>
          </p:cNvSpPr>
          <p:nvPr>
            <p:ph type="body" idx="1"/>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50" name="Google Shape;250;p155"/>
          <p:cNvSpPr txBox="1">
            <a:spLocks noGrp="1"/>
          </p:cNvSpPr>
          <p:nvPr>
            <p:ph type="body" idx="2"/>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51" name="Google Shape;251;p155"/>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52" name="Google Shape;252;p155"/>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53" name="Google Shape;253;p155"/>
          <p:cNvSpPr>
            <a:spLocks noGrp="1"/>
          </p:cNvSpPr>
          <p:nvPr>
            <p:ph type="pic" idx="3"/>
          </p:nvPr>
        </p:nvSpPr>
        <p:spPr>
          <a:xfrm>
            <a:off x="10467635" y="1857892"/>
            <a:ext cx="1244161" cy="549275"/>
          </a:xfrm>
          <a:prstGeom prst="rect">
            <a:avLst/>
          </a:prstGeom>
          <a:noFill/>
          <a:ln>
            <a:noFill/>
          </a:ln>
        </p:spPr>
      </p:sp>
      <p:sp>
        <p:nvSpPr>
          <p:cNvPr id="254" name="Google Shape;254;p155"/>
          <p:cNvSpPr txBox="1">
            <a:spLocks noGrp="1"/>
          </p:cNvSpPr>
          <p:nvPr>
            <p:ph type="body" idx="4"/>
          </p:nvPr>
        </p:nvSpPr>
        <p:spPr>
          <a:xfrm>
            <a:off x="469899"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55" name="Google Shape;255;p155"/>
          <p:cNvSpPr txBox="1">
            <a:spLocks noGrp="1"/>
          </p:cNvSpPr>
          <p:nvPr>
            <p:ph type="body" idx="5"/>
          </p:nvPr>
        </p:nvSpPr>
        <p:spPr>
          <a:xfrm>
            <a:off x="6177460"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56" name="Google Shape;256;p155"/>
          <p:cNvSpPr/>
          <p:nvPr/>
        </p:nvSpPr>
        <p:spPr>
          <a:xfrm>
            <a:off x="469899"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57" name="Google Shape;257;p155"/>
          <p:cNvSpPr/>
          <p:nvPr/>
        </p:nvSpPr>
        <p:spPr>
          <a:xfrm>
            <a:off x="6167796"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58" name="Google Shape;258;p155"/>
          <p:cNvSpPr>
            <a:spLocks noGrp="1"/>
          </p:cNvSpPr>
          <p:nvPr>
            <p:ph type="pic" idx="6"/>
          </p:nvPr>
        </p:nvSpPr>
        <p:spPr>
          <a:xfrm>
            <a:off x="4700436" y="4249683"/>
            <a:ext cx="1274916" cy="549275"/>
          </a:xfrm>
          <a:prstGeom prst="rect">
            <a:avLst/>
          </a:prstGeom>
          <a:noFill/>
          <a:ln>
            <a:noFill/>
          </a:ln>
        </p:spPr>
      </p:sp>
      <p:sp>
        <p:nvSpPr>
          <p:cNvPr id="259" name="Google Shape;259;p155"/>
          <p:cNvSpPr>
            <a:spLocks noGrp="1"/>
          </p:cNvSpPr>
          <p:nvPr>
            <p:ph type="pic" idx="7"/>
          </p:nvPr>
        </p:nvSpPr>
        <p:spPr>
          <a:xfrm>
            <a:off x="10459036" y="4248209"/>
            <a:ext cx="1244160" cy="549275"/>
          </a:xfrm>
          <a:prstGeom prst="rect">
            <a:avLst/>
          </a:prstGeom>
          <a:noFill/>
          <a:ln>
            <a:noFill/>
          </a:ln>
        </p:spPr>
      </p:sp>
      <p:sp>
        <p:nvSpPr>
          <p:cNvPr id="260" name="Google Shape;260;p155"/>
          <p:cNvSpPr>
            <a:spLocks noGrp="1"/>
          </p:cNvSpPr>
          <p:nvPr>
            <p:ph type="pic" idx="8"/>
          </p:nvPr>
        </p:nvSpPr>
        <p:spPr>
          <a:xfrm>
            <a:off x="4734795" y="1863917"/>
            <a:ext cx="1244906" cy="549275"/>
          </a:xfrm>
          <a:prstGeom prst="rect">
            <a:avLst/>
          </a:prstGeom>
          <a:noFill/>
          <a:ln>
            <a:noFill/>
          </a:ln>
        </p:spPr>
      </p:sp>
      <p:sp>
        <p:nvSpPr>
          <p:cNvPr id="261" name="Google Shape;261;p155"/>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62" name="Google Shape;262;p15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3 column green line">
  <p:cSld name="3 column green line">
    <p:spTree>
      <p:nvGrpSpPr>
        <p:cNvPr id="1" name="Shape 263"/>
        <p:cNvGrpSpPr/>
        <p:nvPr/>
      </p:nvGrpSpPr>
      <p:grpSpPr>
        <a:xfrm>
          <a:off x="0" y="0"/>
          <a:ext cx="0" cy="0"/>
          <a:chOff x="0" y="0"/>
          <a:chExt cx="0" cy="0"/>
        </a:xfrm>
      </p:grpSpPr>
      <p:sp>
        <p:nvSpPr>
          <p:cNvPr id="264" name="Google Shape;264;p156"/>
          <p:cNvSpPr/>
          <p:nvPr/>
        </p:nvSpPr>
        <p:spPr>
          <a:xfrm>
            <a:off x="4278313" y="1705968"/>
            <a:ext cx="3636962"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65" name="Google Shape;265;p156"/>
          <p:cNvSpPr/>
          <p:nvPr/>
        </p:nvSpPr>
        <p:spPr>
          <a:xfrm>
            <a:off x="469900" y="1705968"/>
            <a:ext cx="3627438"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66" name="Google Shape;266;p156"/>
          <p:cNvSpPr/>
          <p:nvPr/>
        </p:nvSpPr>
        <p:spPr>
          <a:xfrm>
            <a:off x="8104176" y="1705968"/>
            <a:ext cx="3629025"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67" name="Google Shape;267;p156"/>
          <p:cNvSpPr txBox="1">
            <a:spLocks noGrp="1"/>
          </p:cNvSpPr>
          <p:nvPr>
            <p:ph type="body" idx="1"/>
          </p:nvPr>
        </p:nvSpPr>
        <p:spPr>
          <a:xfrm>
            <a:off x="4278313" y="1851441"/>
            <a:ext cx="3636962"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68" name="Google Shape;268;p156"/>
          <p:cNvSpPr txBox="1">
            <a:spLocks noGrp="1"/>
          </p:cNvSpPr>
          <p:nvPr>
            <p:ph type="body" idx="2"/>
          </p:nvPr>
        </p:nvSpPr>
        <p:spPr>
          <a:xfrm>
            <a:off x="469900" y="1851441"/>
            <a:ext cx="362743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69" name="Google Shape;269;p156"/>
          <p:cNvSpPr txBox="1">
            <a:spLocks noGrp="1"/>
          </p:cNvSpPr>
          <p:nvPr>
            <p:ph type="body" idx="3"/>
          </p:nvPr>
        </p:nvSpPr>
        <p:spPr>
          <a:xfrm>
            <a:off x="8093075" y="1851441"/>
            <a:ext cx="3629025"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0" name="Google Shape;270;p156"/>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71" name="Google Shape;271;p15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4 column icon">
  <p:cSld name="4 column icon">
    <p:spTree>
      <p:nvGrpSpPr>
        <p:cNvPr id="1" name="Shape 272"/>
        <p:cNvGrpSpPr/>
        <p:nvPr/>
      </p:nvGrpSpPr>
      <p:grpSpPr>
        <a:xfrm>
          <a:off x="0" y="0"/>
          <a:ext cx="0" cy="0"/>
          <a:chOff x="0" y="0"/>
          <a:chExt cx="0" cy="0"/>
        </a:xfrm>
      </p:grpSpPr>
      <p:sp>
        <p:nvSpPr>
          <p:cNvPr id="273" name="Google Shape;273;p157"/>
          <p:cNvSpPr txBox="1">
            <a:spLocks noGrp="1"/>
          </p:cNvSpPr>
          <p:nvPr>
            <p:ph type="body" idx="1"/>
          </p:nvPr>
        </p:nvSpPr>
        <p:spPr>
          <a:xfrm>
            <a:off x="4699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4" name="Google Shape;274;p157"/>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5" name="Google Shape;275;p157"/>
          <p:cNvSpPr txBox="1">
            <a:spLocks noGrp="1"/>
          </p:cNvSpPr>
          <p:nvPr>
            <p:ph type="body" idx="3"/>
          </p:nvPr>
        </p:nvSpPr>
        <p:spPr>
          <a:xfrm>
            <a:off x="335663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6" name="Google Shape;276;p157"/>
          <p:cNvSpPr txBox="1">
            <a:spLocks noGrp="1"/>
          </p:cNvSpPr>
          <p:nvPr>
            <p:ph type="body" idx="4"/>
          </p:nvPr>
        </p:nvSpPr>
        <p:spPr>
          <a:xfrm>
            <a:off x="6243366"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7" name="Google Shape;277;p157"/>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78" name="Google Shape;278;p15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4 column icon green">
  <p:cSld name="4 column icon green">
    <p:bg>
      <p:bgPr>
        <a:solidFill>
          <a:schemeClr val="accent2"/>
        </a:solidFill>
        <a:effectLst/>
      </p:bgPr>
    </p:bg>
    <p:spTree>
      <p:nvGrpSpPr>
        <p:cNvPr id="1" name="Shape 279"/>
        <p:cNvGrpSpPr/>
        <p:nvPr/>
      </p:nvGrpSpPr>
      <p:grpSpPr>
        <a:xfrm>
          <a:off x="0" y="0"/>
          <a:ext cx="0" cy="0"/>
          <a:chOff x="0" y="0"/>
          <a:chExt cx="0" cy="0"/>
        </a:xfrm>
      </p:grpSpPr>
      <p:sp>
        <p:nvSpPr>
          <p:cNvPr id="280" name="Google Shape;280;p158"/>
          <p:cNvSpPr txBox="1">
            <a:spLocks noGrp="1"/>
          </p:cNvSpPr>
          <p:nvPr>
            <p:ph type="body" idx="1"/>
          </p:nvPr>
        </p:nvSpPr>
        <p:spPr>
          <a:xfrm>
            <a:off x="46990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281" name="Google Shape;281;p158"/>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282" name="Google Shape;282;p158"/>
          <p:cNvSpPr txBox="1">
            <a:spLocks noGrp="1"/>
          </p:cNvSpPr>
          <p:nvPr>
            <p:ph type="body" idx="3"/>
          </p:nvPr>
        </p:nvSpPr>
        <p:spPr>
          <a:xfrm>
            <a:off x="3356635"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283" name="Google Shape;283;p158"/>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284" name="Google Shape;284;p158"/>
          <p:cNvSpPr txBox="1"/>
          <p:nvPr/>
        </p:nvSpPr>
        <p:spPr>
          <a:xfrm>
            <a:off x="11382378" y="6477001"/>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
        <p:nvSpPr>
          <p:cNvPr id="285" name="Google Shape;285;p158"/>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2000"/>
              <a:buNone/>
              <a:defRPr sz="2000" b="0">
                <a:solidFill>
                  <a:schemeClr val="lt1"/>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86" name="Google Shape;286;p15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000"/>
              <a:buFont typeface="Verdana"/>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Slide - White">
  <p:cSld name="Title Slide - White">
    <p:bg>
      <p:bgPr>
        <a:solidFill>
          <a:schemeClr val="lt1"/>
        </a:solidFill>
        <a:effectLst/>
      </p:bgPr>
    </p:bg>
    <p:spTree>
      <p:nvGrpSpPr>
        <p:cNvPr id="1" name="Shape 47"/>
        <p:cNvGrpSpPr/>
        <p:nvPr/>
      </p:nvGrpSpPr>
      <p:grpSpPr>
        <a:xfrm>
          <a:off x="0" y="0"/>
          <a:ext cx="0" cy="0"/>
          <a:chOff x="0" y="0"/>
          <a:chExt cx="0" cy="0"/>
        </a:xfrm>
      </p:grpSpPr>
      <p:sp>
        <p:nvSpPr>
          <p:cNvPr id="48" name="Google Shape;48;p123"/>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800"/>
              <a:buNone/>
              <a:defRPr sz="1800" b="1">
                <a:solidFill>
                  <a:schemeClr val="dk1"/>
                </a:solidFill>
              </a:defRPr>
            </a:lvl1pPr>
            <a:lvl2pPr lvl="1" algn="l">
              <a:spcBef>
                <a:spcPts val="0"/>
              </a:spcBef>
              <a:spcAft>
                <a:spcPts val="0"/>
              </a:spcAft>
              <a:buClr>
                <a:schemeClr val="dk1"/>
              </a:buClr>
              <a:buSzPts val="1600"/>
              <a:buNone/>
              <a:defRPr sz="1600" b="0"/>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49" name="Google Shape;49;p123"/>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0" name="Google Shape;50;p123"/>
          <p:cNvSpPr>
            <a:spLocks noGrp="1"/>
          </p:cNvSpPr>
          <p:nvPr>
            <p:ph type="pic" idx="3"/>
          </p:nvPr>
        </p:nvSpPr>
        <p:spPr>
          <a:xfrm>
            <a:off x="3393716" y="727595"/>
            <a:ext cx="5400000" cy="5400000"/>
          </a:xfrm>
          <a:prstGeom prst="rect">
            <a:avLst/>
          </a:prstGeom>
          <a:noFill/>
          <a:ln>
            <a:noFill/>
          </a:ln>
        </p:spPr>
      </p:sp>
      <p:grpSp>
        <p:nvGrpSpPr>
          <p:cNvPr id="51" name="Google Shape;51;p123"/>
          <p:cNvGrpSpPr/>
          <p:nvPr/>
        </p:nvGrpSpPr>
        <p:grpSpPr>
          <a:xfrm>
            <a:off x="475325" y="457200"/>
            <a:ext cx="1998000" cy="374400"/>
            <a:chOff x="398463" y="404813"/>
            <a:chExt cx="1627187" cy="307976"/>
          </a:xfrm>
        </p:grpSpPr>
        <p:sp>
          <p:nvSpPr>
            <p:cNvPr id="52" name="Google Shape;52;p123"/>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3" name="Google Shape;53;p123"/>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4" name="Google Shape;54;p123"/>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5" name="Google Shape;55;p123"/>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6" name="Google Shape;56;p123"/>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7" name="Google Shape;57;p123"/>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8" name="Google Shape;58;p123"/>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9" name="Google Shape;59;p123"/>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60" name="Google Shape;60;p123"/>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61" name="Google Shape;61;p123"/>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ubtitle, 1 column text with charts">
  <p:cSld name="Title, subtitle, 1 column text with charts">
    <p:spTree>
      <p:nvGrpSpPr>
        <p:cNvPr id="1" name="Shape 287"/>
        <p:cNvGrpSpPr/>
        <p:nvPr/>
      </p:nvGrpSpPr>
      <p:grpSpPr>
        <a:xfrm>
          <a:off x="0" y="0"/>
          <a:ext cx="0" cy="0"/>
          <a:chOff x="0" y="0"/>
          <a:chExt cx="0" cy="0"/>
        </a:xfrm>
      </p:grpSpPr>
      <p:sp>
        <p:nvSpPr>
          <p:cNvPr id="288" name="Google Shape;288;p159"/>
          <p:cNvSpPr txBox="1">
            <a:spLocks noGrp="1"/>
          </p:cNvSpPr>
          <p:nvPr>
            <p:ph type="body" idx="1"/>
          </p:nvPr>
        </p:nvSpPr>
        <p:spPr>
          <a:xfrm>
            <a:off x="467783" y="1665817"/>
            <a:ext cx="553773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89" name="Google Shape;289;p159"/>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90" name="Google Shape;290;p15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91"/>
        <p:cNvGrpSpPr/>
        <p:nvPr/>
      </p:nvGrpSpPr>
      <p:grpSpPr>
        <a:xfrm>
          <a:off x="0" y="0"/>
          <a:ext cx="0" cy="0"/>
          <a:chOff x="0" y="0"/>
          <a:chExt cx="0" cy="0"/>
        </a:xfrm>
      </p:grpSpPr>
      <p:sp>
        <p:nvSpPr>
          <p:cNvPr id="292" name="Google Shape;292;p160"/>
          <p:cNvSpPr txBox="1">
            <a:spLocks noGrp="1"/>
          </p:cNvSpPr>
          <p:nvPr>
            <p:ph type="title"/>
          </p:nvPr>
        </p:nvSpPr>
        <p:spPr>
          <a:xfrm>
            <a:off x="469900" y="402586"/>
            <a:ext cx="11252200" cy="6985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93"/>
        <p:cNvGrpSpPr/>
        <p:nvPr/>
      </p:nvGrpSpPr>
      <p:grpSpPr>
        <a:xfrm>
          <a:off x="0" y="0"/>
          <a:ext cx="0" cy="0"/>
          <a:chOff x="0" y="0"/>
          <a:chExt cx="0" cy="0"/>
        </a:xfrm>
      </p:grpSpPr>
    </p:spTree>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1_Title Slide - Black">
  <p:cSld name="1_Title Slide - Black">
    <p:bg>
      <p:bgPr>
        <a:blipFill>
          <a:blip r:embed="rId2">
            <a:alphaModFix/>
          </a:blip>
          <a:stretch>
            <a:fillRect/>
          </a:stretch>
        </a:blipFill>
        <a:effectLst/>
      </p:bgPr>
    </p:bg>
    <p:spTree>
      <p:nvGrpSpPr>
        <p:cNvPr id="1" name="Shape 294"/>
        <p:cNvGrpSpPr/>
        <p:nvPr/>
      </p:nvGrpSpPr>
      <p:grpSpPr>
        <a:xfrm>
          <a:off x="0" y="0"/>
          <a:ext cx="0" cy="0"/>
          <a:chOff x="0" y="0"/>
          <a:chExt cx="0" cy="0"/>
        </a:xfrm>
      </p:grpSpPr>
      <p:sp>
        <p:nvSpPr>
          <p:cNvPr id="295" name="Google Shape;295;p162"/>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None/>
              <a:defRPr sz="1800" b="1">
                <a:solidFill>
                  <a:schemeClr val="lt1"/>
                </a:solidFill>
              </a:defRPr>
            </a:lvl1pPr>
            <a:lvl2pPr lvl="1" algn="l">
              <a:spcBef>
                <a:spcPts val="0"/>
              </a:spcBef>
              <a:spcAft>
                <a:spcPts val="0"/>
              </a:spcAft>
              <a:buClr>
                <a:schemeClr val="lt1"/>
              </a:buClr>
              <a:buSzPts val="1600"/>
              <a:buNone/>
              <a:defRPr sz="1600" b="0">
                <a:solidFill>
                  <a:schemeClr val="lt1"/>
                </a:solidFill>
              </a:defRPr>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296" name="Google Shape;296;p162"/>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297" name="Google Shape;297;p162"/>
          <p:cNvGrpSpPr/>
          <p:nvPr/>
        </p:nvGrpSpPr>
        <p:grpSpPr>
          <a:xfrm>
            <a:off x="469900" y="457761"/>
            <a:ext cx="1998000" cy="374400"/>
            <a:chOff x="398463" y="404813"/>
            <a:chExt cx="1627187" cy="307976"/>
          </a:xfrm>
        </p:grpSpPr>
        <p:sp>
          <p:nvSpPr>
            <p:cNvPr id="298" name="Google Shape;298;p162"/>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99" name="Google Shape;299;p162"/>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0" name="Google Shape;300;p162"/>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1" name="Google Shape;301;p162"/>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2" name="Google Shape;302;p162"/>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3" name="Google Shape;303;p162"/>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4" name="Google Shape;304;p162"/>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5" name="Google Shape;305;p162"/>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6" name="Google Shape;306;p162"/>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7" name="Google Shape;307;p162"/>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
        <p:nvSpPr>
          <p:cNvPr id="308" name="Google Shape;308;p162"/>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1_Title Slide - White">
  <p:cSld name="1_Title Slide - White">
    <p:bg>
      <p:bgPr>
        <a:solidFill>
          <a:schemeClr val="lt1"/>
        </a:solidFill>
        <a:effectLst/>
      </p:bgPr>
    </p:bg>
    <p:spTree>
      <p:nvGrpSpPr>
        <p:cNvPr id="1" name="Shape 309"/>
        <p:cNvGrpSpPr/>
        <p:nvPr/>
      </p:nvGrpSpPr>
      <p:grpSpPr>
        <a:xfrm>
          <a:off x="0" y="0"/>
          <a:ext cx="0" cy="0"/>
          <a:chOff x="0" y="0"/>
          <a:chExt cx="0" cy="0"/>
        </a:xfrm>
      </p:grpSpPr>
      <p:sp>
        <p:nvSpPr>
          <p:cNvPr id="310" name="Google Shape;310;p163"/>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800"/>
              <a:buNone/>
              <a:defRPr sz="1800" b="1">
                <a:solidFill>
                  <a:schemeClr val="dk1"/>
                </a:solidFill>
              </a:defRPr>
            </a:lvl1pPr>
            <a:lvl2pPr lvl="1" algn="l">
              <a:spcBef>
                <a:spcPts val="0"/>
              </a:spcBef>
              <a:spcAft>
                <a:spcPts val="0"/>
              </a:spcAft>
              <a:buClr>
                <a:schemeClr val="dk1"/>
              </a:buClr>
              <a:buSzPts val="1600"/>
              <a:buNone/>
              <a:defRPr sz="1600" b="0"/>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311" name="Google Shape;311;p163"/>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312" name="Google Shape;312;p163"/>
          <p:cNvGrpSpPr/>
          <p:nvPr/>
        </p:nvGrpSpPr>
        <p:grpSpPr>
          <a:xfrm>
            <a:off x="475325" y="457200"/>
            <a:ext cx="1998000" cy="374400"/>
            <a:chOff x="398463" y="404813"/>
            <a:chExt cx="1627187" cy="307976"/>
          </a:xfrm>
        </p:grpSpPr>
        <p:sp>
          <p:nvSpPr>
            <p:cNvPr id="313" name="Google Shape;313;p163"/>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4" name="Google Shape;314;p163"/>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5" name="Google Shape;315;p163"/>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6" name="Google Shape;316;p163"/>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7" name="Google Shape;317;p163"/>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8" name="Google Shape;318;p163"/>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9" name="Google Shape;319;p163"/>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20" name="Google Shape;320;p163"/>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21" name="Google Shape;321;p163"/>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22" name="Google Shape;322;p163"/>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
        <p:nvSpPr>
          <p:cNvPr id="323" name="Google Shape;323;p163"/>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1_Title Slide - Circle Black">
  <p:cSld name="1_Title Slide - Circle Black">
    <p:bg>
      <p:bgPr>
        <a:blipFill>
          <a:blip r:embed="rId2">
            <a:alphaModFix/>
          </a:blip>
          <a:stretch>
            <a:fillRect/>
          </a:stretch>
        </a:blipFill>
        <a:effectLst/>
      </p:bgPr>
    </p:bg>
    <p:spTree>
      <p:nvGrpSpPr>
        <p:cNvPr id="1" name="Shape 324"/>
        <p:cNvGrpSpPr/>
        <p:nvPr/>
      </p:nvGrpSpPr>
      <p:grpSpPr>
        <a:xfrm>
          <a:off x="0" y="0"/>
          <a:ext cx="0" cy="0"/>
          <a:chOff x="0" y="0"/>
          <a:chExt cx="0" cy="0"/>
        </a:xfrm>
      </p:grpSpPr>
      <p:sp>
        <p:nvSpPr>
          <p:cNvPr id="325" name="Google Shape;325;p164"/>
          <p:cNvSpPr>
            <a:spLocks noGrp="1"/>
          </p:cNvSpPr>
          <p:nvPr>
            <p:ph type="ctrTitle"/>
          </p:nvPr>
        </p:nvSpPr>
        <p:spPr>
          <a:xfrm>
            <a:off x="4210150" y="153045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lt1"/>
              </a:buClr>
              <a:buSzPts val="3200"/>
              <a:buFont typeface="Verdana"/>
              <a:buNone/>
              <a:defRPr sz="3200" b="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6" name="Google Shape;326;p164"/>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327" name="Google Shape;327;p164"/>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328" name="Google Shape;328;p164"/>
          <p:cNvGrpSpPr/>
          <p:nvPr/>
        </p:nvGrpSpPr>
        <p:grpSpPr>
          <a:xfrm>
            <a:off x="469900" y="457761"/>
            <a:ext cx="1998000" cy="374400"/>
            <a:chOff x="398463" y="404813"/>
            <a:chExt cx="1627187" cy="307976"/>
          </a:xfrm>
        </p:grpSpPr>
        <p:sp>
          <p:nvSpPr>
            <p:cNvPr id="329" name="Google Shape;329;p164"/>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0" name="Google Shape;330;p164"/>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1" name="Google Shape;331;p164"/>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2" name="Google Shape;332;p164"/>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3" name="Google Shape;333;p164"/>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4" name="Google Shape;334;p164"/>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5" name="Google Shape;335;p164"/>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6" name="Google Shape;336;p164"/>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7" name="Google Shape;337;p164"/>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8" name="Google Shape;338;p164"/>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1_Title Slide - Circle White">
  <p:cSld name="1_Title Slide - Circle White">
    <p:bg>
      <p:bgPr>
        <a:solidFill>
          <a:schemeClr val="lt1"/>
        </a:solidFill>
        <a:effectLst/>
      </p:bgPr>
    </p:bg>
    <p:spTree>
      <p:nvGrpSpPr>
        <p:cNvPr id="1" name="Shape 339"/>
        <p:cNvGrpSpPr/>
        <p:nvPr/>
      </p:nvGrpSpPr>
      <p:grpSpPr>
        <a:xfrm>
          <a:off x="0" y="0"/>
          <a:ext cx="0" cy="0"/>
          <a:chOff x="0" y="0"/>
          <a:chExt cx="0" cy="0"/>
        </a:xfrm>
      </p:grpSpPr>
      <p:sp>
        <p:nvSpPr>
          <p:cNvPr id="340" name="Google Shape;340;p165"/>
          <p:cNvSpPr>
            <a:spLocks noGrp="1"/>
          </p:cNvSpPr>
          <p:nvPr>
            <p:ph type="ctrTitle"/>
          </p:nvPr>
        </p:nvSpPr>
        <p:spPr>
          <a:xfrm>
            <a:off x="4212000" y="153000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dk1"/>
              </a:buClr>
              <a:buSzPts val="3200"/>
              <a:buFont typeface="Verdana"/>
              <a:buNone/>
              <a:defRPr sz="32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1" name="Google Shape;341;p165"/>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342" name="Google Shape;342;p165"/>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343" name="Google Shape;343;p165"/>
          <p:cNvGrpSpPr/>
          <p:nvPr/>
        </p:nvGrpSpPr>
        <p:grpSpPr>
          <a:xfrm>
            <a:off x="475325" y="457200"/>
            <a:ext cx="1998000" cy="374400"/>
            <a:chOff x="398463" y="404813"/>
            <a:chExt cx="1627187" cy="307976"/>
          </a:xfrm>
        </p:grpSpPr>
        <p:sp>
          <p:nvSpPr>
            <p:cNvPr id="344" name="Google Shape;344;p165"/>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5" name="Google Shape;345;p165"/>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6" name="Google Shape;346;p165"/>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7" name="Google Shape;347;p165"/>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8" name="Google Shape;348;p165"/>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9" name="Google Shape;349;p165"/>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50" name="Google Shape;350;p165"/>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51" name="Google Shape;351;p165"/>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52" name="Google Shape;352;p165"/>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53" name="Google Shape;353;p165"/>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1_Divider - Deloitte green">
  <p:cSld name="1_Divider - Deloitte green">
    <p:bg>
      <p:bgPr>
        <a:solidFill>
          <a:schemeClr val="accent1"/>
        </a:solidFill>
        <a:effectLst/>
      </p:bgPr>
    </p:bg>
    <p:spTree>
      <p:nvGrpSpPr>
        <p:cNvPr id="1" name="Shape 354"/>
        <p:cNvGrpSpPr/>
        <p:nvPr/>
      </p:nvGrpSpPr>
      <p:grpSpPr>
        <a:xfrm>
          <a:off x="0" y="0"/>
          <a:ext cx="0" cy="0"/>
          <a:chOff x="0" y="0"/>
          <a:chExt cx="0" cy="0"/>
        </a:xfrm>
      </p:grpSpPr>
      <p:sp>
        <p:nvSpPr>
          <p:cNvPr id="355" name="Google Shape;355;p166"/>
          <p:cNvSpPr txBox="1">
            <a:spLocks noGrp="1"/>
          </p:cNvSpPr>
          <p:nvPr>
            <p:ph type="title"/>
          </p:nvPr>
        </p:nvSpPr>
        <p:spPr>
          <a:xfrm>
            <a:off x="469900" y="1700213"/>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6" name="Google Shape;356;p166"/>
          <p:cNvSpPr txBox="1">
            <a:spLocks noGrp="1"/>
          </p:cNvSpPr>
          <p:nvPr>
            <p:ph type="body" idx="1"/>
          </p:nvPr>
        </p:nvSpPr>
        <p:spPr>
          <a:xfrm>
            <a:off x="469899" y="3423545"/>
            <a:ext cx="10418235"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357" name="Google Shape;357;p166"/>
          <p:cNvSpPr txBox="1"/>
          <p:nvPr/>
        </p:nvSpPr>
        <p:spPr>
          <a:xfrm>
            <a:off x="469900" y="6480046"/>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58" name="Google Shape;358;p166"/>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1_Divider - Deloitte dark green">
  <p:cSld name="1_Divider - Deloitte dark green">
    <p:bg>
      <p:bgPr>
        <a:solidFill>
          <a:schemeClr val="accent2"/>
        </a:solidFill>
        <a:effectLst/>
      </p:bgPr>
    </p:bg>
    <p:spTree>
      <p:nvGrpSpPr>
        <p:cNvPr id="1" name="Shape 359"/>
        <p:cNvGrpSpPr/>
        <p:nvPr/>
      </p:nvGrpSpPr>
      <p:grpSpPr>
        <a:xfrm>
          <a:off x="0" y="0"/>
          <a:ext cx="0" cy="0"/>
          <a:chOff x="0" y="0"/>
          <a:chExt cx="0" cy="0"/>
        </a:xfrm>
      </p:grpSpPr>
      <p:sp>
        <p:nvSpPr>
          <p:cNvPr id="360" name="Google Shape;360;p167"/>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1" name="Google Shape;361;p167"/>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362" name="Google Shape;362;p167"/>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63" name="Google Shape;363;p167"/>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1_Divider - Deloitte blue">
  <p:cSld name="1_Divider - Deloitte blue">
    <p:bg>
      <p:bgPr>
        <a:solidFill>
          <a:schemeClr val="accent3"/>
        </a:solidFill>
        <a:effectLst/>
      </p:bgPr>
    </p:bg>
    <p:spTree>
      <p:nvGrpSpPr>
        <p:cNvPr id="1" name="Shape 364"/>
        <p:cNvGrpSpPr/>
        <p:nvPr/>
      </p:nvGrpSpPr>
      <p:grpSpPr>
        <a:xfrm>
          <a:off x="0" y="0"/>
          <a:ext cx="0" cy="0"/>
          <a:chOff x="0" y="0"/>
          <a:chExt cx="0" cy="0"/>
        </a:xfrm>
      </p:grpSpPr>
      <p:sp>
        <p:nvSpPr>
          <p:cNvPr id="365" name="Google Shape;365;p168"/>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6" name="Google Shape;366;p168"/>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367" name="Google Shape;367;p168"/>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68" name="Google Shape;368;p168"/>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le Slide - Circle Black">
  <p:cSld name="Title Slide - Circle Black">
    <p:bg>
      <p:bgPr>
        <a:blipFill>
          <a:blip r:embed="rId2">
            <a:alphaModFix/>
          </a:blip>
          <a:stretch>
            <a:fillRect/>
          </a:stretch>
        </a:blipFill>
        <a:effectLst/>
      </p:bgPr>
    </p:bg>
    <p:spTree>
      <p:nvGrpSpPr>
        <p:cNvPr id="1" name="Shape 62"/>
        <p:cNvGrpSpPr/>
        <p:nvPr/>
      </p:nvGrpSpPr>
      <p:grpSpPr>
        <a:xfrm>
          <a:off x="0" y="0"/>
          <a:ext cx="0" cy="0"/>
          <a:chOff x="0" y="0"/>
          <a:chExt cx="0" cy="0"/>
        </a:xfrm>
      </p:grpSpPr>
      <p:sp>
        <p:nvSpPr>
          <p:cNvPr id="63" name="Google Shape;63;p124"/>
          <p:cNvSpPr>
            <a:spLocks noGrp="1"/>
          </p:cNvSpPr>
          <p:nvPr>
            <p:ph type="ctrTitle"/>
          </p:nvPr>
        </p:nvSpPr>
        <p:spPr>
          <a:xfrm>
            <a:off x="4210150" y="153045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lt1"/>
              </a:buClr>
              <a:buSzPts val="3200"/>
              <a:buFont typeface="Verdana"/>
              <a:buNone/>
              <a:defRPr sz="3200" b="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124"/>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65" name="Google Shape;65;p124"/>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66" name="Google Shape;66;p124"/>
          <p:cNvGrpSpPr/>
          <p:nvPr/>
        </p:nvGrpSpPr>
        <p:grpSpPr>
          <a:xfrm>
            <a:off x="469900" y="457761"/>
            <a:ext cx="1998000" cy="374400"/>
            <a:chOff x="398463" y="404813"/>
            <a:chExt cx="1627187" cy="307976"/>
          </a:xfrm>
        </p:grpSpPr>
        <p:sp>
          <p:nvSpPr>
            <p:cNvPr id="67" name="Google Shape;67;p124"/>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68" name="Google Shape;68;p124"/>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69" name="Google Shape;69;p124"/>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0" name="Google Shape;70;p124"/>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1" name="Google Shape;71;p124"/>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2" name="Google Shape;72;p124"/>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3" name="Google Shape;73;p124"/>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4" name="Google Shape;74;p124"/>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5" name="Google Shape;75;p124"/>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6" name="Google Shape;76;p124"/>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1_Divider - Deloitte dark blue">
  <p:cSld name="1_Divider - Deloitte dark blue">
    <p:bg>
      <p:bgPr>
        <a:solidFill>
          <a:schemeClr val="accent4"/>
        </a:solidFill>
        <a:effectLst/>
      </p:bgPr>
    </p:bg>
    <p:spTree>
      <p:nvGrpSpPr>
        <p:cNvPr id="1" name="Shape 369"/>
        <p:cNvGrpSpPr/>
        <p:nvPr/>
      </p:nvGrpSpPr>
      <p:grpSpPr>
        <a:xfrm>
          <a:off x="0" y="0"/>
          <a:ext cx="0" cy="0"/>
          <a:chOff x="0" y="0"/>
          <a:chExt cx="0" cy="0"/>
        </a:xfrm>
      </p:grpSpPr>
      <p:sp>
        <p:nvSpPr>
          <p:cNvPr id="370" name="Google Shape;370;p169"/>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1" name="Google Shape;371;p169"/>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372" name="Google Shape;372;p169"/>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73" name="Google Shape;373;p169"/>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_Divider - Deloitte white">
  <p:cSld name="1_Divider - Deloitte white">
    <p:bg>
      <p:bgPr>
        <a:solidFill>
          <a:schemeClr val="lt1"/>
        </a:solidFill>
        <a:effectLst/>
      </p:bgPr>
    </p:bg>
    <p:spTree>
      <p:nvGrpSpPr>
        <p:cNvPr id="1" name="Shape 374"/>
        <p:cNvGrpSpPr/>
        <p:nvPr/>
      </p:nvGrpSpPr>
      <p:grpSpPr>
        <a:xfrm>
          <a:off x="0" y="0"/>
          <a:ext cx="0" cy="0"/>
          <a:chOff x="0" y="0"/>
          <a:chExt cx="0" cy="0"/>
        </a:xfrm>
      </p:grpSpPr>
      <p:sp>
        <p:nvSpPr>
          <p:cNvPr id="375" name="Google Shape;375;p170"/>
          <p:cNvSpPr txBox="1">
            <a:spLocks noGrp="1"/>
          </p:cNvSpPr>
          <p:nvPr>
            <p:ph type="title"/>
          </p:nvPr>
        </p:nvSpPr>
        <p:spPr>
          <a:xfrm>
            <a:off x="469901"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dk1"/>
              </a:buClr>
              <a:buSzPts val="3850"/>
              <a:buFont typeface="Verdana"/>
              <a:buNone/>
              <a:defRPr sz="3850" b="1">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6" name="Google Shape;376;p170"/>
          <p:cNvSpPr txBox="1">
            <a:spLocks noGrp="1"/>
          </p:cNvSpPr>
          <p:nvPr>
            <p:ph type="body" idx="1"/>
          </p:nvPr>
        </p:nvSpPr>
        <p:spPr>
          <a:xfrm>
            <a:off x="469900" y="3429000"/>
            <a:ext cx="10541000"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dk1"/>
              </a:buClr>
              <a:buSzPts val="3850"/>
              <a:buNone/>
              <a:defRPr sz="3850">
                <a:solidFill>
                  <a:schemeClr val="dk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1_Key statement dark green">
  <p:cSld name="1_Key statement dark green">
    <p:bg>
      <p:bgPr>
        <a:solidFill>
          <a:schemeClr val="accent2"/>
        </a:solidFill>
        <a:effectLst/>
      </p:bgPr>
    </p:bg>
    <p:spTree>
      <p:nvGrpSpPr>
        <p:cNvPr id="1" name="Shape 377"/>
        <p:cNvGrpSpPr/>
        <p:nvPr/>
      </p:nvGrpSpPr>
      <p:grpSpPr>
        <a:xfrm>
          <a:off x="0" y="0"/>
          <a:ext cx="0" cy="0"/>
          <a:chOff x="0" y="0"/>
          <a:chExt cx="0" cy="0"/>
        </a:xfrm>
      </p:grpSpPr>
      <p:sp>
        <p:nvSpPr>
          <p:cNvPr id="378" name="Google Shape;378;p171"/>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79" name="Google Shape;379;p171"/>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80" name="Google Shape;380;p171"/>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1_Key statement dark blue">
  <p:cSld name="1_Key statement dark blue">
    <p:bg>
      <p:bgPr>
        <a:solidFill>
          <a:schemeClr val="accent4"/>
        </a:solidFill>
        <a:effectLst/>
      </p:bgPr>
    </p:bg>
    <p:spTree>
      <p:nvGrpSpPr>
        <p:cNvPr id="1" name="Shape 381"/>
        <p:cNvGrpSpPr/>
        <p:nvPr/>
      </p:nvGrpSpPr>
      <p:grpSpPr>
        <a:xfrm>
          <a:off x="0" y="0"/>
          <a:ext cx="0" cy="0"/>
          <a:chOff x="0" y="0"/>
          <a:chExt cx="0" cy="0"/>
        </a:xfrm>
      </p:grpSpPr>
      <p:sp>
        <p:nvSpPr>
          <p:cNvPr id="382" name="Google Shape;382;p172"/>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83" name="Google Shape;383;p172"/>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84" name="Google Shape;384;p172"/>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matchingName="1_Key statement teal">
  <p:cSld name="1_Key statement teal">
    <p:bg>
      <p:bgPr>
        <a:solidFill>
          <a:schemeClr val="accent5"/>
        </a:solidFill>
        <a:effectLst/>
      </p:bgPr>
    </p:bg>
    <p:spTree>
      <p:nvGrpSpPr>
        <p:cNvPr id="1" name="Shape 385"/>
        <p:cNvGrpSpPr/>
        <p:nvPr/>
      </p:nvGrpSpPr>
      <p:grpSpPr>
        <a:xfrm>
          <a:off x="0" y="0"/>
          <a:ext cx="0" cy="0"/>
          <a:chOff x="0" y="0"/>
          <a:chExt cx="0" cy="0"/>
        </a:xfrm>
      </p:grpSpPr>
      <p:sp>
        <p:nvSpPr>
          <p:cNvPr id="386" name="Google Shape;386;p173"/>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87" name="Google Shape;387;p173"/>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88" name="Google Shape;388;p173"/>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matchingName="1_Key statement black">
  <p:cSld name="1_Key statement black">
    <p:bg>
      <p:bgPr>
        <a:solidFill>
          <a:schemeClr val="dk1"/>
        </a:solidFill>
        <a:effectLst/>
      </p:bgPr>
    </p:bg>
    <p:spTree>
      <p:nvGrpSpPr>
        <p:cNvPr id="1" name="Shape 389"/>
        <p:cNvGrpSpPr/>
        <p:nvPr/>
      </p:nvGrpSpPr>
      <p:grpSpPr>
        <a:xfrm>
          <a:off x="0" y="0"/>
          <a:ext cx="0" cy="0"/>
          <a:chOff x="0" y="0"/>
          <a:chExt cx="0" cy="0"/>
        </a:xfrm>
      </p:grpSpPr>
      <p:sp>
        <p:nvSpPr>
          <p:cNvPr id="390" name="Google Shape;390;p174"/>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91" name="Google Shape;391;p174"/>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92" name="Google Shape;392;p174"/>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1_Key statement white">
  <p:cSld name="1_Key statement white">
    <p:bg>
      <p:bgPr>
        <a:solidFill>
          <a:schemeClr val="lt1"/>
        </a:solidFill>
        <a:effectLst/>
      </p:bgPr>
    </p:bg>
    <p:spTree>
      <p:nvGrpSpPr>
        <p:cNvPr id="1" name="Shape 393"/>
        <p:cNvGrpSpPr/>
        <p:nvPr/>
      </p:nvGrpSpPr>
      <p:grpSpPr>
        <a:xfrm>
          <a:off x="0" y="0"/>
          <a:ext cx="0" cy="0"/>
          <a:chOff x="0" y="0"/>
          <a:chExt cx="0" cy="0"/>
        </a:xfrm>
      </p:grpSpPr>
      <p:sp>
        <p:nvSpPr>
          <p:cNvPr id="394" name="Google Shape;394;p175"/>
          <p:cNvSpPr txBox="1">
            <a:spLocks noGrp="1"/>
          </p:cNvSpPr>
          <p:nvPr>
            <p:ph type="body" idx="1"/>
          </p:nvPr>
        </p:nvSpPr>
        <p:spPr>
          <a:xfrm>
            <a:off x="469900"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dk1"/>
              </a:buClr>
              <a:buSzPts val="2800"/>
              <a:buNone/>
              <a:defRPr sz="2800">
                <a:solidFill>
                  <a:schemeClr val="dk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1_Contents">
  <p:cSld name="1_Contents">
    <p:spTree>
      <p:nvGrpSpPr>
        <p:cNvPr id="1" name="Shape 395"/>
        <p:cNvGrpSpPr/>
        <p:nvPr/>
      </p:nvGrpSpPr>
      <p:grpSpPr>
        <a:xfrm>
          <a:off x="0" y="0"/>
          <a:ext cx="0" cy="0"/>
          <a:chOff x="0" y="0"/>
          <a:chExt cx="0" cy="0"/>
        </a:xfrm>
      </p:grpSpPr>
      <p:sp>
        <p:nvSpPr>
          <p:cNvPr id="396" name="Google Shape;396;p176"/>
          <p:cNvSpPr txBox="1">
            <a:spLocks noGrp="1"/>
          </p:cNvSpPr>
          <p:nvPr>
            <p:ph type="body" idx="1"/>
          </p:nvPr>
        </p:nvSpPr>
        <p:spPr>
          <a:xfrm>
            <a:off x="469900" y="1665291"/>
            <a:ext cx="9348787" cy="463391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397" name="Google Shape;397;p176"/>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98" name="Google Shape;398;p17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1_Contents with image">
  <p:cSld name="1_Contents with image">
    <p:spTree>
      <p:nvGrpSpPr>
        <p:cNvPr id="1" name="Shape 399"/>
        <p:cNvGrpSpPr/>
        <p:nvPr/>
      </p:nvGrpSpPr>
      <p:grpSpPr>
        <a:xfrm>
          <a:off x="0" y="0"/>
          <a:ext cx="0" cy="0"/>
          <a:chOff x="0" y="0"/>
          <a:chExt cx="0" cy="0"/>
        </a:xfrm>
      </p:grpSpPr>
      <p:sp>
        <p:nvSpPr>
          <p:cNvPr id="400" name="Google Shape;400;p177"/>
          <p:cNvSpPr>
            <a:spLocks noGrp="1"/>
          </p:cNvSpPr>
          <p:nvPr>
            <p:ph type="pic" idx="2"/>
          </p:nvPr>
        </p:nvSpPr>
        <p:spPr>
          <a:xfrm>
            <a:off x="5604867" y="1700213"/>
            <a:ext cx="6117233" cy="4598988"/>
          </a:xfrm>
          <a:prstGeom prst="rect">
            <a:avLst/>
          </a:prstGeom>
          <a:noFill/>
          <a:ln>
            <a:noFill/>
          </a:ln>
        </p:spPr>
      </p:sp>
      <p:sp>
        <p:nvSpPr>
          <p:cNvPr id="401" name="Google Shape;401;p177"/>
          <p:cNvSpPr txBox="1">
            <a:spLocks noGrp="1"/>
          </p:cNvSpPr>
          <p:nvPr>
            <p:ph type="body" idx="1"/>
          </p:nvPr>
        </p:nvSpPr>
        <p:spPr>
          <a:xfrm>
            <a:off x="469900" y="1665290"/>
            <a:ext cx="4333663"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02" name="Google Shape;402;p177"/>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03" name="Google Shape;403;p17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_Title &amp; 1 column text">
  <p:cSld name="1_Title &amp; 1 column text">
    <p:spTree>
      <p:nvGrpSpPr>
        <p:cNvPr id="1" name="Shape 404"/>
        <p:cNvGrpSpPr/>
        <p:nvPr/>
      </p:nvGrpSpPr>
      <p:grpSpPr>
        <a:xfrm>
          <a:off x="0" y="0"/>
          <a:ext cx="0" cy="0"/>
          <a:chOff x="0" y="0"/>
          <a:chExt cx="0" cy="0"/>
        </a:xfrm>
      </p:grpSpPr>
      <p:sp>
        <p:nvSpPr>
          <p:cNvPr id="405" name="Google Shape;405;p178"/>
          <p:cNvSpPr txBox="1">
            <a:spLocks noGrp="1"/>
          </p:cNvSpPr>
          <p:nvPr>
            <p:ph type="body" idx="1"/>
          </p:nvPr>
        </p:nvSpPr>
        <p:spPr>
          <a:xfrm>
            <a:off x="469900" y="1665290"/>
            <a:ext cx="11252200"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06" name="Google Shape;406;p17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Slide - Circle White">
  <p:cSld name="Title Slide - Circle White">
    <p:bg>
      <p:bgPr>
        <a:solidFill>
          <a:schemeClr val="lt1"/>
        </a:solidFill>
        <a:effectLst/>
      </p:bgPr>
    </p:bg>
    <p:spTree>
      <p:nvGrpSpPr>
        <p:cNvPr id="1" name="Shape 77"/>
        <p:cNvGrpSpPr/>
        <p:nvPr/>
      </p:nvGrpSpPr>
      <p:grpSpPr>
        <a:xfrm>
          <a:off x="0" y="0"/>
          <a:ext cx="0" cy="0"/>
          <a:chOff x="0" y="0"/>
          <a:chExt cx="0" cy="0"/>
        </a:xfrm>
      </p:grpSpPr>
      <p:sp>
        <p:nvSpPr>
          <p:cNvPr id="78" name="Google Shape;78;p125"/>
          <p:cNvSpPr>
            <a:spLocks noGrp="1"/>
          </p:cNvSpPr>
          <p:nvPr>
            <p:ph type="ctrTitle"/>
          </p:nvPr>
        </p:nvSpPr>
        <p:spPr>
          <a:xfrm>
            <a:off x="4212000" y="153000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dk1"/>
              </a:buClr>
              <a:buSzPts val="3200"/>
              <a:buFont typeface="Verdana"/>
              <a:buNone/>
              <a:defRPr sz="32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125"/>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80" name="Google Shape;80;p125"/>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81" name="Google Shape;81;p125"/>
          <p:cNvGrpSpPr/>
          <p:nvPr/>
        </p:nvGrpSpPr>
        <p:grpSpPr>
          <a:xfrm>
            <a:off x="475325" y="457200"/>
            <a:ext cx="1998000" cy="374400"/>
            <a:chOff x="398463" y="404813"/>
            <a:chExt cx="1627187" cy="307976"/>
          </a:xfrm>
        </p:grpSpPr>
        <p:sp>
          <p:nvSpPr>
            <p:cNvPr id="82" name="Google Shape;82;p125"/>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3" name="Google Shape;83;p125"/>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4" name="Google Shape;84;p125"/>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5" name="Google Shape;85;p125"/>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6" name="Google Shape;86;p125"/>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7" name="Google Shape;87;p125"/>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8" name="Google Shape;88;p125"/>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9" name="Google Shape;89;p125"/>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90" name="Google Shape;90;p125"/>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91" name="Google Shape;91;p125"/>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_Title, subtitle &amp; 1 column text">
  <p:cSld name="1_Title, subtitle &amp; 1 column text">
    <p:spTree>
      <p:nvGrpSpPr>
        <p:cNvPr id="1" name="Shape 407"/>
        <p:cNvGrpSpPr/>
        <p:nvPr/>
      </p:nvGrpSpPr>
      <p:grpSpPr>
        <a:xfrm>
          <a:off x="0" y="0"/>
          <a:ext cx="0" cy="0"/>
          <a:chOff x="0" y="0"/>
          <a:chExt cx="0" cy="0"/>
        </a:xfrm>
      </p:grpSpPr>
      <p:sp>
        <p:nvSpPr>
          <p:cNvPr id="408" name="Google Shape;408;p179"/>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09" name="Google Shape;409;p17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0" name="Google Shape;410;p179"/>
          <p:cNvSpPr txBox="1">
            <a:spLocks noGrp="1"/>
          </p:cNvSpPr>
          <p:nvPr>
            <p:ph type="body" idx="2"/>
          </p:nvPr>
        </p:nvSpPr>
        <p:spPr>
          <a:xfrm>
            <a:off x="469900" y="1665818"/>
            <a:ext cx="1125220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a:lvl1pPr>
            <a:lvl2pPr marL="914400" lvl="1" indent="-304800" algn="l">
              <a:spcBef>
                <a:spcPts val="1333"/>
              </a:spcBef>
              <a:spcAft>
                <a:spcPts val="0"/>
              </a:spcAft>
              <a:buClr>
                <a:schemeClr val="dk1"/>
              </a:buClr>
              <a:buSzPts val="1200"/>
              <a:buFont typeface="Arial"/>
              <a:buChar char="•"/>
              <a:defRPr/>
            </a:lvl2pPr>
            <a:lvl3pPr marL="1371600" lvl="2" indent="-304800" algn="l">
              <a:spcBef>
                <a:spcPts val="1333"/>
              </a:spcBef>
              <a:spcAft>
                <a:spcPts val="0"/>
              </a:spcAft>
              <a:buClr>
                <a:schemeClr val="dk1"/>
              </a:buClr>
              <a:buSzPts val="1200"/>
              <a:buFont typeface="Arial"/>
              <a:buChar char="−"/>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Font typeface="Arial"/>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1_Title, subtitle &amp; 1 column - large">
  <p:cSld name="1_Title, subtitle &amp; 1 column - large">
    <p:spTree>
      <p:nvGrpSpPr>
        <p:cNvPr id="1" name="Shape 411"/>
        <p:cNvGrpSpPr/>
        <p:nvPr/>
      </p:nvGrpSpPr>
      <p:grpSpPr>
        <a:xfrm>
          <a:off x="0" y="0"/>
          <a:ext cx="0" cy="0"/>
          <a:chOff x="0" y="0"/>
          <a:chExt cx="0" cy="0"/>
        </a:xfrm>
      </p:grpSpPr>
      <p:sp>
        <p:nvSpPr>
          <p:cNvPr id="412" name="Google Shape;412;p180"/>
          <p:cNvSpPr txBox="1">
            <a:spLocks noGrp="1"/>
          </p:cNvSpPr>
          <p:nvPr>
            <p:ph type="body" idx="1"/>
          </p:nvPr>
        </p:nvSpPr>
        <p:spPr>
          <a:xfrm>
            <a:off x="469900" y="1676402"/>
            <a:ext cx="11252200" cy="462279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330200" algn="l">
              <a:spcBef>
                <a:spcPts val="1333"/>
              </a:spcBef>
              <a:spcAft>
                <a:spcPts val="0"/>
              </a:spcAft>
              <a:buClr>
                <a:schemeClr val="dk1"/>
              </a:buClr>
              <a:buSzPts val="1600"/>
              <a:buChar char="−"/>
              <a:defRPr sz="16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413" name="Google Shape;413;p180"/>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14" name="Google Shape;414;p18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1_Title, subtitle &amp; chart">
  <p:cSld name="1_Title, subtitle &amp; chart">
    <p:spTree>
      <p:nvGrpSpPr>
        <p:cNvPr id="1" name="Shape 415"/>
        <p:cNvGrpSpPr/>
        <p:nvPr/>
      </p:nvGrpSpPr>
      <p:grpSpPr>
        <a:xfrm>
          <a:off x="0" y="0"/>
          <a:ext cx="0" cy="0"/>
          <a:chOff x="0" y="0"/>
          <a:chExt cx="0" cy="0"/>
        </a:xfrm>
      </p:grpSpPr>
      <p:sp>
        <p:nvSpPr>
          <p:cNvPr id="416" name="Google Shape;416;p181"/>
          <p:cNvSpPr>
            <a:spLocks noGrp="1"/>
          </p:cNvSpPr>
          <p:nvPr>
            <p:ph type="chart" idx="2"/>
          </p:nvPr>
        </p:nvSpPr>
        <p:spPr>
          <a:xfrm>
            <a:off x="468000" y="2054581"/>
            <a:ext cx="11252200" cy="3928209"/>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17" name="Google Shape;417;p181"/>
          <p:cNvSpPr txBox="1">
            <a:spLocks noGrp="1"/>
          </p:cNvSpPr>
          <p:nvPr>
            <p:ph type="body" idx="1"/>
          </p:nvPr>
        </p:nvSpPr>
        <p:spPr>
          <a:xfrm>
            <a:off x="468000" y="1659816"/>
            <a:ext cx="11252200" cy="3571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18" name="Google Shape;418;p181"/>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19" name="Google Shape;419;p181"/>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1_3 chart">
  <p:cSld name="1_3 chart">
    <p:spTree>
      <p:nvGrpSpPr>
        <p:cNvPr id="1" name="Shape 420"/>
        <p:cNvGrpSpPr/>
        <p:nvPr/>
      </p:nvGrpSpPr>
      <p:grpSpPr>
        <a:xfrm>
          <a:off x="0" y="0"/>
          <a:ext cx="0" cy="0"/>
          <a:chOff x="0" y="0"/>
          <a:chExt cx="0" cy="0"/>
        </a:xfrm>
      </p:grpSpPr>
      <p:sp>
        <p:nvSpPr>
          <p:cNvPr id="421" name="Google Shape;421;p182"/>
          <p:cNvSpPr>
            <a:spLocks noGrp="1"/>
          </p:cNvSpPr>
          <p:nvPr>
            <p:ph type="chart" idx="2"/>
          </p:nvPr>
        </p:nvSpPr>
        <p:spPr>
          <a:xfrm>
            <a:off x="46800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22" name="Google Shape;422;p182"/>
          <p:cNvSpPr txBox="1">
            <a:spLocks noGrp="1"/>
          </p:cNvSpPr>
          <p:nvPr>
            <p:ph type="body" idx="1"/>
          </p:nvPr>
        </p:nvSpPr>
        <p:spPr>
          <a:xfrm>
            <a:off x="468000" y="1665289"/>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23" name="Google Shape;423;p182"/>
          <p:cNvSpPr>
            <a:spLocks noGrp="1"/>
          </p:cNvSpPr>
          <p:nvPr>
            <p:ph type="chart" idx="3"/>
          </p:nvPr>
        </p:nvSpPr>
        <p:spPr>
          <a:xfrm>
            <a:off x="4296000" y="2051998"/>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24" name="Google Shape;424;p182"/>
          <p:cNvSpPr txBox="1">
            <a:spLocks noGrp="1"/>
          </p:cNvSpPr>
          <p:nvPr>
            <p:ph type="body" idx="4"/>
          </p:nvPr>
        </p:nvSpPr>
        <p:spPr>
          <a:xfrm>
            <a:off x="4296003" y="1665288"/>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25" name="Google Shape;425;p182"/>
          <p:cNvSpPr>
            <a:spLocks noGrp="1"/>
          </p:cNvSpPr>
          <p:nvPr>
            <p:ph type="chart" idx="5"/>
          </p:nvPr>
        </p:nvSpPr>
        <p:spPr>
          <a:xfrm>
            <a:off x="808696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26" name="Google Shape;426;p182"/>
          <p:cNvSpPr txBox="1">
            <a:spLocks noGrp="1"/>
          </p:cNvSpPr>
          <p:nvPr>
            <p:ph type="body" idx="6"/>
          </p:nvPr>
        </p:nvSpPr>
        <p:spPr>
          <a:xfrm>
            <a:off x="8086959" y="1659145"/>
            <a:ext cx="3600000" cy="39825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27" name="Google Shape;427;p182"/>
          <p:cNvSpPr txBox="1">
            <a:spLocks noGrp="1"/>
          </p:cNvSpPr>
          <p:nvPr>
            <p:ph type="body" idx="7"/>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28" name="Google Shape;428;p182"/>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1_2 columns of text">
  <p:cSld name="1_2 columns of text">
    <p:spTree>
      <p:nvGrpSpPr>
        <p:cNvPr id="1" name="Shape 429"/>
        <p:cNvGrpSpPr/>
        <p:nvPr/>
      </p:nvGrpSpPr>
      <p:grpSpPr>
        <a:xfrm>
          <a:off x="0" y="0"/>
          <a:ext cx="0" cy="0"/>
          <a:chOff x="0" y="0"/>
          <a:chExt cx="0" cy="0"/>
        </a:xfrm>
      </p:grpSpPr>
      <p:sp>
        <p:nvSpPr>
          <p:cNvPr id="430" name="Google Shape;430;p183"/>
          <p:cNvSpPr txBox="1">
            <a:spLocks noGrp="1"/>
          </p:cNvSpPr>
          <p:nvPr>
            <p:ph type="body" idx="1"/>
          </p:nvPr>
        </p:nvSpPr>
        <p:spPr>
          <a:xfrm>
            <a:off x="468000" y="1665288"/>
            <a:ext cx="5328000" cy="462250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1" name="Google Shape;431;p183"/>
          <p:cNvSpPr txBox="1">
            <a:spLocks noGrp="1"/>
          </p:cNvSpPr>
          <p:nvPr>
            <p:ph type="body" idx="2"/>
          </p:nvPr>
        </p:nvSpPr>
        <p:spPr>
          <a:xfrm>
            <a:off x="6394100" y="1656000"/>
            <a:ext cx="5328000" cy="463179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2" name="Google Shape;432;p183"/>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3" name="Google Shape;433;p183"/>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_2 column content">
  <p:cSld name="1_2 column content">
    <p:spTree>
      <p:nvGrpSpPr>
        <p:cNvPr id="1" name="Shape 434"/>
        <p:cNvGrpSpPr/>
        <p:nvPr/>
      </p:nvGrpSpPr>
      <p:grpSpPr>
        <a:xfrm>
          <a:off x="0" y="0"/>
          <a:ext cx="0" cy="0"/>
          <a:chOff x="0" y="0"/>
          <a:chExt cx="0" cy="0"/>
        </a:xfrm>
      </p:grpSpPr>
      <p:sp>
        <p:nvSpPr>
          <p:cNvPr id="435" name="Google Shape;435;p184"/>
          <p:cNvSpPr txBox="1">
            <a:spLocks noGrp="1"/>
          </p:cNvSpPr>
          <p:nvPr>
            <p:ph type="body" idx="1"/>
          </p:nvPr>
        </p:nvSpPr>
        <p:spPr>
          <a:xfrm>
            <a:off x="469900" y="1665289"/>
            <a:ext cx="4431857"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6" name="Google Shape;436;p184"/>
          <p:cNvSpPr txBox="1">
            <a:spLocks noGrp="1"/>
          </p:cNvSpPr>
          <p:nvPr>
            <p:ph type="body" idx="2"/>
          </p:nvPr>
        </p:nvSpPr>
        <p:spPr>
          <a:xfrm>
            <a:off x="5482100" y="1700213"/>
            <a:ext cx="6240000" cy="459898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7" name="Google Shape;437;p184"/>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8" name="Google Shape;438;p184"/>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1_2 columns - large">
  <p:cSld name="1_2 columns - large">
    <p:spTree>
      <p:nvGrpSpPr>
        <p:cNvPr id="1" name="Shape 439"/>
        <p:cNvGrpSpPr/>
        <p:nvPr/>
      </p:nvGrpSpPr>
      <p:grpSpPr>
        <a:xfrm>
          <a:off x="0" y="0"/>
          <a:ext cx="0" cy="0"/>
          <a:chOff x="0" y="0"/>
          <a:chExt cx="0" cy="0"/>
        </a:xfrm>
      </p:grpSpPr>
      <p:sp>
        <p:nvSpPr>
          <p:cNvPr id="440" name="Google Shape;440;p185"/>
          <p:cNvSpPr txBox="1">
            <a:spLocks noGrp="1"/>
          </p:cNvSpPr>
          <p:nvPr>
            <p:ph type="body" idx="1"/>
          </p:nvPr>
        </p:nvSpPr>
        <p:spPr>
          <a:xfrm>
            <a:off x="469900" y="1665288"/>
            <a:ext cx="5328000" cy="46339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292100" algn="l">
              <a:spcBef>
                <a:spcPts val="1333"/>
              </a:spcBef>
              <a:spcAft>
                <a:spcPts val="0"/>
              </a:spcAft>
              <a:buClr>
                <a:schemeClr val="dk1"/>
              </a:buClr>
              <a:buSzPts val="1000"/>
              <a:buChar char="−"/>
              <a:defRPr sz="10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441" name="Google Shape;441;p185"/>
          <p:cNvSpPr txBox="1">
            <a:spLocks noGrp="1"/>
          </p:cNvSpPr>
          <p:nvPr>
            <p:ph type="body" idx="2"/>
          </p:nvPr>
        </p:nvSpPr>
        <p:spPr>
          <a:xfrm>
            <a:off x="6394100" y="1665288"/>
            <a:ext cx="5328000" cy="46339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292100" algn="l">
              <a:spcBef>
                <a:spcPts val="1333"/>
              </a:spcBef>
              <a:spcAft>
                <a:spcPts val="0"/>
              </a:spcAft>
              <a:buClr>
                <a:schemeClr val="dk1"/>
              </a:buClr>
              <a:buSzPts val="1000"/>
              <a:buChar char="−"/>
              <a:defRPr sz="10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442" name="Google Shape;442;p185"/>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43" name="Google Shape;443;p18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1_Text and chart">
  <p:cSld name="1_Text and chart">
    <p:spTree>
      <p:nvGrpSpPr>
        <p:cNvPr id="1" name="Shape 444"/>
        <p:cNvGrpSpPr/>
        <p:nvPr/>
      </p:nvGrpSpPr>
      <p:grpSpPr>
        <a:xfrm>
          <a:off x="0" y="0"/>
          <a:ext cx="0" cy="0"/>
          <a:chOff x="0" y="0"/>
          <a:chExt cx="0" cy="0"/>
        </a:xfrm>
      </p:grpSpPr>
      <p:sp>
        <p:nvSpPr>
          <p:cNvPr id="445" name="Google Shape;445;p186"/>
          <p:cNvSpPr txBox="1">
            <a:spLocks noGrp="1"/>
          </p:cNvSpPr>
          <p:nvPr>
            <p:ph type="body" idx="1"/>
          </p:nvPr>
        </p:nvSpPr>
        <p:spPr>
          <a:xfrm>
            <a:off x="469900" y="1665288"/>
            <a:ext cx="5480400" cy="431750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46" name="Google Shape;446;p186"/>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47" name="Google Shape;447;p186"/>
          <p:cNvSpPr txBox="1">
            <a:spLocks noGrp="1"/>
          </p:cNvSpPr>
          <p:nvPr>
            <p:ph type="body" idx="3"/>
          </p:nvPr>
        </p:nvSpPr>
        <p:spPr>
          <a:xfrm>
            <a:off x="6239584" y="1655763"/>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48" name="Google Shape;448;p186"/>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49" name="Google Shape;449;p18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1_2 chart">
  <p:cSld name="1_2 chart">
    <p:spTree>
      <p:nvGrpSpPr>
        <p:cNvPr id="1" name="Shape 450"/>
        <p:cNvGrpSpPr/>
        <p:nvPr/>
      </p:nvGrpSpPr>
      <p:grpSpPr>
        <a:xfrm>
          <a:off x="0" y="0"/>
          <a:ext cx="0" cy="0"/>
          <a:chOff x="0" y="0"/>
          <a:chExt cx="0" cy="0"/>
        </a:xfrm>
      </p:grpSpPr>
      <p:sp>
        <p:nvSpPr>
          <p:cNvPr id="451" name="Google Shape;451;p187"/>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52" name="Google Shape;452;p187"/>
          <p:cNvSpPr txBox="1">
            <a:spLocks noGrp="1"/>
          </p:cNvSpPr>
          <p:nvPr>
            <p:ph type="body" idx="1"/>
          </p:nvPr>
        </p:nvSpPr>
        <p:spPr>
          <a:xfrm>
            <a:off x="6239585" y="1654028"/>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53" name="Google Shape;453;p187"/>
          <p:cNvSpPr>
            <a:spLocks noGrp="1"/>
          </p:cNvSpPr>
          <p:nvPr>
            <p:ph type="chart" idx="3"/>
          </p:nvPr>
        </p:nvSpPr>
        <p:spPr>
          <a:xfrm>
            <a:off x="469900" y="2125013"/>
            <a:ext cx="5482517"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54" name="Google Shape;454;p187"/>
          <p:cNvSpPr txBox="1">
            <a:spLocks noGrp="1"/>
          </p:cNvSpPr>
          <p:nvPr>
            <p:ph type="body" idx="4"/>
          </p:nvPr>
        </p:nvSpPr>
        <p:spPr>
          <a:xfrm>
            <a:off x="469898" y="1665288"/>
            <a:ext cx="5482517" cy="40942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55" name="Google Shape;455;p187"/>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56" name="Google Shape;456;p18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1_2 content with quote ">
  <p:cSld name="1_2 content with quote ">
    <p:spTree>
      <p:nvGrpSpPr>
        <p:cNvPr id="1" name="Shape 457"/>
        <p:cNvGrpSpPr/>
        <p:nvPr/>
      </p:nvGrpSpPr>
      <p:grpSpPr>
        <a:xfrm>
          <a:off x="0" y="0"/>
          <a:ext cx="0" cy="0"/>
          <a:chOff x="0" y="0"/>
          <a:chExt cx="0" cy="0"/>
        </a:xfrm>
      </p:grpSpPr>
      <p:sp>
        <p:nvSpPr>
          <p:cNvPr id="458" name="Google Shape;458;p188"/>
          <p:cNvSpPr txBox="1">
            <a:spLocks noGrp="1"/>
          </p:cNvSpPr>
          <p:nvPr>
            <p:ph type="body" idx="1"/>
          </p:nvPr>
        </p:nvSpPr>
        <p:spPr>
          <a:xfrm>
            <a:off x="7455116" y="1626099"/>
            <a:ext cx="4266983" cy="4673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3"/>
              </a:buClr>
              <a:buSzPts val="2400"/>
              <a:buNone/>
              <a:defRPr sz="2400">
                <a:solidFill>
                  <a:schemeClr val="accent3"/>
                </a:solidFill>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59" name="Google Shape;459;p188"/>
          <p:cNvSpPr txBox="1">
            <a:spLocks noGrp="1"/>
          </p:cNvSpPr>
          <p:nvPr>
            <p:ph type="body" idx="2"/>
          </p:nvPr>
        </p:nvSpPr>
        <p:spPr>
          <a:xfrm>
            <a:off x="469900" y="1665288"/>
            <a:ext cx="6660866"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60" name="Google Shape;460;p188"/>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61" name="Google Shape;461;p18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Divider - Deloitte green">
  <p:cSld name="Divider - Deloitte green">
    <p:bg>
      <p:bgPr>
        <a:solidFill>
          <a:schemeClr val="accent1"/>
        </a:solidFill>
        <a:effectLst/>
      </p:bgPr>
    </p:bg>
    <p:spTree>
      <p:nvGrpSpPr>
        <p:cNvPr id="1" name="Shape 92"/>
        <p:cNvGrpSpPr/>
        <p:nvPr/>
      </p:nvGrpSpPr>
      <p:grpSpPr>
        <a:xfrm>
          <a:off x="0" y="0"/>
          <a:ext cx="0" cy="0"/>
          <a:chOff x="0" y="0"/>
          <a:chExt cx="0" cy="0"/>
        </a:xfrm>
      </p:grpSpPr>
      <p:sp>
        <p:nvSpPr>
          <p:cNvPr id="93" name="Google Shape;93;p126"/>
          <p:cNvSpPr txBox="1">
            <a:spLocks noGrp="1"/>
          </p:cNvSpPr>
          <p:nvPr>
            <p:ph type="title"/>
          </p:nvPr>
        </p:nvSpPr>
        <p:spPr>
          <a:xfrm>
            <a:off x="469900" y="1700213"/>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126"/>
          <p:cNvSpPr txBox="1">
            <a:spLocks noGrp="1"/>
          </p:cNvSpPr>
          <p:nvPr>
            <p:ph type="body" idx="1"/>
          </p:nvPr>
        </p:nvSpPr>
        <p:spPr>
          <a:xfrm>
            <a:off x="469899" y="3423545"/>
            <a:ext cx="10418235"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5" name="Google Shape;95;p126"/>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1_Team profile">
  <p:cSld name="1_Team profile">
    <p:spTree>
      <p:nvGrpSpPr>
        <p:cNvPr id="1" name="Shape 462"/>
        <p:cNvGrpSpPr/>
        <p:nvPr/>
      </p:nvGrpSpPr>
      <p:grpSpPr>
        <a:xfrm>
          <a:off x="0" y="0"/>
          <a:ext cx="0" cy="0"/>
          <a:chOff x="0" y="0"/>
          <a:chExt cx="0" cy="0"/>
        </a:xfrm>
      </p:grpSpPr>
      <p:sp>
        <p:nvSpPr>
          <p:cNvPr id="463" name="Google Shape;463;p189"/>
          <p:cNvSpPr>
            <a:spLocks noGrp="1"/>
          </p:cNvSpPr>
          <p:nvPr>
            <p:ph type="pic" idx="2"/>
          </p:nvPr>
        </p:nvSpPr>
        <p:spPr>
          <a:xfrm>
            <a:off x="488742" y="1700213"/>
            <a:ext cx="2664000" cy="1260000"/>
          </a:xfrm>
          <a:prstGeom prst="rect">
            <a:avLst/>
          </a:prstGeom>
          <a:noFill/>
          <a:ln>
            <a:noFill/>
          </a:ln>
        </p:spPr>
      </p:sp>
      <p:sp>
        <p:nvSpPr>
          <p:cNvPr id="464" name="Google Shape;464;p189"/>
          <p:cNvSpPr>
            <a:spLocks noGrp="1"/>
          </p:cNvSpPr>
          <p:nvPr>
            <p:ph type="pic" idx="3"/>
          </p:nvPr>
        </p:nvSpPr>
        <p:spPr>
          <a:xfrm>
            <a:off x="3341040" y="1700212"/>
            <a:ext cx="2664000" cy="1260000"/>
          </a:xfrm>
          <a:prstGeom prst="rect">
            <a:avLst/>
          </a:prstGeom>
          <a:noFill/>
          <a:ln>
            <a:noFill/>
          </a:ln>
        </p:spPr>
      </p:sp>
      <p:sp>
        <p:nvSpPr>
          <p:cNvPr id="465" name="Google Shape;465;p189"/>
          <p:cNvSpPr>
            <a:spLocks noGrp="1"/>
          </p:cNvSpPr>
          <p:nvPr>
            <p:ph type="pic" idx="4"/>
          </p:nvPr>
        </p:nvSpPr>
        <p:spPr>
          <a:xfrm>
            <a:off x="6193338" y="1700212"/>
            <a:ext cx="2664000" cy="1260000"/>
          </a:xfrm>
          <a:prstGeom prst="rect">
            <a:avLst/>
          </a:prstGeom>
          <a:noFill/>
          <a:ln>
            <a:noFill/>
          </a:ln>
        </p:spPr>
      </p:sp>
      <p:sp>
        <p:nvSpPr>
          <p:cNvPr id="466" name="Google Shape;466;p189"/>
          <p:cNvSpPr>
            <a:spLocks noGrp="1"/>
          </p:cNvSpPr>
          <p:nvPr>
            <p:ph type="pic" idx="5"/>
          </p:nvPr>
        </p:nvSpPr>
        <p:spPr>
          <a:xfrm>
            <a:off x="9045636" y="1700212"/>
            <a:ext cx="2664000" cy="1260000"/>
          </a:xfrm>
          <a:prstGeom prst="rect">
            <a:avLst/>
          </a:prstGeom>
          <a:noFill/>
          <a:ln>
            <a:noFill/>
          </a:ln>
        </p:spPr>
      </p:sp>
      <p:sp>
        <p:nvSpPr>
          <p:cNvPr id="467" name="Google Shape;467;p189"/>
          <p:cNvSpPr txBox="1">
            <a:spLocks noGrp="1"/>
          </p:cNvSpPr>
          <p:nvPr>
            <p:ph type="body" idx="1"/>
          </p:nvPr>
        </p:nvSpPr>
        <p:spPr>
          <a:xfrm>
            <a:off x="482363"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468" name="Google Shape;468;p189"/>
          <p:cNvSpPr txBox="1">
            <a:spLocks noGrp="1"/>
          </p:cNvSpPr>
          <p:nvPr>
            <p:ph type="body" idx="6"/>
          </p:nvPr>
        </p:nvSpPr>
        <p:spPr>
          <a:xfrm>
            <a:off x="6207211"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469" name="Google Shape;469;p189"/>
          <p:cNvSpPr txBox="1">
            <a:spLocks noGrp="1"/>
          </p:cNvSpPr>
          <p:nvPr>
            <p:ph type="body" idx="7"/>
          </p:nvPr>
        </p:nvSpPr>
        <p:spPr>
          <a:xfrm>
            <a:off x="3344787"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470" name="Google Shape;470;p189"/>
          <p:cNvSpPr txBox="1">
            <a:spLocks noGrp="1"/>
          </p:cNvSpPr>
          <p:nvPr>
            <p:ph type="body" idx="8"/>
          </p:nvPr>
        </p:nvSpPr>
        <p:spPr>
          <a:xfrm>
            <a:off x="9069636"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471" name="Google Shape;471;p189"/>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72" name="Google Shape;472;p18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1_Team profile 2">
  <p:cSld name="1_Team profile 2">
    <p:spTree>
      <p:nvGrpSpPr>
        <p:cNvPr id="1" name="Shape 473"/>
        <p:cNvGrpSpPr/>
        <p:nvPr/>
      </p:nvGrpSpPr>
      <p:grpSpPr>
        <a:xfrm>
          <a:off x="0" y="0"/>
          <a:ext cx="0" cy="0"/>
          <a:chOff x="0" y="0"/>
          <a:chExt cx="0" cy="0"/>
        </a:xfrm>
      </p:grpSpPr>
      <p:sp>
        <p:nvSpPr>
          <p:cNvPr id="474" name="Google Shape;474;p190"/>
          <p:cNvSpPr/>
          <p:nvPr/>
        </p:nvSpPr>
        <p:spPr>
          <a:xfrm>
            <a:off x="47678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475" name="Google Shape;475;p190"/>
          <p:cNvSpPr/>
          <p:nvPr/>
        </p:nvSpPr>
        <p:spPr>
          <a:xfrm>
            <a:off x="618490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476" name="Google Shape;476;p190"/>
          <p:cNvSpPr/>
          <p:nvPr/>
        </p:nvSpPr>
        <p:spPr>
          <a:xfrm>
            <a:off x="469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477" name="Google Shape;477;p190"/>
          <p:cNvSpPr/>
          <p:nvPr/>
        </p:nvSpPr>
        <p:spPr>
          <a:xfrm>
            <a:off x="6184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478" name="Google Shape;478;p190"/>
          <p:cNvSpPr>
            <a:spLocks noGrp="1"/>
          </p:cNvSpPr>
          <p:nvPr>
            <p:ph type="pic" idx="2"/>
          </p:nvPr>
        </p:nvSpPr>
        <p:spPr>
          <a:xfrm>
            <a:off x="476780" y="1880213"/>
            <a:ext cx="2116800" cy="1591200"/>
          </a:xfrm>
          <a:prstGeom prst="rect">
            <a:avLst/>
          </a:prstGeom>
          <a:noFill/>
          <a:ln>
            <a:noFill/>
          </a:ln>
        </p:spPr>
      </p:sp>
      <p:sp>
        <p:nvSpPr>
          <p:cNvPr id="479" name="Google Shape;479;p190"/>
          <p:cNvSpPr>
            <a:spLocks noGrp="1"/>
          </p:cNvSpPr>
          <p:nvPr>
            <p:ph type="pic" idx="3"/>
          </p:nvPr>
        </p:nvSpPr>
        <p:spPr>
          <a:xfrm>
            <a:off x="6204097" y="1880212"/>
            <a:ext cx="2116800" cy="1591200"/>
          </a:xfrm>
          <a:prstGeom prst="rect">
            <a:avLst/>
          </a:prstGeom>
          <a:noFill/>
          <a:ln>
            <a:noFill/>
          </a:ln>
        </p:spPr>
      </p:sp>
      <p:sp>
        <p:nvSpPr>
          <p:cNvPr id="480" name="Google Shape;480;p190"/>
          <p:cNvSpPr>
            <a:spLocks noGrp="1"/>
          </p:cNvSpPr>
          <p:nvPr>
            <p:ph type="pic" idx="4"/>
          </p:nvPr>
        </p:nvSpPr>
        <p:spPr>
          <a:xfrm>
            <a:off x="481779" y="4256211"/>
            <a:ext cx="2116800" cy="1591200"/>
          </a:xfrm>
          <a:prstGeom prst="rect">
            <a:avLst/>
          </a:prstGeom>
          <a:noFill/>
          <a:ln>
            <a:noFill/>
          </a:ln>
        </p:spPr>
      </p:sp>
      <p:sp>
        <p:nvSpPr>
          <p:cNvPr id="481" name="Google Shape;481;p190"/>
          <p:cNvSpPr>
            <a:spLocks noGrp="1"/>
          </p:cNvSpPr>
          <p:nvPr>
            <p:ph type="pic" idx="5"/>
          </p:nvPr>
        </p:nvSpPr>
        <p:spPr>
          <a:xfrm>
            <a:off x="6204097" y="4256211"/>
            <a:ext cx="2116800" cy="1591200"/>
          </a:xfrm>
          <a:prstGeom prst="rect">
            <a:avLst/>
          </a:prstGeom>
          <a:noFill/>
          <a:ln>
            <a:noFill/>
          </a:ln>
        </p:spPr>
      </p:sp>
      <p:sp>
        <p:nvSpPr>
          <p:cNvPr id="482" name="Google Shape;482;p190"/>
          <p:cNvSpPr txBox="1">
            <a:spLocks noGrp="1"/>
          </p:cNvSpPr>
          <p:nvPr>
            <p:ph type="body" idx="1"/>
          </p:nvPr>
        </p:nvSpPr>
        <p:spPr>
          <a:xfrm>
            <a:off x="2840780" y="1880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3" name="Google Shape;483;p190"/>
          <p:cNvSpPr txBox="1">
            <a:spLocks noGrp="1"/>
          </p:cNvSpPr>
          <p:nvPr>
            <p:ph type="body" idx="6"/>
          </p:nvPr>
        </p:nvSpPr>
        <p:spPr>
          <a:xfrm>
            <a:off x="8550676" y="1880213"/>
            <a:ext cx="3171024"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4" name="Google Shape;484;p190"/>
          <p:cNvSpPr txBox="1">
            <a:spLocks noGrp="1"/>
          </p:cNvSpPr>
          <p:nvPr>
            <p:ph type="body" idx="7"/>
          </p:nvPr>
        </p:nvSpPr>
        <p:spPr>
          <a:xfrm>
            <a:off x="2802551" y="4256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5" name="Google Shape;485;p190"/>
          <p:cNvSpPr txBox="1">
            <a:spLocks noGrp="1"/>
          </p:cNvSpPr>
          <p:nvPr>
            <p:ph type="body" idx="8"/>
          </p:nvPr>
        </p:nvSpPr>
        <p:spPr>
          <a:xfrm>
            <a:off x="8548900" y="4256212"/>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6" name="Google Shape;486;p190"/>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7" name="Google Shape;487;p19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1_3 picture and text">
  <p:cSld name="1_3 picture and text">
    <p:spTree>
      <p:nvGrpSpPr>
        <p:cNvPr id="1" name="Shape 488"/>
        <p:cNvGrpSpPr/>
        <p:nvPr/>
      </p:nvGrpSpPr>
      <p:grpSpPr>
        <a:xfrm>
          <a:off x="0" y="0"/>
          <a:ext cx="0" cy="0"/>
          <a:chOff x="0" y="0"/>
          <a:chExt cx="0" cy="0"/>
        </a:xfrm>
      </p:grpSpPr>
      <p:sp>
        <p:nvSpPr>
          <p:cNvPr id="489" name="Google Shape;489;p191"/>
          <p:cNvSpPr>
            <a:spLocks noGrp="1"/>
          </p:cNvSpPr>
          <p:nvPr>
            <p:ph type="pic" idx="2"/>
          </p:nvPr>
        </p:nvSpPr>
        <p:spPr>
          <a:xfrm>
            <a:off x="478609" y="1700213"/>
            <a:ext cx="3639312" cy="2052830"/>
          </a:xfrm>
          <a:prstGeom prst="rect">
            <a:avLst/>
          </a:prstGeom>
          <a:noFill/>
          <a:ln>
            <a:noFill/>
          </a:ln>
        </p:spPr>
      </p:sp>
      <p:sp>
        <p:nvSpPr>
          <p:cNvPr id="490" name="Google Shape;490;p191"/>
          <p:cNvSpPr>
            <a:spLocks noGrp="1"/>
          </p:cNvSpPr>
          <p:nvPr>
            <p:ph type="pic" idx="3"/>
          </p:nvPr>
        </p:nvSpPr>
        <p:spPr>
          <a:xfrm>
            <a:off x="8082784" y="1700213"/>
            <a:ext cx="3639316" cy="2059099"/>
          </a:xfrm>
          <a:prstGeom prst="rect">
            <a:avLst/>
          </a:prstGeom>
          <a:noFill/>
          <a:ln>
            <a:noFill/>
          </a:ln>
        </p:spPr>
      </p:sp>
      <p:sp>
        <p:nvSpPr>
          <p:cNvPr id="491" name="Google Shape;491;p191"/>
          <p:cNvSpPr>
            <a:spLocks noGrp="1"/>
          </p:cNvSpPr>
          <p:nvPr>
            <p:ph type="pic" idx="4"/>
          </p:nvPr>
        </p:nvSpPr>
        <p:spPr>
          <a:xfrm>
            <a:off x="4284188" y="1700212"/>
            <a:ext cx="3636962" cy="2057767"/>
          </a:xfrm>
          <a:prstGeom prst="rect">
            <a:avLst/>
          </a:prstGeom>
          <a:noFill/>
          <a:ln>
            <a:noFill/>
          </a:ln>
        </p:spPr>
      </p:sp>
      <p:sp>
        <p:nvSpPr>
          <p:cNvPr id="492" name="Google Shape;492;p191"/>
          <p:cNvSpPr txBox="1">
            <a:spLocks noGrp="1"/>
          </p:cNvSpPr>
          <p:nvPr>
            <p:ph type="body" idx="1"/>
          </p:nvPr>
        </p:nvSpPr>
        <p:spPr>
          <a:xfrm>
            <a:off x="478609" y="3832225"/>
            <a:ext cx="3639312" cy="21814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3" name="Google Shape;493;p191"/>
          <p:cNvSpPr txBox="1">
            <a:spLocks noGrp="1"/>
          </p:cNvSpPr>
          <p:nvPr>
            <p:ph type="body" idx="5"/>
          </p:nvPr>
        </p:nvSpPr>
        <p:spPr>
          <a:xfrm>
            <a:off x="4278313" y="3832224"/>
            <a:ext cx="3636962" cy="218668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4" name="Google Shape;494;p191"/>
          <p:cNvSpPr txBox="1">
            <a:spLocks noGrp="1"/>
          </p:cNvSpPr>
          <p:nvPr>
            <p:ph type="body" idx="6"/>
          </p:nvPr>
        </p:nvSpPr>
        <p:spPr>
          <a:xfrm>
            <a:off x="8082784" y="3832224"/>
            <a:ext cx="3639316" cy="2188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5" name="Google Shape;495;p191"/>
          <p:cNvSpPr txBox="1">
            <a:spLocks noGrp="1"/>
          </p:cNvSpPr>
          <p:nvPr>
            <p:ph type="body" idx="7"/>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6" name="Google Shape;496;p191"/>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1_Qualifications 2 x 1">
  <p:cSld name="1_Qualifications 2 x 1">
    <p:spTree>
      <p:nvGrpSpPr>
        <p:cNvPr id="1" name="Shape 497"/>
        <p:cNvGrpSpPr/>
        <p:nvPr/>
      </p:nvGrpSpPr>
      <p:grpSpPr>
        <a:xfrm>
          <a:off x="0" y="0"/>
          <a:ext cx="0" cy="0"/>
          <a:chOff x="0" y="0"/>
          <a:chExt cx="0" cy="0"/>
        </a:xfrm>
      </p:grpSpPr>
      <p:sp>
        <p:nvSpPr>
          <p:cNvPr id="498" name="Google Shape;498;p192"/>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9" name="Google Shape;499;p192"/>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0" name="Google Shape;500;p192"/>
          <p:cNvSpPr txBox="1">
            <a:spLocks noGrp="1"/>
          </p:cNvSpPr>
          <p:nvPr>
            <p:ph type="body" idx="2"/>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01" name="Google Shape;501;p192"/>
          <p:cNvSpPr txBox="1">
            <a:spLocks noGrp="1"/>
          </p:cNvSpPr>
          <p:nvPr>
            <p:ph type="body" idx="3"/>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02" name="Google Shape;502;p192"/>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03" name="Google Shape;503;p192"/>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04" name="Google Shape;504;p192"/>
          <p:cNvSpPr>
            <a:spLocks noGrp="1"/>
          </p:cNvSpPr>
          <p:nvPr>
            <p:ph type="pic" idx="4"/>
          </p:nvPr>
        </p:nvSpPr>
        <p:spPr>
          <a:xfrm>
            <a:off x="10467635" y="1857892"/>
            <a:ext cx="1244161" cy="549275"/>
          </a:xfrm>
          <a:prstGeom prst="rect">
            <a:avLst/>
          </a:prstGeom>
          <a:noFill/>
          <a:ln>
            <a:noFill/>
          </a:ln>
        </p:spPr>
      </p:sp>
      <p:sp>
        <p:nvSpPr>
          <p:cNvPr id="505" name="Google Shape;505;p192"/>
          <p:cNvSpPr>
            <a:spLocks noGrp="1"/>
          </p:cNvSpPr>
          <p:nvPr>
            <p:ph type="pic" idx="5"/>
          </p:nvPr>
        </p:nvSpPr>
        <p:spPr>
          <a:xfrm>
            <a:off x="4734795" y="1863917"/>
            <a:ext cx="1244906" cy="549275"/>
          </a:xfrm>
          <a:prstGeom prst="rect">
            <a:avLst/>
          </a:prstGeom>
          <a:noFill/>
          <a:ln>
            <a:noFill/>
          </a:ln>
        </p:spPr>
      </p:sp>
    </p:spTree>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1_Qualifications 2 x 2">
  <p:cSld name="1_Qualifications 2 x 2">
    <p:spTree>
      <p:nvGrpSpPr>
        <p:cNvPr id="1" name="Shape 506"/>
        <p:cNvGrpSpPr/>
        <p:nvPr/>
      </p:nvGrpSpPr>
      <p:grpSpPr>
        <a:xfrm>
          <a:off x="0" y="0"/>
          <a:ext cx="0" cy="0"/>
          <a:chOff x="0" y="0"/>
          <a:chExt cx="0" cy="0"/>
        </a:xfrm>
      </p:grpSpPr>
      <p:sp>
        <p:nvSpPr>
          <p:cNvPr id="507" name="Google Shape;507;p193"/>
          <p:cNvSpPr txBox="1">
            <a:spLocks noGrp="1"/>
          </p:cNvSpPr>
          <p:nvPr>
            <p:ph type="body" idx="1"/>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08" name="Google Shape;508;p193"/>
          <p:cNvSpPr txBox="1">
            <a:spLocks noGrp="1"/>
          </p:cNvSpPr>
          <p:nvPr>
            <p:ph type="body" idx="2"/>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09" name="Google Shape;509;p193"/>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10" name="Google Shape;510;p193"/>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11" name="Google Shape;511;p193"/>
          <p:cNvSpPr>
            <a:spLocks noGrp="1"/>
          </p:cNvSpPr>
          <p:nvPr>
            <p:ph type="pic" idx="3"/>
          </p:nvPr>
        </p:nvSpPr>
        <p:spPr>
          <a:xfrm>
            <a:off x="10467635" y="1857892"/>
            <a:ext cx="1244161" cy="549275"/>
          </a:xfrm>
          <a:prstGeom prst="rect">
            <a:avLst/>
          </a:prstGeom>
          <a:noFill/>
          <a:ln>
            <a:noFill/>
          </a:ln>
        </p:spPr>
      </p:sp>
      <p:sp>
        <p:nvSpPr>
          <p:cNvPr id="512" name="Google Shape;512;p193"/>
          <p:cNvSpPr txBox="1">
            <a:spLocks noGrp="1"/>
          </p:cNvSpPr>
          <p:nvPr>
            <p:ph type="body" idx="4"/>
          </p:nvPr>
        </p:nvSpPr>
        <p:spPr>
          <a:xfrm>
            <a:off x="469899"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13" name="Google Shape;513;p193"/>
          <p:cNvSpPr txBox="1">
            <a:spLocks noGrp="1"/>
          </p:cNvSpPr>
          <p:nvPr>
            <p:ph type="body" idx="5"/>
          </p:nvPr>
        </p:nvSpPr>
        <p:spPr>
          <a:xfrm>
            <a:off x="6177460"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14" name="Google Shape;514;p193"/>
          <p:cNvSpPr/>
          <p:nvPr/>
        </p:nvSpPr>
        <p:spPr>
          <a:xfrm>
            <a:off x="469899"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15" name="Google Shape;515;p193"/>
          <p:cNvSpPr/>
          <p:nvPr/>
        </p:nvSpPr>
        <p:spPr>
          <a:xfrm>
            <a:off x="6167796"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16" name="Google Shape;516;p193"/>
          <p:cNvSpPr>
            <a:spLocks noGrp="1"/>
          </p:cNvSpPr>
          <p:nvPr>
            <p:ph type="pic" idx="6"/>
          </p:nvPr>
        </p:nvSpPr>
        <p:spPr>
          <a:xfrm>
            <a:off x="4700436" y="4249683"/>
            <a:ext cx="1274916" cy="549275"/>
          </a:xfrm>
          <a:prstGeom prst="rect">
            <a:avLst/>
          </a:prstGeom>
          <a:noFill/>
          <a:ln>
            <a:noFill/>
          </a:ln>
        </p:spPr>
      </p:sp>
      <p:sp>
        <p:nvSpPr>
          <p:cNvPr id="517" name="Google Shape;517;p193"/>
          <p:cNvSpPr>
            <a:spLocks noGrp="1"/>
          </p:cNvSpPr>
          <p:nvPr>
            <p:ph type="pic" idx="7"/>
          </p:nvPr>
        </p:nvSpPr>
        <p:spPr>
          <a:xfrm>
            <a:off x="10459036" y="4248209"/>
            <a:ext cx="1244160" cy="549275"/>
          </a:xfrm>
          <a:prstGeom prst="rect">
            <a:avLst/>
          </a:prstGeom>
          <a:noFill/>
          <a:ln>
            <a:noFill/>
          </a:ln>
        </p:spPr>
      </p:sp>
      <p:sp>
        <p:nvSpPr>
          <p:cNvPr id="518" name="Google Shape;518;p193"/>
          <p:cNvSpPr>
            <a:spLocks noGrp="1"/>
          </p:cNvSpPr>
          <p:nvPr>
            <p:ph type="pic" idx="8"/>
          </p:nvPr>
        </p:nvSpPr>
        <p:spPr>
          <a:xfrm>
            <a:off x="4734795" y="1863917"/>
            <a:ext cx="1244906" cy="549275"/>
          </a:xfrm>
          <a:prstGeom prst="rect">
            <a:avLst/>
          </a:prstGeom>
          <a:noFill/>
          <a:ln>
            <a:noFill/>
          </a:ln>
        </p:spPr>
      </p:sp>
      <p:sp>
        <p:nvSpPr>
          <p:cNvPr id="519" name="Google Shape;519;p193"/>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20" name="Google Shape;520;p193"/>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1_3 column green line">
  <p:cSld name="1_3 column green line">
    <p:spTree>
      <p:nvGrpSpPr>
        <p:cNvPr id="1" name="Shape 521"/>
        <p:cNvGrpSpPr/>
        <p:nvPr/>
      </p:nvGrpSpPr>
      <p:grpSpPr>
        <a:xfrm>
          <a:off x="0" y="0"/>
          <a:ext cx="0" cy="0"/>
          <a:chOff x="0" y="0"/>
          <a:chExt cx="0" cy="0"/>
        </a:xfrm>
      </p:grpSpPr>
      <p:sp>
        <p:nvSpPr>
          <p:cNvPr id="522" name="Google Shape;522;p194"/>
          <p:cNvSpPr/>
          <p:nvPr/>
        </p:nvSpPr>
        <p:spPr>
          <a:xfrm>
            <a:off x="4278313" y="1705968"/>
            <a:ext cx="3636962"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23" name="Google Shape;523;p194"/>
          <p:cNvSpPr/>
          <p:nvPr/>
        </p:nvSpPr>
        <p:spPr>
          <a:xfrm>
            <a:off x="469900" y="1705968"/>
            <a:ext cx="3627438"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24" name="Google Shape;524;p194"/>
          <p:cNvSpPr/>
          <p:nvPr/>
        </p:nvSpPr>
        <p:spPr>
          <a:xfrm>
            <a:off x="8104176" y="1705968"/>
            <a:ext cx="3629025"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25" name="Google Shape;525;p194"/>
          <p:cNvSpPr txBox="1">
            <a:spLocks noGrp="1"/>
          </p:cNvSpPr>
          <p:nvPr>
            <p:ph type="body" idx="1"/>
          </p:nvPr>
        </p:nvSpPr>
        <p:spPr>
          <a:xfrm>
            <a:off x="4278313" y="1851441"/>
            <a:ext cx="363016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26" name="Google Shape;526;p194"/>
          <p:cNvSpPr txBox="1">
            <a:spLocks noGrp="1"/>
          </p:cNvSpPr>
          <p:nvPr>
            <p:ph type="body" idx="2"/>
          </p:nvPr>
        </p:nvSpPr>
        <p:spPr>
          <a:xfrm>
            <a:off x="469900" y="1851441"/>
            <a:ext cx="362743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27" name="Google Shape;527;p194"/>
          <p:cNvSpPr txBox="1">
            <a:spLocks noGrp="1"/>
          </p:cNvSpPr>
          <p:nvPr>
            <p:ph type="body" idx="3"/>
          </p:nvPr>
        </p:nvSpPr>
        <p:spPr>
          <a:xfrm>
            <a:off x="8093075" y="1851441"/>
            <a:ext cx="3629025"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28" name="Google Shape;528;p194"/>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29" name="Google Shape;529;p194"/>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1_4 column icon">
  <p:cSld name="1_4 column icon">
    <p:spTree>
      <p:nvGrpSpPr>
        <p:cNvPr id="1" name="Shape 530"/>
        <p:cNvGrpSpPr/>
        <p:nvPr/>
      </p:nvGrpSpPr>
      <p:grpSpPr>
        <a:xfrm>
          <a:off x="0" y="0"/>
          <a:ext cx="0" cy="0"/>
          <a:chOff x="0" y="0"/>
          <a:chExt cx="0" cy="0"/>
        </a:xfrm>
      </p:grpSpPr>
      <p:sp>
        <p:nvSpPr>
          <p:cNvPr id="531" name="Google Shape;531;p195"/>
          <p:cNvSpPr txBox="1">
            <a:spLocks noGrp="1"/>
          </p:cNvSpPr>
          <p:nvPr>
            <p:ph type="body" idx="1"/>
          </p:nvPr>
        </p:nvSpPr>
        <p:spPr>
          <a:xfrm>
            <a:off x="4699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32" name="Google Shape;532;p195"/>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33" name="Google Shape;533;p195"/>
          <p:cNvSpPr txBox="1">
            <a:spLocks noGrp="1"/>
          </p:cNvSpPr>
          <p:nvPr>
            <p:ph type="body" idx="3"/>
          </p:nvPr>
        </p:nvSpPr>
        <p:spPr>
          <a:xfrm>
            <a:off x="335663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34" name="Google Shape;534;p195"/>
          <p:cNvSpPr txBox="1">
            <a:spLocks noGrp="1"/>
          </p:cNvSpPr>
          <p:nvPr>
            <p:ph type="body" idx="4"/>
          </p:nvPr>
        </p:nvSpPr>
        <p:spPr>
          <a:xfrm>
            <a:off x="6243366"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35" name="Google Shape;535;p195"/>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36" name="Google Shape;536;p19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matchingName="1_4 column icon green">
  <p:cSld name="1_4 column icon green">
    <p:bg>
      <p:bgPr>
        <a:solidFill>
          <a:schemeClr val="accent2"/>
        </a:solidFill>
        <a:effectLst/>
      </p:bgPr>
    </p:bg>
    <p:spTree>
      <p:nvGrpSpPr>
        <p:cNvPr id="1" name="Shape 537"/>
        <p:cNvGrpSpPr/>
        <p:nvPr/>
      </p:nvGrpSpPr>
      <p:grpSpPr>
        <a:xfrm>
          <a:off x="0" y="0"/>
          <a:ext cx="0" cy="0"/>
          <a:chOff x="0" y="0"/>
          <a:chExt cx="0" cy="0"/>
        </a:xfrm>
      </p:grpSpPr>
      <p:sp>
        <p:nvSpPr>
          <p:cNvPr id="538" name="Google Shape;538;p196"/>
          <p:cNvSpPr txBox="1">
            <a:spLocks noGrp="1"/>
          </p:cNvSpPr>
          <p:nvPr>
            <p:ph type="body" idx="1"/>
          </p:nvPr>
        </p:nvSpPr>
        <p:spPr>
          <a:xfrm>
            <a:off x="46990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539" name="Google Shape;539;p196"/>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540" name="Google Shape;540;p196"/>
          <p:cNvSpPr txBox="1">
            <a:spLocks noGrp="1"/>
          </p:cNvSpPr>
          <p:nvPr>
            <p:ph type="body" idx="3"/>
          </p:nvPr>
        </p:nvSpPr>
        <p:spPr>
          <a:xfrm>
            <a:off x="3356635"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541" name="Google Shape;541;p196"/>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542" name="Google Shape;542;p196"/>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543" name="Google Shape;543;p196"/>
          <p:cNvSpPr txBox="1"/>
          <p:nvPr/>
        </p:nvSpPr>
        <p:spPr>
          <a:xfrm>
            <a:off x="11382378" y="6477001"/>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
        <p:nvSpPr>
          <p:cNvPr id="544" name="Google Shape;544;p196"/>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2000"/>
              <a:buNone/>
              <a:defRPr sz="2000" b="0">
                <a:solidFill>
                  <a:schemeClr val="lt1"/>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45" name="Google Shape;545;p19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000"/>
              <a:buFont typeface="Verdana"/>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1_Title, subtitle, 1 column text with charts">
  <p:cSld name="1_Title, subtitle, 1 column text with charts">
    <p:spTree>
      <p:nvGrpSpPr>
        <p:cNvPr id="1" name="Shape 546"/>
        <p:cNvGrpSpPr/>
        <p:nvPr/>
      </p:nvGrpSpPr>
      <p:grpSpPr>
        <a:xfrm>
          <a:off x="0" y="0"/>
          <a:ext cx="0" cy="0"/>
          <a:chOff x="0" y="0"/>
          <a:chExt cx="0" cy="0"/>
        </a:xfrm>
      </p:grpSpPr>
      <p:sp>
        <p:nvSpPr>
          <p:cNvPr id="547" name="Google Shape;547;p197"/>
          <p:cNvSpPr txBox="1">
            <a:spLocks noGrp="1"/>
          </p:cNvSpPr>
          <p:nvPr>
            <p:ph type="body" idx="1"/>
          </p:nvPr>
        </p:nvSpPr>
        <p:spPr>
          <a:xfrm>
            <a:off x="467783" y="1665817"/>
            <a:ext cx="553773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48" name="Google Shape;548;p197"/>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49" name="Google Shape;549;p19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matchingName="Agenda Layout Black">
  <p:cSld name="Agenda Layout Black">
    <p:bg>
      <p:bgPr>
        <a:solidFill>
          <a:schemeClr val="dk1"/>
        </a:solidFill>
        <a:effectLst/>
      </p:bgPr>
    </p:bg>
    <p:spTree>
      <p:nvGrpSpPr>
        <p:cNvPr id="1" name="Shape 550"/>
        <p:cNvGrpSpPr/>
        <p:nvPr/>
      </p:nvGrpSpPr>
      <p:grpSpPr>
        <a:xfrm>
          <a:off x="0" y="0"/>
          <a:ext cx="0" cy="0"/>
          <a:chOff x="0" y="0"/>
          <a:chExt cx="0" cy="0"/>
        </a:xfrm>
      </p:grpSpPr>
      <p:sp>
        <p:nvSpPr>
          <p:cNvPr id="551" name="Google Shape;551;p198"/>
          <p:cNvSpPr txBox="1">
            <a:spLocks noGrp="1"/>
          </p:cNvSpPr>
          <p:nvPr>
            <p:ph type="body" idx="1"/>
          </p:nvPr>
        </p:nvSpPr>
        <p:spPr>
          <a:xfrm>
            <a:off x="480484" y="488441"/>
            <a:ext cx="9029604" cy="5810760"/>
          </a:xfrm>
          <a:prstGeom prst="rect">
            <a:avLst/>
          </a:prstGeom>
          <a:noFill/>
          <a:ln>
            <a:noFill/>
          </a:ln>
        </p:spPr>
        <p:txBody>
          <a:bodyPr spcFirstLastPara="1" wrap="square" lIns="0" tIns="0" rIns="0" bIns="0" anchor="ctr" anchorCtr="0">
            <a:noAutofit/>
          </a:bodyPr>
          <a:lstStyle>
            <a:lvl1pPr marL="457200" lvl="0" indent="-228600" algn="l">
              <a:spcBef>
                <a:spcPts val="4800"/>
              </a:spcBef>
              <a:spcAft>
                <a:spcPts val="0"/>
              </a:spcAft>
              <a:buClr>
                <a:schemeClr val="lt1"/>
              </a:buClr>
              <a:buSzPts val="5400"/>
              <a:buNone/>
              <a:defRPr sz="54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52" name="Google Shape;552;p198"/>
          <p:cNvSpPr txBox="1"/>
          <p:nvPr/>
        </p:nvSpPr>
        <p:spPr>
          <a:xfrm>
            <a:off x="6336000" y="6476999"/>
            <a:ext cx="4896560"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r>
              <a:rPr lang="fr-FR" sz="650" b="1">
                <a:solidFill>
                  <a:srgbClr val="75787B"/>
                </a:solidFill>
                <a:latin typeface="Verdana"/>
                <a:ea typeface="Verdana"/>
                <a:cs typeface="Verdana"/>
                <a:sym typeface="Verdana"/>
              </a:rPr>
              <a:t>Deloitte Analytics  </a:t>
            </a:r>
            <a:r>
              <a:rPr lang="fr-FR" sz="650">
                <a:solidFill>
                  <a:srgbClr val="75787B"/>
                </a:solidFill>
                <a:latin typeface="Verdana"/>
                <a:ea typeface="Verdana"/>
                <a:cs typeface="Verdana"/>
                <a:sym typeface="Verdana"/>
              </a:rPr>
              <a:t>Smart Insights. Stronger Outcomes. </a:t>
            </a:r>
            <a:endParaRPr/>
          </a:p>
        </p:txBody>
      </p:sp>
      <p:sp>
        <p:nvSpPr>
          <p:cNvPr id="553" name="Google Shape;553;p198"/>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75787B"/>
              </a:buClr>
              <a:buSzPts val="650"/>
              <a:buFont typeface="Arial"/>
              <a:buNone/>
            </a:pPr>
            <a:r>
              <a:rPr lang="fr-FR" sz="650">
                <a:solidFill>
                  <a:srgbClr val="75787B"/>
                </a:solidFill>
                <a:latin typeface="Verdana"/>
                <a:ea typeface="Verdana"/>
                <a:cs typeface="Verdana"/>
                <a:sym typeface="Verdana"/>
              </a:rPr>
              <a:t>Copyright © 2017 Deloitte Development LLC. All rights reserved.</a:t>
            </a:r>
            <a:endParaRPr/>
          </a:p>
        </p:txBody>
      </p:sp>
      <p:sp>
        <p:nvSpPr>
          <p:cNvPr id="554" name="Google Shape;554;p198"/>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Divider - Deloitte dark green">
  <p:cSld name="Divider - Deloitte dark green">
    <p:bg>
      <p:bgPr>
        <a:solidFill>
          <a:schemeClr val="accent2"/>
        </a:solidFill>
        <a:effectLst/>
      </p:bgPr>
    </p:bg>
    <p:spTree>
      <p:nvGrpSpPr>
        <p:cNvPr id="1" name="Shape 96"/>
        <p:cNvGrpSpPr/>
        <p:nvPr/>
      </p:nvGrpSpPr>
      <p:grpSpPr>
        <a:xfrm>
          <a:off x="0" y="0"/>
          <a:ext cx="0" cy="0"/>
          <a:chOff x="0" y="0"/>
          <a:chExt cx="0" cy="0"/>
        </a:xfrm>
      </p:grpSpPr>
      <p:sp>
        <p:nvSpPr>
          <p:cNvPr id="97" name="Google Shape;97;p127"/>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27"/>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9" name="Google Shape;99;p127"/>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1_Contents Black 4-Column - B">
  <p:cSld name="1_Contents Black 4-Column - B">
    <p:bg>
      <p:bgPr>
        <a:solidFill>
          <a:schemeClr val="dk1"/>
        </a:solidFill>
        <a:effectLst/>
      </p:bgPr>
    </p:bg>
    <p:spTree>
      <p:nvGrpSpPr>
        <p:cNvPr id="1" name="Shape 555"/>
        <p:cNvGrpSpPr/>
        <p:nvPr/>
      </p:nvGrpSpPr>
      <p:grpSpPr>
        <a:xfrm>
          <a:off x="0" y="0"/>
          <a:ext cx="0" cy="0"/>
          <a:chOff x="0" y="0"/>
          <a:chExt cx="0" cy="0"/>
        </a:xfrm>
      </p:grpSpPr>
      <p:sp>
        <p:nvSpPr>
          <p:cNvPr id="556" name="Google Shape;556;p199"/>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
        <p:nvSpPr>
          <p:cNvPr id="557" name="Google Shape;557;p19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5400"/>
              <a:buFont typeface="Verdana"/>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matchingName="Pullout statement black">
  <p:cSld name="Pullout statement black">
    <p:bg>
      <p:bgPr>
        <a:solidFill>
          <a:schemeClr val="dk1"/>
        </a:solidFill>
        <a:effectLst/>
      </p:bgPr>
    </p:bg>
    <p:spTree>
      <p:nvGrpSpPr>
        <p:cNvPr id="1" name="Shape 558"/>
        <p:cNvGrpSpPr/>
        <p:nvPr/>
      </p:nvGrpSpPr>
      <p:grpSpPr>
        <a:xfrm>
          <a:off x="0" y="0"/>
          <a:ext cx="0" cy="0"/>
          <a:chOff x="0" y="0"/>
          <a:chExt cx="0" cy="0"/>
        </a:xfrm>
      </p:grpSpPr>
      <p:sp>
        <p:nvSpPr>
          <p:cNvPr id="559" name="Google Shape;559;p200"/>
          <p:cNvSpPr txBox="1">
            <a:spLocks noGrp="1"/>
          </p:cNvSpPr>
          <p:nvPr>
            <p:ph type="body" idx="1"/>
          </p:nvPr>
        </p:nvSpPr>
        <p:spPr>
          <a:xfrm>
            <a:off x="480483" y="493847"/>
            <a:ext cx="11267583" cy="569953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A5A5A5"/>
              </a:buClr>
              <a:buSzPts val="4400"/>
              <a:buNone/>
              <a:defRPr sz="4400" b="0">
                <a:solidFill>
                  <a:srgbClr val="A5A5A5"/>
                </a:solidFill>
              </a:defRPr>
            </a:lvl1pPr>
            <a:lvl2pPr marL="914400" lvl="1" indent="-228600" algn="l">
              <a:spcBef>
                <a:spcPts val="0"/>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60" name="Google Shape;560;p200"/>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75787B"/>
              </a:buClr>
              <a:buSzPts val="650"/>
              <a:buFont typeface="Arial"/>
              <a:buNone/>
            </a:pPr>
            <a:r>
              <a:rPr lang="fr-FR" sz="650">
                <a:solidFill>
                  <a:srgbClr val="75787B"/>
                </a:solidFill>
                <a:latin typeface="Verdana"/>
                <a:ea typeface="Verdana"/>
                <a:cs typeface="Verdana"/>
                <a:sym typeface="Verdana"/>
              </a:rPr>
              <a:t>Copyright © 2017 Deloitte Development LLC. All rights reserved.</a:t>
            </a:r>
            <a:endParaRPr/>
          </a:p>
        </p:txBody>
      </p:sp>
      <p:sp>
        <p:nvSpPr>
          <p:cNvPr id="561" name="Google Shape;561;p200"/>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
        <p:nvSpPr>
          <p:cNvPr id="562" name="Google Shape;562;p200"/>
          <p:cNvSpPr txBox="1"/>
          <p:nvPr/>
        </p:nvSpPr>
        <p:spPr>
          <a:xfrm>
            <a:off x="6336000" y="6476999"/>
            <a:ext cx="4896560"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r>
              <a:rPr lang="fr-FR" sz="650" b="1">
                <a:solidFill>
                  <a:srgbClr val="75787B"/>
                </a:solidFill>
                <a:latin typeface="Verdana"/>
                <a:ea typeface="Verdana"/>
                <a:cs typeface="Verdana"/>
                <a:sym typeface="Verdana"/>
              </a:rPr>
              <a:t>Deloitte Analytics  </a:t>
            </a:r>
            <a:r>
              <a:rPr lang="fr-FR" sz="650">
                <a:solidFill>
                  <a:srgbClr val="75787B"/>
                </a:solidFill>
                <a:latin typeface="Verdana"/>
                <a:ea typeface="Verdana"/>
                <a:cs typeface="Verdana"/>
                <a:sym typeface="Verdana"/>
              </a:rPr>
              <a:t>Smart Insights. Stronger Outcomes. </a:t>
            </a:r>
            <a:endParaRPr/>
          </a:p>
        </p:txBody>
      </p:sp>
    </p:spTree>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ontents Black 4-Column - A">
  <p:cSld name="Contents Black 4-Column - A">
    <p:bg>
      <p:bgPr>
        <a:solidFill>
          <a:schemeClr val="dk1"/>
        </a:solidFill>
        <a:effectLst/>
      </p:bgPr>
    </p:bg>
    <p:spTree>
      <p:nvGrpSpPr>
        <p:cNvPr id="1" name="Shape 563"/>
        <p:cNvGrpSpPr/>
        <p:nvPr/>
      </p:nvGrpSpPr>
      <p:grpSpPr>
        <a:xfrm>
          <a:off x="0" y="0"/>
          <a:ext cx="0" cy="0"/>
          <a:chOff x="0" y="0"/>
          <a:chExt cx="0" cy="0"/>
        </a:xfrm>
      </p:grpSpPr>
      <p:sp>
        <p:nvSpPr>
          <p:cNvPr id="564" name="Google Shape;564;p201"/>
          <p:cNvSpPr txBox="1">
            <a:spLocks noGrp="1"/>
          </p:cNvSpPr>
          <p:nvPr>
            <p:ph type="title"/>
          </p:nvPr>
        </p:nvSpPr>
        <p:spPr>
          <a:xfrm>
            <a:off x="469900" y="402587"/>
            <a:ext cx="11252200" cy="491040"/>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FFFFFF"/>
              </a:buClr>
              <a:buSzPts val="3200"/>
              <a:buFont typeface="Verdana"/>
              <a:buNone/>
              <a:defRPr sz="3200" b="1">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5" name="Google Shape;565;p201"/>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
        <p:nvSpPr>
          <p:cNvPr id="566" name="Google Shape;566;p201"/>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75787B"/>
              </a:buClr>
              <a:buSzPts val="650"/>
              <a:buFont typeface="Arial"/>
              <a:buNone/>
            </a:pPr>
            <a:r>
              <a:rPr lang="fr-FR" sz="650">
                <a:solidFill>
                  <a:srgbClr val="75787B"/>
                </a:solidFill>
                <a:latin typeface="Verdana"/>
                <a:ea typeface="Verdana"/>
                <a:cs typeface="Verdana"/>
                <a:sym typeface="Verdana"/>
              </a:rPr>
              <a:t>Copyright © 2017 Deloitte Development LLC. All rights reserved.</a:t>
            </a:r>
            <a:endParaRPr/>
          </a:p>
        </p:txBody>
      </p:sp>
    </p:spTree>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matchingName="Key statement Layout - Black">
  <p:cSld name="Key statement Layout - Black">
    <p:bg>
      <p:bgPr>
        <a:solidFill>
          <a:schemeClr val="dk1"/>
        </a:solidFill>
        <a:effectLst/>
      </p:bgPr>
    </p:bg>
    <p:spTree>
      <p:nvGrpSpPr>
        <p:cNvPr id="1" name="Shape 567"/>
        <p:cNvGrpSpPr/>
        <p:nvPr/>
      </p:nvGrpSpPr>
      <p:grpSpPr>
        <a:xfrm>
          <a:off x="0" y="0"/>
          <a:ext cx="0" cy="0"/>
          <a:chOff x="0" y="0"/>
          <a:chExt cx="0" cy="0"/>
        </a:xfrm>
      </p:grpSpPr>
      <p:sp>
        <p:nvSpPr>
          <p:cNvPr id="568" name="Google Shape;568;p202"/>
          <p:cNvSpPr txBox="1">
            <a:spLocks noGrp="1"/>
          </p:cNvSpPr>
          <p:nvPr>
            <p:ph type="body" idx="1"/>
          </p:nvPr>
        </p:nvSpPr>
        <p:spPr>
          <a:xfrm>
            <a:off x="6576167" y="488441"/>
            <a:ext cx="5134991" cy="5810760"/>
          </a:xfrm>
          <a:prstGeom prst="rect">
            <a:avLst/>
          </a:prstGeom>
          <a:noFill/>
          <a:ln>
            <a:noFill/>
          </a:ln>
        </p:spPr>
        <p:txBody>
          <a:bodyPr spcFirstLastPara="1" wrap="square" lIns="0" tIns="0" rIns="0" bIns="0" anchor="ctr" anchorCtr="1">
            <a:noAutofit/>
          </a:bodyPr>
          <a:lstStyle>
            <a:lvl1pPr marL="457200" lvl="0" indent="-228600" algn="l">
              <a:spcBef>
                <a:spcPts val="4800"/>
              </a:spcBef>
              <a:spcAft>
                <a:spcPts val="0"/>
              </a:spcAft>
              <a:buClr>
                <a:schemeClr val="lt1"/>
              </a:buClr>
              <a:buSzPts val="3000"/>
              <a:buNone/>
              <a:defRPr sz="30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69" name="Google Shape;569;p202"/>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75787B"/>
              </a:buClr>
              <a:buSzPts val="650"/>
              <a:buFont typeface="Arial"/>
              <a:buNone/>
            </a:pPr>
            <a:r>
              <a:rPr lang="fr-FR" sz="650">
                <a:solidFill>
                  <a:srgbClr val="75787B"/>
                </a:solidFill>
                <a:latin typeface="Verdana"/>
                <a:ea typeface="Verdana"/>
                <a:cs typeface="Verdana"/>
                <a:sym typeface="Verdana"/>
              </a:rPr>
              <a:t>Copyright © 2017 Deloitte Development LLC. All rights reserved.</a:t>
            </a:r>
            <a:endParaRPr/>
          </a:p>
        </p:txBody>
      </p:sp>
      <p:sp>
        <p:nvSpPr>
          <p:cNvPr id="570" name="Google Shape;570;p202"/>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
        <p:nvSpPr>
          <p:cNvPr id="571" name="Google Shape;571;p202"/>
          <p:cNvSpPr txBox="1"/>
          <p:nvPr/>
        </p:nvSpPr>
        <p:spPr>
          <a:xfrm>
            <a:off x="6336000" y="6476999"/>
            <a:ext cx="4896560"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r>
              <a:rPr lang="fr-FR" sz="650" b="1">
                <a:solidFill>
                  <a:srgbClr val="75787B"/>
                </a:solidFill>
                <a:latin typeface="Verdana"/>
                <a:ea typeface="Verdana"/>
                <a:cs typeface="Verdana"/>
                <a:sym typeface="Verdana"/>
              </a:rPr>
              <a:t>Deloitte Analytics  </a:t>
            </a:r>
            <a:r>
              <a:rPr lang="fr-FR" sz="650">
                <a:solidFill>
                  <a:srgbClr val="75787B"/>
                </a:solidFill>
                <a:latin typeface="Verdana"/>
                <a:ea typeface="Verdana"/>
                <a:cs typeface="Verdana"/>
                <a:sym typeface="Verdana"/>
              </a:rPr>
              <a:t>Smart Insights. Stronger Outcomes. </a:t>
            </a:r>
            <a:endParaRPr/>
          </a:p>
        </p:txBody>
      </p:sp>
    </p:spTree>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matchingName="3_Title Slide - Black">
  <p:cSld name="3_Title Slide - Black">
    <p:bg>
      <p:bgPr>
        <a:blipFill>
          <a:blip r:embed="rId2">
            <a:alphaModFix/>
          </a:blip>
          <a:stretch>
            <a:fillRect/>
          </a:stretch>
        </a:blipFill>
        <a:effectLst/>
      </p:bgPr>
    </p:bg>
    <p:spTree>
      <p:nvGrpSpPr>
        <p:cNvPr id="1" name="Shape 572"/>
        <p:cNvGrpSpPr/>
        <p:nvPr/>
      </p:nvGrpSpPr>
      <p:grpSpPr>
        <a:xfrm>
          <a:off x="0" y="0"/>
          <a:ext cx="0" cy="0"/>
          <a:chOff x="0" y="0"/>
          <a:chExt cx="0" cy="0"/>
        </a:xfrm>
      </p:grpSpPr>
      <p:sp>
        <p:nvSpPr>
          <p:cNvPr id="573" name="Google Shape;573;p203"/>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None/>
              <a:defRPr sz="1800" b="1">
                <a:solidFill>
                  <a:schemeClr val="lt1"/>
                </a:solidFill>
              </a:defRPr>
            </a:lvl1pPr>
            <a:lvl2pPr lvl="1" algn="l">
              <a:spcBef>
                <a:spcPts val="0"/>
              </a:spcBef>
              <a:spcAft>
                <a:spcPts val="0"/>
              </a:spcAft>
              <a:buClr>
                <a:schemeClr val="lt1"/>
              </a:buClr>
              <a:buSzPts val="1600"/>
              <a:buNone/>
              <a:defRPr sz="1600" b="0">
                <a:solidFill>
                  <a:schemeClr val="lt1"/>
                </a:solidFill>
              </a:defRPr>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574" name="Google Shape;574;p203"/>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575" name="Google Shape;575;p203"/>
          <p:cNvGrpSpPr/>
          <p:nvPr/>
        </p:nvGrpSpPr>
        <p:grpSpPr>
          <a:xfrm>
            <a:off x="469900" y="457761"/>
            <a:ext cx="1998000" cy="374400"/>
            <a:chOff x="398463" y="404813"/>
            <a:chExt cx="1627187" cy="307976"/>
          </a:xfrm>
        </p:grpSpPr>
        <p:sp>
          <p:nvSpPr>
            <p:cNvPr id="576" name="Google Shape;576;p203"/>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77" name="Google Shape;577;p203"/>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78" name="Google Shape;578;p203"/>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79" name="Google Shape;579;p203"/>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0" name="Google Shape;580;p203"/>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1" name="Google Shape;581;p203"/>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2" name="Google Shape;582;p203"/>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3" name="Google Shape;583;p203"/>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4" name="Google Shape;584;p203"/>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5" name="Google Shape;585;p203"/>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586" name="Google Shape;586;p203"/>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matchingName="2_Title Slide - White">
  <p:cSld name="2_Title Slide - White">
    <p:bg>
      <p:bgPr>
        <a:solidFill>
          <a:schemeClr val="lt1"/>
        </a:solidFill>
        <a:effectLst/>
      </p:bgPr>
    </p:bg>
    <p:spTree>
      <p:nvGrpSpPr>
        <p:cNvPr id="1" name="Shape 587"/>
        <p:cNvGrpSpPr/>
        <p:nvPr/>
      </p:nvGrpSpPr>
      <p:grpSpPr>
        <a:xfrm>
          <a:off x="0" y="0"/>
          <a:ext cx="0" cy="0"/>
          <a:chOff x="0" y="0"/>
          <a:chExt cx="0" cy="0"/>
        </a:xfrm>
      </p:grpSpPr>
      <p:sp>
        <p:nvSpPr>
          <p:cNvPr id="588" name="Google Shape;588;p204"/>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800"/>
              <a:buNone/>
              <a:defRPr sz="1800" b="1">
                <a:solidFill>
                  <a:schemeClr val="dk1"/>
                </a:solidFill>
              </a:defRPr>
            </a:lvl1pPr>
            <a:lvl2pPr lvl="1" algn="l">
              <a:spcBef>
                <a:spcPts val="0"/>
              </a:spcBef>
              <a:spcAft>
                <a:spcPts val="0"/>
              </a:spcAft>
              <a:buClr>
                <a:schemeClr val="dk1"/>
              </a:buClr>
              <a:buSzPts val="1600"/>
              <a:buNone/>
              <a:defRPr sz="1600" b="0"/>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589" name="Google Shape;589;p204"/>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590" name="Google Shape;590;p204"/>
          <p:cNvGrpSpPr/>
          <p:nvPr/>
        </p:nvGrpSpPr>
        <p:grpSpPr>
          <a:xfrm>
            <a:off x="475325" y="457200"/>
            <a:ext cx="1998000" cy="374400"/>
            <a:chOff x="398463" y="404813"/>
            <a:chExt cx="1627187" cy="307976"/>
          </a:xfrm>
        </p:grpSpPr>
        <p:sp>
          <p:nvSpPr>
            <p:cNvPr id="591" name="Google Shape;591;p204"/>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2" name="Google Shape;592;p204"/>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3" name="Google Shape;593;p204"/>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4" name="Google Shape;594;p204"/>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5" name="Google Shape;595;p204"/>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6" name="Google Shape;596;p204"/>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7" name="Google Shape;597;p204"/>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8" name="Google Shape;598;p204"/>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9" name="Google Shape;599;p204"/>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00" name="Google Shape;600;p204"/>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601" name="Google Shape;601;p204"/>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matchingName="2_Title Slide - Circle Black">
  <p:cSld name="2_Title Slide - Circle Black">
    <p:bg>
      <p:bgPr>
        <a:blipFill>
          <a:blip r:embed="rId2">
            <a:alphaModFix/>
          </a:blip>
          <a:stretch>
            <a:fillRect/>
          </a:stretch>
        </a:blipFill>
        <a:effectLst/>
      </p:bgPr>
    </p:bg>
    <p:spTree>
      <p:nvGrpSpPr>
        <p:cNvPr id="1" name="Shape 602"/>
        <p:cNvGrpSpPr/>
        <p:nvPr/>
      </p:nvGrpSpPr>
      <p:grpSpPr>
        <a:xfrm>
          <a:off x="0" y="0"/>
          <a:ext cx="0" cy="0"/>
          <a:chOff x="0" y="0"/>
          <a:chExt cx="0" cy="0"/>
        </a:xfrm>
      </p:grpSpPr>
      <p:sp>
        <p:nvSpPr>
          <p:cNvPr id="603" name="Google Shape;603;p205"/>
          <p:cNvSpPr>
            <a:spLocks noGrp="1"/>
          </p:cNvSpPr>
          <p:nvPr>
            <p:ph type="ctrTitle"/>
          </p:nvPr>
        </p:nvSpPr>
        <p:spPr>
          <a:xfrm>
            <a:off x="4210150" y="153045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lt1"/>
              </a:buClr>
              <a:buSzPts val="3200"/>
              <a:buFont typeface="Verdana"/>
              <a:buNone/>
              <a:defRPr sz="3200" b="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4" name="Google Shape;604;p205"/>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605" name="Google Shape;605;p205"/>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606" name="Google Shape;606;p205"/>
          <p:cNvGrpSpPr/>
          <p:nvPr/>
        </p:nvGrpSpPr>
        <p:grpSpPr>
          <a:xfrm>
            <a:off x="469900" y="457761"/>
            <a:ext cx="1998000" cy="374400"/>
            <a:chOff x="398463" y="404813"/>
            <a:chExt cx="1627187" cy="307976"/>
          </a:xfrm>
        </p:grpSpPr>
        <p:sp>
          <p:nvSpPr>
            <p:cNvPr id="607" name="Google Shape;607;p205"/>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08" name="Google Shape;608;p205"/>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09" name="Google Shape;609;p205"/>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0" name="Google Shape;610;p205"/>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1" name="Google Shape;611;p205"/>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2" name="Google Shape;612;p205"/>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3" name="Google Shape;613;p205"/>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4" name="Google Shape;614;p205"/>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5" name="Google Shape;615;p205"/>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6" name="Google Shape;616;p205"/>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matchingName="2_Title Slide - Circle White">
  <p:cSld name="2_Title Slide - Circle White">
    <p:bg>
      <p:bgPr>
        <a:solidFill>
          <a:schemeClr val="lt1"/>
        </a:solidFill>
        <a:effectLst/>
      </p:bgPr>
    </p:bg>
    <p:spTree>
      <p:nvGrpSpPr>
        <p:cNvPr id="1" name="Shape 617"/>
        <p:cNvGrpSpPr/>
        <p:nvPr/>
      </p:nvGrpSpPr>
      <p:grpSpPr>
        <a:xfrm>
          <a:off x="0" y="0"/>
          <a:ext cx="0" cy="0"/>
          <a:chOff x="0" y="0"/>
          <a:chExt cx="0" cy="0"/>
        </a:xfrm>
      </p:grpSpPr>
      <p:sp>
        <p:nvSpPr>
          <p:cNvPr id="618" name="Google Shape;618;p206"/>
          <p:cNvSpPr>
            <a:spLocks noGrp="1"/>
          </p:cNvSpPr>
          <p:nvPr>
            <p:ph type="ctrTitle"/>
          </p:nvPr>
        </p:nvSpPr>
        <p:spPr>
          <a:xfrm>
            <a:off x="4212000" y="153000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dk1"/>
              </a:buClr>
              <a:buSzPts val="3200"/>
              <a:buFont typeface="Verdana"/>
              <a:buNone/>
              <a:defRPr sz="32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9" name="Google Shape;619;p206"/>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620" name="Google Shape;620;p206"/>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621" name="Google Shape;621;p206"/>
          <p:cNvGrpSpPr/>
          <p:nvPr/>
        </p:nvGrpSpPr>
        <p:grpSpPr>
          <a:xfrm>
            <a:off x="475325" y="457200"/>
            <a:ext cx="1998000" cy="374400"/>
            <a:chOff x="398463" y="404813"/>
            <a:chExt cx="1627187" cy="307976"/>
          </a:xfrm>
        </p:grpSpPr>
        <p:sp>
          <p:nvSpPr>
            <p:cNvPr id="622" name="Google Shape;622;p206"/>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3" name="Google Shape;623;p206"/>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4" name="Google Shape;624;p206"/>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5" name="Google Shape;625;p206"/>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6" name="Google Shape;626;p206"/>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7" name="Google Shape;627;p206"/>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8" name="Google Shape;628;p206"/>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9" name="Google Shape;629;p206"/>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30" name="Google Shape;630;p206"/>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31" name="Google Shape;631;p206"/>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matchingName="2_Divider - Deloitte green">
  <p:cSld name="2_Divider - Deloitte green">
    <p:bg>
      <p:bgPr>
        <a:solidFill>
          <a:schemeClr val="accent1"/>
        </a:solidFill>
        <a:effectLst/>
      </p:bgPr>
    </p:bg>
    <p:spTree>
      <p:nvGrpSpPr>
        <p:cNvPr id="1" name="Shape 632"/>
        <p:cNvGrpSpPr/>
        <p:nvPr/>
      </p:nvGrpSpPr>
      <p:grpSpPr>
        <a:xfrm>
          <a:off x="0" y="0"/>
          <a:ext cx="0" cy="0"/>
          <a:chOff x="0" y="0"/>
          <a:chExt cx="0" cy="0"/>
        </a:xfrm>
      </p:grpSpPr>
      <p:sp>
        <p:nvSpPr>
          <p:cNvPr id="633" name="Google Shape;633;p207"/>
          <p:cNvSpPr txBox="1">
            <a:spLocks noGrp="1"/>
          </p:cNvSpPr>
          <p:nvPr>
            <p:ph type="title"/>
          </p:nvPr>
        </p:nvSpPr>
        <p:spPr>
          <a:xfrm>
            <a:off x="469900" y="1700213"/>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4" name="Google Shape;634;p207"/>
          <p:cNvSpPr txBox="1">
            <a:spLocks noGrp="1"/>
          </p:cNvSpPr>
          <p:nvPr>
            <p:ph type="body" idx="1"/>
          </p:nvPr>
        </p:nvSpPr>
        <p:spPr>
          <a:xfrm>
            <a:off x="469899" y="3423545"/>
            <a:ext cx="10418235"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35" name="Google Shape;635;p207"/>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36" name="Google Shape;636;p207"/>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matchingName="2_Divider - Deloitte dark green">
  <p:cSld name="2_Divider - Deloitte dark green">
    <p:bg>
      <p:bgPr>
        <a:solidFill>
          <a:schemeClr val="accent2"/>
        </a:solidFill>
        <a:effectLst/>
      </p:bgPr>
    </p:bg>
    <p:spTree>
      <p:nvGrpSpPr>
        <p:cNvPr id="1" name="Shape 637"/>
        <p:cNvGrpSpPr/>
        <p:nvPr/>
      </p:nvGrpSpPr>
      <p:grpSpPr>
        <a:xfrm>
          <a:off x="0" y="0"/>
          <a:ext cx="0" cy="0"/>
          <a:chOff x="0" y="0"/>
          <a:chExt cx="0" cy="0"/>
        </a:xfrm>
      </p:grpSpPr>
      <p:sp>
        <p:nvSpPr>
          <p:cNvPr id="638" name="Google Shape;638;p208"/>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9" name="Google Shape;639;p208"/>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40" name="Google Shape;640;p208"/>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41" name="Google Shape;641;p208"/>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Divider - Deloitte blue">
  <p:cSld name="Divider - Deloitte blue">
    <p:bg>
      <p:bgPr>
        <a:solidFill>
          <a:schemeClr val="accent3"/>
        </a:solidFill>
        <a:effectLst/>
      </p:bgPr>
    </p:bg>
    <p:spTree>
      <p:nvGrpSpPr>
        <p:cNvPr id="1" name="Shape 100"/>
        <p:cNvGrpSpPr/>
        <p:nvPr/>
      </p:nvGrpSpPr>
      <p:grpSpPr>
        <a:xfrm>
          <a:off x="0" y="0"/>
          <a:ext cx="0" cy="0"/>
          <a:chOff x="0" y="0"/>
          <a:chExt cx="0" cy="0"/>
        </a:xfrm>
      </p:grpSpPr>
      <p:sp>
        <p:nvSpPr>
          <p:cNvPr id="101" name="Google Shape;101;p128"/>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128"/>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103" name="Google Shape;103;p128"/>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matchingName="2_Divider - Deloitte blue">
  <p:cSld name="2_Divider - Deloitte blue">
    <p:bg>
      <p:bgPr>
        <a:solidFill>
          <a:schemeClr val="accent3"/>
        </a:solidFill>
        <a:effectLst/>
      </p:bgPr>
    </p:bg>
    <p:spTree>
      <p:nvGrpSpPr>
        <p:cNvPr id="1" name="Shape 642"/>
        <p:cNvGrpSpPr/>
        <p:nvPr/>
      </p:nvGrpSpPr>
      <p:grpSpPr>
        <a:xfrm>
          <a:off x="0" y="0"/>
          <a:ext cx="0" cy="0"/>
          <a:chOff x="0" y="0"/>
          <a:chExt cx="0" cy="0"/>
        </a:xfrm>
      </p:grpSpPr>
      <p:sp>
        <p:nvSpPr>
          <p:cNvPr id="643" name="Google Shape;643;p209"/>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4" name="Google Shape;644;p209"/>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45" name="Google Shape;645;p209"/>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46" name="Google Shape;646;p209"/>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matchingName="2_Divider - Deloitte dark blue">
  <p:cSld name="2_Divider - Deloitte dark blue">
    <p:bg>
      <p:bgPr>
        <a:solidFill>
          <a:schemeClr val="accent4"/>
        </a:solidFill>
        <a:effectLst/>
      </p:bgPr>
    </p:bg>
    <p:spTree>
      <p:nvGrpSpPr>
        <p:cNvPr id="1" name="Shape 647"/>
        <p:cNvGrpSpPr/>
        <p:nvPr/>
      </p:nvGrpSpPr>
      <p:grpSpPr>
        <a:xfrm>
          <a:off x="0" y="0"/>
          <a:ext cx="0" cy="0"/>
          <a:chOff x="0" y="0"/>
          <a:chExt cx="0" cy="0"/>
        </a:xfrm>
      </p:grpSpPr>
      <p:sp>
        <p:nvSpPr>
          <p:cNvPr id="648" name="Google Shape;648;p210"/>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9" name="Google Shape;649;p210"/>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50" name="Google Shape;650;p210"/>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51" name="Google Shape;651;p210"/>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matchingName="1_Divider - Deloitte black">
  <p:cSld name="1_Divider - Deloitte black">
    <p:bg>
      <p:bgPr>
        <a:solidFill>
          <a:schemeClr val="dk1"/>
        </a:solidFill>
        <a:effectLst/>
      </p:bgPr>
    </p:bg>
    <p:spTree>
      <p:nvGrpSpPr>
        <p:cNvPr id="1" name="Shape 652"/>
        <p:cNvGrpSpPr/>
        <p:nvPr/>
      </p:nvGrpSpPr>
      <p:grpSpPr>
        <a:xfrm>
          <a:off x="0" y="0"/>
          <a:ext cx="0" cy="0"/>
          <a:chOff x="0" y="0"/>
          <a:chExt cx="0" cy="0"/>
        </a:xfrm>
      </p:grpSpPr>
      <p:sp>
        <p:nvSpPr>
          <p:cNvPr id="653" name="Google Shape;653;p211"/>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4" name="Google Shape;654;p211"/>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55" name="Google Shape;655;p211"/>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56" name="Google Shape;656;p211"/>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matchingName="2_Key statement dark green">
  <p:cSld name="2_Key statement dark green">
    <p:bg>
      <p:bgPr>
        <a:solidFill>
          <a:schemeClr val="accent2"/>
        </a:solidFill>
        <a:effectLst/>
      </p:bgPr>
    </p:bg>
    <p:spTree>
      <p:nvGrpSpPr>
        <p:cNvPr id="1" name="Shape 657"/>
        <p:cNvGrpSpPr/>
        <p:nvPr/>
      </p:nvGrpSpPr>
      <p:grpSpPr>
        <a:xfrm>
          <a:off x="0" y="0"/>
          <a:ext cx="0" cy="0"/>
          <a:chOff x="0" y="0"/>
          <a:chExt cx="0" cy="0"/>
        </a:xfrm>
      </p:grpSpPr>
      <p:sp>
        <p:nvSpPr>
          <p:cNvPr id="658" name="Google Shape;658;p212"/>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59" name="Google Shape;659;p212"/>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60" name="Google Shape;660;p212"/>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matchingName="2_Key statement dark blue">
  <p:cSld name="2_Key statement dark blue">
    <p:bg>
      <p:bgPr>
        <a:solidFill>
          <a:schemeClr val="accent4"/>
        </a:solidFill>
        <a:effectLst/>
      </p:bgPr>
    </p:bg>
    <p:spTree>
      <p:nvGrpSpPr>
        <p:cNvPr id="1" name="Shape 661"/>
        <p:cNvGrpSpPr/>
        <p:nvPr/>
      </p:nvGrpSpPr>
      <p:grpSpPr>
        <a:xfrm>
          <a:off x="0" y="0"/>
          <a:ext cx="0" cy="0"/>
          <a:chOff x="0" y="0"/>
          <a:chExt cx="0" cy="0"/>
        </a:xfrm>
      </p:grpSpPr>
      <p:sp>
        <p:nvSpPr>
          <p:cNvPr id="662" name="Google Shape;662;p213"/>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63" name="Google Shape;663;p213"/>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64" name="Google Shape;664;p213"/>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matchingName="2_Key statement teal">
  <p:cSld name="2_Key statement teal">
    <p:bg>
      <p:bgPr>
        <a:solidFill>
          <a:schemeClr val="accent5"/>
        </a:solidFill>
        <a:effectLst/>
      </p:bgPr>
    </p:bg>
    <p:spTree>
      <p:nvGrpSpPr>
        <p:cNvPr id="1" name="Shape 665"/>
        <p:cNvGrpSpPr/>
        <p:nvPr/>
      </p:nvGrpSpPr>
      <p:grpSpPr>
        <a:xfrm>
          <a:off x="0" y="0"/>
          <a:ext cx="0" cy="0"/>
          <a:chOff x="0" y="0"/>
          <a:chExt cx="0" cy="0"/>
        </a:xfrm>
      </p:grpSpPr>
      <p:sp>
        <p:nvSpPr>
          <p:cNvPr id="666" name="Google Shape;666;p214"/>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67" name="Google Shape;667;p214"/>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68" name="Google Shape;668;p214"/>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matchingName="2_Key statement black">
  <p:cSld name="2_Key statement black">
    <p:bg>
      <p:bgPr>
        <a:solidFill>
          <a:schemeClr val="dk1"/>
        </a:solidFill>
        <a:effectLst/>
      </p:bgPr>
    </p:bg>
    <p:spTree>
      <p:nvGrpSpPr>
        <p:cNvPr id="1" name="Shape 669"/>
        <p:cNvGrpSpPr/>
        <p:nvPr/>
      </p:nvGrpSpPr>
      <p:grpSpPr>
        <a:xfrm>
          <a:off x="0" y="0"/>
          <a:ext cx="0" cy="0"/>
          <a:chOff x="0" y="0"/>
          <a:chExt cx="0" cy="0"/>
        </a:xfrm>
      </p:grpSpPr>
      <p:sp>
        <p:nvSpPr>
          <p:cNvPr id="670" name="Google Shape;670;p215"/>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71" name="Google Shape;671;p215"/>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72" name="Google Shape;672;p215"/>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3_Contents">
  <p:cSld name="3_Contents">
    <p:spTree>
      <p:nvGrpSpPr>
        <p:cNvPr id="1" name="Shape 673"/>
        <p:cNvGrpSpPr/>
        <p:nvPr/>
      </p:nvGrpSpPr>
      <p:grpSpPr>
        <a:xfrm>
          <a:off x="0" y="0"/>
          <a:ext cx="0" cy="0"/>
          <a:chOff x="0" y="0"/>
          <a:chExt cx="0" cy="0"/>
        </a:xfrm>
      </p:grpSpPr>
      <p:sp>
        <p:nvSpPr>
          <p:cNvPr id="674" name="Google Shape;674;p216"/>
          <p:cNvSpPr txBox="1">
            <a:spLocks noGrp="1"/>
          </p:cNvSpPr>
          <p:nvPr>
            <p:ph type="body" idx="1"/>
          </p:nvPr>
        </p:nvSpPr>
        <p:spPr>
          <a:xfrm>
            <a:off x="469900" y="1665291"/>
            <a:ext cx="9348787" cy="463391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675" name="Google Shape;675;p216"/>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76" name="Google Shape;676;p21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2_Contents with image">
  <p:cSld name="2_Contents with image">
    <p:spTree>
      <p:nvGrpSpPr>
        <p:cNvPr id="1" name="Shape 677"/>
        <p:cNvGrpSpPr/>
        <p:nvPr/>
      </p:nvGrpSpPr>
      <p:grpSpPr>
        <a:xfrm>
          <a:off x="0" y="0"/>
          <a:ext cx="0" cy="0"/>
          <a:chOff x="0" y="0"/>
          <a:chExt cx="0" cy="0"/>
        </a:xfrm>
      </p:grpSpPr>
      <p:sp>
        <p:nvSpPr>
          <p:cNvPr id="678" name="Google Shape;678;p217"/>
          <p:cNvSpPr>
            <a:spLocks noGrp="1"/>
          </p:cNvSpPr>
          <p:nvPr>
            <p:ph type="pic" idx="2"/>
          </p:nvPr>
        </p:nvSpPr>
        <p:spPr>
          <a:xfrm>
            <a:off x="5604867" y="1700213"/>
            <a:ext cx="6117233" cy="4598988"/>
          </a:xfrm>
          <a:prstGeom prst="rect">
            <a:avLst/>
          </a:prstGeom>
          <a:noFill/>
          <a:ln>
            <a:noFill/>
          </a:ln>
        </p:spPr>
      </p:sp>
      <p:sp>
        <p:nvSpPr>
          <p:cNvPr id="679" name="Google Shape;679;p217"/>
          <p:cNvSpPr txBox="1">
            <a:spLocks noGrp="1"/>
          </p:cNvSpPr>
          <p:nvPr>
            <p:ph type="body" idx="1"/>
          </p:nvPr>
        </p:nvSpPr>
        <p:spPr>
          <a:xfrm>
            <a:off x="469900" y="1665290"/>
            <a:ext cx="4333663"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80" name="Google Shape;680;p217"/>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81" name="Google Shape;681;p21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2_Title &amp; 1 column text">
  <p:cSld name="2_Title &amp; 1 column text">
    <p:spTree>
      <p:nvGrpSpPr>
        <p:cNvPr id="1" name="Shape 682"/>
        <p:cNvGrpSpPr/>
        <p:nvPr/>
      </p:nvGrpSpPr>
      <p:grpSpPr>
        <a:xfrm>
          <a:off x="0" y="0"/>
          <a:ext cx="0" cy="0"/>
          <a:chOff x="0" y="0"/>
          <a:chExt cx="0" cy="0"/>
        </a:xfrm>
      </p:grpSpPr>
      <p:sp>
        <p:nvSpPr>
          <p:cNvPr id="683" name="Google Shape;683;p218"/>
          <p:cNvSpPr txBox="1">
            <a:spLocks noGrp="1"/>
          </p:cNvSpPr>
          <p:nvPr>
            <p:ph type="body" idx="1"/>
          </p:nvPr>
        </p:nvSpPr>
        <p:spPr>
          <a:xfrm>
            <a:off x="469900" y="1665290"/>
            <a:ext cx="11252200"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84" name="Google Shape;684;p21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31.xml"/><Relationship Id="rId18" Type="http://schemas.openxmlformats.org/officeDocument/2006/relationships/slideLayout" Target="../slideLayouts/slideLayout136.xml"/><Relationship Id="rId26" Type="http://schemas.openxmlformats.org/officeDocument/2006/relationships/slideLayout" Target="../slideLayouts/slideLayout144.xml"/><Relationship Id="rId39" Type="http://schemas.openxmlformats.org/officeDocument/2006/relationships/slideLayout" Target="../slideLayouts/slideLayout157.xml"/><Relationship Id="rId21" Type="http://schemas.openxmlformats.org/officeDocument/2006/relationships/slideLayout" Target="../slideLayouts/slideLayout139.xml"/><Relationship Id="rId34" Type="http://schemas.openxmlformats.org/officeDocument/2006/relationships/slideLayout" Target="../slideLayouts/slideLayout152.xml"/><Relationship Id="rId42" Type="http://schemas.openxmlformats.org/officeDocument/2006/relationships/slideLayout" Target="../slideLayouts/slideLayout160.xml"/><Relationship Id="rId7" Type="http://schemas.openxmlformats.org/officeDocument/2006/relationships/slideLayout" Target="../slideLayouts/slideLayout125.xml"/><Relationship Id="rId2" Type="http://schemas.openxmlformats.org/officeDocument/2006/relationships/slideLayout" Target="../slideLayouts/slideLayout120.xml"/><Relationship Id="rId16" Type="http://schemas.openxmlformats.org/officeDocument/2006/relationships/slideLayout" Target="../slideLayouts/slideLayout134.xml"/><Relationship Id="rId20" Type="http://schemas.openxmlformats.org/officeDocument/2006/relationships/slideLayout" Target="../slideLayouts/slideLayout138.xml"/><Relationship Id="rId29" Type="http://schemas.openxmlformats.org/officeDocument/2006/relationships/slideLayout" Target="../slideLayouts/slideLayout147.xml"/><Relationship Id="rId41" Type="http://schemas.openxmlformats.org/officeDocument/2006/relationships/slideLayout" Target="../slideLayouts/slideLayout159.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24" Type="http://schemas.openxmlformats.org/officeDocument/2006/relationships/slideLayout" Target="../slideLayouts/slideLayout142.xml"/><Relationship Id="rId32" Type="http://schemas.openxmlformats.org/officeDocument/2006/relationships/slideLayout" Target="../slideLayouts/slideLayout150.xml"/><Relationship Id="rId37" Type="http://schemas.openxmlformats.org/officeDocument/2006/relationships/slideLayout" Target="../slideLayouts/slideLayout155.xml"/><Relationship Id="rId40" Type="http://schemas.openxmlformats.org/officeDocument/2006/relationships/slideLayout" Target="../slideLayouts/slideLayout158.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23" Type="http://schemas.openxmlformats.org/officeDocument/2006/relationships/slideLayout" Target="../slideLayouts/slideLayout141.xml"/><Relationship Id="rId28" Type="http://schemas.openxmlformats.org/officeDocument/2006/relationships/slideLayout" Target="../slideLayouts/slideLayout146.xml"/><Relationship Id="rId36" Type="http://schemas.openxmlformats.org/officeDocument/2006/relationships/slideLayout" Target="../slideLayouts/slideLayout154.xml"/><Relationship Id="rId10" Type="http://schemas.openxmlformats.org/officeDocument/2006/relationships/slideLayout" Target="../slideLayouts/slideLayout128.xml"/><Relationship Id="rId19" Type="http://schemas.openxmlformats.org/officeDocument/2006/relationships/slideLayout" Target="../slideLayouts/slideLayout137.xml"/><Relationship Id="rId31" Type="http://schemas.openxmlformats.org/officeDocument/2006/relationships/slideLayout" Target="../slideLayouts/slideLayout149.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 Id="rId22" Type="http://schemas.openxmlformats.org/officeDocument/2006/relationships/slideLayout" Target="../slideLayouts/slideLayout140.xml"/><Relationship Id="rId27" Type="http://schemas.openxmlformats.org/officeDocument/2006/relationships/slideLayout" Target="../slideLayouts/slideLayout145.xml"/><Relationship Id="rId30" Type="http://schemas.openxmlformats.org/officeDocument/2006/relationships/slideLayout" Target="../slideLayouts/slideLayout148.xml"/><Relationship Id="rId35" Type="http://schemas.openxmlformats.org/officeDocument/2006/relationships/slideLayout" Target="../slideLayouts/slideLayout153.xml"/><Relationship Id="rId43" Type="http://schemas.openxmlformats.org/officeDocument/2006/relationships/theme" Target="../theme/theme2.xml"/><Relationship Id="rId8" Type="http://schemas.openxmlformats.org/officeDocument/2006/relationships/slideLayout" Target="../slideLayouts/slideLayout126.xml"/><Relationship Id="rId3" Type="http://schemas.openxmlformats.org/officeDocument/2006/relationships/slideLayout" Target="../slideLayouts/slideLayout121.xml"/><Relationship Id="rId12" Type="http://schemas.openxmlformats.org/officeDocument/2006/relationships/slideLayout" Target="../slideLayouts/slideLayout130.xml"/><Relationship Id="rId17" Type="http://schemas.openxmlformats.org/officeDocument/2006/relationships/slideLayout" Target="../slideLayouts/slideLayout135.xml"/><Relationship Id="rId25" Type="http://schemas.openxmlformats.org/officeDocument/2006/relationships/slideLayout" Target="../slideLayouts/slideLayout143.xml"/><Relationship Id="rId33" Type="http://schemas.openxmlformats.org/officeDocument/2006/relationships/slideLayout" Target="../slideLayouts/slideLayout151.xml"/><Relationship Id="rId38" Type="http://schemas.openxmlformats.org/officeDocument/2006/relationships/slideLayout" Target="../slideLayouts/slideLayout15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slideLayout" Target="../slideLayouts/slideLayout173.xml"/><Relationship Id="rId18" Type="http://schemas.openxmlformats.org/officeDocument/2006/relationships/slideLayout" Target="../slideLayouts/slideLayout178.xml"/><Relationship Id="rId26" Type="http://schemas.openxmlformats.org/officeDocument/2006/relationships/slideLayout" Target="../slideLayouts/slideLayout186.xml"/><Relationship Id="rId3" Type="http://schemas.openxmlformats.org/officeDocument/2006/relationships/slideLayout" Target="../slideLayouts/slideLayout163.xml"/><Relationship Id="rId21" Type="http://schemas.openxmlformats.org/officeDocument/2006/relationships/slideLayout" Target="../slideLayouts/slideLayout181.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17" Type="http://schemas.openxmlformats.org/officeDocument/2006/relationships/slideLayout" Target="../slideLayouts/slideLayout177.xml"/><Relationship Id="rId25" Type="http://schemas.openxmlformats.org/officeDocument/2006/relationships/slideLayout" Target="../slideLayouts/slideLayout185.xml"/><Relationship Id="rId2" Type="http://schemas.openxmlformats.org/officeDocument/2006/relationships/slideLayout" Target="../slideLayouts/slideLayout162.xml"/><Relationship Id="rId16" Type="http://schemas.openxmlformats.org/officeDocument/2006/relationships/slideLayout" Target="../slideLayouts/slideLayout176.xml"/><Relationship Id="rId20" Type="http://schemas.openxmlformats.org/officeDocument/2006/relationships/slideLayout" Target="../slideLayouts/slideLayout180.xml"/><Relationship Id="rId29" Type="http://schemas.openxmlformats.org/officeDocument/2006/relationships/theme" Target="../theme/theme3.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24" Type="http://schemas.openxmlformats.org/officeDocument/2006/relationships/slideLayout" Target="../slideLayouts/slideLayout184.xml"/><Relationship Id="rId5" Type="http://schemas.openxmlformats.org/officeDocument/2006/relationships/slideLayout" Target="../slideLayouts/slideLayout165.xml"/><Relationship Id="rId15" Type="http://schemas.openxmlformats.org/officeDocument/2006/relationships/slideLayout" Target="../slideLayouts/slideLayout175.xml"/><Relationship Id="rId23" Type="http://schemas.openxmlformats.org/officeDocument/2006/relationships/slideLayout" Target="../slideLayouts/slideLayout183.xml"/><Relationship Id="rId28" Type="http://schemas.openxmlformats.org/officeDocument/2006/relationships/slideLayout" Target="../slideLayouts/slideLayout188.xml"/><Relationship Id="rId10" Type="http://schemas.openxmlformats.org/officeDocument/2006/relationships/slideLayout" Target="../slideLayouts/slideLayout170.xml"/><Relationship Id="rId19" Type="http://schemas.openxmlformats.org/officeDocument/2006/relationships/slideLayout" Target="../slideLayouts/slideLayout179.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slideLayout" Target="../slideLayouts/slideLayout174.xml"/><Relationship Id="rId22" Type="http://schemas.openxmlformats.org/officeDocument/2006/relationships/slideLayout" Target="../slideLayouts/slideLayout182.xml"/><Relationship Id="rId27" Type="http://schemas.openxmlformats.org/officeDocument/2006/relationships/slideLayout" Target="../slideLayouts/slideLayout1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09"/>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2000"/>
              <a:buFont typeface="Verdana"/>
              <a:buNone/>
              <a:defRPr sz="2000" b="0"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09"/>
          <p:cNvSpPr txBox="1">
            <a:spLocks noGrp="1"/>
          </p:cNvSpPr>
          <p:nvPr>
            <p:ph type="body" idx="1"/>
          </p:nvPr>
        </p:nvSpPr>
        <p:spPr>
          <a:xfrm>
            <a:off x="469900" y="1665290"/>
            <a:ext cx="11252200" cy="4633911"/>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L="914400" marR="0" lvl="1" indent="-228600"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L="1371600" marR="0" lvl="2" indent="-304800"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L="1828800" marR="0" lvl="3" indent="-304800"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L="2286000" marR="0" lvl="4" indent="-304800"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L="2743200" marR="0" lvl="5"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L="3200400" marR="0" lvl="6"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L="3657600" marR="0" lvl="7"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L="4114800" marR="0" lvl="8" indent="-330200"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2" name="Google Shape;12;p109"/>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000000"/>
              </a:buClr>
              <a:buSzPts val="650"/>
              <a:buFont typeface="Arial"/>
              <a:buNone/>
            </a:pPr>
            <a:r>
              <a:rPr lang="fr-FR" sz="650" b="0" i="0" u="none" strike="noStrike" cap="none">
                <a:solidFill>
                  <a:srgbClr val="000000"/>
                </a:solidFill>
                <a:latin typeface="Verdana"/>
                <a:ea typeface="Verdana"/>
                <a:cs typeface="Verdana"/>
                <a:sym typeface="Verdana"/>
              </a:rPr>
              <a:t>Copyright © 2018 Deloitte Consulting LLC. All rights reserved.</a:t>
            </a:r>
            <a:endParaRPr/>
          </a:p>
        </p:txBody>
      </p:sp>
      <p:sp>
        <p:nvSpPr>
          <p:cNvPr id="13" name="Google Shape;13;p109"/>
          <p:cNvSpPr txBox="1"/>
          <p:nvPr/>
        </p:nvSpPr>
        <p:spPr>
          <a:xfrm>
            <a:off x="11410953"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000000"/>
              </a:buClr>
              <a:buSzPts val="650"/>
              <a:buFont typeface="Arial"/>
              <a:buNone/>
            </a:pPr>
            <a:fld id="{00000000-1234-1234-1234-123412341234}" type="slidenum">
              <a:rPr lang="fr-FR" sz="650" b="0" i="0" u="none" strike="noStrike" cap="none">
                <a:solidFill>
                  <a:srgbClr val="000000"/>
                </a:solidFill>
                <a:latin typeface="Verdana"/>
                <a:ea typeface="Verdana"/>
                <a:cs typeface="Verdana"/>
                <a:sym typeface="Verdana"/>
              </a:rPr>
              <a:t>‹#›</a:t>
            </a:fld>
            <a:endParaRPr sz="650" b="0" i="0" u="none" strike="noStrike" cap="none">
              <a:solidFill>
                <a:srgbClr val="000000"/>
              </a:solidFill>
              <a:latin typeface="Verdana"/>
              <a:ea typeface="Verdana"/>
              <a:cs typeface="Verdana"/>
              <a:sym typeface="Verdana"/>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 id="2147483723" r:id="rId75"/>
    <p:sldLayoutId id="2147483724" r:id="rId76"/>
    <p:sldLayoutId id="2147483725" r:id="rId77"/>
    <p:sldLayoutId id="2147483726" r:id="rId78"/>
    <p:sldLayoutId id="2147483727" r:id="rId79"/>
    <p:sldLayoutId id="2147483728" r:id="rId80"/>
    <p:sldLayoutId id="2147483729" r:id="rId81"/>
    <p:sldLayoutId id="2147483730" r:id="rId82"/>
    <p:sldLayoutId id="2147483731" r:id="rId83"/>
    <p:sldLayoutId id="2147483732" r:id="rId84"/>
    <p:sldLayoutId id="2147483733" r:id="rId85"/>
    <p:sldLayoutId id="2147483734" r:id="rId86"/>
    <p:sldLayoutId id="2147483735" r:id="rId87"/>
    <p:sldLayoutId id="2147483736" r:id="rId88"/>
    <p:sldLayoutId id="2147483737" r:id="rId89"/>
    <p:sldLayoutId id="2147483738" r:id="rId90"/>
    <p:sldLayoutId id="2147483739" r:id="rId91"/>
    <p:sldLayoutId id="2147483740" r:id="rId92"/>
    <p:sldLayoutId id="2147483741" r:id="rId93"/>
    <p:sldLayoutId id="2147483742" r:id="rId94"/>
    <p:sldLayoutId id="2147483743" r:id="rId95"/>
    <p:sldLayoutId id="2147483744" r:id="rId96"/>
    <p:sldLayoutId id="2147483745" r:id="rId97"/>
    <p:sldLayoutId id="2147483746" r:id="rId98"/>
    <p:sldLayoutId id="2147483747" r:id="rId99"/>
    <p:sldLayoutId id="2147483748" r:id="rId100"/>
    <p:sldLayoutId id="2147483749" r:id="rId101"/>
    <p:sldLayoutId id="2147483750" r:id="rId102"/>
    <p:sldLayoutId id="2147483751" r:id="rId103"/>
    <p:sldLayoutId id="2147483752" r:id="rId104"/>
    <p:sldLayoutId id="2147483753" r:id="rId105"/>
    <p:sldLayoutId id="2147483754" r:id="rId106"/>
    <p:sldLayoutId id="2147483755" r:id="rId107"/>
    <p:sldLayoutId id="2147483756" r:id="rId108"/>
    <p:sldLayoutId id="2147483757" r:id="rId109"/>
    <p:sldLayoutId id="2147483758" r:id="rId110"/>
    <p:sldLayoutId id="2147483759" r:id="rId111"/>
    <p:sldLayoutId id="2147483760" r:id="rId112"/>
    <p:sldLayoutId id="2147483761" r:id="rId113"/>
    <p:sldLayoutId id="2147483762" r:id="rId114"/>
    <p:sldLayoutId id="2147483763" r:id="rId115"/>
    <p:sldLayoutId id="2147483764" r:id="rId116"/>
    <p:sldLayoutId id="2147483765" r:id="rId117"/>
    <p:sldLayoutId id="2147483766" r:id="rId118"/>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098">
          <p15:clr>
            <a:srgbClr val="F26B43"/>
          </p15:clr>
        </p15:guide>
        <p15:guide id="2" orient="horz" pos="2160">
          <p15:clr>
            <a:srgbClr val="F26B43"/>
          </p15:clr>
        </p15:guide>
        <p15:guide id="3" orient="horz" pos="3968">
          <p15:clr>
            <a:srgbClr val="F26B43"/>
          </p15:clr>
        </p15:guide>
        <p15:guide id="4" pos="296">
          <p15:clr>
            <a:srgbClr val="F26B43"/>
          </p15:clr>
        </p15:guide>
        <p15:guide id="5" pos="7384">
          <p15:clr>
            <a:srgbClr val="F26B43"/>
          </p15:clr>
        </p15:guide>
        <p15:guide id="6" orient="horz" pos="1071">
          <p15:clr>
            <a:srgbClr val="F26B43"/>
          </p15:clr>
        </p15:guide>
        <p15:guide id="7" orient="horz" pos="245">
          <p15:clr>
            <a:srgbClr val="F26B43"/>
          </p15:clr>
        </p15:guide>
        <p15:guide id="8" orient="horz" pos="4081">
          <p15:clr>
            <a:srgbClr val="F26B43"/>
          </p15:clr>
        </p15:guide>
        <p15:guide id="9" pos="4986">
          <p15:clr>
            <a:srgbClr val="F26B43"/>
          </p15:clr>
        </p15:guide>
        <p15:guide id="10" pos="1382">
          <p15:clr>
            <a:srgbClr val="F26B43"/>
          </p15:clr>
        </p15:guide>
        <p15:guide id="11" pos="1496">
          <p15:clr>
            <a:srgbClr val="F26B43"/>
          </p15:clr>
        </p15:guide>
        <p15:guide id="12" pos="2581">
          <p15:clr>
            <a:srgbClr val="F26B43"/>
          </p15:clr>
        </p15:guide>
        <p15:guide id="13" pos="2695">
          <p15:clr>
            <a:srgbClr val="F26B43"/>
          </p15:clr>
        </p15:guide>
        <p15:guide id="14" pos="6185">
          <p15:clr>
            <a:srgbClr val="F26B43"/>
          </p15:clr>
        </p15:guide>
        <p15:guide id="15" pos="3783">
          <p15:clr>
            <a:srgbClr val="F26B43"/>
          </p15:clr>
        </p15:guide>
        <p15:guide id="16" pos="3896">
          <p15:clr>
            <a:srgbClr val="F26B43"/>
          </p15:clr>
        </p15:guide>
        <p15:guide id="17" pos="3840">
          <p15:clr>
            <a:srgbClr val="F26B43"/>
          </p15:clr>
        </p15:guide>
        <p15:guide id="18" pos="6299">
          <p15:clr>
            <a:srgbClr val="F26B43"/>
          </p15:clr>
        </p15:guide>
        <p15:guide id="19" orient="horz" pos="1049">
          <p15:clr>
            <a:srgbClr val="F26B43"/>
          </p15:clr>
        </p15:guide>
        <p15:guide id="20" orient="horz" pos="641">
          <p15:clr>
            <a:srgbClr val="F26B43"/>
          </p15:clr>
        </p15:guide>
        <p15:guide id="21" orient="horz" pos="28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5"/>
        <p:cNvGrpSpPr/>
        <p:nvPr/>
      </p:nvGrpSpPr>
      <p:grpSpPr>
        <a:xfrm>
          <a:off x="0" y="0"/>
          <a:ext cx="0" cy="0"/>
          <a:chOff x="0" y="0"/>
          <a:chExt cx="0" cy="0"/>
        </a:xfrm>
      </p:grpSpPr>
      <p:sp>
        <p:nvSpPr>
          <p:cNvPr id="846" name="Google Shape;846;p111"/>
          <p:cNvSpPr txBox="1">
            <a:spLocks noGrp="1"/>
          </p:cNvSpPr>
          <p:nvPr>
            <p:ph type="title"/>
          </p:nvPr>
        </p:nvSpPr>
        <p:spPr>
          <a:xfrm>
            <a:off x="469900" y="402589"/>
            <a:ext cx="11252200" cy="69215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2000"/>
              <a:buFont typeface="Verdana"/>
              <a:buNone/>
              <a:defRPr sz="2000" b="0"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47" name="Google Shape;847;p111"/>
          <p:cNvSpPr txBox="1">
            <a:spLocks noGrp="1"/>
          </p:cNvSpPr>
          <p:nvPr>
            <p:ph type="body" idx="1"/>
          </p:nvPr>
        </p:nvSpPr>
        <p:spPr>
          <a:xfrm>
            <a:off x="469900" y="1665293"/>
            <a:ext cx="11252200" cy="4633911"/>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L="914400" marR="0" lvl="1" indent="-228600"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L="1371600" marR="0" lvl="2" indent="-304800"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L="1828800" marR="0" lvl="3" indent="-304800"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L="2286000" marR="0" lvl="4" indent="-304800"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L="2743200" marR="0" lvl="5"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L="3200400" marR="0" lvl="6"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L="3657600" marR="0" lvl="7"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L="4114800" marR="0" lvl="8" indent="-330200"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848" name="Google Shape;848;p111"/>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marR="0" lvl="0" algn="r" rtl="0">
              <a:spcBef>
                <a:spcPts val="0"/>
              </a:spcBef>
              <a:spcAft>
                <a:spcPts val="0"/>
              </a:spcAft>
              <a:buSzPts val="1400"/>
              <a:buNone/>
              <a:defRPr sz="651">
                <a:solidFill>
                  <a:schemeClr val="dk1"/>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849" name="Google Shape;849;p111"/>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651">
                <a:solidFill>
                  <a:schemeClr val="dk1"/>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850" name="Google Shape;850;p111"/>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rtl="0">
              <a:spcBef>
                <a:spcPts val="0"/>
              </a:spcBef>
              <a:buNone/>
              <a:defRPr sz="651">
                <a:solidFill>
                  <a:schemeClr val="dk1"/>
                </a:solidFill>
                <a:latin typeface="Verdana"/>
                <a:ea typeface="Verdana"/>
                <a:cs typeface="Verdana"/>
                <a:sym typeface="Verdana"/>
              </a:defRPr>
            </a:lvl1pPr>
            <a:lvl2pPr marL="0" marR="0" lvl="1" indent="0" algn="r" rtl="0">
              <a:spcBef>
                <a:spcPts val="0"/>
              </a:spcBef>
              <a:buNone/>
              <a:defRPr sz="651">
                <a:solidFill>
                  <a:schemeClr val="dk1"/>
                </a:solidFill>
                <a:latin typeface="Verdana"/>
                <a:ea typeface="Verdana"/>
                <a:cs typeface="Verdana"/>
                <a:sym typeface="Verdana"/>
              </a:defRPr>
            </a:lvl2pPr>
            <a:lvl3pPr marL="0" marR="0" lvl="2" indent="0" algn="r" rtl="0">
              <a:spcBef>
                <a:spcPts val="0"/>
              </a:spcBef>
              <a:buNone/>
              <a:defRPr sz="651">
                <a:solidFill>
                  <a:schemeClr val="dk1"/>
                </a:solidFill>
                <a:latin typeface="Verdana"/>
                <a:ea typeface="Verdana"/>
                <a:cs typeface="Verdana"/>
                <a:sym typeface="Verdana"/>
              </a:defRPr>
            </a:lvl3pPr>
            <a:lvl4pPr marL="0" marR="0" lvl="3" indent="0" algn="r" rtl="0">
              <a:spcBef>
                <a:spcPts val="0"/>
              </a:spcBef>
              <a:buNone/>
              <a:defRPr sz="651">
                <a:solidFill>
                  <a:schemeClr val="dk1"/>
                </a:solidFill>
                <a:latin typeface="Verdana"/>
                <a:ea typeface="Verdana"/>
                <a:cs typeface="Verdana"/>
                <a:sym typeface="Verdana"/>
              </a:defRPr>
            </a:lvl4pPr>
            <a:lvl5pPr marL="0" marR="0" lvl="4" indent="0" algn="r" rtl="0">
              <a:spcBef>
                <a:spcPts val="0"/>
              </a:spcBef>
              <a:buNone/>
              <a:defRPr sz="651">
                <a:solidFill>
                  <a:schemeClr val="dk1"/>
                </a:solidFill>
                <a:latin typeface="Verdana"/>
                <a:ea typeface="Verdana"/>
                <a:cs typeface="Verdana"/>
                <a:sym typeface="Verdana"/>
              </a:defRPr>
            </a:lvl5pPr>
            <a:lvl6pPr marL="0" marR="0" lvl="5" indent="0" algn="r" rtl="0">
              <a:spcBef>
                <a:spcPts val="0"/>
              </a:spcBef>
              <a:buNone/>
              <a:defRPr sz="651">
                <a:solidFill>
                  <a:schemeClr val="dk1"/>
                </a:solidFill>
                <a:latin typeface="Verdana"/>
                <a:ea typeface="Verdana"/>
                <a:cs typeface="Verdana"/>
                <a:sym typeface="Verdana"/>
              </a:defRPr>
            </a:lvl6pPr>
            <a:lvl7pPr marL="0" marR="0" lvl="6" indent="0" algn="r" rtl="0">
              <a:spcBef>
                <a:spcPts val="0"/>
              </a:spcBef>
              <a:buNone/>
              <a:defRPr sz="651">
                <a:solidFill>
                  <a:schemeClr val="dk1"/>
                </a:solidFill>
                <a:latin typeface="Verdana"/>
                <a:ea typeface="Verdana"/>
                <a:cs typeface="Verdana"/>
                <a:sym typeface="Verdana"/>
              </a:defRPr>
            </a:lvl7pPr>
            <a:lvl8pPr marL="0" marR="0" lvl="7" indent="0" algn="r" rtl="0">
              <a:spcBef>
                <a:spcPts val="0"/>
              </a:spcBef>
              <a:buNone/>
              <a:defRPr sz="651">
                <a:solidFill>
                  <a:schemeClr val="dk1"/>
                </a:solidFill>
                <a:latin typeface="Verdana"/>
                <a:ea typeface="Verdana"/>
                <a:cs typeface="Verdana"/>
                <a:sym typeface="Verdana"/>
              </a:defRPr>
            </a:lvl8pPr>
            <a:lvl9pPr marL="0" marR="0" lvl="8" indent="0" algn="r" rtl="0">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 bg1="lt1" tx1="dk1" bg2="dk2" tx2="lt2" accent1="accent1" accent2="accent2" accent3="accent3" accent4="accent4" accent5="accent5" accent6="accent6" hlink="hlink" folHlink="folHlink"/>
  <p:sldLayoutIdLst>
    <p:sldLayoutId id="2147483768" r:id="rId1"/>
    <p:sldLayoutId id="2147483769" r:id="rId2"/>
    <p:sldLayoutId id="2147483770"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3792" r:id="rId22"/>
    <p:sldLayoutId id="2147483793" r:id="rId23"/>
    <p:sldLayoutId id="2147483794" r:id="rId24"/>
    <p:sldLayoutId id="2147483795" r:id="rId25"/>
    <p:sldLayoutId id="2147483796" r:id="rId26"/>
    <p:sldLayoutId id="2147483797" r:id="rId27"/>
    <p:sldLayoutId id="2147483798" r:id="rId28"/>
    <p:sldLayoutId id="2147483799" r:id="rId29"/>
    <p:sldLayoutId id="2147483800" r:id="rId30"/>
    <p:sldLayoutId id="2147483801" r:id="rId31"/>
    <p:sldLayoutId id="2147483802" r:id="rId32"/>
    <p:sldLayoutId id="2147483803" r:id="rId33"/>
    <p:sldLayoutId id="2147483804" r:id="rId34"/>
    <p:sldLayoutId id="2147483805" r:id="rId35"/>
    <p:sldLayoutId id="2147483806" r:id="rId36"/>
    <p:sldLayoutId id="2147483807" r:id="rId37"/>
    <p:sldLayoutId id="2147483808" r:id="rId38"/>
    <p:sldLayoutId id="2147483809" r:id="rId39"/>
    <p:sldLayoutId id="2147483810" r:id="rId40"/>
    <p:sldLayoutId id="2147483811" r:id="rId41"/>
    <p:sldLayoutId id="2147483812" r:id="rId42"/>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099">
          <p15:clr>
            <a:srgbClr val="F26B43"/>
          </p15:clr>
        </p15:guide>
        <p15:guide id="2" orient="horz" pos="2160">
          <p15:clr>
            <a:srgbClr val="F26B43"/>
          </p15:clr>
        </p15:guide>
        <p15:guide id="3" orient="horz" pos="3968">
          <p15:clr>
            <a:srgbClr val="F26B43"/>
          </p15:clr>
        </p15:guide>
        <p15:guide id="4" pos="296">
          <p15:clr>
            <a:srgbClr val="F26B43"/>
          </p15:clr>
        </p15:guide>
        <p15:guide id="5" pos="7384">
          <p15:clr>
            <a:srgbClr val="F26B43"/>
          </p15:clr>
        </p15:guide>
        <p15:guide id="6" orient="horz" pos="1071">
          <p15:clr>
            <a:srgbClr val="F26B43"/>
          </p15:clr>
        </p15:guide>
        <p15:guide id="7" orient="horz" pos="245">
          <p15:clr>
            <a:srgbClr val="F26B43"/>
          </p15:clr>
        </p15:guide>
        <p15:guide id="8" orient="horz" pos="4081">
          <p15:clr>
            <a:srgbClr val="F26B43"/>
          </p15:clr>
        </p15:guide>
        <p15:guide id="9" pos="4987">
          <p15:clr>
            <a:srgbClr val="F26B43"/>
          </p15:clr>
        </p15:guide>
        <p15:guide id="10" pos="1383">
          <p15:clr>
            <a:srgbClr val="F26B43"/>
          </p15:clr>
        </p15:guide>
        <p15:guide id="11" pos="1496">
          <p15:clr>
            <a:srgbClr val="F26B43"/>
          </p15:clr>
        </p15:guide>
        <p15:guide id="12" pos="2581">
          <p15:clr>
            <a:srgbClr val="F26B43"/>
          </p15:clr>
        </p15:guide>
        <p15:guide id="13" pos="2695">
          <p15:clr>
            <a:srgbClr val="F26B43"/>
          </p15:clr>
        </p15:guide>
        <p15:guide id="14" pos="6185">
          <p15:clr>
            <a:srgbClr val="F26B43"/>
          </p15:clr>
        </p15:guide>
        <p15:guide id="15" pos="3783">
          <p15:clr>
            <a:srgbClr val="F26B43"/>
          </p15:clr>
        </p15:guide>
        <p15:guide id="16" pos="3896">
          <p15:clr>
            <a:srgbClr val="F26B43"/>
          </p15:clr>
        </p15:guide>
        <p15:guide id="17" pos="3840">
          <p15:clr>
            <a:srgbClr val="F26B43"/>
          </p15:clr>
        </p15:guide>
        <p15:guide id="18" pos="6299">
          <p15:clr>
            <a:srgbClr val="F26B43"/>
          </p15:clr>
        </p15:guide>
        <p15:guide id="19" orient="horz" pos="1049">
          <p15:clr>
            <a:srgbClr val="F26B43"/>
          </p15:clr>
        </p15:guide>
        <p15:guide id="20" orient="horz" pos="641">
          <p15:clr>
            <a:srgbClr val="F26B43"/>
          </p15:clr>
        </p15:guide>
        <p15:guide id="21" orient="horz" pos="28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34"/>
        <p:cNvGrpSpPr/>
        <p:nvPr/>
      </p:nvGrpSpPr>
      <p:grpSpPr>
        <a:xfrm>
          <a:off x="0" y="0"/>
          <a:ext cx="0" cy="0"/>
          <a:chOff x="0" y="0"/>
          <a:chExt cx="0" cy="0"/>
        </a:xfrm>
      </p:grpSpPr>
      <p:sp>
        <p:nvSpPr>
          <p:cNvPr id="1235" name="Google Shape;1235;p114"/>
          <p:cNvSpPr txBox="1">
            <a:spLocks noGrp="1"/>
          </p:cNvSpPr>
          <p:nvPr>
            <p:ph type="title"/>
          </p:nvPr>
        </p:nvSpPr>
        <p:spPr>
          <a:xfrm>
            <a:off x="1596138" y="461967"/>
            <a:ext cx="10072177" cy="490577"/>
          </a:xfrm>
          <a:prstGeom prst="rect">
            <a:avLst/>
          </a:prstGeom>
          <a:noFill/>
          <a:ln>
            <a:noFill/>
          </a:ln>
        </p:spPr>
        <p:txBody>
          <a:bodyPr spcFirstLastPara="1" wrap="square" lIns="0" tIns="0" rIns="0" bIns="0" anchor="t" anchorCtr="0">
            <a:normAutofit/>
          </a:bodyPr>
          <a:lstStyle>
            <a:lvl1pPr marR="0" lvl="0" algn="l" rtl="0">
              <a:spcBef>
                <a:spcPts val="0"/>
              </a:spcBef>
              <a:spcAft>
                <a:spcPts val="0"/>
              </a:spcAft>
              <a:buClr>
                <a:srgbClr val="3F3F3F"/>
              </a:buClr>
              <a:buSzPts val="2400"/>
              <a:buFont typeface="Quattrocento Sans"/>
              <a:buNone/>
              <a:defRPr sz="2400" b="0" i="0" u="none" strike="noStrike" cap="none">
                <a:solidFill>
                  <a:srgbClr val="3F3F3F"/>
                </a:solidFill>
                <a:latin typeface="Quattrocento Sans"/>
                <a:ea typeface="Quattrocento Sans"/>
                <a:cs typeface="Quattrocento Sans"/>
                <a:sym typeface="Quattrocento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36" name="Google Shape;1236;p114"/>
          <p:cNvSpPr txBox="1">
            <a:spLocks noGrp="1"/>
          </p:cNvSpPr>
          <p:nvPr>
            <p:ph type="body" idx="1"/>
          </p:nvPr>
        </p:nvSpPr>
        <p:spPr>
          <a:xfrm>
            <a:off x="1596138" y="1600205"/>
            <a:ext cx="10072177" cy="4739491"/>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595959"/>
              </a:buClr>
              <a:buSzPts val="1200"/>
              <a:buFont typeface="Arial"/>
              <a:buNone/>
              <a:defRPr sz="1200" b="0" i="0" u="none" strike="noStrike" cap="none">
                <a:solidFill>
                  <a:srgbClr val="595959"/>
                </a:solidFill>
                <a:latin typeface="Quattrocento Sans"/>
                <a:ea typeface="Quattrocento Sans"/>
                <a:cs typeface="Quattrocento Sans"/>
                <a:sym typeface="Quattrocento Sans"/>
              </a:defRPr>
            </a:lvl1pPr>
            <a:lvl2pPr marL="914400" marR="0" lvl="1" indent="-279400" algn="l" rtl="0">
              <a:spcBef>
                <a:spcPts val="390"/>
              </a:spcBef>
              <a:spcAft>
                <a:spcPts val="0"/>
              </a:spcAft>
              <a:buClr>
                <a:srgbClr val="7F7F7F"/>
              </a:buClr>
              <a:buSzPts val="800"/>
              <a:buFont typeface="Arial"/>
              <a:buChar char="•"/>
              <a:defRPr sz="800" b="0" i="0" u="none" strike="noStrike" cap="none">
                <a:solidFill>
                  <a:srgbClr val="7F7F7F"/>
                </a:solidFill>
                <a:latin typeface="Open Sans"/>
                <a:ea typeface="Open Sans"/>
                <a:cs typeface="Open Sans"/>
                <a:sym typeface="Open Sans"/>
              </a:defRPr>
            </a:lvl2pPr>
            <a:lvl3pPr marL="1371600" marR="0" lvl="2" indent="-228600" algn="l" rtl="0">
              <a:spcBef>
                <a:spcPts val="160"/>
              </a:spcBef>
              <a:spcAft>
                <a:spcPts val="0"/>
              </a:spcAft>
              <a:buClr>
                <a:srgbClr val="7F7F7F"/>
              </a:buClr>
              <a:buSzPts val="800"/>
              <a:buFont typeface="Open Sans"/>
              <a:buNone/>
              <a:defRPr sz="800" b="0" i="0" u="none" strike="noStrike" cap="none">
                <a:solidFill>
                  <a:srgbClr val="7F7F7F"/>
                </a:solidFill>
                <a:latin typeface="Open Sans"/>
                <a:ea typeface="Open Sans"/>
                <a:cs typeface="Open Sans"/>
                <a:sym typeface="Open Sans"/>
              </a:defRPr>
            </a:lvl3pPr>
            <a:lvl4pPr marL="1828800" marR="0" lvl="3" indent="-228600" algn="l" rtl="0">
              <a:spcBef>
                <a:spcPts val="160"/>
              </a:spcBef>
              <a:spcAft>
                <a:spcPts val="0"/>
              </a:spcAft>
              <a:buClr>
                <a:srgbClr val="7F7F7F"/>
              </a:buClr>
              <a:buSzPts val="800"/>
              <a:buFont typeface="Open Sans"/>
              <a:buNone/>
              <a:defRPr sz="800" b="0" i="0" u="none" strike="noStrike" cap="none">
                <a:solidFill>
                  <a:srgbClr val="7F7F7F"/>
                </a:solidFill>
                <a:latin typeface="Open Sans"/>
                <a:ea typeface="Open Sans"/>
                <a:cs typeface="Open Sans"/>
                <a:sym typeface="Open Sans"/>
              </a:defRPr>
            </a:lvl4pPr>
            <a:lvl5pPr marL="2286000" marR="0" lvl="4" indent="-228600" algn="l" rtl="0">
              <a:spcBef>
                <a:spcPts val="160"/>
              </a:spcBef>
              <a:spcAft>
                <a:spcPts val="0"/>
              </a:spcAft>
              <a:buClr>
                <a:srgbClr val="7F7F7F"/>
              </a:buClr>
              <a:buSzPts val="800"/>
              <a:buFont typeface="Open Sans"/>
              <a:buNone/>
              <a:defRPr sz="800" b="0" i="0" u="none" strike="noStrike" cap="none">
                <a:solidFill>
                  <a:srgbClr val="7F7F7F"/>
                </a:solidFill>
                <a:latin typeface="Open Sans"/>
                <a:ea typeface="Open Sans"/>
                <a:cs typeface="Open Sans"/>
                <a:sym typeface="Open Sans"/>
              </a:defRPr>
            </a:lvl5pPr>
            <a:lvl6pPr marL="2743200" marR="0" lvl="5" indent="-361950" algn="l" rtl="0">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6pPr>
            <a:lvl7pPr marL="3200400" marR="0" lvl="6" indent="-361950" algn="l" rtl="0">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7pPr>
            <a:lvl8pPr marL="3657600" marR="0" lvl="7" indent="-361950" algn="l" rtl="0">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8pPr>
            <a:lvl9pPr marL="4114800" marR="0" lvl="8" indent="-361950" algn="l" rtl="0">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9pPr>
          </a:lstStyle>
          <a:p>
            <a:endParaRPr/>
          </a:p>
        </p:txBody>
      </p:sp>
      <p:sp>
        <p:nvSpPr>
          <p:cNvPr id="1237" name="Google Shape;1237;p114"/>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marR="0" lvl="0" algn="r" rtl="0">
              <a:spcBef>
                <a:spcPts val="0"/>
              </a:spcBef>
              <a:spcAft>
                <a:spcPts val="0"/>
              </a:spcAft>
              <a:buSzPts val="1400"/>
              <a:buNone/>
              <a:defRPr sz="700" b="0" i="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 id="2147483830" r:id="rId17"/>
    <p:sldLayoutId id="2147483831" r:id="rId18"/>
    <p:sldLayoutId id="2147483832" r:id="rId19"/>
    <p:sldLayoutId id="2147483833" r:id="rId20"/>
    <p:sldLayoutId id="2147483834" r:id="rId21"/>
    <p:sldLayoutId id="2147483835" r:id="rId22"/>
    <p:sldLayoutId id="2147483836" r:id="rId23"/>
    <p:sldLayoutId id="2147483837" r:id="rId24"/>
    <p:sldLayoutId id="2147483838" r:id="rId25"/>
    <p:sldLayoutId id="2147483839" r:id="rId26"/>
    <p:sldLayoutId id="2147483840" r:id="rId27"/>
    <p:sldLayoutId id="2147483841" r:id="rId2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19.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1.xml"/></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7.xml"/><Relationship Id="rId1" Type="http://schemas.openxmlformats.org/officeDocument/2006/relationships/slideLayout" Target="../slideLayouts/slideLayout119.xml"/></Relationships>
</file>

<file path=ppt/slides/_rels/slide2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119.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jp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9.xml"/><Relationship Id="rId1" Type="http://schemas.openxmlformats.org/officeDocument/2006/relationships/slideLayout" Target="../slideLayouts/slideLayout1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9.xml"/></Relationships>
</file>

<file path=ppt/slides/_rels/slide3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119.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32.jpg"/><Relationship Id="rId10"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1.xml"/><Relationship Id="rId1" Type="http://schemas.openxmlformats.org/officeDocument/2006/relationships/slideLayout" Target="../slideLayouts/slideLayout119.xml"/></Relationships>
</file>

<file path=ppt/slides/_rels/slide3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7.png"/><Relationship Id="rId7"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119.xml"/><Relationship Id="rId6" Type="http://schemas.openxmlformats.org/officeDocument/2006/relationships/image" Target="../media/image40.jpg"/><Relationship Id="rId11" Type="http://schemas.openxmlformats.org/officeDocument/2006/relationships/image" Target="../media/image43.png"/><Relationship Id="rId5" Type="http://schemas.openxmlformats.org/officeDocument/2006/relationships/image" Target="../media/image39.png"/><Relationship Id="rId10" Type="http://schemas.openxmlformats.org/officeDocument/2006/relationships/image" Target="../media/image42.png"/><Relationship Id="rId4" Type="http://schemas.openxmlformats.org/officeDocument/2006/relationships/image" Target="../media/image38.png"/><Relationship Id="rId9" Type="http://schemas.openxmlformats.org/officeDocument/2006/relationships/image" Target="../media/image41.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1.xml"/></Relationships>
</file>

<file path=ppt/slides/_rels/slide3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4.xml"/><Relationship Id="rId1" Type="http://schemas.openxmlformats.org/officeDocument/2006/relationships/slideLayout" Target="../slideLayouts/slideLayout119.xml"/><Relationship Id="rId4" Type="http://schemas.openxmlformats.org/officeDocument/2006/relationships/chart" Target="../charts/chart5.xml"/></Relationships>
</file>

<file path=ppt/slides/_rels/slide3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5.xml"/><Relationship Id="rId1" Type="http://schemas.openxmlformats.org/officeDocument/2006/relationships/slideLayout" Target="../slideLayouts/slideLayout119.xml"/><Relationship Id="rId4" Type="http://schemas.openxmlformats.org/officeDocument/2006/relationships/chart" Target="../charts/chart7.xml"/></Relationships>
</file>

<file path=ppt/slides/_rels/slide3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119.xml"/><Relationship Id="rId6" Type="http://schemas.openxmlformats.org/officeDocument/2006/relationships/image" Target="../media/image24.png"/><Relationship Id="rId11" Type="http://schemas.openxmlformats.org/officeDocument/2006/relationships/image" Target="../media/image50.png"/><Relationship Id="rId5" Type="http://schemas.openxmlformats.org/officeDocument/2006/relationships/image" Target="../media/image46.jpg"/><Relationship Id="rId10" Type="http://schemas.openxmlformats.org/officeDocument/2006/relationships/image" Target="../media/image29.png"/><Relationship Id="rId4" Type="http://schemas.openxmlformats.org/officeDocument/2006/relationships/image" Target="../media/image45.png"/><Relationship Id="rId9"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7.xml"/><Relationship Id="rId1" Type="http://schemas.openxmlformats.org/officeDocument/2006/relationships/slideLayout" Target="../slideLayouts/slideLayout119.xml"/></Relationships>
</file>

<file path=ppt/slides/_rels/slide3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8.xml"/><Relationship Id="rId1" Type="http://schemas.openxmlformats.org/officeDocument/2006/relationships/slideLayout" Target="../slideLayouts/slideLayout119.xml"/><Relationship Id="rId5" Type="http://schemas.openxmlformats.org/officeDocument/2006/relationships/chart" Target="../charts/chart11.xml"/><Relationship Id="rId4" Type="http://schemas.openxmlformats.org/officeDocument/2006/relationships/chart" Target="../charts/chart10.xml"/></Relationships>
</file>

<file path=ppt/slides/_rels/slide3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39.xml"/><Relationship Id="rId1" Type="http://schemas.openxmlformats.org/officeDocument/2006/relationships/slideLayout" Target="../slideLayouts/slideLayout1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0.xml"/></Relationships>
</file>

<file path=ppt/slides/_rels/slide4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58.png"/><Relationship Id="rId3" Type="http://schemas.openxmlformats.org/officeDocument/2006/relationships/image" Target="../media/image51.jpg"/><Relationship Id="rId7" Type="http://schemas.openxmlformats.org/officeDocument/2006/relationships/image" Target="../media/image46.jpg"/><Relationship Id="rId12"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119.xml"/><Relationship Id="rId6" Type="http://schemas.openxmlformats.org/officeDocument/2006/relationships/image" Target="../media/image54.png"/><Relationship Id="rId11" Type="http://schemas.openxmlformats.org/officeDocument/2006/relationships/image" Target="../media/image57.png"/><Relationship Id="rId5" Type="http://schemas.openxmlformats.org/officeDocument/2006/relationships/image" Target="../media/image53.png"/><Relationship Id="rId15" Type="http://schemas.openxmlformats.org/officeDocument/2006/relationships/image" Target="../media/image60.png"/><Relationship Id="rId10" Type="http://schemas.openxmlformats.org/officeDocument/2006/relationships/image" Target="../media/image56.png"/><Relationship Id="rId4" Type="http://schemas.openxmlformats.org/officeDocument/2006/relationships/image" Target="../media/image52.png"/><Relationship Id="rId9" Type="http://schemas.openxmlformats.org/officeDocument/2006/relationships/image" Target="../media/image55.png"/><Relationship Id="rId14" Type="http://schemas.openxmlformats.org/officeDocument/2006/relationships/image" Target="../media/image59.png"/></Relationships>
</file>

<file path=ppt/slides/_rels/slide4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41.xml"/><Relationship Id="rId1" Type="http://schemas.openxmlformats.org/officeDocument/2006/relationships/slideLayout" Target="../slideLayouts/slideLayout119.xml"/></Relationships>
</file>

<file path=ppt/slides/_rels/slide42.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42.xml"/><Relationship Id="rId1" Type="http://schemas.openxmlformats.org/officeDocument/2006/relationships/slideLayout" Target="../slideLayouts/slideLayout119.xml"/></Relationships>
</file>

<file path=ppt/slides/_rels/slide43.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43.xml"/><Relationship Id="rId1" Type="http://schemas.openxmlformats.org/officeDocument/2006/relationships/slideLayout" Target="../slideLayouts/slideLayout119.xml"/><Relationship Id="rId4" Type="http://schemas.openxmlformats.org/officeDocument/2006/relationships/chart" Target="../charts/chart1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1.xml"/></Relationships>
</file>

<file path=ppt/slides/_rels/slide45.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45.xml"/><Relationship Id="rId1" Type="http://schemas.openxmlformats.org/officeDocument/2006/relationships/slideLayout" Target="../slideLayouts/slideLayout119.xml"/><Relationship Id="rId4" Type="http://schemas.openxmlformats.org/officeDocument/2006/relationships/chart" Target="../charts/chart18.xml"/></Relationships>
</file>

<file path=ppt/slides/_rels/slide46.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46.xml"/><Relationship Id="rId1" Type="http://schemas.openxmlformats.org/officeDocument/2006/relationships/slideLayout" Target="../slideLayouts/slideLayout119.xml"/><Relationship Id="rId4" Type="http://schemas.openxmlformats.org/officeDocument/2006/relationships/chart" Target="../charts/chart20.xml"/></Relationships>
</file>

<file path=ppt/slides/_rels/slide47.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47.xml"/><Relationship Id="rId1" Type="http://schemas.openxmlformats.org/officeDocument/2006/relationships/slideLayout" Target="../slideLayouts/slideLayout119.xml"/></Relationships>
</file>

<file path=ppt/slides/_rels/slide48.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48.xml"/><Relationship Id="rId1" Type="http://schemas.openxmlformats.org/officeDocument/2006/relationships/slideLayout" Target="../slideLayouts/slideLayout119.xml"/></Relationships>
</file>

<file path=ppt/slides/_rels/slide4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1.png"/><Relationship Id="rId7" Type="http://schemas.openxmlformats.org/officeDocument/2006/relationships/image" Target="../media/image29.png"/><Relationship Id="rId2" Type="http://schemas.openxmlformats.org/officeDocument/2006/relationships/notesSlide" Target="../notesSlides/notesSlide49.xml"/><Relationship Id="rId1" Type="http://schemas.openxmlformats.org/officeDocument/2006/relationships/slideLayout" Target="../slideLayouts/slideLayout119.xml"/><Relationship Id="rId6" Type="http://schemas.openxmlformats.org/officeDocument/2006/relationships/image" Target="../media/image24.png"/><Relationship Id="rId5" Type="http://schemas.openxmlformats.org/officeDocument/2006/relationships/image" Target="../media/image63.jpg"/><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1.xml"/></Relationships>
</file>

<file path=ppt/slides/_rels/slide50.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50.xml"/><Relationship Id="rId1" Type="http://schemas.openxmlformats.org/officeDocument/2006/relationships/slideLayout" Target="../slideLayouts/slideLayout119.xml"/></Relationships>
</file>

<file path=ppt/slides/_rels/slide51.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51.xml"/><Relationship Id="rId1" Type="http://schemas.openxmlformats.org/officeDocument/2006/relationships/slideLayout" Target="../slideLayouts/slideLayout119.xml"/></Relationships>
</file>

<file path=ppt/slides/_rels/slide52.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52.xml"/><Relationship Id="rId1" Type="http://schemas.openxmlformats.org/officeDocument/2006/relationships/slideLayout" Target="../slideLayouts/slideLayout119.xml"/></Relationships>
</file>

<file path=ppt/slides/_rels/slide5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5.png"/><Relationship Id="rId7" Type="http://schemas.openxmlformats.org/officeDocument/2006/relationships/image" Target="../media/image67.png"/><Relationship Id="rId2" Type="http://schemas.openxmlformats.org/officeDocument/2006/relationships/notesSlide" Target="../notesSlides/notesSlide53.xml"/><Relationship Id="rId1" Type="http://schemas.openxmlformats.org/officeDocument/2006/relationships/slideLayout" Target="../slideLayouts/slideLayout119.xml"/><Relationship Id="rId6" Type="http://schemas.openxmlformats.org/officeDocument/2006/relationships/image" Target="../media/image24.png"/><Relationship Id="rId11" Type="http://schemas.openxmlformats.org/officeDocument/2006/relationships/image" Target="../media/image70.png"/><Relationship Id="rId5" Type="http://schemas.openxmlformats.org/officeDocument/2006/relationships/image" Target="../media/image63.jpg"/><Relationship Id="rId10" Type="http://schemas.openxmlformats.org/officeDocument/2006/relationships/image" Target="../media/image29.png"/><Relationship Id="rId4" Type="http://schemas.openxmlformats.org/officeDocument/2006/relationships/image" Target="../media/image66.png"/><Relationship Id="rId9" Type="http://schemas.openxmlformats.org/officeDocument/2006/relationships/image" Target="../media/image69.png"/></Relationships>
</file>

<file path=ppt/slides/_rels/slide5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54.xml"/><Relationship Id="rId1" Type="http://schemas.openxmlformats.org/officeDocument/2006/relationships/slideLayout" Target="../slideLayouts/slideLayout119.xml"/><Relationship Id="rId4" Type="http://schemas.openxmlformats.org/officeDocument/2006/relationships/chart" Target="../charts/chart27.xml"/></Relationships>
</file>

<file path=ppt/slides/_rels/slide55.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55.xml"/><Relationship Id="rId1" Type="http://schemas.openxmlformats.org/officeDocument/2006/relationships/slideLayout" Target="../slideLayouts/slideLayout119.xml"/><Relationship Id="rId4" Type="http://schemas.openxmlformats.org/officeDocument/2006/relationships/chart" Target="../charts/chart29.xml"/></Relationships>
</file>

<file path=ppt/slides/_rels/slide56.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56.xml"/><Relationship Id="rId1" Type="http://schemas.openxmlformats.org/officeDocument/2006/relationships/slideLayout" Target="../slideLayouts/slideLayout119.xml"/></Relationships>
</file>

<file path=ppt/slides/_rels/slide57.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1.png"/><Relationship Id="rId7" Type="http://schemas.openxmlformats.org/officeDocument/2006/relationships/image" Target="../media/image24.png"/><Relationship Id="rId2" Type="http://schemas.openxmlformats.org/officeDocument/2006/relationships/notesSlide" Target="../notesSlides/notesSlide57.xml"/><Relationship Id="rId1" Type="http://schemas.openxmlformats.org/officeDocument/2006/relationships/slideLayout" Target="../slideLayouts/slideLayout119.xml"/><Relationship Id="rId6" Type="http://schemas.openxmlformats.org/officeDocument/2006/relationships/image" Target="../media/image74.png"/><Relationship Id="rId11" Type="http://schemas.openxmlformats.org/officeDocument/2006/relationships/image" Target="../media/image77.png"/><Relationship Id="rId5" Type="http://schemas.openxmlformats.org/officeDocument/2006/relationships/image" Target="../media/image73.png"/><Relationship Id="rId10" Type="http://schemas.openxmlformats.org/officeDocument/2006/relationships/image" Target="../media/image29.png"/><Relationship Id="rId4" Type="http://schemas.openxmlformats.org/officeDocument/2006/relationships/image" Target="../media/image72.jpg"/><Relationship Id="rId9" Type="http://schemas.openxmlformats.org/officeDocument/2006/relationships/image" Target="../media/image76.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2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9.xml"/></Relationships>
</file>

<file path=ppt/slides/_rels/slide60.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60.xml"/><Relationship Id="rId1" Type="http://schemas.openxmlformats.org/officeDocument/2006/relationships/slideLayout" Target="../slideLayouts/slideLayout1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9.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19.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19"/>
        <p:cNvGrpSpPr/>
        <p:nvPr/>
      </p:nvGrpSpPr>
      <p:grpSpPr>
        <a:xfrm>
          <a:off x="0" y="0"/>
          <a:ext cx="0" cy="0"/>
          <a:chOff x="0" y="0"/>
          <a:chExt cx="0" cy="0"/>
        </a:xfrm>
      </p:grpSpPr>
      <p:sp>
        <p:nvSpPr>
          <p:cNvPr id="1420" name="Google Shape;1420;p1"/>
          <p:cNvSpPr txBox="1">
            <a:spLocks noGrp="1"/>
          </p:cNvSpPr>
          <p:nvPr>
            <p:ph type="subTitle" idx="4294967295"/>
          </p:nvPr>
        </p:nvSpPr>
        <p:spPr>
          <a:xfrm>
            <a:off x="335716" y="4743294"/>
            <a:ext cx="4499756" cy="1154783"/>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chemeClr val="dk1"/>
              </a:buClr>
              <a:buSzPts val="2000"/>
              <a:buFont typeface="Arial"/>
              <a:buNone/>
            </a:pPr>
            <a:endParaRPr sz="2000" b="0" i="0" u="none" strike="noStrike" cap="none" dirty="0">
              <a:solidFill>
                <a:schemeClr val="lt1"/>
              </a:solidFill>
              <a:latin typeface="Verdana"/>
              <a:ea typeface="Verdana"/>
              <a:cs typeface="Verdana"/>
              <a:sym typeface="Verdana"/>
            </a:endParaRPr>
          </a:p>
          <a:p>
            <a:pPr marL="0" marR="0" lvl="0" indent="0" algn="l" rtl="0">
              <a:spcBef>
                <a:spcPts val="1333"/>
              </a:spcBef>
              <a:spcAft>
                <a:spcPts val="0"/>
              </a:spcAft>
              <a:buClr>
                <a:schemeClr val="accent1"/>
              </a:buClr>
              <a:buSzPts val="2000"/>
              <a:buFont typeface="Arial"/>
              <a:buNone/>
            </a:pPr>
            <a:r>
              <a:rPr lang="fr-FR" sz="2000" b="1" i="0" u="none" strike="noStrike" cap="none" dirty="0">
                <a:solidFill>
                  <a:schemeClr val="accent1"/>
                </a:solidFill>
                <a:latin typeface="Verdana"/>
                <a:ea typeface="Verdana"/>
                <a:cs typeface="Verdana"/>
                <a:sym typeface="Verdana"/>
              </a:rPr>
              <a:t>Network QoS</a:t>
            </a:r>
            <a:endParaRPr lang="fr-FR" dirty="0"/>
          </a:p>
          <a:p>
            <a:pPr marL="0" marR="0" lvl="0" indent="0" algn="l" rtl="0">
              <a:spcBef>
                <a:spcPts val="1333"/>
              </a:spcBef>
              <a:spcAft>
                <a:spcPts val="0"/>
              </a:spcAft>
              <a:buClr>
                <a:schemeClr val="accent1"/>
              </a:buClr>
              <a:buSzPts val="2000"/>
              <a:buFont typeface="Arial"/>
              <a:buNone/>
            </a:pPr>
            <a:r>
              <a:rPr lang="fr-FR" sz="2000" b="0" i="0" u="none" strike="noStrike" cap="none" dirty="0">
                <a:solidFill>
                  <a:schemeClr val="lt1"/>
                </a:solidFill>
                <a:latin typeface="Verdana"/>
                <a:ea typeface="Verdana"/>
                <a:cs typeface="Verdana"/>
                <a:sym typeface="Verdana"/>
              </a:rPr>
              <a:t>CALAVI Benchmarking report </a:t>
            </a:r>
            <a:endParaRPr dirty="0"/>
          </a:p>
        </p:txBody>
      </p:sp>
      <p:sp>
        <p:nvSpPr>
          <p:cNvPr id="1421" name="Google Shape;1421;p1"/>
          <p:cNvSpPr txBox="1">
            <a:spLocks noGrp="1"/>
          </p:cNvSpPr>
          <p:nvPr>
            <p:ph type="body" idx="4294967295"/>
          </p:nvPr>
        </p:nvSpPr>
        <p:spPr>
          <a:xfrm>
            <a:off x="335716" y="6256666"/>
            <a:ext cx="4537067" cy="33787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lt1"/>
              </a:buClr>
              <a:buSzPts val="1400"/>
              <a:buNone/>
            </a:pPr>
            <a:r>
              <a:rPr lang="fr-FR" sz="1400">
                <a:solidFill>
                  <a:schemeClr val="lt1"/>
                </a:solidFill>
              </a:rPr>
              <a:t>November 7</a:t>
            </a:r>
            <a:r>
              <a:rPr lang="fr-FR" sz="1400" baseline="30000">
                <a:solidFill>
                  <a:schemeClr val="lt1"/>
                </a:solidFill>
              </a:rPr>
              <a:t>th</a:t>
            </a:r>
            <a:r>
              <a:rPr lang="fr-FR" sz="1400">
                <a:solidFill>
                  <a:schemeClr val="lt1"/>
                </a:solidFill>
              </a:rPr>
              <a:t>, 2023</a:t>
            </a:r>
            <a:endParaRPr/>
          </a:p>
        </p:txBody>
      </p:sp>
      <p:pic>
        <p:nvPicPr>
          <p:cNvPr id="1422" name="Google Shape;1422;p1"/>
          <p:cNvPicPr preferRelativeResize="0"/>
          <p:nvPr/>
        </p:nvPicPr>
        <p:blipFill rotWithShape="1">
          <a:blip r:embed="rId3">
            <a:alphaModFix/>
          </a:blip>
          <a:srcRect/>
          <a:stretch/>
        </p:blipFill>
        <p:spPr>
          <a:xfrm>
            <a:off x="10771696" y="134528"/>
            <a:ext cx="980043" cy="990506"/>
          </a:xfrm>
          <a:prstGeom prst="rect">
            <a:avLst/>
          </a:prstGeom>
          <a:noFill/>
          <a:ln>
            <a:noFill/>
          </a:ln>
        </p:spPr>
      </p:pic>
      <p:pic>
        <p:nvPicPr>
          <p:cNvPr id="1423" name="Google Shape;1423;p1"/>
          <p:cNvPicPr preferRelativeResize="0"/>
          <p:nvPr/>
        </p:nvPicPr>
        <p:blipFill rotWithShape="1">
          <a:blip r:embed="rId4">
            <a:alphaModFix/>
          </a:blip>
          <a:srcRect b="7100"/>
          <a:stretch/>
        </p:blipFill>
        <p:spPr>
          <a:xfrm>
            <a:off x="3016578" y="188520"/>
            <a:ext cx="6008203" cy="5581531"/>
          </a:xfrm>
          <a:prstGeom prst="rect">
            <a:avLst/>
          </a:prstGeom>
          <a:noFill/>
          <a:ln>
            <a:noFill/>
          </a:ln>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48"/>
        <p:cNvGrpSpPr/>
        <p:nvPr/>
      </p:nvGrpSpPr>
      <p:grpSpPr>
        <a:xfrm>
          <a:off x="0" y="0"/>
          <a:ext cx="0" cy="0"/>
          <a:chOff x="0" y="0"/>
          <a:chExt cx="0" cy="0"/>
        </a:xfrm>
      </p:grpSpPr>
      <p:sp>
        <p:nvSpPr>
          <p:cNvPr id="1649" name="Google Shape;1649;p10"/>
          <p:cNvSpPr txBox="1"/>
          <p:nvPr/>
        </p:nvSpPr>
        <p:spPr>
          <a:xfrm>
            <a:off x="2533649" y="2090740"/>
            <a:ext cx="6804904"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dirty="0">
                <a:solidFill>
                  <a:srgbClr val="FFFFFF"/>
                </a:solidFill>
                <a:latin typeface="Quattrocento Sans"/>
                <a:ea typeface="Quattrocento Sans"/>
                <a:cs typeface="Quattrocento Sans"/>
                <a:sym typeface="Quattrocento Sans"/>
              </a:rPr>
              <a:t>Introduction: Scope of </a:t>
            </a:r>
            <a:r>
              <a:rPr lang="fr-FR" sz="2600" b="0" i="0" dirty="0" err="1">
                <a:solidFill>
                  <a:srgbClr val="FFFFFF"/>
                </a:solidFill>
                <a:latin typeface="Quattrocento Sans"/>
                <a:ea typeface="Quattrocento Sans"/>
                <a:cs typeface="Quattrocento Sans"/>
                <a:sym typeface="Quattrocento Sans"/>
              </a:rPr>
              <a:t>Intermediate</a:t>
            </a:r>
            <a:r>
              <a:rPr lang="fr-FR" sz="2600" b="0" i="0" dirty="0">
                <a:solidFill>
                  <a:srgbClr val="FFFFFF"/>
                </a:solidFill>
                <a:latin typeface="Quattrocento Sans"/>
                <a:ea typeface="Quattrocento Sans"/>
                <a:cs typeface="Quattrocento Sans"/>
                <a:sym typeface="Quattrocento Sans"/>
              </a:rPr>
              <a:t> Report</a:t>
            </a:r>
            <a:endParaRPr dirty="0"/>
          </a:p>
        </p:txBody>
      </p:sp>
      <p:sp>
        <p:nvSpPr>
          <p:cNvPr id="1650" name="Google Shape;1650;p10"/>
          <p:cNvSpPr txBox="1"/>
          <p:nvPr/>
        </p:nvSpPr>
        <p:spPr>
          <a:xfrm>
            <a:off x="489531" y="2090740"/>
            <a:ext cx="1701220"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03</a:t>
            </a:r>
            <a:endParaRPr dirty="0"/>
          </a:p>
        </p:txBody>
      </p:sp>
      <p:cxnSp>
        <p:nvCxnSpPr>
          <p:cNvPr id="1651" name="Google Shape;1651;p10"/>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56"/>
        <p:cNvGrpSpPr/>
        <p:nvPr/>
      </p:nvGrpSpPr>
      <p:grpSpPr>
        <a:xfrm>
          <a:off x="0" y="0"/>
          <a:ext cx="0" cy="0"/>
          <a:chOff x="0" y="0"/>
          <a:chExt cx="0" cy="0"/>
        </a:xfrm>
      </p:grpSpPr>
      <p:sp>
        <p:nvSpPr>
          <p:cNvPr id="1657" name="Google Shape;1657;p1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report</a:t>
            </a:r>
            <a:br>
              <a:rPr lang="fr-FR" sz="2400" dirty="0">
                <a:solidFill>
                  <a:srgbClr val="414141"/>
                </a:solidFill>
              </a:rPr>
            </a:br>
            <a:endParaRPr sz="2400" dirty="0">
              <a:solidFill>
                <a:srgbClr val="414141"/>
              </a:solidFill>
            </a:endParaRPr>
          </a:p>
        </p:txBody>
      </p:sp>
      <p:sp>
        <p:nvSpPr>
          <p:cNvPr id="1658" name="Google Shape;1658;p11"/>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11</a:t>
            </a:fld>
            <a:endParaRPr sz="651" b="0" i="0" u="none" strike="noStrike" cap="none">
              <a:solidFill>
                <a:srgbClr val="000000"/>
              </a:solidFill>
              <a:latin typeface="Verdana"/>
              <a:ea typeface="Verdana"/>
              <a:cs typeface="Verdana"/>
              <a:sym typeface="Verdana"/>
            </a:endParaRPr>
          </a:p>
        </p:txBody>
      </p:sp>
      <p:sp>
        <p:nvSpPr>
          <p:cNvPr id="1659" name="Google Shape;1659;p11"/>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660" name="Google Shape;1660;p11"/>
          <p:cNvSpPr/>
          <p:nvPr/>
        </p:nvSpPr>
        <p:spPr>
          <a:xfrm>
            <a:off x="359779" y="1206376"/>
            <a:ext cx="11472441" cy="47859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b="1" dirty="0">
                <a:solidFill>
                  <a:srgbClr val="92D050"/>
                </a:solidFill>
                <a:latin typeface="Verdana"/>
                <a:ea typeface="Verdana"/>
                <a:cs typeface="Verdana"/>
                <a:sym typeface="Verdana"/>
              </a:rPr>
              <a:t>Scope of </a:t>
            </a:r>
            <a:r>
              <a:rPr lang="fr-FR" sz="1400" b="1" dirty="0" err="1">
                <a:solidFill>
                  <a:srgbClr val="92D050"/>
                </a:solidFill>
                <a:latin typeface="Verdana"/>
                <a:ea typeface="Verdana"/>
                <a:cs typeface="Verdana"/>
                <a:sym typeface="Verdana"/>
              </a:rPr>
              <a:t>this</a:t>
            </a:r>
            <a:r>
              <a:rPr lang="fr-FR" sz="1400" b="1" dirty="0">
                <a:solidFill>
                  <a:srgbClr val="92D050"/>
                </a:solidFill>
                <a:latin typeface="Verdana"/>
                <a:ea typeface="Verdana"/>
                <a:cs typeface="Verdana"/>
                <a:sym typeface="Verdana"/>
              </a:rPr>
              <a:t> report</a:t>
            </a:r>
            <a:endParaRPr dirty="0"/>
          </a:p>
          <a:p>
            <a:pPr marL="0" marR="0" lvl="0" indent="0" algn="l" rtl="0">
              <a:spcBef>
                <a:spcPts val="0"/>
              </a:spcBef>
              <a:spcAft>
                <a:spcPts val="0"/>
              </a:spcAft>
              <a:buNone/>
            </a:pPr>
            <a:endParaRPr sz="1200" b="1" dirty="0">
              <a:solidFill>
                <a:schemeClr val="dk1"/>
              </a:solidFill>
              <a:latin typeface="Verdana"/>
              <a:ea typeface="Verdana"/>
              <a:cs typeface="Verdana"/>
              <a:sym typeface="Verdana"/>
            </a:endParaRPr>
          </a:p>
          <a:p>
            <a:pPr marL="0" marR="0" lvl="1" indent="0" algn="l" rtl="0">
              <a:lnSpc>
                <a:spcPct val="150000"/>
              </a:lnSpc>
              <a:spcBef>
                <a:spcPts val="0"/>
              </a:spcBef>
              <a:spcAft>
                <a:spcPts val="0"/>
              </a:spcAft>
              <a:buNone/>
            </a:pPr>
            <a:endParaRPr sz="1400" b="1" i="0" u="none" strike="noStrike" cap="none" dirty="0">
              <a:solidFill>
                <a:schemeClr val="accent1"/>
              </a:solidFill>
              <a:latin typeface="Verdana"/>
              <a:ea typeface="Verdana"/>
              <a:cs typeface="Verdana"/>
              <a:sym typeface="Verdana"/>
            </a:endParaRPr>
          </a:p>
          <a:p>
            <a:pPr marL="0" marR="0" lvl="1" indent="0" algn="l" rtl="0">
              <a:lnSpc>
                <a:spcPct val="150000"/>
              </a:lnSpc>
              <a:spcBef>
                <a:spcPts val="0"/>
              </a:spcBef>
              <a:spcAft>
                <a:spcPts val="0"/>
              </a:spcAft>
              <a:buNone/>
            </a:pPr>
            <a:r>
              <a:rPr lang="fr-FR" sz="1400" b="1" i="0" u="none" strike="noStrike" cap="none" dirty="0">
                <a:solidFill>
                  <a:schemeClr val="accent1"/>
                </a:solidFill>
                <a:latin typeface="Verdana"/>
                <a:ea typeface="Verdana"/>
                <a:cs typeface="Verdana"/>
                <a:sym typeface="Verdana"/>
              </a:rPr>
              <a:t>1. </a:t>
            </a:r>
            <a:r>
              <a:rPr lang="en-US" sz="1400" b="0" i="0" u="none" strike="noStrike" cap="none" dirty="0">
                <a:solidFill>
                  <a:schemeClr val="dk1"/>
                </a:solidFill>
                <a:latin typeface="Verdana"/>
                <a:ea typeface="Verdana"/>
                <a:cs typeface="Verdana"/>
                <a:sym typeface="Verdana"/>
              </a:rPr>
              <a:t>Network benchmarking results for the CALAVI area between MTN, MOOV, and CELTISS from September 9th to September 13th, 2023.</a:t>
            </a:r>
            <a:r>
              <a:rPr lang="fr-FR" sz="1400" b="0" i="0" u="none" strike="noStrike" cap="none" dirty="0">
                <a:solidFill>
                  <a:schemeClr val="dk1"/>
                </a:solidFill>
                <a:latin typeface="Verdana"/>
                <a:ea typeface="Verdana"/>
                <a:cs typeface="Verdana"/>
                <a:sym typeface="Verdana"/>
              </a:rPr>
              <a:t>. </a:t>
            </a:r>
            <a:endParaRPr dirty="0"/>
          </a:p>
          <a:p>
            <a:pPr marL="0" marR="0" lvl="0" indent="0" algn="l" rtl="0">
              <a:lnSpc>
                <a:spcPct val="150000"/>
              </a:lnSpc>
              <a:spcBef>
                <a:spcPts val="0"/>
              </a:spcBef>
              <a:spcAft>
                <a:spcPts val="0"/>
              </a:spcAft>
              <a:buNone/>
            </a:pPr>
            <a:endParaRPr sz="1400" b="1" dirty="0">
              <a:solidFill>
                <a:schemeClr val="accent1"/>
              </a:solidFill>
              <a:latin typeface="Verdana"/>
              <a:ea typeface="Verdana"/>
              <a:cs typeface="Verdana"/>
              <a:sym typeface="Verdana"/>
            </a:endParaRPr>
          </a:p>
          <a:p>
            <a:pPr marL="0" marR="0" lvl="0" indent="0" algn="l" rtl="0">
              <a:lnSpc>
                <a:spcPct val="150000"/>
              </a:lnSpc>
              <a:spcBef>
                <a:spcPts val="0"/>
              </a:spcBef>
              <a:spcAft>
                <a:spcPts val="0"/>
              </a:spcAft>
              <a:buNone/>
            </a:pPr>
            <a:r>
              <a:rPr lang="fr-FR" sz="1400" b="1" dirty="0">
                <a:solidFill>
                  <a:schemeClr val="accent1"/>
                </a:solidFill>
                <a:latin typeface="Verdana"/>
                <a:ea typeface="Verdana"/>
                <a:cs typeface="Verdana"/>
                <a:sym typeface="Verdana"/>
              </a:rPr>
              <a:t>2. </a:t>
            </a:r>
            <a:r>
              <a:rPr lang="fr-FR" sz="1400" dirty="0">
                <a:solidFill>
                  <a:schemeClr val="dk1"/>
                </a:solidFill>
                <a:latin typeface="Verdana"/>
                <a:ea typeface="Verdana"/>
                <a:cs typeface="Verdana"/>
                <a:sym typeface="Verdana"/>
              </a:rPr>
              <a:t>A RAN network audit for MTN BENIN, </a:t>
            </a:r>
            <a:r>
              <a:rPr lang="fr-FR" sz="1400" dirty="0" err="1">
                <a:solidFill>
                  <a:schemeClr val="dk1"/>
                </a:solidFill>
                <a:latin typeface="Verdana"/>
                <a:ea typeface="Verdana"/>
                <a:cs typeface="Verdana"/>
                <a:sym typeface="Verdana"/>
              </a:rPr>
              <a:t>aiming</a:t>
            </a:r>
            <a:r>
              <a:rPr lang="fr-FR" sz="1400" dirty="0">
                <a:solidFill>
                  <a:schemeClr val="dk1"/>
                </a:solidFill>
                <a:latin typeface="Verdana"/>
                <a:ea typeface="Verdana"/>
                <a:cs typeface="Verdana"/>
                <a:sym typeface="Verdana"/>
              </a:rPr>
              <a:t> to </a:t>
            </a:r>
            <a:r>
              <a:rPr lang="fr-FR" sz="1400" dirty="0" err="1">
                <a:solidFill>
                  <a:schemeClr val="dk1"/>
                </a:solidFill>
                <a:latin typeface="Verdana"/>
                <a:ea typeface="Verdana"/>
                <a:cs typeface="Verdana"/>
                <a:sym typeface="Verdana"/>
              </a:rPr>
              <a:t>identify</a:t>
            </a:r>
            <a:r>
              <a:rPr lang="fr-FR" sz="1400" dirty="0">
                <a:solidFill>
                  <a:schemeClr val="dk1"/>
                </a:solidFill>
                <a:latin typeface="Verdana"/>
                <a:ea typeface="Verdana"/>
                <a:cs typeface="Verdana"/>
                <a:sym typeface="Verdana"/>
              </a:rPr>
              <a:t> </a:t>
            </a:r>
            <a:r>
              <a:rPr lang="fr-FR" sz="1400" dirty="0" err="1">
                <a:solidFill>
                  <a:schemeClr val="dk1"/>
                </a:solidFill>
                <a:latin typeface="Verdana"/>
                <a:ea typeface="Verdana"/>
                <a:cs typeface="Verdana"/>
                <a:sym typeface="Verdana"/>
              </a:rPr>
              <a:t>weak</a:t>
            </a:r>
            <a:r>
              <a:rPr lang="fr-FR" sz="1400" dirty="0">
                <a:solidFill>
                  <a:schemeClr val="dk1"/>
                </a:solidFill>
                <a:latin typeface="Verdana"/>
                <a:ea typeface="Verdana"/>
                <a:cs typeface="Verdana"/>
                <a:sym typeface="Verdana"/>
              </a:rPr>
              <a:t> points as </a:t>
            </a:r>
            <a:r>
              <a:rPr lang="fr-FR" sz="1400" dirty="0" err="1">
                <a:solidFill>
                  <a:schemeClr val="dk1"/>
                </a:solidFill>
                <a:latin typeface="Verdana"/>
                <a:ea typeface="Verdana"/>
                <a:cs typeface="Verdana"/>
                <a:sym typeface="Verdana"/>
              </a:rPr>
              <a:t>well</a:t>
            </a:r>
            <a:r>
              <a:rPr lang="fr-FR" sz="1400" dirty="0">
                <a:solidFill>
                  <a:schemeClr val="dk1"/>
                </a:solidFill>
                <a:latin typeface="Verdana"/>
                <a:ea typeface="Verdana"/>
                <a:cs typeface="Verdana"/>
                <a:sym typeface="Verdana"/>
              </a:rPr>
              <a:t> as </a:t>
            </a:r>
            <a:r>
              <a:rPr lang="fr-FR" sz="1400" dirty="0" err="1">
                <a:solidFill>
                  <a:schemeClr val="dk1"/>
                </a:solidFill>
                <a:latin typeface="Verdana"/>
                <a:ea typeface="Verdana"/>
                <a:cs typeface="Verdana"/>
                <a:sym typeface="Verdana"/>
              </a:rPr>
              <a:t>suggests</a:t>
            </a:r>
            <a:r>
              <a:rPr lang="fr-FR" sz="1400" dirty="0">
                <a:solidFill>
                  <a:schemeClr val="dk1"/>
                </a:solidFill>
                <a:latin typeface="Verdana"/>
                <a:ea typeface="Verdana"/>
                <a:cs typeface="Verdana"/>
                <a:sym typeface="Verdana"/>
              </a:rPr>
              <a:t> </a:t>
            </a:r>
            <a:r>
              <a:rPr lang="fr-FR" sz="1400" dirty="0" err="1">
                <a:solidFill>
                  <a:schemeClr val="dk1"/>
                </a:solidFill>
                <a:latin typeface="Verdana"/>
                <a:ea typeface="Verdana"/>
                <a:cs typeface="Verdana"/>
                <a:sym typeface="Verdana"/>
              </a:rPr>
              <a:t>proposals</a:t>
            </a:r>
            <a:r>
              <a:rPr lang="fr-FR" sz="1400" dirty="0">
                <a:solidFill>
                  <a:schemeClr val="dk1"/>
                </a:solidFill>
                <a:latin typeface="Verdana"/>
                <a:ea typeface="Verdana"/>
                <a:cs typeface="Verdana"/>
                <a:sym typeface="Verdana"/>
              </a:rPr>
              <a:t> to improve the network quality, and </a:t>
            </a:r>
            <a:r>
              <a:rPr lang="fr-FR" sz="1400" dirty="0" err="1">
                <a:solidFill>
                  <a:schemeClr val="dk1"/>
                </a:solidFill>
                <a:latin typeface="Verdana"/>
                <a:ea typeface="Verdana"/>
                <a:cs typeface="Verdana"/>
                <a:sym typeface="Verdana"/>
              </a:rPr>
              <a:t>so</a:t>
            </a:r>
            <a:r>
              <a:rPr lang="fr-FR" sz="1400" dirty="0">
                <a:solidFill>
                  <a:schemeClr val="dk1"/>
                </a:solidFill>
                <a:latin typeface="Verdana"/>
                <a:ea typeface="Verdana"/>
                <a:cs typeface="Verdana"/>
                <a:sym typeface="Verdana"/>
              </a:rPr>
              <a:t> the final user perception</a:t>
            </a:r>
            <a:endParaRPr dirty="0"/>
          </a:p>
          <a:p>
            <a:pPr marL="628650" marR="0" lvl="1" indent="-171450" algn="l" rtl="0">
              <a:lnSpc>
                <a:spcPct val="150000"/>
              </a:lnSpc>
              <a:spcBef>
                <a:spcPts val="0"/>
              </a:spcBef>
              <a:spcAft>
                <a:spcPts val="0"/>
              </a:spcAft>
              <a:buClr>
                <a:schemeClr val="dk1"/>
              </a:buClr>
              <a:buSzPts val="1400"/>
              <a:buFont typeface="Arial"/>
              <a:buChar char="•"/>
            </a:pPr>
            <a:r>
              <a:rPr lang="fr-FR" sz="1400" b="0" i="0" u="none" strike="noStrike" cap="none" dirty="0">
                <a:solidFill>
                  <a:schemeClr val="dk1"/>
                </a:solidFill>
                <a:latin typeface="Verdana"/>
                <a:ea typeface="Verdana"/>
                <a:cs typeface="Verdana"/>
                <a:sym typeface="Verdana"/>
              </a:rPr>
              <a:t>Audit is </a:t>
            </a:r>
            <a:r>
              <a:rPr lang="fr-FR" sz="1400" b="0" i="0" u="none" strike="noStrike" cap="none" dirty="0" err="1">
                <a:solidFill>
                  <a:schemeClr val="dk1"/>
                </a:solidFill>
                <a:latin typeface="Verdana"/>
                <a:ea typeface="Verdana"/>
                <a:cs typeface="Verdana"/>
                <a:sym typeface="Verdana"/>
              </a:rPr>
              <a:t>based</a:t>
            </a:r>
            <a:r>
              <a:rPr lang="fr-FR" sz="1400" b="0" i="0" u="none" strike="noStrike" cap="none" dirty="0">
                <a:solidFill>
                  <a:schemeClr val="dk1"/>
                </a:solidFill>
                <a:latin typeface="Verdana"/>
                <a:ea typeface="Verdana"/>
                <a:cs typeface="Verdana"/>
                <a:sym typeface="Verdana"/>
              </a:rPr>
              <a:t> on Performance </a:t>
            </a:r>
            <a:r>
              <a:rPr lang="fr-FR" sz="1400" b="0" i="0" u="none" strike="noStrike" cap="none" dirty="0" err="1">
                <a:solidFill>
                  <a:schemeClr val="dk1"/>
                </a:solidFill>
                <a:latin typeface="Verdana"/>
                <a:ea typeface="Verdana"/>
                <a:cs typeface="Verdana"/>
                <a:sym typeface="Verdana"/>
              </a:rPr>
              <a:t>Measurement</a:t>
            </a:r>
            <a:r>
              <a:rPr lang="fr-FR" sz="1400" b="0" i="0" u="none" strike="noStrike" cap="none" dirty="0">
                <a:solidFill>
                  <a:schemeClr val="dk1"/>
                </a:solidFill>
                <a:latin typeface="Verdana"/>
                <a:ea typeface="Verdana"/>
                <a:cs typeface="Verdana"/>
                <a:sym typeface="Verdana"/>
              </a:rPr>
              <a:t> data mainly </a:t>
            </a:r>
            <a:r>
              <a:rPr lang="fr-FR" sz="1400" b="0" i="0" u="none" strike="noStrike" cap="none" dirty="0" err="1">
                <a:solidFill>
                  <a:schemeClr val="dk1"/>
                </a:solidFill>
                <a:latin typeface="Verdana"/>
                <a:ea typeface="Verdana"/>
                <a:cs typeface="Verdana"/>
                <a:sym typeface="Verdana"/>
              </a:rPr>
              <a:t>between</a:t>
            </a:r>
            <a:r>
              <a:rPr lang="fr-FR" sz="1400" b="0" i="0" u="none" strike="noStrike" cap="none" dirty="0">
                <a:solidFill>
                  <a:schemeClr val="dk1"/>
                </a:solidFill>
                <a:latin typeface="Verdana"/>
                <a:ea typeface="Verdana"/>
                <a:cs typeface="Verdana"/>
                <a:sym typeface="Verdana"/>
              </a:rPr>
              <a:t> 19th </a:t>
            </a:r>
            <a:r>
              <a:rPr lang="fr-FR" sz="1400" b="0" i="0" u="none" strike="noStrike" cap="none" dirty="0" err="1">
                <a:solidFill>
                  <a:schemeClr val="dk1"/>
                </a:solidFill>
                <a:latin typeface="Verdana"/>
                <a:ea typeface="Verdana"/>
                <a:cs typeface="Verdana"/>
                <a:sym typeface="Verdana"/>
              </a:rPr>
              <a:t>September</a:t>
            </a:r>
            <a:r>
              <a:rPr lang="fr-FR" sz="1400" b="0" i="0" u="none" strike="noStrike" cap="none" dirty="0">
                <a:solidFill>
                  <a:schemeClr val="dk1"/>
                </a:solidFill>
                <a:latin typeface="Verdana"/>
                <a:ea typeface="Verdana"/>
                <a:cs typeface="Verdana"/>
                <a:sym typeface="Verdana"/>
              </a:rPr>
              <a:t> to 04th </a:t>
            </a:r>
            <a:r>
              <a:rPr lang="fr-FR" sz="1400" b="0" i="0" u="none" strike="noStrike" cap="none" dirty="0" err="1">
                <a:solidFill>
                  <a:schemeClr val="dk1"/>
                </a:solidFill>
                <a:latin typeface="Verdana"/>
                <a:ea typeface="Verdana"/>
                <a:cs typeface="Verdana"/>
                <a:sym typeface="Verdana"/>
              </a:rPr>
              <a:t>October</a:t>
            </a:r>
            <a:r>
              <a:rPr lang="fr-FR" sz="1400" b="0" i="0" u="none" strike="noStrike" cap="none" dirty="0">
                <a:solidFill>
                  <a:schemeClr val="dk1"/>
                </a:solidFill>
                <a:latin typeface="Verdana"/>
                <a:ea typeface="Verdana"/>
                <a:cs typeface="Verdana"/>
                <a:sym typeface="Verdana"/>
              </a:rPr>
              <a:t> 2023 and Configuration settings of 4th </a:t>
            </a:r>
            <a:r>
              <a:rPr lang="fr-FR" sz="1400" b="0" i="0" u="none" strike="noStrike" cap="none" dirty="0" err="1">
                <a:solidFill>
                  <a:schemeClr val="dk1"/>
                </a:solidFill>
                <a:latin typeface="Verdana"/>
                <a:ea typeface="Verdana"/>
                <a:cs typeface="Verdana"/>
                <a:sym typeface="Verdana"/>
              </a:rPr>
              <a:t>October</a:t>
            </a:r>
            <a:endParaRPr dirty="0"/>
          </a:p>
          <a:p>
            <a:pPr marL="628650" marR="0" lvl="1" indent="-171450" algn="l" rtl="0">
              <a:lnSpc>
                <a:spcPct val="150000"/>
              </a:lnSpc>
              <a:spcBef>
                <a:spcPts val="0"/>
              </a:spcBef>
              <a:spcAft>
                <a:spcPts val="0"/>
              </a:spcAft>
              <a:buClr>
                <a:schemeClr val="dk1"/>
              </a:buClr>
              <a:buSzPts val="1400"/>
              <a:buFont typeface="Arial"/>
              <a:buChar char="•"/>
            </a:pPr>
            <a:r>
              <a:rPr lang="fr-FR" sz="1400" b="0" i="0" u="none" strike="noStrike" cap="none" dirty="0">
                <a:solidFill>
                  <a:schemeClr val="dk1"/>
                </a:solidFill>
                <a:latin typeface="Verdana"/>
                <a:ea typeface="Verdana"/>
                <a:cs typeface="Verdana"/>
                <a:sym typeface="Verdana"/>
              </a:rPr>
              <a:t>This </a:t>
            </a:r>
            <a:r>
              <a:rPr lang="fr-FR" sz="1400" b="0" i="0" u="none" strike="noStrike" cap="none" dirty="0" err="1">
                <a:solidFill>
                  <a:schemeClr val="dk1"/>
                </a:solidFill>
                <a:latin typeface="Verdana"/>
                <a:ea typeface="Verdana"/>
                <a:cs typeface="Verdana"/>
                <a:sym typeface="Verdana"/>
              </a:rPr>
              <a:t>intermediate</a:t>
            </a:r>
            <a:r>
              <a:rPr lang="fr-FR" sz="1400" b="0" i="0" u="none" strike="noStrike" cap="none" dirty="0">
                <a:solidFill>
                  <a:schemeClr val="dk1"/>
                </a:solidFill>
                <a:latin typeface="Verdana"/>
                <a:ea typeface="Verdana"/>
                <a:cs typeface="Verdana"/>
                <a:sym typeface="Verdana"/>
              </a:rPr>
              <a:t> report </a:t>
            </a:r>
            <a:r>
              <a:rPr lang="fr-FR" sz="1400" b="0" i="0" u="none" strike="noStrike" cap="none" dirty="0" err="1">
                <a:solidFill>
                  <a:schemeClr val="dk1"/>
                </a:solidFill>
                <a:latin typeface="Verdana"/>
                <a:ea typeface="Verdana"/>
                <a:cs typeface="Verdana"/>
                <a:sym typeface="Verdana"/>
              </a:rPr>
              <a:t>includes</a:t>
            </a:r>
            <a:r>
              <a:rPr lang="fr-FR" sz="1400" b="0" i="0" u="none" strike="noStrike" cap="none" dirty="0">
                <a:solidFill>
                  <a:schemeClr val="dk1"/>
                </a:solidFill>
                <a:latin typeface="Verdana"/>
                <a:ea typeface="Verdana"/>
                <a:cs typeface="Verdana"/>
                <a:sym typeface="Verdana"/>
              </a:rPr>
              <a:t> the PM and </a:t>
            </a:r>
            <a:r>
              <a:rPr lang="fr-FR" sz="1400" b="0" i="0" u="none" strike="noStrike" cap="none" dirty="0" err="1">
                <a:solidFill>
                  <a:schemeClr val="dk1"/>
                </a:solidFill>
                <a:latin typeface="Verdana"/>
                <a:ea typeface="Verdana"/>
                <a:cs typeface="Verdana"/>
                <a:sym typeface="Verdana"/>
              </a:rPr>
              <a:t>capacity</a:t>
            </a:r>
            <a:r>
              <a:rPr lang="fr-FR" sz="1400" b="0" i="0" u="none" strike="noStrike" cap="none" dirty="0">
                <a:solidFill>
                  <a:schemeClr val="dk1"/>
                </a:solidFill>
                <a:latin typeface="Verdana"/>
                <a:ea typeface="Verdana"/>
                <a:cs typeface="Verdana"/>
                <a:sym typeface="Verdana"/>
              </a:rPr>
              <a:t> audit, CM audit is </a:t>
            </a:r>
            <a:r>
              <a:rPr lang="fr-FR" sz="1400" b="0" i="0" u="none" strike="noStrike" cap="none" dirty="0" err="1">
                <a:solidFill>
                  <a:schemeClr val="dk1"/>
                </a:solidFill>
                <a:latin typeface="Verdana"/>
                <a:ea typeface="Verdana"/>
                <a:cs typeface="Verdana"/>
                <a:sym typeface="Verdana"/>
              </a:rPr>
              <a:t>ongoing</a:t>
            </a:r>
            <a:endParaRPr dirty="0"/>
          </a:p>
          <a:p>
            <a:pPr marL="628650" marR="0" lvl="1" indent="-171450" algn="l" rtl="0">
              <a:lnSpc>
                <a:spcPct val="150000"/>
              </a:lnSpc>
              <a:spcBef>
                <a:spcPts val="0"/>
              </a:spcBef>
              <a:spcAft>
                <a:spcPts val="0"/>
              </a:spcAft>
              <a:buClr>
                <a:schemeClr val="dk1"/>
              </a:buClr>
              <a:buSzPts val="1400"/>
              <a:buFont typeface="Arial"/>
              <a:buChar char="•"/>
            </a:pPr>
            <a:r>
              <a:rPr lang="fr-FR" sz="1400" b="0" i="0" u="none" strike="noStrike" cap="none" dirty="0" err="1">
                <a:solidFill>
                  <a:schemeClr val="dk1"/>
                </a:solidFill>
                <a:latin typeface="Verdana"/>
                <a:ea typeface="Verdana"/>
                <a:cs typeface="Verdana"/>
                <a:sym typeface="Verdana"/>
              </a:rPr>
              <a:t>Comments</a:t>
            </a:r>
            <a:r>
              <a:rPr lang="fr-FR" sz="1400" b="0" i="0" u="none" strike="noStrike" cap="none" dirty="0">
                <a:solidFill>
                  <a:schemeClr val="dk1"/>
                </a:solidFill>
                <a:latin typeface="Verdana"/>
                <a:ea typeface="Verdana"/>
                <a:cs typeface="Verdana"/>
                <a:sym typeface="Verdana"/>
              </a:rPr>
              <a:t> and </a:t>
            </a:r>
            <a:r>
              <a:rPr lang="fr-FR" sz="1400" b="0" i="0" u="none" strike="noStrike" cap="none" dirty="0" err="1">
                <a:solidFill>
                  <a:schemeClr val="dk1"/>
                </a:solidFill>
                <a:latin typeface="Verdana"/>
                <a:ea typeface="Verdana"/>
                <a:cs typeface="Verdana"/>
                <a:sym typeface="Verdana"/>
              </a:rPr>
              <a:t>recommendations</a:t>
            </a:r>
            <a:r>
              <a:rPr lang="fr-FR" sz="1400" b="0" i="0" u="none" strike="noStrike" cap="none" dirty="0">
                <a:solidFill>
                  <a:schemeClr val="dk1"/>
                </a:solidFill>
                <a:latin typeface="Verdana"/>
                <a:ea typeface="Verdana"/>
                <a:cs typeface="Verdana"/>
                <a:sym typeface="Verdana"/>
              </a:rPr>
              <a:t> </a:t>
            </a:r>
            <a:r>
              <a:rPr lang="fr-FR" sz="1400" b="0" i="0" u="none" strike="noStrike" cap="none" dirty="0" err="1">
                <a:solidFill>
                  <a:schemeClr val="dk1"/>
                </a:solidFill>
                <a:latin typeface="Verdana"/>
                <a:ea typeface="Verdana"/>
                <a:cs typeface="Verdana"/>
                <a:sym typeface="Verdana"/>
              </a:rPr>
              <a:t>may</a:t>
            </a:r>
            <a:r>
              <a:rPr lang="fr-FR" sz="1400" b="0" i="0" u="none" strike="noStrike" cap="none" dirty="0">
                <a:solidFill>
                  <a:schemeClr val="dk1"/>
                </a:solidFill>
                <a:latin typeface="Verdana"/>
                <a:ea typeface="Verdana"/>
                <a:cs typeface="Verdana"/>
                <a:sym typeface="Verdana"/>
              </a:rPr>
              <a:t> </a:t>
            </a:r>
            <a:r>
              <a:rPr lang="fr-FR" sz="1400" b="0" i="0" u="none" strike="noStrike" cap="none" dirty="0" err="1">
                <a:solidFill>
                  <a:schemeClr val="dk1"/>
                </a:solidFill>
                <a:latin typeface="Verdana"/>
                <a:ea typeface="Verdana"/>
                <a:cs typeface="Verdana"/>
                <a:sym typeface="Verdana"/>
              </a:rPr>
              <a:t>be</a:t>
            </a:r>
            <a:r>
              <a:rPr lang="fr-FR" sz="1400" b="0" i="0" u="none" strike="noStrike" cap="none" dirty="0">
                <a:solidFill>
                  <a:schemeClr val="dk1"/>
                </a:solidFill>
                <a:latin typeface="Verdana"/>
                <a:ea typeface="Verdana"/>
                <a:cs typeface="Verdana"/>
                <a:sym typeface="Verdana"/>
              </a:rPr>
              <a:t> </a:t>
            </a:r>
            <a:r>
              <a:rPr lang="fr-FR" sz="1400" b="0" i="0" u="none" strike="noStrike" cap="none" dirty="0" err="1">
                <a:solidFill>
                  <a:schemeClr val="dk1"/>
                </a:solidFill>
                <a:latin typeface="Verdana"/>
                <a:ea typeface="Verdana"/>
                <a:cs typeface="Verdana"/>
                <a:sym typeface="Verdana"/>
              </a:rPr>
              <a:t>enriched</a:t>
            </a:r>
            <a:r>
              <a:rPr lang="fr-FR" sz="1400" b="0" i="0" u="none" strike="noStrike" cap="none" dirty="0">
                <a:solidFill>
                  <a:schemeClr val="dk1"/>
                </a:solidFill>
                <a:latin typeface="Verdana"/>
                <a:ea typeface="Verdana"/>
                <a:cs typeface="Verdana"/>
                <a:sym typeface="Verdana"/>
              </a:rPr>
              <a:t> on final report </a:t>
            </a:r>
            <a:r>
              <a:rPr lang="fr-FR" sz="1400" b="0" i="0" u="none" strike="noStrike" cap="none" dirty="0" err="1">
                <a:solidFill>
                  <a:schemeClr val="dk1"/>
                </a:solidFill>
                <a:latin typeface="Verdana"/>
                <a:ea typeface="Verdana"/>
                <a:cs typeface="Verdana"/>
                <a:sym typeface="Verdana"/>
              </a:rPr>
              <a:t>using</a:t>
            </a:r>
            <a:r>
              <a:rPr lang="fr-FR" sz="1400" b="0" i="0" u="none" strike="noStrike" cap="none" dirty="0">
                <a:solidFill>
                  <a:schemeClr val="dk1"/>
                </a:solidFill>
                <a:latin typeface="Verdana"/>
                <a:ea typeface="Verdana"/>
                <a:cs typeface="Verdana"/>
                <a:sym typeface="Verdana"/>
              </a:rPr>
              <a:t> CM audit </a:t>
            </a:r>
            <a:r>
              <a:rPr lang="fr-FR" sz="1400" b="0" i="0" u="none" strike="noStrike" cap="none" dirty="0" err="1">
                <a:solidFill>
                  <a:schemeClr val="dk1"/>
                </a:solidFill>
                <a:latin typeface="Verdana"/>
                <a:ea typeface="Verdana"/>
                <a:cs typeface="Verdana"/>
                <a:sym typeface="Verdana"/>
              </a:rPr>
              <a:t>findings</a:t>
            </a:r>
            <a:endParaRPr dirty="0"/>
          </a:p>
          <a:p>
            <a:pPr marL="742950" marR="0" lvl="1" indent="-184150" algn="just" rtl="0">
              <a:lnSpc>
                <a:spcPct val="150000"/>
              </a:lnSpc>
              <a:spcBef>
                <a:spcPts val="0"/>
              </a:spcBef>
              <a:spcAft>
                <a:spcPts val="0"/>
              </a:spcAft>
              <a:buClr>
                <a:schemeClr val="dk1"/>
              </a:buClr>
              <a:buSzPts val="1600"/>
              <a:buFont typeface="Noto Sans Symbols"/>
              <a:buNone/>
            </a:pPr>
            <a:endParaRPr sz="1600" b="0" i="0" u="none" strike="noStrike" cap="none" dirty="0">
              <a:solidFill>
                <a:srgbClr val="262626"/>
              </a:solidFill>
              <a:latin typeface="Verdana"/>
              <a:ea typeface="Verdana"/>
              <a:cs typeface="Verdana"/>
              <a:sym typeface="Verdana"/>
            </a:endParaRPr>
          </a:p>
          <a:p>
            <a:pPr marL="457200" marR="0" lvl="1" indent="0" algn="l" rtl="0">
              <a:lnSpc>
                <a:spcPct val="150000"/>
              </a:lnSpc>
              <a:spcBef>
                <a:spcPts val="0"/>
              </a:spcBef>
              <a:spcAft>
                <a:spcPts val="0"/>
              </a:spcAft>
              <a:buNone/>
            </a:pPr>
            <a:endParaRPr sz="1400" b="0" i="0" u="none" strike="noStrike" cap="none" dirty="0">
              <a:solidFill>
                <a:schemeClr val="dk1"/>
              </a:solidFill>
              <a:latin typeface="Verdana"/>
              <a:ea typeface="Verdana"/>
              <a:cs typeface="Verdana"/>
              <a:sym typeface="Verdana"/>
            </a:endParaRPr>
          </a:p>
          <a:p>
            <a:pPr marL="0" marR="0" lvl="0" indent="0" algn="l" rtl="0">
              <a:spcBef>
                <a:spcPts val="0"/>
              </a:spcBef>
              <a:spcAft>
                <a:spcPts val="0"/>
              </a:spcAft>
              <a:buNone/>
            </a:pPr>
            <a:endParaRPr sz="1200" dirty="0">
              <a:solidFill>
                <a:schemeClr val="dk1"/>
              </a:solidFill>
              <a:latin typeface="Verdana"/>
              <a:ea typeface="Verdana"/>
              <a:cs typeface="Verdana"/>
              <a:sym typeface="Verdana"/>
            </a:endParaRPr>
          </a:p>
          <a:p>
            <a:pPr marL="0" marR="0" lvl="0" indent="0" algn="l" rtl="0">
              <a:spcBef>
                <a:spcPts val="0"/>
              </a:spcBef>
              <a:spcAft>
                <a:spcPts val="0"/>
              </a:spcAft>
              <a:buNone/>
            </a:pPr>
            <a:endParaRPr sz="1200" dirty="0">
              <a:solidFill>
                <a:schemeClr val="dk1"/>
              </a:solidFill>
              <a:latin typeface="Verdana"/>
              <a:ea typeface="Verdana"/>
              <a:cs typeface="Verdana"/>
              <a:sym typeface="Verdana"/>
            </a:endParaRPr>
          </a:p>
        </p:txBody>
      </p:sp>
      <p:sp>
        <p:nvSpPr>
          <p:cNvPr id="1661" name="Google Shape;1661;p11"/>
          <p:cNvSpPr/>
          <p:nvPr/>
        </p:nvSpPr>
        <p:spPr>
          <a:xfrm>
            <a:off x="367944" y="1479079"/>
            <a:ext cx="11181560" cy="45719"/>
          </a:xfrm>
          <a:prstGeom prst="rect">
            <a:avLst/>
          </a:prstGeom>
          <a:solidFill>
            <a:schemeClr val="accent1"/>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rgbClr val="FFFFFF"/>
              </a:solidFill>
              <a:latin typeface="Verdana"/>
              <a:ea typeface="Verdana"/>
              <a:cs typeface="Verdana"/>
              <a:sym typeface="Verdana"/>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5"/>
        <p:cNvGrpSpPr/>
        <p:nvPr/>
      </p:nvGrpSpPr>
      <p:grpSpPr>
        <a:xfrm>
          <a:off x="0" y="0"/>
          <a:ext cx="0" cy="0"/>
          <a:chOff x="0" y="0"/>
          <a:chExt cx="0" cy="0"/>
        </a:xfrm>
      </p:grpSpPr>
      <p:sp>
        <p:nvSpPr>
          <p:cNvPr id="1666" name="Google Shape;1666;p12"/>
          <p:cNvSpPr txBox="1"/>
          <p:nvPr/>
        </p:nvSpPr>
        <p:spPr>
          <a:xfrm>
            <a:off x="2922754"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dirty="0">
                <a:solidFill>
                  <a:srgbClr val="FFFFFF"/>
                </a:solidFill>
                <a:latin typeface="Quattrocento Sans"/>
                <a:ea typeface="Quattrocento Sans"/>
                <a:cs typeface="Quattrocento Sans"/>
                <a:sym typeface="Quattrocento Sans"/>
              </a:rPr>
              <a:t>Drive Test Results: Competitive Network Benchmarking report CALAVI</a:t>
            </a:r>
            <a:endParaRPr dirty="0"/>
          </a:p>
        </p:txBody>
      </p:sp>
      <p:sp>
        <p:nvSpPr>
          <p:cNvPr id="1667" name="Google Shape;1667;p12"/>
          <p:cNvSpPr txBox="1"/>
          <p:nvPr/>
        </p:nvSpPr>
        <p:spPr>
          <a:xfrm>
            <a:off x="-126460" y="2090740"/>
            <a:ext cx="2733473"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a:solidFill>
                  <a:srgbClr val="FFFFFF"/>
                </a:solidFill>
                <a:latin typeface="Quattrocento Sans"/>
                <a:ea typeface="Quattrocento Sans"/>
                <a:cs typeface="Quattrocento Sans"/>
                <a:sym typeface="Quattrocento Sans"/>
              </a:rPr>
              <a:t>Part1</a:t>
            </a:r>
            <a:endParaRPr/>
          </a:p>
        </p:txBody>
      </p:sp>
      <p:cxnSp>
        <p:nvCxnSpPr>
          <p:cNvPr id="1668" name="Google Shape;1668;p12"/>
          <p:cNvCxnSpPr/>
          <p:nvPr/>
        </p:nvCxnSpPr>
        <p:spPr>
          <a:xfrm>
            <a:off x="2675106"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72"/>
        <p:cNvGrpSpPr/>
        <p:nvPr/>
      </p:nvGrpSpPr>
      <p:grpSpPr>
        <a:xfrm>
          <a:off x="0" y="0"/>
          <a:ext cx="0" cy="0"/>
          <a:chOff x="0" y="0"/>
          <a:chExt cx="0" cy="0"/>
        </a:xfrm>
      </p:grpSpPr>
      <p:sp>
        <p:nvSpPr>
          <p:cNvPr id="1673" name="Google Shape;1673;p13"/>
          <p:cNvSpPr txBox="1"/>
          <p:nvPr/>
        </p:nvSpPr>
        <p:spPr>
          <a:xfrm>
            <a:off x="2533648" y="2090740"/>
            <a:ext cx="6817731"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Drive tests Activity, Current Status &amp; Progress</a:t>
            </a:r>
            <a:endParaRPr/>
          </a:p>
        </p:txBody>
      </p:sp>
      <p:sp>
        <p:nvSpPr>
          <p:cNvPr id="1674" name="Google Shape;1674;p13"/>
          <p:cNvSpPr txBox="1"/>
          <p:nvPr/>
        </p:nvSpPr>
        <p:spPr>
          <a:xfrm>
            <a:off x="733425" y="2090740"/>
            <a:ext cx="1457326"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a:solidFill>
                  <a:srgbClr val="FFFFFF"/>
                </a:solidFill>
                <a:latin typeface="Quattrocento Sans"/>
                <a:ea typeface="Quattrocento Sans"/>
                <a:cs typeface="Quattrocento Sans"/>
                <a:sym typeface="Quattrocento Sans"/>
              </a:rPr>
              <a:t>01</a:t>
            </a:r>
            <a:endParaRPr/>
          </a:p>
        </p:txBody>
      </p:sp>
      <p:cxnSp>
        <p:nvCxnSpPr>
          <p:cNvPr id="1675" name="Google Shape;1675;p13"/>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80"/>
        <p:cNvGrpSpPr/>
        <p:nvPr/>
      </p:nvGrpSpPr>
      <p:grpSpPr>
        <a:xfrm>
          <a:off x="0" y="0"/>
          <a:ext cx="0" cy="0"/>
          <a:chOff x="0" y="0"/>
          <a:chExt cx="0" cy="0"/>
        </a:xfrm>
      </p:grpSpPr>
      <p:sp>
        <p:nvSpPr>
          <p:cNvPr id="1681" name="Google Shape;1681;p1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Drive tests Activity, </a:t>
            </a:r>
            <a:r>
              <a:rPr lang="fr-FR" sz="2400" dirty="0" err="1">
                <a:solidFill>
                  <a:srgbClr val="414141"/>
                </a:solidFill>
              </a:rPr>
              <a:t>Current</a:t>
            </a:r>
            <a:r>
              <a:rPr lang="fr-FR" sz="2400" dirty="0">
                <a:solidFill>
                  <a:srgbClr val="414141"/>
                </a:solidFill>
              </a:rPr>
              <a:t> Status &amp; Progress</a:t>
            </a:r>
            <a:br>
              <a:rPr lang="fr-FR" sz="2400" dirty="0">
                <a:solidFill>
                  <a:srgbClr val="414141"/>
                </a:solidFill>
              </a:rPr>
            </a:br>
            <a:r>
              <a:rPr lang="fr-FR" sz="2400" dirty="0">
                <a:solidFill>
                  <a:srgbClr val="7F7F7F"/>
                </a:solidFill>
                <a:latin typeface="Verdana"/>
                <a:ea typeface="Verdana"/>
                <a:cs typeface="Verdana"/>
                <a:sym typeface="Verdana"/>
              </a:rPr>
              <a:t>Drive test and Benchmark </a:t>
            </a:r>
            <a:r>
              <a:rPr lang="fr-FR" sz="2400" dirty="0" err="1">
                <a:solidFill>
                  <a:srgbClr val="7F7F7F"/>
                </a:solidFill>
                <a:latin typeface="Verdana"/>
                <a:ea typeface="Verdana"/>
                <a:cs typeface="Verdana"/>
                <a:sym typeface="Verdana"/>
              </a:rPr>
              <a:t>evaluation</a:t>
            </a:r>
            <a:r>
              <a:rPr lang="fr-FR" sz="2400" dirty="0">
                <a:solidFill>
                  <a:srgbClr val="7F7F7F"/>
                </a:solidFill>
                <a:latin typeface="Verdana"/>
                <a:ea typeface="Verdana"/>
                <a:cs typeface="Verdana"/>
                <a:sym typeface="Verdana"/>
              </a:rPr>
              <a:t> is on </a:t>
            </a:r>
            <a:r>
              <a:rPr lang="fr-FR" sz="2400" dirty="0" err="1">
                <a:solidFill>
                  <a:srgbClr val="7F7F7F"/>
                </a:solidFill>
                <a:latin typeface="Verdana"/>
                <a:ea typeface="Verdana"/>
                <a:cs typeface="Verdana"/>
                <a:sym typeface="Verdana"/>
              </a:rPr>
              <a:t>track</a:t>
            </a:r>
            <a:r>
              <a:rPr lang="fr-FR" sz="2400" dirty="0">
                <a:solidFill>
                  <a:srgbClr val="7F7F7F"/>
                </a:solidFill>
                <a:latin typeface="Verdana"/>
                <a:ea typeface="Verdana"/>
                <a:cs typeface="Verdana"/>
                <a:sym typeface="Verdana"/>
              </a:rPr>
              <a:t> </a:t>
            </a:r>
            <a:r>
              <a:rPr lang="fr-FR" sz="2400" dirty="0" err="1">
                <a:solidFill>
                  <a:srgbClr val="7F7F7F"/>
                </a:solidFill>
                <a:latin typeface="Verdana"/>
                <a:ea typeface="Verdana"/>
                <a:cs typeface="Verdana"/>
                <a:sym typeface="Verdana"/>
              </a:rPr>
              <a:t>according</a:t>
            </a:r>
            <a:r>
              <a:rPr lang="fr-FR" sz="2400" dirty="0">
                <a:solidFill>
                  <a:srgbClr val="7F7F7F"/>
                </a:solidFill>
                <a:latin typeface="Verdana"/>
                <a:ea typeface="Verdana"/>
                <a:cs typeface="Verdana"/>
                <a:sym typeface="Verdana"/>
              </a:rPr>
              <a:t> to initial plan</a:t>
            </a:r>
            <a:endParaRPr sz="2400" dirty="0">
              <a:solidFill>
                <a:srgbClr val="414141"/>
              </a:solidFill>
            </a:endParaRPr>
          </a:p>
        </p:txBody>
      </p:sp>
      <p:sp>
        <p:nvSpPr>
          <p:cNvPr id="1682" name="Google Shape;1682;p1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14</a:t>
            </a:fld>
            <a:endParaRPr sz="651" b="0" i="0" u="none" strike="noStrike" cap="none">
              <a:solidFill>
                <a:srgbClr val="000000"/>
              </a:solidFill>
              <a:latin typeface="Verdana"/>
              <a:ea typeface="Verdana"/>
              <a:cs typeface="Verdana"/>
              <a:sym typeface="Verdana"/>
            </a:endParaRPr>
          </a:p>
        </p:txBody>
      </p:sp>
      <p:sp>
        <p:nvSpPr>
          <p:cNvPr id="1683" name="Google Shape;1683;p1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684" name="Google Shape;1684;p14"/>
          <p:cNvSpPr txBox="1"/>
          <p:nvPr/>
        </p:nvSpPr>
        <p:spPr>
          <a:xfrm>
            <a:off x="1018540" y="1389544"/>
            <a:ext cx="612807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dirty="0">
                <a:solidFill>
                  <a:schemeClr val="dk1"/>
                </a:solidFill>
                <a:latin typeface="Verdana"/>
                <a:ea typeface="Verdana"/>
                <a:cs typeface="Verdana"/>
                <a:sym typeface="Verdana"/>
              </a:rPr>
              <a:t>The Drive Test </a:t>
            </a:r>
            <a:r>
              <a:rPr lang="fr-FR" sz="1200" b="1" dirty="0" err="1">
                <a:solidFill>
                  <a:schemeClr val="dk1"/>
                </a:solidFill>
                <a:latin typeface="Verdana"/>
                <a:ea typeface="Verdana"/>
                <a:cs typeface="Verdana"/>
                <a:sym typeface="Verdana"/>
              </a:rPr>
              <a:t>execution</a:t>
            </a:r>
            <a:r>
              <a:rPr lang="fr-FR" sz="1200" b="1" dirty="0">
                <a:solidFill>
                  <a:schemeClr val="dk1"/>
                </a:solidFill>
                <a:latin typeface="Verdana"/>
                <a:ea typeface="Verdana"/>
                <a:cs typeface="Verdana"/>
                <a:sym typeface="Verdana"/>
              </a:rPr>
              <a:t> is </a:t>
            </a:r>
            <a:r>
              <a:rPr lang="fr-FR" sz="1200" b="1" dirty="0" err="1">
                <a:solidFill>
                  <a:schemeClr val="dk1"/>
                </a:solidFill>
                <a:latin typeface="Verdana"/>
                <a:ea typeface="Verdana"/>
                <a:cs typeface="Verdana"/>
                <a:sym typeface="Verdana"/>
              </a:rPr>
              <a:t>ongoing</a:t>
            </a:r>
            <a:r>
              <a:rPr lang="fr-FR" sz="1200" b="1" dirty="0">
                <a:solidFill>
                  <a:schemeClr val="dk1"/>
                </a:solidFill>
                <a:latin typeface="Verdana"/>
                <a:ea typeface="Verdana"/>
                <a:cs typeface="Verdana"/>
                <a:sym typeface="Verdana"/>
              </a:rPr>
              <a:t> as </a:t>
            </a:r>
            <a:r>
              <a:rPr lang="fr-FR" sz="1200" b="1" dirty="0" err="1">
                <a:solidFill>
                  <a:schemeClr val="dk1"/>
                </a:solidFill>
                <a:latin typeface="Verdana"/>
                <a:ea typeface="Verdana"/>
                <a:cs typeface="Verdana"/>
                <a:sym typeface="Verdana"/>
              </a:rPr>
              <a:t>initially</a:t>
            </a:r>
            <a:r>
              <a:rPr lang="fr-FR" sz="1200" b="1" dirty="0">
                <a:solidFill>
                  <a:schemeClr val="dk1"/>
                </a:solidFill>
                <a:latin typeface="Verdana"/>
                <a:ea typeface="Verdana"/>
                <a:cs typeface="Verdana"/>
                <a:sym typeface="Verdana"/>
              </a:rPr>
              <a:t> </a:t>
            </a:r>
            <a:r>
              <a:rPr lang="fr-FR" sz="1200" b="1" dirty="0" err="1">
                <a:solidFill>
                  <a:schemeClr val="dk1"/>
                </a:solidFill>
                <a:latin typeface="Verdana"/>
                <a:ea typeface="Verdana"/>
                <a:cs typeface="Verdana"/>
                <a:sym typeface="Verdana"/>
              </a:rPr>
              <a:t>planned</a:t>
            </a:r>
            <a:endParaRPr dirty="0"/>
          </a:p>
        </p:txBody>
      </p:sp>
      <p:sp>
        <p:nvSpPr>
          <p:cNvPr id="1685" name="Google Shape;1685;p14"/>
          <p:cNvSpPr/>
          <p:nvPr/>
        </p:nvSpPr>
        <p:spPr>
          <a:xfrm>
            <a:off x="469900" y="1267135"/>
            <a:ext cx="548640" cy="548640"/>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92" y="416"/>
                </a:moveTo>
                <a:cubicBezTo>
                  <a:pt x="189" y="416"/>
                  <a:pt x="186" y="415"/>
                  <a:pt x="184" y="413"/>
                </a:cubicBezTo>
                <a:cubicBezTo>
                  <a:pt x="180" y="408"/>
                  <a:pt x="180" y="402"/>
                  <a:pt x="184" y="397"/>
                </a:cubicBezTo>
                <a:cubicBezTo>
                  <a:pt x="326" y="256"/>
                  <a:pt x="326" y="256"/>
                  <a:pt x="326" y="256"/>
                </a:cubicBezTo>
                <a:cubicBezTo>
                  <a:pt x="184" y="114"/>
                  <a:pt x="184" y="114"/>
                  <a:pt x="184" y="114"/>
                </a:cubicBezTo>
                <a:cubicBezTo>
                  <a:pt x="180" y="110"/>
                  <a:pt x="180" y="103"/>
                  <a:pt x="184" y="99"/>
                </a:cubicBezTo>
                <a:cubicBezTo>
                  <a:pt x="188" y="95"/>
                  <a:pt x="195" y="95"/>
                  <a:pt x="199" y="99"/>
                </a:cubicBezTo>
                <a:cubicBezTo>
                  <a:pt x="349" y="248"/>
                  <a:pt x="349" y="248"/>
                  <a:pt x="349" y="248"/>
                </a:cubicBezTo>
                <a:cubicBezTo>
                  <a:pt x="353" y="252"/>
                  <a:pt x="353" y="259"/>
                  <a:pt x="349" y="263"/>
                </a:cubicBezTo>
                <a:cubicBezTo>
                  <a:pt x="199" y="413"/>
                  <a:pt x="199" y="413"/>
                  <a:pt x="199" y="413"/>
                </a:cubicBezTo>
                <a:cubicBezTo>
                  <a:pt x="197" y="415"/>
                  <a:pt x="194" y="416"/>
                  <a:pt x="192" y="41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1686" name="Google Shape;1686;p14"/>
          <p:cNvSpPr/>
          <p:nvPr/>
        </p:nvSpPr>
        <p:spPr>
          <a:xfrm>
            <a:off x="7695252" y="1267135"/>
            <a:ext cx="548640" cy="548640"/>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92" y="416"/>
                </a:moveTo>
                <a:cubicBezTo>
                  <a:pt x="189" y="416"/>
                  <a:pt x="186" y="415"/>
                  <a:pt x="184" y="413"/>
                </a:cubicBezTo>
                <a:cubicBezTo>
                  <a:pt x="180" y="408"/>
                  <a:pt x="180" y="402"/>
                  <a:pt x="184" y="397"/>
                </a:cubicBezTo>
                <a:cubicBezTo>
                  <a:pt x="326" y="256"/>
                  <a:pt x="326" y="256"/>
                  <a:pt x="326" y="256"/>
                </a:cubicBezTo>
                <a:cubicBezTo>
                  <a:pt x="184" y="114"/>
                  <a:pt x="184" y="114"/>
                  <a:pt x="184" y="114"/>
                </a:cubicBezTo>
                <a:cubicBezTo>
                  <a:pt x="180" y="110"/>
                  <a:pt x="180" y="103"/>
                  <a:pt x="184" y="99"/>
                </a:cubicBezTo>
                <a:cubicBezTo>
                  <a:pt x="188" y="95"/>
                  <a:pt x="195" y="95"/>
                  <a:pt x="199" y="99"/>
                </a:cubicBezTo>
                <a:cubicBezTo>
                  <a:pt x="349" y="248"/>
                  <a:pt x="349" y="248"/>
                  <a:pt x="349" y="248"/>
                </a:cubicBezTo>
                <a:cubicBezTo>
                  <a:pt x="353" y="252"/>
                  <a:pt x="353" y="259"/>
                  <a:pt x="349" y="263"/>
                </a:cubicBezTo>
                <a:cubicBezTo>
                  <a:pt x="199" y="413"/>
                  <a:pt x="199" y="413"/>
                  <a:pt x="199" y="413"/>
                </a:cubicBezTo>
                <a:cubicBezTo>
                  <a:pt x="197" y="415"/>
                  <a:pt x="194" y="416"/>
                  <a:pt x="192" y="41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1687" name="Google Shape;1687;p14"/>
          <p:cNvSpPr txBox="1"/>
          <p:nvPr/>
        </p:nvSpPr>
        <p:spPr>
          <a:xfrm>
            <a:off x="8296538" y="1310622"/>
            <a:ext cx="3733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dirty="0" err="1">
                <a:solidFill>
                  <a:schemeClr val="dk1"/>
                </a:solidFill>
                <a:latin typeface="Verdana"/>
                <a:ea typeface="Verdana"/>
                <a:cs typeface="Verdana"/>
                <a:sym typeface="Verdana"/>
              </a:rPr>
              <a:t>We</a:t>
            </a:r>
            <a:r>
              <a:rPr lang="fr-FR" sz="1200" b="1" dirty="0">
                <a:solidFill>
                  <a:schemeClr val="dk1"/>
                </a:solidFill>
                <a:latin typeface="Verdana"/>
                <a:ea typeface="Verdana"/>
                <a:cs typeface="Verdana"/>
                <a:sym typeface="Verdana"/>
              </a:rPr>
              <a:t> have </a:t>
            </a:r>
            <a:r>
              <a:rPr lang="fr-FR" sz="1200" b="1" dirty="0" err="1">
                <a:solidFill>
                  <a:schemeClr val="dk1"/>
                </a:solidFill>
                <a:latin typeface="Verdana"/>
                <a:ea typeface="Verdana"/>
                <a:cs typeface="Verdana"/>
                <a:sym typeface="Verdana"/>
              </a:rPr>
              <a:t>processed</a:t>
            </a:r>
            <a:r>
              <a:rPr lang="fr-FR" sz="1200" b="1" dirty="0">
                <a:solidFill>
                  <a:schemeClr val="dk1"/>
                </a:solidFill>
                <a:latin typeface="Verdana"/>
                <a:ea typeface="Verdana"/>
                <a:cs typeface="Verdana"/>
                <a:sym typeface="Verdana"/>
              </a:rPr>
              <a:t> more than 100%</a:t>
            </a:r>
            <a:endParaRPr sz="1200" b="1" dirty="0">
              <a:solidFill>
                <a:schemeClr val="dk1"/>
              </a:solidFill>
              <a:latin typeface="Verdana"/>
              <a:ea typeface="Verdana"/>
              <a:cs typeface="Verdana"/>
              <a:sym typeface="Verdana"/>
            </a:endParaRPr>
          </a:p>
        </p:txBody>
      </p:sp>
      <p:pic>
        <p:nvPicPr>
          <p:cNvPr id="1688" name="Google Shape;1688;p14"/>
          <p:cNvPicPr preferRelativeResize="0"/>
          <p:nvPr/>
        </p:nvPicPr>
        <p:blipFill rotWithShape="1">
          <a:blip r:embed="rId3">
            <a:alphaModFix/>
          </a:blip>
          <a:srcRect/>
          <a:stretch/>
        </p:blipFill>
        <p:spPr>
          <a:xfrm>
            <a:off x="561085" y="2061464"/>
            <a:ext cx="6585527" cy="3684915"/>
          </a:xfrm>
          <a:prstGeom prst="rect">
            <a:avLst/>
          </a:prstGeom>
          <a:noFill/>
          <a:ln w="9525" cap="flat" cmpd="sng">
            <a:solidFill>
              <a:schemeClr val="dk1"/>
            </a:solidFill>
            <a:prstDash val="solid"/>
            <a:round/>
            <a:headEnd type="none" w="sm" len="sm"/>
            <a:tailEnd type="none" w="sm" len="sm"/>
          </a:ln>
        </p:spPr>
      </p:pic>
      <p:pic>
        <p:nvPicPr>
          <p:cNvPr id="1689" name="Google Shape;1689;p14"/>
          <p:cNvPicPr preferRelativeResize="0"/>
          <p:nvPr/>
        </p:nvPicPr>
        <p:blipFill rotWithShape="1">
          <a:blip r:embed="rId4">
            <a:alphaModFix/>
          </a:blip>
          <a:srcRect/>
          <a:stretch/>
        </p:blipFill>
        <p:spPr>
          <a:xfrm>
            <a:off x="7867030" y="2061464"/>
            <a:ext cx="3766874" cy="3681790"/>
          </a:xfrm>
          <a:prstGeom prst="rect">
            <a:avLst/>
          </a:prstGeom>
          <a:noFill/>
          <a:ln w="9525" cap="flat" cmpd="sng">
            <a:solidFill>
              <a:schemeClr val="dk1"/>
            </a:solidFill>
            <a:prstDash val="solid"/>
            <a:round/>
            <a:headEnd type="none" w="sm" len="sm"/>
            <a:tailEnd type="none" w="sm" len="sm"/>
          </a:ln>
        </p:spPr>
      </p:pic>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93"/>
        <p:cNvGrpSpPr/>
        <p:nvPr/>
      </p:nvGrpSpPr>
      <p:grpSpPr>
        <a:xfrm>
          <a:off x="0" y="0"/>
          <a:ext cx="0" cy="0"/>
          <a:chOff x="0" y="0"/>
          <a:chExt cx="0" cy="0"/>
        </a:xfrm>
      </p:grpSpPr>
      <p:sp>
        <p:nvSpPr>
          <p:cNvPr id="1694" name="Google Shape;1694;p15"/>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u="none" strike="noStrike" cap="none" dirty="0">
                <a:solidFill>
                  <a:srgbClr val="FFFFFF"/>
                </a:solidFill>
                <a:latin typeface="Quattrocento Sans"/>
                <a:ea typeface="Quattrocento Sans"/>
                <a:cs typeface="Quattrocento Sans"/>
                <a:sym typeface="Quattrocento Sans"/>
              </a:rPr>
              <a:t>Benchmarking Executive Summary</a:t>
            </a:r>
            <a:endParaRPr dirty="0"/>
          </a:p>
        </p:txBody>
      </p:sp>
      <p:sp>
        <p:nvSpPr>
          <p:cNvPr id="1695" name="Google Shape;1695;p15"/>
          <p:cNvSpPr txBox="1"/>
          <p:nvPr/>
        </p:nvSpPr>
        <p:spPr>
          <a:xfrm>
            <a:off x="375558" y="2090740"/>
            <a:ext cx="1815193"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02</a:t>
            </a:r>
            <a:endParaRPr dirty="0"/>
          </a:p>
        </p:txBody>
      </p:sp>
      <p:cxnSp>
        <p:nvCxnSpPr>
          <p:cNvPr id="1696" name="Google Shape;1696;p15"/>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01"/>
        <p:cNvGrpSpPr/>
        <p:nvPr/>
      </p:nvGrpSpPr>
      <p:grpSpPr>
        <a:xfrm>
          <a:off x="0" y="0"/>
          <a:ext cx="0" cy="0"/>
          <a:chOff x="0" y="0"/>
          <a:chExt cx="0" cy="0"/>
        </a:xfrm>
      </p:grpSpPr>
      <p:sp>
        <p:nvSpPr>
          <p:cNvPr id="1702" name="Google Shape;1702;p1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Executive Summary – Benchmarking coverage 2G/3G/4G</a:t>
            </a:r>
            <a:br>
              <a:rPr lang="fr-FR" sz="2400" dirty="0">
                <a:solidFill>
                  <a:srgbClr val="414141"/>
                </a:solidFill>
              </a:rPr>
            </a:br>
            <a:r>
              <a:rPr lang="fr-FR" sz="2400" dirty="0">
                <a:solidFill>
                  <a:srgbClr val="7F7F7F"/>
                </a:solidFill>
                <a:latin typeface="Verdana"/>
                <a:ea typeface="Verdana"/>
                <a:cs typeface="Verdana"/>
                <a:sym typeface="Verdana"/>
              </a:rPr>
              <a:t> </a:t>
            </a:r>
            <a:br>
              <a:rPr lang="fr-FR" sz="2400" dirty="0">
                <a:solidFill>
                  <a:srgbClr val="414141"/>
                </a:solidFill>
              </a:rPr>
            </a:br>
            <a:endParaRPr sz="2400" dirty="0">
              <a:solidFill>
                <a:srgbClr val="414141"/>
              </a:solidFill>
            </a:endParaRPr>
          </a:p>
        </p:txBody>
      </p:sp>
      <p:sp>
        <p:nvSpPr>
          <p:cNvPr id="1703" name="Google Shape;1703;p16"/>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16</a:t>
            </a:fld>
            <a:endParaRPr sz="651" b="0" i="0" u="none" strike="noStrike" cap="none">
              <a:solidFill>
                <a:srgbClr val="000000"/>
              </a:solidFill>
              <a:latin typeface="Verdana"/>
              <a:ea typeface="Verdana"/>
              <a:cs typeface="Verdana"/>
              <a:sym typeface="Verdana"/>
            </a:endParaRPr>
          </a:p>
        </p:txBody>
      </p:sp>
      <p:sp>
        <p:nvSpPr>
          <p:cNvPr id="1704" name="Google Shape;1704;p16"/>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05" name="Google Shape;1705;p16"/>
          <p:cNvSpPr/>
          <p:nvPr/>
        </p:nvSpPr>
        <p:spPr>
          <a:xfrm>
            <a:off x="469900" y="1913766"/>
            <a:ext cx="1669392" cy="3775670"/>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dirty="0">
                <a:solidFill>
                  <a:srgbClr val="86BC25"/>
                </a:solidFill>
                <a:latin typeface="Verdana"/>
                <a:ea typeface="Verdana"/>
                <a:cs typeface="Verdana"/>
                <a:sym typeface="Verdana"/>
              </a:rPr>
              <a:t>Coverage 2G/3G/4G</a:t>
            </a:r>
            <a:endParaRPr dirty="0"/>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dirty="0">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dirty="0">
              <a:solidFill>
                <a:srgbClr val="86BC25"/>
              </a:solidFill>
              <a:latin typeface="Verdana"/>
              <a:ea typeface="Verdana"/>
              <a:cs typeface="Verdana"/>
              <a:sym typeface="Verdana"/>
            </a:endParaRPr>
          </a:p>
        </p:txBody>
      </p:sp>
      <p:sp>
        <p:nvSpPr>
          <p:cNvPr id="1706" name="Google Shape;1706;p16"/>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07" name="Google Shape;1707;p16"/>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TECHNOLOGY</a:t>
            </a:r>
            <a:endParaRPr/>
          </a:p>
        </p:txBody>
      </p:sp>
      <p:cxnSp>
        <p:nvCxnSpPr>
          <p:cNvPr id="1708" name="Google Shape;1708;p16"/>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09" name="Google Shape;1709;p16"/>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10" name="Google Shape;1710;p16"/>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11" name="Google Shape;1711;p16"/>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12" name="Google Shape;1712;p16"/>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14" name="Google Shape;1714;p16"/>
          <p:cNvSpPr/>
          <p:nvPr/>
        </p:nvSpPr>
        <p:spPr>
          <a:xfrm>
            <a:off x="7692520" y="2196854"/>
            <a:ext cx="4337555" cy="2960647"/>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Tune and align power settings mainly in 3G/4G. Actual setting may impact the coverage strength specially at Indoor locations</a:t>
            </a:r>
          </a:p>
          <a:p>
            <a:pPr algn="just">
              <a:lnSpc>
                <a:spcPct val="150000"/>
              </a:lnSpc>
              <a:buClr>
                <a:srgbClr val="81BC00"/>
              </a:buClr>
              <a:buSzPts val="1200"/>
            </a:pPr>
            <a:endParaRPr lang="en-US"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Review the design at the coverage and quality blackspots</a:t>
            </a: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We highlight that 4G ARCEP coverage Thresholds are aggressive</a:t>
            </a:r>
          </a:p>
          <a:p>
            <a:pPr marL="171450" lvl="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a:p>
            <a:pPr algn="just">
              <a:lnSpc>
                <a:spcPct val="150000"/>
              </a:lnSpc>
              <a:buClr>
                <a:srgbClr val="81BC00"/>
              </a:buClr>
              <a:buSzPts val="1200"/>
            </a:pPr>
            <a:r>
              <a:rPr lang="fr-FR" sz="1200" dirty="0">
                <a:solidFill>
                  <a:srgbClr val="7F7F7F"/>
                </a:solidFill>
                <a:latin typeface="Verdana"/>
                <a:ea typeface="Verdana"/>
                <a:cs typeface="Verdana"/>
              </a:rPr>
              <a:t>* </a:t>
            </a:r>
            <a:r>
              <a:rPr lang="en-US" sz="1200" dirty="0">
                <a:solidFill>
                  <a:srgbClr val="7F7F7F"/>
                </a:solidFill>
                <a:latin typeface="Verdana"/>
                <a:ea typeface="Verdana"/>
                <a:cs typeface="Verdana"/>
              </a:rPr>
              <a:t>Final recommendations will be shared in the final report including details and findings from  ongoing Configuration Audit</a:t>
            </a: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
        <p:nvSpPr>
          <p:cNvPr id="2" name="Google Shape;1713;p16">
            <a:extLst>
              <a:ext uri="{FF2B5EF4-FFF2-40B4-BE49-F238E27FC236}">
                <a16:creationId xmlns:a16="http://schemas.microsoft.com/office/drawing/2014/main" id="{EF2D6D2E-1B97-72A2-FCEF-923B7143B444}"/>
              </a:ext>
            </a:extLst>
          </p:cNvPr>
          <p:cNvSpPr/>
          <p:nvPr/>
        </p:nvSpPr>
        <p:spPr>
          <a:xfrm>
            <a:off x="2432718" y="1365901"/>
            <a:ext cx="5051486" cy="4871400"/>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None/>
            </a:pPr>
            <a:endParaRPr sz="1200" b="1" dirty="0">
              <a:solidFill>
                <a:srgbClr val="7F7F7F"/>
              </a:solidFill>
              <a:latin typeface="Verdana"/>
              <a:ea typeface="Verdana"/>
              <a:cs typeface="Verdana"/>
              <a:sym typeface="Verdana"/>
            </a:endParaRPr>
          </a:p>
          <a:p>
            <a:pPr marL="0" marR="0" lvl="0" indent="0" algn="just" rtl="0">
              <a:lnSpc>
                <a:spcPct val="110000"/>
              </a:lnSpc>
              <a:spcBef>
                <a:spcPts val="0"/>
              </a:spcBef>
              <a:spcAft>
                <a:spcPts val="0"/>
              </a:spcAft>
              <a:buNone/>
            </a:pPr>
            <a:endParaRPr sz="1200" b="1" dirty="0">
              <a:solidFill>
                <a:srgbClr val="7F7F7F"/>
              </a:solidFill>
              <a:latin typeface="Verdana"/>
              <a:ea typeface="Verdana"/>
              <a:cs typeface="Verdana"/>
              <a:sym typeface="Verdana"/>
            </a:endParaRPr>
          </a:p>
          <a:p>
            <a:pPr marL="0" marR="0" lvl="0" indent="0" algn="just" rtl="0">
              <a:lnSpc>
                <a:spcPct val="110000"/>
              </a:lnSpc>
              <a:spcBef>
                <a:spcPts val="0"/>
              </a:spcBef>
              <a:spcAft>
                <a:spcPts val="0"/>
              </a:spcAft>
              <a:buNone/>
            </a:pPr>
            <a:endParaRPr sz="1200" dirty="0">
              <a:solidFill>
                <a:srgbClr val="7F7F7F"/>
              </a:solidFill>
              <a:latin typeface="Verdana"/>
              <a:ea typeface="Verdana"/>
              <a:cs typeface="Verdana"/>
              <a:sym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sym typeface="Verdana"/>
              </a:rPr>
              <a:t>MTN has outperformed its competitors in terms of 2G coverage for outdoor and Incar morphologies , </a:t>
            </a:r>
            <a:endParaRPr lang="en-US" sz="1200" dirty="0">
              <a:solidFill>
                <a:srgbClr val="7F7F7F"/>
              </a:solidFill>
              <a:latin typeface="Verdana"/>
              <a:ea typeface="Verdana"/>
              <a:cs typeface="Verdana"/>
            </a:endParaRPr>
          </a:p>
          <a:p>
            <a:pPr marL="177800" lvl="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For 2G RF coverage, All operators meet ARCEP obligation for all morphologies,</a:t>
            </a:r>
            <a:endParaRPr sz="1200" dirty="0">
              <a:solidFill>
                <a:srgbClr val="7F7F7F"/>
              </a:solidFill>
              <a:latin typeface="Verdana"/>
              <a:ea typeface="Verdana"/>
              <a:cs typeface="Verdana"/>
            </a:endParaRPr>
          </a:p>
          <a:p>
            <a:pPr marL="177800" lvl="0" indent="-177800" algn="just">
              <a:lnSpc>
                <a:spcPct val="150000"/>
              </a:lnSpc>
              <a:buClr>
                <a:srgbClr val="81BC00"/>
              </a:buClr>
              <a:buSzPts val="1200"/>
              <a:buFont typeface="Arial"/>
              <a:buChar char="•"/>
            </a:pPr>
            <a:endParaRPr sz="1200"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endParaRPr sz="1200"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3G MTN’s coverage rate (90,02%) is lower than CELTISS (93,13%) and better than MOOV with (89,35%),</a:t>
            </a:r>
            <a:endParaRPr sz="1200"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Only MTN and CELTISS meet ARCEP 3G coverage obligation</a:t>
            </a:r>
            <a:endParaRPr sz="1200" dirty="0">
              <a:solidFill>
                <a:srgbClr val="7F7F7F"/>
              </a:solidFill>
              <a:latin typeface="Verdana"/>
              <a:ea typeface="Verdana"/>
              <a:cs typeface="Verdana"/>
              <a:sym typeface="Verdana"/>
            </a:endParaRPr>
          </a:p>
          <a:p>
            <a:pPr lvl="0" algn="just">
              <a:lnSpc>
                <a:spcPct val="150000"/>
              </a:lnSpc>
              <a:buClr>
                <a:srgbClr val="81BC00"/>
              </a:buClr>
              <a:buSzPts val="1200"/>
            </a:pPr>
            <a:endParaRPr lang="fr-FR" sz="1200" dirty="0">
              <a:solidFill>
                <a:srgbClr val="7F7F7F"/>
              </a:solidFill>
              <a:latin typeface="Verdana"/>
              <a:ea typeface="Verdana"/>
              <a:cs typeface="Verdana"/>
              <a:sym typeface="Verdana"/>
            </a:endParaRPr>
          </a:p>
          <a:p>
            <a:pPr marL="17780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MTN is in third position in terms of 4G coverage rate for all morphologies, </a:t>
            </a:r>
            <a:endParaRPr sz="1200" dirty="0">
              <a:solidFill>
                <a:srgbClr val="7F7F7F"/>
              </a:solidFill>
              <a:latin typeface="Verdana"/>
              <a:ea typeface="Verdana"/>
              <a:cs typeface="Verdana"/>
            </a:endParaRPr>
          </a:p>
          <a:p>
            <a:pPr marL="177800" lvl="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All operators failed to satisfied the ARCEP threshold for indoor coverage. </a:t>
            </a:r>
            <a:endParaRPr sz="1200" dirty="0">
              <a:solidFill>
                <a:srgbClr val="7F7F7F"/>
              </a:solidFill>
              <a:latin typeface="Verdana"/>
              <a:ea typeface="Verdana"/>
              <a:cs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4" name="TextBox 3">
            <a:extLst>
              <a:ext uri="{FF2B5EF4-FFF2-40B4-BE49-F238E27FC236}">
                <a16:creationId xmlns:a16="http://schemas.microsoft.com/office/drawing/2014/main" id="{9ED20461-4798-0ECB-3C37-8CD3176F9D9B}"/>
              </a:ext>
            </a:extLst>
          </p:cNvPr>
          <p:cNvSpPr txBox="1"/>
          <p:nvPr/>
        </p:nvSpPr>
        <p:spPr>
          <a:xfrm rot="2127301">
            <a:off x="10133182" y="613980"/>
            <a:ext cx="1071698" cy="307777"/>
          </a:xfrm>
          <a:prstGeom prst="rect">
            <a:avLst/>
          </a:prstGeom>
          <a:noFill/>
        </p:spPr>
        <p:txBody>
          <a:bodyPr wrap="square" rtlCol="0">
            <a:spAutoFit/>
          </a:bodyPr>
          <a:lstStyle/>
          <a:p>
            <a:r>
              <a:rPr lang="fr-FR" dirty="0">
                <a:solidFill>
                  <a:srgbClr val="00B050"/>
                </a:solidFill>
              </a:rPr>
              <a:t>updated</a:t>
            </a: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19"/>
        <p:cNvGrpSpPr/>
        <p:nvPr/>
      </p:nvGrpSpPr>
      <p:grpSpPr>
        <a:xfrm>
          <a:off x="0" y="0"/>
          <a:ext cx="0" cy="0"/>
          <a:chOff x="0" y="0"/>
          <a:chExt cx="0" cy="0"/>
        </a:xfrm>
      </p:grpSpPr>
      <p:sp>
        <p:nvSpPr>
          <p:cNvPr id="1720" name="Google Shape;1720;p1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Executive Summary – Benchmarking voice service 2G/3G</a:t>
            </a:r>
            <a:br>
              <a:rPr lang="fr-FR" sz="2400" dirty="0">
                <a:solidFill>
                  <a:srgbClr val="414141"/>
                </a:solidFill>
              </a:rPr>
            </a:br>
            <a:r>
              <a:rPr lang="fr-FR" sz="2400" dirty="0">
                <a:solidFill>
                  <a:srgbClr val="7F7F7F"/>
                </a:solidFill>
                <a:latin typeface="Verdana"/>
                <a:ea typeface="Verdana"/>
                <a:cs typeface="Verdana"/>
                <a:sym typeface="Verdana"/>
              </a:rPr>
              <a:t> </a:t>
            </a:r>
            <a:br>
              <a:rPr lang="fr-FR" sz="2400" dirty="0">
                <a:solidFill>
                  <a:srgbClr val="414141"/>
                </a:solidFill>
              </a:rPr>
            </a:br>
            <a:endParaRPr sz="2400" dirty="0">
              <a:solidFill>
                <a:srgbClr val="414141"/>
              </a:solidFill>
            </a:endParaRPr>
          </a:p>
        </p:txBody>
      </p:sp>
      <p:sp>
        <p:nvSpPr>
          <p:cNvPr id="1721" name="Google Shape;1721;p1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17</a:t>
            </a:fld>
            <a:endParaRPr sz="651" b="0" i="0" u="none" strike="noStrike" cap="none">
              <a:solidFill>
                <a:srgbClr val="000000"/>
              </a:solidFill>
              <a:latin typeface="Verdana"/>
              <a:ea typeface="Verdana"/>
              <a:cs typeface="Verdana"/>
              <a:sym typeface="Verdana"/>
            </a:endParaRPr>
          </a:p>
        </p:txBody>
      </p:sp>
      <p:sp>
        <p:nvSpPr>
          <p:cNvPr id="1722" name="Google Shape;1722;p1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23" name="Google Shape;1723;p17"/>
          <p:cNvSpPr/>
          <p:nvPr/>
        </p:nvSpPr>
        <p:spPr>
          <a:xfrm>
            <a:off x="469900" y="1913766"/>
            <a:ext cx="1669392" cy="4095148"/>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dirty="0">
                <a:solidFill>
                  <a:srgbClr val="86BC25"/>
                </a:solidFill>
                <a:latin typeface="Verdana"/>
                <a:ea typeface="Verdana"/>
                <a:cs typeface="Verdana"/>
                <a:sym typeface="Verdana"/>
              </a:rPr>
              <a:t>Voice service 2G/3G </a:t>
            </a:r>
            <a:endParaRPr dirty="0"/>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dirty="0">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dirty="0">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dirty="0">
              <a:solidFill>
                <a:srgbClr val="86BC25"/>
              </a:solidFill>
              <a:latin typeface="Verdana"/>
              <a:ea typeface="Verdana"/>
              <a:cs typeface="Verdana"/>
              <a:sym typeface="Verdana"/>
            </a:endParaRPr>
          </a:p>
        </p:txBody>
      </p:sp>
      <p:sp>
        <p:nvSpPr>
          <p:cNvPr id="1724" name="Google Shape;1724;p17"/>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25" name="Google Shape;1725;p17"/>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dirty="0">
                <a:solidFill>
                  <a:srgbClr val="86BC25"/>
                </a:solidFill>
                <a:latin typeface="Verdana"/>
                <a:ea typeface="Verdana"/>
                <a:cs typeface="Verdana"/>
                <a:sym typeface="Verdana"/>
              </a:rPr>
              <a:t>TECHNOLOGY</a:t>
            </a:r>
            <a:endParaRPr dirty="0"/>
          </a:p>
        </p:txBody>
      </p:sp>
      <p:cxnSp>
        <p:nvCxnSpPr>
          <p:cNvPr id="1726" name="Google Shape;1726;p17"/>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27" name="Google Shape;1727;p17"/>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28" name="Google Shape;1728;p17"/>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29" name="Google Shape;1729;p17"/>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30" name="Google Shape;1730;p17"/>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31" name="Google Shape;1731;p17"/>
          <p:cNvSpPr/>
          <p:nvPr/>
        </p:nvSpPr>
        <p:spPr>
          <a:xfrm>
            <a:off x="2390163" y="1529587"/>
            <a:ext cx="5051486" cy="4871400"/>
          </a:xfrm>
          <a:prstGeom prst="rect">
            <a:avLst/>
          </a:prstGeom>
          <a:noFill/>
          <a:ln>
            <a:noFill/>
          </a:ln>
        </p:spPr>
        <p:txBody>
          <a:bodyPr spcFirstLastPara="1" wrap="square" lIns="91425" tIns="45700" rIns="91425" bIns="45700" anchor="t" anchorCtr="0">
            <a:noAutofit/>
          </a:bodyPr>
          <a:lstStyle/>
          <a:p>
            <a:pPr marL="228600" marR="0" lvl="0" indent="-152400" algn="l" rtl="0">
              <a:lnSpc>
                <a:spcPct val="110000"/>
              </a:lnSpc>
              <a:spcBef>
                <a:spcPts val="0"/>
              </a:spcBef>
              <a:spcAft>
                <a:spcPts val="0"/>
              </a:spcAft>
              <a:buClr>
                <a:srgbClr val="C00000"/>
              </a:buClr>
              <a:buSzPts val="1200"/>
              <a:buFont typeface="Noto Sans Symbols"/>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Accessibility: MTN is  ranked first for the accessibility to voice service , better than CELTISS and MOOV,</a:t>
            </a:r>
          </a:p>
          <a:p>
            <a:pPr marR="0" lvl="0" algn="just" rtl="0">
              <a:lnSpc>
                <a:spcPct val="150000"/>
              </a:lnSpc>
              <a:spcBef>
                <a:spcPts val="0"/>
              </a:spcBef>
              <a:spcAft>
                <a:spcPts val="0"/>
              </a:spcAft>
              <a:buClr>
                <a:srgbClr val="81BC00"/>
              </a:buClr>
              <a:buSzPts val="1200"/>
            </a:pP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All operators meet ARCEP requirements in terms of accessibility to voice service, </a:t>
            </a:r>
            <a:endParaRPr sz="1200" dirty="0">
              <a:solidFill>
                <a:srgbClr val="7F7F7F"/>
              </a:solidFill>
              <a:latin typeface="Verdana"/>
              <a:ea typeface="Verdana"/>
              <a:cs typeface="Verdana"/>
              <a:sym typeface="Verdana"/>
            </a:endParaRPr>
          </a:p>
          <a:p>
            <a:pPr marL="0" marR="0" lvl="0" indent="0" algn="just" rtl="0">
              <a:lnSpc>
                <a:spcPct val="150000"/>
              </a:lnSpc>
              <a:spcBef>
                <a:spcPts val="0"/>
              </a:spcBef>
              <a:spcAft>
                <a:spcPts val="0"/>
              </a:spcAft>
              <a:buNone/>
            </a:pP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Retainability: MTN is ranked second in term of retainability, </a:t>
            </a:r>
            <a:endParaRPr dirty="0"/>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MTN's Call Drop Rate is (0.31%) better than MOOV  (1.03%) and lower than CELTISS (0.15%).</a:t>
            </a:r>
            <a:r>
              <a:rPr lang="fr-FR" sz="1200" dirty="0">
                <a:solidFill>
                  <a:srgbClr val="7F7F7F"/>
                </a:solidFill>
                <a:latin typeface="Verdana"/>
                <a:ea typeface="Verdana"/>
                <a:cs typeface="Verdana"/>
                <a:sym typeface="Verdana"/>
              </a:rPr>
              <a:t>Only MTN and CELTISS meet ARCEP retainabilty requirements,</a:t>
            </a:r>
            <a:endParaRPr dirty="0"/>
          </a:p>
          <a:p>
            <a:pPr marL="0" marR="0" lvl="0" indent="0" algn="just" rtl="0">
              <a:lnSpc>
                <a:spcPct val="150000"/>
              </a:lnSpc>
              <a:spcBef>
                <a:spcPts val="0"/>
              </a:spcBef>
              <a:spcAft>
                <a:spcPts val="0"/>
              </a:spcAft>
              <a:buNone/>
            </a:pPr>
            <a:endParaRPr sz="1200" b="1"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Integrity: MTN is in third position in terms of voice quality lower than MOOV and CELTISS with average Mean Opinion Score 3.73 as opposed to 3.85 for CELTISS and 3.87 for MOOV.</a:t>
            </a: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32" name="Google Shape;1732;p17"/>
          <p:cNvSpPr/>
          <p:nvPr/>
        </p:nvSpPr>
        <p:spPr>
          <a:xfrm>
            <a:off x="7692520" y="1913766"/>
            <a:ext cx="4337555" cy="3717783"/>
          </a:xfrm>
          <a:prstGeom prst="rect">
            <a:avLst/>
          </a:prstGeom>
          <a:noFill/>
          <a:ln>
            <a:noFill/>
          </a:ln>
        </p:spPr>
        <p:txBody>
          <a:bodyPr spcFirstLastPara="1" wrap="square" lIns="91425" tIns="45700" rIns="91425" bIns="45700" anchor="t" anchorCtr="0">
            <a:noAutofit/>
          </a:bodyPr>
          <a:lstStyle/>
          <a:p>
            <a:pPr marL="0" marR="0" lvl="0" indent="0" algn="l" rtl="0">
              <a:lnSpc>
                <a:spcPct val="200000"/>
              </a:lnSpc>
              <a:spcBef>
                <a:spcPts val="0"/>
              </a:spcBef>
              <a:spcAft>
                <a:spcPts val="0"/>
              </a:spcAft>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p:txBody>
      </p:sp>
      <p:sp>
        <p:nvSpPr>
          <p:cNvPr id="17" name="Google Shape;1714;p16"/>
          <p:cNvSpPr/>
          <p:nvPr/>
        </p:nvSpPr>
        <p:spPr>
          <a:xfrm>
            <a:off x="7638965" y="2235707"/>
            <a:ext cx="4337555" cy="4051733"/>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To improve its Mean Opinion Score MOS MTN needs to improve its 3G radio parameter </a:t>
            </a:r>
            <a:r>
              <a:rPr lang="en-US" sz="1200" dirty="0" err="1">
                <a:solidFill>
                  <a:srgbClr val="7F7F7F"/>
                </a:solidFill>
                <a:latin typeface="Verdana"/>
                <a:ea typeface="Verdana"/>
                <a:cs typeface="Verdana"/>
              </a:rPr>
              <a:t>Ec</a:t>
            </a:r>
            <a:r>
              <a:rPr lang="en-US" sz="1200" dirty="0">
                <a:solidFill>
                  <a:srgbClr val="7F7F7F"/>
                </a:solidFill>
                <a:latin typeface="Verdana"/>
                <a:ea typeface="Verdana"/>
                <a:cs typeface="Verdana"/>
              </a:rPr>
              <a:t>/No that is closely related to voice quality, </a:t>
            </a: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Voice quality is always better in 3G due to its better codec rate , we recommend to push as much as possible  the voice traffic to 3G, </a:t>
            </a: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2G Full Rate/Half Rate settings need to be tuned in order to improve Full rate penetration. </a:t>
            </a:r>
            <a:endParaRPr lang="fr-FR" sz="1200" dirty="0">
              <a:solidFill>
                <a:srgbClr val="7F7F7F"/>
              </a:solidFill>
              <a:latin typeface="Verdana"/>
              <a:ea typeface="Verdana"/>
              <a:cs typeface="Verdana"/>
            </a:endParaRPr>
          </a:p>
          <a:p>
            <a:pPr lvl="0" algn="just">
              <a:lnSpc>
                <a:spcPct val="110000"/>
              </a:lnSpc>
              <a:buClr>
                <a:schemeClr val="accent6"/>
              </a:buClr>
              <a:buSzPts val="1200"/>
            </a:pPr>
            <a:endParaRPr lang="en-US" sz="1200" dirty="0">
              <a:solidFill>
                <a:srgbClr val="7F7F7F"/>
              </a:solidFill>
              <a:latin typeface="Verdana"/>
              <a:ea typeface="Verdana"/>
              <a:cs typeface="Verdana"/>
            </a:endParaRPr>
          </a:p>
          <a:p>
            <a:pPr algn="just">
              <a:lnSpc>
                <a:spcPct val="150000"/>
              </a:lnSpc>
              <a:buClr>
                <a:srgbClr val="81BC00"/>
              </a:buClr>
              <a:buSzPts val="1200"/>
            </a:pPr>
            <a:r>
              <a:rPr lang="fr-FR" sz="1200" dirty="0">
                <a:solidFill>
                  <a:srgbClr val="7F7F7F"/>
                </a:solidFill>
                <a:latin typeface="Verdana"/>
                <a:ea typeface="Verdana"/>
                <a:cs typeface="Verdana"/>
              </a:rPr>
              <a:t>* </a:t>
            </a:r>
            <a:r>
              <a:rPr lang="en-US" sz="1200" dirty="0">
                <a:solidFill>
                  <a:srgbClr val="7F7F7F"/>
                </a:solidFill>
                <a:latin typeface="Verdana"/>
                <a:ea typeface="Verdana"/>
                <a:cs typeface="Verdana"/>
              </a:rPr>
              <a:t>Final recommendations will be shared In the final report including details and findings from  ongoing Configuration Audit</a:t>
            </a: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
        <p:nvSpPr>
          <p:cNvPr id="2" name="TextBox 1">
            <a:extLst>
              <a:ext uri="{FF2B5EF4-FFF2-40B4-BE49-F238E27FC236}">
                <a16:creationId xmlns:a16="http://schemas.microsoft.com/office/drawing/2014/main" id="{8DA3B9C1-23B2-6E6C-BF10-A17F4F671C88}"/>
              </a:ext>
            </a:extLst>
          </p:cNvPr>
          <p:cNvSpPr txBox="1"/>
          <p:nvPr/>
        </p:nvSpPr>
        <p:spPr>
          <a:xfrm rot="2127301">
            <a:off x="10133182" y="613980"/>
            <a:ext cx="1071698" cy="307777"/>
          </a:xfrm>
          <a:prstGeom prst="rect">
            <a:avLst/>
          </a:prstGeom>
          <a:noFill/>
        </p:spPr>
        <p:txBody>
          <a:bodyPr wrap="square" rtlCol="0">
            <a:spAutoFit/>
          </a:bodyPr>
          <a:lstStyle/>
          <a:p>
            <a:r>
              <a:rPr lang="fr-FR" dirty="0">
                <a:solidFill>
                  <a:srgbClr val="00B050"/>
                </a:solidFill>
              </a:rPr>
              <a:t>updated</a:t>
            </a: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37"/>
        <p:cNvGrpSpPr/>
        <p:nvPr/>
      </p:nvGrpSpPr>
      <p:grpSpPr>
        <a:xfrm>
          <a:off x="0" y="0"/>
          <a:ext cx="0" cy="0"/>
          <a:chOff x="0" y="0"/>
          <a:chExt cx="0" cy="0"/>
        </a:xfrm>
      </p:grpSpPr>
      <p:sp>
        <p:nvSpPr>
          <p:cNvPr id="1738" name="Google Shape;1738;p1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Executive Summary – Benchmarking SMS service</a:t>
            </a:r>
            <a:br>
              <a:rPr lang="fr-FR" sz="2400" dirty="0">
                <a:solidFill>
                  <a:srgbClr val="414141"/>
                </a:solidFill>
              </a:rPr>
            </a:br>
            <a:r>
              <a:rPr lang="fr-FR" sz="2400" dirty="0">
                <a:solidFill>
                  <a:srgbClr val="7F7F7F"/>
                </a:solidFill>
                <a:latin typeface="Verdana"/>
                <a:ea typeface="Verdana"/>
                <a:cs typeface="Verdana"/>
                <a:sym typeface="Verdana"/>
              </a:rPr>
              <a:t> </a:t>
            </a:r>
            <a:br>
              <a:rPr lang="fr-FR" sz="2400" dirty="0">
                <a:solidFill>
                  <a:srgbClr val="414141"/>
                </a:solidFill>
              </a:rPr>
            </a:br>
            <a:endParaRPr sz="2400" dirty="0">
              <a:solidFill>
                <a:srgbClr val="414141"/>
              </a:solidFill>
            </a:endParaRPr>
          </a:p>
        </p:txBody>
      </p:sp>
      <p:sp>
        <p:nvSpPr>
          <p:cNvPr id="1739" name="Google Shape;1739;p1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18</a:t>
            </a:fld>
            <a:endParaRPr sz="651" b="0" i="0" u="none" strike="noStrike" cap="none">
              <a:solidFill>
                <a:srgbClr val="000000"/>
              </a:solidFill>
              <a:latin typeface="Verdana"/>
              <a:ea typeface="Verdana"/>
              <a:cs typeface="Verdana"/>
              <a:sym typeface="Verdana"/>
            </a:endParaRPr>
          </a:p>
        </p:txBody>
      </p:sp>
      <p:sp>
        <p:nvSpPr>
          <p:cNvPr id="1740" name="Google Shape;1740;p18"/>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41" name="Google Shape;1741;p18"/>
          <p:cNvSpPr/>
          <p:nvPr/>
        </p:nvSpPr>
        <p:spPr>
          <a:xfrm>
            <a:off x="469900" y="1913766"/>
            <a:ext cx="1669392" cy="3877434"/>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SMS service 2G/3G </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42" name="Google Shape;1742;p18"/>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43" name="Google Shape;1743;p18"/>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TECHNOLOGY</a:t>
            </a:r>
            <a:endParaRPr/>
          </a:p>
        </p:txBody>
      </p:sp>
      <p:cxnSp>
        <p:nvCxnSpPr>
          <p:cNvPr id="1744" name="Google Shape;1744;p18"/>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45" name="Google Shape;1745;p18"/>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46" name="Google Shape;1746;p18"/>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47" name="Google Shape;1747;p18"/>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48" name="Google Shape;1748;p18"/>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49" name="Google Shape;1749;p18"/>
          <p:cNvSpPr/>
          <p:nvPr/>
        </p:nvSpPr>
        <p:spPr>
          <a:xfrm>
            <a:off x="2515598" y="2255301"/>
            <a:ext cx="5051486" cy="4871400"/>
          </a:xfrm>
          <a:prstGeom prst="rect">
            <a:avLst/>
          </a:prstGeom>
          <a:noFill/>
          <a:ln>
            <a:noFill/>
          </a:ln>
        </p:spPr>
        <p:txBody>
          <a:bodyPr spcFirstLastPara="1" wrap="square" lIns="91425" tIns="45700" rIns="91425" bIns="45700" anchor="t" anchorCtr="0">
            <a:noAutofit/>
          </a:bodyPr>
          <a:lstStyle/>
          <a:p>
            <a:pPr marL="228600" marR="0" lvl="0" indent="-152400" algn="l" rtl="0">
              <a:lnSpc>
                <a:spcPct val="110000"/>
              </a:lnSpc>
              <a:spcBef>
                <a:spcPts val="0"/>
              </a:spcBef>
              <a:spcAft>
                <a:spcPts val="0"/>
              </a:spcAft>
              <a:buClr>
                <a:srgbClr val="C00000"/>
              </a:buClr>
              <a:buSzPts val="1200"/>
              <a:buFont typeface="Noto Sans Symbols"/>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177800" marR="0" lvl="0" indent="-101600" algn="l" rtl="0">
              <a:lnSpc>
                <a:spcPct val="110000"/>
              </a:lnSpc>
              <a:spcBef>
                <a:spcPts val="0"/>
              </a:spcBef>
              <a:spcAft>
                <a:spcPts val="0"/>
              </a:spcAft>
              <a:buClr>
                <a:srgbClr val="81BC00"/>
              </a:buClr>
              <a:buSzPts val="1200"/>
              <a:buFont typeface="Arial"/>
              <a:buNone/>
            </a:pPr>
            <a:endParaRPr sz="1200" b="1" dirty="0">
              <a:solidFill>
                <a:srgbClr val="7F7F7F"/>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7F7F7F"/>
              </a:solidFill>
              <a:latin typeface="Verdana"/>
              <a:ea typeface="Verdana"/>
              <a:cs typeface="Verdana"/>
              <a:sym typeface="Verdana"/>
            </a:endParaRPr>
          </a:p>
          <a:p>
            <a:pPr marL="177800" marR="0" lvl="0" indent="-177800" algn="just" rtl="0">
              <a:lnSpc>
                <a:spcPct val="11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All operators failed to meet ARCEP for SMS Send Success with End To End Delivery Time &lt; 6 sec,</a:t>
            </a:r>
            <a:endParaRPr dirty="0"/>
          </a:p>
          <a:p>
            <a:pPr marL="177800" marR="0" lvl="0" indent="-101600" algn="just" rtl="0">
              <a:lnSpc>
                <a:spcPct val="110000"/>
              </a:lnSpc>
              <a:spcBef>
                <a:spcPts val="0"/>
              </a:spcBef>
              <a:spcAft>
                <a:spcPts val="0"/>
              </a:spcAft>
              <a:buClr>
                <a:srgbClr val="81BC00"/>
              </a:buClr>
              <a:buSzPts val="1200"/>
              <a:buFont typeface="Arial"/>
              <a:buNone/>
            </a:pPr>
            <a:endParaRPr sz="1200" b="1" dirty="0">
              <a:solidFill>
                <a:srgbClr val="7F7F7F"/>
              </a:solidFill>
              <a:latin typeface="Verdana"/>
              <a:ea typeface="Verdana"/>
              <a:cs typeface="Verdana"/>
              <a:sym typeface="Verdana"/>
            </a:endParaRPr>
          </a:p>
          <a:p>
            <a:pPr marL="177800" marR="0" lvl="0" indent="-177800" algn="just" rtl="0">
              <a:lnSpc>
                <a:spcPct val="11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In CALAVI, MTN has the best SMS </a:t>
            </a:r>
            <a:r>
              <a:rPr lang="fr-FR" sz="1200" dirty="0" err="1">
                <a:solidFill>
                  <a:srgbClr val="7F7F7F"/>
                </a:solidFill>
                <a:latin typeface="Verdana"/>
                <a:ea typeface="Verdana"/>
                <a:cs typeface="Verdana"/>
                <a:sym typeface="Verdana"/>
              </a:rPr>
              <a:t>send</a:t>
            </a:r>
            <a:r>
              <a:rPr lang="fr-FR" sz="1200" dirty="0">
                <a:solidFill>
                  <a:srgbClr val="7F7F7F"/>
                </a:solidFill>
                <a:latin typeface="Verdana"/>
                <a:ea typeface="Verdana"/>
                <a:cs typeface="Verdana"/>
                <a:sym typeface="Verdana"/>
              </a:rPr>
              <a:t>/Receive succes ratio and the best distrution for SMS </a:t>
            </a:r>
            <a:r>
              <a:rPr lang="fr-FR" sz="1200" dirty="0" err="1">
                <a:solidFill>
                  <a:srgbClr val="7F7F7F"/>
                </a:solidFill>
                <a:latin typeface="Verdana"/>
                <a:ea typeface="Verdana"/>
                <a:cs typeface="Verdana"/>
                <a:sym typeface="Verdana"/>
              </a:rPr>
              <a:t>send</a:t>
            </a:r>
            <a:r>
              <a:rPr lang="fr-FR" sz="1200" dirty="0">
                <a:solidFill>
                  <a:srgbClr val="7F7F7F"/>
                </a:solidFill>
                <a:latin typeface="Verdana"/>
                <a:ea typeface="Verdana"/>
                <a:cs typeface="Verdana"/>
                <a:sym typeface="Verdana"/>
              </a:rPr>
              <a:t> duration.</a:t>
            </a:r>
            <a:endParaRPr dirty="0"/>
          </a:p>
          <a:p>
            <a:pPr marL="177800" marR="0" lvl="0" indent="-101600" algn="l" rtl="0">
              <a:lnSpc>
                <a:spcPct val="110000"/>
              </a:lnSpc>
              <a:spcBef>
                <a:spcPts val="0"/>
              </a:spcBef>
              <a:spcAft>
                <a:spcPts val="0"/>
              </a:spcAft>
              <a:buClr>
                <a:srgbClr val="81BC00"/>
              </a:buClr>
              <a:buSzPts val="1200"/>
              <a:buFont typeface="Arial"/>
              <a:buNone/>
            </a:pPr>
            <a:endParaRPr sz="1200" b="1" dirty="0">
              <a:solidFill>
                <a:srgbClr val="7F7F7F"/>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50" name="Google Shape;1750;p18"/>
          <p:cNvSpPr/>
          <p:nvPr/>
        </p:nvSpPr>
        <p:spPr>
          <a:xfrm>
            <a:off x="7854445" y="2369440"/>
            <a:ext cx="4337555" cy="3717783"/>
          </a:xfrm>
          <a:prstGeom prst="rect">
            <a:avLst/>
          </a:prstGeom>
          <a:noFill/>
          <a:ln>
            <a:noFill/>
          </a:ln>
        </p:spPr>
        <p:txBody>
          <a:bodyPr spcFirstLastPara="1" wrap="square" lIns="91425" tIns="45700" rIns="91425" bIns="45700" anchor="t" anchorCtr="0">
            <a:noAutofit/>
          </a:bodyPr>
          <a:lstStyle/>
          <a:p>
            <a:pPr marL="177800" marR="0" lvl="0" indent="-101600" algn="l" rtl="0">
              <a:lnSpc>
                <a:spcPct val="200000"/>
              </a:lnSpc>
              <a:spcBef>
                <a:spcPts val="0"/>
              </a:spcBef>
              <a:spcAft>
                <a:spcPts val="0"/>
              </a:spcAft>
              <a:buClr>
                <a:srgbClr val="81BC00"/>
              </a:buClr>
              <a:buSzPts val="1200"/>
              <a:buFont typeface="Arial"/>
              <a:buNone/>
            </a:pPr>
            <a:endParaRPr sz="1200" dirty="0">
              <a:solidFill>
                <a:srgbClr val="FF0000"/>
              </a:solidFill>
              <a:latin typeface="Verdana"/>
              <a:ea typeface="Verdana"/>
              <a:cs typeface="Verdana"/>
              <a:sym typeface="Verdana"/>
            </a:endParaRPr>
          </a:p>
          <a:p>
            <a:pPr marR="0" lvl="0" algn="l" rtl="0">
              <a:lnSpc>
                <a:spcPct val="200000"/>
              </a:lnSpc>
              <a:spcBef>
                <a:spcPts val="0"/>
              </a:spcBef>
              <a:spcAft>
                <a:spcPts val="0"/>
              </a:spcAft>
              <a:buClr>
                <a:srgbClr val="81BC00"/>
              </a:buClr>
              <a:buSzPts val="1200"/>
            </a:pPr>
            <a:endParaRPr dirty="0"/>
          </a:p>
          <a:p>
            <a:pPr marL="0" marR="0" lvl="0" indent="0" algn="l" rtl="0">
              <a:lnSpc>
                <a:spcPct val="200000"/>
              </a:lnSpc>
              <a:spcBef>
                <a:spcPts val="0"/>
              </a:spcBef>
              <a:spcAft>
                <a:spcPts val="0"/>
              </a:spcAft>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p:txBody>
      </p:sp>
      <p:sp>
        <p:nvSpPr>
          <p:cNvPr id="15" name="Google Shape;1714;p16"/>
          <p:cNvSpPr/>
          <p:nvPr/>
        </p:nvSpPr>
        <p:spPr>
          <a:xfrm>
            <a:off x="7638965" y="2235707"/>
            <a:ext cx="4337555" cy="4051733"/>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There is no issue in radio accessibility that could be correlated to the SMS high delivery time.</a:t>
            </a:r>
          </a:p>
          <a:p>
            <a:pPr algn="just">
              <a:lnSpc>
                <a:spcPct val="150000"/>
              </a:lnSpc>
              <a:buClr>
                <a:srgbClr val="81BC00"/>
              </a:buClr>
              <a:buSzPts val="1200"/>
            </a:pPr>
            <a:endParaRPr lang="en-US"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End to End investigation need to be performed to analyses the high delivery time including mainly Core/SMS parts: SM Sserver...</a:t>
            </a:r>
            <a:endParaRPr lang="fr-FR"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lvl="0" algn="just">
              <a:lnSpc>
                <a:spcPct val="110000"/>
              </a:lnSpc>
              <a:buClr>
                <a:schemeClr val="accent6"/>
              </a:buClr>
              <a:buSzPts val="1200"/>
            </a:pPr>
            <a:endParaRPr lang="en-US" sz="1200" dirty="0">
              <a:solidFill>
                <a:srgbClr val="7F7F7F"/>
              </a:solidFill>
              <a:latin typeface="Verdana"/>
              <a:ea typeface="Verdana"/>
              <a:cs typeface="Verdana"/>
            </a:endParaRPr>
          </a:p>
          <a:p>
            <a:pPr algn="just">
              <a:lnSpc>
                <a:spcPct val="150000"/>
              </a:lnSpc>
              <a:buClr>
                <a:srgbClr val="81BC00"/>
              </a:buClr>
              <a:buSzPts val="1200"/>
            </a:pPr>
            <a:r>
              <a:rPr lang="fr-FR" sz="1200" dirty="0">
                <a:solidFill>
                  <a:srgbClr val="7F7F7F"/>
                </a:solidFill>
                <a:latin typeface="Verdana"/>
                <a:ea typeface="Verdana"/>
                <a:cs typeface="Verdana"/>
              </a:rPr>
              <a:t>* </a:t>
            </a:r>
            <a:r>
              <a:rPr lang="en-US" sz="1200" dirty="0">
                <a:solidFill>
                  <a:srgbClr val="7F7F7F"/>
                </a:solidFill>
                <a:latin typeface="Verdana"/>
                <a:ea typeface="Verdana"/>
                <a:cs typeface="Verdana"/>
              </a:rPr>
              <a:t>Final recommendations will be shared in the final report including details and findings from  ongoing Configuration Audit</a:t>
            </a: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
        <p:nvSpPr>
          <p:cNvPr id="2" name="TextBox 1">
            <a:extLst>
              <a:ext uri="{FF2B5EF4-FFF2-40B4-BE49-F238E27FC236}">
                <a16:creationId xmlns:a16="http://schemas.microsoft.com/office/drawing/2014/main" id="{774F0F09-2448-9855-9ACF-E9E65B1A929A}"/>
              </a:ext>
            </a:extLst>
          </p:cNvPr>
          <p:cNvSpPr txBox="1"/>
          <p:nvPr/>
        </p:nvSpPr>
        <p:spPr>
          <a:xfrm rot="1892070">
            <a:off x="9815209" y="593387"/>
            <a:ext cx="1108953" cy="307777"/>
          </a:xfrm>
          <a:prstGeom prst="rect">
            <a:avLst/>
          </a:prstGeom>
          <a:noFill/>
        </p:spPr>
        <p:txBody>
          <a:bodyPr wrap="square" rtlCol="0">
            <a:spAutoFit/>
          </a:bodyPr>
          <a:lstStyle/>
          <a:p>
            <a:r>
              <a:rPr lang="fr-FR" dirty="0">
                <a:solidFill>
                  <a:srgbClr val="00B050"/>
                </a:solidFill>
              </a:rPr>
              <a:t>Updated</a:t>
            </a: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55"/>
        <p:cNvGrpSpPr/>
        <p:nvPr/>
      </p:nvGrpSpPr>
      <p:grpSpPr>
        <a:xfrm>
          <a:off x="0" y="0"/>
          <a:ext cx="0" cy="0"/>
          <a:chOff x="0" y="0"/>
          <a:chExt cx="0" cy="0"/>
        </a:xfrm>
      </p:grpSpPr>
      <p:sp>
        <p:nvSpPr>
          <p:cNvPr id="1756" name="Google Shape;1756;p1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Executive Summary – Benchmarking 4G Data service</a:t>
            </a:r>
            <a:br>
              <a:rPr lang="fr-FR" sz="2400" dirty="0">
                <a:solidFill>
                  <a:srgbClr val="414141"/>
                </a:solidFill>
              </a:rPr>
            </a:br>
            <a:r>
              <a:rPr lang="fr-FR" sz="2400" dirty="0">
                <a:solidFill>
                  <a:srgbClr val="7F7F7F"/>
                </a:solidFill>
                <a:latin typeface="Verdana"/>
                <a:ea typeface="Verdana"/>
                <a:cs typeface="Verdana"/>
                <a:sym typeface="Verdana"/>
              </a:rPr>
              <a:t> </a:t>
            </a:r>
            <a:br>
              <a:rPr lang="fr-FR" sz="2400" dirty="0">
                <a:solidFill>
                  <a:srgbClr val="414141"/>
                </a:solidFill>
              </a:rPr>
            </a:br>
            <a:endParaRPr sz="2400" dirty="0">
              <a:solidFill>
                <a:srgbClr val="414141"/>
              </a:solidFill>
            </a:endParaRPr>
          </a:p>
        </p:txBody>
      </p:sp>
      <p:sp>
        <p:nvSpPr>
          <p:cNvPr id="1757" name="Google Shape;1757;p1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19</a:t>
            </a:fld>
            <a:endParaRPr sz="651" b="0" i="0" u="none" strike="noStrike" cap="none">
              <a:solidFill>
                <a:srgbClr val="000000"/>
              </a:solidFill>
              <a:latin typeface="Verdana"/>
              <a:ea typeface="Verdana"/>
              <a:cs typeface="Verdana"/>
              <a:sym typeface="Verdana"/>
            </a:endParaRPr>
          </a:p>
        </p:txBody>
      </p:sp>
      <p:sp>
        <p:nvSpPr>
          <p:cNvPr id="1758" name="Google Shape;1758;p1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59" name="Google Shape;1759;p19"/>
          <p:cNvSpPr/>
          <p:nvPr/>
        </p:nvSpPr>
        <p:spPr>
          <a:xfrm>
            <a:off x="469900" y="1913765"/>
            <a:ext cx="1669392" cy="4414463"/>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Data service 4G</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60" name="Google Shape;1760;p19"/>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61" name="Google Shape;1761;p19"/>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TECHNOLOGY</a:t>
            </a:r>
            <a:endParaRPr/>
          </a:p>
        </p:txBody>
      </p:sp>
      <p:cxnSp>
        <p:nvCxnSpPr>
          <p:cNvPr id="1762" name="Google Shape;1762;p19"/>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63" name="Google Shape;1763;p19"/>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64" name="Google Shape;1764;p19"/>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65" name="Google Shape;1765;p19"/>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66" name="Google Shape;1766;p19"/>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67" name="Google Shape;1767;p19"/>
          <p:cNvSpPr/>
          <p:nvPr/>
        </p:nvSpPr>
        <p:spPr>
          <a:xfrm>
            <a:off x="2390163" y="1529586"/>
            <a:ext cx="5051486" cy="5246799"/>
          </a:xfrm>
          <a:prstGeom prst="rect">
            <a:avLst/>
          </a:prstGeom>
          <a:noFill/>
          <a:ln>
            <a:noFill/>
          </a:ln>
        </p:spPr>
        <p:txBody>
          <a:bodyPr spcFirstLastPara="1" wrap="square" lIns="91425" tIns="45700" rIns="91425" bIns="45700" anchor="t" anchorCtr="0">
            <a:noAutofit/>
          </a:bodyPr>
          <a:lstStyle/>
          <a:p>
            <a:pPr marL="228600" marR="0" lvl="0" indent="-152400" algn="l" rtl="0">
              <a:lnSpc>
                <a:spcPct val="110000"/>
              </a:lnSpc>
              <a:spcBef>
                <a:spcPts val="0"/>
              </a:spcBef>
              <a:spcAft>
                <a:spcPts val="0"/>
              </a:spcAft>
              <a:buClr>
                <a:srgbClr val="C00000"/>
              </a:buClr>
              <a:buSzPts val="1200"/>
              <a:buFont typeface="Noto Sans Symbols"/>
              <a:buNone/>
            </a:pPr>
            <a:endParaRPr sz="1200" b="1" dirty="0">
              <a:solidFill>
                <a:srgbClr val="C00000"/>
              </a:solidFill>
              <a:latin typeface="Verdana"/>
              <a:ea typeface="Verdana"/>
              <a:cs typeface="Verdana"/>
              <a:sym typeface="Verdana"/>
            </a:endParaRPr>
          </a:p>
          <a:p>
            <a:pPr marL="0" marR="0" lvl="0" indent="0" algn="just" rtl="0">
              <a:lnSpc>
                <a:spcPct val="150000"/>
              </a:lnSpc>
              <a:spcBef>
                <a:spcPts val="0"/>
              </a:spcBef>
              <a:spcAft>
                <a:spcPts val="0"/>
              </a:spcAft>
              <a:buNone/>
            </a:pPr>
            <a:endParaRPr sz="1200" b="1"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Performance is stable in terms of accessibility for 4G data service, and all operators meet ARCEP's requirements.</a:t>
            </a:r>
          </a:p>
          <a:p>
            <a:pPr marR="0" lvl="0" algn="just" rtl="0">
              <a:lnSpc>
                <a:spcPct val="150000"/>
              </a:lnSpc>
              <a:spcBef>
                <a:spcPts val="0"/>
              </a:spcBef>
              <a:spcAft>
                <a:spcPts val="0"/>
              </a:spcAft>
              <a:buClr>
                <a:srgbClr val="81BC00"/>
              </a:buClr>
              <a:buSzPts val="1200"/>
            </a:pP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MTN is ranked second in terms of 4G DL throughput with 19.46Mbps, which is better than CELTISS’s 12.67Mbps but lower than MOOV’s 22.70Mbps.</a:t>
            </a:r>
            <a:endParaRPr dirty="0"/>
          </a:p>
          <a:p>
            <a:pPr marL="177800" marR="0" lvl="0" indent="-101600" algn="just" rtl="0">
              <a:lnSpc>
                <a:spcPct val="150000"/>
              </a:lnSpc>
              <a:spcBef>
                <a:spcPts val="0"/>
              </a:spcBef>
              <a:spcAft>
                <a:spcPts val="0"/>
              </a:spcAft>
              <a:buClr>
                <a:srgbClr val="81BC00"/>
              </a:buClr>
              <a:buSzPts val="1200"/>
              <a:buFont typeface="Arial"/>
              <a:buNone/>
            </a:pP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MTN is ranked first in terms of 4G UL throughput with 16.19Mbps, as opposed to 14.25Mbps for MOOV and 12.26Mbps for CELTISS.</a:t>
            </a:r>
          </a:p>
          <a:p>
            <a:pPr marR="0" lvl="0" algn="just" rtl="0">
              <a:lnSpc>
                <a:spcPct val="150000"/>
              </a:lnSpc>
              <a:spcBef>
                <a:spcPts val="0"/>
              </a:spcBef>
              <a:spcAft>
                <a:spcPts val="0"/>
              </a:spcAft>
              <a:buClr>
                <a:srgbClr val="81BC00"/>
              </a:buClr>
              <a:buSzPts val="1200"/>
            </a:pP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All operators meet ARCEP's 4G End User Throughput obligation for download and upload.</a:t>
            </a:r>
            <a:endParaRPr dirty="0"/>
          </a:p>
          <a:p>
            <a:pPr marL="177800" marR="0" lvl="0" indent="-101600" algn="just" rtl="0">
              <a:lnSpc>
                <a:spcPct val="150000"/>
              </a:lnSpc>
              <a:spcBef>
                <a:spcPts val="0"/>
              </a:spcBef>
              <a:spcAft>
                <a:spcPts val="0"/>
              </a:spcAft>
              <a:buClr>
                <a:srgbClr val="81BC00"/>
              </a:buClr>
              <a:buSzPts val="1200"/>
              <a:buFont typeface="Arial"/>
              <a:buNone/>
            </a:pPr>
            <a:endParaRPr sz="1200" dirty="0">
              <a:solidFill>
                <a:srgbClr val="7F7F7F"/>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68" name="Google Shape;1768;p19"/>
          <p:cNvSpPr/>
          <p:nvPr/>
        </p:nvSpPr>
        <p:spPr>
          <a:xfrm>
            <a:off x="7733253" y="1913766"/>
            <a:ext cx="4337555" cy="2960647"/>
          </a:xfrm>
          <a:prstGeom prst="rect">
            <a:avLst/>
          </a:prstGeom>
          <a:noFill/>
          <a:ln>
            <a:noFill/>
          </a:ln>
        </p:spPr>
        <p:txBody>
          <a:bodyPr spcFirstLastPara="1" wrap="square" lIns="91425" tIns="45700" rIns="91425" bIns="45700" anchor="t" anchorCtr="0">
            <a:noAutofit/>
          </a:bodyPr>
          <a:lstStyle/>
          <a:p>
            <a:pPr marL="177800" marR="0" lvl="0" indent="-177800" algn="l" rtl="0">
              <a:lnSpc>
                <a:spcPct val="200000"/>
              </a:lnSpc>
              <a:spcBef>
                <a:spcPts val="0"/>
              </a:spcBef>
              <a:spcAft>
                <a:spcPts val="0"/>
              </a:spcAft>
              <a:buClr>
                <a:srgbClr val="81BC00"/>
              </a:buClr>
              <a:buSzPts val="1200"/>
              <a:buFont typeface="Arial"/>
              <a:buChar char="•"/>
            </a:pPr>
            <a:endParaRPr sz="1200" dirty="0">
              <a:solidFill>
                <a:schemeClr val="dk1"/>
              </a:solidFill>
              <a:latin typeface="Verdana"/>
              <a:ea typeface="Verdana"/>
              <a:cs typeface="Verdana"/>
              <a:sym typeface="Verdana"/>
            </a:endParaRPr>
          </a:p>
        </p:txBody>
      </p:sp>
      <p:sp>
        <p:nvSpPr>
          <p:cNvPr id="3" name="TextBox 2">
            <a:extLst>
              <a:ext uri="{FF2B5EF4-FFF2-40B4-BE49-F238E27FC236}">
                <a16:creationId xmlns:a16="http://schemas.microsoft.com/office/drawing/2014/main" id="{FEF059C5-34F0-1BCB-97E0-6AF393477660}"/>
              </a:ext>
            </a:extLst>
          </p:cNvPr>
          <p:cNvSpPr txBox="1"/>
          <p:nvPr/>
        </p:nvSpPr>
        <p:spPr>
          <a:xfrm rot="1892070">
            <a:off x="9815209" y="593387"/>
            <a:ext cx="1108953" cy="307777"/>
          </a:xfrm>
          <a:prstGeom prst="rect">
            <a:avLst/>
          </a:prstGeom>
          <a:noFill/>
        </p:spPr>
        <p:txBody>
          <a:bodyPr wrap="square" rtlCol="0">
            <a:spAutoFit/>
          </a:bodyPr>
          <a:lstStyle/>
          <a:p>
            <a:r>
              <a:rPr lang="fr-FR" dirty="0">
                <a:solidFill>
                  <a:srgbClr val="00B050"/>
                </a:solidFill>
              </a:rPr>
              <a:t>Updated</a:t>
            </a:r>
          </a:p>
        </p:txBody>
      </p:sp>
      <p:sp>
        <p:nvSpPr>
          <p:cNvPr id="4" name="Google Shape;1714;p16">
            <a:extLst>
              <a:ext uri="{FF2B5EF4-FFF2-40B4-BE49-F238E27FC236}">
                <a16:creationId xmlns:a16="http://schemas.microsoft.com/office/drawing/2014/main" id="{93184D64-468D-7772-DACE-A9EE0465B1E3}"/>
              </a:ext>
            </a:extLst>
          </p:cNvPr>
          <p:cNvSpPr/>
          <p:nvPr/>
        </p:nvSpPr>
        <p:spPr>
          <a:xfrm>
            <a:off x="7692520" y="1961332"/>
            <a:ext cx="4337555" cy="4051733"/>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 MTN spectrum need to be used with a better efficiency, Some features and parameters need to be tuned and aligned,</a:t>
            </a:r>
          </a:p>
          <a:p>
            <a:pPr algn="just">
              <a:lnSpc>
                <a:spcPct val="150000"/>
              </a:lnSpc>
              <a:buClr>
                <a:srgbClr val="81BC00"/>
              </a:buClr>
              <a:buSzPts val="1200"/>
            </a:pPr>
            <a:endParaRPr lang="en-US"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To improve its 4G DL Throughput, MTN needs to optimize the carrier aggregation, MIMO settings and modulation, </a:t>
            </a:r>
          </a:p>
          <a:p>
            <a:pPr algn="just">
              <a:lnSpc>
                <a:spcPct val="150000"/>
              </a:lnSpc>
              <a:buClr>
                <a:srgbClr val="81BC00"/>
              </a:buClr>
              <a:buSzPts val="1200"/>
            </a:pPr>
            <a:endParaRPr lang="en-US"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To ensure that no throughput limitation is applied on users profiles.</a:t>
            </a:r>
          </a:p>
          <a:p>
            <a:pPr algn="just">
              <a:lnSpc>
                <a:spcPct val="150000"/>
              </a:lnSpc>
              <a:buClr>
                <a:srgbClr val="81BC00"/>
              </a:buClr>
              <a:buSzPts val="1200"/>
            </a:pPr>
            <a:endParaRPr lang="en-US" sz="1200" dirty="0">
              <a:solidFill>
                <a:srgbClr val="7F7F7F"/>
              </a:solidFill>
              <a:latin typeface="Verdana"/>
              <a:ea typeface="Verdana"/>
              <a:cs typeface="Verdana"/>
            </a:endParaRP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28"/>
        <p:cNvGrpSpPr/>
        <p:nvPr/>
      </p:nvGrpSpPr>
      <p:grpSpPr>
        <a:xfrm>
          <a:off x="0" y="0"/>
          <a:ext cx="0" cy="0"/>
          <a:chOff x="0" y="0"/>
          <a:chExt cx="0" cy="0"/>
        </a:xfrm>
      </p:grpSpPr>
      <p:sp>
        <p:nvSpPr>
          <p:cNvPr id="1429" name="Google Shape;1429;p2"/>
          <p:cNvSpPr txBox="1">
            <a:spLocks noGrp="1"/>
          </p:cNvSpPr>
          <p:nvPr>
            <p:ph type="sldNum" idx="12"/>
          </p:nvPr>
        </p:nvSpPr>
        <p:spPr>
          <a:xfrm>
            <a:off x="11568112" y="6666515"/>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a:t>
            </a:fld>
            <a:endParaRPr sz="651" b="0" i="0" u="none" strike="noStrike" cap="none">
              <a:solidFill>
                <a:srgbClr val="000000"/>
              </a:solidFill>
              <a:latin typeface="Verdana"/>
              <a:ea typeface="Verdana"/>
              <a:cs typeface="Verdana"/>
              <a:sym typeface="Verdana"/>
            </a:endParaRPr>
          </a:p>
        </p:txBody>
      </p:sp>
      <p:sp>
        <p:nvSpPr>
          <p:cNvPr id="1430" name="Google Shape;1430;p2"/>
          <p:cNvSpPr txBox="1">
            <a:spLocks noGrp="1"/>
          </p:cNvSpPr>
          <p:nvPr>
            <p:ph type="ftr" idx="11"/>
          </p:nvPr>
        </p:nvSpPr>
        <p:spPr>
          <a:xfrm>
            <a:off x="469122" y="6584426"/>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a:p>
        </p:txBody>
      </p:sp>
      <p:sp>
        <p:nvSpPr>
          <p:cNvPr id="1431" name="Google Shape;1431;p2"/>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Summary</a:t>
            </a:r>
            <a:endParaRPr dirty="0"/>
          </a:p>
        </p:txBody>
      </p:sp>
      <p:graphicFrame>
        <p:nvGraphicFramePr>
          <p:cNvPr id="1432" name="Google Shape;1432;p2"/>
          <p:cNvGraphicFramePr/>
          <p:nvPr>
            <p:extLst>
              <p:ext uri="{D42A27DB-BD31-4B8C-83A1-F6EECF244321}">
                <p14:modId xmlns:p14="http://schemas.microsoft.com/office/powerpoint/2010/main" val="3181913543"/>
              </p:ext>
            </p:extLst>
          </p:nvPr>
        </p:nvGraphicFramePr>
        <p:xfrm>
          <a:off x="921482" y="1703357"/>
          <a:ext cx="10996150" cy="3840282"/>
        </p:xfrm>
        <a:graphic>
          <a:graphicData uri="http://schemas.openxmlformats.org/drawingml/2006/table">
            <a:tbl>
              <a:tblPr>
                <a:noFill/>
                <a:tableStyleId>{62A84436-6C33-42CD-8F6A-DCAEFB94276C}</a:tableStyleId>
              </a:tblPr>
              <a:tblGrid>
                <a:gridCol w="10136150">
                  <a:extLst>
                    <a:ext uri="{9D8B030D-6E8A-4147-A177-3AD203B41FA5}">
                      <a16:colId xmlns:a16="http://schemas.microsoft.com/office/drawing/2014/main" val="20000"/>
                    </a:ext>
                  </a:extLst>
                </a:gridCol>
                <a:gridCol w="860000">
                  <a:extLst>
                    <a:ext uri="{9D8B030D-6E8A-4147-A177-3AD203B41FA5}">
                      <a16:colId xmlns:a16="http://schemas.microsoft.com/office/drawing/2014/main" val="20001"/>
                    </a:ext>
                  </a:extLst>
                </a:gridCol>
              </a:tblGrid>
              <a:tr h="409975">
                <a:tc>
                  <a:txBody>
                    <a:bodyPr/>
                    <a:lstStyle/>
                    <a:p>
                      <a:pPr marL="355600" marR="0" lvl="0" indent="-355600" algn="l" rtl="0">
                        <a:lnSpc>
                          <a:spcPct val="106000"/>
                        </a:lnSpc>
                        <a:spcBef>
                          <a:spcPts val="0"/>
                        </a:spcBef>
                        <a:spcAft>
                          <a:spcPts val="0"/>
                        </a:spcAft>
                        <a:buClr>
                          <a:schemeClr val="dk1"/>
                        </a:buClr>
                        <a:buSzPts val="1600"/>
                        <a:buFont typeface="Noto Sans Symbols"/>
                        <a:buNone/>
                      </a:pPr>
                      <a:endParaRPr sz="1600" b="0" i="0" u="none" strike="noStrike" cap="none">
                        <a:solidFill>
                          <a:schemeClr val="dk1"/>
                        </a:solidFill>
                        <a:latin typeface="Verdana"/>
                        <a:ea typeface="Verdana"/>
                        <a:cs typeface="Verdana"/>
                        <a:sym typeface="Verdana"/>
                      </a:endParaRPr>
                    </a:p>
                    <a:p>
                      <a:pPr marL="355600" marR="0" lvl="0" indent="-355600" algn="l" rtl="0">
                        <a:lnSpc>
                          <a:spcPct val="106000"/>
                        </a:lnSpc>
                        <a:spcBef>
                          <a:spcPts val="1280"/>
                        </a:spcBef>
                        <a:spcAft>
                          <a:spcPts val="0"/>
                        </a:spcAft>
                        <a:buClr>
                          <a:schemeClr val="dk1"/>
                        </a:buClr>
                        <a:buSzPts val="1600"/>
                        <a:buFont typeface="Noto Sans Symbols"/>
                        <a:buNone/>
                      </a:pPr>
                      <a:r>
                        <a:rPr lang="fr-FR" sz="1600" b="0" i="0" u="none" strike="noStrike" cap="none">
                          <a:solidFill>
                            <a:schemeClr val="dk1"/>
                          </a:solidFill>
                          <a:latin typeface="Verdana"/>
                          <a:ea typeface="Verdana"/>
                          <a:cs typeface="Verdana"/>
                          <a:sym typeface="Verdana"/>
                        </a:rPr>
                        <a:t>INTRODUCTION</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rowSpan="4">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5</a:t>
                      </a:r>
                      <a:endParaRPr/>
                    </a:p>
                  </a:txBody>
                  <a:tcPr marL="49850" marR="49850" marT="54000" marB="540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4099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chemeClr val="dk1"/>
                          </a:solidFill>
                          <a:latin typeface="Verdana"/>
                          <a:ea typeface="Verdana"/>
                          <a:cs typeface="Verdana"/>
                          <a:sym typeface="Verdana"/>
                        </a:rPr>
                        <a:t>                       1-  Context &amp; Report objectives                                                                      6</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1"/>
                  </a:ext>
                </a:extLst>
              </a:tr>
              <a:tr h="1993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dirty="0">
                          <a:solidFill>
                            <a:schemeClr val="dk1"/>
                          </a:solidFill>
                          <a:latin typeface="Verdana"/>
                          <a:ea typeface="Verdana"/>
                          <a:cs typeface="Verdana"/>
                          <a:sym typeface="Verdana"/>
                        </a:rPr>
                        <a:t>                       2- Scope of Work                                                                                          7</a:t>
                      </a:r>
                      <a:endParaRPr sz="1600" b="0" i="0" u="none" strike="noStrike" cap="none" dirty="0">
                        <a:solidFill>
                          <a:schemeClr val="dk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2"/>
                  </a:ext>
                </a:extLst>
              </a:tr>
              <a:tr h="1993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chemeClr val="dk1"/>
                          </a:solidFill>
                          <a:latin typeface="Verdana"/>
                          <a:ea typeface="Verdana"/>
                          <a:cs typeface="Verdana"/>
                          <a:sym typeface="Verdana"/>
                        </a:rPr>
                        <a:t>                       3- Scope of intermediate Report                                                                     8                 </a:t>
                      </a:r>
                      <a:endParaRPr sz="1600" b="0" i="0" u="none" strike="noStrike" cap="none">
                        <a:solidFill>
                          <a:schemeClr val="dk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3"/>
                  </a:ext>
                </a:extLst>
              </a:tr>
              <a:tr h="702625">
                <a:tc>
                  <a:txBody>
                    <a:bodyPr/>
                    <a:lstStyle/>
                    <a:p>
                      <a:pPr marL="355600" marR="0" lvl="0" indent="-355600" algn="l" rtl="0">
                        <a:lnSpc>
                          <a:spcPct val="106000"/>
                        </a:lnSpc>
                        <a:spcBef>
                          <a:spcPts val="0"/>
                        </a:spcBef>
                        <a:spcAft>
                          <a:spcPts val="0"/>
                        </a:spcAft>
                        <a:buClr>
                          <a:schemeClr val="dk1"/>
                        </a:buClr>
                        <a:buSzPts val="1600"/>
                        <a:buFont typeface="Noto Sans Symbols"/>
                        <a:buNone/>
                      </a:pPr>
                      <a:endParaRPr sz="1600" b="0" i="0" u="none" strike="noStrike" cap="none" dirty="0">
                        <a:solidFill>
                          <a:schemeClr val="dk1"/>
                        </a:solidFill>
                        <a:latin typeface="Verdana"/>
                        <a:ea typeface="Verdana"/>
                        <a:cs typeface="Verdana"/>
                        <a:sym typeface="Verdana"/>
                      </a:endParaRPr>
                    </a:p>
                    <a:p>
                      <a:pPr marL="355600" marR="0" lvl="0" indent="-355600" algn="l" rtl="0">
                        <a:lnSpc>
                          <a:spcPct val="106000"/>
                        </a:lnSpc>
                        <a:spcBef>
                          <a:spcPts val="1280"/>
                        </a:spcBef>
                        <a:spcAft>
                          <a:spcPts val="0"/>
                        </a:spcAft>
                        <a:buClr>
                          <a:schemeClr val="dk1"/>
                        </a:buClr>
                        <a:buSzPts val="1600"/>
                        <a:buFont typeface="Noto Sans Symbols"/>
                        <a:buNone/>
                      </a:pPr>
                      <a:r>
                        <a:rPr lang="fr-FR" sz="1600" b="0" i="0" u="none" strike="noStrike" cap="none" dirty="0">
                          <a:solidFill>
                            <a:schemeClr val="dk1"/>
                          </a:solidFill>
                          <a:latin typeface="Verdana"/>
                          <a:ea typeface="Verdana"/>
                          <a:cs typeface="Verdana"/>
                          <a:sym typeface="Verdana"/>
                        </a:rPr>
                        <a:t>PART1              Drive Test Results: Cotonou Benchmark</a:t>
                      </a:r>
                      <a:endParaRPr dirty="0"/>
                    </a:p>
                    <a:p>
                      <a:pPr marL="355600" marR="0" lvl="0" indent="-355600" algn="l" rtl="0">
                        <a:lnSpc>
                          <a:spcPct val="106000"/>
                        </a:lnSpc>
                        <a:spcBef>
                          <a:spcPts val="1280"/>
                        </a:spcBef>
                        <a:spcAft>
                          <a:spcPts val="0"/>
                        </a:spcAft>
                        <a:buClr>
                          <a:schemeClr val="dk1"/>
                        </a:buClr>
                        <a:buSzPts val="1600"/>
                        <a:buFont typeface="Noto Sans Symbols"/>
                        <a:buNone/>
                      </a:pPr>
                      <a:endParaRPr sz="1600" b="0" i="0" u="none" strike="noStrike" cap="none" dirty="0">
                        <a:solidFill>
                          <a:schemeClr val="dk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12</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4"/>
                  </a:ext>
                </a:extLst>
              </a:tr>
              <a:tr h="78025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chemeClr val="dk1"/>
                          </a:solidFill>
                          <a:latin typeface="Verdana"/>
                          <a:ea typeface="Verdana"/>
                          <a:cs typeface="Verdana"/>
                          <a:sym typeface="Verdana"/>
                        </a:rPr>
                        <a:t>PART2              OMC Audits</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dirty="0">
                          <a:solidFill>
                            <a:srgbClr val="414141"/>
                          </a:solidFill>
                          <a:latin typeface="Verdana"/>
                          <a:ea typeface="Verdana"/>
                          <a:cs typeface="Verdana"/>
                          <a:sym typeface="Verdana"/>
                        </a:rPr>
                        <a:t>65</a:t>
                      </a:r>
                      <a:endParaRPr sz="1600" b="1"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73"/>
        <p:cNvGrpSpPr/>
        <p:nvPr/>
      </p:nvGrpSpPr>
      <p:grpSpPr>
        <a:xfrm>
          <a:off x="0" y="0"/>
          <a:ext cx="0" cy="0"/>
          <a:chOff x="0" y="0"/>
          <a:chExt cx="0" cy="0"/>
        </a:xfrm>
      </p:grpSpPr>
      <p:sp>
        <p:nvSpPr>
          <p:cNvPr id="1774" name="Google Shape;1774;p2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Executive Summary – Benchmarking 3G Data service </a:t>
            </a:r>
            <a:br>
              <a:rPr lang="fr-FR" sz="2400" dirty="0">
                <a:solidFill>
                  <a:srgbClr val="414141"/>
                </a:solidFill>
              </a:rPr>
            </a:br>
            <a:r>
              <a:rPr lang="fr-FR" sz="2400" dirty="0">
                <a:solidFill>
                  <a:srgbClr val="7F7F7F"/>
                </a:solidFill>
                <a:latin typeface="Verdana"/>
                <a:ea typeface="Verdana"/>
                <a:cs typeface="Verdana"/>
                <a:sym typeface="Verdana"/>
              </a:rPr>
              <a:t> </a:t>
            </a:r>
            <a:br>
              <a:rPr lang="fr-FR" sz="2400" dirty="0">
                <a:solidFill>
                  <a:srgbClr val="414141"/>
                </a:solidFill>
              </a:rPr>
            </a:br>
            <a:endParaRPr sz="2400" dirty="0">
              <a:solidFill>
                <a:srgbClr val="414141"/>
              </a:solidFill>
            </a:endParaRPr>
          </a:p>
        </p:txBody>
      </p:sp>
      <p:sp>
        <p:nvSpPr>
          <p:cNvPr id="1775" name="Google Shape;1775;p20"/>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20</a:t>
            </a:fld>
            <a:endParaRPr sz="651" b="0" i="0" u="none" strike="noStrike" cap="none">
              <a:solidFill>
                <a:srgbClr val="000000"/>
              </a:solidFill>
              <a:latin typeface="Verdana"/>
              <a:ea typeface="Verdana"/>
              <a:cs typeface="Verdana"/>
              <a:sym typeface="Verdana"/>
            </a:endParaRPr>
          </a:p>
        </p:txBody>
      </p:sp>
      <p:sp>
        <p:nvSpPr>
          <p:cNvPr id="1776" name="Google Shape;1776;p20"/>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77" name="Google Shape;1777;p20"/>
          <p:cNvSpPr/>
          <p:nvPr/>
        </p:nvSpPr>
        <p:spPr>
          <a:xfrm>
            <a:off x="469900" y="1913766"/>
            <a:ext cx="1669392" cy="4283834"/>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Data service 3G</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78" name="Google Shape;1778;p20"/>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79" name="Google Shape;1779;p20"/>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TECHNOLOGY</a:t>
            </a:r>
            <a:endParaRPr/>
          </a:p>
        </p:txBody>
      </p:sp>
      <p:cxnSp>
        <p:nvCxnSpPr>
          <p:cNvPr id="1780" name="Google Shape;1780;p20"/>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81" name="Google Shape;1781;p20"/>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82" name="Google Shape;1782;p20"/>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83" name="Google Shape;1783;p20"/>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84" name="Google Shape;1784;p20"/>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85" name="Google Shape;1785;p20"/>
          <p:cNvSpPr/>
          <p:nvPr/>
        </p:nvSpPr>
        <p:spPr>
          <a:xfrm>
            <a:off x="2390163" y="1529586"/>
            <a:ext cx="5051486" cy="5246799"/>
          </a:xfrm>
          <a:prstGeom prst="rect">
            <a:avLst/>
          </a:prstGeom>
          <a:noFill/>
          <a:ln>
            <a:noFill/>
          </a:ln>
        </p:spPr>
        <p:txBody>
          <a:bodyPr spcFirstLastPara="1" wrap="square" lIns="91425" tIns="45700" rIns="91425" bIns="45700" anchor="t" anchorCtr="0">
            <a:noAutofit/>
          </a:bodyPr>
          <a:lstStyle/>
          <a:p>
            <a:pPr marL="228600" marR="0" lvl="0" indent="-152400" algn="l" rtl="0">
              <a:lnSpc>
                <a:spcPct val="110000"/>
              </a:lnSpc>
              <a:spcBef>
                <a:spcPts val="0"/>
              </a:spcBef>
              <a:spcAft>
                <a:spcPts val="0"/>
              </a:spcAft>
              <a:buClr>
                <a:srgbClr val="C00000"/>
              </a:buClr>
              <a:buSzPts val="1200"/>
              <a:buFont typeface="Noto Sans Symbols"/>
              <a:buNone/>
            </a:pPr>
            <a:endParaRPr sz="1200" b="1" dirty="0">
              <a:solidFill>
                <a:srgbClr val="C00000"/>
              </a:solidFill>
              <a:latin typeface="Verdana"/>
              <a:ea typeface="Verdana"/>
              <a:cs typeface="Verdana"/>
              <a:sym typeface="Verdana"/>
            </a:endParaRPr>
          </a:p>
          <a:p>
            <a:pPr marL="0" marR="0" lvl="0" indent="0" algn="just" rtl="0">
              <a:lnSpc>
                <a:spcPct val="150000"/>
              </a:lnSpc>
              <a:spcBef>
                <a:spcPts val="0"/>
              </a:spcBef>
              <a:spcAft>
                <a:spcPts val="0"/>
              </a:spcAft>
              <a:buNone/>
            </a:pPr>
            <a:endParaRPr sz="1200" b="1"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Performance is stable in terms of accessibility for 3G data service, and all operators meet ARCEP's requirements.</a:t>
            </a: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MTN is in third position for 3G DL throughput with 2.96Mbps, compared to 4.20Mbps for CELTISS and 3.76Mbps for MOOV.</a:t>
            </a: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MTN is ranked second in term of 3G UL throughput with 1.20 Mbps against 1.16 Mbps for MOOV and  2.07Mbps for CELTISS,</a:t>
            </a:r>
            <a:endParaRPr dirty="0"/>
          </a:p>
          <a:p>
            <a:pPr marL="0" marR="0" lvl="0" indent="0" algn="just" rtl="0">
              <a:lnSpc>
                <a:spcPct val="150000"/>
              </a:lnSpc>
              <a:spcBef>
                <a:spcPts val="0"/>
              </a:spcBef>
              <a:spcAft>
                <a:spcPts val="0"/>
              </a:spcAft>
              <a:buNone/>
            </a:pP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All operators meets </a:t>
            </a:r>
            <a:r>
              <a:rPr lang="fr-FR" sz="1200" dirty="0" err="1">
                <a:solidFill>
                  <a:srgbClr val="7F7F7F"/>
                </a:solidFill>
                <a:latin typeface="Verdana"/>
                <a:ea typeface="Verdana"/>
                <a:cs typeface="Verdana"/>
                <a:sym typeface="Verdana"/>
              </a:rPr>
              <a:t>ARCEP’s</a:t>
            </a:r>
            <a:r>
              <a:rPr lang="fr-FR" sz="1200" dirty="0">
                <a:solidFill>
                  <a:srgbClr val="7F7F7F"/>
                </a:solidFill>
                <a:latin typeface="Verdana"/>
                <a:ea typeface="Verdana"/>
                <a:cs typeface="Verdana"/>
                <a:sym typeface="Verdana"/>
              </a:rPr>
              <a:t> 3G End User Throughput obligation for download and </a:t>
            </a:r>
            <a:r>
              <a:rPr lang="fr-FR" sz="1200" dirty="0" err="1">
                <a:solidFill>
                  <a:srgbClr val="7F7F7F"/>
                </a:solidFill>
                <a:latin typeface="Verdana"/>
                <a:ea typeface="Verdana"/>
                <a:cs typeface="Verdana"/>
                <a:sym typeface="Verdana"/>
              </a:rPr>
              <a:t>upload</a:t>
            </a:r>
            <a:r>
              <a:rPr lang="fr-FR" sz="1200" dirty="0">
                <a:solidFill>
                  <a:srgbClr val="7F7F7F"/>
                </a:solidFill>
                <a:latin typeface="Verdana"/>
                <a:ea typeface="Verdana"/>
                <a:cs typeface="Verdana"/>
                <a:sym typeface="Verdana"/>
              </a:rPr>
              <a:t>.</a:t>
            </a:r>
            <a:endParaRPr dirty="0"/>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All operators meet ARCEP’s web browsing service accessibility thresholds.</a:t>
            </a:r>
            <a:endParaRPr lang="en-US" dirty="0"/>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86" name="Google Shape;1786;p20"/>
          <p:cNvSpPr/>
          <p:nvPr/>
        </p:nvSpPr>
        <p:spPr>
          <a:xfrm>
            <a:off x="7692520" y="1913766"/>
            <a:ext cx="4337555" cy="3717783"/>
          </a:xfrm>
          <a:prstGeom prst="rect">
            <a:avLst/>
          </a:prstGeom>
          <a:noFill/>
          <a:ln>
            <a:noFill/>
          </a:ln>
        </p:spPr>
        <p:txBody>
          <a:bodyPr spcFirstLastPara="1" wrap="square" lIns="91425" tIns="45700" rIns="91425" bIns="45700" anchor="t" anchorCtr="0">
            <a:noAutofit/>
          </a:bodyPr>
          <a:lstStyle/>
          <a:p>
            <a:pPr marL="0" marR="0" lvl="0" indent="0" algn="l" rtl="0">
              <a:lnSpc>
                <a:spcPct val="200000"/>
              </a:lnSpc>
              <a:spcBef>
                <a:spcPts val="0"/>
              </a:spcBef>
              <a:spcAft>
                <a:spcPts val="0"/>
              </a:spcAft>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p:txBody>
      </p:sp>
      <p:sp>
        <p:nvSpPr>
          <p:cNvPr id="15" name="Google Shape;1714;p16"/>
          <p:cNvSpPr/>
          <p:nvPr/>
        </p:nvSpPr>
        <p:spPr>
          <a:xfrm>
            <a:off x="7622483" y="1913766"/>
            <a:ext cx="4337555" cy="4051733"/>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To improve its 3G throughput MTN needs to activate HSPA-DC, </a:t>
            </a: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Its recommended to push as much as possible the data traffic to 4G in order to:</a:t>
            </a:r>
          </a:p>
          <a:p>
            <a:pPr algn="just">
              <a:lnSpc>
                <a:spcPct val="150000"/>
              </a:lnSpc>
              <a:buClr>
                <a:srgbClr val="81BC00"/>
              </a:buClr>
              <a:buSzPts val="1200"/>
            </a:pPr>
            <a:r>
              <a:rPr lang="en-US" sz="1200" dirty="0">
                <a:solidFill>
                  <a:srgbClr val="7F7F7F"/>
                </a:solidFill>
                <a:latin typeface="Verdana"/>
                <a:ea typeface="Verdana"/>
                <a:cs typeface="Verdana"/>
              </a:rPr>
              <a:t>       - Improve end user perception,  Both DT and   stats are showing that users in average are served with up to 6x better throughput in 4G than in 3G</a:t>
            </a:r>
          </a:p>
          <a:p>
            <a:pPr algn="just">
              <a:lnSpc>
                <a:spcPct val="150000"/>
              </a:lnSpc>
              <a:buClr>
                <a:srgbClr val="81BC00"/>
              </a:buClr>
              <a:buSzPts val="1200"/>
            </a:pPr>
            <a:r>
              <a:rPr lang="en-US" sz="1200" dirty="0">
                <a:solidFill>
                  <a:srgbClr val="7F7F7F"/>
                </a:solidFill>
                <a:latin typeface="Verdana"/>
                <a:ea typeface="Verdana"/>
                <a:cs typeface="Verdana"/>
              </a:rPr>
              <a:t>       -  Offload the 3G network which will improve the 3G throughput and the 3G radio quality</a:t>
            </a:r>
          </a:p>
          <a:p>
            <a:pPr algn="just">
              <a:lnSpc>
                <a:spcPct val="150000"/>
              </a:lnSpc>
              <a:buClr>
                <a:srgbClr val="81BC00"/>
              </a:buClr>
              <a:buSzPts val="1200"/>
            </a:pPr>
            <a:r>
              <a:rPr lang="en-US" sz="1200" dirty="0">
                <a:solidFill>
                  <a:srgbClr val="7F7F7F"/>
                </a:solidFill>
                <a:latin typeface="Verdana"/>
                <a:ea typeface="Verdana"/>
                <a:cs typeface="Verdana"/>
              </a:rPr>
              <a:t>      </a:t>
            </a: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Some features and parameters need to be tuned and aligned, </a:t>
            </a: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To ensure that no throughput limitation is applied on users profiles.</a:t>
            </a: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
        <p:nvSpPr>
          <p:cNvPr id="4" name="TextBox 3">
            <a:extLst>
              <a:ext uri="{FF2B5EF4-FFF2-40B4-BE49-F238E27FC236}">
                <a16:creationId xmlns:a16="http://schemas.microsoft.com/office/drawing/2014/main" id="{D3DCCBF2-A020-A831-35EB-F28DED16103C}"/>
              </a:ext>
            </a:extLst>
          </p:cNvPr>
          <p:cNvSpPr txBox="1"/>
          <p:nvPr/>
        </p:nvSpPr>
        <p:spPr>
          <a:xfrm rot="1892070">
            <a:off x="9815209" y="593387"/>
            <a:ext cx="1108953" cy="307777"/>
          </a:xfrm>
          <a:prstGeom prst="rect">
            <a:avLst/>
          </a:prstGeom>
          <a:noFill/>
        </p:spPr>
        <p:txBody>
          <a:bodyPr wrap="square" rtlCol="0">
            <a:spAutoFit/>
          </a:bodyPr>
          <a:lstStyle/>
          <a:p>
            <a:r>
              <a:rPr lang="fr-FR" dirty="0">
                <a:solidFill>
                  <a:srgbClr val="00B050"/>
                </a:solidFill>
              </a:rPr>
              <a:t>Updated</a:t>
            </a: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sp>
        <p:nvSpPr>
          <p:cNvPr id="1791" name="Google Shape;1791;p21"/>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dirty="0">
                <a:solidFill>
                  <a:srgbClr val="FFFFFF"/>
                </a:solidFill>
                <a:latin typeface="Quattrocento Sans"/>
                <a:ea typeface="Quattrocento Sans"/>
                <a:cs typeface="Quattrocento Sans"/>
                <a:sym typeface="Quattrocento Sans"/>
              </a:rPr>
              <a:t>Benchmarking Key Results</a:t>
            </a:r>
            <a:endParaRPr sz="2600" b="0" i="0" u="none" strike="noStrike" cap="none" dirty="0">
              <a:solidFill>
                <a:srgbClr val="FFFFFF"/>
              </a:solidFill>
              <a:latin typeface="Quattrocento Sans"/>
              <a:ea typeface="Quattrocento Sans"/>
              <a:cs typeface="Quattrocento Sans"/>
              <a:sym typeface="Quattrocento Sans"/>
            </a:endParaRPr>
          </a:p>
        </p:txBody>
      </p:sp>
      <p:sp>
        <p:nvSpPr>
          <p:cNvPr id="1792" name="Google Shape;1792;p21"/>
          <p:cNvSpPr txBox="1"/>
          <p:nvPr/>
        </p:nvSpPr>
        <p:spPr>
          <a:xfrm>
            <a:off x="471057" y="2090740"/>
            <a:ext cx="1719694"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03</a:t>
            </a:r>
            <a:endParaRPr dirty="0"/>
          </a:p>
        </p:txBody>
      </p:sp>
      <p:cxnSp>
        <p:nvCxnSpPr>
          <p:cNvPr id="1793" name="Google Shape;1793;p21"/>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98"/>
        <p:cNvGrpSpPr/>
        <p:nvPr/>
      </p:nvGrpSpPr>
      <p:grpSpPr>
        <a:xfrm>
          <a:off x="0" y="0"/>
          <a:ext cx="0" cy="0"/>
          <a:chOff x="0" y="0"/>
          <a:chExt cx="0" cy="0"/>
        </a:xfrm>
      </p:grpSpPr>
      <p:sp>
        <p:nvSpPr>
          <p:cNvPr id="1799" name="Google Shape;1799;p2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Key Results – Coverage</a:t>
            </a:r>
            <a:br>
              <a:rPr lang="fr-FR" sz="2400" dirty="0">
                <a:solidFill>
                  <a:srgbClr val="414141"/>
                </a:solidFill>
              </a:rPr>
            </a:br>
            <a:br>
              <a:rPr lang="fr-FR" sz="2400" dirty="0">
                <a:solidFill>
                  <a:srgbClr val="414141"/>
                </a:solidFill>
              </a:rPr>
            </a:br>
            <a:r>
              <a:rPr lang="en-US" dirty="0">
                <a:solidFill>
                  <a:srgbClr val="7F7F7F"/>
                </a:solidFill>
                <a:latin typeface="Verdana"/>
                <a:ea typeface="Verdana"/>
                <a:cs typeface="Verdana"/>
                <a:sym typeface="Verdana"/>
              </a:rPr>
              <a:t>MTN</a:t>
            </a:r>
            <a:r>
              <a:rPr lang="en-US" dirty="0">
                <a:solidFill>
                  <a:srgbClr val="7F7F7F"/>
                </a:solidFill>
              </a:rPr>
              <a:t> has the best 2G coverage except for Indoor morphology,</a:t>
            </a:r>
            <a:br>
              <a:rPr lang="en-US" dirty="0">
                <a:solidFill>
                  <a:srgbClr val="7F7F7F"/>
                </a:solidFill>
                <a:latin typeface="Verdana"/>
                <a:ea typeface="Verdana"/>
                <a:cs typeface="Verdana"/>
                <a:sym typeface="Verdana"/>
              </a:rPr>
            </a:br>
            <a:r>
              <a:rPr lang="fr-FR" dirty="0">
                <a:solidFill>
                  <a:srgbClr val="7F7F7F"/>
                </a:solidFill>
              </a:rPr>
              <a:t>Only</a:t>
            </a:r>
            <a:r>
              <a:rPr lang="fr-FR" dirty="0">
                <a:solidFill>
                  <a:srgbClr val="414141"/>
                </a:solidFill>
              </a:rPr>
              <a:t> </a:t>
            </a:r>
            <a:r>
              <a:rPr lang="en-US" dirty="0">
                <a:solidFill>
                  <a:srgbClr val="7F7F7F"/>
                </a:solidFill>
                <a:latin typeface="Verdana"/>
                <a:ea typeface="Verdana"/>
                <a:cs typeface="Verdana"/>
                <a:sym typeface="Verdana"/>
              </a:rPr>
              <a:t>MTN and CELTISS </a:t>
            </a:r>
            <a:r>
              <a:rPr lang="en-US" dirty="0">
                <a:solidFill>
                  <a:srgbClr val="7F7F7F"/>
                </a:solidFill>
              </a:rPr>
              <a:t>meet ARCEP requirements for 3G coverage, </a:t>
            </a:r>
            <a:br>
              <a:rPr lang="en-US" dirty="0">
                <a:solidFill>
                  <a:srgbClr val="7F7F7F"/>
                </a:solidFill>
                <a:latin typeface="Verdana"/>
                <a:ea typeface="Verdana"/>
                <a:cs typeface="Verdana"/>
                <a:sym typeface="Verdana"/>
              </a:rPr>
            </a:br>
            <a:r>
              <a:rPr lang="en-US" dirty="0">
                <a:solidFill>
                  <a:srgbClr val="7F7F7F"/>
                </a:solidFill>
                <a:latin typeface="Verdana"/>
                <a:ea typeface="Verdana"/>
                <a:cs typeface="Verdana"/>
                <a:sym typeface="Verdana"/>
              </a:rPr>
              <a:t>In CALAVI, </a:t>
            </a:r>
            <a:r>
              <a:rPr lang="en-US" dirty="0">
                <a:solidFill>
                  <a:srgbClr val="7F7F7F"/>
                </a:solidFill>
              </a:rPr>
              <a:t>MTN is in third position in terms of 4G coverage for all morphologies,</a:t>
            </a:r>
            <a:r>
              <a:rPr lang="en-US" dirty="0">
                <a:solidFill>
                  <a:srgbClr val="7F7F7F"/>
                </a:solidFill>
                <a:latin typeface="Verdana"/>
                <a:ea typeface="Verdana"/>
                <a:cs typeface="Verdana"/>
                <a:sym typeface="Verdana"/>
              </a:rPr>
              <a:t> </a:t>
            </a:r>
            <a:br>
              <a:rPr lang="en-US" dirty="0">
                <a:solidFill>
                  <a:srgbClr val="7F7F7F"/>
                </a:solidFill>
                <a:latin typeface="Verdana"/>
                <a:ea typeface="Verdana"/>
                <a:cs typeface="Verdana"/>
                <a:sym typeface="Verdana"/>
              </a:rPr>
            </a:br>
            <a:r>
              <a:rPr lang="en-US" dirty="0">
                <a:solidFill>
                  <a:srgbClr val="7F7F7F"/>
                </a:solidFill>
                <a:latin typeface="Verdana"/>
                <a:ea typeface="Verdana"/>
                <a:cs typeface="Verdana"/>
                <a:sym typeface="Verdana"/>
              </a:rPr>
              <a:t>All operators failed to  meet ARCEP requirements in Indoor 4G coverage.</a:t>
            </a:r>
            <a:br>
              <a:rPr lang="fr-FR"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00" name="Google Shape;1800;p22"/>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22</a:t>
            </a:fld>
            <a:endParaRPr sz="651" b="0" i="0" u="none" strike="noStrike" cap="none">
              <a:solidFill>
                <a:srgbClr val="000000"/>
              </a:solidFill>
              <a:latin typeface="Verdana"/>
              <a:ea typeface="Verdana"/>
              <a:cs typeface="Verdana"/>
              <a:sym typeface="Verdana"/>
            </a:endParaRPr>
          </a:p>
        </p:txBody>
      </p:sp>
      <p:sp>
        <p:nvSpPr>
          <p:cNvPr id="1801" name="Google Shape;1801;p22"/>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802" name="Google Shape;1802;p22"/>
          <p:cNvGraphicFramePr/>
          <p:nvPr>
            <p:extLst>
              <p:ext uri="{D42A27DB-BD31-4B8C-83A1-F6EECF244321}">
                <p14:modId xmlns:p14="http://schemas.microsoft.com/office/powerpoint/2010/main" val="915527064"/>
              </p:ext>
            </p:extLst>
          </p:nvPr>
        </p:nvGraphicFramePr>
        <p:xfrm>
          <a:off x="358125" y="2594971"/>
          <a:ext cx="11475750" cy="3130760"/>
        </p:xfrm>
        <a:graphic>
          <a:graphicData uri="http://schemas.openxmlformats.org/drawingml/2006/table">
            <a:tbl>
              <a:tblPr>
                <a:noFill/>
                <a:tableStyleId>{62A84436-6C33-42CD-8F6A-DCAEFB94276C}</a:tableStyleId>
              </a:tblPr>
              <a:tblGrid>
                <a:gridCol w="1033425">
                  <a:extLst>
                    <a:ext uri="{9D8B030D-6E8A-4147-A177-3AD203B41FA5}">
                      <a16:colId xmlns:a16="http://schemas.microsoft.com/office/drawing/2014/main" val="20000"/>
                    </a:ext>
                  </a:extLst>
                </a:gridCol>
                <a:gridCol w="1561650">
                  <a:extLst>
                    <a:ext uri="{9D8B030D-6E8A-4147-A177-3AD203B41FA5}">
                      <a16:colId xmlns:a16="http://schemas.microsoft.com/office/drawing/2014/main" val="20001"/>
                    </a:ext>
                  </a:extLst>
                </a:gridCol>
                <a:gridCol w="2946125">
                  <a:extLst>
                    <a:ext uri="{9D8B030D-6E8A-4147-A177-3AD203B41FA5}">
                      <a16:colId xmlns:a16="http://schemas.microsoft.com/office/drawing/2014/main" val="20002"/>
                    </a:ext>
                  </a:extLst>
                </a:gridCol>
                <a:gridCol w="667875">
                  <a:extLst>
                    <a:ext uri="{9D8B030D-6E8A-4147-A177-3AD203B41FA5}">
                      <a16:colId xmlns:a16="http://schemas.microsoft.com/office/drawing/2014/main" val="20003"/>
                    </a:ext>
                  </a:extLst>
                </a:gridCol>
                <a:gridCol w="965575">
                  <a:extLst>
                    <a:ext uri="{9D8B030D-6E8A-4147-A177-3AD203B41FA5}">
                      <a16:colId xmlns:a16="http://schemas.microsoft.com/office/drawing/2014/main" val="20004"/>
                    </a:ext>
                  </a:extLst>
                </a:gridCol>
                <a:gridCol w="776700">
                  <a:extLst>
                    <a:ext uri="{9D8B030D-6E8A-4147-A177-3AD203B41FA5}">
                      <a16:colId xmlns:a16="http://schemas.microsoft.com/office/drawing/2014/main" val="20005"/>
                    </a:ext>
                  </a:extLst>
                </a:gridCol>
                <a:gridCol w="965575">
                  <a:extLst>
                    <a:ext uri="{9D8B030D-6E8A-4147-A177-3AD203B41FA5}">
                      <a16:colId xmlns:a16="http://schemas.microsoft.com/office/drawing/2014/main" val="20006"/>
                    </a:ext>
                  </a:extLst>
                </a:gridCol>
                <a:gridCol w="826500">
                  <a:extLst>
                    <a:ext uri="{9D8B030D-6E8A-4147-A177-3AD203B41FA5}">
                      <a16:colId xmlns:a16="http://schemas.microsoft.com/office/drawing/2014/main" val="20007"/>
                    </a:ext>
                  </a:extLst>
                </a:gridCol>
                <a:gridCol w="965575">
                  <a:extLst>
                    <a:ext uri="{9D8B030D-6E8A-4147-A177-3AD203B41FA5}">
                      <a16:colId xmlns:a16="http://schemas.microsoft.com/office/drawing/2014/main" val="20008"/>
                    </a:ext>
                  </a:extLst>
                </a:gridCol>
                <a:gridCol w="766750">
                  <a:extLst>
                    <a:ext uri="{9D8B030D-6E8A-4147-A177-3AD203B41FA5}">
                      <a16:colId xmlns:a16="http://schemas.microsoft.com/office/drawing/2014/main" val="20009"/>
                    </a:ext>
                  </a:extLst>
                </a:gridCol>
              </a:tblGrid>
              <a:tr h="191225">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KPI</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l" rtl="0">
                        <a:spcBef>
                          <a:spcPts val="0"/>
                        </a:spcBef>
                        <a:spcAft>
                          <a:spcPts val="0"/>
                        </a:spcAft>
                        <a:buNone/>
                      </a:pPr>
                      <a:r>
                        <a:rPr lang="fr-FR" sz="1200" b="1" i="0" u="none" strike="noStrike" cap="none" dirty="0">
                          <a:solidFill>
                            <a:srgbClr val="FFFFFF"/>
                          </a:solidFill>
                          <a:latin typeface="Verdana"/>
                          <a:ea typeface="Verdana"/>
                          <a:cs typeface="Verdana"/>
                          <a:sym typeface="Verdana"/>
                        </a:rPr>
                        <a:t> ARCEP Threshorlds</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MOOV</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CELTISS</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 Ranking</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extLst>
                  <a:ext uri="{0D108BD9-81ED-4DB2-BD59-A6C34878D82A}">
                    <a16:rowId xmlns:a16="http://schemas.microsoft.com/office/drawing/2014/main" val="10000"/>
                  </a:ext>
                </a:extLst>
              </a:tr>
              <a:tr h="412775">
                <a:tc vMerge="1">
                  <a:txBody>
                    <a:bodyPr/>
                    <a:lstStyle/>
                    <a:p>
                      <a:endParaRPr lang="fr-FR"/>
                    </a:p>
                  </a:txBody>
                  <a:tcPr/>
                </a:tc>
                <a:tc>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vMerge="1">
                  <a:txBody>
                    <a:bodyPr/>
                    <a:lstStyle/>
                    <a:p>
                      <a:endParaRPr lang="fr-FR"/>
                    </a:p>
                  </a:txBody>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vMerge="1">
                  <a:txBody>
                    <a:bodyPr/>
                    <a:lstStyle/>
                    <a:p>
                      <a:endParaRPr lang="fr-FR"/>
                    </a:p>
                  </a:txBody>
                  <a:tcPr/>
                </a:tc>
                <a:extLst>
                  <a:ext uri="{0D108BD9-81ED-4DB2-BD59-A6C34878D82A}">
                    <a16:rowId xmlns:a16="http://schemas.microsoft.com/office/drawing/2014/main" val="10001"/>
                  </a:ext>
                </a:extLst>
              </a:tr>
              <a:tr h="409775">
                <a:tc rowSpan="3">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 2G Coverage Rate</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Incar</a:t>
                      </a:r>
                      <a:endParaRPr sz="1100" b="0" i="0" u="none" strike="noStrike" cap="none" dirty="0">
                        <a:solidFill>
                          <a:srgbClr val="000000"/>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More than 90% with Incar: </a:t>
                      </a:r>
                      <a:r>
                        <a:rPr lang="fr-FR" sz="1100" b="0" i="0" u="none" strike="noStrike" cap="none" dirty="0" err="1">
                          <a:solidFill>
                            <a:srgbClr val="000000"/>
                          </a:solidFill>
                          <a:latin typeface="Verdana"/>
                          <a:ea typeface="Verdana"/>
                          <a:cs typeface="Verdana"/>
                          <a:sym typeface="Verdana"/>
                        </a:rPr>
                        <a:t>Rxlev</a:t>
                      </a:r>
                      <a:r>
                        <a:rPr lang="fr-FR" sz="1100" b="0" i="0" u="none" strike="noStrike" cap="none" dirty="0">
                          <a:solidFill>
                            <a:srgbClr val="000000"/>
                          </a:solidFill>
                          <a:latin typeface="Verdana"/>
                          <a:ea typeface="Verdana"/>
                          <a:cs typeface="Verdana"/>
                          <a:sym typeface="Verdana"/>
                        </a:rPr>
                        <a:t> &gt;-87 dBm</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99,99%</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99,97%</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a:solidFill>
                            <a:srgbClr val="000000"/>
                          </a:solidFill>
                          <a:latin typeface="Verdana"/>
                          <a:ea typeface="Verdana"/>
                          <a:cs typeface="Verdana"/>
                          <a:sym typeface="Verdana"/>
                        </a:rPr>
                        <a:t>99,97%</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409775">
                <a:tc vMerge="1">
                  <a:txBody>
                    <a:bodyPr/>
                    <a:lstStyle/>
                    <a:p>
                      <a:endParaRPr lang="fr-FR"/>
                    </a:p>
                  </a:txBody>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Outdoor</a:t>
                      </a:r>
                      <a:endParaRPr sz="1100" b="0" i="0" u="none" strike="noStrike" cap="none" dirty="0">
                        <a:solidFill>
                          <a:srgbClr val="000000"/>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More than 90% with Outdoor: </a:t>
                      </a:r>
                      <a:r>
                        <a:rPr lang="fr-FR" sz="1100" b="0" i="0" u="none" strike="noStrike" cap="none" dirty="0" err="1">
                          <a:solidFill>
                            <a:srgbClr val="000000"/>
                          </a:solidFill>
                          <a:latin typeface="Verdana"/>
                          <a:ea typeface="Verdana"/>
                          <a:cs typeface="Verdana"/>
                          <a:sym typeface="Verdana"/>
                        </a:rPr>
                        <a:t>Rxlev</a:t>
                      </a:r>
                      <a:r>
                        <a:rPr lang="fr-FR" sz="1100" b="0" i="0" u="none" strike="noStrike" cap="none" dirty="0">
                          <a:solidFill>
                            <a:srgbClr val="000000"/>
                          </a:solidFill>
                          <a:latin typeface="Verdana"/>
                          <a:ea typeface="Verdana"/>
                          <a:cs typeface="Verdana"/>
                          <a:sym typeface="Verdana"/>
                        </a:rPr>
                        <a:t> &gt;-92 dBm</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100%</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100%</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100%</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 2</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3"/>
                  </a:ext>
                </a:extLst>
              </a:tr>
              <a:tr h="314150">
                <a:tc vMerge="1">
                  <a:txBody>
                    <a:bodyPr/>
                    <a:lstStyle/>
                    <a:p>
                      <a:endParaRPr lang="fr-FR"/>
                    </a:p>
                  </a:txBody>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Indoor</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More than 90% with Outdoor: </a:t>
                      </a:r>
                      <a:r>
                        <a:rPr lang="fr-FR" sz="1100" b="0" i="0" u="none" strike="noStrike" cap="none" dirty="0" err="1">
                          <a:solidFill>
                            <a:srgbClr val="000000"/>
                          </a:solidFill>
                          <a:latin typeface="Verdana"/>
                          <a:ea typeface="Verdana"/>
                          <a:cs typeface="Verdana"/>
                          <a:sym typeface="Verdana"/>
                        </a:rPr>
                        <a:t>Rxlev</a:t>
                      </a:r>
                      <a:r>
                        <a:rPr lang="fr-FR" sz="1100" b="0" i="0" u="none" strike="noStrike" cap="none" dirty="0">
                          <a:solidFill>
                            <a:srgbClr val="000000"/>
                          </a:solidFill>
                          <a:latin typeface="Verdana"/>
                          <a:ea typeface="Verdana"/>
                          <a:cs typeface="Verdana"/>
                          <a:sym typeface="Verdana"/>
                        </a:rPr>
                        <a:t> &gt;-74 dBm</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 92,73%</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 OK</a:t>
                      </a:r>
                      <a:endParaRPr sz="1100" b="0" i="0" u="none" strike="noStrike" cap="none">
                        <a:solidFill>
                          <a:schemeClr val="dk1"/>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 92,83%</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 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 96,73%</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 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 3</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4"/>
                  </a:ext>
                </a:extLst>
              </a:tr>
              <a:tr h="337300">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 3G Coverage Rate</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err="1">
                          <a:solidFill>
                            <a:srgbClr val="000000"/>
                          </a:solidFill>
                          <a:latin typeface="Verdana"/>
                          <a:ea typeface="Verdana"/>
                          <a:cs typeface="Verdana"/>
                          <a:sym typeface="Verdana"/>
                        </a:rPr>
                        <a:t>Incar,Indoor,Outdoor</a:t>
                      </a:r>
                      <a:endParaRPr sz="1100" b="0" i="0" u="none" strike="noStrike" cap="none" dirty="0">
                        <a:solidFill>
                          <a:srgbClr val="000000"/>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More than 90% with  RSCP &lt;-85 dBm</a:t>
                      </a:r>
                      <a:endParaRPr sz="1100" b="0" i="0" u="none" strike="noStrike" cap="none" dirty="0">
                        <a:solidFill>
                          <a:srgbClr val="000000"/>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90,02%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89,35%</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93,13%</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2</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5"/>
                  </a:ext>
                </a:extLst>
              </a:tr>
              <a:tr h="314150">
                <a:tc rowSpan="3">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 4G Coverage Rate</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Incar</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More than 90% with  RSRP &lt;-90 dBm*</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91,95%</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97,91%</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95,91%</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3</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6"/>
                  </a:ext>
                </a:extLst>
              </a:tr>
              <a:tr h="314150">
                <a:tc vMerge="1">
                  <a:txBody>
                    <a:bodyPr/>
                    <a:lstStyle/>
                    <a:p>
                      <a:endParaRPr lang="fr-FR"/>
                    </a:p>
                  </a:txBody>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Outdoor</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More than 90% with  RSRP &lt;-95 dBm*</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97,27%</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99,18%</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98,73%</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3</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7"/>
                  </a:ext>
                </a:extLst>
              </a:tr>
              <a:tr h="396100">
                <a:tc vMerge="1">
                  <a:txBody>
                    <a:bodyPr/>
                    <a:lstStyle/>
                    <a:p>
                      <a:endParaRPr lang="fr-FR"/>
                    </a:p>
                  </a:txBody>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Indoor</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More than 90% with  RSRP &lt;-78 dBm*</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50,29% </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57,29% </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r>
                        <a:rPr lang="fr-FR" sz="1100" b="0" i="0" u="none" strike="noStrike" cap="none">
                          <a:solidFill>
                            <a:schemeClr val="dk1"/>
                          </a:solidFill>
                          <a:latin typeface="Verdana"/>
                          <a:ea typeface="Verdana"/>
                          <a:cs typeface="Verdana"/>
                          <a:sym typeface="Verdana"/>
                        </a:rPr>
                        <a:t>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57,38% </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 </a:t>
                      </a:r>
                      <a:r>
                        <a:rPr lang="fr-FR" sz="1100" b="1" i="0" u="none" strike="noStrike" cap="none">
                          <a:solidFill>
                            <a:schemeClr val="dk1"/>
                          </a:solidFill>
                          <a:latin typeface="Verdana"/>
                          <a:ea typeface="Verdana"/>
                          <a:cs typeface="Verdana"/>
                          <a:sym typeface="Verdana"/>
                        </a:rPr>
                        <a:t>NOK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3</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8"/>
                  </a:ext>
                </a:extLst>
              </a:tr>
            </a:tbl>
          </a:graphicData>
        </a:graphic>
      </p:graphicFrame>
      <p:sp>
        <p:nvSpPr>
          <p:cNvPr id="2" name="TextBox 1">
            <a:extLst>
              <a:ext uri="{FF2B5EF4-FFF2-40B4-BE49-F238E27FC236}">
                <a16:creationId xmlns:a16="http://schemas.microsoft.com/office/drawing/2014/main" id="{2B9F3DF1-8B7F-85F1-E57A-C354B6C54B84}"/>
              </a:ext>
            </a:extLst>
          </p:cNvPr>
          <p:cNvSpPr txBox="1"/>
          <p:nvPr/>
        </p:nvSpPr>
        <p:spPr>
          <a:xfrm rot="1892070">
            <a:off x="9815209" y="593387"/>
            <a:ext cx="1108953" cy="307777"/>
          </a:xfrm>
          <a:prstGeom prst="rect">
            <a:avLst/>
          </a:prstGeom>
          <a:noFill/>
        </p:spPr>
        <p:txBody>
          <a:bodyPr wrap="square" rtlCol="0">
            <a:spAutoFit/>
          </a:bodyPr>
          <a:lstStyle/>
          <a:p>
            <a:r>
              <a:rPr lang="fr-FR" dirty="0">
                <a:solidFill>
                  <a:srgbClr val="00B050"/>
                </a:solidFill>
              </a:rPr>
              <a:t>Updated</a:t>
            </a:r>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07"/>
        <p:cNvGrpSpPr/>
        <p:nvPr/>
      </p:nvGrpSpPr>
      <p:grpSpPr>
        <a:xfrm>
          <a:off x="0" y="0"/>
          <a:ext cx="0" cy="0"/>
          <a:chOff x="0" y="0"/>
          <a:chExt cx="0" cy="0"/>
        </a:xfrm>
      </p:grpSpPr>
      <p:sp>
        <p:nvSpPr>
          <p:cNvPr id="1808" name="Google Shape;1808;p2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Key Results – 2G/3G voice and SMS Summary</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MTN’s</a:t>
            </a:r>
            <a:r>
              <a:rPr lang="fr-FR" dirty="0">
                <a:solidFill>
                  <a:srgbClr val="7F7F7F"/>
                </a:solidFill>
              </a:rPr>
              <a:t> </a:t>
            </a:r>
            <a:r>
              <a:rPr lang="fr-FR" dirty="0">
                <a:solidFill>
                  <a:srgbClr val="7F7F7F"/>
                </a:solidFill>
                <a:latin typeface="Verdana"/>
                <a:ea typeface="Verdana"/>
                <a:cs typeface="Verdana"/>
                <a:sym typeface="Verdana"/>
              </a:rPr>
              <a:t>network KPIs meet ARCEP requirements except for SMS service due to the high </a:t>
            </a:r>
            <a:r>
              <a:rPr lang="fr-FR" dirty="0">
                <a:solidFill>
                  <a:srgbClr val="7F7F7F"/>
                </a:solidFill>
              </a:rPr>
              <a:t>end to end </a:t>
            </a:r>
            <a:r>
              <a:rPr lang="fr-FR" dirty="0">
                <a:solidFill>
                  <a:srgbClr val="7F7F7F"/>
                </a:solidFill>
                <a:latin typeface="Verdana"/>
                <a:ea typeface="Verdana"/>
                <a:cs typeface="Verdana"/>
                <a:sym typeface="Verdana"/>
              </a:rPr>
              <a:t>delivery time,   </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MTN is leading in terms of accessibility to voice service, </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MTN needs to improve its </a:t>
            </a:r>
            <a:r>
              <a:rPr lang="fr-FR" dirty="0">
                <a:latin typeface="Verdana"/>
                <a:ea typeface="Verdana"/>
                <a:cs typeface="Verdana"/>
                <a:sym typeface="Verdana"/>
              </a:rPr>
              <a:t>Voice Quality MOS </a:t>
            </a:r>
            <a:r>
              <a:rPr lang="fr-FR" dirty="0">
                <a:solidFill>
                  <a:srgbClr val="7F7F7F"/>
                </a:solidFill>
                <a:latin typeface="Verdana"/>
                <a:ea typeface="Verdana"/>
                <a:cs typeface="Verdana"/>
                <a:sym typeface="Verdana"/>
              </a:rPr>
              <a:t>and </a:t>
            </a:r>
            <a:r>
              <a:rPr lang="fr-FR" dirty="0">
                <a:latin typeface="Verdana"/>
                <a:ea typeface="Verdana"/>
                <a:cs typeface="Verdana"/>
                <a:sym typeface="Verdana"/>
              </a:rPr>
              <a:t>SMS Send </a:t>
            </a:r>
            <a:r>
              <a:rPr lang="fr-FR" dirty="0">
                <a:solidFill>
                  <a:srgbClr val="7F7F7F"/>
                </a:solidFill>
                <a:latin typeface="Verdana"/>
                <a:ea typeface="Verdana"/>
                <a:cs typeface="Verdana"/>
                <a:sym typeface="Verdana"/>
              </a:rPr>
              <a:t>duration. </a:t>
            </a: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09" name="Google Shape;1809;p23"/>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23</a:t>
            </a:fld>
            <a:endParaRPr sz="651" b="0" i="0" u="none" strike="noStrike" cap="none">
              <a:solidFill>
                <a:srgbClr val="000000"/>
              </a:solidFill>
              <a:latin typeface="Verdana"/>
              <a:ea typeface="Verdana"/>
              <a:cs typeface="Verdana"/>
              <a:sym typeface="Verdana"/>
            </a:endParaRPr>
          </a:p>
        </p:txBody>
      </p:sp>
      <p:sp>
        <p:nvSpPr>
          <p:cNvPr id="1810" name="Google Shape;1810;p23"/>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811" name="Google Shape;1811;p23"/>
          <p:cNvGraphicFramePr/>
          <p:nvPr>
            <p:extLst>
              <p:ext uri="{D42A27DB-BD31-4B8C-83A1-F6EECF244321}">
                <p14:modId xmlns:p14="http://schemas.microsoft.com/office/powerpoint/2010/main" val="23070302"/>
              </p:ext>
            </p:extLst>
          </p:nvPr>
        </p:nvGraphicFramePr>
        <p:xfrm>
          <a:off x="488112" y="2730853"/>
          <a:ext cx="11387975" cy="2835675"/>
        </p:xfrm>
        <a:graphic>
          <a:graphicData uri="http://schemas.openxmlformats.org/drawingml/2006/table">
            <a:tbl>
              <a:tblPr>
                <a:noFill/>
                <a:tableStyleId>{62A84436-6C33-42CD-8F6A-DCAEFB94276C}</a:tableStyleId>
              </a:tblPr>
              <a:tblGrid>
                <a:gridCol w="2125825">
                  <a:extLst>
                    <a:ext uri="{9D8B030D-6E8A-4147-A177-3AD203B41FA5}">
                      <a16:colId xmlns:a16="http://schemas.microsoft.com/office/drawing/2014/main" val="20000"/>
                    </a:ext>
                  </a:extLst>
                </a:gridCol>
                <a:gridCol w="1870750">
                  <a:extLst>
                    <a:ext uri="{9D8B030D-6E8A-4147-A177-3AD203B41FA5}">
                      <a16:colId xmlns:a16="http://schemas.microsoft.com/office/drawing/2014/main" val="20001"/>
                    </a:ext>
                  </a:extLst>
                </a:gridCol>
                <a:gridCol w="1320300">
                  <a:extLst>
                    <a:ext uri="{9D8B030D-6E8A-4147-A177-3AD203B41FA5}">
                      <a16:colId xmlns:a16="http://schemas.microsoft.com/office/drawing/2014/main" val="20002"/>
                    </a:ext>
                  </a:extLst>
                </a:gridCol>
                <a:gridCol w="1320300">
                  <a:extLst>
                    <a:ext uri="{9D8B030D-6E8A-4147-A177-3AD203B41FA5}">
                      <a16:colId xmlns:a16="http://schemas.microsoft.com/office/drawing/2014/main" val="20003"/>
                    </a:ext>
                  </a:extLst>
                </a:gridCol>
                <a:gridCol w="1129975">
                  <a:extLst>
                    <a:ext uri="{9D8B030D-6E8A-4147-A177-3AD203B41FA5}">
                      <a16:colId xmlns:a16="http://schemas.microsoft.com/office/drawing/2014/main" val="20004"/>
                    </a:ext>
                  </a:extLst>
                </a:gridCol>
                <a:gridCol w="968350">
                  <a:extLst>
                    <a:ext uri="{9D8B030D-6E8A-4147-A177-3AD203B41FA5}">
                      <a16:colId xmlns:a16="http://schemas.microsoft.com/office/drawing/2014/main" val="20005"/>
                    </a:ext>
                  </a:extLst>
                </a:gridCol>
                <a:gridCol w="868300">
                  <a:extLst>
                    <a:ext uri="{9D8B030D-6E8A-4147-A177-3AD203B41FA5}">
                      <a16:colId xmlns:a16="http://schemas.microsoft.com/office/drawing/2014/main" val="20006"/>
                    </a:ext>
                  </a:extLst>
                </a:gridCol>
                <a:gridCol w="868300">
                  <a:extLst>
                    <a:ext uri="{9D8B030D-6E8A-4147-A177-3AD203B41FA5}">
                      <a16:colId xmlns:a16="http://schemas.microsoft.com/office/drawing/2014/main" val="20007"/>
                    </a:ext>
                  </a:extLst>
                </a:gridCol>
                <a:gridCol w="915875">
                  <a:extLst>
                    <a:ext uri="{9D8B030D-6E8A-4147-A177-3AD203B41FA5}">
                      <a16:colId xmlns:a16="http://schemas.microsoft.com/office/drawing/2014/main" val="20008"/>
                    </a:ext>
                  </a:extLst>
                </a:gridCol>
              </a:tblGrid>
              <a:tr h="210500">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KPI</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rowSpan="2">
                  <a:txBody>
                    <a:bodyPr/>
                    <a:lstStyle/>
                    <a:p>
                      <a:pPr marL="0" marR="0" lvl="0" indent="0" algn="l" rtl="0">
                        <a:spcBef>
                          <a:spcPts val="0"/>
                        </a:spcBef>
                        <a:spcAft>
                          <a:spcPts val="0"/>
                        </a:spcAft>
                        <a:buNone/>
                      </a:pPr>
                      <a:r>
                        <a:rPr lang="fr-FR" sz="1200" b="1" i="0" u="none" strike="noStrike" cap="none" dirty="0">
                          <a:solidFill>
                            <a:srgbClr val="FFFFFF"/>
                          </a:solidFill>
                          <a:latin typeface="Verdana"/>
                          <a:ea typeface="Verdana"/>
                          <a:cs typeface="Verdana"/>
                          <a:sym typeface="Verdana"/>
                        </a:rPr>
                        <a:t> ARCEP Threshorlds</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gridSpan="2">
                  <a:txBody>
                    <a:bodyPr/>
                    <a:lstStyle/>
                    <a:p>
                      <a:pPr marL="0" marR="0" lvl="0" indent="0" algn="ctr" rtl="0">
                        <a:spcBef>
                          <a:spcPts val="0"/>
                        </a:spcBef>
                        <a:spcAft>
                          <a:spcPts val="0"/>
                        </a:spcAft>
                        <a:buNone/>
                      </a:pPr>
                      <a:r>
                        <a:rPr lang="fr-FR" sz="1200" b="1" i="0" u="none" strike="noStrike" cap="none" dirty="0">
                          <a:solidFill>
                            <a:srgbClr val="FFFFFF"/>
                          </a:solidFill>
                          <a:latin typeface="Verdana"/>
                          <a:ea typeface="Verdana"/>
                          <a:cs typeface="Verdana"/>
                          <a:sym typeface="Verdana"/>
                        </a:rPr>
                        <a:t>MTN</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MOOV</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CELTISS</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hMerge="1">
                  <a:txBody>
                    <a:bodyPr/>
                    <a:lstStyle/>
                    <a:p>
                      <a:endParaRPr lang="fr-FR"/>
                    </a:p>
                  </a:txBody>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 Ranking</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extLst>
                  <a:ext uri="{0D108BD9-81ED-4DB2-BD59-A6C34878D82A}">
                    <a16:rowId xmlns:a16="http://schemas.microsoft.com/office/drawing/2014/main" val="10000"/>
                  </a:ext>
                </a:extLst>
              </a:tr>
              <a:tr h="405975">
                <a:tc vMerge="1">
                  <a:txBody>
                    <a:bodyPr/>
                    <a:lstStyle/>
                    <a:p>
                      <a:endParaRPr lang="fr-FR"/>
                    </a:p>
                  </a:txBody>
                  <a:tcPr/>
                </a:tc>
                <a:tc vMerge="1">
                  <a:txBody>
                    <a:bodyPr/>
                    <a:lstStyle/>
                    <a:p>
                      <a:endParaRPr lang="fr-FR"/>
                    </a:p>
                  </a:txBody>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vMerge="1">
                  <a:txBody>
                    <a:bodyPr/>
                    <a:lstStyle/>
                    <a:p>
                      <a:endParaRPr lang="fr-FR"/>
                    </a:p>
                  </a:txBody>
                  <a:tcPr/>
                </a:tc>
                <a:extLst>
                  <a:ext uri="{0D108BD9-81ED-4DB2-BD59-A6C34878D82A}">
                    <a16:rowId xmlns:a16="http://schemas.microsoft.com/office/drawing/2014/main" val="10001"/>
                  </a:ext>
                </a:extLst>
              </a:tr>
              <a:tr h="338325">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Accesibility: Blocking rate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&lt;1%</a:t>
                      </a:r>
                      <a:endParaRPr/>
                    </a:p>
                  </a:txBody>
                  <a:tcPr marL="902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0,82%</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cs typeface="Verdana"/>
                          <a:sym typeface="Verdana"/>
                        </a:rPr>
                        <a:t>OK</a:t>
                      </a:r>
                      <a:endParaRPr b="0"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0,94%</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OK</a:t>
                      </a:r>
                      <a:endParaRPr b="0"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0,91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OK</a:t>
                      </a:r>
                      <a:endParaRPr b="0"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1</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421025">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Retainability: Call drop rate</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&lt;1%</a:t>
                      </a:r>
                      <a:endParaRPr/>
                    </a:p>
                  </a:txBody>
                  <a:tcPr marL="902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0,31%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cs typeface="Verdana"/>
                          <a:sym typeface="Verdana"/>
                        </a:rPr>
                        <a:t>OK</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1,03%</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0,15%</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2</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3"/>
                  </a:ext>
                </a:extLst>
              </a:tr>
              <a:tr h="377250">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Call Completetion Rate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=&lt;98%</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98,87%</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cs typeface="Verdana"/>
                          <a:sym typeface="Verdana"/>
                        </a:rPr>
                        <a:t>OK</a:t>
                      </a:r>
                      <a:endParaRPr lang="fr-FR" sz="1100"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98,03%</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cs typeface="Verdana"/>
                          <a:sym typeface="Verdana"/>
                        </a:rPr>
                        <a:t>OK</a:t>
                      </a:r>
                      <a:endParaRPr lang="fr-FR" sz="1100"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98,94%</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cs typeface="Verdana"/>
                          <a:sym typeface="Verdana"/>
                        </a:rPr>
                        <a:t>OK</a:t>
                      </a:r>
                      <a:endParaRPr lang="fr-FR" sz="1100"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1</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extLst>
                  <a:ext uri="{0D108BD9-81ED-4DB2-BD59-A6C34878D82A}">
                    <a16:rowId xmlns:a16="http://schemas.microsoft.com/office/drawing/2014/main" val="10004"/>
                  </a:ext>
                </a:extLst>
              </a:tr>
              <a:tr h="323275">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Integrity: Voice quality</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Note requise&gt; 2,8</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3,73</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3,87</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3,85</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3</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413500">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SMS sending success rate % (E2E delivery Time&lt;6 sec)</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&gt;99%</a:t>
                      </a:r>
                      <a:endParaRPr/>
                    </a:p>
                  </a:txBody>
                  <a:tcPr marL="902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90,59%</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89,35%</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83,67%</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sym typeface="Verdana"/>
                        </a:rPr>
                        <a:t>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extLst>
                  <a:ext uri="{0D108BD9-81ED-4DB2-BD59-A6C34878D82A}">
                    <a16:rowId xmlns:a16="http://schemas.microsoft.com/office/drawing/2014/main" val="10006"/>
                  </a:ext>
                </a:extLst>
              </a:tr>
              <a:tr h="345825">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SMS receving success rate %</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&gt;99%</a:t>
                      </a:r>
                      <a:endParaRPr/>
                    </a:p>
                  </a:txBody>
                  <a:tcPr marL="902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88,88%</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88,10%</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82,44%</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2" name="TextBox 1">
            <a:extLst>
              <a:ext uri="{FF2B5EF4-FFF2-40B4-BE49-F238E27FC236}">
                <a16:creationId xmlns:a16="http://schemas.microsoft.com/office/drawing/2014/main" id="{472C0FC7-0A69-3DB6-E40A-26C65D60C662}"/>
              </a:ext>
            </a:extLst>
          </p:cNvPr>
          <p:cNvSpPr txBox="1"/>
          <p:nvPr/>
        </p:nvSpPr>
        <p:spPr>
          <a:xfrm rot="1892070">
            <a:off x="10614543" y="512571"/>
            <a:ext cx="1108953" cy="307777"/>
          </a:xfrm>
          <a:prstGeom prst="rect">
            <a:avLst/>
          </a:prstGeom>
          <a:noFill/>
        </p:spPr>
        <p:txBody>
          <a:bodyPr wrap="square" rtlCol="0">
            <a:spAutoFit/>
          </a:bodyPr>
          <a:lstStyle/>
          <a:p>
            <a:r>
              <a:rPr lang="fr-FR" dirty="0">
                <a:solidFill>
                  <a:srgbClr val="00B050"/>
                </a:solidFill>
              </a:rPr>
              <a:t>Updated</a:t>
            </a: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16"/>
        <p:cNvGrpSpPr/>
        <p:nvPr/>
      </p:nvGrpSpPr>
      <p:grpSpPr>
        <a:xfrm>
          <a:off x="0" y="0"/>
          <a:ext cx="0" cy="0"/>
          <a:chOff x="0" y="0"/>
          <a:chExt cx="0" cy="0"/>
        </a:xfrm>
      </p:grpSpPr>
      <p:sp>
        <p:nvSpPr>
          <p:cNvPr id="1817" name="Google Shape;1817;p2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Key Results – 3G Data Summary</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MTN’s network in 3G DATA meets ARCEP requirements, </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MTN is ranked third in term of 3G DL throughput.</a:t>
            </a:r>
            <a:br>
              <a:rPr lang="fr-FR" dirty="0">
                <a:solidFill>
                  <a:srgbClr val="7F7F7F"/>
                </a:solidFill>
                <a:latin typeface="Verdana"/>
                <a:ea typeface="Verdana"/>
                <a:cs typeface="Verdana"/>
                <a:sym typeface="Verdana"/>
              </a:rPr>
            </a:br>
            <a:br>
              <a:rPr lang="fr-FR" sz="2400" dirty="0">
                <a:solidFill>
                  <a:srgbClr val="414141"/>
                </a:solidFill>
              </a:rPr>
            </a:br>
            <a:endParaRPr sz="2400" dirty="0">
              <a:solidFill>
                <a:srgbClr val="414141"/>
              </a:solidFill>
            </a:endParaRPr>
          </a:p>
        </p:txBody>
      </p:sp>
      <p:sp>
        <p:nvSpPr>
          <p:cNvPr id="1818" name="Google Shape;1818;p2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24</a:t>
            </a:fld>
            <a:endParaRPr sz="651" b="0" i="0" u="none" strike="noStrike" cap="none">
              <a:solidFill>
                <a:srgbClr val="000000"/>
              </a:solidFill>
              <a:latin typeface="Verdana"/>
              <a:ea typeface="Verdana"/>
              <a:cs typeface="Verdana"/>
              <a:sym typeface="Verdana"/>
            </a:endParaRPr>
          </a:p>
        </p:txBody>
      </p:sp>
      <p:sp>
        <p:nvSpPr>
          <p:cNvPr id="1819" name="Google Shape;1819;p2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820" name="Google Shape;1820;p24"/>
          <p:cNvGraphicFramePr/>
          <p:nvPr>
            <p:extLst>
              <p:ext uri="{D42A27DB-BD31-4B8C-83A1-F6EECF244321}">
                <p14:modId xmlns:p14="http://schemas.microsoft.com/office/powerpoint/2010/main" val="458068022"/>
              </p:ext>
            </p:extLst>
          </p:nvPr>
        </p:nvGraphicFramePr>
        <p:xfrm>
          <a:off x="469897" y="2048068"/>
          <a:ext cx="10883575" cy="3760350"/>
        </p:xfrm>
        <a:graphic>
          <a:graphicData uri="http://schemas.openxmlformats.org/drawingml/2006/table">
            <a:tbl>
              <a:tblPr>
                <a:noFill/>
                <a:tableStyleId>{62A84436-6C33-42CD-8F6A-DCAEFB94276C}</a:tableStyleId>
              </a:tblPr>
              <a:tblGrid>
                <a:gridCol w="1589250">
                  <a:extLst>
                    <a:ext uri="{9D8B030D-6E8A-4147-A177-3AD203B41FA5}">
                      <a16:colId xmlns:a16="http://schemas.microsoft.com/office/drawing/2014/main" val="20000"/>
                    </a:ext>
                  </a:extLst>
                </a:gridCol>
                <a:gridCol w="1706950">
                  <a:extLst>
                    <a:ext uri="{9D8B030D-6E8A-4147-A177-3AD203B41FA5}">
                      <a16:colId xmlns:a16="http://schemas.microsoft.com/office/drawing/2014/main" val="20001"/>
                    </a:ext>
                  </a:extLst>
                </a:gridCol>
                <a:gridCol w="1100375">
                  <a:extLst>
                    <a:ext uri="{9D8B030D-6E8A-4147-A177-3AD203B41FA5}">
                      <a16:colId xmlns:a16="http://schemas.microsoft.com/office/drawing/2014/main" val="20002"/>
                    </a:ext>
                  </a:extLst>
                </a:gridCol>
                <a:gridCol w="964950">
                  <a:extLst>
                    <a:ext uri="{9D8B030D-6E8A-4147-A177-3AD203B41FA5}">
                      <a16:colId xmlns:a16="http://schemas.microsoft.com/office/drawing/2014/main" val="20003"/>
                    </a:ext>
                  </a:extLst>
                </a:gridCol>
                <a:gridCol w="1088925">
                  <a:extLst>
                    <a:ext uri="{9D8B030D-6E8A-4147-A177-3AD203B41FA5}">
                      <a16:colId xmlns:a16="http://schemas.microsoft.com/office/drawing/2014/main" val="20004"/>
                    </a:ext>
                  </a:extLst>
                </a:gridCol>
                <a:gridCol w="931950">
                  <a:extLst>
                    <a:ext uri="{9D8B030D-6E8A-4147-A177-3AD203B41FA5}">
                      <a16:colId xmlns:a16="http://schemas.microsoft.com/office/drawing/2014/main" val="20005"/>
                    </a:ext>
                  </a:extLst>
                </a:gridCol>
                <a:gridCol w="965775">
                  <a:extLst>
                    <a:ext uri="{9D8B030D-6E8A-4147-A177-3AD203B41FA5}">
                      <a16:colId xmlns:a16="http://schemas.microsoft.com/office/drawing/2014/main" val="20006"/>
                    </a:ext>
                  </a:extLst>
                </a:gridCol>
                <a:gridCol w="945360">
                  <a:extLst>
                    <a:ext uri="{9D8B030D-6E8A-4147-A177-3AD203B41FA5}">
                      <a16:colId xmlns:a16="http://schemas.microsoft.com/office/drawing/2014/main" val="20007"/>
                    </a:ext>
                  </a:extLst>
                </a:gridCol>
                <a:gridCol w="834665">
                  <a:extLst>
                    <a:ext uri="{9D8B030D-6E8A-4147-A177-3AD203B41FA5}">
                      <a16:colId xmlns:a16="http://schemas.microsoft.com/office/drawing/2014/main" val="20008"/>
                    </a:ext>
                  </a:extLst>
                </a:gridCol>
                <a:gridCol w="755375">
                  <a:extLst>
                    <a:ext uri="{9D8B030D-6E8A-4147-A177-3AD203B41FA5}">
                      <a16:colId xmlns:a16="http://schemas.microsoft.com/office/drawing/2014/main" val="20009"/>
                    </a:ext>
                  </a:extLst>
                </a:gridCol>
              </a:tblGrid>
              <a:tr h="337375">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Services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KPI</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l" rtl="0">
                        <a:spcBef>
                          <a:spcPts val="0"/>
                        </a:spcBef>
                        <a:spcAft>
                          <a:spcPts val="0"/>
                        </a:spcAft>
                        <a:buNone/>
                      </a:pPr>
                      <a:r>
                        <a:rPr lang="fr-FR" sz="1200" b="1" i="0" u="none" strike="noStrike" cap="none" dirty="0">
                          <a:solidFill>
                            <a:srgbClr val="FFFFFF"/>
                          </a:solidFill>
                          <a:latin typeface="Verdana"/>
                          <a:ea typeface="Verdana"/>
                          <a:cs typeface="Verdana"/>
                          <a:sym typeface="Verdana"/>
                        </a:rPr>
                        <a:t> ARCEP Threshorlds</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MOOV</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CELTISS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 Ranking</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extLst>
                  <a:ext uri="{0D108BD9-81ED-4DB2-BD59-A6C34878D82A}">
                    <a16:rowId xmlns:a16="http://schemas.microsoft.com/office/drawing/2014/main" val="10000"/>
                  </a:ext>
                </a:extLst>
              </a:tr>
              <a:tr h="650625">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vMerge="1">
                  <a:txBody>
                    <a:bodyPr/>
                    <a:lstStyle/>
                    <a:p>
                      <a:endParaRPr lang="fr-FR"/>
                    </a:p>
                  </a:txBody>
                  <a:tcPr/>
                </a:tc>
                <a:extLst>
                  <a:ext uri="{0D108BD9-81ED-4DB2-BD59-A6C34878D82A}">
                    <a16:rowId xmlns:a16="http://schemas.microsoft.com/office/drawing/2014/main" val="10001"/>
                  </a:ext>
                </a:extLst>
              </a:tr>
              <a:tr h="554250">
                <a:tc rowSpan="3">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3G HTTP </a:t>
                      </a:r>
                      <a:endParaRPr/>
                    </a:p>
                  </a:txBody>
                  <a:tcPr marL="6225" marR="6225" marT="6225" marB="0" anchor="ctr">
                    <a:lnL w="12700" cap="flat" cmpd="sng">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000" b="0" i="0" u="none" strike="noStrike" cap="none" dirty="0">
                          <a:solidFill>
                            <a:srgbClr val="000000"/>
                          </a:solidFill>
                          <a:latin typeface="Verdana"/>
                          <a:ea typeface="Verdana"/>
                          <a:cs typeface="Verdana"/>
                          <a:sym typeface="Verdana"/>
                        </a:rPr>
                        <a:t>Successful internet connexion rate</a:t>
                      </a:r>
                      <a:endParaRPr dirty="0"/>
                    </a:p>
                  </a:txBody>
                  <a:tcPr marL="74750"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000" b="0" i="0" u="none" strike="noStrike" cap="none" dirty="0">
                          <a:solidFill>
                            <a:srgbClr val="000000"/>
                          </a:solidFill>
                          <a:latin typeface="Verdana"/>
                          <a:ea typeface="Verdana"/>
                          <a:cs typeface="Verdana"/>
                          <a:sym typeface="Verdana"/>
                        </a:rPr>
                        <a:t>&gt;96%</a:t>
                      </a:r>
                      <a:endParaRPr dirty="0"/>
                    </a:p>
                  </a:txBody>
                  <a:tcPr marL="74750"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100,00%</a:t>
                      </a:r>
                      <a:endParaRPr/>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99,27%</a:t>
                      </a:r>
                      <a:endParaRPr dirty="0"/>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100,00%</a:t>
                      </a:r>
                      <a:endParaRPr/>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a:t>
                      </a:r>
                      <a:endParaRPr dirty="0"/>
                    </a:p>
                  </a:txBody>
                  <a:tcPr marL="6225" marR="6225" marT="6225" marB="0" anchor="ctr">
                    <a:lnL w="12700" cap="flat" cmpd="sng" algn="ctr">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3"/>
                  </a:ext>
                </a:extLst>
              </a:tr>
              <a:tr h="289175">
                <a:tc vMerge="1">
                  <a:txBody>
                    <a:bodyPr/>
                    <a:lstStyle/>
                    <a:p>
                      <a:endParaRPr lang="fr-FR"/>
                    </a:p>
                  </a:txBody>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Connexion setup time</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&lt;=10sec</a:t>
                      </a:r>
                      <a:endParaRPr sz="1000" b="0" i="0" u="none" strike="noStrike" cap="none">
                        <a:solidFill>
                          <a:srgbClr val="000000"/>
                        </a:solidFill>
                        <a:latin typeface="Verdana"/>
                        <a:ea typeface="Verdana"/>
                        <a:cs typeface="Verdana"/>
                        <a:sym typeface="Verdana"/>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5,33</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6,49</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6,02</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4"/>
                  </a:ext>
                </a:extLst>
              </a:tr>
              <a:tr h="554250">
                <a:tc vMerge="1">
                  <a:txBody>
                    <a:bodyPr/>
                    <a:lstStyle/>
                    <a:p>
                      <a:endParaRPr lang="fr-FR"/>
                    </a:p>
                  </a:txBody>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Web service failure rate</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000" b="0" i="0" u="none" strike="noStrike" cap="none" dirty="0">
                          <a:solidFill>
                            <a:srgbClr val="000000"/>
                          </a:solidFill>
                          <a:latin typeface="Verdana"/>
                          <a:ea typeface="Verdana"/>
                          <a:cs typeface="Verdana"/>
                          <a:sym typeface="Verdana"/>
                        </a:rPr>
                        <a:t>&lt;3%</a:t>
                      </a:r>
                      <a:endParaRPr sz="1000" b="0" i="0" u="none" strike="noStrike" cap="none" dirty="0">
                        <a:solidFill>
                          <a:srgbClr val="000000"/>
                        </a:solidFill>
                        <a:latin typeface="Verdana"/>
                        <a:ea typeface="Verdana"/>
                        <a:cs typeface="Verdana"/>
                        <a:sym typeface="Verdana"/>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0,24%</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2,06%</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0,12%</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1</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5"/>
                  </a:ext>
                </a:extLst>
              </a:tr>
              <a:tr h="289175">
                <a:tc rowSpan="3">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3G FTP</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FTP failure rate UL/DL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&lt;3 %</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0%/0,71%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1,35%/1,89%</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0,71%/0,26%</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6"/>
                  </a:ext>
                </a:extLst>
              </a:tr>
              <a:tr h="542750">
                <a:tc vMerge="1">
                  <a:txBody>
                    <a:bodyPr/>
                    <a:lstStyle/>
                    <a:p>
                      <a:endParaRPr lang="fr-FR"/>
                    </a:p>
                  </a:txBody>
                  <a:tcPr/>
                </a:tc>
                <a:tc>
                  <a:txBody>
                    <a:bodyPr/>
                    <a:lstStyle/>
                    <a:p>
                      <a:pPr marL="0" marR="0" lvl="0" indent="0" algn="l" rtl="0">
                        <a:spcBef>
                          <a:spcPts val="0"/>
                        </a:spcBef>
                        <a:spcAft>
                          <a:spcPts val="0"/>
                        </a:spcAft>
                        <a:buNone/>
                      </a:pPr>
                      <a:r>
                        <a:rPr lang="fr-FR" sz="1000" b="0" i="0" u="none" strike="noStrike" cap="none" dirty="0">
                          <a:solidFill>
                            <a:srgbClr val="000000"/>
                          </a:solidFill>
                          <a:latin typeface="Verdana"/>
                          <a:ea typeface="Verdana"/>
                          <a:cs typeface="Verdana"/>
                          <a:sym typeface="Verdana"/>
                        </a:rPr>
                        <a:t>FTP Data transmission average (DL)</a:t>
                      </a:r>
                      <a:endParaRPr dirty="0"/>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  &gt;= 2Mbps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2,963</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3,762</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4,201</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3</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7"/>
                  </a:ext>
                </a:extLst>
              </a:tr>
              <a:tr h="542750">
                <a:tc vMerge="1">
                  <a:txBody>
                    <a:bodyPr/>
                    <a:lstStyle/>
                    <a:p>
                      <a:endParaRPr lang="fr-FR"/>
                    </a:p>
                  </a:txBody>
                  <a:tcPr/>
                </a:tc>
                <a:tc>
                  <a:txBody>
                    <a:bodyPr/>
                    <a:lstStyle/>
                    <a:p>
                      <a:pPr marL="0" marR="0" lvl="0" indent="0" algn="l" rtl="0">
                        <a:spcBef>
                          <a:spcPts val="0"/>
                        </a:spcBef>
                        <a:spcAft>
                          <a:spcPts val="0"/>
                        </a:spcAft>
                        <a:buNone/>
                      </a:pPr>
                      <a:r>
                        <a:rPr lang="fr-FR" sz="1000" b="0" i="0" u="none" strike="noStrike" cap="none" dirty="0">
                          <a:solidFill>
                            <a:srgbClr val="000000"/>
                          </a:solidFill>
                          <a:latin typeface="Verdana"/>
                          <a:ea typeface="Verdana"/>
                          <a:cs typeface="Verdana"/>
                          <a:sym typeface="Verdana"/>
                        </a:rPr>
                        <a:t>FTP Data transmission average (UL)</a:t>
                      </a:r>
                      <a:endParaRPr dirty="0"/>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  &gt;= 1Mbps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1,207</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1,164</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2,078</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2</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2" name="TextBox 1">
            <a:extLst>
              <a:ext uri="{FF2B5EF4-FFF2-40B4-BE49-F238E27FC236}">
                <a16:creationId xmlns:a16="http://schemas.microsoft.com/office/drawing/2014/main" id="{E99A291D-21AB-B929-63B9-BDF02E882234}"/>
              </a:ext>
            </a:extLst>
          </p:cNvPr>
          <p:cNvSpPr txBox="1"/>
          <p:nvPr/>
        </p:nvSpPr>
        <p:spPr>
          <a:xfrm rot="1892070">
            <a:off x="9815209" y="593387"/>
            <a:ext cx="1108953" cy="307777"/>
          </a:xfrm>
          <a:prstGeom prst="rect">
            <a:avLst/>
          </a:prstGeom>
          <a:noFill/>
        </p:spPr>
        <p:txBody>
          <a:bodyPr wrap="square" rtlCol="0">
            <a:spAutoFit/>
          </a:bodyPr>
          <a:lstStyle/>
          <a:p>
            <a:r>
              <a:rPr lang="fr-FR" dirty="0">
                <a:solidFill>
                  <a:srgbClr val="00B050"/>
                </a:solidFill>
              </a:rPr>
              <a:t>Updated</a:t>
            </a:r>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26" name="Google Shape;1826;p2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Key Results – 4G Data Summary</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MTN’s 4G DATA End User KPIs satisfy ARCEP requirements,</a:t>
            </a:r>
            <a:br>
              <a:rPr lang="fr-FR" dirty="0">
                <a:solidFill>
                  <a:srgbClr val="414141"/>
                </a:solidFill>
              </a:rPr>
            </a:br>
            <a:r>
              <a:rPr lang="fr-FR" dirty="0">
                <a:solidFill>
                  <a:srgbClr val="7F7F7F"/>
                </a:solidFill>
                <a:latin typeface="Verdana"/>
                <a:ea typeface="Verdana"/>
                <a:cs typeface="Verdana"/>
                <a:sym typeface="Verdana"/>
              </a:rPr>
              <a:t>MTN is ranked second in 4G DL THP after MOOV’s , </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MTN </a:t>
            </a:r>
            <a:r>
              <a:rPr lang="fr-FR" dirty="0">
                <a:solidFill>
                  <a:srgbClr val="7F7F7F"/>
                </a:solidFill>
              </a:rPr>
              <a:t>has </a:t>
            </a:r>
            <a:r>
              <a:rPr lang="fr-FR" dirty="0">
                <a:solidFill>
                  <a:srgbClr val="7F7F7F"/>
                </a:solidFill>
                <a:latin typeface="Verdana"/>
                <a:ea typeface="Verdana"/>
                <a:cs typeface="Verdana"/>
                <a:sym typeface="Verdana"/>
              </a:rPr>
              <a:t>outperformed its </a:t>
            </a:r>
            <a:r>
              <a:rPr lang="fr-FR" dirty="0" err="1">
                <a:solidFill>
                  <a:srgbClr val="7F7F7F"/>
                </a:solidFill>
                <a:latin typeface="Verdana"/>
                <a:ea typeface="Verdana"/>
                <a:cs typeface="Verdana"/>
                <a:sym typeface="Verdana"/>
              </a:rPr>
              <a:t>competitors</a:t>
            </a:r>
            <a:r>
              <a:rPr lang="fr-FR" dirty="0">
                <a:solidFill>
                  <a:srgbClr val="7F7F7F"/>
                </a:solidFill>
              </a:rPr>
              <a:t> </a:t>
            </a:r>
            <a:r>
              <a:rPr lang="fr-FR" dirty="0">
                <a:solidFill>
                  <a:srgbClr val="7F7F7F"/>
                </a:solidFill>
                <a:latin typeface="Verdana"/>
                <a:ea typeface="Verdana"/>
                <a:cs typeface="Verdana"/>
                <a:sym typeface="Verdana"/>
              </a:rPr>
              <a:t>in terms of 4G UL THP.</a:t>
            </a: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27" name="Google Shape;1827;p25"/>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25</a:t>
            </a:fld>
            <a:endParaRPr sz="651" b="0" i="0" u="none" strike="noStrike" cap="none">
              <a:solidFill>
                <a:srgbClr val="000000"/>
              </a:solidFill>
              <a:latin typeface="Verdana"/>
              <a:ea typeface="Verdana"/>
              <a:cs typeface="Verdana"/>
              <a:sym typeface="Verdana"/>
            </a:endParaRPr>
          </a:p>
        </p:txBody>
      </p:sp>
      <p:sp>
        <p:nvSpPr>
          <p:cNvPr id="1828" name="Google Shape;1828;p25"/>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829" name="Google Shape;1829;p25"/>
          <p:cNvGraphicFramePr/>
          <p:nvPr>
            <p:extLst>
              <p:ext uri="{D42A27DB-BD31-4B8C-83A1-F6EECF244321}">
                <p14:modId xmlns:p14="http://schemas.microsoft.com/office/powerpoint/2010/main" val="1260504507"/>
              </p:ext>
            </p:extLst>
          </p:nvPr>
        </p:nvGraphicFramePr>
        <p:xfrm>
          <a:off x="469900" y="2784362"/>
          <a:ext cx="11579600" cy="2743250"/>
        </p:xfrm>
        <a:graphic>
          <a:graphicData uri="http://schemas.openxmlformats.org/drawingml/2006/table">
            <a:tbl>
              <a:tblPr>
                <a:noFill/>
                <a:tableStyleId>{62A84436-6C33-42CD-8F6A-DCAEFB94276C}</a:tableStyleId>
              </a:tblPr>
              <a:tblGrid>
                <a:gridCol w="1563950">
                  <a:extLst>
                    <a:ext uri="{9D8B030D-6E8A-4147-A177-3AD203B41FA5}">
                      <a16:colId xmlns:a16="http://schemas.microsoft.com/office/drawing/2014/main" val="20000"/>
                    </a:ext>
                  </a:extLst>
                </a:gridCol>
                <a:gridCol w="2104200">
                  <a:extLst>
                    <a:ext uri="{9D8B030D-6E8A-4147-A177-3AD203B41FA5}">
                      <a16:colId xmlns:a16="http://schemas.microsoft.com/office/drawing/2014/main" val="20001"/>
                    </a:ext>
                  </a:extLst>
                </a:gridCol>
                <a:gridCol w="1286350">
                  <a:extLst>
                    <a:ext uri="{9D8B030D-6E8A-4147-A177-3AD203B41FA5}">
                      <a16:colId xmlns:a16="http://schemas.microsoft.com/office/drawing/2014/main" val="20002"/>
                    </a:ext>
                  </a:extLst>
                </a:gridCol>
                <a:gridCol w="1061800">
                  <a:extLst>
                    <a:ext uri="{9D8B030D-6E8A-4147-A177-3AD203B41FA5}">
                      <a16:colId xmlns:a16="http://schemas.microsoft.com/office/drawing/2014/main" val="20003"/>
                    </a:ext>
                  </a:extLst>
                </a:gridCol>
                <a:gridCol w="943400">
                  <a:extLst>
                    <a:ext uri="{9D8B030D-6E8A-4147-A177-3AD203B41FA5}">
                      <a16:colId xmlns:a16="http://schemas.microsoft.com/office/drawing/2014/main" val="20004"/>
                    </a:ext>
                  </a:extLst>
                </a:gridCol>
                <a:gridCol w="972425">
                  <a:extLst>
                    <a:ext uri="{9D8B030D-6E8A-4147-A177-3AD203B41FA5}">
                      <a16:colId xmlns:a16="http://schemas.microsoft.com/office/drawing/2014/main" val="20005"/>
                    </a:ext>
                  </a:extLst>
                </a:gridCol>
                <a:gridCol w="914375">
                  <a:extLst>
                    <a:ext uri="{9D8B030D-6E8A-4147-A177-3AD203B41FA5}">
                      <a16:colId xmlns:a16="http://schemas.microsoft.com/office/drawing/2014/main" val="20006"/>
                    </a:ext>
                  </a:extLst>
                </a:gridCol>
                <a:gridCol w="833200">
                  <a:extLst>
                    <a:ext uri="{9D8B030D-6E8A-4147-A177-3AD203B41FA5}">
                      <a16:colId xmlns:a16="http://schemas.microsoft.com/office/drawing/2014/main" val="20007"/>
                    </a:ext>
                  </a:extLst>
                </a:gridCol>
                <a:gridCol w="965775">
                  <a:extLst>
                    <a:ext uri="{9D8B030D-6E8A-4147-A177-3AD203B41FA5}">
                      <a16:colId xmlns:a16="http://schemas.microsoft.com/office/drawing/2014/main" val="20008"/>
                    </a:ext>
                  </a:extLst>
                </a:gridCol>
                <a:gridCol w="934125">
                  <a:extLst>
                    <a:ext uri="{9D8B030D-6E8A-4147-A177-3AD203B41FA5}">
                      <a16:colId xmlns:a16="http://schemas.microsoft.com/office/drawing/2014/main" val="20009"/>
                    </a:ext>
                  </a:extLst>
                </a:gridCol>
              </a:tblGrid>
              <a:tr h="312250">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Services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KPI</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l" rtl="0">
                        <a:spcBef>
                          <a:spcPts val="0"/>
                        </a:spcBef>
                        <a:spcAft>
                          <a:spcPts val="0"/>
                        </a:spcAft>
                        <a:buNone/>
                      </a:pPr>
                      <a:r>
                        <a:rPr lang="fr-FR" sz="1200" b="1" i="0" u="none" strike="noStrike" cap="none" dirty="0">
                          <a:solidFill>
                            <a:srgbClr val="FFFFFF"/>
                          </a:solidFill>
                          <a:latin typeface="Verdana"/>
                          <a:ea typeface="Verdana"/>
                          <a:cs typeface="Verdana"/>
                          <a:sym typeface="Verdana"/>
                        </a:rPr>
                        <a:t>Threshorlds*</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MOOV</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CELTISS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 Ranking</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extLst>
                  <a:ext uri="{0D108BD9-81ED-4DB2-BD59-A6C34878D82A}">
                    <a16:rowId xmlns:a16="http://schemas.microsoft.com/office/drawing/2014/main" val="10000"/>
                  </a:ext>
                </a:extLst>
              </a:tr>
              <a:tr h="602175">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vMerge="1">
                  <a:txBody>
                    <a:bodyPr/>
                    <a:lstStyle/>
                    <a:p>
                      <a:endParaRPr lang="fr-FR"/>
                    </a:p>
                  </a:txBody>
                  <a:tcPr/>
                </a:tc>
                <a:extLst>
                  <a:ext uri="{0D108BD9-81ED-4DB2-BD59-A6C34878D82A}">
                    <a16:rowId xmlns:a16="http://schemas.microsoft.com/office/drawing/2014/main" val="10001"/>
                  </a:ext>
                </a:extLst>
              </a:tr>
              <a:tr h="267625">
                <a:tc rowSpan="2">
                  <a:txBody>
                    <a:bodyPr/>
                    <a:lstStyle/>
                    <a:p>
                      <a:pPr marL="0" marR="0" lvl="0" indent="0" algn="ctr" rtl="0">
                        <a:spcBef>
                          <a:spcPts val="0"/>
                        </a:spcBef>
                        <a:spcAft>
                          <a:spcPts val="0"/>
                        </a:spcAft>
                        <a:buNone/>
                      </a:pPr>
                      <a:r>
                        <a:rPr lang="fr-FR" sz="1100" b="1" i="0" u="none" strike="noStrike" cap="none" dirty="0">
                          <a:solidFill>
                            <a:srgbClr val="000000"/>
                          </a:solidFill>
                          <a:latin typeface="Verdana"/>
                          <a:ea typeface="Verdana"/>
                          <a:cs typeface="Verdana"/>
                          <a:sym typeface="Verdana"/>
                        </a:rPr>
                        <a:t>4G HTTP Browsing</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Web service failure rate (%)</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&lt;3%</a:t>
                      </a:r>
                      <a:endParaRPr dirty="0"/>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0,09%</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0,22%</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0,11%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1</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267625">
                <a:tc vMerge="1">
                  <a:txBody>
                    <a:bodyPr/>
                    <a:lstStyle/>
                    <a:p>
                      <a:endParaRPr lang="fr-FR"/>
                    </a:p>
                  </a:txBody>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Connexion setup time</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&lt;=3sec</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0,49</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0,51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0,66</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3"/>
                  </a:ext>
                </a:extLst>
              </a:tr>
              <a:tr h="267625">
                <a:tc rowSpan="3">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4G FTP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FTP failure rate UL/DL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&lt;3 %</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0,43%/0,88%</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0%/0,46%</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0%/0,28%</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3</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4"/>
                  </a:ext>
                </a:extLst>
              </a:tr>
              <a:tr h="512975">
                <a:tc vMerge="1">
                  <a:txBody>
                    <a:bodyPr/>
                    <a:lstStyle/>
                    <a:p>
                      <a:endParaRPr lang="fr-FR"/>
                    </a:p>
                  </a:txBody>
                  <a:tcPr/>
                </a:tc>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FTP Data transmission average (DL)</a:t>
                      </a:r>
                      <a:endParaRPr dirty="0"/>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4G &gt;= 5 Mbps</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19,467</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22,708</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12,677</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2</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5"/>
                  </a:ext>
                </a:extLst>
              </a:tr>
              <a:tr h="512975">
                <a:tc vMerge="1">
                  <a:txBody>
                    <a:bodyPr/>
                    <a:lstStyle/>
                    <a:p>
                      <a:endParaRPr lang="fr-FR"/>
                    </a:p>
                  </a:txBody>
                  <a:tcPr/>
                </a:tc>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FTP Data transmission average (UL)</a:t>
                      </a:r>
                      <a:endParaRPr dirty="0"/>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4G: &gt;= 2Mbps</a:t>
                      </a:r>
                      <a:endParaRPr sz="1100" b="0" i="0" u="none" strike="noStrike" cap="none">
                        <a:solidFill>
                          <a:srgbClr val="000000"/>
                        </a:solidFill>
                        <a:latin typeface="Verdana"/>
                        <a:ea typeface="Verdana"/>
                        <a:cs typeface="Verdana"/>
                        <a:sym typeface="Verdana"/>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16,192</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14,256</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12,265</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6"/>
                  </a:ext>
                </a:extLst>
              </a:tr>
            </a:tbl>
          </a:graphicData>
        </a:graphic>
      </p:graphicFrame>
      <p:sp>
        <p:nvSpPr>
          <p:cNvPr id="4" name="TextBox 3">
            <a:extLst>
              <a:ext uri="{FF2B5EF4-FFF2-40B4-BE49-F238E27FC236}">
                <a16:creationId xmlns:a16="http://schemas.microsoft.com/office/drawing/2014/main" id="{E736D7CE-9FEB-D6D4-C6DB-306FA599BBFF}"/>
              </a:ext>
            </a:extLst>
          </p:cNvPr>
          <p:cNvSpPr txBox="1"/>
          <p:nvPr/>
        </p:nvSpPr>
        <p:spPr>
          <a:xfrm rot="1892070">
            <a:off x="9815209" y="593387"/>
            <a:ext cx="1108953" cy="307777"/>
          </a:xfrm>
          <a:prstGeom prst="rect">
            <a:avLst/>
          </a:prstGeom>
          <a:noFill/>
        </p:spPr>
        <p:txBody>
          <a:bodyPr wrap="square" rtlCol="0">
            <a:spAutoFit/>
          </a:bodyPr>
          <a:lstStyle/>
          <a:p>
            <a:r>
              <a:rPr lang="fr-FR" dirty="0">
                <a:solidFill>
                  <a:srgbClr val="00B050"/>
                </a:solidFill>
              </a:rPr>
              <a:t>Updated</a:t>
            </a:r>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33"/>
        <p:cNvGrpSpPr/>
        <p:nvPr/>
      </p:nvGrpSpPr>
      <p:grpSpPr>
        <a:xfrm>
          <a:off x="0" y="0"/>
          <a:ext cx="0" cy="0"/>
          <a:chOff x="0" y="0"/>
          <a:chExt cx="0" cy="0"/>
        </a:xfrm>
      </p:grpSpPr>
      <p:sp>
        <p:nvSpPr>
          <p:cNvPr id="1834" name="Google Shape;1834;p26"/>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dirty="0">
                <a:solidFill>
                  <a:srgbClr val="FFFFFF"/>
                </a:solidFill>
                <a:latin typeface="Quattrocento Sans"/>
                <a:ea typeface="Quattrocento Sans"/>
                <a:cs typeface="Quattrocento Sans"/>
                <a:sym typeface="Quattrocento Sans"/>
              </a:rPr>
              <a:t>Benchmarking 2G/3G/4G coverage</a:t>
            </a:r>
            <a:endParaRPr sz="2600" b="0" i="0" u="none" strike="noStrike" cap="none" dirty="0">
              <a:solidFill>
                <a:srgbClr val="FFFFFF"/>
              </a:solidFill>
              <a:latin typeface="Quattrocento Sans"/>
              <a:ea typeface="Quattrocento Sans"/>
              <a:cs typeface="Quattrocento Sans"/>
              <a:sym typeface="Quattrocento Sans"/>
            </a:endParaRPr>
          </a:p>
        </p:txBody>
      </p:sp>
      <p:sp>
        <p:nvSpPr>
          <p:cNvPr id="1835" name="Google Shape;1835;p26"/>
          <p:cNvSpPr txBox="1"/>
          <p:nvPr/>
        </p:nvSpPr>
        <p:spPr>
          <a:xfrm>
            <a:off x="554184" y="2090740"/>
            <a:ext cx="1636567"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04</a:t>
            </a:r>
            <a:endParaRPr dirty="0"/>
          </a:p>
        </p:txBody>
      </p:sp>
      <p:cxnSp>
        <p:nvCxnSpPr>
          <p:cNvPr id="1836" name="Google Shape;1836;p26"/>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41"/>
        <p:cNvGrpSpPr/>
        <p:nvPr/>
      </p:nvGrpSpPr>
      <p:grpSpPr>
        <a:xfrm>
          <a:off x="0" y="0"/>
          <a:ext cx="0" cy="0"/>
          <a:chOff x="0" y="0"/>
          <a:chExt cx="0" cy="0"/>
        </a:xfrm>
      </p:grpSpPr>
      <p:graphicFrame>
        <p:nvGraphicFramePr>
          <p:cNvPr id="7" name="Graphique 14">
            <a:extLst>
              <a:ext uri="{FF2B5EF4-FFF2-40B4-BE49-F238E27FC236}">
                <a16:creationId xmlns:a16="http://schemas.microsoft.com/office/drawing/2014/main" id="{00000000-0008-0000-0000-000006000000}"/>
              </a:ext>
            </a:extLst>
          </p:cNvPr>
          <p:cNvGraphicFramePr>
            <a:graphicFrameLocks/>
          </p:cNvGraphicFramePr>
          <p:nvPr>
            <p:extLst>
              <p:ext uri="{D42A27DB-BD31-4B8C-83A1-F6EECF244321}">
                <p14:modId xmlns:p14="http://schemas.microsoft.com/office/powerpoint/2010/main" val="3871916706"/>
              </p:ext>
            </p:extLst>
          </p:nvPr>
        </p:nvGraphicFramePr>
        <p:xfrm>
          <a:off x="469900" y="1963485"/>
          <a:ext cx="9900381" cy="3621771"/>
        </p:xfrm>
        <a:graphic>
          <a:graphicData uri="http://schemas.openxmlformats.org/drawingml/2006/chart">
            <c:chart xmlns:c="http://schemas.openxmlformats.org/drawingml/2006/chart" xmlns:r="http://schemas.openxmlformats.org/officeDocument/2006/relationships" r:id="rId3"/>
          </a:graphicData>
        </a:graphic>
      </p:graphicFrame>
      <p:sp>
        <p:nvSpPr>
          <p:cNvPr id="1842" name="Google Shape;1842;p2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rmAutofit fontScale="90000"/>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2G coverage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MOOV and CELTISS’s 2G coverage meets ARCEP RxLev thresholds, </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MTN has the best 2G coverage for Incar and outdoor morphologies.</a:t>
            </a:r>
            <a:br>
              <a:rPr lang="fr-FR" dirty="0">
                <a:solidFill>
                  <a:srgbClr val="7F7F7F"/>
                </a:solidFill>
                <a:latin typeface="Verdana"/>
                <a:ea typeface="Verdana"/>
                <a:cs typeface="Verdana"/>
                <a:sym typeface="Verdana"/>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43" name="Google Shape;1843;p2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27</a:t>
            </a:fld>
            <a:endParaRPr sz="651" b="0" i="0" u="none" strike="noStrike" cap="none">
              <a:solidFill>
                <a:srgbClr val="000000"/>
              </a:solidFill>
              <a:latin typeface="Verdana"/>
              <a:ea typeface="Verdana"/>
              <a:cs typeface="Verdana"/>
              <a:sym typeface="Verdana"/>
            </a:endParaRPr>
          </a:p>
        </p:txBody>
      </p:sp>
      <p:sp>
        <p:nvSpPr>
          <p:cNvPr id="1844" name="Google Shape;1844;p2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846" name="Google Shape;1846;p27"/>
          <p:cNvCxnSpPr/>
          <p:nvPr/>
        </p:nvCxnSpPr>
        <p:spPr>
          <a:xfrm>
            <a:off x="1590675" y="3582278"/>
            <a:ext cx="8134350" cy="0"/>
          </a:xfrm>
          <a:prstGeom prst="straightConnector1">
            <a:avLst/>
          </a:prstGeom>
          <a:noFill/>
          <a:ln w="28575" cap="flat" cmpd="sng">
            <a:solidFill>
              <a:srgbClr val="DA291C"/>
            </a:solidFill>
            <a:prstDash val="dash"/>
            <a:round/>
            <a:headEnd type="none" w="sm" len="sm"/>
            <a:tailEnd type="none" w="sm" len="sm"/>
          </a:ln>
        </p:spPr>
      </p:cxnSp>
      <p:sp>
        <p:nvSpPr>
          <p:cNvPr id="2" name="TextBox 1">
            <a:extLst>
              <a:ext uri="{FF2B5EF4-FFF2-40B4-BE49-F238E27FC236}">
                <a16:creationId xmlns:a16="http://schemas.microsoft.com/office/drawing/2014/main" id="{61ED81F1-1145-80A9-0D20-F1481B266382}"/>
              </a:ext>
            </a:extLst>
          </p:cNvPr>
          <p:cNvSpPr txBox="1"/>
          <p:nvPr/>
        </p:nvSpPr>
        <p:spPr>
          <a:xfrm rot="1892070">
            <a:off x="9815209" y="593387"/>
            <a:ext cx="1108953" cy="307777"/>
          </a:xfrm>
          <a:prstGeom prst="rect">
            <a:avLst/>
          </a:prstGeom>
          <a:noFill/>
        </p:spPr>
        <p:txBody>
          <a:bodyPr wrap="square" rtlCol="0">
            <a:spAutoFit/>
          </a:bodyPr>
          <a:lstStyle/>
          <a:p>
            <a:r>
              <a:rPr lang="fr-FR" dirty="0">
                <a:solidFill>
                  <a:srgbClr val="00B050"/>
                </a:solidFill>
              </a:rPr>
              <a:t>Updated</a:t>
            </a:r>
          </a:p>
        </p:txBody>
      </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51"/>
        <p:cNvGrpSpPr/>
        <p:nvPr/>
      </p:nvGrpSpPr>
      <p:grpSpPr>
        <a:xfrm>
          <a:off x="0" y="0"/>
          <a:ext cx="0" cy="0"/>
          <a:chOff x="0" y="0"/>
          <a:chExt cx="0" cy="0"/>
        </a:xfrm>
      </p:grpSpPr>
      <p:pic>
        <p:nvPicPr>
          <p:cNvPr id="11" name="Picture 10">
            <a:extLst>
              <a:ext uri="{FF2B5EF4-FFF2-40B4-BE49-F238E27FC236}">
                <a16:creationId xmlns:a16="http://schemas.microsoft.com/office/drawing/2014/main" id="{1CE7A94E-170B-C918-1FC3-D684E4D0BFFC}"/>
              </a:ext>
            </a:extLst>
          </p:cNvPr>
          <p:cNvPicPr>
            <a:picLocks noChangeAspect="1"/>
          </p:cNvPicPr>
          <p:nvPr/>
        </p:nvPicPr>
        <p:blipFill>
          <a:blip r:embed="rId3"/>
          <a:stretch>
            <a:fillRect/>
          </a:stretch>
        </p:blipFill>
        <p:spPr>
          <a:xfrm>
            <a:off x="4390230" y="2161596"/>
            <a:ext cx="3683552" cy="34395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899E0DA3-3403-06A6-9E09-EDA3171634C2}"/>
              </a:ext>
            </a:extLst>
          </p:cNvPr>
          <p:cNvPicPr>
            <a:picLocks noChangeAspect="1"/>
          </p:cNvPicPr>
          <p:nvPr/>
        </p:nvPicPr>
        <p:blipFill>
          <a:blip r:embed="rId4"/>
          <a:stretch>
            <a:fillRect/>
          </a:stretch>
        </p:blipFill>
        <p:spPr>
          <a:xfrm>
            <a:off x="469900" y="2132850"/>
            <a:ext cx="3648320" cy="34395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52" name="Google Shape;1852;p2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2G coverage - Maps</a:t>
            </a:r>
            <a:br>
              <a:rPr lang="fr-FR" sz="2400" dirty="0">
                <a:solidFill>
                  <a:srgbClr val="414141"/>
                </a:solidFill>
              </a:rPr>
            </a:br>
            <a:br>
              <a:rPr lang="fr-FR" sz="2400" dirty="0">
                <a:solidFill>
                  <a:srgbClr val="414141"/>
                </a:solidFill>
              </a:rPr>
            </a:br>
            <a:r>
              <a:rPr lang="fr-FR" dirty="0">
                <a:solidFill>
                  <a:srgbClr val="7F7F7F"/>
                </a:solidFill>
              </a:rPr>
              <a:t>MTN has more than 92,73% of RxLev samples better than -74dBm,against 92,83% for MOOV and 96,73% for CELTISS.</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53" name="Google Shape;1853;p2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28</a:t>
            </a:fld>
            <a:endParaRPr sz="651" b="0" i="0" u="none" strike="noStrike" cap="none">
              <a:solidFill>
                <a:srgbClr val="000000"/>
              </a:solidFill>
              <a:latin typeface="Verdana"/>
              <a:ea typeface="Verdana"/>
              <a:cs typeface="Verdana"/>
              <a:sym typeface="Verdana"/>
            </a:endParaRPr>
          </a:p>
        </p:txBody>
      </p:sp>
      <p:sp>
        <p:nvSpPr>
          <p:cNvPr id="1854" name="Google Shape;1854;p28"/>
          <p:cNvSpPr txBox="1">
            <a:spLocks noGrp="1"/>
          </p:cNvSpPr>
          <p:nvPr>
            <p:ph type="ftr" idx="11"/>
          </p:nvPr>
        </p:nvSpPr>
        <p:spPr>
          <a:xfrm>
            <a:off x="95492" y="6631263"/>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1857" name="Google Shape;1857;p28"/>
          <p:cNvPicPr preferRelativeResize="0"/>
          <p:nvPr/>
        </p:nvPicPr>
        <p:blipFill rotWithShape="1">
          <a:blip r:embed="rId5">
            <a:alphaModFix/>
          </a:blip>
          <a:srcRect/>
          <a:stretch/>
        </p:blipFill>
        <p:spPr>
          <a:xfrm>
            <a:off x="469900" y="2127276"/>
            <a:ext cx="362286" cy="322705"/>
          </a:xfrm>
          <a:prstGeom prst="roundRect">
            <a:avLst>
              <a:gd name="adj" fmla="val 8594"/>
            </a:avLst>
          </a:prstGeom>
          <a:solidFill>
            <a:srgbClr val="ECECEC"/>
          </a:solidFill>
          <a:ln>
            <a:noFill/>
          </a:ln>
          <a:effectLst>
            <a:reflection stA="38000" endPos="28000" dist="5000" dir="5400000" sy="-100000" algn="bl" rotWithShape="0"/>
          </a:effectLst>
        </p:spPr>
      </p:pic>
      <p:pic>
        <p:nvPicPr>
          <p:cNvPr id="1860" name="Google Shape;1860;p28"/>
          <p:cNvPicPr preferRelativeResize="0"/>
          <p:nvPr/>
        </p:nvPicPr>
        <p:blipFill rotWithShape="1">
          <a:blip r:embed="rId6">
            <a:alphaModFix/>
          </a:blip>
          <a:srcRect l="8657" r="10313"/>
          <a:stretch/>
        </p:blipFill>
        <p:spPr>
          <a:xfrm>
            <a:off x="4390230" y="2172497"/>
            <a:ext cx="241377" cy="317302"/>
          </a:xfrm>
          <a:prstGeom prst="roundRect">
            <a:avLst>
              <a:gd name="adj" fmla="val 8594"/>
            </a:avLst>
          </a:prstGeom>
          <a:solidFill>
            <a:srgbClr val="ECECEC"/>
          </a:solidFill>
          <a:ln>
            <a:noFill/>
          </a:ln>
          <a:effectLst>
            <a:reflection stA="38000" endPos="28000" dist="5000" dir="5400000" sy="-100000" algn="bl" rotWithShape="0"/>
          </a:effectLst>
        </p:spPr>
      </p:pic>
      <p:pic>
        <p:nvPicPr>
          <p:cNvPr id="8" name="Picture 7">
            <a:extLst>
              <a:ext uri="{FF2B5EF4-FFF2-40B4-BE49-F238E27FC236}">
                <a16:creationId xmlns:a16="http://schemas.microsoft.com/office/drawing/2014/main" id="{A5745505-E4C4-234A-AC5C-BF6CE2C5065B}"/>
              </a:ext>
            </a:extLst>
          </p:cNvPr>
          <p:cNvPicPr>
            <a:picLocks noChangeAspect="1"/>
          </p:cNvPicPr>
          <p:nvPr/>
        </p:nvPicPr>
        <p:blipFill>
          <a:blip r:embed="rId7"/>
          <a:stretch>
            <a:fillRect/>
          </a:stretch>
        </p:blipFill>
        <p:spPr>
          <a:xfrm>
            <a:off x="2949229" y="2127276"/>
            <a:ext cx="1168991" cy="670007"/>
          </a:xfrm>
          <a:prstGeom prst="rect">
            <a:avLst/>
          </a:prstGeom>
        </p:spPr>
      </p:pic>
      <p:pic>
        <p:nvPicPr>
          <p:cNvPr id="13" name="Picture 12">
            <a:extLst>
              <a:ext uri="{FF2B5EF4-FFF2-40B4-BE49-F238E27FC236}">
                <a16:creationId xmlns:a16="http://schemas.microsoft.com/office/drawing/2014/main" id="{9A45856A-EFEC-8FAB-6C4F-6D3BBB9DA132}"/>
              </a:ext>
            </a:extLst>
          </p:cNvPr>
          <p:cNvPicPr>
            <a:picLocks noChangeAspect="1"/>
          </p:cNvPicPr>
          <p:nvPr/>
        </p:nvPicPr>
        <p:blipFill>
          <a:blip r:embed="rId8"/>
          <a:stretch>
            <a:fillRect/>
          </a:stretch>
        </p:blipFill>
        <p:spPr>
          <a:xfrm>
            <a:off x="6973611" y="2157276"/>
            <a:ext cx="1100171" cy="679517"/>
          </a:xfrm>
          <a:prstGeom prst="rect">
            <a:avLst/>
          </a:prstGeom>
        </p:spPr>
      </p:pic>
      <p:pic>
        <p:nvPicPr>
          <p:cNvPr id="16" name="Picture 15">
            <a:extLst>
              <a:ext uri="{FF2B5EF4-FFF2-40B4-BE49-F238E27FC236}">
                <a16:creationId xmlns:a16="http://schemas.microsoft.com/office/drawing/2014/main" id="{3F0DBD8B-399B-2477-9CBE-06F03A0D1604}"/>
              </a:ext>
            </a:extLst>
          </p:cNvPr>
          <p:cNvPicPr>
            <a:picLocks noChangeAspect="1"/>
          </p:cNvPicPr>
          <p:nvPr/>
        </p:nvPicPr>
        <p:blipFill>
          <a:blip r:embed="rId9"/>
          <a:stretch>
            <a:fillRect/>
          </a:stretch>
        </p:blipFill>
        <p:spPr>
          <a:xfrm>
            <a:off x="8311997" y="2172497"/>
            <a:ext cx="3627790" cy="34151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a:extLst>
              <a:ext uri="{FF2B5EF4-FFF2-40B4-BE49-F238E27FC236}">
                <a16:creationId xmlns:a16="http://schemas.microsoft.com/office/drawing/2014/main" id="{FD193931-46CC-9F27-7801-4ED31AAE81DA}"/>
              </a:ext>
            </a:extLst>
          </p:cNvPr>
          <p:cNvPicPr>
            <a:picLocks noChangeAspect="1"/>
          </p:cNvPicPr>
          <p:nvPr/>
        </p:nvPicPr>
        <p:blipFill>
          <a:blip r:embed="rId10"/>
          <a:stretch>
            <a:fillRect/>
          </a:stretch>
        </p:blipFill>
        <p:spPr>
          <a:xfrm>
            <a:off x="10759268" y="1956736"/>
            <a:ext cx="1180519" cy="646591"/>
          </a:xfrm>
          <a:prstGeom prst="rect">
            <a:avLst/>
          </a:prstGeom>
        </p:spPr>
      </p:pic>
      <p:pic>
        <p:nvPicPr>
          <p:cNvPr id="21" name="Google Shape;1863;p28">
            <a:extLst>
              <a:ext uri="{FF2B5EF4-FFF2-40B4-BE49-F238E27FC236}">
                <a16:creationId xmlns:a16="http://schemas.microsoft.com/office/drawing/2014/main" id="{C7359E55-5F13-2A1A-8D44-376BDC535658}"/>
              </a:ext>
            </a:extLst>
          </p:cNvPr>
          <p:cNvPicPr preferRelativeResize="0"/>
          <p:nvPr/>
        </p:nvPicPr>
        <p:blipFill rotWithShape="1">
          <a:blip r:embed="rId11">
            <a:alphaModFix/>
          </a:blip>
          <a:srcRect/>
          <a:stretch/>
        </p:blipFill>
        <p:spPr>
          <a:xfrm>
            <a:off x="8311997" y="2169404"/>
            <a:ext cx="361361" cy="310577"/>
          </a:xfrm>
          <a:prstGeom prst="rect">
            <a:avLst/>
          </a:prstGeom>
          <a:noFill/>
          <a:ln>
            <a:noFill/>
          </a:ln>
        </p:spPr>
      </p:pic>
      <p:sp>
        <p:nvSpPr>
          <p:cNvPr id="2" name="TextBox 1">
            <a:extLst>
              <a:ext uri="{FF2B5EF4-FFF2-40B4-BE49-F238E27FC236}">
                <a16:creationId xmlns:a16="http://schemas.microsoft.com/office/drawing/2014/main" id="{A248CC06-A47B-815E-0C87-EE4D7D4203D2}"/>
              </a:ext>
            </a:extLst>
          </p:cNvPr>
          <p:cNvSpPr txBox="1"/>
          <p:nvPr/>
        </p:nvSpPr>
        <p:spPr>
          <a:xfrm rot="1892070">
            <a:off x="9815209" y="593387"/>
            <a:ext cx="1108953" cy="307777"/>
          </a:xfrm>
          <a:prstGeom prst="rect">
            <a:avLst/>
          </a:prstGeom>
          <a:noFill/>
        </p:spPr>
        <p:txBody>
          <a:bodyPr wrap="square" rtlCol="0">
            <a:spAutoFit/>
          </a:bodyPr>
          <a:lstStyle/>
          <a:p>
            <a:r>
              <a:rPr lang="fr-FR" dirty="0">
                <a:solidFill>
                  <a:srgbClr val="00B050"/>
                </a:solidFill>
              </a:rPr>
              <a:t>Updated</a:t>
            </a:r>
          </a:p>
        </p:txBody>
      </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68"/>
        <p:cNvGrpSpPr/>
        <p:nvPr/>
      </p:nvGrpSpPr>
      <p:grpSpPr>
        <a:xfrm>
          <a:off x="0" y="0"/>
          <a:ext cx="0" cy="0"/>
          <a:chOff x="0" y="0"/>
          <a:chExt cx="0" cy="0"/>
        </a:xfrm>
      </p:grpSpPr>
      <p:graphicFrame>
        <p:nvGraphicFramePr>
          <p:cNvPr id="7" name="Graphique 4">
            <a:extLst>
              <a:ext uri="{FF2B5EF4-FFF2-40B4-BE49-F238E27FC236}">
                <a16:creationId xmlns:a16="http://schemas.microsoft.com/office/drawing/2014/main" id="{00000000-0008-0000-0000-000007000000}"/>
              </a:ext>
            </a:extLst>
          </p:cNvPr>
          <p:cNvGraphicFramePr>
            <a:graphicFrameLocks/>
          </p:cNvGraphicFramePr>
          <p:nvPr>
            <p:extLst>
              <p:ext uri="{D42A27DB-BD31-4B8C-83A1-F6EECF244321}">
                <p14:modId xmlns:p14="http://schemas.microsoft.com/office/powerpoint/2010/main" val="574119046"/>
              </p:ext>
            </p:extLst>
          </p:nvPr>
        </p:nvGraphicFramePr>
        <p:xfrm>
          <a:off x="2165848" y="2072153"/>
          <a:ext cx="8580120" cy="4383258"/>
        </p:xfrm>
        <a:graphic>
          <a:graphicData uri="http://schemas.openxmlformats.org/drawingml/2006/chart">
            <c:chart xmlns:c="http://schemas.openxmlformats.org/drawingml/2006/chart" xmlns:r="http://schemas.openxmlformats.org/officeDocument/2006/relationships" r:id="rId3"/>
          </a:graphicData>
        </a:graphic>
      </p:graphicFrame>
      <p:sp>
        <p:nvSpPr>
          <p:cNvPr id="1869" name="Google Shape;1869;p2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3G coverage</a:t>
            </a:r>
            <a:br>
              <a:rPr lang="fr-FR" sz="2400" dirty="0">
                <a:solidFill>
                  <a:srgbClr val="414141"/>
                </a:solidFill>
              </a:rPr>
            </a:br>
            <a:br>
              <a:rPr lang="fr-FR" sz="2400" dirty="0">
                <a:solidFill>
                  <a:srgbClr val="414141"/>
                </a:solidFill>
              </a:rPr>
            </a:br>
            <a:r>
              <a:rPr lang="fr-FR" dirty="0">
                <a:solidFill>
                  <a:srgbClr val="7F7F7F"/>
                </a:solidFill>
              </a:rPr>
              <a:t>CELTISS has the best 3G coverage, </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MTN’s and CELTISS’s 3G coverage meet ARCEP requirements</a:t>
            </a:r>
            <a:r>
              <a:rPr lang="fr-FR" dirty="0">
                <a:solidFill>
                  <a:srgbClr val="7F7F7F"/>
                </a:solidFill>
              </a:rPr>
              <a:t>.</a:t>
            </a:r>
            <a:br>
              <a:rPr lang="fr-FR" dirty="0">
                <a:solidFill>
                  <a:srgbClr val="7F7F7F"/>
                </a:solidFill>
                <a:latin typeface="Verdana"/>
                <a:ea typeface="Verdana"/>
                <a:cs typeface="Verdana"/>
                <a:sym typeface="Verdana"/>
              </a:rPr>
            </a:br>
            <a:endParaRPr sz="2400" dirty="0">
              <a:solidFill>
                <a:srgbClr val="414141"/>
              </a:solidFill>
            </a:endParaRPr>
          </a:p>
        </p:txBody>
      </p:sp>
      <p:sp>
        <p:nvSpPr>
          <p:cNvPr id="1870" name="Google Shape;1870;p2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29</a:t>
            </a:fld>
            <a:endParaRPr sz="651" b="0" i="0" u="none" strike="noStrike" cap="none">
              <a:solidFill>
                <a:srgbClr val="000000"/>
              </a:solidFill>
              <a:latin typeface="Verdana"/>
              <a:ea typeface="Verdana"/>
              <a:cs typeface="Verdana"/>
              <a:sym typeface="Verdana"/>
            </a:endParaRPr>
          </a:p>
        </p:txBody>
      </p:sp>
      <p:sp>
        <p:nvSpPr>
          <p:cNvPr id="1871" name="Google Shape;1871;p2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873" name="Google Shape;1873;p29"/>
          <p:cNvCxnSpPr>
            <a:cxnSpLocks/>
          </p:cNvCxnSpPr>
          <p:nvPr/>
        </p:nvCxnSpPr>
        <p:spPr>
          <a:xfrm>
            <a:off x="2723745" y="3502074"/>
            <a:ext cx="7743217" cy="0"/>
          </a:xfrm>
          <a:prstGeom prst="straightConnector1">
            <a:avLst/>
          </a:prstGeom>
          <a:noFill/>
          <a:ln w="28575" cap="flat" cmpd="sng">
            <a:solidFill>
              <a:srgbClr val="DA291C"/>
            </a:solidFill>
            <a:prstDash val="dash"/>
            <a:round/>
            <a:headEnd type="none" w="sm" len="sm"/>
            <a:tailEnd type="none" w="sm" len="sm"/>
          </a:ln>
        </p:spPr>
      </p:cxnSp>
      <p:sp>
        <p:nvSpPr>
          <p:cNvPr id="4" name="TextBox 3">
            <a:extLst>
              <a:ext uri="{FF2B5EF4-FFF2-40B4-BE49-F238E27FC236}">
                <a16:creationId xmlns:a16="http://schemas.microsoft.com/office/drawing/2014/main" id="{A491D00F-81D6-9E93-0C6C-C4F86BFE40EB}"/>
              </a:ext>
            </a:extLst>
          </p:cNvPr>
          <p:cNvSpPr txBox="1"/>
          <p:nvPr/>
        </p:nvSpPr>
        <p:spPr>
          <a:xfrm rot="1892070">
            <a:off x="9815209" y="593387"/>
            <a:ext cx="1108953" cy="307777"/>
          </a:xfrm>
          <a:prstGeom prst="rect">
            <a:avLst/>
          </a:prstGeom>
          <a:noFill/>
        </p:spPr>
        <p:txBody>
          <a:bodyPr wrap="square" rtlCol="0">
            <a:spAutoFit/>
          </a:bodyPr>
          <a:lstStyle/>
          <a:p>
            <a:r>
              <a:rPr lang="fr-FR" dirty="0">
                <a:solidFill>
                  <a:srgbClr val="00B050"/>
                </a:solidFill>
              </a:rPr>
              <a:t>Updated</a:t>
            </a: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sp>
        <p:nvSpPr>
          <p:cNvPr id="1438" name="Google Shape;1438;p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PART1 Summary</a:t>
            </a:r>
            <a:endParaRPr dirty="0"/>
          </a:p>
        </p:txBody>
      </p:sp>
      <p:sp>
        <p:nvSpPr>
          <p:cNvPr id="1439" name="Google Shape;1439;p3"/>
          <p:cNvSpPr txBox="1">
            <a:spLocks noGrp="1"/>
          </p:cNvSpPr>
          <p:nvPr>
            <p:ph type="sldNum" idx="12"/>
          </p:nvPr>
        </p:nvSpPr>
        <p:spPr>
          <a:xfrm>
            <a:off x="11568112" y="6666515"/>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a:t>
            </a:fld>
            <a:endParaRPr sz="651" b="0" i="0" u="none" strike="noStrike" cap="none">
              <a:solidFill>
                <a:srgbClr val="000000"/>
              </a:solidFill>
              <a:latin typeface="Verdana"/>
              <a:ea typeface="Verdana"/>
              <a:cs typeface="Verdana"/>
              <a:sym typeface="Verdana"/>
            </a:endParaRPr>
          </a:p>
        </p:txBody>
      </p:sp>
      <p:graphicFrame>
        <p:nvGraphicFramePr>
          <p:cNvPr id="1440" name="Google Shape;1440;p3"/>
          <p:cNvGraphicFramePr/>
          <p:nvPr>
            <p:extLst>
              <p:ext uri="{D42A27DB-BD31-4B8C-83A1-F6EECF244321}">
                <p14:modId xmlns:p14="http://schemas.microsoft.com/office/powerpoint/2010/main" val="3041539756"/>
              </p:ext>
            </p:extLst>
          </p:nvPr>
        </p:nvGraphicFramePr>
        <p:xfrm>
          <a:off x="921482" y="1430005"/>
          <a:ext cx="10996150" cy="4144525"/>
        </p:xfrm>
        <a:graphic>
          <a:graphicData uri="http://schemas.openxmlformats.org/drawingml/2006/table">
            <a:tbl>
              <a:tblPr>
                <a:noFill/>
                <a:tableStyleId>{62A84436-6C33-42CD-8F6A-DCAEFB94276C}</a:tableStyleId>
              </a:tblPr>
              <a:tblGrid>
                <a:gridCol w="10136150">
                  <a:extLst>
                    <a:ext uri="{9D8B030D-6E8A-4147-A177-3AD203B41FA5}">
                      <a16:colId xmlns:a16="http://schemas.microsoft.com/office/drawing/2014/main" val="20000"/>
                    </a:ext>
                  </a:extLst>
                </a:gridCol>
                <a:gridCol w="860000">
                  <a:extLst>
                    <a:ext uri="{9D8B030D-6E8A-4147-A177-3AD203B41FA5}">
                      <a16:colId xmlns:a16="http://schemas.microsoft.com/office/drawing/2014/main" val="20001"/>
                    </a:ext>
                  </a:extLst>
                </a:gridCol>
              </a:tblGrid>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Drive tests Activity, Current Status &amp; Progress</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12</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dirty="0">
                          <a:solidFill>
                            <a:srgbClr val="414141"/>
                          </a:solidFill>
                          <a:latin typeface="Verdana"/>
                          <a:ea typeface="Verdana"/>
                          <a:cs typeface="Verdana"/>
                          <a:sym typeface="Verdana"/>
                        </a:rPr>
                        <a:t>Executive Summary</a:t>
                      </a:r>
                      <a:endParaRPr dirty="0"/>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15</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dirty="0">
                          <a:solidFill>
                            <a:srgbClr val="414141"/>
                          </a:solidFill>
                          <a:latin typeface="Verdana"/>
                          <a:ea typeface="Verdana"/>
                          <a:cs typeface="Verdana"/>
                          <a:sym typeface="Verdana"/>
                        </a:rPr>
                        <a:t>Benchmarking Key Results</a:t>
                      </a:r>
                      <a:endParaRPr dirty="0"/>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21</a:t>
                      </a:r>
                      <a:endParaRPr sz="1600" b="1"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2"/>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dirty="0">
                          <a:solidFill>
                            <a:srgbClr val="414141"/>
                          </a:solidFill>
                          <a:latin typeface="Verdana"/>
                          <a:ea typeface="Verdana"/>
                          <a:cs typeface="Verdana"/>
                          <a:sym typeface="Verdana"/>
                        </a:rPr>
                        <a:t>Benchmarking Coverage</a:t>
                      </a:r>
                      <a:endParaRPr sz="16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26</a:t>
                      </a:r>
                      <a:endParaRPr sz="1600" b="1"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3"/>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dirty="0">
                          <a:solidFill>
                            <a:srgbClr val="414141"/>
                          </a:solidFill>
                          <a:latin typeface="Verdana"/>
                          <a:ea typeface="Verdana"/>
                          <a:cs typeface="Verdana"/>
                          <a:sym typeface="Verdana"/>
                        </a:rPr>
                        <a:t>Benchmarking Voice Service</a:t>
                      </a:r>
                      <a:endParaRPr dirty="0"/>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33</a:t>
                      </a:r>
                      <a:endParaRPr sz="1600" b="1"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4"/>
                  </a:ext>
                </a:extLst>
              </a:tr>
              <a:tr h="592075">
                <a:tc>
                  <a:txBody>
                    <a:bodyPr/>
                    <a:lstStyle/>
                    <a:p>
                      <a:pPr marL="355600" marR="0" lvl="0" indent="-355600" algn="l" rtl="0">
                        <a:lnSpc>
                          <a:spcPct val="106000"/>
                        </a:lnSpc>
                        <a:spcBef>
                          <a:spcPts val="0"/>
                        </a:spcBef>
                        <a:spcAft>
                          <a:spcPts val="0"/>
                        </a:spcAft>
                        <a:buClr>
                          <a:srgbClr val="000000"/>
                        </a:buClr>
                        <a:buSzPts val="1600"/>
                        <a:buFont typeface="Noto Sans Symbols"/>
                        <a:buNone/>
                      </a:pPr>
                      <a:r>
                        <a:rPr lang="fr-FR" sz="1600" b="0" i="0" u="none" strike="noStrike" cap="none">
                          <a:solidFill>
                            <a:srgbClr val="414141"/>
                          </a:solidFill>
                          <a:latin typeface="Verdana"/>
                          <a:ea typeface="Verdana"/>
                          <a:cs typeface="Verdana"/>
                          <a:sym typeface="Verdana"/>
                        </a:rPr>
                        <a:t>Benchmarking Data Service</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dirty="0">
                          <a:solidFill>
                            <a:srgbClr val="414141"/>
                          </a:solidFill>
                          <a:latin typeface="Verdana"/>
                          <a:ea typeface="Verdana"/>
                          <a:cs typeface="Verdana"/>
                          <a:sym typeface="Verdana"/>
                        </a:rPr>
                        <a:t>44</a:t>
                      </a:r>
                      <a:endParaRPr sz="1600" b="1"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5"/>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Next Steps</a:t>
                      </a:r>
                      <a:endParaRPr sz="16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dirty="0">
                          <a:solidFill>
                            <a:srgbClr val="414141"/>
                          </a:solidFill>
                          <a:latin typeface="Verdana"/>
                          <a:ea typeface="Verdana"/>
                          <a:cs typeface="Verdana"/>
                          <a:sym typeface="Verdana"/>
                        </a:rPr>
                        <a:t>63</a:t>
                      </a:r>
                      <a:endParaRPr sz="1600" b="1"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1441" name="Google Shape;1441;p3"/>
          <p:cNvSpPr txBox="1">
            <a:spLocks noGrp="1"/>
          </p:cNvSpPr>
          <p:nvPr>
            <p:ph type="ftr" idx="11"/>
          </p:nvPr>
        </p:nvSpPr>
        <p:spPr>
          <a:xfrm>
            <a:off x="469122" y="6584426"/>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a:p>
        </p:txBody>
      </p:sp>
      <p:sp>
        <p:nvSpPr>
          <p:cNvPr id="1442" name="Google Shape;1442;p3"/>
          <p:cNvSpPr/>
          <p:nvPr/>
        </p:nvSpPr>
        <p:spPr>
          <a:xfrm>
            <a:off x="469900" y="1536251"/>
            <a:ext cx="368120" cy="367041"/>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3" y="132"/>
                </a:moveTo>
                <a:cubicBezTo>
                  <a:pt x="255" y="410"/>
                  <a:pt x="255" y="410"/>
                  <a:pt x="255" y="410"/>
                </a:cubicBezTo>
                <a:cubicBezTo>
                  <a:pt x="253" y="413"/>
                  <a:pt x="249" y="416"/>
                  <a:pt x="245" y="416"/>
                </a:cubicBezTo>
                <a:cubicBezTo>
                  <a:pt x="245" y="416"/>
                  <a:pt x="245" y="416"/>
                  <a:pt x="244" y="416"/>
                </a:cubicBezTo>
                <a:cubicBezTo>
                  <a:pt x="240" y="415"/>
                  <a:pt x="236" y="413"/>
                  <a:pt x="235" y="409"/>
                </a:cubicBezTo>
                <a:cubicBezTo>
                  <a:pt x="200" y="312"/>
                  <a:pt x="200" y="312"/>
                  <a:pt x="200" y="312"/>
                </a:cubicBezTo>
                <a:cubicBezTo>
                  <a:pt x="103" y="276"/>
                  <a:pt x="103" y="276"/>
                  <a:pt x="103" y="276"/>
                </a:cubicBezTo>
                <a:cubicBezTo>
                  <a:pt x="99" y="275"/>
                  <a:pt x="96" y="271"/>
                  <a:pt x="96" y="267"/>
                </a:cubicBezTo>
                <a:cubicBezTo>
                  <a:pt x="95" y="263"/>
                  <a:pt x="98" y="259"/>
                  <a:pt x="102" y="257"/>
                </a:cubicBezTo>
                <a:cubicBezTo>
                  <a:pt x="379" y="118"/>
                  <a:pt x="379" y="118"/>
                  <a:pt x="379" y="118"/>
                </a:cubicBezTo>
                <a:cubicBezTo>
                  <a:pt x="383" y="116"/>
                  <a:pt x="388" y="117"/>
                  <a:pt x="391" y="120"/>
                </a:cubicBezTo>
                <a:cubicBezTo>
                  <a:pt x="394" y="123"/>
                  <a:pt x="395" y="128"/>
                  <a:pt x="393" y="132"/>
                </a:cubicBezTo>
                <a:close/>
                <a:moveTo>
                  <a:pt x="133" y="265"/>
                </a:moveTo>
                <a:cubicBezTo>
                  <a:pt x="360" y="152"/>
                  <a:pt x="360" y="152"/>
                  <a:pt x="360" y="152"/>
                </a:cubicBezTo>
                <a:cubicBezTo>
                  <a:pt x="247" y="378"/>
                  <a:pt x="247" y="378"/>
                  <a:pt x="247" y="378"/>
                </a:cubicBezTo>
                <a:cubicBezTo>
                  <a:pt x="218" y="300"/>
                  <a:pt x="218" y="300"/>
                  <a:pt x="218" y="300"/>
                </a:cubicBezTo>
                <a:cubicBezTo>
                  <a:pt x="217" y="297"/>
                  <a:pt x="215" y="295"/>
                  <a:pt x="212" y="294"/>
                </a:cubicBezTo>
                <a:lnTo>
                  <a:pt x="133" y="26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43" name="Google Shape;1443;p3"/>
          <p:cNvSpPr/>
          <p:nvPr/>
        </p:nvSpPr>
        <p:spPr>
          <a:xfrm>
            <a:off x="470440" y="2702778"/>
            <a:ext cx="367041" cy="368120"/>
          </a:xfrm>
          <a:custGeom>
            <a:avLst/>
            <a:gdLst/>
            <a:ahLst/>
            <a:cxnLst/>
            <a:rect l="l" t="t" r="r" b="b"/>
            <a:pathLst>
              <a:path w="512" h="512" extrusionOk="0">
                <a:moveTo>
                  <a:pt x="201" y="170"/>
                </a:moveTo>
                <a:cubicBezTo>
                  <a:pt x="147" y="170"/>
                  <a:pt x="147" y="170"/>
                  <a:pt x="147" y="170"/>
                </a:cubicBezTo>
                <a:cubicBezTo>
                  <a:pt x="165" y="147"/>
                  <a:pt x="190" y="130"/>
                  <a:pt x="220" y="122"/>
                </a:cubicBezTo>
                <a:cubicBezTo>
                  <a:pt x="212" y="135"/>
                  <a:pt x="206" y="151"/>
                  <a:pt x="201" y="170"/>
                </a:cubicBezTo>
                <a:close/>
                <a:moveTo>
                  <a:pt x="256" y="117"/>
                </a:moveTo>
                <a:cubicBezTo>
                  <a:pt x="245" y="117"/>
                  <a:pt x="232" y="137"/>
                  <a:pt x="223" y="170"/>
                </a:cubicBezTo>
                <a:cubicBezTo>
                  <a:pt x="288" y="170"/>
                  <a:pt x="288" y="170"/>
                  <a:pt x="288" y="170"/>
                </a:cubicBezTo>
                <a:cubicBezTo>
                  <a:pt x="279" y="137"/>
                  <a:pt x="266" y="117"/>
                  <a:pt x="256" y="117"/>
                </a:cubicBezTo>
                <a:close/>
                <a:moveTo>
                  <a:pt x="197" y="192"/>
                </a:moveTo>
                <a:cubicBezTo>
                  <a:pt x="133" y="192"/>
                  <a:pt x="133" y="192"/>
                  <a:pt x="133" y="192"/>
                </a:cubicBezTo>
                <a:cubicBezTo>
                  <a:pt x="124" y="208"/>
                  <a:pt x="119" y="226"/>
                  <a:pt x="118" y="245"/>
                </a:cubicBezTo>
                <a:cubicBezTo>
                  <a:pt x="192" y="245"/>
                  <a:pt x="192" y="245"/>
                  <a:pt x="192" y="245"/>
                </a:cubicBezTo>
                <a:cubicBezTo>
                  <a:pt x="192" y="227"/>
                  <a:pt x="194" y="209"/>
                  <a:pt x="197" y="192"/>
                </a:cubicBezTo>
                <a:close/>
                <a:moveTo>
                  <a:pt x="218" y="320"/>
                </a:moveTo>
                <a:cubicBezTo>
                  <a:pt x="293" y="320"/>
                  <a:pt x="293" y="320"/>
                  <a:pt x="293" y="320"/>
                </a:cubicBezTo>
                <a:cubicBezTo>
                  <a:pt x="296" y="304"/>
                  <a:pt x="298" y="286"/>
                  <a:pt x="298" y="266"/>
                </a:cubicBezTo>
                <a:cubicBezTo>
                  <a:pt x="213" y="266"/>
                  <a:pt x="213" y="266"/>
                  <a:pt x="213" y="266"/>
                </a:cubicBezTo>
                <a:cubicBezTo>
                  <a:pt x="214" y="286"/>
                  <a:pt x="216" y="304"/>
                  <a:pt x="218" y="320"/>
                </a:cubicBezTo>
                <a:close/>
                <a:moveTo>
                  <a:pt x="365" y="170"/>
                </a:moveTo>
                <a:cubicBezTo>
                  <a:pt x="347" y="147"/>
                  <a:pt x="321" y="130"/>
                  <a:pt x="292" y="122"/>
                </a:cubicBezTo>
                <a:cubicBezTo>
                  <a:pt x="299" y="135"/>
                  <a:pt x="306" y="151"/>
                  <a:pt x="310" y="170"/>
                </a:cubicBezTo>
                <a:lnTo>
                  <a:pt x="365" y="170"/>
                </a:lnTo>
                <a:close/>
                <a:moveTo>
                  <a:pt x="293" y="192"/>
                </a:moveTo>
                <a:cubicBezTo>
                  <a:pt x="218" y="192"/>
                  <a:pt x="218" y="192"/>
                  <a:pt x="218" y="192"/>
                </a:cubicBezTo>
                <a:cubicBezTo>
                  <a:pt x="216" y="207"/>
                  <a:pt x="214" y="225"/>
                  <a:pt x="213" y="245"/>
                </a:cubicBezTo>
                <a:cubicBezTo>
                  <a:pt x="298" y="245"/>
                  <a:pt x="298" y="245"/>
                  <a:pt x="298" y="245"/>
                </a:cubicBezTo>
                <a:cubicBezTo>
                  <a:pt x="298" y="225"/>
                  <a:pt x="296" y="207"/>
                  <a:pt x="293" y="192"/>
                </a:cubicBezTo>
                <a:close/>
                <a:moveTo>
                  <a:pt x="192" y="266"/>
                </a:moveTo>
                <a:cubicBezTo>
                  <a:pt x="118" y="266"/>
                  <a:pt x="118" y="266"/>
                  <a:pt x="118" y="266"/>
                </a:cubicBezTo>
                <a:cubicBezTo>
                  <a:pt x="119" y="285"/>
                  <a:pt x="124" y="303"/>
                  <a:pt x="133" y="320"/>
                </a:cubicBezTo>
                <a:cubicBezTo>
                  <a:pt x="197" y="320"/>
                  <a:pt x="197" y="320"/>
                  <a:pt x="197" y="320"/>
                </a:cubicBezTo>
                <a:cubicBezTo>
                  <a:pt x="194" y="303"/>
                  <a:pt x="192" y="284"/>
                  <a:pt x="192" y="266"/>
                </a:cubicBezTo>
                <a:close/>
                <a:moveTo>
                  <a:pt x="319" y="245"/>
                </a:moveTo>
                <a:cubicBezTo>
                  <a:pt x="394" y="245"/>
                  <a:pt x="394" y="245"/>
                  <a:pt x="394" y="245"/>
                </a:cubicBezTo>
                <a:cubicBezTo>
                  <a:pt x="392" y="226"/>
                  <a:pt x="387" y="208"/>
                  <a:pt x="379" y="192"/>
                </a:cubicBezTo>
                <a:cubicBezTo>
                  <a:pt x="314" y="192"/>
                  <a:pt x="314" y="192"/>
                  <a:pt x="314" y="192"/>
                </a:cubicBezTo>
                <a:cubicBezTo>
                  <a:pt x="317" y="209"/>
                  <a:pt x="319" y="227"/>
                  <a:pt x="319" y="245"/>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16" y="256"/>
                </a:moveTo>
                <a:cubicBezTo>
                  <a:pt x="416" y="167"/>
                  <a:pt x="344" y="96"/>
                  <a:pt x="256" y="96"/>
                </a:cubicBezTo>
                <a:cubicBezTo>
                  <a:pt x="167" y="96"/>
                  <a:pt x="96" y="167"/>
                  <a:pt x="96" y="256"/>
                </a:cubicBezTo>
                <a:cubicBezTo>
                  <a:pt x="96" y="344"/>
                  <a:pt x="167" y="416"/>
                  <a:pt x="256" y="416"/>
                </a:cubicBezTo>
                <a:cubicBezTo>
                  <a:pt x="344" y="416"/>
                  <a:pt x="416" y="344"/>
                  <a:pt x="416" y="256"/>
                </a:cubicBezTo>
                <a:close/>
                <a:moveTo>
                  <a:pt x="314" y="320"/>
                </a:moveTo>
                <a:cubicBezTo>
                  <a:pt x="379" y="320"/>
                  <a:pt x="379" y="320"/>
                  <a:pt x="379" y="320"/>
                </a:cubicBezTo>
                <a:cubicBezTo>
                  <a:pt x="387" y="303"/>
                  <a:pt x="392" y="285"/>
                  <a:pt x="394" y="266"/>
                </a:cubicBezTo>
                <a:cubicBezTo>
                  <a:pt x="319" y="266"/>
                  <a:pt x="319" y="266"/>
                  <a:pt x="319" y="266"/>
                </a:cubicBezTo>
                <a:cubicBezTo>
                  <a:pt x="319" y="284"/>
                  <a:pt x="317" y="303"/>
                  <a:pt x="314" y="320"/>
                </a:cubicBezTo>
                <a:close/>
                <a:moveTo>
                  <a:pt x="147" y="341"/>
                </a:moveTo>
                <a:cubicBezTo>
                  <a:pt x="165" y="364"/>
                  <a:pt x="190" y="381"/>
                  <a:pt x="220" y="389"/>
                </a:cubicBezTo>
                <a:cubicBezTo>
                  <a:pt x="212" y="377"/>
                  <a:pt x="206" y="360"/>
                  <a:pt x="201" y="341"/>
                </a:cubicBezTo>
                <a:lnTo>
                  <a:pt x="147" y="341"/>
                </a:lnTo>
                <a:close/>
                <a:moveTo>
                  <a:pt x="292" y="389"/>
                </a:moveTo>
                <a:cubicBezTo>
                  <a:pt x="321" y="381"/>
                  <a:pt x="347" y="364"/>
                  <a:pt x="365" y="341"/>
                </a:cubicBezTo>
                <a:cubicBezTo>
                  <a:pt x="310" y="341"/>
                  <a:pt x="310" y="341"/>
                  <a:pt x="310" y="341"/>
                </a:cubicBezTo>
                <a:cubicBezTo>
                  <a:pt x="306" y="360"/>
                  <a:pt x="299" y="377"/>
                  <a:pt x="292" y="389"/>
                </a:cubicBezTo>
                <a:close/>
                <a:moveTo>
                  <a:pt x="256" y="394"/>
                </a:moveTo>
                <a:cubicBezTo>
                  <a:pt x="266" y="394"/>
                  <a:pt x="279" y="375"/>
                  <a:pt x="288" y="341"/>
                </a:cubicBezTo>
                <a:cubicBezTo>
                  <a:pt x="223" y="341"/>
                  <a:pt x="223" y="341"/>
                  <a:pt x="223" y="341"/>
                </a:cubicBezTo>
                <a:cubicBezTo>
                  <a:pt x="232" y="375"/>
                  <a:pt x="245" y="394"/>
                  <a:pt x="256" y="39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44" name="Google Shape;1444;p3"/>
          <p:cNvSpPr/>
          <p:nvPr/>
        </p:nvSpPr>
        <p:spPr>
          <a:xfrm>
            <a:off x="469450" y="3309285"/>
            <a:ext cx="369021" cy="370106"/>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31" y="381"/>
                </a:moveTo>
                <a:cubicBezTo>
                  <a:pt x="229" y="383"/>
                  <a:pt x="226" y="384"/>
                  <a:pt x="223" y="384"/>
                </a:cubicBezTo>
                <a:cubicBezTo>
                  <a:pt x="221" y="384"/>
                  <a:pt x="218" y="383"/>
                  <a:pt x="216" y="382"/>
                </a:cubicBezTo>
                <a:cubicBezTo>
                  <a:pt x="213" y="379"/>
                  <a:pt x="200" y="377"/>
                  <a:pt x="194" y="376"/>
                </a:cubicBezTo>
                <a:cubicBezTo>
                  <a:pt x="187" y="375"/>
                  <a:pt x="181" y="374"/>
                  <a:pt x="177" y="372"/>
                </a:cubicBezTo>
                <a:cubicBezTo>
                  <a:pt x="167" y="369"/>
                  <a:pt x="162" y="357"/>
                  <a:pt x="160" y="350"/>
                </a:cubicBezTo>
                <a:cubicBezTo>
                  <a:pt x="159" y="343"/>
                  <a:pt x="156" y="332"/>
                  <a:pt x="161" y="324"/>
                </a:cubicBezTo>
                <a:cubicBezTo>
                  <a:pt x="167" y="317"/>
                  <a:pt x="173" y="302"/>
                  <a:pt x="176" y="291"/>
                </a:cubicBezTo>
                <a:cubicBezTo>
                  <a:pt x="180" y="272"/>
                  <a:pt x="179" y="258"/>
                  <a:pt x="172" y="250"/>
                </a:cubicBezTo>
                <a:cubicBezTo>
                  <a:pt x="164" y="240"/>
                  <a:pt x="149" y="240"/>
                  <a:pt x="149" y="240"/>
                </a:cubicBezTo>
                <a:cubicBezTo>
                  <a:pt x="149" y="240"/>
                  <a:pt x="149" y="240"/>
                  <a:pt x="149" y="240"/>
                </a:cubicBezTo>
                <a:cubicBezTo>
                  <a:pt x="149" y="240"/>
                  <a:pt x="149" y="240"/>
                  <a:pt x="149" y="240"/>
                </a:cubicBezTo>
                <a:cubicBezTo>
                  <a:pt x="148" y="240"/>
                  <a:pt x="134" y="240"/>
                  <a:pt x="125" y="250"/>
                </a:cubicBezTo>
                <a:cubicBezTo>
                  <a:pt x="119" y="259"/>
                  <a:pt x="118" y="272"/>
                  <a:pt x="122" y="291"/>
                </a:cubicBezTo>
                <a:cubicBezTo>
                  <a:pt x="125" y="302"/>
                  <a:pt x="131" y="317"/>
                  <a:pt x="136" y="324"/>
                </a:cubicBezTo>
                <a:cubicBezTo>
                  <a:pt x="142" y="332"/>
                  <a:pt x="139" y="344"/>
                  <a:pt x="137" y="350"/>
                </a:cubicBezTo>
                <a:cubicBezTo>
                  <a:pt x="135" y="357"/>
                  <a:pt x="131" y="369"/>
                  <a:pt x="121" y="372"/>
                </a:cubicBezTo>
                <a:cubicBezTo>
                  <a:pt x="120" y="373"/>
                  <a:pt x="118" y="373"/>
                  <a:pt x="117" y="373"/>
                </a:cubicBezTo>
                <a:cubicBezTo>
                  <a:pt x="113" y="373"/>
                  <a:pt x="109" y="370"/>
                  <a:pt x="107" y="366"/>
                </a:cubicBezTo>
                <a:cubicBezTo>
                  <a:pt x="105" y="361"/>
                  <a:pt x="108" y="354"/>
                  <a:pt x="113" y="352"/>
                </a:cubicBezTo>
                <a:cubicBezTo>
                  <a:pt x="115" y="351"/>
                  <a:pt x="119" y="340"/>
                  <a:pt x="118" y="336"/>
                </a:cubicBezTo>
                <a:cubicBezTo>
                  <a:pt x="112" y="326"/>
                  <a:pt x="105" y="310"/>
                  <a:pt x="101" y="296"/>
                </a:cubicBezTo>
                <a:cubicBezTo>
                  <a:pt x="95" y="270"/>
                  <a:pt x="98" y="250"/>
                  <a:pt x="109" y="237"/>
                </a:cubicBezTo>
                <a:cubicBezTo>
                  <a:pt x="123" y="219"/>
                  <a:pt x="146" y="218"/>
                  <a:pt x="149" y="218"/>
                </a:cubicBezTo>
                <a:cubicBezTo>
                  <a:pt x="149" y="218"/>
                  <a:pt x="149" y="218"/>
                  <a:pt x="149" y="218"/>
                </a:cubicBezTo>
                <a:cubicBezTo>
                  <a:pt x="149" y="218"/>
                  <a:pt x="149" y="218"/>
                  <a:pt x="149" y="218"/>
                </a:cubicBezTo>
                <a:cubicBezTo>
                  <a:pt x="149" y="218"/>
                  <a:pt x="149" y="218"/>
                  <a:pt x="149" y="218"/>
                </a:cubicBezTo>
                <a:cubicBezTo>
                  <a:pt x="149" y="218"/>
                  <a:pt x="149" y="218"/>
                  <a:pt x="149" y="218"/>
                </a:cubicBezTo>
                <a:cubicBezTo>
                  <a:pt x="153" y="218"/>
                  <a:pt x="175" y="219"/>
                  <a:pt x="189" y="237"/>
                </a:cubicBezTo>
                <a:cubicBezTo>
                  <a:pt x="200" y="250"/>
                  <a:pt x="203" y="270"/>
                  <a:pt x="196" y="296"/>
                </a:cubicBezTo>
                <a:cubicBezTo>
                  <a:pt x="193" y="310"/>
                  <a:pt x="186" y="326"/>
                  <a:pt x="180" y="336"/>
                </a:cubicBezTo>
                <a:cubicBezTo>
                  <a:pt x="179" y="340"/>
                  <a:pt x="183" y="351"/>
                  <a:pt x="185" y="353"/>
                </a:cubicBezTo>
                <a:cubicBezTo>
                  <a:pt x="187" y="353"/>
                  <a:pt x="193" y="354"/>
                  <a:pt x="198" y="355"/>
                </a:cubicBezTo>
                <a:cubicBezTo>
                  <a:pt x="210" y="357"/>
                  <a:pt x="223" y="359"/>
                  <a:pt x="230" y="366"/>
                </a:cubicBezTo>
                <a:cubicBezTo>
                  <a:pt x="235" y="370"/>
                  <a:pt x="235" y="376"/>
                  <a:pt x="231" y="381"/>
                </a:cubicBezTo>
                <a:close/>
                <a:moveTo>
                  <a:pt x="416" y="320"/>
                </a:moveTo>
                <a:cubicBezTo>
                  <a:pt x="416" y="326"/>
                  <a:pt x="411" y="330"/>
                  <a:pt x="405" y="330"/>
                </a:cubicBezTo>
                <a:cubicBezTo>
                  <a:pt x="224" y="330"/>
                  <a:pt x="224" y="330"/>
                  <a:pt x="224" y="330"/>
                </a:cubicBezTo>
                <a:cubicBezTo>
                  <a:pt x="218" y="330"/>
                  <a:pt x="213" y="326"/>
                  <a:pt x="213" y="320"/>
                </a:cubicBezTo>
                <a:cubicBezTo>
                  <a:pt x="213" y="314"/>
                  <a:pt x="218" y="309"/>
                  <a:pt x="224" y="309"/>
                </a:cubicBezTo>
                <a:cubicBezTo>
                  <a:pt x="394" y="309"/>
                  <a:pt x="394" y="309"/>
                  <a:pt x="394" y="309"/>
                </a:cubicBezTo>
                <a:cubicBezTo>
                  <a:pt x="394" y="181"/>
                  <a:pt x="394" y="181"/>
                  <a:pt x="394" y="181"/>
                </a:cubicBezTo>
                <a:cubicBezTo>
                  <a:pt x="170" y="181"/>
                  <a:pt x="170" y="181"/>
                  <a:pt x="170" y="181"/>
                </a:cubicBezTo>
                <a:cubicBezTo>
                  <a:pt x="170" y="192"/>
                  <a:pt x="170" y="192"/>
                  <a:pt x="170" y="192"/>
                </a:cubicBezTo>
                <a:cubicBezTo>
                  <a:pt x="170" y="198"/>
                  <a:pt x="166" y="202"/>
                  <a:pt x="160" y="202"/>
                </a:cubicBezTo>
                <a:cubicBezTo>
                  <a:pt x="154" y="202"/>
                  <a:pt x="149" y="198"/>
                  <a:pt x="149" y="192"/>
                </a:cubicBezTo>
                <a:cubicBezTo>
                  <a:pt x="149" y="170"/>
                  <a:pt x="149" y="170"/>
                  <a:pt x="149" y="170"/>
                </a:cubicBezTo>
                <a:cubicBezTo>
                  <a:pt x="149" y="164"/>
                  <a:pt x="154" y="160"/>
                  <a:pt x="160" y="160"/>
                </a:cubicBezTo>
                <a:cubicBezTo>
                  <a:pt x="405" y="160"/>
                  <a:pt x="405" y="160"/>
                  <a:pt x="405" y="160"/>
                </a:cubicBezTo>
                <a:cubicBezTo>
                  <a:pt x="411" y="160"/>
                  <a:pt x="416" y="164"/>
                  <a:pt x="416" y="170"/>
                </a:cubicBezTo>
                <a:lnTo>
                  <a:pt x="416" y="320"/>
                </a:lnTo>
                <a:close/>
                <a:moveTo>
                  <a:pt x="234" y="256"/>
                </a:moveTo>
                <a:cubicBezTo>
                  <a:pt x="362" y="256"/>
                  <a:pt x="362" y="256"/>
                  <a:pt x="362" y="256"/>
                </a:cubicBezTo>
                <a:cubicBezTo>
                  <a:pt x="368" y="256"/>
                  <a:pt x="373" y="260"/>
                  <a:pt x="373" y="266"/>
                </a:cubicBezTo>
                <a:cubicBezTo>
                  <a:pt x="373" y="272"/>
                  <a:pt x="368" y="277"/>
                  <a:pt x="362" y="277"/>
                </a:cubicBezTo>
                <a:cubicBezTo>
                  <a:pt x="234" y="277"/>
                  <a:pt x="234" y="277"/>
                  <a:pt x="234" y="277"/>
                </a:cubicBezTo>
                <a:cubicBezTo>
                  <a:pt x="228" y="277"/>
                  <a:pt x="224" y="272"/>
                  <a:pt x="224" y="266"/>
                </a:cubicBezTo>
                <a:cubicBezTo>
                  <a:pt x="224" y="260"/>
                  <a:pt x="228" y="256"/>
                  <a:pt x="234" y="256"/>
                </a:cubicBezTo>
                <a:close/>
                <a:moveTo>
                  <a:pt x="224" y="224"/>
                </a:moveTo>
                <a:cubicBezTo>
                  <a:pt x="224" y="218"/>
                  <a:pt x="228" y="213"/>
                  <a:pt x="234" y="213"/>
                </a:cubicBezTo>
                <a:cubicBezTo>
                  <a:pt x="362" y="213"/>
                  <a:pt x="362" y="213"/>
                  <a:pt x="362" y="213"/>
                </a:cubicBezTo>
                <a:cubicBezTo>
                  <a:pt x="368" y="213"/>
                  <a:pt x="373" y="218"/>
                  <a:pt x="373" y="224"/>
                </a:cubicBezTo>
                <a:cubicBezTo>
                  <a:pt x="373" y="230"/>
                  <a:pt x="368" y="234"/>
                  <a:pt x="362" y="234"/>
                </a:cubicBezTo>
                <a:cubicBezTo>
                  <a:pt x="234" y="234"/>
                  <a:pt x="234" y="234"/>
                  <a:pt x="234" y="234"/>
                </a:cubicBezTo>
                <a:cubicBezTo>
                  <a:pt x="228" y="234"/>
                  <a:pt x="224" y="230"/>
                  <a:pt x="224" y="22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grpSp>
        <p:nvGrpSpPr>
          <p:cNvPr id="1445" name="Google Shape;1445;p3"/>
          <p:cNvGrpSpPr/>
          <p:nvPr/>
        </p:nvGrpSpPr>
        <p:grpSpPr>
          <a:xfrm>
            <a:off x="469122" y="3902805"/>
            <a:ext cx="369676" cy="369676"/>
            <a:chOff x="5426" y="1148"/>
            <a:chExt cx="340" cy="340"/>
          </a:xfrm>
        </p:grpSpPr>
        <p:sp>
          <p:nvSpPr>
            <p:cNvPr id="1446" name="Google Shape;1446;p3"/>
            <p:cNvSpPr/>
            <p:nvPr/>
          </p:nvSpPr>
          <p:spPr>
            <a:xfrm>
              <a:off x="5518" y="1254"/>
              <a:ext cx="156" cy="142"/>
            </a:xfrm>
            <a:custGeom>
              <a:avLst/>
              <a:gdLst/>
              <a:ahLst/>
              <a:cxnLst/>
              <a:rect l="l" t="t" r="r" b="b"/>
              <a:pathLst>
                <a:path w="235" h="213" extrusionOk="0">
                  <a:moveTo>
                    <a:pt x="203" y="53"/>
                  </a:moveTo>
                  <a:cubicBezTo>
                    <a:pt x="203" y="55"/>
                    <a:pt x="203" y="56"/>
                    <a:pt x="202" y="57"/>
                  </a:cubicBezTo>
                  <a:cubicBezTo>
                    <a:pt x="189" y="87"/>
                    <a:pt x="155" y="106"/>
                    <a:pt x="117" y="106"/>
                  </a:cubicBezTo>
                  <a:cubicBezTo>
                    <a:pt x="80" y="106"/>
                    <a:pt x="47" y="87"/>
                    <a:pt x="33" y="57"/>
                  </a:cubicBezTo>
                  <a:cubicBezTo>
                    <a:pt x="33" y="56"/>
                    <a:pt x="32" y="55"/>
                    <a:pt x="32" y="53"/>
                  </a:cubicBezTo>
                  <a:cubicBezTo>
                    <a:pt x="32" y="0"/>
                    <a:pt x="32" y="0"/>
                    <a:pt x="32" y="0"/>
                  </a:cubicBezTo>
                  <a:cubicBezTo>
                    <a:pt x="0" y="0"/>
                    <a:pt x="0" y="0"/>
                    <a:pt x="0" y="0"/>
                  </a:cubicBezTo>
                  <a:cubicBezTo>
                    <a:pt x="0" y="213"/>
                    <a:pt x="0" y="213"/>
                    <a:pt x="0" y="213"/>
                  </a:cubicBezTo>
                  <a:cubicBezTo>
                    <a:pt x="235" y="213"/>
                    <a:pt x="235" y="213"/>
                    <a:pt x="235" y="213"/>
                  </a:cubicBezTo>
                  <a:cubicBezTo>
                    <a:pt x="235" y="0"/>
                    <a:pt x="235" y="0"/>
                    <a:pt x="235" y="0"/>
                  </a:cubicBezTo>
                  <a:cubicBezTo>
                    <a:pt x="203" y="0"/>
                    <a:pt x="203" y="0"/>
                    <a:pt x="203" y="0"/>
                  </a:cubicBezTo>
                  <a:lnTo>
                    <a:pt x="203" y="53"/>
                  </a:lnTo>
                  <a:close/>
                  <a:moveTo>
                    <a:pt x="203" y="192"/>
                  </a:moveTo>
                  <a:cubicBezTo>
                    <a:pt x="32" y="192"/>
                    <a:pt x="32" y="192"/>
                    <a:pt x="32" y="192"/>
                  </a:cubicBezTo>
                  <a:cubicBezTo>
                    <a:pt x="26" y="192"/>
                    <a:pt x="22" y="187"/>
                    <a:pt x="22" y="181"/>
                  </a:cubicBezTo>
                  <a:cubicBezTo>
                    <a:pt x="22" y="175"/>
                    <a:pt x="26" y="170"/>
                    <a:pt x="32" y="170"/>
                  </a:cubicBezTo>
                  <a:cubicBezTo>
                    <a:pt x="203" y="170"/>
                    <a:pt x="203" y="170"/>
                    <a:pt x="203" y="170"/>
                  </a:cubicBezTo>
                  <a:cubicBezTo>
                    <a:pt x="209" y="170"/>
                    <a:pt x="214" y="175"/>
                    <a:pt x="214" y="181"/>
                  </a:cubicBezTo>
                  <a:cubicBezTo>
                    <a:pt x="214" y="187"/>
                    <a:pt x="209" y="192"/>
                    <a:pt x="203" y="192"/>
                  </a:cubicBezTo>
                  <a:close/>
                  <a:moveTo>
                    <a:pt x="214" y="138"/>
                  </a:moveTo>
                  <a:cubicBezTo>
                    <a:pt x="214" y="144"/>
                    <a:pt x="209" y="149"/>
                    <a:pt x="203" y="149"/>
                  </a:cubicBezTo>
                  <a:cubicBezTo>
                    <a:pt x="32" y="149"/>
                    <a:pt x="32" y="149"/>
                    <a:pt x="32" y="149"/>
                  </a:cubicBezTo>
                  <a:cubicBezTo>
                    <a:pt x="26" y="149"/>
                    <a:pt x="22" y="144"/>
                    <a:pt x="22" y="138"/>
                  </a:cubicBezTo>
                  <a:cubicBezTo>
                    <a:pt x="22" y="132"/>
                    <a:pt x="26" y="128"/>
                    <a:pt x="32" y="128"/>
                  </a:cubicBezTo>
                  <a:cubicBezTo>
                    <a:pt x="203" y="128"/>
                    <a:pt x="203" y="128"/>
                    <a:pt x="203" y="128"/>
                  </a:cubicBezTo>
                  <a:cubicBezTo>
                    <a:pt x="209" y="128"/>
                    <a:pt x="214" y="132"/>
                    <a:pt x="214" y="13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47" name="Google Shape;1447;p3"/>
            <p:cNvSpPr/>
            <p:nvPr/>
          </p:nvSpPr>
          <p:spPr>
            <a:xfrm>
              <a:off x="5553" y="1233"/>
              <a:ext cx="85" cy="78"/>
            </a:xfrm>
            <a:custGeom>
              <a:avLst/>
              <a:gdLst/>
              <a:ahLst/>
              <a:cxnLst/>
              <a:rect l="l" t="t" r="r" b="b"/>
              <a:pathLst>
                <a:path w="128" h="117" extrusionOk="0">
                  <a:moveTo>
                    <a:pt x="63" y="117"/>
                  </a:moveTo>
                  <a:cubicBezTo>
                    <a:pt x="91" y="117"/>
                    <a:pt x="117" y="103"/>
                    <a:pt x="128" y="83"/>
                  </a:cubicBezTo>
                  <a:cubicBezTo>
                    <a:pt x="128" y="0"/>
                    <a:pt x="128" y="0"/>
                    <a:pt x="128" y="0"/>
                  </a:cubicBezTo>
                  <a:cubicBezTo>
                    <a:pt x="0" y="0"/>
                    <a:pt x="0" y="0"/>
                    <a:pt x="0" y="0"/>
                  </a:cubicBezTo>
                  <a:cubicBezTo>
                    <a:pt x="0" y="83"/>
                    <a:pt x="0" y="83"/>
                    <a:pt x="0" y="83"/>
                  </a:cubicBezTo>
                  <a:cubicBezTo>
                    <a:pt x="9" y="100"/>
                    <a:pt x="31" y="117"/>
                    <a:pt x="63" y="117"/>
                  </a:cubicBezTo>
                  <a:close/>
                  <a:moveTo>
                    <a:pt x="24" y="45"/>
                  </a:moveTo>
                  <a:cubicBezTo>
                    <a:pt x="28" y="41"/>
                    <a:pt x="35" y="41"/>
                    <a:pt x="39" y="45"/>
                  </a:cubicBezTo>
                  <a:cubicBezTo>
                    <a:pt x="53" y="59"/>
                    <a:pt x="53" y="59"/>
                    <a:pt x="53" y="59"/>
                  </a:cubicBezTo>
                  <a:cubicBezTo>
                    <a:pt x="53" y="32"/>
                    <a:pt x="53" y="32"/>
                    <a:pt x="53" y="32"/>
                  </a:cubicBezTo>
                  <a:cubicBezTo>
                    <a:pt x="53" y="26"/>
                    <a:pt x="58" y="21"/>
                    <a:pt x="64" y="21"/>
                  </a:cubicBezTo>
                  <a:cubicBezTo>
                    <a:pt x="70" y="21"/>
                    <a:pt x="74" y="26"/>
                    <a:pt x="74" y="32"/>
                  </a:cubicBezTo>
                  <a:cubicBezTo>
                    <a:pt x="74" y="59"/>
                    <a:pt x="74" y="59"/>
                    <a:pt x="74" y="59"/>
                  </a:cubicBezTo>
                  <a:cubicBezTo>
                    <a:pt x="88" y="45"/>
                    <a:pt x="88" y="45"/>
                    <a:pt x="88" y="45"/>
                  </a:cubicBezTo>
                  <a:cubicBezTo>
                    <a:pt x="92" y="41"/>
                    <a:pt x="99" y="41"/>
                    <a:pt x="103" y="45"/>
                  </a:cubicBezTo>
                  <a:cubicBezTo>
                    <a:pt x="107" y="50"/>
                    <a:pt x="107" y="56"/>
                    <a:pt x="103" y="61"/>
                  </a:cubicBezTo>
                  <a:cubicBezTo>
                    <a:pt x="71" y="93"/>
                    <a:pt x="71" y="93"/>
                    <a:pt x="71" y="93"/>
                  </a:cubicBezTo>
                  <a:cubicBezTo>
                    <a:pt x="69" y="95"/>
                    <a:pt x="66" y="96"/>
                    <a:pt x="64" y="96"/>
                  </a:cubicBezTo>
                  <a:cubicBezTo>
                    <a:pt x="61" y="96"/>
                    <a:pt x="58" y="95"/>
                    <a:pt x="56" y="93"/>
                  </a:cubicBezTo>
                  <a:cubicBezTo>
                    <a:pt x="24" y="61"/>
                    <a:pt x="24" y="61"/>
                    <a:pt x="24" y="61"/>
                  </a:cubicBezTo>
                  <a:cubicBezTo>
                    <a:pt x="20" y="56"/>
                    <a:pt x="20" y="50"/>
                    <a:pt x="24" y="4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48" name="Google Shape;1448;p3"/>
            <p:cNvSpPr/>
            <p:nvPr/>
          </p:nvSpPr>
          <p:spPr>
            <a:xfrm>
              <a:off x="5426" y="1148"/>
              <a:ext cx="340" cy="340"/>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4" y="384"/>
                  </a:moveTo>
                  <a:cubicBezTo>
                    <a:pt x="394" y="390"/>
                    <a:pt x="390" y="394"/>
                    <a:pt x="384" y="394"/>
                  </a:cubicBezTo>
                  <a:cubicBezTo>
                    <a:pt x="128" y="394"/>
                    <a:pt x="128" y="394"/>
                    <a:pt x="128" y="394"/>
                  </a:cubicBezTo>
                  <a:cubicBezTo>
                    <a:pt x="122" y="394"/>
                    <a:pt x="117" y="390"/>
                    <a:pt x="117" y="384"/>
                  </a:cubicBezTo>
                  <a:cubicBezTo>
                    <a:pt x="117" y="149"/>
                    <a:pt x="117" y="149"/>
                    <a:pt x="117" y="149"/>
                  </a:cubicBezTo>
                  <a:cubicBezTo>
                    <a:pt x="117" y="143"/>
                    <a:pt x="122" y="138"/>
                    <a:pt x="128" y="138"/>
                  </a:cubicBezTo>
                  <a:cubicBezTo>
                    <a:pt x="170" y="138"/>
                    <a:pt x="170" y="138"/>
                    <a:pt x="170" y="138"/>
                  </a:cubicBezTo>
                  <a:cubicBezTo>
                    <a:pt x="170" y="117"/>
                    <a:pt x="170" y="117"/>
                    <a:pt x="170" y="117"/>
                  </a:cubicBezTo>
                  <a:cubicBezTo>
                    <a:pt x="170" y="111"/>
                    <a:pt x="175" y="106"/>
                    <a:pt x="181" y="106"/>
                  </a:cubicBezTo>
                  <a:cubicBezTo>
                    <a:pt x="330" y="106"/>
                    <a:pt x="330" y="106"/>
                    <a:pt x="330" y="106"/>
                  </a:cubicBezTo>
                  <a:cubicBezTo>
                    <a:pt x="336" y="106"/>
                    <a:pt x="341" y="111"/>
                    <a:pt x="341" y="117"/>
                  </a:cubicBezTo>
                  <a:cubicBezTo>
                    <a:pt x="341" y="138"/>
                    <a:pt x="341" y="138"/>
                    <a:pt x="341" y="138"/>
                  </a:cubicBezTo>
                  <a:cubicBezTo>
                    <a:pt x="384" y="138"/>
                    <a:pt x="384" y="138"/>
                    <a:pt x="384" y="138"/>
                  </a:cubicBezTo>
                  <a:cubicBezTo>
                    <a:pt x="390" y="138"/>
                    <a:pt x="394" y="143"/>
                    <a:pt x="394" y="149"/>
                  </a:cubicBezTo>
                  <a:lnTo>
                    <a:pt x="394" y="384"/>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grpSp>
      <p:sp>
        <p:nvSpPr>
          <p:cNvPr id="1449" name="Google Shape;1449;p3"/>
          <p:cNvSpPr/>
          <p:nvPr/>
        </p:nvSpPr>
        <p:spPr>
          <a:xfrm>
            <a:off x="470145" y="2151312"/>
            <a:ext cx="367631" cy="367631"/>
          </a:xfrm>
          <a:custGeom>
            <a:avLst/>
            <a:gdLst/>
            <a:ahLst/>
            <a:cxnLst/>
            <a:rect l="l" t="t" r="r" b="b"/>
            <a:pathLst>
              <a:path w="512" h="512" extrusionOk="0">
                <a:moveTo>
                  <a:pt x="393" y="234"/>
                </a:moveTo>
                <a:cubicBezTo>
                  <a:pt x="368" y="234"/>
                  <a:pt x="368" y="234"/>
                  <a:pt x="368" y="234"/>
                </a:cubicBezTo>
                <a:cubicBezTo>
                  <a:pt x="364" y="234"/>
                  <a:pt x="359" y="231"/>
                  <a:pt x="358" y="227"/>
                </a:cubicBezTo>
                <a:cubicBezTo>
                  <a:pt x="356" y="219"/>
                  <a:pt x="353" y="211"/>
                  <a:pt x="349" y="204"/>
                </a:cubicBezTo>
                <a:cubicBezTo>
                  <a:pt x="346" y="200"/>
                  <a:pt x="347" y="194"/>
                  <a:pt x="351" y="191"/>
                </a:cubicBezTo>
                <a:cubicBezTo>
                  <a:pt x="367" y="174"/>
                  <a:pt x="367" y="174"/>
                  <a:pt x="367" y="174"/>
                </a:cubicBezTo>
                <a:cubicBezTo>
                  <a:pt x="366" y="173"/>
                  <a:pt x="366" y="173"/>
                  <a:pt x="366" y="173"/>
                </a:cubicBezTo>
                <a:cubicBezTo>
                  <a:pt x="366" y="173"/>
                  <a:pt x="366" y="172"/>
                  <a:pt x="366" y="172"/>
                </a:cubicBezTo>
                <a:cubicBezTo>
                  <a:pt x="366" y="172"/>
                  <a:pt x="366" y="172"/>
                  <a:pt x="366" y="172"/>
                </a:cubicBezTo>
                <a:cubicBezTo>
                  <a:pt x="358" y="162"/>
                  <a:pt x="349" y="153"/>
                  <a:pt x="340" y="146"/>
                </a:cubicBezTo>
                <a:cubicBezTo>
                  <a:pt x="340" y="146"/>
                  <a:pt x="340" y="146"/>
                  <a:pt x="339" y="145"/>
                </a:cubicBezTo>
                <a:cubicBezTo>
                  <a:pt x="339" y="145"/>
                  <a:pt x="339" y="145"/>
                  <a:pt x="338" y="145"/>
                </a:cubicBezTo>
                <a:cubicBezTo>
                  <a:pt x="337" y="144"/>
                  <a:pt x="337" y="144"/>
                  <a:pt x="337" y="144"/>
                </a:cubicBezTo>
                <a:cubicBezTo>
                  <a:pt x="320" y="161"/>
                  <a:pt x="320" y="161"/>
                  <a:pt x="320" y="161"/>
                </a:cubicBezTo>
                <a:cubicBezTo>
                  <a:pt x="317" y="164"/>
                  <a:pt x="312" y="165"/>
                  <a:pt x="308" y="163"/>
                </a:cubicBezTo>
                <a:cubicBezTo>
                  <a:pt x="300" y="159"/>
                  <a:pt x="293" y="155"/>
                  <a:pt x="285" y="153"/>
                </a:cubicBezTo>
                <a:cubicBezTo>
                  <a:pt x="280" y="152"/>
                  <a:pt x="277" y="148"/>
                  <a:pt x="277" y="143"/>
                </a:cubicBezTo>
                <a:cubicBezTo>
                  <a:pt x="277" y="119"/>
                  <a:pt x="277" y="119"/>
                  <a:pt x="277" y="119"/>
                </a:cubicBezTo>
                <a:cubicBezTo>
                  <a:pt x="274" y="118"/>
                  <a:pt x="270" y="118"/>
                  <a:pt x="267" y="118"/>
                </a:cubicBezTo>
                <a:cubicBezTo>
                  <a:pt x="259" y="117"/>
                  <a:pt x="252" y="117"/>
                  <a:pt x="245" y="118"/>
                </a:cubicBezTo>
                <a:cubicBezTo>
                  <a:pt x="241" y="118"/>
                  <a:pt x="238" y="118"/>
                  <a:pt x="234" y="119"/>
                </a:cubicBezTo>
                <a:cubicBezTo>
                  <a:pt x="234" y="143"/>
                  <a:pt x="234" y="143"/>
                  <a:pt x="234" y="143"/>
                </a:cubicBezTo>
                <a:cubicBezTo>
                  <a:pt x="234" y="148"/>
                  <a:pt x="231" y="152"/>
                  <a:pt x="227" y="153"/>
                </a:cubicBezTo>
                <a:cubicBezTo>
                  <a:pt x="219" y="155"/>
                  <a:pt x="211" y="159"/>
                  <a:pt x="204" y="163"/>
                </a:cubicBezTo>
                <a:cubicBezTo>
                  <a:pt x="200" y="165"/>
                  <a:pt x="194" y="164"/>
                  <a:pt x="191" y="161"/>
                </a:cubicBezTo>
                <a:cubicBezTo>
                  <a:pt x="174" y="144"/>
                  <a:pt x="174" y="144"/>
                  <a:pt x="174" y="144"/>
                </a:cubicBezTo>
                <a:cubicBezTo>
                  <a:pt x="174" y="144"/>
                  <a:pt x="173" y="144"/>
                  <a:pt x="173" y="145"/>
                </a:cubicBezTo>
                <a:cubicBezTo>
                  <a:pt x="162" y="153"/>
                  <a:pt x="153" y="162"/>
                  <a:pt x="145" y="173"/>
                </a:cubicBezTo>
                <a:cubicBezTo>
                  <a:pt x="144" y="173"/>
                  <a:pt x="144" y="174"/>
                  <a:pt x="144" y="174"/>
                </a:cubicBezTo>
                <a:cubicBezTo>
                  <a:pt x="161" y="191"/>
                  <a:pt x="161" y="191"/>
                  <a:pt x="161" y="191"/>
                </a:cubicBezTo>
                <a:cubicBezTo>
                  <a:pt x="164" y="194"/>
                  <a:pt x="165" y="200"/>
                  <a:pt x="163" y="204"/>
                </a:cubicBezTo>
                <a:cubicBezTo>
                  <a:pt x="159" y="211"/>
                  <a:pt x="155" y="219"/>
                  <a:pt x="153" y="227"/>
                </a:cubicBezTo>
                <a:cubicBezTo>
                  <a:pt x="152" y="231"/>
                  <a:pt x="148" y="234"/>
                  <a:pt x="143" y="234"/>
                </a:cubicBezTo>
                <a:cubicBezTo>
                  <a:pt x="119" y="234"/>
                  <a:pt x="119" y="234"/>
                  <a:pt x="119" y="234"/>
                </a:cubicBezTo>
                <a:cubicBezTo>
                  <a:pt x="118" y="238"/>
                  <a:pt x="118" y="241"/>
                  <a:pt x="118" y="245"/>
                </a:cubicBezTo>
                <a:cubicBezTo>
                  <a:pt x="117" y="248"/>
                  <a:pt x="117" y="252"/>
                  <a:pt x="117" y="256"/>
                </a:cubicBezTo>
                <a:cubicBezTo>
                  <a:pt x="117" y="259"/>
                  <a:pt x="117" y="263"/>
                  <a:pt x="118" y="267"/>
                </a:cubicBezTo>
                <a:cubicBezTo>
                  <a:pt x="118" y="270"/>
                  <a:pt x="118" y="274"/>
                  <a:pt x="119" y="277"/>
                </a:cubicBezTo>
                <a:cubicBezTo>
                  <a:pt x="143" y="277"/>
                  <a:pt x="143" y="277"/>
                  <a:pt x="143" y="277"/>
                </a:cubicBezTo>
                <a:cubicBezTo>
                  <a:pt x="148" y="277"/>
                  <a:pt x="152" y="280"/>
                  <a:pt x="153" y="285"/>
                </a:cubicBezTo>
                <a:cubicBezTo>
                  <a:pt x="155" y="293"/>
                  <a:pt x="159" y="300"/>
                  <a:pt x="163" y="308"/>
                </a:cubicBezTo>
                <a:cubicBezTo>
                  <a:pt x="165" y="312"/>
                  <a:pt x="164" y="317"/>
                  <a:pt x="161" y="320"/>
                </a:cubicBezTo>
                <a:cubicBezTo>
                  <a:pt x="144" y="337"/>
                  <a:pt x="144" y="337"/>
                  <a:pt x="144" y="337"/>
                </a:cubicBezTo>
                <a:cubicBezTo>
                  <a:pt x="145" y="338"/>
                  <a:pt x="145" y="338"/>
                  <a:pt x="145" y="338"/>
                </a:cubicBezTo>
                <a:cubicBezTo>
                  <a:pt x="145" y="339"/>
                  <a:pt x="145" y="339"/>
                  <a:pt x="145" y="339"/>
                </a:cubicBezTo>
                <a:cubicBezTo>
                  <a:pt x="145" y="339"/>
                  <a:pt x="146" y="340"/>
                  <a:pt x="146" y="340"/>
                </a:cubicBezTo>
                <a:cubicBezTo>
                  <a:pt x="153" y="349"/>
                  <a:pt x="162" y="358"/>
                  <a:pt x="172" y="366"/>
                </a:cubicBezTo>
                <a:cubicBezTo>
                  <a:pt x="172" y="366"/>
                  <a:pt x="172" y="366"/>
                  <a:pt x="172" y="366"/>
                </a:cubicBezTo>
                <a:cubicBezTo>
                  <a:pt x="172" y="366"/>
                  <a:pt x="173" y="366"/>
                  <a:pt x="173" y="367"/>
                </a:cubicBezTo>
                <a:cubicBezTo>
                  <a:pt x="174" y="367"/>
                  <a:pt x="174" y="367"/>
                  <a:pt x="174" y="367"/>
                </a:cubicBezTo>
                <a:cubicBezTo>
                  <a:pt x="191" y="351"/>
                  <a:pt x="191" y="351"/>
                  <a:pt x="191" y="351"/>
                </a:cubicBezTo>
                <a:cubicBezTo>
                  <a:pt x="194" y="347"/>
                  <a:pt x="200" y="346"/>
                  <a:pt x="204" y="349"/>
                </a:cubicBezTo>
                <a:cubicBezTo>
                  <a:pt x="211" y="353"/>
                  <a:pt x="219" y="356"/>
                  <a:pt x="227" y="358"/>
                </a:cubicBezTo>
                <a:cubicBezTo>
                  <a:pt x="231" y="359"/>
                  <a:pt x="234" y="364"/>
                  <a:pt x="234" y="368"/>
                </a:cubicBezTo>
                <a:cubicBezTo>
                  <a:pt x="234" y="393"/>
                  <a:pt x="234" y="393"/>
                  <a:pt x="234" y="393"/>
                </a:cubicBezTo>
                <a:cubicBezTo>
                  <a:pt x="238" y="393"/>
                  <a:pt x="241" y="394"/>
                  <a:pt x="245" y="394"/>
                </a:cubicBezTo>
                <a:cubicBezTo>
                  <a:pt x="245" y="394"/>
                  <a:pt x="245" y="394"/>
                  <a:pt x="245" y="394"/>
                </a:cubicBezTo>
                <a:cubicBezTo>
                  <a:pt x="245" y="394"/>
                  <a:pt x="245" y="394"/>
                  <a:pt x="245" y="394"/>
                </a:cubicBezTo>
                <a:cubicBezTo>
                  <a:pt x="245" y="394"/>
                  <a:pt x="245" y="394"/>
                  <a:pt x="245" y="394"/>
                </a:cubicBezTo>
                <a:cubicBezTo>
                  <a:pt x="252" y="394"/>
                  <a:pt x="259" y="395"/>
                  <a:pt x="267" y="394"/>
                </a:cubicBezTo>
                <a:cubicBezTo>
                  <a:pt x="270" y="394"/>
                  <a:pt x="274" y="393"/>
                  <a:pt x="277" y="393"/>
                </a:cubicBezTo>
                <a:cubicBezTo>
                  <a:pt x="277" y="368"/>
                  <a:pt x="277" y="368"/>
                  <a:pt x="277" y="368"/>
                </a:cubicBezTo>
                <a:cubicBezTo>
                  <a:pt x="277" y="364"/>
                  <a:pt x="280" y="359"/>
                  <a:pt x="285" y="358"/>
                </a:cubicBezTo>
                <a:cubicBezTo>
                  <a:pt x="293" y="356"/>
                  <a:pt x="300" y="353"/>
                  <a:pt x="308" y="349"/>
                </a:cubicBezTo>
                <a:cubicBezTo>
                  <a:pt x="312" y="346"/>
                  <a:pt x="317" y="347"/>
                  <a:pt x="320" y="351"/>
                </a:cubicBezTo>
                <a:cubicBezTo>
                  <a:pt x="337" y="368"/>
                  <a:pt x="337" y="368"/>
                  <a:pt x="337" y="368"/>
                </a:cubicBezTo>
                <a:cubicBezTo>
                  <a:pt x="338" y="367"/>
                  <a:pt x="338" y="367"/>
                  <a:pt x="339" y="367"/>
                </a:cubicBezTo>
                <a:cubicBezTo>
                  <a:pt x="349" y="359"/>
                  <a:pt x="359" y="349"/>
                  <a:pt x="367" y="339"/>
                </a:cubicBezTo>
                <a:cubicBezTo>
                  <a:pt x="367" y="338"/>
                  <a:pt x="367" y="338"/>
                  <a:pt x="368" y="337"/>
                </a:cubicBezTo>
                <a:cubicBezTo>
                  <a:pt x="351" y="320"/>
                  <a:pt x="351" y="320"/>
                  <a:pt x="351" y="320"/>
                </a:cubicBezTo>
                <a:cubicBezTo>
                  <a:pt x="347" y="317"/>
                  <a:pt x="346" y="312"/>
                  <a:pt x="349" y="308"/>
                </a:cubicBezTo>
                <a:cubicBezTo>
                  <a:pt x="353" y="300"/>
                  <a:pt x="356" y="293"/>
                  <a:pt x="358" y="285"/>
                </a:cubicBezTo>
                <a:cubicBezTo>
                  <a:pt x="359" y="280"/>
                  <a:pt x="364" y="277"/>
                  <a:pt x="368" y="277"/>
                </a:cubicBezTo>
                <a:cubicBezTo>
                  <a:pt x="393" y="277"/>
                  <a:pt x="393" y="277"/>
                  <a:pt x="393" y="277"/>
                </a:cubicBezTo>
                <a:cubicBezTo>
                  <a:pt x="393" y="274"/>
                  <a:pt x="393" y="270"/>
                  <a:pt x="394" y="267"/>
                </a:cubicBezTo>
                <a:cubicBezTo>
                  <a:pt x="394" y="263"/>
                  <a:pt x="394" y="259"/>
                  <a:pt x="394" y="256"/>
                </a:cubicBezTo>
                <a:cubicBezTo>
                  <a:pt x="394" y="252"/>
                  <a:pt x="394" y="248"/>
                  <a:pt x="394" y="245"/>
                </a:cubicBezTo>
                <a:cubicBezTo>
                  <a:pt x="393" y="241"/>
                  <a:pt x="393" y="238"/>
                  <a:pt x="393" y="234"/>
                </a:cubicBezTo>
                <a:close/>
                <a:moveTo>
                  <a:pt x="256" y="320"/>
                </a:moveTo>
                <a:cubicBezTo>
                  <a:pt x="220" y="320"/>
                  <a:pt x="192" y="291"/>
                  <a:pt x="192" y="256"/>
                </a:cubicBezTo>
                <a:cubicBezTo>
                  <a:pt x="192" y="220"/>
                  <a:pt x="220" y="192"/>
                  <a:pt x="256" y="192"/>
                </a:cubicBezTo>
                <a:cubicBezTo>
                  <a:pt x="291" y="192"/>
                  <a:pt x="320" y="220"/>
                  <a:pt x="320" y="256"/>
                </a:cubicBezTo>
                <a:cubicBezTo>
                  <a:pt x="320" y="291"/>
                  <a:pt x="291" y="320"/>
                  <a:pt x="256" y="320"/>
                </a:cubicBezTo>
                <a:close/>
                <a:moveTo>
                  <a:pt x="298" y="256"/>
                </a:moveTo>
                <a:cubicBezTo>
                  <a:pt x="298" y="279"/>
                  <a:pt x="279" y="298"/>
                  <a:pt x="256" y="298"/>
                </a:cubicBezTo>
                <a:cubicBezTo>
                  <a:pt x="232" y="298"/>
                  <a:pt x="213" y="279"/>
                  <a:pt x="213" y="256"/>
                </a:cubicBezTo>
                <a:cubicBezTo>
                  <a:pt x="213" y="232"/>
                  <a:pt x="232" y="213"/>
                  <a:pt x="256" y="213"/>
                </a:cubicBezTo>
                <a:cubicBezTo>
                  <a:pt x="279" y="213"/>
                  <a:pt x="298" y="232"/>
                  <a:pt x="298" y="256"/>
                </a:cubicBezTo>
                <a:close/>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15" y="268"/>
                </a:moveTo>
                <a:cubicBezTo>
                  <a:pt x="414" y="276"/>
                  <a:pt x="413" y="283"/>
                  <a:pt x="412" y="290"/>
                </a:cubicBezTo>
                <a:cubicBezTo>
                  <a:pt x="411" y="295"/>
                  <a:pt x="406" y="298"/>
                  <a:pt x="401" y="298"/>
                </a:cubicBezTo>
                <a:cubicBezTo>
                  <a:pt x="376" y="298"/>
                  <a:pt x="376" y="298"/>
                  <a:pt x="376" y="298"/>
                </a:cubicBezTo>
                <a:cubicBezTo>
                  <a:pt x="375" y="303"/>
                  <a:pt x="373" y="307"/>
                  <a:pt x="371" y="311"/>
                </a:cubicBezTo>
                <a:cubicBezTo>
                  <a:pt x="389" y="329"/>
                  <a:pt x="389" y="329"/>
                  <a:pt x="389" y="329"/>
                </a:cubicBezTo>
                <a:cubicBezTo>
                  <a:pt x="392" y="332"/>
                  <a:pt x="393" y="338"/>
                  <a:pt x="390" y="342"/>
                </a:cubicBezTo>
                <a:cubicBezTo>
                  <a:pt x="388" y="345"/>
                  <a:pt x="386" y="348"/>
                  <a:pt x="384" y="351"/>
                </a:cubicBezTo>
                <a:cubicBezTo>
                  <a:pt x="375" y="364"/>
                  <a:pt x="364" y="375"/>
                  <a:pt x="351" y="384"/>
                </a:cubicBezTo>
                <a:cubicBezTo>
                  <a:pt x="348" y="386"/>
                  <a:pt x="345" y="388"/>
                  <a:pt x="342" y="390"/>
                </a:cubicBezTo>
                <a:cubicBezTo>
                  <a:pt x="338" y="393"/>
                  <a:pt x="332" y="392"/>
                  <a:pt x="329" y="389"/>
                </a:cubicBezTo>
                <a:cubicBezTo>
                  <a:pt x="311" y="371"/>
                  <a:pt x="311" y="371"/>
                  <a:pt x="311" y="371"/>
                </a:cubicBezTo>
                <a:cubicBezTo>
                  <a:pt x="307" y="373"/>
                  <a:pt x="303" y="375"/>
                  <a:pt x="298" y="376"/>
                </a:cubicBezTo>
                <a:cubicBezTo>
                  <a:pt x="298" y="401"/>
                  <a:pt x="298" y="401"/>
                  <a:pt x="298" y="401"/>
                </a:cubicBezTo>
                <a:cubicBezTo>
                  <a:pt x="298" y="407"/>
                  <a:pt x="295" y="411"/>
                  <a:pt x="290" y="412"/>
                </a:cubicBezTo>
                <a:cubicBezTo>
                  <a:pt x="283" y="414"/>
                  <a:pt x="276" y="415"/>
                  <a:pt x="269" y="415"/>
                </a:cubicBezTo>
                <a:cubicBezTo>
                  <a:pt x="269" y="415"/>
                  <a:pt x="269" y="416"/>
                  <a:pt x="269" y="416"/>
                </a:cubicBezTo>
                <a:cubicBezTo>
                  <a:pt x="268" y="416"/>
                  <a:pt x="268" y="416"/>
                  <a:pt x="268" y="416"/>
                </a:cubicBezTo>
                <a:cubicBezTo>
                  <a:pt x="268" y="416"/>
                  <a:pt x="268" y="416"/>
                  <a:pt x="268" y="416"/>
                </a:cubicBezTo>
                <a:cubicBezTo>
                  <a:pt x="267" y="416"/>
                  <a:pt x="265" y="415"/>
                  <a:pt x="264" y="416"/>
                </a:cubicBezTo>
                <a:cubicBezTo>
                  <a:pt x="261" y="416"/>
                  <a:pt x="258" y="416"/>
                  <a:pt x="256" y="416"/>
                </a:cubicBezTo>
                <a:cubicBezTo>
                  <a:pt x="256" y="416"/>
                  <a:pt x="256" y="416"/>
                  <a:pt x="256" y="416"/>
                </a:cubicBezTo>
                <a:cubicBezTo>
                  <a:pt x="256" y="416"/>
                  <a:pt x="256" y="416"/>
                  <a:pt x="256" y="416"/>
                </a:cubicBezTo>
                <a:cubicBezTo>
                  <a:pt x="253" y="416"/>
                  <a:pt x="251" y="416"/>
                  <a:pt x="249" y="416"/>
                </a:cubicBezTo>
                <a:cubicBezTo>
                  <a:pt x="247" y="416"/>
                  <a:pt x="245" y="416"/>
                  <a:pt x="243" y="416"/>
                </a:cubicBezTo>
                <a:cubicBezTo>
                  <a:pt x="243" y="416"/>
                  <a:pt x="243" y="416"/>
                  <a:pt x="243" y="416"/>
                </a:cubicBezTo>
                <a:cubicBezTo>
                  <a:pt x="243" y="416"/>
                  <a:pt x="243" y="416"/>
                  <a:pt x="243" y="416"/>
                </a:cubicBezTo>
                <a:cubicBezTo>
                  <a:pt x="243" y="416"/>
                  <a:pt x="243" y="416"/>
                  <a:pt x="243" y="416"/>
                </a:cubicBezTo>
                <a:cubicBezTo>
                  <a:pt x="235" y="416"/>
                  <a:pt x="228" y="414"/>
                  <a:pt x="221" y="412"/>
                </a:cubicBezTo>
                <a:cubicBezTo>
                  <a:pt x="216" y="411"/>
                  <a:pt x="213" y="407"/>
                  <a:pt x="213" y="401"/>
                </a:cubicBezTo>
                <a:cubicBezTo>
                  <a:pt x="213" y="376"/>
                  <a:pt x="213" y="376"/>
                  <a:pt x="213" y="376"/>
                </a:cubicBezTo>
                <a:cubicBezTo>
                  <a:pt x="209" y="375"/>
                  <a:pt x="205" y="373"/>
                  <a:pt x="201" y="371"/>
                </a:cubicBezTo>
                <a:cubicBezTo>
                  <a:pt x="183" y="389"/>
                  <a:pt x="183" y="389"/>
                  <a:pt x="183" y="389"/>
                </a:cubicBezTo>
                <a:cubicBezTo>
                  <a:pt x="179" y="392"/>
                  <a:pt x="174" y="393"/>
                  <a:pt x="169" y="390"/>
                </a:cubicBezTo>
                <a:cubicBezTo>
                  <a:pt x="167" y="389"/>
                  <a:pt x="164" y="387"/>
                  <a:pt x="161" y="385"/>
                </a:cubicBezTo>
                <a:cubicBezTo>
                  <a:pt x="161" y="384"/>
                  <a:pt x="160" y="384"/>
                  <a:pt x="160" y="384"/>
                </a:cubicBezTo>
                <a:cubicBezTo>
                  <a:pt x="160" y="383"/>
                  <a:pt x="159" y="383"/>
                  <a:pt x="158" y="382"/>
                </a:cubicBezTo>
                <a:cubicBezTo>
                  <a:pt x="147" y="374"/>
                  <a:pt x="137" y="364"/>
                  <a:pt x="129" y="353"/>
                </a:cubicBezTo>
                <a:cubicBezTo>
                  <a:pt x="128" y="352"/>
                  <a:pt x="128" y="352"/>
                  <a:pt x="128" y="351"/>
                </a:cubicBezTo>
                <a:cubicBezTo>
                  <a:pt x="127" y="351"/>
                  <a:pt x="127" y="350"/>
                  <a:pt x="127" y="350"/>
                </a:cubicBezTo>
                <a:cubicBezTo>
                  <a:pt x="127" y="350"/>
                  <a:pt x="127" y="350"/>
                  <a:pt x="127" y="350"/>
                </a:cubicBezTo>
                <a:cubicBezTo>
                  <a:pt x="125" y="347"/>
                  <a:pt x="123" y="345"/>
                  <a:pt x="121" y="342"/>
                </a:cubicBezTo>
                <a:cubicBezTo>
                  <a:pt x="118" y="338"/>
                  <a:pt x="119" y="332"/>
                  <a:pt x="122" y="329"/>
                </a:cubicBezTo>
                <a:cubicBezTo>
                  <a:pt x="140" y="311"/>
                  <a:pt x="140" y="311"/>
                  <a:pt x="140" y="311"/>
                </a:cubicBezTo>
                <a:cubicBezTo>
                  <a:pt x="138" y="307"/>
                  <a:pt x="137" y="303"/>
                  <a:pt x="135" y="298"/>
                </a:cubicBezTo>
                <a:cubicBezTo>
                  <a:pt x="110" y="298"/>
                  <a:pt x="110" y="298"/>
                  <a:pt x="110" y="298"/>
                </a:cubicBezTo>
                <a:cubicBezTo>
                  <a:pt x="105" y="298"/>
                  <a:pt x="100" y="295"/>
                  <a:pt x="99" y="290"/>
                </a:cubicBezTo>
                <a:cubicBezTo>
                  <a:pt x="98" y="283"/>
                  <a:pt x="97" y="276"/>
                  <a:pt x="96" y="268"/>
                </a:cubicBezTo>
                <a:cubicBezTo>
                  <a:pt x="96" y="265"/>
                  <a:pt x="96" y="262"/>
                  <a:pt x="96" y="259"/>
                </a:cubicBezTo>
                <a:cubicBezTo>
                  <a:pt x="96" y="258"/>
                  <a:pt x="96" y="257"/>
                  <a:pt x="96" y="256"/>
                </a:cubicBezTo>
                <a:cubicBezTo>
                  <a:pt x="96" y="256"/>
                  <a:pt x="96" y="256"/>
                  <a:pt x="96" y="256"/>
                </a:cubicBezTo>
                <a:cubicBezTo>
                  <a:pt x="96" y="256"/>
                  <a:pt x="96" y="256"/>
                  <a:pt x="96" y="256"/>
                </a:cubicBezTo>
                <a:cubicBezTo>
                  <a:pt x="96" y="254"/>
                  <a:pt x="96" y="253"/>
                  <a:pt x="96" y="252"/>
                </a:cubicBezTo>
                <a:cubicBezTo>
                  <a:pt x="96" y="249"/>
                  <a:pt x="96" y="246"/>
                  <a:pt x="96" y="243"/>
                </a:cubicBezTo>
                <a:cubicBezTo>
                  <a:pt x="96" y="243"/>
                  <a:pt x="96" y="243"/>
                  <a:pt x="96" y="243"/>
                </a:cubicBezTo>
                <a:cubicBezTo>
                  <a:pt x="96" y="243"/>
                  <a:pt x="96" y="243"/>
                  <a:pt x="96" y="243"/>
                </a:cubicBezTo>
                <a:cubicBezTo>
                  <a:pt x="96" y="243"/>
                  <a:pt x="96" y="243"/>
                  <a:pt x="96" y="243"/>
                </a:cubicBezTo>
                <a:cubicBezTo>
                  <a:pt x="97" y="235"/>
                  <a:pt x="98" y="228"/>
                  <a:pt x="99" y="221"/>
                </a:cubicBezTo>
                <a:cubicBezTo>
                  <a:pt x="100" y="216"/>
                  <a:pt x="105" y="213"/>
                  <a:pt x="110" y="213"/>
                </a:cubicBezTo>
                <a:cubicBezTo>
                  <a:pt x="135" y="213"/>
                  <a:pt x="135" y="213"/>
                  <a:pt x="135" y="213"/>
                </a:cubicBezTo>
                <a:cubicBezTo>
                  <a:pt x="137" y="209"/>
                  <a:pt x="138" y="205"/>
                  <a:pt x="140" y="201"/>
                </a:cubicBezTo>
                <a:cubicBezTo>
                  <a:pt x="122" y="183"/>
                  <a:pt x="122" y="183"/>
                  <a:pt x="122" y="183"/>
                </a:cubicBezTo>
                <a:cubicBezTo>
                  <a:pt x="119" y="179"/>
                  <a:pt x="118" y="174"/>
                  <a:pt x="121" y="169"/>
                </a:cubicBezTo>
                <a:cubicBezTo>
                  <a:pt x="123" y="166"/>
                  <a:pt x="125" y="163"/>
                  <a:pt x="128" y="160"/>
                </a:cubicBezTo>
                <a:cubicBezTo>
                  <a:pt x="137" y="148"/>
                  <a:pt x="148" y="137"/>
                  <a:pt x="160" y="128"/>
                </a:cubicBezTo>
                <a:cubicBezTo>
                  <a:pt x="163" y="125"/>
                  <a:pt x="166" y="123"/>
                  <a:pt x="169" y="121"/>
                </a:cubicBezTo>
                <a:cubicBezTo>
                  <a:pt x="174" y="118"/>
                  <a:pt x="179" y="119"/>
                  <a:pt x="183" y="122"/>
                </a:cubicBezTo>
                <a:cubicBezTo>
                  <a:pt x="201" y="140"/>
                  <a:pt x="201" y="140"/>
                  <a:pt x="201" y="140"/>
                </a:cubicBezTo>
                <a:cubicBezTo>
                  <a:pt x="205" y="138"/>
                  <a:pt x="209" y="137"/>
                  <a:pt x="213" y="135"/>
                </a:cubicBezTo>
                <a:cubicBezTo>
                  <a:pt x="213" y="110"/>
                  <a:pt x="213" y="110"/>
                  <a:pt x="213" y="110"/>
                </a:cubicBezTo>
                <a:cubicBezTo>
                  <a:pt x="213" y="105"/>
                  <a:pt x="216" y="100"/>
                  <a:pt x="221" y="99"/>
                </a:cubicBezTo>
                <a:cubicBezTo>
                  <a:pt x="228" y="98"/>
                  <a:pt x="236" y="97"/>
                  <a:pt x="243" y="96"/>
                </a:cubicBezTo>
                <a:cubicBezTo>
                  <a:pt x="251" y="96"/>
                  <a:pt x="260" y="96"/>
                  <a:pt x="268" y="96"/>
                </a:cubicBezTo>
                <a:cubicBezTo>
                  <a:pt x="276" y="97"/>
                  <a:pt x="283" y="98"/>
                  <a:pt x="290" y="99"/>
                </a:cubicBezTo>
                <a:cubicBezTo>
                  <a:pt x="295" y="100"/>
                  <a:pt x="298" y="105"/>
                  <a:pt x="298" y="110"/>
                </a:cubicBezTo>
                <a:cubicBezTo>
                  <a:pt x="298" y="135"/>
                  <a:pt x="298" y="135"/>
                  <a:pt x="298" y="135"/>
                </a:cubicBezTo>
                <a:cubicBezTo>
                  <a:pt x="303" y="137"/>
                  <a:pt x="307" y="138"/>
                  <a:pt x="311" y="140"/>
                </a:cubicBezTo>
                <a:cubicBezTo>
                  <a:pt x="329" y="122"/>
                  <a:pt x="329" y="122"/>
                  <a:pt x="329" y="122"/>
                </a:cubicBezTo>
                <a:cubicBezTo>
                  <a:pt x="332" y="119"/>
                  <a:pt x="338" y="118"/>
                  <a:pt x="342" y="121"/>
                </a:cubicBezTo>
                <a:cubicBezTo>
                  <a:pt x="345" y="123"/>
                  <a:pt x="347" y="125"/>
                  <a:pt x="350" y="127"/>
                </a:cubicBezTo>
                <a:cubicBezTo>
                  <a:pt x="350" y="127"/>
                  <a:pt x="351" y="127"/>
                  <a:pt x="351" y="128"/>
                </a:cubicBezTo>
                <a:cubicBezTo>
                  <a:pt x="352" y="128"/>
                  <a:pt x="353" y="129"/>
                  <a:pt x="353" y="129"/>
                </a:cubicBezTo>
                <a:cubicBezTo>
                  <a:pt x="364" y="137"/>
                  <a:pt x="374" y="147"/>
                  <a:pt x="383" y="159"/>
                </a:cubicBezTo>
                <a:cubicBezTo>
                  <a:pt x="383" y="159"/>
                  <a:pt x="383" y="159"/>
                  <a:pt x="384" y="160"/>
                </a:cubicBezTo>
                <a:cubicBezTo>
                  <a:pt x="384" y="160"/>
                  <a:pt x="384" y="161"/>
                  <a:pt x="385" y="161"/>
                </a:cubicBezTo>
                <a:cubicBezTo>
                  <a:pt x="385" y="162"/>
                  <a:pt x="385" y="162"/>
                  <a:pt x="385" y="162"/>
                </a:cubicBezTo>
                <a:cubicBezTo>
                  <a:pt x="387" y="164"/>
                  <a:pt x="389" y="167"/>
                  <a:pt x="390" y="169"/>
                </a:cubicBezTo>
                <a:cubicBezTo>
                  <a:pt x="393" y="174"/>
                  <a:pt x="392" y="179"/>
                  <a:pt x="389" y="183"/>
                </a:cubicBezTo>
                <a:cubicBezTo>
                  <a:pt x="371" y="201"/>
                  <a:pt x="371" y="201"/>
                  <a:pt x="371" y="201"/>
                </a:cubicBezTo>
                <a:cubicBezTo>
                  <a:pt x="373" y="205"/>
                  <a:pt x="375" y="209"/>
                  <a:pt x="376" y="213"/>
                </a:cubicBezTo>
                <a:cubicBezTo>
                  <a:pt x="401" y="213"/>
                  <a:pt x="401" y="213"/>
                  <a:pt x="401" y="213"/>
                </a:cubicBezTo>
                <a:cubicBezTo>
                  <a:pt x="406" y="213"/>
                  <a:pt x="411" y="216"/>
                  <a:pt x="412" y="221"/>
                </a:cubicBezTo>
                <a:cubicBezTo>
                  <a:pt x="414" y="228"/>
                  <a:pt x="414" y="235"/>
                  <a:pt x="416" y="243"/>
                </a:cubicBezTo>
                <a:cubicBezTo>
                  <a:pt x="416" y="243"/>
                  <a:pt x="416" y="243"/>
                  <a:pt x="416" y="243"/>
                </a:cubicBezTo>
                <a:cubicBezTo>
                  <a:pt x="416" y="247"/>
                  <a:pt x="416" y="251"/>
                  <a:pt x="416" y="256"/>
                </a:cubicBezTo>
                <a:cubicBezTo>
                  <a:pt x="416" y="260"/>
                  <a:pt x="415" y="264"/>
                  <a:pt x="415" y="26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50" name="Google Shape;1450;p3"/>
          <p:cNvSpPr/>
          <p:nvPr/>
        </p:nvSpPr>
        <p:spPr>
          <a:xfrm>
            <a:off x="469361" y="4556862"/>
            <a:ext cx="368120" cy="367041"/>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3" y="132"/>
                </a:moveTo>
                <a:cubicBezTo>
                  <a:pt x="255" y="410"/>
                  <a:pt x="255" y="410"/>
                  <a:pt x="255" y="410"/>
                </a:cubicBezTo>
                <a:cubicBezTo>
                  <a:pt x="253" y="413"/>
                  <a:pt x="249" y="416"/>
                  <a:pt x="245" y="416"/>
                </a:cubicBezTo>
                <a:cubicBezTo>
                  <a:pt x="245" y="416"/>
                  <a:pt x="245" y="416"/>
                  <a:pt x="244" y="416"/>
                </a:cubicBezTo>
                <a:cubicBezTo>
                  <a:pt x="240" y="415"/>
                  <a:pt x="236" y="413"/>
                  <a:pt x="235" y="409"/>
                </a:cubicBezTo>
                <a:cubicBezTo>
                  <a:pt x="200" y="312"/>
                  <a:pt x="200" y="312"/>
                  <a:pt x="200" y="312"/>
                </a:cubicBezTo>
                <a:cubicBezTo>
                  <a:pt x="103" y="276"/>
                  <a:pt x="103" y="276"/>
                  <a:pt x="103" y="276"/>
                </a:cubicBezTo>
                <a:cubicBezTo>
                  <a:pt x="99" y="275"/>
                  <a:pt x="96" y="271"/>
                  <a:pt x="96" y="267"/>
                </a:cubicBezTo>
                <a:cubicBezTo>
                  <a:pt x="95" y="263"/>
                  <a:pt x="98" y="259"/>
                  <a:pt x="102" y="257"/>
                </a:cubicBezTo>
                <a:cubicBezTo>
                  <a:pt x="379" y="118"/>
                  <a:pt x="379" y="118"/>
                  <a:pt x="379" y="118"/>
                </a:cubicBezTo>
                <a:cubicBezTo>
                  <a:pt x="383" y="116"/>
                  <a:pt x="388" y="117"/>
                  <a:pt x="391" y="120"/>
                </a:cubicBezTo>
                <a:cubicBezTo>
                  <a:pt x="394" y="123"/>
                  <a:pt x="395" y="128"/>
                  <a:pt x="393" y="132"/>
                </a:cubicBezTo>
                <a:close/>
                <a:moveTo>
                  <a:pt x="133" y="265"/>
                </a:moveTo>
                <a:cubicBezTo>
                  <a:pt x="360" y="152"/>
                  <a:pt x="360" y="152"/>
                  <a:pt x="360" y="152"/>
                </a:cubicBezTo>
                <a:cubicBezTo>
                  <a:pt x="247" y="378"/>
                  <a:pt x="247" y="378"/>
                  <a:pt x="247" y="378"/>
                </a:cubicBezTo>
                <a:cubicBezTo>
                  <a:pt x="218" y="300"/>
                  <a:pt x="218" y="300"/>
                  <a:pt x="218" y="300"/>
                </a:cubicBezTo>
                <a:cubicBezTo>
                  <a:pt x="217" y="297"/>
                  <a:pt x="215" y="295"/>
                  <a:pt x="212" y="294"/>
                </a:cubicBezTo>
                <a:lnTo>
                  <a:pt x="133" y="26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51" name="Google Shape;1451;p3"/>
          <p:cNvSpPr/>
          <p:nvPr/>
        </p:nvSpPr>
        <p:spPr>
          <a:xfrm>
            <a:off x="469122" y="5084932"/>
            <a:ext cx="367631" cy="367631"/>
          </a:xfrm>
          <a:custGeom>
            <a:avLst/>
            <a:gdLst/>
            <a:ahLst/>
            <a:cxnLst/>
            <a:rect l="l" t="t" r="r" b="b"/>
            <a:pathLst>
              <a:path w="512" h="512" extrusionOk="0">
                <a:moveTo>
                  <a:pt x="393" y="234"/>
                </a:moveTo>
                <a:cubicBezTo>
                  <a:pt x="368" y="234"/>
                  <a:pt x="368" y="234"/>
                  <a:pt x="368" y="234"/>
                </a:cubicBezTo>
                <a:cubicBezTo>
                  <a:pt x="364" y="234"/>
                  <a:pt x="359" y="231"/>
                  <a:pt x="358" y="227"/>
                </a:cubicBezTo>
                <a:cubicBezTo>
                  <a:pt x="356" y="219"/>
                  <a:pt x="353" y="211"/>
                  <a:pt x="349" y="204"/>
                </a:cubicBezTo>
                <a:cubicBezTo>
                  <a:pt x="346" y="200"/>
                  <a:pt x="347" y="194"/>
                  <a:pt x="351" y="191"/>
                </a:cubicBezTo>
                <a:cubicBezTo>
                  <a:pt x="367" y="174"/>
                  <a:pt x="367" y="174"/>
                  <a:pt x="367" y="174"/>
                </a:cubicBezTo>
                <a:cubicBezTo>
                  <a:pt x="366" y="173"/>
                  <a:pt x="366" y="173"/>
                  <a:pt x="366" y="173"/>
                </a:cubicBezTo>
                <a:cubicBezTo>
                  <a:pt x="366" y="173"/>
                  <a:pt x="366" y="172"/>
                  <a:pt x="366" y="172"/>
                </a:cubicBezTo>
                <a:cubicBezTo>
                  <a:pt x="366" y="172"/>
                  <a:pt x="366" y="172"/>
                  <a:pt x="366" y="172"/>
                </a:cubicBezTo>
                <a:cubicBezTo>
                  <a:pt x="358" y="162"/>
                  <a:pt x="349" y="153"/>
                  <a:pt x="340" y="146"/>
                </a:cubicBezTo>
                <a:cubicBezTo>
                  <a:pt x="340" y="146"/>
                  <a:pt x="340" y="146"/>
                  <a:pt x="339" y="145"/>
                </a:cubicBezTo>
                <a:cubicBezTo>
                  <a:pt x="339" y="145"/>
                  <a:pt x="339" y="145"/>
                  <a:pt x="338" y="145"/>
                </a:cubicBezTo>
                <a:cubicBezTo>
                  <a:pt x="337" y="144"/>
                  <a:pt x="337" y="144"/>
                  <a:pt x="337" y="144"/>
                </a:cubicBezTo>
                <a:cubicBezTo>
                  <a:pt x="320" y="161"/>
                  <a:pt x="320" y="161"/>
                  <a:pt x="320" y="161"/>
                </a:cubicBezTo>
                <a:cubicBezTo>
                  <a:pt x="317" y="164"/>
                  <a:pt x="312" y="165"/>
                  <a:pt x="308" y="163"/>
                </a:cubicBezTo>
                <a:cubicBezTo>
                  <a:pt x="300" y="159"/>
                  <a:pt x="293" y="155"/>
                  <a:pt x="285" y="153"/>
                </a:cubicBezTo>
                <a:cubicBezTo>
                  <a:pt x="280" y="152"/>
                  <a:pt x="277" y="148"/>
                  <a:pt x="277" y="143"/>
                </a:cubicBezTo>
                <a:cubicBezTo>
                  <a:pt x="277" y="119"/>
                  <a:pt x="277" y="119"/>
                  <a:pt x="277" y="119"/>
                </a:cubicBezTo>
                <a:cubicBezTo>
                  <a:pt x="274" y="118"/>
                  <a:pt x="270" y="118"/>
                  <a:pt x="267" y="118"/>
                </a:cubicBezTo>
                <a:cubicBezTo>
                  <a:pt x="259" y="117"/>
                  <a:pt x="252" y="117"/>
                  <a:pt x="245" y="118"/>
                </a:cubicBezTo>
                <a:cubicBezTo>
                  <a:pt x="241" y="118"/>
                  <a:pt x="238" y="118"/>
                  <a:pt x="234" y="119"/>
                </a:cubicBezTo>
                <a:cubicBezTo>
                  <a:pt x="234" y="143"/>
                  <a:pt x="234" y="143"/>
                  <a:pt x="234" y="143"/>
                </a:cubicBezTo>
                <a:cubicBezTo>
                  <a:pt x="234" y="148"/>
                  <a:pt x="231" y="152"/>
                  <a:pt x="227" y="153"/>
                </a:cubicBezTo>
                <a:cubicBezTo>
                  <a:pt x="219" y="155"/>
                  <a:pt x="211" y="159"/>
                  <a:pt x="204" y="163"/>
                </a:cubicBezTo>
                <a:cubicBezTo>
                  <a:pt x="200" y="165"/>
                  <a:pt x="194" y="164"/>
                  <a:pt x="191" y="161"/>
                </a:cubicBezTo>
                <a:cubicBezTo>
                  <a:pt x="174" y="144"/>
                  <a:pt x="174" y="144"/>
                  <a:pt x="174" y="144"/>
                </a:cubicBezTo>
                <a:cubicBezTo>
                  <a:pt x="174" y="144"/>
                  <a:pt x="173" y="144"/>
                  <a:pt x="173" y="145"/>
                </a:cubicBezTo>
                <a:cubicBezTo>
                  <a:pt x="162" y="153"/>
                  <a:pt x="153" y="162"/>
                  <a:pt x="145" y="173"/>
                </a:cubicBezTo>
                <a:cubicBezTo>
                  <a:pt x="144" y="173"/>
                  <a:pt x="144" y="174"/>
                  <a:pt x="144" y="174"/>
                </a:cubicBezTo>
                <a:cubicBezTo>
                  <a:pt x="161" y="191"/>
                  <a:pt x="161" y="191"/>
                  <a:pt x="161" y="191"/>
                </a:cubicBezTo>
                <a:cubicBezTo>
                  <a:pt x="164" y="194"/>
                  <a:pt x="165" y="200"/>
                  <a:pt x="163" y="204"/>
                </a:cubicBezTo>
                <a:cubicBezTo>
                  <a:pt x="159" y="211"/>
                  <a:pt x="155" y="219"/>
                  <a:pt x="153" y="227"/>
                </a:cubicBezTo>
                <a:cubicBezTo>
                  <a:pt x="152" y="231"/>
                  <a:pt x="148" y="234"/>
                  <a:pt x="143" y="234"/>
                </a:cubicBezTo>
                <a:cubicBezTo>
                  <a:pt x="119" y="234"/>
                  <a:pt x="119" y="234"/>
                  <a:pt x="119" y="234"/>
                </a:cubicBezTo>
                <a:cubicBezTo>
                  <a:pt x="118" y="238"/>
                  <a:pt x="118" y="241"/>
                  <a:pt x="118" y="245"/>
                </a:cubicBezTo>
                <a:cubicBezTo>
                  <a:pt x="117" y="248"/>
                  <a:pt x="117" y="252"/>
                  <a:pt x="117" y="256"/>
                </a:cubicBezTo>
                <a:cubicBezTo>
                  <a:pt x="117" y="259"/>
                  <a:pt x="117" y="263"/>
                  <a:pt x="118" y="267"/>
                </a:cubicBezTo>
                <a:cubicBezTo>
                  <a:pt x="118" y="270"/>
                  <a:pt x="118" y="274"/>
                  <a:pt x="119" y="277"/>
                </a:cubicBezTo>
                <a:cubicBezTo>
                  <a:pt x="143" y="277"/>
                  <a:pt x="143" y="277"/>
                  <a:pt x="143" y="277"/>
                </a:cubicBezTo>
                <a:cubicBezTo>
                  <a:pt x="148" y="277"/>
                  <a:pt x="152" y="280"/>
                  <a:pt x="153" y="285"/>
                </a:cubicBezTo>
                <a:cubicBezTo>
                  <a:pt x="155" y="293"/>
                  <a:pt x="159" y="300"/>
                  <a:pt x="163" y="308"/>
                </a:cubicBezTo>
                <a:cubicBezTo>
                  <a:pt x="165" y="312"/>
                  <a:pt x="164" y="317"/>
                  <a:pt x="161" y="320"/>
                </a:cubicBezTo>
                <a:cubicBezTo>
                  <a:pt x="144" y="337"/>
                  <a:pt x="144" y="337"/>
                  <a:pt x="144" y="337"/>
                </a:cubicBezTo>
                <a:cubicBezTo>
                  <a:pt x="145" y="338"/>
                  <a:pt x="145" y="338"/>
                  <a:pt x="145" y="338"/>
                </a:cubicBezTo>
                <a:cubicBezTo>
                  <a:pt x="145" y="339"/>
                  <a:pt x="145" y="339"/>
                  <a:pt x="145" y="339"/>
                </a:cubicBezTo>
                <a:cubicBezTo>
                  <a:pt x="145" y="339"/>
                  <a:pt x="146" y="340"/>
                  <a:pt x="146" y="340"/>
                </a:cubicBezTo>
                <a:cubicBezTo>
                  <a:pt x="153" y="349"/>
                  <a:pt x="162" y="358"/>
                  <a:pt x="172" y="366"/>
                </a:cubicBezTo>
                <a:cubicBezTo>
                  <a:pt x="172" y="366"/>
                  <a:pt x="172" y="366"/>
                  <a:pt x="172" y="366"/>
                </a:cubicBezTo>
                <a:cubicBezTo>
                  <a:pt x="172" y="366"/>
                  <a:pt x="173" y="366"/>
                  <a:pt x="173" y="367"/>
                </a:cubicBezTo>
                <a:cubicBezTo>
                  <a:pt x="174" y="367"/>
                  <a:pt x="174" y="367"/>
                  <a:pt x="174" y="367"/>
                </a:cubicBezTo>
                <a:cubicBezTo>
                  <a:pt x="191" y="351"/>
                  <a:pt x="191" y="351"/>
                  <a:pt x="191" y="351"/>
                </a:cubicBezTo>
                <a:cubicBezTo>
                  <a:pt x="194" y="347"/>
                  <a:pt x="200" y="346"/>
                  <a:pt x="204" y="349"/>
                </a:cubicBezTo>
                <a:cubicBezTo>
                  <a:pt x="211" y="353"/>
                  <a:pt x="219" y="356"/>
                  <a:pt x="227" y="358"/>
                </a:cubicBezTo>
                <a:cubicBezTo>
                  <a:pt x="231" y="359"/>
                  <a:pt x="234" y="364"/>
                  <a:pt x="234" y="368"/>
                </a:cubicBezTo>
                <a:cubicBezTo>
                  <a:pt x="234" y="393"/>
                  <a:pt x="234" y="393"/>
                  <a:pt x="234" y="393"/>
                </a:cubicBezTo>
                <a:cubicBezTo>
                  <a:pt x="238" y="393"/>
                  <a:pt x="241" y="394"/>
                  <a:pt x="245" y="394"/>
                </a:cubicBezTo>
                <a:cubicBezTo>
                  <a:pt x="245" y="394"/>
                  <a:pt x="245" y="394"/>
                  <a:pt x="245" y="394"/>
                </a:cubicBezTo>
                <a:cubicBezTo>
                  <a:pt x="245" y="394"/>
                  <a:pt x="245" y="394"/>
                  <a:pt x="245" y="394"/>
                </a:cubicBezTo>
                <a:cubicBezTo>
                  <a:pt x="245" y="394"/>
                  <a:pt x="245" y="394"/>
                  <a:pt x="245" y="394"/>
                </a:cubicBezTo>
                <a:cubicBezTo>
                  <a:pt x="252" y="394"/>
                  <a:pt x="259" y="395"/>
                  <a:pt x="267" y="394"/>
                </a:cubicBezTo>
                <a:cubicBezTo>
                  <a:pt x="270" y="394"/>
                  <a:pt x="274" y="393"/>
                  <a:pt x="277" y="393"/>
                </a:cubicBezTo>
                <a:cubicBezTo>
                  <a:pt x="277" y="368"/>
                  <a:pt x="277" y="368"/>
                  <a:pt x="277" y="368"/>
                </a:cubicBezTo>
                <a:cubicBezTo>
                  <a:pt x="277" y="364"/>
                  <a:pt x="280" y="359"/>
                  <a:pt x="285" y="358"/>
                </a:cubicBezTo>
                <a:cubicBezTo>
                  <a:pt x="293" y="356"/>
                  <a:pt x="300" y="353"/>
                  <a:pt x="308" y="349"/>
                </a:cubicBezTo>
                <a:cubicBezTo>
                  <a:pt x="312" y="346"/>
                  <a:pt x="317" y="347"/>
                  <a:pt x="320" y="351"/>
                </a:cubicBezTo>
                <a:cubicBezTo>
                  <a:pt x="337" y="368"/>
                  <a:pt x="337" y="368"/>
                  <a:pt x="337" y="368"/>
                </a:cubicBezTo>
                <a:cubicBezTo>
                  <a:pt x="338" y="367"/>
                  <a:pt x="338" y="367"/>
                  <a:pt x="339" y="367"/>
                </a:cubicBezTo>
                <a:cubicBezTo>
                  <a:pt x="349" y="359"/>
                  <a:pt x="359" y="349"/>
                  <a:pt x="367" y="339"/>
                </a:cubicBezTo>
                <a:cubicBezTo>
                  <a:pt x="367" y="338"/>
                  <a:pt x="367" y="338"/>
                  <a:pt x="368" y="337"/>
                </a:cubicBezTo>
                <a:cubicBezTo>
                  <a:pt x="351" y="320"/>
                  <a:pt x="351" y="320"/>
                  <a:pt x="351" y="320"/>
                </a:cubicBezTo>
                <a:cubicBezTo>
                  <a:pt x="347" y="317"/>
                  <a:pt x="346" y="312"/>
                  <a:pt x="349" y="308"/>
                </a:cubicBezTo>
                <a:cubicBezTo>
                  <a:pt x="353" y="300"/>
                  <a:pt x="356" y="293"/>
                  <a:pt x="358" y="285"/>
                </a:cubicBezTo>
                <a:cubicBezTo>
                  <a:pt x="359" y="280"/>
                  <a:pt x="364" y="277"/>
                  <a:pt x="368" y="277"/>
                </a:cubicBezTo>
                <a:cubicBezTo>
                  <a:pt x="393" y="277"/>
                  <a:pt x="393" y="277"/>
                  <a:pt x="393" y="277"/>
                </a:cubicBezTo>
                <a:cubicBezTo>
                  <a:pt x="393" y="274"/>
                  <a:pt x="393" y="270"/>
                  <a:pt x="394" y="267"/>
                </a:cubicBezTo>
                <a:cubicBezTo>
                  <a:pt x="394" y="263"/>
                  <a:pt x="394" y="259"/>
                  <a:pt x="394" y="256"/>
                </a:cubicBezTo>
                <a:cubicBezTo>
                  <a:pt x="394" y="252"/>
                  <a:pt x="394" y="248"/>
                  <a:pt x="394" y="245"/>
                </a:cubicBezTo>
                <a:cubicBezTo>
                  <a:pt x="393" y="241"/>
                  <a:pt x="393" y="238"/>
                  <a:pt x="393" y="234"/>
                </a:cubicBezTo>
                <a:close/>
                <a:moveTo>
                  <a:pt x="256" y="320"/>
                </a:moveTo>
                <a:cubicBezTo>
                  <a:pt x="220" y="320"/>
                  <a:pt x="192" y="291"/>
                  <a:pt x="192" y="256"/>
                </a:cubicBezTo>
                <a:cubicBezTo>
                  <a:pt x="192" y="220"/>
                  <a:pt x="220" y="192"/>
                  <a:pt x="256" y="192"/>
                </a:cubicBezTo>
                <a:cubicBezTo>
                  <a:pt x="291" y="192"/>
                  <a:pt x="320" y="220"/>
                  <a:pt x="320" y="256"/>
                </a:cubicBezTo>
                <a:cubicBezTo>
                  <a:pt x="320" y="291"/>
                  <a:pt x="291" y="320"/>
                  <a:pt x="256" y="320"/>
                </a:cubicBezTo>
                <a:close/>
                <a:moveTo>
                  <a:pt x="298" y="256"/>
                </a:moveTo>
                <a:cubicBezTo>
                  <a:pt x="298" y="279"/>
                  <a:pt x="279" y="298"/>
                  <a:pt x="256" y="298"/>
                </a:cubicBezTo>
                <a:cubicBezTo>
                  <a:pt x="232" y="298"/>
                  <a:pt x="213" y="279"/>
                  <a:pt x="213" y="256"/>
                </a:cubicBezTo>
                <a:cubicBezTo>
                  <a:pt x="213" y="232"/>
                  <a:pt x="232" y="213"/>
                  <a:pt x="256" y="213"/>
                </a:cubicBezTo>
                <a:cubicBezTo>
                  <a:pt x="279" y="213"/>
                  <a:pt x="298" y="232"/>
                  <a:pt x="298" y="256"/>
                </a:cubicBezTo>
                <a:close/>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15" y="268"/>
                </a:moveTo>
                <a:cubicBezTo>
                  <a:pt x="414" y="276"/>
                  <a:pt x="413" y="283"/>
                  <a:pt x="412" y="290"/>
                </a:cubicBezTo>
                <a:cubicBezTo>
                  <a:pt x="411" y="295"/>
                  <a:pt x="406" y="298"/>
                  <a:pt x="401" y="298"/>
                </a:cubicBezTo>
                <a:cubicBezTo>
                  <a:pt x="376" y="298"/>
                  <a:pt x="376" y="298"/>
                  <a:pt x="376" y="298"/>
                </a:cubicBezTo>
                <a:cubicBezTo>
                  <a:pt x="375" y="303"/>
                  <a:pt x="373" y="307"/>
                  <a:pt x="371" y="311"/>
                </a:cubicBezTo>
                <a:cubicBezTo>
                  <a:pt x="389" y="329"/>
                  <a:pt x="389" y="329"/>
                  <a:pt x="389" y="329"/>
                </a:cubicBezTo>
                <a:cubicBezTo>
                  <a:pt x="392" y="332"/>
                  <a:pt x="393" y="338"/>
                  <a:pt x="390" y="342"/>
                </a:cubicBezTo>
                <a:cubicBezTo>
                  <a:pt x="388" y="345"/>
                  <a:pt x="386" y="348"/>
                  <a:pt x="384" y="351"/>
                </a:cubicBezTo>
                <a:cubicBezTo>
                  <a:pt x="375" y="364"/>
                  <a:pt x="364" y="375"/>
                  <a:pt x="351" y="384"/>
                </a:cubicBezTo>
                <a:cubicBezTo>
                  <a:pt x="348" y="386"/>
                  <a:pt x="345" y="388"/>
                  <a:pt x="342" y="390"/>
                </a:cubicBezTo>
                <a:cubicBezTo>
                  <a:pt x="338" y="393"/>
                  <a:pt x="332" y="392"/>
                  <a:pt x="329" y="389"/>
                </a:cubicBezTo>
                <a:cubicBezTo>
                  <a:pt x="311" y="371"/>
                  <a:pt x="311" y="371"/>
                  <a:pt x="311" y="371"/>
                </a:cubicBezTo>
                <a:cubicBezTo>
                  <a:pt x="307" y="373"/>
                  <a:pt x="303" y="375"/>
                  <a:pt x="298" y="376"/>
                </a:cubicBezTo>
                <a:cubicBezTo>
                  <a:pt x="298" y="401"/>
                  <a:pt x="298" y="401"/>
                  <a:pt x="298" y="401"/>
                </a:cubicBezTo>
                <a:cubicBezTo>
                  <a:pt x="298" y="407"/>
                  <a:pt x="295" y="411"/>
                  <a:pt x="290" y="412"/>
                </a:cubicBezTo>
                <a:cubicBezTo>
                  <a:pt x="283" y="414"/>
                  <a:pt x="276" y="415"/>
                  <a:pt x="269" y="415"/>
                </a:cubicBezTo>
                <a:cubicBezTo>
                  <a:pt x="269" y="415"/>
                  <a:pt x="269" y="416"/>
                  <a:pt x="269" y="416"/>
                </a:cubicBezTo>
                <a:cubicBezTo>
                  <a:pt x="268" y="416"/>
                  <a:pt x="268" y="416"/>
                  <a:pt x="268" y="416"/>
                </a:cubicBezTo>
                <a:cubicBezTo>
                  <a:pt x="268" y="416"/>
                  <a:pt x="268" y="416"/>
                  <a:pt x="268" y="416"/>
                </a:cubicBezTo>
                <a:cubicBezTo>
                  <a:pt x="267" y="416"/>
                  <a:pt x="265" y="415"/>
                  <a:pt x="264" y="416"/>
                </a:cubicBezTo>
                <a:cubicBezTo>
                  <a:pt x="261" y="416"/>
                  <a:pt x="258" y="416"/>
                  <a:pt x="256" y="416"/>
                </a:cubicBezTo>
                <a:cubicBezTo>
                  <a:pt x="256" y="416"/>
                  <a:pt x="256" y="416"/>
                  <a:pt x="256" y="416"/>
                </a:cubicBezTo>
                <a:cubicBezTo>
                  <a:pt x="256" y="416"/>
                  <a:pt x="256" y="416"/>
                  <a:pt x="256" y="416"/>
                </a:cubicBezTo>
                <a:cubicBezTo>
                  <a:pt x="253" y="416"/>
                  <a:pt x="251" y="416"/>
                  <a:pt x="249" y="416"/>
                </a:cubicBezTo>
                <a:cubicBezTo>
                  <a:pt x="247" y="416"/>
                  <a:pt x="245" y="416"/>
                  <a:pt x="243" y="416"/>
                </a:cubicBezTo>
                <a:cubicBezTo>
                  <a:pt x="243" y="416"/>
                  <a:pt x="243" y="416"/>
                  <a:pt x="243" y="416"/>
                </a:cubicBezTo>
                <a:cubicBezTo>
                  <a:pt x="243" y="416"/>
                  <a:pt x="243" y="416"/>
                  <a:pt x="243" y="416"/>
                </a:cubicBezTo>
                <a:cubicBezTo>
                  <a:pt x="243" y="416"/>
                  <a:pt x="243" y="416"/>
                  <a:pt x="243" y="416"/>
                </a:cubicBezTo>
                <a:cubicBezTo>
                  <a:pt x="235" y="416"/>
                  <a:pt x="228" y="414"/>
                  <a:pt x="221" y="412"/>
                </a:cubicBezTo>
                <a:cubicBezTo>
                  <a:pt x="216" y="411"/>
                  <a:pt x="213" y="407"/>
                  <a:pt x="213" y="401"/>
                </a:cubicBezTo>
                <a:cubicBezTo>
                  <a:pt x="213" y="376"/>
                  <a:pt x="213" y="376"/>
                  <a:pt x="213" y="376"/>
                </a:cubicBezTo>
                <a:cubicBezTo>
                  <a:pt x="209" y="375"/>
                  <a:pt x="205" y="373"/>
                  <a:pt x="201" y="371"/>
                </a:cubicBezTo>
                <a:cubicBezTo>
                  <a:pt x="183" y="389"/>
                  <a:pt x="183" y="389"/>
                  <a:pt x="183" y="389"/>
                </a:cubicBezTo>
                <a:cubicBezTo>
                  <a:pt x="179" y="392"/>
                  <a:pt x="174" y="393"/>
                  <a:pt x="169" y="390"/>
                </a:cubicBezTo>
                <a:cubicBezTo>
                  <a:pt x="167" y="389"/>
                  <a:pt x="164" y="387"/>
                  <a:pt x="161" y="385"/>
                </a:cubicBezTo>
                <a:cubicBezTo>
                  <a:pt x="161" y="384"/>
                  <a:pt x="160" y="384"/>
                  <a:pt x="160" y="384"/>
                </a:cubicBezTo>
                <a:cubicBezTo>
                  <a:pt x="160" y="383"/>
                  <a:pt x="159" y="383"/>
                  <a:pt x="158" y="382"/>
                </a:cubicBezTo>
                <a:cubicBezTo>
                  <a:pt x="147" y="374"/>
                  <a:pt x="137" y="364"/>
                  <a:pt x="129" y="353"/>
                </a:cubicBezTo>
                <a:cubicBezTo>
                  <a:pt x="128" y="352"/>
                  <a:pt x="128" y="352"/>
                  <a:pt x="128" y="351"/>
                </a:cubicBezTo>
                <a:cubicBezTo>
                  <a:pt x="127" y="351"/>
                  <a:pt x="127" y="350"/>
                  <a:pt x="127" y="350"/>
                </a:cubicBezTo>
                <a:cubicBezTo>
                  <a:pt x="127" y="350"/>
                  <a:pt x="127" y="350"/>
                  <a:pt x="127" y="350"/>
                </a:cubicBezTo>
                <a:cubicBezTo>
                  <a:pt x="125" y="347"/>
                  <a:pt x="123" y="345"/>
                  <a:pt x="121" y="342"/>
                </a:cubicBezTo>
                <a:cubicBezTo>
                  <a:pt x="118" y="338"/>
                  <a:pt x="119" y="332"/>
                  <a:pt x="122" y="329"/>
                </a:cubicBezTo>
                <a:cubicBezTo>
                  <a:pt x="140" y="311"/>
                  <a:pt x="140" y="311"/>
                  <a:pt x="140" y="311"/>
                </a:cubicBezTo>
                <a:cubicBezTo>
                  <a:pt x="138" y="307"/>
                  <a:pt x="137" y="303"/>
                  <a:pt x="135" y="298"/>
                </a:cubicBezTo>
                <a:cubicBezTo>
                  <a:pt x="110" y="298"/>
                  <a:pt x="110" y="298"/>
                  <a:pt x="110" y="298"/>
                </a:cubicBezTo>
                <a:cubicBezTo>
                  <a:pt x="105" y="298"/>
                  <a:pt x="100" y="295"/>
                  <a:pt x="99" y="290"/>
                </a:cubicBezTo>
                <a:cubicBezTo>
                  <a:pt x="98" y="283"/>
                  <a:pt x="97" y="276"/>
                  <a:pt x="96" y="268"/>
                </a:cubicBezTo>
                <a:cubicBezTo>
                  <a:pt x="96" y="265"/>
                  <a:pt x="96" y="262"/>
                  <a:pt x="96" y="259"/>
                </a:cubicBezTo>
                <a:cubicBezTo>
                  <a:pt x="96" y="258"/>
                  <a:pt x="96" y="257"/>
                  <a:pt x="96" y="256"/>
                </a:cubicBezTo>
                <a:cubicBezTo>
                  <a:pt x="96" y="256"/>
                  <a:pt x="96" y="256"/>
                  <a:pt x="96" y="256"/>
                </a:cubicBezTo>
                <a:cubicBezTo>
                  <a:pt x="96" y="256"/>
                  <a:pt x="96" y="256"/>
                  <a:pt x="96" y="256"/>
                </a:cubicBezTo>
                <a:cubicBezTo>
                  <a:pt x="96" y="254"/>
                  <a:pt x="96" y="253"/>
                  <a:pt x="96" y="252"/>
                </a:cubicBezTo>
                <a:cubicBezTo>
                  <a:pt x="96" y="249"/>
                  <a:pt x="96" y="246"/>
                  <a:pt x="96" y="243"/>
                </a:cubicBezTo>
                <a:cubicBezTo>
                  <a:pt x="96" y="243"/>
                  <a:pt x="96" y="243"/>
                  <a:pt x="96" y="243"/>
                </a:cubicBezTo>
                <a:cubicBezTo>
                  <a:pt x="96" y="243"/>
                  <a:pt x="96" y="243"/>
                  <a:pt x="96" y="243"/>
                </a:cubicBezTo>
                <a:cubicBezTo>
                  <a:pt x="96" y="243"/>
                  <a:pt x="96" y="243"/>
                  <a:pt x="96" y="243"/>
                </a:cubicBezTo>
                <a:cubicBezTo>
                  <a:pt x="97" y="235"/>
                  <a:pt x="98" y="228"/>
                  <a:pt x="99" y="221"/>
                </a:cubicBezTo>
                <a:cubicBezTo>
                  <a:pt x="100" y="216"/>
                  <a:pt x="105" y="213"/>
                  <a:pt x="110" y="213"/>
                </a:cubicBezTo>
                <a:cubicBezTo>
                  <a:pt x="135" y="213"/>
                  <a:pt x="135" y="213"/>
                  <a:pt x="135" y="213"/>
                </a:cubicBezTo>
                <a:cubicBezTo>
                  <a:pt x="137" y="209"/>
                  <a:pt x="138" y="205"/>
                  <a:pt x="140" y="201"/>
                </a:cubicBezTo>
                <a:cubicBezTo>
                  <a:pt x="122" y="183"/>
                  <a:pt x="122" y="183"/>
                  <a:pt x="122" y="183"/>
                </a:cubicBezTo>
                <a:cubicBezTo>
                  <a:pt x="119" y="179"/>
                  <a:pt x="118" y="174"/>
                  <a:pt x="121" y="169"/>
                </a:cubicBezTo>
                <a:cubicBezTo>
                  <a:pt x="123" y="166"/>
                  <a:pt x="125" y="163"/>
                  <a:pt x="128" y="160"/>
                </a:cubicBezTo>
                <a:cubicBezTo>
                  <a:pt x="137" y="148"/>
                  <a:pt x="148" y="137"/>
                  <a:pt x="160" y="128"/>
                </a:cubicBezTo>
                <a:cubicBezTo>
                  <a:pt x="163" y="125"/>
                  <a:pt x="166" y="123"/>
                  <a:pt x="169" y="121"/>
                </a:cubicBezTo>
                <a:cubicBezTo>
                  <a:pt x="174" y="118"/>
                  <a:pt x="179" y="119"/>
                  <a:pt x="183" y="122"/>
                </a:cubicBezTo>
                <a:cubicBezTo>
                  <a:pt x="201" y="140"/>
                  <a:pt x="201" y="140"/>
                  <a:pt x="201" y="140"/>
                </a:cubicBezTo>
                <a:cubicBezTo>
                  <a:pt x="205" y="138"/>
                  <a:pt x="209" y="137"/>
                  <a:pt x="213" y="135"/>
                </a:cubicBezTo>
                <a:cubicBezTo>
                  <a:pt x="213" y="110"/>
                  <a:pt x="213" y="110"/>
                  <a:pt x="213" y="110"/>
                </a:cubicBezTo>
                <a:cubicBezTo>
                  <a:pt x="213" y="105"/>
                  <a:pt x="216" y="100"/>
                  <a:pt x="221" y="99"/>
                </a:cubicBezTo>
                <a:cubicBezTo>
                  <a:pt x="228" y="98"/>
                  <a:pt x="236" y="97"/>
                  <a:pt x="243" y="96"/>
                </a:cubicBezTo>
                <a:cubicBezTo>
                  <a:pt x="251" y="96"/>
                  <a:pt x="260" y="96"/>
                  <a:pt x="268" y="96"/>
                </a:cubicBezTo>
                <a:cubicBezTo>
                  <a:pt x="276" y="97"/>
                  <a:pt x="283" y="98"/>
                  <a:pt x="290" y="99"/>
                </a:cubicBezTo>
                <a:cubicBezTo>
                  <a:pt x="295" y="100"/>
                  <a:pt x="298" y="105"/>
                  <a:pt x="298" y="110"/>
                </a:cubicBezTo>
                <a:cubicBezTo>
                  <a:pt x="298" y="135"/>
                  <a:pt x="298" y="135"/>
                  <a:pt x="298" y="135"/>
                </a:cubicBezTo>
                <a:cubicBezTo>
                  <a:pt x="303" y="137"/>
                  <a:pt x="307" y="138"/>
                  <a:pt x="311" y="140"/>
                </a:cubicBezTo>
                <a:cubicBezTo>
                  <a:pt x="329" y="122"/>
                  <a:pt x="329" y="122"/>
                  <a:pt x="329" y="122"/>
                </a:cubicBezTo>
                <a:cubicBezTo>
                  <a:pt x="332" y="119"/>
                  <a:pt x="338" y="118"/>
                  <a:pt x="342" y="121"/>
                </a:cubicBezTo>
                <a:cubicBezTo>
                  <a:pt x="345" y="123"/>
                  <a:pt x="347" y="125"/>
                  <a:pt x="350" y="127"/>
                </a:cubicBezTo>
                <a:cubicBezTo>
                  <a:pt x="350" y="127"/>
                  <a:pt x="351" y="127"/>
                  <a:pt x="351" y="128"/>
                </a:cubicBezTo>
                <a:cubicBezTo>
                  <a:pt x="352" y="128"/>
                  <a:pt x="353" y="129"/>
                  <a:pt x="353" y="129"/>
                </a:cubicBezTo>
                <a:cubicBezTo>
                  <a:pt x="364" y="137"/>
                  <a:pt x="374" y="147"/>
                  <a:pt x="383" y="159"/>
                </a:cubicBezTo>
                <a:cubicBezTo>
                  <a:pt x="383" y="159"/>
                  <a:pt x="383" y="159"/>
                  <a:pt x="384" y="160"/>
                </a:cubicBezTo>
                <a:cubicBezTo>
                  <a:pt x="384" y="160"/>
                  <a:pt x="384" y="161"/>
                  <a:pt x="385" y="161"/>
                </a:cubicBezTo>
                <a:cubicBezTo>
                  <a:pt x="385" y="162"/>
                  <a:pt x="385" y="162"/>
                  <a:pt x="385" y="162"/>
                </a:cubicBezTo>
                <a:cubicBezTo>
                  <a:pt x="387" y="164"/>
                  <a:pt x="389" y="167"/>
                  <a:pt x="390" y="169"/>
                </a:cubicBezTo>
                <a:cubicBezTo>
                  <a:pt x="393" y="174"/>
                  <a:pt x="392" y="179"/>
                  <a:pt x="389" y="183"/>
                </a:cubicBezTo>
                <a:cubicBezTo>
                  <a:pt x="371" y="201"/>
                  <a:pt x="371" y="201"/>
                  <a:pt x="371" y="201"/>
                </a:cubicBezTo>
                <a:cubicBezTo>
                  <a:pt x="373" y="205"/>
                  <a:pt x="375" y="209"/>
                  <a:pt x="376" y="213"/>
                </a:cubicBezTo>
                <a:cubicBezTo>
                  <a:pt x="401" y="213"/>
                  <a:pt x="401" y="213"/>
                  <a:pt x="401" y="213"/>
                </a:cubicBezTo>
                <a:cubicBezTo>
                  <a:pt x="406" y="213"/>
                  <a:pt x="411" y="216"/>
                  <a:pt x="412" y="221"/>
                </a:cubicBezTo>
                <a:cubicBezTo>
                  <a:pt x="414" y="228"/>
                  <a:pt x="414" y="235"/>
                  <a:pt x="416" y="243"/>
                </a:cubicBezTo>
                <a:cubicBezTo>
                  <a:pt x="416" y="243"/>
                  <a:pt x="416" y="243"/>
                  <a:pt x="416" y="243"/>
                </a:cubicBezTo>
                <a:cubicBezTo>
                  <a:pt x="416" y="247"/>
                  <a:pt x="416" y="251"/>
                  <a:pt x="416" y="256"/>
                </a:cubicBezTo>
                <a:cubicBezTo>
                  <a:pt x="416" y="260"/>
                  <a:pt x="415" y="264"/>
                  <a:pt x="415" y="26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878"/>
        <p:cNvGrpSpPr/>
        <p:nvPr/>
      </p:nvGrpSpPr>
      <p:grpSpPr>
        <a:xfrm>
          <a:off x="0" y="0"/>
          <a:ext cx="0" cy="0"/>
          <a:chOff x="0" y="0"/>
          <a:chExt cx="0" cy="0"/>
        </a:xfrm>
      </p:grpSpPr>
      <p:pic>
        <p:nvPicPr>
          <p:cNvPr id="8" name="Picture 7">
            <a:extLst>
              <a:ext uri="{FF2B5EF4-FFF2-40B4-BE49-F238E27FC236}">
                <a16:creationId xmlns:a16="http://schemas.microsoft.com/office/drawing/2014/main" id="{558A8513-DD9C-6698-2E29-24B5A12275A4}"/>
              </a:ext>
            </a:extLst>
          </p:cNvPr>
          <p:cNvPicPr>
            <a:picLocks noChangeAspect="1"/>
          </p:cNvPicPr>
          <p:nvPr/>
        </p:nvPicPr>
        <p:blipFill>
          <a:blip r:embed="rId3"/>
          <a:stretch>
            <a:fillRect/>
          </a:stretch>
        </p:blipFill>
        <p:spPr>
          <a:xfrm>
            <a:off x="4354475" y="2284392"/>
            <a:ext cx="3552961" cy="30868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7BB7CBFC-E884-861E-AF66-A9DEB790E248}"/>
              </a:ext>
            </a:extLst>
          </p:cNvPr>
          <p:cNvPicPr>
            <a:picLocks noChangeAspect="1"/>
          </p:cNvPicPr>
          <p:nvPr/>
        </p:nvPicPr>
        <p:blipFill>
          <a:blip r:embed="rId4"/>
          <a:stretch>
            <a:fillRect/>
          </a:stretch>
        </p:blipFill>
        <p:spPr>
          <a:xfrm>
            <a:off x="468514" y="2311974"/>
            <a:ext cx="3653290" cy="30868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79" name="Google Shape;1879;p30"/>
          <p:cNvSpPr txBox="1">
            <a:spLocks noGrp="1"/>
          </p:cNvSpPr>
          <p:nvPr>
            <p:ph type="title"/>
          </p:nvPr>
        </p:nvSpPr>
        <p:spPr>
          <a:xfrm>
            <a:off x="469900" y="412421"/>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3G coverage-Maps</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CELTISS has the best 3G coverage with 93,13% better than -85dBm against 90,02% for MTN and 89,35% for MOOV.</a:t>
            </a:r>
            <a:br>
              <a:rPr lang="fr-FR"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80" name="Google Shape;1880;p30"/>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30</a:t>
            </a:fld>
            <a:endParaRPr sz="651" b="0" i="0" u="none" strike="noStrike" cap="none">
              <a:solidFill>
                <a:srgbClr val="000000"/>
              </a:solidFill>
              <a:latin typeface="Verdana"/>
              <a:ea typeface="Verdana"/>
              <a:cs typeface="Verdana"/>
              <a:sym typeface="Verdana"/>
            </a:endParaRPr>
          </a:p>
        </p:txBody>
      </p:sp>
      <p:sp>
        <p:nvSpPr>
          <p:cNvPr id="1881" name="Google Shape;1881;p30"/>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1884" name="Google Shape;1884;p30"/>
          <p:cNvPicPr preferRelativeResize="0"/>
          <p:nvPr/>
        </p:nvPicPr>
        <p:blipFill rotWithShape="1">
          <a:blip r:embed="rId5">
            <a:alphaModFix/>
          </a:blip>
          <a:srcRect/>
          <a:stretch/>
        </p:blipFill>
        <p:spPr>
          <a:xfrm>
            <a:off x="468514" y="2311974"/>
            <a:ext cx="282879" cy="252799"/>
          </a:xfrm>
          <a:prstGeom prst="roundRect">
            <a:avLst>
              <a:gd name="adj" fmla="val 8594"/>
            </a:avLst>
          </a:prstGeom>
          <a:solidFill>
            <a:srgbClr val="ECECEC"/>
          </a:solidFill>
          <a:ln>
            <a:noFill/>
          </a:ln>
          <a:effectLst>
            <a:reflection stA="38000" endPos="28000" dist="5000" dir="5400000" sy="-100000" algn="bl" rotWithShape="0"/>
          </a:effectLst>
        </p:spPr>
      </p:pic>
      <p:pic>
        <p:nvPicPr>
          <p:cNvPr id="1887" name="Google Shape;1887;p30"/>
          <p:cNvPicPr preferRelativeResize="0"/>
          <p:nvPr/>
        </p:nvPicPr>
        <p:blipFill rotWithShape="1">
          <a:blip r:embed="rId6">
            <a:alphaModFix/>
          </a:blip>
          <a:srcRect l="8657" r="10313"/>
          <a:stretch/>
        </p:blipFill>
        <p:spPr>
          <a:xfrm>
            <a:off x="4373627" y="2311974"/>
            <a:ext cx="351632" cy="272513"/>
          </a:xfrm>
          <a:prstGeom prst="roundRect">
            <a:avLst>
              <a:gd name="adj" fmla="val 8594"/>
            </a:avLst>
          </a:prstGeom>
          <a:solidFill>
            <a:srgbClr val="ECECEC"/>
          </a:solidFill>
          <a:ln>
            <a:noFill/>
          </a:ln>
          <a:effectLst>
            <a:reflection stA="38000" endPos="28000" dist="5000" dir="5400000" sy="-100000" algn="bl" rotWithShape="0"/>
          </a:effectLst>
        </p:spPr>
      </p:pic>
      <p:pic>
        <p:nvPicPr>
          <p:cNvPr id="6" name="Picture 5">
            <a:extLst>
              <a:ext uri="{FF2B5EF4-FFF2-40B4-BE49-F238E27FC236}">
                <a16:creationId xmlns:a16="http://schemas.microsoft.com/office/drawing/2014/main" id="{35A51D87-9B2B-B612-F88E-4D3BEF176106}"/>
              </a:ext>
            </a:extLst>
          </p:cNvPr>
          <p:cNvPicPr>
            <a:picLocks noChangeAspect="1"/>
          </p:cNvPicPr>
          <p:nvPr/>
        </p:nvPicPr>
        <p:blipFill>
          <a:blip r:embed="rId7"/>
          <a:stretch>
            <a:fillRect/>
          </a:stretch>
        </p:blipFill>
        <p:spPr>
          <a:xfrm>
            <a:off x="2867518" y="2284392"/>
            <a:ext cx="1254286" cy="722005"/>
          </a:xfrm>
          <a:prstGeom prst="rect">
            <a:avLst/>
          </a:prstGeom>
        </p:spPr>
      </p:pic>
      <p:pic>
        <p:nvPicPr>
          <p:cNvPr id="11" name="Picture 10">
            <a:extLst>
              <a:ext uri="{FF2B5EF4-FFF2-40B4-BE49-F238E27FC236}">
                <a16:creationId xmlns:a16="http://schemas.microsoft.com/office/drawing/2014/main" id="{9C03013C-90F0-0E69-3555-0BC9D98C7AB6}"/>
              </a:ext>
            </a:extLst>
          </p:cNvPr>
          <p:cNvPicPr>
            <a:picLocks noChangeAspect="1"/>
          </p:cNvPicPr>
          <p:nvPr/>
        </p:nvPicPr>
        <p:blipFill>
          <a:blip r:embed="rId8"/>
          <a:stretch>
            <a:fillRect/>
          </a:stretch>
        </p:blipFill>
        <p:spPr>
          <a:xfrm>
            <a:off x="6725265" y="2311974"/>
            <a:ext cx="1201323" cy="691518"/>
          </a:xfrm>
          <a:prstGeom prst="rect">
            <a:avLst/>
          </a:prstGeom>
        </p:spPr>
      </p:pic>
      <p:pic>
        <p:nvPicPr>
          <p:cNvPr id="14" name="Picture 13">
            <a:extLst>
              <a:ext uri="{FF2B5EF4-FFF2-40B4-BE49-F238E27FC236}">
                <a16:creationId xmlns:a16="http://schemas.microsoft.com/office/drawing/2014/main" id="{FC4CB434-2F72-E7DC-7CFC-6580C3E39265}"/>
              </a:ext>
            </a:extLst>
          </p:cNvPr>
          <p:cNvPicPr>
            <a:picLocks noChangeAspect="1"/>
          </p:cNvPicPr>
          <p:nvPr/>
        </p:nvPicPr>
        <p:blipFill>
          <a:blip r:embed="rId9"/>
          <a:stretch>
            <a:fillRect/>
          </a:stretch>
        </p:blipFill>
        <p:spPr>
          <a:xfrm>
            <a:off x="8079766" y="2284392"/>
            <a:ext cx="3642334" cy="30868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cture 17">
            <a:extLst>
              <a:ext uri="{FF2B5EF4-FFF2-40B4-BE49-F238E27FC236}">
                <a16:creationId xmlns:a16="http://schemas.microsoft.com/office/drawing/2014/main" id="{404A335B-8A6C-6AE1-FAF9-EB5C5AE20F18}"/>
              </a:ext>
            </a:extLst>
          </p:cNvPr>
          <p:cNvPicPr>
            <a:picLocks noChangeAspect="1"/>
          </p:cNvPicPr>
          <p:nvPr/>
        </p:nvPicPr>
        <p:blipFill>
          <a:blip r:embed="rId10"/>
          <a:stretch>
            <a:fillRect/>
          </a:stretch>
        </p:blipFill>
        <p:spPr>
          <a:xfrm>
            <a:off x="10278226" y="2284392"/>
            <a:ext cx="1443874" cy="716115"/>
          </a:xfrm>
          <a:prstGeom prst="rect">
            <a:avLst/>
          </a:prstGeom>
        </p:spPr>
      </p:pic>
      <p:pic>
        <p:nvPicPr>
          <p:cNvPr id="20" name="Google Shape;1863;p28">
            <a:extLst>
              <a:ext uri="{FF2B5EF4-FFF2-40B4-BE49-F238E27FC236}">
                <a16:creationId xmlns:a16="http://schemas.microsoft.com/office/drawing/2014/main" id="{B7E90C7E-950D-FFC1-F47E-09472A7FFDA4}"/>
              </a:ext>
            </a:extLst>
          </p:cNvPr>
          <p:cNvPicPr preferRelativeResize="0"/>
          <p:nvPr/>
        </p:nvPicPr>
        <p:blipFill rotWithShape="1">
          <a:blip r:embed="rId11">
            <a:alphaModFix/>
          </a:blip>
          <a:srcRect/>
          <a:stretch/>
        </p:blipFill>
        <p:spPr>
          <a:xfrm>
            <a:off x="8060614" y="2284392"/>
            <a:ext cx="361361" cy="310577"/>
          </a:xfrm>
          <a:prstGeom prst="rect">
            <a:avLst/>
          </a:prstGeom>
          <a:noFill/>
          <a:ln>
            <a:noFill/>
          </a:ln>
        </p:spPr>
      </p:pic>
      <p:sp>
        <p:nvSpPr>
          <p:cNvPr id="2" name="TextBox 1">
            <a:extLst>
              <a:ext uri="{FF2B5EF4-FFF2-40B4-BE49-F238E27FC236}">
                <a16:creationId xmlns:a16="http://schemas.microsoft.com/office/drawing/2014/main" id="{A0C054EE-3D4B-B529-D3BD-67E02754DE4B}"/>
              </a:ext>
            </a:extLst>
          </p:cNvPr>
          <p:cNvSpPr txBox="1"/>
          <p:nvPr/>
        </p:nvSpPr>
        <p:spPr>
          <a:xfrm rot="1892070">
            <a:off x="9815209" y="593387"/>
            <a:ext cx="1108953" cy="307777"/>
          </a:xfrm>
          <a:prstGeom prst="rect">
            <a:avLst/>
          </a:prstGeom>
          <a:noFill/>
        </p:spPr>
        <p:txBody>
          <a:bodyPr wrap="square" rtlCol="0">
            <a:spAutoFit/>
          </a:bodyPr>
          <a:lstStyle/>
          <a:p>
            <a:r>
              <a:rPr lang="fr-FR" dirty="0">
                <a:solidFill>
                  <a:srgbClr val="00B050"/>
                </a:solidFill>
              </a:rPr>
              <a:t>Updated</a:t>
            </a:r>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95"/>
        <p:cNvGrpSpPr/>
        <p:nvPr/>
      </p:nvGrpSpPr>
      <p:grpSpPr>
        <a:xfrm>
          <a:off x="0" y="0"/>
          <a:ext cx="0" cy="0"/>
          <a:chOff x="0" y="0"/>
          <a:chExt cx="0" cy="0"/>
        </a:xfrm>
      </p:grpSpPr>
      <p:graphicFrame>
        <p:nvGraphicFramePr>
          <p:cNvPr id="7" name="Graphique 12">
            <a:extLst>
              <a:ext uri="{FF2B5EF4-FFF2-40B4-BE49-F238E27FC236}">
                <a16:creationId xmlns:a16="http://schemas.microsoft.com/office/drawing/2014/main" id="{00000000-0008-0000-0000-000009000000}"/>
              </a:ext>
            </a:extLst>
          </p:cNvPr>
          <p:cNvGraphicFramePr>
            <a:graphicFrameLocks/>
          </p:cNvGraphicFramePr>
          <p:nvPr>
            <p:extLst>
              <p:ext uri="{D42A27DB-BD31-4B8C-83A1-F6EECF244321}">
                <p14:modId xmlns:p14="http://schemas.microsoft.com/office/powerpoint/2010/main" val="299978499"/>
              </p:ext>
            </p:extLst>
          </p:nvPr>
        </p:nvGraphicFramePr>
        <p:xfrm>
          <a:off x="1828799" y="2309644"/>
          <a:ext cx="8620125" cy="4265807"/>
        </p:xfrm>
        <a:graphic>
          <a:graphicData uri="http://schemas.openxmlformats.org/drawingml/2006/chart">
            <c:chart xmlns:c="http://schemas.openxmlformats.org/drawingml/2006/chart" xmlns:r="http://schemas.openxmlformats.org/officeDocument/2006/relationships" r:id="rId3"/>
          </a:graphicData>
        </a:graphic>
      </p:graphicFrame>
      <p:sp>
        <p:nvSpPr>
          <p:cNvPr id="1896" name="Google Shape;1896;p3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rmAutofit fontScale="90000"/>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4G coverage</a:t>
            </a:r>
            <a:br>
              <a:rPr lang="fr-FR" sz="2400" dirty="0">
                <a:solidFill>
                  <a:srgbClr val="414141"/>
                </a:solidFill>
              </a:rPr>
            </a:br>
            <a:br>
              <a:rPr lang="fr-FR" sz="2400" dirty="0">
                <a:solidFill>
                  <a:srgbClr val="414141"/>
                </a:solidFill>
              </a:rPr>
            </a:br>
            <a:r>
              <a:rPr lang="fr-FR" sz="2200" dirty="0">
                <a:solidFill>
                  <a:srgbClr val="7F7F7F"/>
                </a:solidFill>
              </a:rPr>
              <a:t>CELTISS </a:t>
            </a:r>
            <a:r>
              <a:rPr lang="fr-FR" sz="2200" dirty="0">
                <a:solidFill>
                  <a:srgbClr val="7F7F7F"/>
                </a:solidFill>
                <a:latin typeface="Verdana"/>
                <a:ea typeface="Verdana"/>
                <a:cs typeface="Verdana"/>
                <a:sym typeface="Verdana"/>
              </a:rPr>
              <a:t>has the best 4G coverage for incar and outdoor morphologies</a:t>
            </a:r>
            <a:r>
              <a:rPr lang="fr-FR" sz="2200" dirty="0">
                <a:solidFill>
                  <a:srgbClr val="7F7F7F"/>
                </a:solidFill>
              </a:rPr>
              <a:t> </a:t>
            </a:r>
            <a:r>
              <a:rPr lang="fr-FR" sz="2200" dirty="0">
                <a:solidFill>
                  <a:srgbClr val="7F7F7F"/>
                </a:solidFill>
                <a:latin typeface="Verdana"/>
                <a:ea typeface="Verdana"/>
                <a:cs typeface="Verdana"/>
                <a:sym typeface="Verdana"/>
              </a:rPr>
              <a:t>but all operators failed to satisfy ARCEP requirements for indoor,</a:t>
            </a:r>
            <a:br>
              <a:rPr lang="fr-FR" sz="2400" dirty="0">
                <a:solidFill>
                  <a:srgbClr val="414141"/>
                </a:solidFill>
              </a:rPr>
            </a:br>
            <a:r>
              <a:rPr lang="fr-FR" dirty="0">
                <a:solidFill>
                  <a:srgbClr val="7F7F7F"/>
                </a:solidFill>
                <a:latin typeface="Verdana"/>
                <a:ea typeface="Verdana"/>
                <a:cs typeface="Verdana"/>
                <a:sym typeface="Verdana"/>
              </a:rPr>
              <a:t>MTN is ranked third in terms of 4G coverage and closely simular to competitors for outdoor morphology.</a:t>
            </a:r>
            <a:br>
              <a:rPr lang="fr-FR" sz="2400" dirty="0">
                <a:solidFill>
                  <a:srgbClr val="414141"/>
                </a:solidFill>
              </a:rPr>
            </a:br>
            <a:endParaRPr sz="2400" dirty="0">
              <a:solidFill>
                <a:srgbClr val="414141"/>
              </a:solidFill>
            </a:endParaRPr>
          </a:p>
        </p:txBody>
      </p:sp>
      <p:sp>
        <p:nvSpPr>
          <p:cNvPr id="1897" name="Google Shape;1897;p31"/>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31</a:t>
            </a:fld>
            <a:endParaRPr sz="651" b="0" i="0" u="none" strike="noStrike" cap="none">
              <a:solidFill>
                <a:srgbClr val="000000"/>
              </a:solidFill>
              <a:latin typeface="Verdana"/>
              <a:ea typeface="Verdana"/>
              <a:cs typeface="Verdana"/>
              <a:sym typeface="Verdana"/>
            </a:endParaRPr>
          </a:p>
        </p:txBody>
      </p:sp>
      <p:sp>
        <p:nvSpPr>
          <p:cNvPr id="1898" name="Google Shape;1898;p31"/>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900" name="Google Shape;1900;p31"/>
          <p:cNvCxnSpPr>
            <a:cxnSpLocks/>
          </p:cNvCxnSpPr>
          <p:nvPr/>
        </p:nvCxnSpPr>
        <p:spPr>
          <a:xfrm flipV="1">
            <a:off x="2468855" y="3287951"/>
            <a:ext cx="7764643" cy="77821"/>
          </a:xfrm>
          <a:prstGeom prst="straightConnector1">
            <a:avLst/>
          </a:prstGeom>
          <a:noFill/>
          <a:ln w="28575" cap="flat" cmpd="sng">
            <a:solidFill>
              <a:srgbClr val="DA291C"/>
            </a:solidFill>
            <a:prstDash val="dash"/>
            <a:round/>
            <a:headEnd type="none" w="sm" len="sm"/>
            <a:tailEnd type="none" w="sm" len="sm"/>
          </a:ln>
        </p:spPr>
      </p:cxnSp>
      <p:sp>
        <p:nvSpPr>
          <p:cNvPr id="4" name="TextBox 3">
            <a:extLst>
              <a:ext uri="{FF2B5EF4-FFF2-40B4-BE49-F238E27FC236}">
                <a16:creationId xmlns:a16="http://schemas.microsoft.com/office/drawing/2014/main" id="{9E8422C2-D120-3CAA-20CE-AFAB1CC9B916}"/>
              </a:ext>
            </a:extLst>
          </p:cNvPr>
          <p:cNvSpPr txBox="1"/>
          <p:nvPr/>
        </p:nvSpPr>
        <p:spPr>
          <a:xfrm rot="1892070">
            <a:off x="9815209" y="593387"/>
            <a:ext cx="1108953" cy="307777"/>
          </a:xfrm>
          <a:prstGeom prst="rect">
            <a:avLst/>
          </a:prstGeom>
          <a:noFill/>
        </p:spPr>
        <p:txBody>
          <a:bodyPr wrap="square" rtlCol="0">
            <a:spAutoFit/>
          </a:bodyPr>
          <a:lstStyle/>
          <a:p>
            <a:r>
              <a:rPr lang="fr-FR" dirty="0">
                <a:solidFill>
                  <a:srgbClr val="00B050"/>
                </a:solidFill>
              </a:rPr>
              <a:t>Updated</a:t>
            </a:r>
          </a:p>
        </p:txBody>
      </p: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905"/>
        <p:cNvGrpSpPr/>
        <p:nvPr/>
      </p:nvGrpSpPr>
      <p:grpSpPr>
        <a:xfrm>
          <a:off x="0" y="0"/>
          <a:ext cx="0" cy="0"/>
          <a:chOff x="0" y="0"/>
          <a:chExt cx="0" cy="0"/>
        </a:xfrm>
      </p:grpSpPr>
      <p:pic>
        <p:nvPicPr>
          <p:cNvPr id="15" name="Picture 14">
            <a:extLst>
              <a:ext uri="{FF2B5EF4-FFF2-40B4-BE49-F238E27FC236}">
                <a16:creationId xmlns:a16="http://schemas.microsoft.com/office/drawing/2014/main" id="{88882CB6-10C0-C5B3-8827-076EAE3767F0}"/>
              </a:ext>
            </a:extLst>
          </p:cNvPr>
          <p:cNvPicPr>
            <a:picLocks noChangeAspect="1"/>
          </p:cNvPicPr>
          <p:nvPr/>
        </p:nvPicPr>
        <p:blipFill>
          <a:blip r:embed="rId3"/>
          <a:stretch>
            <a:fillRect/>
          </a:stretch>
        </p:blipFill>
        <p:spPr>
          <a:xfrm>
            <a:off x="8155765" y="1966220"/>
            <a:ext cx="3662210" cy="33263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8DA7995C-B24E-E059-4930-46810CA1824C}"/>
              </a:ext>
            </a:extLst>
          </p:cNvPr>
          <p:cNvPicPr>
            <a:picLocks noChangeAspect="1"/>
          </p:cNvPicPr>
          <p:nvPr/>
        </p:nvPicPr>
        <p:blipFill>
          <a:blip r:embed="rId4"/>
          <a:stretch>
            <a:fillRect/>
          </a:stretch>
        </p:blipFill>
        <p:spPr>
          <a:xfrm>
            <a:off x="4301903" y="1966220"/>
            <a:ext cx="3662210" cy="32926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BE39439B-EDFB-6532-A8F8-7DD7176A7D76}"/>
              </a:ext>
            </a:extLst>
          </p:cNvPr>
          <p:cNvPicPr>
            <a:picLocks noChangeAspect="1"/>
          </p:cNvPicPr>
          <p:nvPr/>
        </p:nvPicPr>
        <p:blipFill>
          <a:blip r:embed="rId5"/>
          <a:stretch>
            <a:fillRect/>
          </a:stretch>
        </p:blipFill>
        <p:spPr>
          <a:xfrm>
            <a:off x="418177" y="1967419"/>
            <a:ext cx="3662210" cy="32926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06" name="Google Shape;1906;p3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4G coverage - Maps</a:t>
            </a:r>
            <a:br>
              <a:rPr lang="fr-FR" sz="2400" dirty="0">
                <a:solidFill>
                  <a:srgbClr val="414141"/>
                </a:solidFill>
              </a:rPr>
            </a:br>
            <a:br>
              <a:rPr lang="fr-FR" sz="2400" dirty="0">
                <a:solidFill>
                  <a:srgbClr val="414141"/>
                </a:solidFill>
              </a:rPr>
            </a:br>
            <a:r>
              <a:rPr lang="fr-FR" sz="2400" dirty="0">
                <a:solidFill>
                  <a:srgbClr val="7F7F7F"/>
                </a:solidFill>
              </a:rPr>
              <a:t>MTN</a:t>
            </a:r>
            <a:r>
              <a:rPr lang="fr-FR" sz="2400" dirty="0">
                <a:solidFill>
                  <a:srgbClr val="7F7F7F"/>
                </a:solidFill>
                <a:latin typeface="Verdana"/>
                <a:ea typeface="Verdana"/>
                <a:cs typeface="Verdana"/>
                <a:sym typeface="Verdana"/>
              </a:rPr>
              <a:t>’s 4G coverage is lower</a:t>
            </a:r>
            <a:r>
              <a:rPr lang="fr-FR" sz="2400" dirty="0">
                <a:solidFill>
                  <a:srgbClr val="7F7F7F"/>
                </a:solidFill>
              </a:rPr>
              <a:t> than</a:t>
            </a:r>
            <a:r>
              <a:rPr lang="fr-FR" sz="2400" dirty="0">
                <a:solidFill>
                  <a:srgbClr val="7F7F7F"/>
                </a:solidFill>
                <a:latin typeface="Verdana"/>
                <a:ea typeface="Verdana"/>
                <a:cs typeface="Verdana"/>
                <a:sym typeface="Verdana"/>
              </a:rPr>
              <a:t> MOOV’s and CELTISS’s.</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07" name="Google Shape;1907;p32"/>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32</a:t>
            </a:fld>
            <a:endParaRPr sz="651" b="0" i="0" u="none" strike="noStrike" cap="none">
              <a:solidFill>
                <a:srgbClr val="000000"/>
              </a:solidFill>
              <a:latin typeface="Verdana"/>
              <a:ea typeface="Verdana"/>
              <a:cs typeface="Verdana"/>
              <a:sym typeface="Verdana"/>
            </a:endParaRPr>
          </a:p>
        </p:txBody>
      </p:sp>
      <p:sp>
        <p:nvSpPr>
          <p:cNvPr id="1908" name="Google Shape;1908;p32"/>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pic>
        <p:nvPicPr>
          <p:cNvPr id="1917" name="Google Shape;1917;p32"/>
          <p:cNvPicPr preferRelativeResize="0"/>
          <p:nvPr/>
        </p:nvPicPr>
        <p:blipFill rotWithShape="1">
          <a:blip r:embed="rId6">
            <a:alphaModFix/>
          </a:blip>
          <a:srcRect/>
          <a:stretch/>
        </p:blipFill>
        <p:spPr>
          <a:xfrm>
            <a:off x="469900" y="1966288"/>
            <a:ext cx="258077" cy="258077"/>
          </a:xfrm>
          <a:prstGeom prst="roundRect">
            <a:avLst>
              <a:gd name="adj" fmla="val 8594"/>
            </a:avLst>
          </a:prstGeom>
          <a:solidFill>
            <a:srgbClr val="ECECEC"/>
          </a:solidFill>
          <a:ln>
            <a:noFill/>
          </a:ln>
          <a:effectLst>
            <a:reflection stA="38000" endPos="28000" dist="5000" dir="5400000" sy="-100000" algn="bl" rotWithShape="0"/>
          </a:effectLst>
        </p:spPr>
      </p:pic>
      <p:pic>
        <p:nvPicPr>
          <p:cNvPr id="13" name="Google Shape;1912;p32">
            <a:extLst>
              <a:ext uri="{FF2B5EF4-FFF2-40B4-BE49-F238E27FC236}">
                <a16:creationId xmlns:a16="http://schemas.microsoft.com/office/drawing/2014/main" id="{9563B188-0831-7130-ECE8-CD4563452ABA}"/>
              </a:ext>
            </a:extLst>
          </p:cNvPr>
          <p:cNvPicPr preferRelativeResize="0"/>
          <p:nvPr/>
        </p:nvPicPr>
        <p:blipFill rotWithShape="1">
          <a:blip r:embed="rId7">
            <a:alphaModFix/>
          </a:blip>
          <a:srcRect l="8657" r="10313"/>
          <a:stretch/>
        </p:blipFill>
        <p:spPr>
          <a:xfrm>
            <a:off x="4306609" y="1987236"/>
            <a:ext cx="291005" cy="288497"/>
          </a:xfrm>
          <a:prstGeom prst="roundRect">
            <a:avLst>
              <a:gd name="adj" fmla="val 8594"/>
            </a:avLst>
          </a:prstGeom>
          <a:solidFill>
            <a:srgbClr val="ECECEC"/>
          </a:solidFill>
          <a:ln>
            <a:noFill/>
          </a:ln>
          <a:effectLst>
            <a:reflection stA="38000" endPos="28000" dist="5000" dir="5400000" sy="-100000" algn="bl" rotWithShape="0"/>
          </a:effectLst>
        </p:spPr>
      </p:pic>
      <p:pic>
        <p:nvPicPr>
          <p:cNvPr id="21" name="Google Shape;1915;p32">
            <a:extLst>
              <a:ext uri="{FF2B5EF4-FFF2-40B4-BE49-F238E27FC236}">
                <a16:creationId xmlns:a16="http://schemas.microsoft.com/office/drawing/2014/main" id="{D27C3BF1-C867-0086-87AB-D27BED7C27FC}"/>
              </a:ext>
            </a:extLst>
          </p:cNvPr>
          <p:cNvPicPr preferRelativeResize="0"/>
          <p:nvPr/>
        </p:nvPicPr>
        <p:blipFill rotWithShape="1">
          <a:blip r:embed="rId8">
            <a:alphaModFix/>
          </a:blip>
          <a:srcRect/>
          <a:stretch/>
        </p:blipFill>
        <p:spPr>
          <a:xfrm>
            <a:off x="8155765" y="1987236"/>
            <a:ext cx="251494" cy="258077"/>
          </a:xfrm>
          <a:prstGeom prst="rect">
            <a:avLst/>
          </a:prstGeom>
          <a:noFill/>
          <a:ln>
            <a:noFill/>
          </a:ln>
        </p:spPr>
      </p:pic>
      <p:pic>
        <p:nvPicPr>
          <p:cNvPr id="7" name="Picture 6">
            <a:extLst>
              <a:ext uri="{FF2B5EF4-FFF2-40B4-BE49-F238E27FC236}">
                <a16:creationId xmlns:a16="http://schemas.microsoft.com/office/drawing/2014/main" id="{51CB4CA9-37A9-D201-A6DC-EA9451BA9A43}"/>
              </a:ext>
            </a:extLst>
          </p:cNvPr>
          <p:cNvPicPr>
            <a:picLocks noChangeAspect="1"/>
          </p:cNvPicPr>
          <p:nvPr/>
        </p:nvPicPr>
        <p:blipFill>
          <a:blip r:embed="rId9"/>
          <a:stretch>
            <a:fillRect/>
          </a:stretch>
        </p:blipFill>
        <p:spPr>
          <a:xfrm>
            <a:off x="2662057" y="1966221"/>
            <a:ext cx="1423036" cy="727938"/>
          </a:xfrm>
          <a:prstGeom prst="rect">
            <a:avLst/>
          </a:prstGeom>
        </p:spPr>
      </p:pic>
      <p:pic>
        <p:nvPicPr>
          <p:cNvPr id="12" name="Picture 11">
            <a:extLst>
              <a:ext uri="{FF2B5EF4-FFF2-40B4-BE49-F238E27FC236}">
                <a16:creationId xmlns:a16="http://schemas.microsoft.com/office/drawing/2014/main" id="{453AAAC1-9A07-D7A6-53F3-E88EBBF92CC5}"/>
              </a:ext>
            </a:extLst>
          </p:cNvPr>
          <p:cNvPicPr>
            <a:picLocks noChangeAspect="1"/>
          </p:cNvPicPr>
          <p:nvPr/>
        </p:nvPicPr>
        <p:blipFill>
          <a:blip r:embed="rId10"/>
          <a:stretch>
            <a:fillRect/>
          </a:stretch>
        </p:blipFill>
        <p:spPr>
          <a:xfrm>
            <a:off x="6694132" y="1997267"/>
            <a:ext cx="1247947" cy="696891"/>
          </a:xfrm>
          <a:prstGeom prst="rect">
            <a:avLst/>
          </a:prstGeom>
        </p:spPr>
      </p:pic>
      <p:pic>
        <p:nvPicPr>
          <p:cNvPr id="19" name="Picture 18">
            <a:extLst>
              <a:ext uri="{FF2B5EF4-FFF2-40B4-BE49-F238E27FC236}">
                <a16:creationId xmlns:a16="http://schemas.microsoft.com/office/drawing/2014/main" id="{958E0ED4-6E3C-470F-2116-5A6AFE3DD33D}"/>
              </a:ext>
            </a:extLst>
          </p:cNvPr>
          <p:cNvPicPr>
            <a:picLocks noChangeAspect="1"/>
          </p:cNvPicPr>
          <p:nvPr/>
        </p:nvPicPr>
        <p:blipFill>
          <a:blip r:embed="rId11"/>
          <a:stretch>
            <a:fillRect/>
          </a:stretch>
        </p:blipFill>
        <p:spPr>
          <a:xfrm>
            <a:off x="10461523" y="1966220"/>
            <a:ext cx="1369658" cy="722875"/>
          </a:xfrm>
          <a:prstGeom prst="rect">
            <a:avLst/>
          </a:prstGeom>
        </p:spPr>
      </p:pic>
      <p:sp>
        <p:nvSpPr>
          <p:cNvPr id="2" name="TextBox 1">
            <a:extLst>
              <a:ext uri="{FF2B5EF4-FFF2-40B4-BE49-F238E27FC236}">
                <a16:creationId xmlns:a16="http://schemas.microsoft.com/office/drawing/2014/main" id="{DB0B59A0-7E24-7D2A-D0FE-93B940280487}"/>
              </a:ext>
            </a:extLst>
          </p:cNvPr>
          <p:cNvSpPr txBox="1"/>
          <p:nvPr/>
        </p:nvSpPr>
        <p:spPr>
          <a:xfrm rot="1892070">
            <a:off x="9815209" y="593387"/>
            <a:ext cx="1108953" cy="307777"/>
          </a:xfrm>
          <a:prstGeom prst="rect">
            <a:avLst/>
          </a:prstGeom>
          <a:noFill/>
        </p:spPr>
        <p:txBody>
          <a:bodyPr wrap="square" rtlCol="0">
            <a:spAutoFit/>
          </a:bodyPr>
          <a:lstStyle/>
          <a:p>
            <a:r>
              <a:rPr lang="fr-FR" dirty="0">
                <a:solidFill>
                  <a:srgbClr val="00B050"/>
                </a:solidFill>
              </a:rPr>
              <a:t>Updated</a:t>
            </a:r>
          </a:p>
        </p:txBody>
      </p:sp>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921"/>
        <p:cNvGrpSpPr/>
        <p:nvPr/>
      </p:nvGrpSpPr>
      <p:grpSpPr>
        <a:xfrm>
          <a:off x="0" y="0"/>
          <a:ext cx="0" cy="0"/>
          <a:chOff x="0" y="0"/>
          <a:chExt cx="0" cy="0"/>
        </a:xfrm>
      </p:grpSpPr>
      <p:sp>
        <p:nvSpPr>
          <p:cNvPr id="1922" name="Google Shape;1922;p33"/>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dirty="0">
                <a:solidFill>
                  <a:srgbClr val="FFFFFF"/>
                </a:solidFill>
                <a:latin typeface="Quattrocento Sans"/>
                <a:ea typeface="Quattrocento Sans"/>
                <a:cs typeface="Quattrocento Sans"/>
                <a:sym typeface="Quattrocento Sans"/>
              </a:rPr>
              <a:t>Benchmarking voice service</a:t>
            </a:r>
            <a:endParaRPr sz="2600" b="0" i="0" u="none" strike="noStrike" cap="none" dirty="0">
              <a:solidFill>
                <a:srgbClr val="FFFFFF"/>
              </a:solidFill>
              <a:latin typeface="Quattrocento Sans"/>
              <a:ea typeface="Quattrocento Sans"/>
              <a:cs typeface="Quattrocento Sans"/>
              <a:sym typeface="Quattrocento Sans"/>
            </a:endParaRPr>
          </a:p>
        </p:txBody>
      </p:sp>
      <p:sp>
        <p:nvSpPr>
          <p:cNvPr id="1923" name="Google Shape;1923;p33"/>
          <p:cNvSpPr txBox="1"/>
          <p:nvPr/>
        </p:nvSpPr>
        <p:spPr>
          <a:xfrm>
            <a:off x="443345" y="2090740"/>
            <a:ext cx="1747406"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04</a:t>
            </a:r>
            <a:endParaRPr dirty="0"/>
          </a:p>
        </p:txBody>
      </p:sp>
      <p:cxnSp>
        <p:nvCxnSpPr>
          <p:cNvPr id="1924" name="Google Shape;1924;p33"/>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929"/>
        <p:cNvGrpSpPr/>
        <p:nvPr/>
      </p:nvGrpSpPr>
      <p:grpSpPr>
        <a:xfrm>
          <a:off x="0" y="0"/>
          <a:ext cx="0" cy="0"/>
          <a:chOff x="0" y="0"/>
          <a:chExt cx="0" cy="0"/>
        </a:xfrm>
      </p:grpSpPr>
      <p:graphicFrame>
        <p:nvGraphicFramePr>
          <p:cNvPr id="8" name="Graphique 3">
            <a:extLst>
              <a:ext uri="{FF2B5EF4-FFF2-40B4-BE49-F238E27FC236}">
                <a16:creationId xmlns:a16="http://schemas.microsoft.com/office/drawing/2014/main" id="{00000000-0008-0000-0000-00000E000000}"/>
              </a:ext>
            </a:extLst>
          </p:cNvPr>
          <p:cNvGraphicFramePr>
            <a:graphicFrameLocks/>
          </p:cNvGraphicFramePr>
          <p:nvPr>
            <p:extLst>
              <p:ext uri="{D42A27DB-BD31-4B8C-83A1-F6EECF244321}">
                <p14:modId xmlns:p14="http://schemas.microsoft.com/office/powerpoint/2010/main" val="3684017402"/>
              </p:ext>
            </p:extLst>
          </p:nvPr>
        </p:nvGraphicFramePr>
        <p:xfrm>
          <a:off x="469900" y="2061209"/>
          <a:ext cx="3300242" cy="4253866"/>
        </p:xfrm>
        <a:graphic>
          <a:graphicData uri="http://schemas.openxmlformats.org/drawingml/2006/chart">
            <c:chart xmlns:c="http://schemas.openxmlformats.org/drawingml/2006/chart" xmlns:r="http://schemas.openxmlformats.org/officeDocument/2006/relationships" r:id="rId3"/>
          </a:graphicData>
        </a:graphic>
      </p:graphicFrame>
      <p:sp>
        <p:nvSpPr>
          <p:cNvPr id="1930" name="Google Shape;1930;p3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CS Accessibility 2G/3G BLOCKED CALLS </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has the best accessibility to voice service compared to competitors,</a:t>
            </a:r>
            <a:br>
              <a:rPr lang="fr-FR" dirty="0">
                <a:solidFill>
                  <a:srgbClr val="7F7F7F"/>
                </a:solidFill>
                <a:latin typeface="Verdana"/>
                <a:ea typeface="Verdana"/>
                <a:cs typeface="Verdana"/>
                <a:sym typeface="Verdana"/>
              </a:rPr>
            </a:br>
            <a:r>
              <a:rPr lang="fr-FR" dirty="0">
                <a:solidFill>
                  <a:srgbClr val="7F7F7F"/>
                </a:solidFill>
              </a:rPr>
              <a:t>All operators meet </a:t>
            </a:r>
            <a:r>
              <a:rPr lang="fr-FR" dirty="0">
                <a:solidFill>
                  <a:srgbClr val="7F7F7F"/>
                </a:solidFill>
                <a:latin typeface="Verdana"/>
                <a:ea typeface="Verdana"/>
                <a:cs typeface="Verdana"/>
                <a:sym typeface="Verdana"/>
              </a:rPr>
              <a:t>ARCEP requirements in terms of accessibility.</a:t>
            </a:r>
            <a:br>
              <a:rPr lang="fr-FR" sz="2400" dirty="0">
                <a:solidFill>
                  <a:srgbClr val="414141"/>
                </a:solidFill>
              </a:rPr>
            </a:br>
            <a:endParaRPr sz="2400" dirty="0">
              <a:solidFill>
                <a:srgbClr val="414141"/>
              </a:solidFill>
            </a:endParaRPr>
          </a:p>
        </p:txBody>
      </p:sp>
      <p:sp>
        <p:nvSpPr>
          <p:cNvPr id="1931" name="Google Shape;1931;p3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34</a:t>
            </a:fld>
            <a:endParaRPr sz="651" b="0" i="0" u="none" strike="noStrike" cap="none">
              <a:solidFill>
                <a:srgbClr val="000000"/>
              </a:solidFill>
              <a:latin typeface="Verdana"/>
              <a:ea typeface="Verdana"/>
              <a:cs typeface="Verdana"/>
              <a:sym typeface="Verdana"/>
            </a:endParaRPr>
          </a:p>
        </p:txBody>
      </p:sp>
      <p:sp>
        <p:nvSpPr>
          <p:cNvPr id="1932" name="Google Shape;1932;p3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935" name="Google Shape;1935;p34"/>
          <p:cNvCxnSpPr/>
          <p:nvPr/>
        </p:nvCxnSpPr>
        <p:spPr>
          <a:xfrm rot="10800000" flipH="1">
            <a:off x="1129492" y="5424376"/>
            <a:ext cx="2478232" cy="4330"/>
          </a:xfrm>
          <a:prstGeom prst="straightConnector1">
            <a:avLst/>
          </a:prstGeom>
          <a:noFill/>
          <a:ln w="28575" cap="flat" cmpd="sng">
            <a:solidFill>
              <a:srgbClr val="DA291C"/>
            </a:solidFill>
            <a:prstDash val="dash"/>
            <a:round/>
            <a:headEnd type="none" w="sm" len="sm"/>
            <a:tailEnd type="none" w="sm" len="sm"/>
          </a:ln>
        </p:spPr>
      </p:cxnSp>
      <p:graphicFrame>
        <p:nvGraphicFramePr>
          <p:cNvPr id="9" name="Graphique 3">
            <a:extLst>
              <a:ext uri="{FF2B5EF4-FFF2-40B4-BE49-F238E27FC236}">
                <a16:creationId xmlns:a16="http://schemas.microsoft.com/office/drawing/2014/main" id="{7E92C824-B9E5-4D3A-A405-27B1952A4869}"/>
              </a:ext>
            </a:extLst>
          </p:cNvPr>
          <p:cNvGraphicFramePr>
            <a:graphicFrameLocks/>
          </p:cNvGraphicFramePr>
          <p:nvPr>
            <p:extLst>
              <p:ext uri="{D42A27DB-BD31-4B8C-83A1-F6EECF244321}">
                <p14:modId xmlns:p14="http://schemas.microsoft.com/office/powerpoint/2010/main" val="3356787793"/>
              </p:ext>
            </p:extLst>
          </p:nvPr>
        </p:nvGraphicFramePr>
        <p:xfrm>
          <a:off x="4006215" y="2017506"/>
          <a:ext cx="7715885" cy="4297569"/>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49D00653-94A8-583D-1F55-5DB3D53E0F34}"/>
              </a:ext>
            </a:extLst>
          </p:cNvPr>
          <p:cNvSpPr txBox="1"/>
          <p:nvPr/>
        </p:nvSpPr>
        <p:spPr>
          <a:xfrm rot="1892070">
            <a:off x="9815209" y="593387"/>
            <a:ext cx="1108953" cy="307777"/>
          </a:xfrm>
          <a:prstGeom prst="rect">
            <a:avLst/>
          </a:prstGeom>
          <a:noFill/>
        </p:spPr>
        <p:txBody>
          <a:bodyPr wrap="square" rtlCol="0">
            <a:spAutoFit/>
          </a:bodyPr>
          <a:lstStyle/>
          <a:p>
            <a:r>
              <a:rPr lang="fr-FR" dirty="0">
                <a:solidFill>
                  <a:srgbClr val="00B050"/>
                </a:solidFill>
              </a:rPr>
              <a:t>Updated</a:t>
            </a:r>
          </a:p>
        </p:txBody>
      </p:sp>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940"/>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8F946BE6-50AF-4DCD-283C-3726BE3082CA}"/>
              </a:ext>
            </a:extLst>
          </p:cNvPr>
          <p:cNvGraphicFramePr>
            <a:graphicFrameLocks/>
          </p:cNvGraphicFramePr>
          <p:nvPr>
            <p:extLst>
              <p:ext uri="{D42A27DB-BD31-4B8C-83A1-F6EECF244321}">
                <p14:modId xmlns:p14="http://schemas.microsoft.com/office/powerpoint/2010/main" val="3017558448"/>
              </p:ext>
            </p:extLst>
          </p:nvPr>
        </p:nvGraphicFramePr>
        <p:xfrm>
          <a:off x="469900" y="2089525"/>
          <a:ext cx="2730500" cy="4377228"/>
        </p:xfrm>
        <a:graphic>
          <a:graphicData uri="http://schemas.openxmlformats.org/drawingml/2006/chart">
            <c:chart xmlns:c="http://schemas.openxmlformats.org/drawingml/2006/chart" xmlns:r="http://schemas.openxmlformats.org/officeDocument/2006/relationships" r:id="rId3"/>
          </a:graphicData>
        </a:graphic>
      </p:graphicFrame>
      <p:sp>
        <p:nvSpPr>
          <p:cNvPr id="1941" name="Google Shape;1941;p3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rmAutofit fontScale="90000"/>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CS Integrity Voice quality Mean Opinion Score</a:t>
            </a:r>
            <a:br>
              <a:rPr lang="fr-FR" sz="2400" dirty="0">
                <a:solidFill>
                  <a:srgbClr val="414141"/>
                </a:solidFill>
              </a:rPr>
            </a:br>
            <a:br>
              <a:rPr lang="fr-FR" sz="2400" dirty="0">
                <a:solidFill>
                  <a:srgbClr val="414141"/>
                </a:solidFill>
              </a:rPr>
            </a:br>
            <a:r>
              <a:rPr lang="fr-FR" sz="1800" dirty="0">
                <a:solidFill>
                  <a:srgbClr val="7F7F7F"/>
                </a:solidFill>
                <a:latin typeface="Verdana"/>
                <a:ea typeface="Verdana"/>
                <a:cs typeface="Verdana"/>
                <a:sym typeface="Verdana"/>
              </a:rPr>
              <a:t>CELTISS has the best ratio of excellent and good Voice Quality samples compared to MTN and MOOV,MTN needs to improve its voice quality MOS by pushing CS traffic to 3G and </a:t>
            </a:r>
            <a:r>
              <a:rPr lang="fr-FR" sz="1800" dirty="0" err="1">
                <a:solidFill>
                  <a:srgbClr val="7F7F7F"/>
                </a:solidFill>
                <a:latin typeface="Verdana"/>
                <a:ea typeface="Verdana"/>
                <a:cs typeface="Verdana"/>
                <a:sym typeface="Verdana"/>
              </a:rPr>
              <a:t>increase</a:t>
            </a:r>
            <a:r>
              <a:rPr lang="fr-FR" sz="1800" dirty="0">
                <a:solidFill>
                  <a:srgbClr val="7F7F7F"/>
                </a:solidFill>
                <a:latin typeface="Verdana"/>
                <a:ea typeface="Verdana"/>
                <a:cs typeface="Verdana"/>
                <a:sym typeface="Verdana"/>
              </a:rPr>
              <a:t> 2G full rate </a:t>
            </a:r>
            <a:r>
              <a:rPr lang="fr-FR" sz="1800" dirty="0" err="1">
                <a:solidFill>
                  <a:srgbClr val="7F7F7F"/>
                </a:solidFill>
                <a:latin typeface="Verdana"/>
                <a:ea typeface="Verdana"/>
                <a:cs typeface="Verdana"/>
                <a:sym typeface="Verdana"/>
              </a:rPr>
              <a:t>penetration</a:t>
            </a:r>
            <a:r>
              <a:rPr lang="fr-FR" sz="1800" dirty="0">
                <a:solidFill>
                  <a:srgbClr val="7F7F7F"/>
                </a:solidFill>
              </a:rPr>
              <a:t>,</a:t>
            </a:r>
            <a:br>
              <a:rPr lang="fr-FR" sz="2400" dirty="0">
                <a:solidFill>
                  <a:srgbClr val="7F7F7F"/>
                </a:solidFill>
                <a:latin typeface="Verdana"/>
                <a:ea typeface="Verdana"/>
                <a:cs typeface="Verdana"/>
                <a:sym typeface="Verdana"/>
              </a:rPr>
            </a:br>
            <a:r>
              <a:rPr lang="fr-FR" sz="1800" dirty="0">
                <a:solidFill>
                  <a:srgbClr val="7F7F7F"/>
                </a:solidFill>
              </a:rPr>
              <a:t>MOOV has the best MOS with 3,73 opposed to 3,87 for MOOV and 3,85 for CELTISS.</a:t>
            </a: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42" name="Google Shape;1942;p35"/>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35</a:t>
            </a:fld>
            <a:endParaRPr sz="651" b="0" i="0" u="none" strike="noStrike" cap="none">
              <a:solidFill>
                <a:srgbClr val="000000"/>
              </a:solidFill>
              <a:latin typeface="Verdana"/>
              <a:ea typeface="Verdana"/>
              <a:cs typeface="Verdana"/>
              <a:sym typeface="Verdana"/>
            </a:endParaRPr>
          </a:p>
        </p:txBody>
      </p:sp>
      <p:sp>
        <p:nvSpPr>
          <p:cNvPr id="1943" name="Google Shape;1943;p35"/>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946" name="Google Shape;1946;p35"/>
          <p:cNvCxnSpPr/>
          <p:nvPr/>
        </p:nvCxnSpPr>
        <p:spPr>
          <a:xfrm>
            <a:off x="956603" y="3924734"/>
            <a:ext cx="1195754" cy="0"/>
          </a:xfrm>
          <a:prstGeom prst="straightConnector1">
            <a:avLst/>
          </a:prstGeom>
          <a:noFill/>
          <a:ln w="28575" cap="flat" cmpd="sng">
            <a:solidFill>
              <a:srgbClr val="DA291C"/>
            </a:solidFill>
            <a:prstDash val="dash"/>
            <a:round/>
            <a:headEnd type="none" w="sm" len="sm"/>
            <a:tailEnd type="none" w="sm" len="sm"/>
          </a:ln>
        </p:spPr>
      </p:cxnSp>
      <p:graphicFrame>
        <p:nvGraphicFramePr>
          <p:cNvPr id="12" name="Graphique 3">
            <a:extLst>
              <a:ext uri="{FF2B5EF4-FFF2-40B4-BE49-F238E27FC236}">
                <a16:creationId xmlns:a16="http://schemas.microsoft.com/office/drawing/2014/main" id="{00000000-0008-0000-0000-00000A000000}"/>
              </a:ext>
            </a:extLst>
          </p:cNvPr>
          <p:cNvGraphicFramePr>
            <a:graphicFrameLocks/>
          </p:cNvGraphicFramePr>
          <p:nvPr>
            <p:extLst>
              <p:ext uri="{D42A27DB-BD31-4B8C-83A1-F6EECF244321}">
                <p14:modId xmlns:p14="http://schemas.microsoft.com/office/powerpoint/2010/main" val="1710945016"/>
              </p:ext>
            </p:extLst>
          </p:nvPr>
        </p:nvGraphicFramePr>
        <p:xfrm>
          <a:off x="3490621" y="2103554"/>
          <a:ext cx="8231480" cy="4363199"/>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FF85CDE3-B97F-0C2C-92F5-F87CF61BDD44}"/>
              </a:ext>
            </a:extLst>
          </p:cNvPr>
          <p:cNvSpPr txBox="1"/>
          <p:nvPr/>
        </p:nvSpPr>
        <p:spPr>
          <a:xfrm rot="1892070">
            <a:off x="9815209" y="593387"/>
            <a:ext cx="1108953" cy="307777"/>
          </a:xfrm>
          <a:prstGeom prst="rect">
            <a:avLst/>
          </a:prstGeom>
          <a:noFill/>
        </p:spPr>
        <p:txBody>
          <a:bodyPr wrap="square" rtlCol="0">
            <a:spAutoFit/>
          </a:bodyPr>
          <a:lstStyle/>
          <a:p>
            <a:r>
              <a:rPr lang="fr-FR" dirty="0">
                <a:solidFill>
                  <a:srgbClr val="00B050"/>
                </a:solidFill>
              </a:rPr>
              <a:t>Updated</a:t>
            </a:r>
          </a:p>
        </p:txBody>
      </p:sp>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982"/>
        <p:cNvGrpSpPr/>
        <p:nvPr/>
      </p:nvGrpSpPr>
      <p:grpSpPr>
        <a:xfrm>
          <a:off x="0" y="0"/>
          <a:ext cx="0" cy="0"/>
          <a:chOff x="0" y="0"/>
          <a:chExt cx="0" cy="0"/>
        </a:xfrm>
      </p:grpSpPr>
      <p:pic>
        <p:nvPicPr>
          <p:cNvPr id="8" name="Picture 7">
            <a:extLst>
              <a:ext uri="{FF2B5EF4-FFF2-40B4-BE49-F238E27FC236}">
                <a16:creationId xmlns:a16="http://schemas.microsoft.com/office/drawing/2014/main" id="{C4A31C16-0E8A-CF96-9073-9EC61A2735CD}"/>
              </a:ext>
            </a:extLst>
          </p:cNvPr>
          <p:cNvPicPr>
            <a:picLocks noChangeAspect="1"/>
          </p:cNvPicPr>
          <p:nvPr/>
        </p:nvPicPr>
        <p:blipFill>
          <a:blip r:embed="rId3"/>
          <a:stretch>
            <a:fillRect/>
          </a:stretch>
        </p:blipFill>
        <p:spPr>
          <a:xfrm>
            <a:off x="4436210" y="2230580"/>
            <a:ext cx="3622894" cy="31556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F9BC7DED-FD79-CBA9-FD42-4B4B59ED9CC8}"/>
              </a:ext>
            </a:extLst>
          </p:cNvPr>
          <p:cNvPicPr>
            <a:picLocks noChangeAspect="1"/>
          </p:cNvPicPr>
          <p:nvPr/>
        </p:nvPicPr>
        <p:blipFill>
          <a:blip r:embed="rId4"/>
          <a:stretch>
            <a:fillRect/>
          </a:stretch>
        </p:blipFill>
        <p:spPr>
          <a:xfrm>
            <a:off x="522788" y="2238229"/>
            <a:ext cx="3700459" cy="31556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84" name="Google Shape;1984;p39"/>
          <p:cNvSpPr txBox="1">
            <a:spLocks noGrp="1"/>
          </p:cNvSpPr>
          <p:nvPr>
            <p:ph type="title"/>
          </p:nvPr>
        </p:nvSpPr>
        <p:spPr>
          <a:xfrm>
            <a:off x="522663" y="227044"/>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CS Integrity Voice quality </a:t>
            </a:r>
            <a:r>
              <a:rPr lang="fr-FR" sz="2400" dirty="0" err="1">
                <a:solidFill>
                  <a:srgbClr val="414141"/>
                </a:solidFill>
              </a:rPr>
              <a:t>maps</a:t>
            </a:r>
            <a:r>
              <a:rPr lang="fr-FR" sz="2400" dirty="0">
                <a:solidFill>
                  <a:srgbClr val="414141"/>
                </a:solidFill>
              </a:rPr>
              <a:t> (MOS)</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has around 5% of MOS samples lower than 2.2</a:t>
            </a:r>
            <a:r>
              <a:rPr lang="fr-FR" dirty="0">
                <a:solidFill>
                  <a:srgbClr val="7F7F7F"/>
                </a:solidFill>
              </a:rPr>
              <a:t> against 1,13% for MOOV and 0,34% for CELTISS.</a:t>
            </a:r>
            <a:r>
              <a:rPr lang="fr-FR" dirty="0">
                <a:solidFill>
                  <a:srgbClr val="7F7F7F"/>
                </a:solidFill>
                <a:latin typeface="Verdana"/>
                <a:ea typeface="Verdana"/>
                <a:cs typeface="Verdana"/>
                <a:sym typeface="Verdana"/>
              </a:rPr>
              <a:t>MOS Values lower than 2,2 </a:t>
            </a:r>
            <a:r>
              <a:rPr lang="fr-FR" dirty="0">
                <a:solidFill>
                  <a:srgbClr val="7F7F7F"/>
                </a:solidFill>
              </a:rPr>
              <a:t>pose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risk</a:t>
            </a:r>
            <a:r>
              <a:rPr lang="fr-FR" dirty="0">
                <a:solidFill>
                  <a:srgbClr val="7F7F7F"/>
                </a:solidFill>
                <a:latin typeface="Verdana"/>
                <a:ea typeface="Verdana"/>
                <a:cs typeface="Verdana"/>
                <a:sym typeface="Verdana"/>
              </a:rPr>
              <a:t> of </a:t>
            </a:r>
            <a:r>
              <a:rPr lang="fr-FR" dirty="0" err="1">
                <a:solidFill>
                  <a:srgbClr val="7F7F7F"/>
                </a:solidFill>
                <a:latin typeface="Verdana"/>
                <a:ea typeface="Verdana"/>
                <a:cs typeface="Verdana"/>
                <a:sym typeface="Verdana"/>
              </a:rPr>
              <a:t>bad</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users</a:t>
            </a:r>
            <a:r>
              <a:rPr lang="fr-FR" dirty="0">
                <a:solidFill>
                  <a:srgbClr val="7F7F7F"/>
                </a:solidFill>
                <a:latin typeface="Verdana"/>
                <a:ea typeface="Verdana"/>
                <a:cs typeface="Verdana"/>
                <a:sym typeface="Verdana"/>
              </a:rPr>
              <a:t> perceived voice  quality and silent call.</a:t>
            </a: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3d</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85" name="Google Shape;1985;p3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36</a:t>
            </a:fld>
            <a:endParaRPr sz="651" b="0" i="0" u="none" strike="noStrike" cap="none">
              <a:solidFill>
                <a:srgbClr val="000000"/>
              </a:solidFill>
              <a:latin typeface="Verdana"/>
              <a:ea typeface="Verdana"/>
              <a:cs typeface="Verdana"/>
              <a:sym typeface="Verdana"/>
            </a:endParaRPr>
          </a:p>
        </p:txBody>
      </p:sp>
      <p:sp>
        <p:nvSpPr>
          <p:cNvPr id="1986" name="Google Shape;1986;p3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12" name="Google Shape;1988;p39">
            <a:extLst>
              <a:ext uri="{FF2B5EF4-FFF2-40B4-BE49-F238E27FC236}">
                <a16:creationId xmlns:a16="http://schemas.microsoft.com/office/drawing/2014/main" id="{79C21FC5-CA1F-2286-E090-2D53AC2C07D4}"/>
              </a:ext>
            </a:extLst>
          </p:cNvPr>
          <p:cNvPicPr preferRelativeResize="0"/>
          <p:nvPr/>
        </p:nvPicPr>
        <p:blipFill rotWithShape="1">
          <a:blip r:embed="rId5">
            <a:alphaModFix/>
          </a:blip>
          <a:srcRect/>
          <a:stretch/>
        </p:blipFill>
        <p:spPr>
          <a:xfrm>
            <a:off x="522663" y="2247869"/>
            <a:ext cx="297527" cy="268102"/>
          </a:xfrm>
          <a:prstGeom prst="roundRect">
            <a:avLst>
              <a:gd name="adj" fmla="val 8594"/>
            </a:avLst>
          </a:prstGeom>
          <a:solidFill>
            <a:srgbClr val="ECECEC"/>
          </a:solidFill>
          <a:ln>
            <a:noFill/>
          </a:ln>
          <a:effectLst>
            <a:reflection stA="38000" endPos="28000" dist="5000" dir="5400000" sy="-100000" algn="bl" rotWithShape="0"/>
          </a:effectLst>
        </p:spPr>
      </p:pic>
      <p:pic>
        <p:nvPicPr>
          <p:cNvPr id="18" name="Google Shape;1993;p39">
            <a:extLst>
              <a:ext uri="{FF2B5EF4-FFF2-40B4-BE49-F238E27FC236}">
                <a16:creationId xmlns:a16="http://schemas.microsoft.com/office/drawing/2014/main" id="{23972245-A1AC-4262-E01C-F8BDD188A2E0}"/>
              </a:ext>
            </a:extLst>
          </p:cNvPr>
          <p:cNvPicPr preferRelativeResize="0"/>
          <p:nvPr/>
        </p:nvPicPr>
        <p:blipFill rotWithShape="1">
          <a:blip r:embed="rId6">
            <a:alphaModFix/>
          </a:blip>
          <a:srcRect l="8657" r="10313"/>
          <a:stretch/>
        </p:blipFill>
        <p:spPr>
          <a:xfrm>
            <a:off x="4436208" y="2230580"/>
            <a:ext cx="276456" cy="228907"/>
          </a:xfrm>
          <a:prstGeom prst="roundRect">
            <a:avLst>
              <a:gd name="adj" fmla="val 8594"/>
            </a:avLst>
          </a:prstGeom>
          <a:solidFill>
            <a:srgbClr val="ECECEC"/>
          </a:solidFill>
          <a:ln>
            <a:noFill/>
          </a:ln>
          <a:effectLst>
            <a:reflection stA="38000" endPos="28000" dist="5000" dir="5400000" sy="-100000" algn="bl" rotWithShape="0"/>
          </a:effectLst>
        </p:spPr>
      </p:pic>
      <p:pic>
        <p:nvPicPr>
          <p:cNvPr id="6" name="Picture 5">
            <a:extLst>
              <a:ext uri="{FF2B5EF4-FFF2-40B4-BE49-F238E27FC236}">
                <a16:creationId xmlns:a16="http://schemas.microsoft.com/office/drawing/2014/main" id="{BC841601-7AF4-0E81-0D5B-778EEA8A4A9E}"/>
              </a:ext>
            </a:extLst>
          </p:cNvPr>
          <p:cNvPicPr>
            <a:picLocks noChangeAspect="1"/>
          </p:cNvPicPr>
          <p:nvPr/>
        </p:nvPicPr>
        <p:blipFill>
          <a:blip r:embed="rId7"/>
          <a:stretch>
            <a:fillRect/>
          </a:stretch>
        </p:blipFill>
        <p:spPr>
          <a:xfrm>
            <a:off x="2971759" y="2221360"/>
            <a:ext cx="1263282" cy="756856"/>
          </a:xfrm>
          <a:prstGeom prst="rect">
            <a:avLst/>
          </a:prstGeom>
        </p:spPr>
      </p:pic>
      <p:pic>
        <p:nvPicPr>
          <p:cNvPr id="11" name="Picture 10">
            <a:extLst>
              <a:ext uri="{FF2B5EF4-FFF2-40B4-BE49-F238E27FC236}">
                <a16:creationId xmlns:a16="http://schemas.microsoft.com/office/drawing/2014/main" id="{B2AAA8F2-E365-10E5-024F-6B280BE2CF1A}"/>
              </a:ext>
            </a:extLst>
          </p:cNvPr>
          <p:cNvPicPr>
            <a:picLocks noChangeAspect="1"/>
          </p:cNvPicPr>
          <p:nvPr/>
        </p:nvPicPr>
        <p:blipFill>
          <a:blip r:embed="rId8"/>
          <a:stretch>
            <a:fillRect/>
          </a:stretch>
        </p:blipFill>
        <p:spPr>
          <a:xfrm>
            <a:off x="6654707" y="2238229"/>
            <a:ext cx="1404397" cy="745042"/>
          </a:xfrm>
          <a:prstGeom prst="rect">
            <a:avLst/>
          </a:prstGeom>
        </p:spPr>
      </p:pic>
      <p:pic>
        <p:nvPicPr>
          <p:cNvPr id="14" name="Picture 13">
            <a:extLst>
              <a:ext uri="{FF2B5EF4-FFF2-40B4-BE49-F238E27FC236}">
                <a16:creationId xmlns:a16="http://schemas.microsoft.com/office/drawing/2014/main" id="{BB2C42E8-3E32-B360-6C47-F2F231F54600}"/>
              </a:ext>
            </a:extLst>
          </p:cNvPr>
          <p:cNvPicPr>
            <a:picLocks noChangeAspect="1"/>
          </p:cNvPicPr>
          <p:nvPr/>
        </p:nvPicPr>
        <p:blipFill>
          <a:blip r:embed="rId9"/>
          <a:stretch>
            <a:fillRect/>
          </a:stretch>
        </p:blipFill>
        <p:spPr>
          <a:xfrm>
            <a:off x="8246695" y="2230580"/>
            <a:ext cx="3528168" cy="31559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Google Shape;1994;p39">
            <a:extLst>
              <a:ext uri="{FF2B5EF4-FFF2-40B4-BE49-F238E27FC236}">
                <a16:creationId xmlns:a16="http://schemas.microsoft.com/office/drawing/2014/main" id="{E4878E95-B776-0FB4-FB29-C3AA7F711AB0}"/>
              </a:ext>
            </a:extLst>
          </p:cNvPr>
          <p:cNvPicPr preferRelativeResize="0"/>
          <p:nvPr/>
        </p:nvPicPr>
        <p:blipFill rotWithShape="1">
          <a:blip r:embed="rId10">
            <a:alphaModFix/>
          </a:blip>
          <a:srcRect/>
          <a:stretch/>
        </p:blipFill>
        <p:spPr>
          <a:xfrm>
            <a:off x="8272067" y="2230580"/>
            <a:ext cx="251494" cy="258077"/>
          </a:xfrm>
          <a:prstGeom prst="rect">
            <a:avLst/>
          </a:prstGeom>
          <a:noFill/>
          <a:ln>
            <a:noFill/>
          </a:ln>
        </p:spPr>
      </p:pic>
      <p:pic>
        <p:nvPicPr>
          <p:cNvPr id="21" name="Picture 20">
            <a:extLst>
              <a:ext uri="{FF2B5EF4-FFF2-40B4-BE49-F238E27FC236}">
                <a16:creationId xmlns:a16="http://schemas.microsoft.com/office/drawing/2014/main" id="{191CD06B-01A2-5138-A259-3DAE618DB9A1}"/>
              </a:ext>
            </a:extLst>
          </p:cNvPr>
          <p:cNvPicPr>
            <a:picLocks noChangeAspect="1"/>
          </p:cNvPicPr>
          <p:nvPr/>
        </p:nvPicPr>
        <p:blipFill>
          <a:blip r:embed="rId11"/>
          <a:stretch>
            <a:fillRect/>
          </a:stretch>
        </p:blipFill>
        <p:spPr>
          <a:xfrm>
            <a:off x="10373032" y="2251680"/>
            <a:ext cx="1401831" cy="726536"/>
          </a:xfrm>
          <a:prstGeom prst="rect">
            <a:avLst/>
          </a:prstGeom>
        </p:spPr>
      </p:pic>
      <p:sp>
        <p:nvSpPr>
          <p:cNvPr id="2" name="TextBox 1">
            <a:extLst>
              <a:ext uri="{FF2B5EF4-FFF2-40B4-BE49-F238E27FC236}">
                <a16:creationId xmlns:a16="http://schemas.microsoft.com/office/drawing/2014/main" id="{0808B6DC-A865-B06D-2B99-B8908394BD54}"/>
              </a:ext>
            </a:extLst>
          </p:cNvPr>
          <p:cNvSpPr txBox="1"/>
          <p:nvPr/>
        </p:nvSpPr>
        <p:spPr>
          <a:xfrm rot="1892070">
            <a:off x="10262682" y="410761"/>
            <a:ext cx="1108953" cy="307777"/>
          </a:xfrm>
          <a:prstGeom prst="rect">
            <a:avLst/>
          </a:prstGeom>
          <a:noFill/>
        </p:spPr>
        <p:txBody>
          <a:bodyPr wrap="square" rtlCol="0">
            <a:spAutoFit/>
          </a:bodyPr>
          <a:lstStyle/>
          <a:p>
            <a:r>
              <a:rPr lang="fr-FR" dirty="0">
                <a:solidFill>
                  <a:srgbClr val="00B050"/>
                </a:solidFill>
              </a:rPr>
              <a:t>Updated</a:t>
            </a:r>
          </a:p>
        </p:txBody>
      </p:sp>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961"/>
        <p:cNvGrpSpPr/>
        <p:nvPr/>
      </p:nvGrpSpPr>
      <p:grpSpPr>
        <a:xfrm>
          <a:off x="0" y="0"/>
          <a:ext cx="0" cy="0"/>
          <a:chOff x="0" y="0"/>
          <a:chExt cx="0" cy="0"/>
        </a:xfrm>
      </p:grpSpPr>
      <p:graphicFrame>
        <p:nvGraphicFramePr>
          <p:cNvPr id="7" name="Graphique 5">
            <a:extLst>
              <a:ext uri="{FF2B5EF4-FFF2-40B4-BE49-F238E27FC236}">
                <a16:creationId xmlns:a16="http://schemas.microsoft.com/office/drawing/2014/main" id="{00000000-0008-0000-0000-000011000000}"/>
              </a:ext>
            </a:extLst>
          </p:cNvPr>
          <p:cNvGraphicFramePr>
            <a:graphicFrameLocks/>
          </p:cNvGraphicFramePr>
          <p:nvPr>
            <p:extLst>
              <p:ext uri="{D42A27DB-BD31-4B8C-83A1-F6EECF244321}">
                <p14:modId xmlns:p14="http://schemas.microsoft.com/office/powerpoint/2010/main" val="4273576463"/>
              </p:ext>
            </p:extLst>
          </p:nvPr>
        </p:nvGraphicFramePr>
        <p:xfrm>
          <a:off x="1519237" y="1856934"/>
          <a:ext cx="9153525" cy="4262511"/>
        </p:xfrm>
        <a:graphic>
          <a:graphicData uri="http://schemas.openxmlformats.org/drawingml/2006/chart">
            <c:chart xmlns:c="http://schemas.openxmlformats.org/drawingml/2006/chart" xmlns:r="http://schemas.openxmlformats.org/officeDocument/2006/relationships" r:id="rId3"/>
          </a:graphicData>
        </a:graphic>
      </p:graphicFrame>
      <p:sp>
        <p:nvSpPr>
          <p:cNvPr id="1962" name="Google Shape;1962;p3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CS Retainability 2G/3G DROPPED CALLS</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and CELTISS satisfy ARCEP thresholds regarding Call Drop Rate.</a:t>
            </a:r>
            <a:br>
              <a:rPr lang="fr-FR" dirty="0">
                <a:solidFill>
                  <a:srgbClr val="414141"/>
                </a:solidFill>
              </a:rPr>
            </a:br>
            <a:br>
              <a:rPr lang="fr-FR" dirty="0">
                <a:solidFill>
                  <a:srgbClr val="414141"/>
                </a:solidFill>
              </a:rPr>
            </a:br>
            <a:endParaRPr dirty="0">
              <a:solidFill>
                <a:srgbClr val="414141"/>
              </a:solidFill>
            </a:endParaRPr>
          </a:p>
        </p:txBody>
      </p:sp>
      <p:sp>
        <p:nvSpPr>
          <p:cNvPr id="1963" name="Google Shape;1963;p3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37</a:t>
            </a:fld>
            <a:endParaRPr sz="651" b="0" i="0" u="none" strike="noStrike" cap="none">
              <a:solidFill>
                <a:srgbClr val="000000"/>
              </a:solidFill>
              <a:latin typeface="Verdana"/>
              <a:ea typeface="Verdana"/>
              <a:cs typeface="Verdana"/>
              <a:sym typeface="Verdana"/>
            </a:endParaRPr>
          </a:p>
        </p:txBody>
      </p:sp>
      <p:sp>
        <p:nvSpPr>
          <p:cNvPr id="1964" name="Google Shape;1964;p3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966" name="Google Shape;1966;p37"/>
          <p:cNvCxnSpPr>
            <a:cxnSpLocks/>
          </p:cNvCxnSpPr>
          <p:nvPr/>
        </p:nvCxnSpPr>
        <p:spPr>
          <a:xfrm>
            <a:off x="2052536" y="2852951"/>
            <a:ext cx="8531158" cy="0"/>
          </a:xfrm>
          <a:prstGeom prst="straightConnector1">
            <a:avLst/>
          </a:prstGeom>
          <a:noFill/>
          <a:ln w="28575" cap="flat" cmpd="sng">
            <a:solidFill>
              <a:srgbClr val="DA291C"/>
            </a:solidFill>
            <a:prstDash val="dash"/>
            <a:round/>
            <a:headEnd type="none" w="sm" len="sm"/>
            <a:tailEnd type="none" w="sm" len="sm"/>
          </a:ln>
        </p:spPr>
      </p:cxnSp>
      <p:sp>
        <p:nvSpPr>
          <p:cNvPr id="4" name="TextBox 3">
            <a:extLst>
              <a:ext uri="{FF2B5EF4-FFF2-40B4-BE49-F238E27FC236}">
                <a16:creationId xmlns:a16="http://schemas.microsoft.com/office/drawing/2014/main" id="{FA865A9A-C83C-86B7-3B89-6314E5C2CAC1}"/>
              </a:ext>
            </a:extLst>
          </p:cNvPr>
          <p:cNvSpPr txBox="1"/>
          <p:nvPr/>
        </p:nvSpPr>
        <p:spPr>
          <a:xfrm rot="1892070">
            <a:off x="9815209" y="593387"/>
            <a:ext cx="1108953" cy="307777"/>
          </a:xfrm>
          <a:prstGeom prst="rect">
            <a:avLst/>
          </a:prstGeom>
          <a:noFill/>
        </p:spPr>
        <p:txBody>
          <a:bodyPr wrap="square" rtlCol="0">
            <a:spAutoFit/>
          </a:bodyPr>
          <a:lstStyle/>
          <a:p>
            <a:r>
              <a:rPr lang="fr-FR" dirty="0">
                <a:solidFill>
                  <a:srgbClr val="00B050"/>
                </a:solidFill>
              </a:rPr>
              <a:t>Updated</a:t>
            </a:r>
          </a:p>
        </p:txBody>
      </p:sp>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971"/>
        <p:cNvGrpSpPr/>
        <p:nvPr/>
      </p:nvGrpSpPr>
      <p:grpSpPr>
        <a:xfrm>
          <a:off x="0" y="0"/>
          <a:ext cx="0" cy="0"/>
          <a:chOff x="0" y="0"/>
          <a:chExt cx="0" cy="0"/>
        </a:xfrm>
      </p:grpSpPr>
      <p:sp>
        <p:nvSpPr>
          <p:cNvPr id="1972" name="Google Shape;1972;p3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Voice service Band usage(%)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has the highest ratio of 2G use, </a:t>
            </a:r>
            <a:r>
              <a:rPr lang="fr-FR" dirty="0">
                <a:solidFill>
                  <a:srgbClr val="7F7F7F"/>
                </a:solidFill>
              </a:rPr>
              <a:t>36.74</a:t>
            </a:r>
            <a:r>
              <a:rPr lang="fr-FR" dirty="0">
                <a:solidFill>
                  <a:srgbClr val="7F7F7F"/>
                </a:solidFill>
                <a:latin typeface="Verdana"/>
                <a:ea typeface="Verdana"/>
                <a:cs typeface="Verdana"/>
                <a:sym typeface="Verdana"/>
              </a:rPr>
              <a:t>% of voice calls carried out over</a:t>
            </a:r>
            <a:r>
              <a:rPr lang="fr-FR" dirty="0">
                <a:solidFill>
                  <a:srgbClr val="7F7F7F"/>
                </a:solidFill>
              </a:rPr>
              <a:t> </a:t>
            </a:r>
            <a:r>
              <a:rPr lang="fr-FR" dirty="0">
                <a:solidFill>
                  <a:srgbClr val="7F7F7F"/>
                </a:solidFill>
                <a:latin typeface="Verdana"/>
                <a:ea typeface="Verdana"/>
                <a:cs typeface="Verdana"/>
                <a:sym typeface="Verdana"/>
              </a:rPr>
              <a:t>2G network</a:t>
            </a:r>
            <a:r>
              <a:rPr lang="fr-FR" dirty="0">
                <a:solidFill>
                  <a:srgbClr val="7F7F7F"/>
                </a:solidFill>
              </a:rPr>
              <a:t> but </a:t>
            </a:r>
            <a:r>
              <a:rPr lang="fr-FR" dirty="0">
                <a:solidFill>
                  <a:srgbClr val="7F7F7F"/>
                </a:solidFill>
                <a:latin typeface="Verdana"/>
                <a:ea typeface="Verdana"/>
                <a:cs typeface="Verdana"/>
                <a:sym typeface="Verdana"/>
              </a:rPr>
              <a:t>CELTISS and MOOV use </a:t>
            </a:r>
            <a:r>
              <a:rPr lang="fr-FR" dirty="0" err="1">
                <a:solidFill>
                  <a:srgbClr val="7F7F7F"/>
                </a:solidFill>
                <a:latin typeface="Verdana"/>
                <a:ea typeface="Verdana"/>
                <a:cs typeface="Verdana"/>
                <a:sym typeface="Verdana"/>
              </a:rPr>
              <a:t>mainily</a:t>
            </a:r>
            <a:r>
              <a:rPr lang="fr-FR" dirty="0">
                <a:solidFill>
                  <a:srgbClr val="7F7F7F"/>
                </a:solidFill>
                <a:latin typeface="Verdana"/>
                <a:ea typeface="Verdana"/>
                <a:cs typeface="Verdana"/>
                <a:sym typeface="Verdana"/>
              </a:rPr>
              <a:t> 3G, </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Recommended for MTN to </a:t>
            </a:r>
            <a:r>
              <a:rPr lang="fr-FR" dirty="0" err="1">
                <a:solidFill>
                  <a:srgbClr val="7F7F7F"/>
                </a:solidFill>
                <a:latin typeface="Verdana"/>
                <a:ea typeface="Verdana"/>
                <a:cs typeface="Verdana"/>
                <a:sym typeface="Verdana"/>
              </a:rPr>
              <a:t>reduce</a:t>
            </a:r>
            <a:r>
              <a:rPr lang="fr-FR" dirty="0">
                <a:solidFill>
                  <a:srgbClr val="7F7F7F"/>
                </a:solidFill>
                <a:latin typeface="Verdana"/>
                <a:ea typeface="Verdana"/>
                <a:cs typeface="Verdana"/>
                <a:sym typeface="Verdana"/>
              </a:rPr>
              <a:t> 2G usage and </a:t>
            </a:r>
            <a:r>
              <a:rPr lang="fr-FR" dirty="0" err="1">
                <a:solidFill>
                  <a:srgbClr val="7F7F7F"/>
                </a:solidFill>
                <a:latin typeface="Verdana"/>
                <a:ea typeface="Verdana"/>
                <a:cs typeface="Verdana"/>
                <a:sym typeface="Verdana"/>
              </a:rPr>
              <a:t>increase</a:t>
            </a:r>
            <a:r>
              <a:rPr lang="fr-FR" dirty="0">
                <a:solidFill>
                  <a:srgbClr val="7F7F7F"/>
                </a:solidFill>
                <a:latin typeface="Verdana"/>
                <a:ea typeface="Verdana"/>
                <a:cs typeface="Verdana"/>
                <a:sym typeface="Verdana"/>
              </a:rPr>
              <a:t> 3G </a:t>
            </a:r>
            <a:r>
              <a:rPr lang="fr-FR" dirty="0" err="1">
                <a:solidFill>
                  <a:srgbClr val="7F7F7F"/>
                </a:solidFill>
                <a:latin typeface="Verdana"/>
                <a:ea typeface="Verdana"/>
                <a:cs typeface="Verdana"/>
                <a:sym typeface="Verdana"/>
              </a:rPr>
              <a:t>penetration</a:t>
            </a:r>
            <a:r>
              <a:rPr lang="fr-FR" dirty="0">
                <a:solidFill>
                  <a:srgbClr val="7F7F7F"/>
                </a:solidFill>
                <a:latin typeface="Verdana"/>
                <a:ea typeface="Verdana"/>
                <a:cs typeface="Verdana"/>
                <a:sym typeface="Verdana"/>
              </a:rPr>
              <a:t> for better audio quality.</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MTN's 2G band usage: </a:t>
            </a:r>
            <a:r>
              <a:rPr lang="fr-FR" b="1" dirty="0">
                <a:solidFill>
                  <a:srgbClr val="7F7F7F"/>
                </a:solidFill>
                <a:latin typeface="Verdana"/>
                <a:ea typeface="Verdana"/>
                <a:cs typeface="Verdana"/>
                <a:sym typeface="Verdana"/>
              </a:rPr>
              <a:t>77,02% </a:t>
            </a:r>
            <a:r>
              <a:rPr lang="fr-FR" dirty="0">
                <a:solidFill>
                  <a:srgbClr val="7F7F7F"/>
                </a:solidFill>
                <a:latin typeface="Verdana"/>
                <a:ea typeface="Verdana"/>
                <a:cs typeface="Verdana"/>
                <a:sym typeface="Verdana"/>
              </a:rPr>
              <a:t>GSM 900 and </a:t>
            </a:r>
            <a:r>
              <a:rPr lang="fr-FR" b="1" dirty="0">
                <a:solidFill>
                  <a:srgbClr val="7F7F7F"/>
                </a:solidFill>
                <a:latin typeface="Verdana"/>
                <a:ea typeface="Verdana"/>
                <a:cs typeface="Verdana"/>
                <a:sym typeface="Verdana"/>
              </a:rPr>
              <a:t>22,98% </a:t>
            </a:r>
            <a:r>
              <a:rPr lang="fr-FR" dirty="0">
                <a:solidFill>
                  <a:srgbClr val="7F7F7F"/>
                </a:solidFill>
                <a:latin typeface="Verdana"/>
                <a:ea typeface="Verdana"/>
                <a:cs typeface="Verdana"/>
                <a:sym typeface="Verdana"/>
              </a:rPr>
              <a:t>GSM 1800 Mhz,</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3G band usage: MTN uses mainly U900, CELTISS and MOOV use mainly U2100.</a:t>
            </a:r>
            <a:br>
              <a:rPr lang="fr-FR"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73" name="Google Shape;1973;p3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38</a:t>
            </a:fld>
            <a:endParaRPr sz="651" b="0" i="0" u="none" strike="noStrike" cap="none">
              <a:solidFill>
                <a:srgbClr val="000000"/>
              </a:solidFill>
              <a:latin typeface="Verdana"/>
              <a:ea typeface="Verdana"/>
              <a:cs typeface="Verdana"/>
              <a:sym typeface="Verdana"/>
            </a:endParaRPr>
          </a:p>
        </p:txBody>
      </p:sp>
      <p:sp>
        <p:nvSpPr>
          <p:cNvPr id="1974" name="Google Shape;1974;p38"/>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8" name="Graphique 3">
            <a:extLst>
              <a:ext uri="{FF2B5EF4-FFF2-40B4-BE49-F238E27FC236}">
                <a16:creationId xmlns:a16="http://schemas.microsoft.com/office/drawing/2014/main" id="{B876376A-5752-481F-9C6F-7D207AA26B58}"/>
              </a:ext>
            </a:extLst>
          </p:cNvPr>
          <p:cNvGraphicFramePr>
            <a:graphicFrameLocks/>
          </p:cNvGraphicFramePr>
          <p:nvPr>
            <p:extLst>
              <p:ext uri="{D42A27DB-BD31-4B8C-83A1-F6EECF244321}">
                <p14:modId xmlns:p14="http://schemas.microsoft.com/office/powerpoint/2010/main" val="1076176813"/>
              </p:ext>
            </p:extLst>
          </p:nvPr>
        </p:nvGraphicFramePr>
        <p:xfrm>
          <a:off x="469900" y="3468526"/>
          <a:ext cx="3655275" cy="30540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aphique 3">
            <a:extLst>
              <a:ext uri="{FF2B5EF4-FFF2-40B4-BE49-F238E27FC236}">
                <a16:creationId xmlns:a16="http://schemas.microsoft.com/office/drawing/2014/main" id="{ECB51E8B-10B0-40D9-B3ED-94130CF95C1A}"/>
              </a:ext>
            </a:extLst>
          </p:cNvPr>
          <p:cNvGraphicFramePr>
            <a:graphicFrameLocks/>
          </p:cNvGraphicFramePr>
          <p:nvPr>
            <p:extLst>
              <p:ext uri="{D42A27DB-BD31-4B8C-83A1-F6EECF244321}">
                <p14:modId xmlns:p14="http://schemas.microsoft.com/office/powerpoint/2010/main" val="3872178028"/>
              </p:ext>
            </p:extLst>
          </p:nvPr>
        </p:nvGraphicFramePr>
        <p:xfrm>
          <a:off x="4223248" y="3461065"/>
          <a:ext cx="3823472" cy="306149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a:extLst>
              <a:ext uri="{FF2B5EF4-FFF2-40B4-BE49-F238E27FC236}">
                <a16:creationId xmlns:a16="http://schemas.microsoft.com/office/drawing/2014/main" id="{A38F8C99-4045-CC1F-6997-F24C91696FF9}"/>
              </a:ext>
            </a:extLst>
          </p:cNvPr>
          <p:cNvGraphicFramePr>
            <a:graphicFrameLocks/>
          </p:cNvGraphicFramePr>
          <p:nvPr>
            <p:extLst>
              <p:ext uri="{D42A27DB-BD31-4B8C-83A1-F6EECF244321}">
                <p14:modId xmlns:p14="http://schemas.microsoft.com/office/powerpoint/2010/main" val="2118478911"/>
              </p:ext>
            </p:extLst>
          </p:nvPr>
        </p:nvGraphicFramePr>
        <p:xfrm>
          <a:off x="8144793" y="3461065"/>
          <a:ext cx="3577307" cy="3061494"/>
        </p:xfrm>
        <a:graphic>
          <a:graphicData uri="http://schemas.openxmlformats.org/drawingml/2006/chart">
            <c:chart xmlns:c="http://schemas.openxmlformats.org/drawingml/2006/chart" xmlns:r="http://schemas.openxmlformats.org/officeDocument/2006/relationships" r:id="rId5"/>
          </a:graphicData>
        </a:graphic>
      </p:graphicFrame>
      <p:sp>
        <p:nvSpPr>
          <p:cNvPr id="2" name="TextBox 1">
            <a:extLst>
              <a:ext uri="{FF2B5EF4-FFF2-40B4-BE49-F238E27FC236}">
                <a16:creationId xmlns:a16="http://schemas.microsoft.com/office/drawing/2014/main" id="{4C128A02-0EAE-FB2A-45EB-D1CC3078BE85}"/>
              </a:ext>
            </a:extLst>
          </p:cNvPr>
          <p:cNvSpPr txBox="1"/>
          <p:nvPr/>
        </p:nvSpPr>
        <p:spPr>
          <a:xfrm rot="1892070">
            <a:off x="9815209" y="593387"/>
            <a:ext cx="1108953" cy="307777"/>
          </a:xfrm>
          <a:prstGeom prst="rect">
            <a:avLst/>
          </a:prstGeom>
          <a:noFill/>
        </p:spPr>
        <p:txBody>
          <a:bodyPr wrap="square" rtlCol="0">
            <a:spAutoFit/>
          </a:bodyPr>
          <a:lstStyle/>
          <a:p>
            <a:r>
              <a:rPr lang="fr-FR" dirty="0">
                <a:solidFill>
                  <a:srgbClr val="00B050"/>
                </a:solidFill>
              </a:rPr>
              <a:t>Updated</a:t>
            </a:r>
          </a:p>
        </p:txBody>
      </p:sp>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013"/>
        <p:cNvGrpSpPr/>
        <p:nvPr/>
      </p:nvGrpSpPr>
      <p:grpSpPr>
        <a:xfrm>
          <a:off x="0" y="0"/>
          <a:ext cx="0" cy="0"/>
          <a:chOff x="0" y="0"/>
          <a:chExt cx="0" cy="0"/>
        </a:xfrm>
      </p:grpSpPr>
      <p:sp>
        <p:nvSpPr>
          <p:cNvPr id="2014" name="Google Shape;2014;p4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Radio parameters EC/NO comparison</a:t>
            </a:r>
            <a:br>
              <a:rPr lang="fr-FR" sz="2400" dirty="0">
                <a:solidFill>
                  <a:srgbClr val="414141"/>
                </a:solidFill>
              </a:rPr>
            </a:br>
            <a:br>
              <a:rPr lang="fr-FR" sz="2400" dirty="0">
                <a:solidFill>
                  <a:srgbClr val="414141"/>
                </a:solidFill>
              </a:rPr>
            </a:br>
            <a:r>
              <a:rPr lang="fr-FR" dirty="0">
                <a:solidFill>
                  <a:srgbClr val="7F7F7F"/>
                </a:solidFill>
              </a:rPr>
              <a:t>36,14% </a:t>
            </a:r>
            <a:r>
              <a:rPr lang="fr-FR" dirty="0">
                <a:solidFill>
                  <a:srgbClr val="7F7F7F"/>
                </a:solidFill>
                <a:latin typeface="Verdana"/>
                <a:ea typeface="Verdana"/>
                <a:cs typeface="Verdana"/>
                <a:sym typeface="Verdana"/>
              </a:rPr>
              <a:t>of drive test samples are showing a very </a:t>
            </a:r>
            <a:r>
              <a:rPr lang="fr-FR" dirty="0" err="1">
                <a:solidFill>
                  <a:srgbClr val="7F7F7F"/>
                </a:solidFill>
                <a:latin typeface="Verdana"/>
                <a:ea typeface="Verdana"/>
                <a:cs typeface="Verdana"/>
                <a:sym typeface="Verdana"/>
              </a:rPr>
              <a:t>low</a:t>
            </a:r>
            <a:r>
              <a:rPr lang="fr-FR" dirty="0">
                <a:solidFill>
                  <a:srgbClr val="7F7F7F"/>
                </a:solidFill>
                <a:latin typeface="Verdana"/>
                <a:ea typeface="Verdana"/>
                <a:cs typeface="Verdana"/>
                <a:sym typeface="Verdana"/>
              </a:rPr>
              <a:t> level of </a:t>
            </a:r>
            <a:r>
              <a:rPr lang="fr-FR" dirty="0" err="1">
                <a:solidFill>
                  <a:srgbClr val="7F7F7F"/>
                </a:solidFill>
                <a:latin typeface="Verdana"/>
                <a:ea typeface="Verdana"/>
                <a:cs typeface="Verdana"/>
                <a:sym typeface="Verdana"/>
              </a:rPr>
              <a:t>EcNo</a:t>
            </a:r>
            <a:r>
              <a:rPr lang="fr-FR" dirty="0">
                <a:solidFill>
                  <a:srgbClr val="7F7F7F"/>
                </a:solidFill>
                <a:latin typeface="Verdana"/>
                <a:ea typeface="Verdana"/>
                <a:cs typeface="Verdana"/>
                <a:sym typeface="Verdana"/>
              </a:rPr>
              <a:t> for 3G MTN.</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This is </a:t>
            </a:r>
            <a:r>
              <a:rPr lang="fr-FR" dirty="0" err="1">
                <a:solidFill>
                  <a:srgbClr val="7F7F7F"/>
                </a:solidFill>
                <a:latin typeface="Verdana"/>
                <a:ea typeface="Verdana"/>
                <a:cs typeface="Verdana"/>
                <a:sym typeface="Verdana"/>
              </a:rPr>
              <a:t>correlated</a:t>
            </a:r>
            <a:r>
              <a:rPr lang="fr-FR" dirty="0">
                <a:solidFill>
                  <a:srgbClr val="7F7F7F"/>
                </a:solidFill>
                <a:latin typeface="Verdana"/>
                <a:ea typeface="Verdana"/>
                <a:cs typeface="Verdana"/>
                <a:sym typeface="Verdana"/>
              </a:rPr>
              <a:t> to the number of 3G carriers : MTN is </a:t>
            </a:r>
            <a:r>
              <a:rPr lang="fr-FR" dirty="0" err="1">
                <a:solidFill>
                  <a:srgbClr val="7F7F7F"/>
                </a:solidFill>
                <a:latin typeface="Verdana"/>
                <a:ea typeface="Verdana"/>
                <a:cs typeface="Verdana"/>
                <a:sym typeface="Verdana"/>
              </a:rPr>
              <a:t>using</a:t>
            </a:r>
            <a:r>
              <a:rPr lang="fr-FR" dirty="0">
                <a:solidFill>
                  <a:srgbClr val="7F7F7F"/>
                </a:solidFill>
                <a:latin typeface="Verdana"/>
                <a:ea typeface="Verdana"/>
                <a:cs typeface="Verdana"/>
                <a:sym typeface="Verdana"/>
              </a:rPr>
              <a:t> 2 carriers against 3 and 4 for CELTISS and MOOV respectively. Also 3G traffic is carried mainly by U2100 for competitors while </a:t>
            </a:r>
            <a:r>
              <a:rPr lang="fr-FR" dirty="0" err="1">
                <a:solidFill>
                  <a:srgbClr val="7F7F7F"/>
                </a:solidFill>
                <a:latin typeface="Verdana"/>
                <a:ea typeface="Verdana"/>
                <a:cs typeface="Verdana"/>
                <a:sym typeface="Verdana"/>
              </a:rPr>
              <a:t>it’s</a:t>
            </a:r>
            <a:r>
              <a:rPr lang="fr-FR" dirty="0">
                <a:solidFill>
                  <a:srgbClr val="7F7F7F"/>
                </a:solidFill>
                <a:latin typeface="Verdana"/>
                <a:ea typeface="Verdana"/>
                <a:cs typeface="Verdana"/>
                <a:sym typeface="Verdana"/>
              </a:rPr>
              <a:t> distributed over U900 and U2100 for MTN. </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Bad </a:t>
            </a:r>
            <a:r>
              <a:rPr lang="fr-FR" dirty="0" err="1">
                <a:solidFill>
                  <a:srgbClr val="7F7F7F"/>
                </a:solidFill>
                <a:latin typeface="Verdana"/>
                <a:ea typeface="Verdana"/>
                <a:cs typeface="Verdana"/>
                <a:sym typeface="Verdana"/>
              </a:rPr>
              <a:t>Ec</a:t>
            </a:r>
            <a:r>
              <a:rPr lang="fr-FR" dirty="0">
                <a:solidFill>
                  <a:srgbClr val="7F7F7F"/>
                </a:solidFill>
                <a:latin typeface="Verdana"/>
                <a:ea typeface="Verdana"/>
                <a:cs typeface="Verdana"/>
                <a:sym typeface="Verdana"/>
              </a:rPr>
              <a:t>/No has great impact on voice quality.</a:t>
            </a:r>
            <a:br>
              <a:rPr lang="fr-FR"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15" name="Google Shape;2015;p41"/>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39</a:t>
            </a:fld>
            <a:endParaRPr sz="651" b="0" i="0" u="none" strike="noStrike" cap="none">
              <a:solidFill>
                <a:srgbClr val="000000"/>
              </a:solidFill>
              <a:latin typeface="Verdana"/>
              <a:ea typeface="Verdana"/>
              <a:cs typeface="Verdana"/>
              <a:sym typeface="Verdana"/>
            </a:endParaRPr>
          </a:p>
        </p:txBody>
      </p:sp>
      <p:sp>
        <p:nvSpPr>
          <p:cNvPr id="2016" name="Google Shape;2016;p41"/>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6" name="Graphique 10">
            <a:extLst>
              <a:ext uri="{FF2B5EF4-FFF2-40B4-BE49-F238E27FC236}">
                <a16:creationId xmlns:a16="http://schemas.microsoft.com/office/drawing/2014/main" id="{00000000-0008-0000-0000-00000C000000}"/>
              </a:ext>
            </a:extLst>
          </p:cNvPr>
          <p:cNvGraphicFramePr>
            <a:graphicFrameLocks/>
          </p:cNvGraphicFramePr>
          <p:nvPr>
            <p:extLst>
              <p:ext uri="{D42A27DB-BD31-4B8C-83A1-F6EECF244321}">
                <p14:modId xmlns:p14="http://schemas.microsoft.com/office/powerpoint/2010/main" val="3200555522"/>
              </p:ext>
            </p:extLst>
          </p:nvPr>
        </p:nvGraphicFramePr>
        <p:xfrm>
          <a:off x="469900" y="2901820"/>
          <a:ext cx="11252200" cy="361328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8DA5140A-F95C-5B4A-1891-EA0D23D80C4A}"/>
              </a:ext>
            </a:extLst>
          </p:cNvPr>
          <p:cNvSpPr txBox="1"/>
          <p:nvPr/>
        </p:nvSpPr>
        <p:spPr>
          <a:xfrm rot="1892070">
            <a:off x="9815209" y="593387"/>
            <a:ext cx="1108953" cy="307777"/>
          </a:xfrm>
          <a:prstGeom prst="rect">
            <a:avLst/>
          </a:prstGeom>
          <a:noFill/>
        </p:spPr>
        <p:txBody>
          <a:bodyPr wrap="square" rtlCol="0">
            <a:spAutoFit/>
          </a:bodyPr>
          <a:lstStyle/>
          <a:p>
            <a:r>
              <a:rPr lang="fr-FR" dirty="0">
                <a:solidFill>
                  <a:srgbClr val="00B050"/>
                </a:solidFill>
              </a:rPr>
              <a:t>Updated</a:t>
            </a: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55"/>
        <p:cNvGrpSpPr/>
        <p:nvPr/>
      </p:nvGrpSpPr>
      <p:grpSpPr>
        <a:xfrm>
          <a:off x="0" y="0"/>
          <a:ext cx="0" cy="0"/>
          <a:chOff x="0" y="0"/>
          <a:chExt cx="0" cy="0"/>
        </a:xfrm>
      </p:grpSpPr>
      <p:sp>
        <p:nvSpPr>
          <p:cNvPr id="1456" name="Google Shape;1456;p4"/>
          <p:cNvSpPr txBox="1">
            <a:spLocks noGrp="1"/>
          </p:cNvSpPr>
          <p:nvPr>
            <p:ph type="ctrTitle"/>
          </p:nvPr>
        </p:nvSpPr>
        <p:spPr>
          <a:xfrm>
            <a:off x="200845" y="501181"/>
            <a:ext cx="9144000" cy="342582"/>
          </a:xfrm>
          <a:prstGeom prst="rect">
            <a:avLst/>
          </a:prstGeom>
          <a:noFill/>
          <a:ln>
            <a:noFill/>
          </a:ln>
        </p:spPr>
        <p:txBody>
          <a:bodyPr spcFirstLastPara="1" wrap="square" lIns="0" tIns="0" rIns="0" bIns="0" anchor="b" anchorCtr="0">
            <a:normAutofit fontScale="90000"/>
          </a:bodyPr>
          <a:lstStyle/>
          <a:p>
            <a:pPr marL="0" lvl="0" indent="0" algn="l" rtl="0">
              <a:spcBef>
                <a:spcPts val="0"/>
              </a:spcBef>
              <a:spcAft>
                <a:spcPts val="0"/>
              </a:spcAft>
              <a:buClr>
                <a:srgbClr val="414141"/>
              </a:buClr>
              <a:buSzPct val="100000"/>
              <a:buFont typeface="Verdana"/>
              <a:buNone/>
            </a:pPr>
            <a:r>
              <a:rPr lang="fr-FR" sz="2400" dirty="0">
                <a:solidFill>
                  <a:srgbClr val="414141"/>
                </a:solidFill>
              </a:rPr>
              <a:t>   PART2 </a:t>
            </a:r>
            <a:r>
              <a:rPr lang="fr-FR" sz="2700" dirty="0">
                <a:solidFill>
                  <a:srgbClr val="414141"/>
                </a:solidFill>
              </a:rPr>
              <a:t>Summary</a:t>
            </a:r>
            <a:endParaRPr sz="2700" dirty="0">
              <a:solidFill>
                <a:srgbClr val="414141"/>
              </a:solidFill>
              <a:latin typeface="Verdana"/>
              <a:ea typeface="Verdana"/>
              <a:cs typeface="Verdana"/>
              <a:sym typeface="Verdana"/>
            </a:endParaRPr>
          </a:p>
        </p:txBody>
      </p:sp>
      <p:sp>
        <p:nvSpPr>
          <p:cNvPr id="1457" name="Google Shape;1457;p4"/>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0"/>
              <a:buFont typeface="Verdana"/>
              <a:buNone/>
            </a:pPr>
            <a:r>
              <a:rPr lang="fr-FR" sz="650" b="0" i="0" u="none" strike="noStrike" cap="none">
                <a:solidFill>
                  <a:srgbClr val="000000"/>
                </a:solidFill>
                <a:latin typeface="Verdana"/>
                <a:ea typeface="Verdana"/>
                <a:cs typeface="Verdana"/>
                <a:sym typeface="Verdana"/>
              </a:rPr>
              <a:t>© 2023 Deloitte  - Confidential</a:t>
            </a:r>
            <a:endParaRPr sz="650" b="0" i="0" u="none" strike="noStrike" cap="none">
              <a:solidFill>
                <a:srgbClr val="000000"/>
              </a:solidFill>
              <a:latin typeface="Verdana"/>
              <a:ea typeface="Verdana"/>
              <a:cs typeface="Verdana"/>
              <a:sym typeface="Verdana"/>
            </a:endParaRPr>
          </a:p>
        </p:txBody>
      </p:sp>
      <p:sp>
        <p:nvSpPr>
          <p:cNvPr id="1458" name="Google Shape;1458;p4"/>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a:t>
            </a:fld>
            <a:endParaRPr sz="651" b="0" i="0" u="none" strike="noStrike" cap="none">
              <a:solidFill>
                <a:srgbClr val="000000"/>
              </a:solidFill>
              <a:latin typeface="Verdana"/>
              <a:ea typeface="Verdana"/>
              <a:cs typeface="Verdana"/>
              <a:sym typeface="Verdana"/>
            </a:endParaRPr>
          </a:p>
        </p:txBody>
      </p:sp>
      <p:graphicFrame>
        <p:nvGraphicFramePr>
          <p:cNvPr id="1459" name="Google Shape;1459;p4"/>
          <p:cNvGraphicFramePr/>
          <p:nvPr>
            <p:extLst>
              <p:ext uri="{D42A27DB-BD31-4B8C-83A1-F6EECF244321}">
                <p14:modId xmlns:p14="http://schemas.microsoft.com/office/powerpoint/2010/main" val="1254352266"/>
              </p:ext>
            </p:extLst>
          </p:nvPr>
        </p:nvGraphicFramePr>
        <p:xfrm>
          <a:off x="945548" y="1279756"/>
          <a:ext cx="10954600" cy="5197300"/>
        </p:xfrm>
        <a:graphic>
          <a:graphicData uri="http://schemas.openxmlformats.org/drawingml/2006/table">
            <a:tbl>
              <a:tblPr>
                <a:noFill/>
                <a:tableStyleId>{62A84436-6C33-42CD-8F6A-DCAEFB94276C}</a:tableStyleId>
              </a:tblPr>
              <a:tblGrid>
                <a:gridCol w="10097850">
                  <a:extLst>
                    <a:ext uri="{9D8B030D-6E8A-4147-A177-3AD203B41FA5}">
                      <a16:colId xmlns:a16="http://schemas.microsoft.com/office/drawing/2014/main" val="20000"/>
                    </a:ext>
                  </a:extLst>
                </a:gridCol>
                <a:gridCol w="856750">
                  <a:extLst>
                    <a:ext uri="{9D8B030D-6E8A-4147-A177-3AD203B41FA5}">
                      <a16:colId xmlns:a16="http://schemas.microsoft.com/office/drawing/2014/main" val="20001"/>
                    </a:ext>
                  </a:extLst>
                </a:gridCol>
              </a:tblGrid>
              <a:tr h="37985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OMC Network Configuration Overview</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73</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39745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dirty="0">
                          <a:solidFill>
                            <a:srgbClr val="414141"/>
                          </a:solidFill>
                          <a:latin typeface="Verdana"/>
                          <a:ea typeface="Verdana"/>
                          <a:cs typeface="Verdana"/>
                          <a:sym typeface="Verdana"/>
                        </a:rPr>
                        <a:t>Executive Summary</a:t>
                      </a:r>
                      <a:endParaRPr sz="14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400"/>
                        <a:buFont typeface="Noto Sans Symbols"/>
                        <a:buNone/>
                      </a:pPr>
                      <a:r>
                        <a:rPr lang="fr-FR" sz="1400" b="0" i="0" u="none" strike="noStrike" cap="none">
                          <a:solidFill>
                            <a:srgbClr val="414141"/>
                          </a:solidFill>
                          <a:latin typeface="Verdana"/>
                          <a:ea typeface="Verdana"/>
                          <a:cs typeface="Verdana"/>
                          <a:sym typeface="Verdana"/>
                        </a:rPr>
                        <a:t>Ongoing</a:t>
                      </a:r>
                      <a:endParaRPr sz="1600" b="1"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r h="34750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PM Data Audit</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rowSpan="9">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70</a:t>
                      </a:r>
                      <a:endParaRPr sz="1600" b="1" i="0" u="none" strike="noStrike" cap="none">
                        <a:solidFill>
                          <a:srgbClr val="414141"/>
                        </a:solidFill>
                        <a:latin typeface="Verdana"/>
                        <a:ea typeface="Verdana"/>
                        <a:cs typeface="Verdana"/>
                        <a:sym typeface="Verdana"/>
                      </a:endParaRPr>
                    </a:p>
                    <a:p>
                      <a:pPr marL="355600" marR="0" lvl="0" indent="-355600" algn="ctr" rtl="0">
                        <a:lnSpc>
                          <a:spcPct val="106000"/>
                        </a:lnSpc>
                        <a:spcBef>
                          <a:spcPts val="1280"/>
                        </a:spcBef>
                        <a:spcAft>
                          <a:spcPts val="0"/>
                        </a:spcAft>
                        <a:buClr>
                          <a:schemeClr val="dk1"/>
                        </a:buClr>
                        <a:buSzPts val="1600"/>
                        <a:buFont typeface="Noto Sans Symbols"/>
                        <a:buNone/>
                      </a:pPr>
                      <a:endParaRPr sz="1600" b="1" i="0" u="none" strike="noStrike" cap="none">
                        <a:solidFill>
                          <a:srgbClr val="414141"/>
                        </a:solidFill>
                        <a:latin typeface="Verdana"/>
                        <a:ea typeface="Verdana"/>
                        <a:cs typeface="Verdana"/>
                        <a:sym typeface="Verdana"/>
                      </a:endParaRPr>
                    </a:p>
                  </a:txBody>
                  <a:tcPr marL="49850" marR="49850" marT="54000" marB="540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2"/>
                  </a:ext>
                </a:extLst>
              </a:tr>
              <a:tr h="34750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dirty="0">
                          <a:solidFill>
                            <a:srgbClr val="414141"/>
                          </a:solidFill>
                          <a:latin typeface="Verdana"/>
                          <a:ea typeface="Verdana"/>
                          <a:cs typeface="Verdana"/>
                          <a:sym typeface="Verdana"/>
                        </a:rPr>
                        <a:t>  </a:t>
                      </a:r>
                      <a:r>
                        <a:rPr lang="fr-FR" sz="1000" b="0" i="0" u="none" strike="noStrike" cap="none" dirty="0">
                          <a:solidFill>
                            <a:srgbClr val="414141"/>
                          </a:solidFill>
                          <a:latin typeface="Verdana"/>
                          <a:ea typeface="Verdana"/>
                          <a:cs typeface="Verdana"/>
                          <a:sym typeface="Verdana"/>
                        </a:rPr>
                        <a:t>1- Traffic Distribution                                                                                                                                                                                           71</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3"/>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2- Network </a:t>
                      </a:r>
                      <a:r>
                        <a:rPr lang="fr-FR" sz="1000" b="0" i="0" u="none" strike="noStrike" cap="none" dirty="0" err="1">
                          <a:solidFill>
                            <a:srgbClr val="414141"/>
                          </a:solidFill>
                          <a:latin typeface="Verdana"/>
                          <a:ea typeface="Verdana"/>
                          <a:cs typeface="Verdana"/>
                          <a:sym typeface="Verdana"/>
                        </a:rPr>
                        <a:t>Availability</a:t>
                      </a:r>
                      <a:r>
                        <a:rPr lang="fr-FR" sz="1000" b="0" i="0" u="none" strike="noStrike" cap="none" dirty="0">
                          <a:solidFill>
                            <a:srgbClr val="414141"/>
                          </a:solidFill>
                          <a:latin typeface="Verdana"/>
                          <a:ea typeface="Verdana"/>
                          <a:cs typeface="Verdana"/>
                          <a:sym typeface="Verdana"/>
                        </a:rPr>
                        <a:t>                                                                                                                                                                                        74</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4"/>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3- Network Retainability                                                                                                                                                                                     76</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5"/>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4- Network Accessibility                                                                                                                                                                                      81</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6"/>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5- Network </a:t>
                      </a:r>
                      <a:r>
                        <a:rPr lang="fr-FR" sz="1000" b="0" i="0" u="none" strike="noStrike" cap="none" dirty="0" err="1">
                          <a:solidFill>
                            <a:srgbClr val="414141"/>
                          </a:solidFill>
                          <a:latin typeface="Verdana"/>
                          <a:ea typeface="Verdana"/>
                          <a:cs typeface="Verdana"/>
                          <a:sym typeface="Verdana"/>
                        </a:rPr>
                        <a:t>mobility</a:t>
                      </a:r>
                      <a:r>
                        <a:rPr lang="fr-FR" sz="1000" b="0" i="0" u="none" strike="noStrike" cap="none" dirty="0">
                          <a:solidFill>
                            <a:srgbClr val="414141"/>
                          </a:solidFill>
                          <a:latin typeface="Verdana"/>
                          <a:ea typeface="Verdana"/>
                          <a:cs typeface="Verdana"/>
                          <a:sym typeface="Verdana"/>
                        </a:rPr>
                        <a:t>                                                                                                                                                                                            83</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7"/>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6- Network </a:t>
                      </a:r>
                      <a:r>
                        <a:rPr lang="fr-FR" sz="1000" b="0" i="0" u="none" strike="noStrike" cap="none" dirty="0" err="1">
                          <a:solidFill>
                            <a:srgbClr val="414141"/>
                          </a:solidFill>
                          <a:latin typeface="Verdana"/>
                          <a:ea typeface="Verdana"/>
                          <a:cs typeface="Verdana"/>
                          <a:sym typeface="Verdana"/>
                        </a:rPr>
                        <a:t>Throughputs</a:t>
                      </a:r>
                      <a:r>
                        <a:rPr lang="fr-FR" sz="1000" b="0" i="0" u="none" strike="noStrike" cap="none" dirty="0">
                          <a:solidFill>
                            <a:srgbClr val="414141"/>
                          </a:solidFill>
                          <a:latin typeface="Verdana"/>
                          <a:ea typeface="Verdana"/>
                          <a:cs typeface="Verdana"/>
                          <a:sym typeface="Verdana"/>
                        </a:rPr>
                        <a:t>                                                                                                                                                                                     85</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8"/>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7- </a:t>
                      </a:r>
                      <a:r>
                        <a:rPr lang="fr-FR" sz="1000" b="0" i="0" u="none" strike="noStrike" cap="none" dirty="0" err="1">
                          <a:solidFill>
                            <a:srgbClr val="414141"/>
                          </a:solidFill>
                          <a:latin typeface="Verdana"/>
                          <a:ea typeface="Verdana"/>
                          <a:cs typeface="Verdana"/>
                          <a:sym typeface="Verdana"/>
                        </a:rPr>
                        <a:t>Interference</a:t>
                      </a:r>
                      <a:r>
                        <a:rPr lang="fr-FR" sz="1000" b="0" i="0" u="none" strike="noStrike" cap="none" dirty="0">
                          <a:solidFill>
                            <a:srgbClr val="414141"/>
                          </a:solidFill>
                          <a:latin typeface="Verdana"/>
                          <a:ea typeface="Verdana"/>
                          <a:cs typeface="Verdana"/>
                          <a:sym typeface="Verdana"/>
                        </a:rPr>
                        <a:t>                                                                                                                                                                                                  88</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9"/>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8- ARCEP OMC KPI                                                                                                                                                                                             90</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10"/>
                  </a:ext>
                </a:extLst>
              </a:tr>
              <a:tr h="39200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Capacity Audit</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rowSpan="5">
                  <a:txBody>
                    <a:bodyPr/>
                    <a:lstStyle/>
                    <a:p>
                      <a:pPr marL="355600" marR="0" lvl="0" indent="-355600" algn="ctr" rtl="0">
                        <a:lnSpc>
                          <a:spcPct val="106000"/>
                        </a:lnSpc>
                        <a:spcBef>
                          <a:spcPts val="0"/>
                        </a:spcBef>
                        <a:spcAft>
                          <a:spcPts val="0"/>
                        </a:spcAft>
                        <a:buClr>
                          <a:schemeClr val="dk1"/>
                        </a:buClr>
                        <a:buSzPts val="1400"/>
                        <a:buFont typeface="Noto Sans Symbols"/>
                        <a:buNone/>
                      </a:pPr>
                      <a:r>
                        <a:rPr lang="fr-FR" sz="1400" b="1" i="0" u="none" strike="noStrike" cap="none">
                          <a:solidFill>
                            <a:srgbClr val="414141"/>
                          </a:solidFill>
                          <a:latin typeface="Verdana"/>
                          <a:ea typeface="Verdana"/>
                          <a:cs typeface="Verdana"/>
                          <a:sym typeface="Verdana"/>
                        </a:rPr>
                        <a:t>95</a:t>
                      </a:r>
                      <a:endParaRPr sz="1400" b="1" i="0" u="none" strike="noStrike" cap="none">
                        <a:solidFill>
                          <a:srgbClr val="414141"/>
                        </a:solidFill>
                        <a:latin typeface="Verdana"/>
                        <a:ea typeface="Verdana"/>
                        <a:cs typeface="Verdana"/>
                        <a:sym typeface="Verdana"/>
                      </a:endParaRPr>
                    </a:p>
                    <a:p>
                      <a:pPr marL="355600" marR="0" lvl="0" indent="-355600" algn="ctr" rtl="0">
                        <a:lnSpc>
                          <a:spcPct val="106000"/>
                        </a:lnSpc>
                        <a:spcBef>
                          <a:spcPts val="1120"/>
                        </a:spcBef>
                        <a:spcAft>
                          <a:spcPts val="0"/>
                        </a:spcAft>
                        <a:buClr>
                          <a:schemeClr val="dk1"/>
                        </a:buClr>
                        <a:buSzPts val="1400"/>
                        <a:buFont typeface="Noto Sans Symbols"/>
                        <a:buNone/>
                      </a:pPr>
                      <a:endParaRPr sz="1400" b="0" i="0" u="none" strike="noStrike" cap="none">
                        <a:solidFill>
                          <a:srgbClr val="414141"/>
                        </a:solidFill>
                        <a:latin typeface="Verdana"/>
                        <a:ea typeface="Verdana"/>
                        <a:cs typeface="Verdana"/>
                        <a:sym typeface="Verdana"/>
                      </a:endParaRPr>
                    </a:p>
                  </a:txBody>
                  <a:tcPr marL="49850" marR="49850" marT="54000" marB="540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11"/>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a:solidFill>
                            <a:srgbClr val="414141"/>
                          </a:solidFill>
                          <a:latin typeface="Verdana"/>
                          <a:ea typeface="Verdana"/>
                          <a:cs typeface="Verdana"/>
                          <a:sym typeface="Verdana"/>
                        </a:rPr>
                        <a:t>     1 - 2G Capacity                                                                                                                                                                                                96</a:t>
                      </a:r>
                      <a:endParaRPr sz="10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12"/>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a:solidFill>
                            <a:srgbClr val="414141"/>
                          </a:solidFill>
                          <a:latin typeface="Verdana"/>
                          <a:ea typeface="Verdana"/>
                          <a:cs typeface="Verdana"/>
                          <a:sym typeface="Verdana"/>
                        </a:rPr>
                        <a:t>     2 – 3G Capacity                                                                                                                                                                                               98</a:t>
                      </a:r>
                      <a:endParaRPr sz="10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13"/>
                  </a:ext>
                </a:extLst>
              </a:tr>
              <a:tr h="255625">
                <a:tc>
                  <a:txBody>
                    <a:bodyPr/>
                    <a:lstStyle/>
                    <a:p>
                      <a:pPr marL="355600" marR="0" lvl="0" indent="-355600" algn="l" rtl="0">
                        <a:lnSpc>
                          <a:spcPct val="106000"/>
                        </a:lnSpc>
                        <a:spcBef>
                          <a:spcPts val="0"/>
                        </a:spcBef>
                        <a:spcAft>
                          <a:spcPts val="0"/>
                        </a:spcAft>
                        <a:buClr>
                          <a:srgbClr val="000000"/>
                        </a:buClr>
                        <a:buSzPts val="1000"/>
                        <a:buFont typeface="Noto Sans Symbols"/>
                        <a:buNone/>
                      </a:pPr>
                      <a:r>
                        <a:rPr lang="fr-FR" sz="1000" b="0" i="0" u="none" strike="noStrike" cap="none">
                          <a:solidFill>
                            <a:srgbClr val="414141"/>
                          </a:solidFill>
                          <a:latin typeface="Verdana"/>
                          <a:ea typeface="Verdana"/>
                          <a:cs typeface="Verdana"/>
                          <a:sym typeface="Verdana"/>
                        </a:rPr>
                        <a:t>     3 – 4G Capacity                                                                                                                                                                                              101</a:t>
                      </a:r>
                      <a:endParaRPr sz="10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14"/>
                  </a:ext>
                </a:extLst>
              </a:tr>
              <a:tr h="255625">
                <a:tc>
                  <a:txBody>
                    <a:bodyPr/>
                    <a:lstStyle/>
                    <a:p>
                      <a:pPr marL="355600" marR="0" lvl="0" indent="-355600" algn="l" rtl="0">
                        <a:lnSpc>
                          <a:spcPct val="106000"/>
                        </a:lnSpc>
                        <a:spcBef>
                          <a:spcPts val="0"/>
                        </a:spcBef>
                        <a:spcAft>
                          <a:spcPts val="0"/>
                        </a:spcAft>
                        <a:buClr>
                          <a:srgbClr val="000000"/>
                        </a:buClr>
                        <a:buSzPts val="1000"/>
                        <a:buFont typeface="Noto Sans Symbols"/>
                        <a:buNone/>
                      </a:pPr>
                      <a:r>
                        <a:rPr lang="fr-FR" sz="1000" b="0" i="0" u="none" strike="noStrike" cap="none">
                          <a:solidFill>
                            <a:srgbClr val="414141"/>
                          </a:solidFill>
                          <a:latin typeface="Verdana"/>
                          <a:ea typeface="Verdana"/>
                          <a:cs typeface="Verdana"/>
                          <a:sym typeface="Verdana"/>
                        </a:rPr>
                        <a:t>     4 – Bottleneck                                                                                                                                                                                                104</a:t>
                      </a:r>
                      <a:endParaRPr sz="16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15"/>
                  </a:ext>
                </a:extLst>
              </a:tr>
              <a:tr h="52112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CM Data Audit</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400"/>
                        <a:buFont typeface="Noto Sans Symbols"/>
                        <a:buNone/>
                      </a:pPr>
                      <a:r>
                        <a:rPr lang="fr-FR" sz="1400" b="0" i="0" u="none" strike="noStrike" cap="none" dirty="0" err="1">
                          <a:solidFill>
                            <a:srgbClr val="414141"/>
                          </a:solidFill>
                          <a:latin typeface="Verdana"/>
                          <a:ea typeface="Verdana"/>
                          <a:cs typeface="Verdana"/>
                          <a:sym typeface="Verdana"/>
                        </a:rPr>
                        <a:t>Ongoing</a:t>
                      </a:r>
                      <a:endParaRPr dirty="0"/>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16"/>
                  </a:ext>
                </a:extLst>
              </a:tr>
            </a:tbl>
          </a:graphicData>
        </a:graphic>
      </p:graphicFrame>
      <p:sp>
        <p:nvSpPr>
          <p:cNvPr id="1460" name="Google Shape;1460;p4"/>
          <p:cNvSpPr/>
          <p:nvPr/>
        </p:nvSpPr>
        <p:spPr>
          <a:xfrm>
            <a:off x="374967" y="1279756"/>
            <a:ext cx="334946" cy="357417"/>
          </a:xfrm>
          <a:custGeom>
            <a:avLst/>
            <a:gdLst/>
            <a:ahLst/>
            <a:cxnLst/>
            <a:rect l="l" t="t" r="r" b="b"/>
            <a:pathLst>
              <a:path w="512" h="512" extrusionOk="0">
                <a:moveTo>
                  <a:pt x="201" y="170"/>
                </a:moveTo>
                <a:cubicBezTo>
                  <a:pt x="147" y="170"/>
                  <a:pt x="147" y="170"/>
                  <a:pt x="147" y="170"/>
                </a:cubicBezTo>
                <a:cubicBezTo>
                  <a:pt x="165" y="147"/>
                  <a:pt x="190" y="130"/>
                  <a:pt x="220" y="122"/>
                </a:cubicBezTo>
                <a:cubicBezTo>
                  <a:pt x="212" y="135"/>
                  <a:pt x="206" y="151"/>
                  <a:pt x="201" y="170"/>
                </a:cubicBezTo>
                <a:close/>
                <a:moveTo>
                  <a:pt x="256" y="117"/>
                </a:moveTo>
                <a:cubicBezTo>
                  <a:pt x="245" y="117"/>
                  <a:pt x="232" y="137"/>
                  <a:pt x="223" y="170"/>
                </a:cubicBezTo>
                <a:cubicBezTo>
                  <a:pt x="288" y="170"/>
                  <a:pt x="288" y="170"/>
                  <a:pt x="288" y="170"/>
                </a:cubicBezTo>
                <a:cubicBezTo>
                  <a:pt x="279" y="137"/>
                  <a:pt x="266" y="117"/>
                  <a:pt x="256" y="117"/>
                </a:cubicBezTo>
                <a:close/>
                <a:moveTo>
                  <a:pt x="197" y="192"/>
                </a:moveTo>
                <a:cubicBezTo>
                  <a:pt x="133" y="192"/>
                  <a:pt x="133" y="192"/>
                  <a:pt x="133" y="192"/>
                </a:cubicBezTo>
                <a:cubicBezTo>
                  <a:pt x="124" y="208"/>
                  <a:pt x="119" y="226"/>
                  <a:pt x="118" y="245"/>
                </a:cubicBezTo>
                <a:cubicBezTo>
                  <a:pt x="192" y="245"/>
                  <a:pt x="192" y="245"/>
                  <a:pt x="192" y="245"/>
                </a:cubicBezTo>
                <a:cubicBezTo>
                  <a:pt x="192" y="227"/>
                  <a:pt x="194" y="209"/>
                  <a:pt x="197" y="192"/>
                </a:cubicBezTo>
                <a:close/>
                <a:moveTo>
                  <a:pt x="218" y="320"/>
                </a:moveTo>
                <a:cubicBezTo>
                  <a:pt x="293" y="320"/>
                  <a:pt x="293" y="320"/>
                  <a:pt x="293" y="320"/>
                </a:cubicBezTo>
                <a:cubicBezTo>
                  <a:pt x="296" y="304"/>
                  <a:pt x="298" y="286"/>
                  <a:pt x="298" y="266"/>
                </a:cubicBezTo>
                <a:cubicBezTo>
                  <a:pt x="213" y="266"/>
                  <a:pt x="213" y="266"/>
                  <a:pt x="213" y="266"/>
                </a:cubicBezTo>
                <a:cubicBezTo>
                  <a:pt x="214" y="286"/>
                  <a:pt x="216" y="304"/>
                  <a:pt x="218" y="320"/>
                </a:cubicBezTo>
                <a:close/>
                <a:moveTo>
                  <a:pt x="365" y="170"/>
                </a:moveTo>
                <a:cubicBezTo>
                  <a:pt x="347" y="147"/>
                  <a:pt x="321" y="130"/>
                  <a:pt x="292" y="122"/>
                </a:cubicBezTo>
                <a:cubicBezTo>
                  <a:pt x="299" y="135"/>
                  <a:pt x="306" y="151"/>
                  <a:pt x="310" y="170"/>
                </a:cubicBezTo>
                <a:lnTo>
                  <a:pt x="365" y="170"/>
                </a:lnTo>
                <a:close/>
                <a:moveTo>
                  <a:pt x="293" y="192"/>
                </a:moveTo>
                <a:cubicBezTo>
                  <a:pt x="218" y="192"/>
                  <a:pt x="218" y="192"/>
                  <a:pt x="218" y="192"/>
                </a:cubicBezTo>
                <a:cubicBezTo>
                  <a:pt x="216" y="207"/>
                  <a:pt x="214" y="225"/>
                  <a:pt x="213" y="245"/>
                </a:cubicBezTo>
                <a:cubicBezTo>
                  <a:pt x="298" y="245"/>
                  <a:pt x="298" y="245"/>
                  <a:pt x="298" y="245"/>
                </a:cubicBezTo>
                <a:cubicBezTo>
                  <a:pt x="298" y="225"/>
                  <a:pt x="296" y="207"/>
                  <a:pt x="293" y="192"/>
                </a:cubicBezTo>
                <a:close/>
                <a:moveTo>
                  <a:pt x="192" y="266"/>
                </a:moveTo>
                <a:cubicBezTo>
                  <a:pt x="118" y="266"/>
                  <a:pt x="118" y="266"/>
                  <a:pt x="118" y="266"/>
                </a:cubicBezTo>
                <a:cubicBezTo>
                  <a:pt x="119" y="285"/>
                  <a:pt x="124" y="303"/>
                  <a:pt x="133" y="320"/>
                </a:cubicBezTo>
                <a:cubicBezTo>
                  <a:pt x="197" y="320"/>
                  <a:pt x="197" y="320"/>
                  <a:pt x="197" y="320"/>
                </a:cubicBezTo>
                <a:cubicBezTo>
                  <a:pt x="194" y="303"/>
                  <a:pt x="192" y="284"/>
                  <a:pt x="192" y="266"/>
                </a:cubicBezTo>
                <a:close/>
                <a:moveTo>
                  <a:pt x="319" y="245"/>
                </a:moveTo>
                <a:cubicBezTo>
                  <a:pt x="394" y="245"/>
                  <a:pt x="394" y="245"/>
                  <a:pt x="394" y="245"/>
                </a:cubicBezTo>
                <a:cubicBezTo>
                  <a:pt x="392" y="226"/>
                  <a:pt x="387" y="208"/>
                  <a:pt x="379" y="192"/>
                </a:cubicBezTo>
                <a:cubicBezTo>
                  <a:pt x="314" y="192"/>
                  <a:pt x="314" y="192"/>
                  <a:pt x="314" y="192"/>
                </a:cubicBezTo>
                <a:cubicBezTo>
                  <a:pt x="317" y="209"/>
                  <a:pt x="319" y="227"/>
                  <a:pt x="319" y="245"/>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16" y="256"/>
                </a:moveTo>
                <a:cubicBezTo>
                  <a:pt x="416" y="167"/>
                  <a:pt x="344" y="96"/>
                  <a:pt x="256" y="96"/>
                </a:cubicBezTo>
                <a:cubicBezTo>
                  <a:pt x="167" y="96"/>
                  <a:pt x="96" y="167"/>
                  <a:pt x="96" y="256"/>
                </a:cubicBezTo>
                <a:cubicBezTo>
                  <a:pt x="96" y="344"/>
                  <a:pt x="167" y="416"/>
                  <a:pt x="256" y="416"/>
                </a:cubicBezTo>
                <a:cubicBezTo>
                  <a:pt x="344" y="416"/>
                  <a:pt x="416" y="344"/>
                  <a:pt x="416" y="256"/>
                </a:cubicBezTo>
                <a:close/>
                <a:moveTo>
                  <a:pt x="314" y="320"/>
                </a:moveTo>
                <a:cubicBezTo>
                  <a:pt x="379" y="320"/>
                  <a:pt x="379" y="320"/>
                  <a:pt x="379" y="320"/>
                </a:cubicBezTo>
                <a:cubicBezTo>
                  <a:pt x="387" y="303"/>
                  <a:pt x="392" y="285"/>
                  <a:pt x="394" y="266"/>
                </a:cubicBezTo>
                <a:cubicBezTo>
                  <a:pt x="319" y="266"/>
                  <a:pt x="319" y="266"/>
                  <a:pt x="319" y="266"/>
                </a:cubicBezTo>
                <a:cubicBezTo>
                  <a:pt x="319" y="284"/>
                  <a:pt x="317" y="303"/>
                  <a:pt x="314" y="320"/>
                </a:cubicBezTo>
                <a:close/>
                <a:moveTo>
                  <a:pt x="147" y="341"/>
                </a:moveTo>
                <a:cubicBezTo>
                  <a:pt x="165" y="364"/>
                  <a:pt x="190" y="381"/>
                  <a:pt x="220" y="389"/>
                </a:cubicBezTo>
                <a:cubicBezTo>
                  <a:pt x="212" y="377"/>
                  <a:pt x="206" y="360"/>
                  <a:pt x="201" y="341"/>
                </a:cubicBezTo>
                <a:lnTo>
                  <a:pt x="147" y="341"/>
                </a:lnTo>
                <a:close/>
                <a:moveTo>
                  <a:pt x="292" y="389"/>
                </a:moveTo>
                <a:cubicBezTo>
                  <a:pt x="321" y="381"/>
                  <a:pt x="347" y="364"/>
                  <a:pt x="365" y="341"/>
                </a:cubicBezTo>
                <a:cubicBezTo>
                  <a:pt x="310" y="341"/>
                  <a:pt x="310" y="341"/>
                  <a:pt x="310" y="341"/>
                </a:cubicBezTo>
                <a:cubicBezTo>
                  <a:pt x="306" y="360"/>
                  <a:pt x="299" y="377"/>
                  <a:pt x="292" y="389"/>
                </a:cubicBezTo>
                <a:close/>
                <a:moveTo>
                  <a:pt x="256" y="394"/>
                </a:moveTo>
                <a:cubicBezTo>
                  <a:pt x="266" y="394"/>
                  <a:pt x="279" y="375"/>
                  <a:pt x="288" y="341"/>
                </a:cubicBezTo>
                <a:cubicBezTo>
                  <a:pt x="223" y="341"/>
                  <a:pt x="223" y="341"/>
                  <a:pt x="223" y="341"/>
                </a:cubicBezTo>
                <a:cubicBezTo>
                  <a:pt x="232" y="375"/>
                  <a:pt x="245" y="394"/>
                  <a:pt x="256" y="39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61" name="Google Shape;1461;p4"/>
          <p:cNvSpPr/>
          <p:nvPr/>
        </p:nvSpPr>
        <p:spPr>
          <a:xfrm>
            <a:off x="379627" y="2095745"/>
            <a:ext cx="279151" cy="279972"/>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31" y="381"/>
                </a:moveTo>
                <a:cubicBezTo>
                  <a:pt x="229" y="383"/>
                  <a:pt x="226" y="384"/>
                  <a:pt x="223" y="384"/>
                </a:cubicBezTo>
                <a:cubicBezTo>
                  <a:pt x="221" y="384"/>
                  <a:pt x="218" y="383"/>
                  <a:pt x="216" y="382"/>
                </a:cubicBezTo>
                <a:cubicBezTo>
                  <a:pt x="213" y="379"/>
                  <a:pt x="200" y="377"/>
                  <a:pt x="194" y="376"/>
                </a:cubicBezTo>
                <a:cubicBezTo>
                  <a:pt x="187" y="375"/>
                  <a:pt x="181" y="374"/>
                  <a:pt x="177" y="372"/>
                </a:cubicBezTo>
                <a:cubicBezTo>
                  <a:pt x="167" y="369"/>
                  <a:pt x="162" y="357"/>
                  <a:pt x="160" y="350"/>
                </a:cubicBezTo>
                <a:cubicBezTo>
                  <a:pt x="159" y="343"/>
                  <a:pt x="156" y="332"/>
                  <a:pt x="161" y="324"/>
                </a:cubicBezTo>
                <a:cubicBezTo>
                  <a:pt x="167" y="317"/>
                  <a:pt x="173" y="302"/>
                  <a:pt x="176" y="291"/>
                </a:cubicBezTo>
                <a:cubicBezTo>
                  <a:pt x="180" y="272"/>
                  <a:pt x="179" y="258"/>
                  <a:pt x="172" y="250"/>
                </a:cubicBezTo>
                <a:cubicBezTo>
                  <a:pt x="164" y="240"/>
                  <a:pt x="149" y="240"/>
                  <a:pt x="149" y="240"/>
                </a:cubicBezTo>
                <a:cubicBezTo>
                  <a:pt x="149" y="240"/>
                  <a:pt x="149" y="240"/>
                  <a:pt x="149" y="240"/>
                </a:cubicBezTo>
                <a:cubicBezTo>
                  <a:pt x="149" y="240"/>
                  <a:pt x="149" y="240"/>
                  <a:pt x="149" y="240"/>
                </a:cubicBezTo>
                <a:cubicBezTo>
                  <a:pt x="148" y="240"/>
                  <a:pt x="134" y="240"/>
                  <a:pt x="125" y="250"/>
                </a:cubicBezTo>
                <a:cubicBezTo>
                  <a:pt x="119" y="259"/>
                  <a:pt x="118" y="272"/>
                  <a:pt x="122" y="291"/>
                </a:cubicBezTo>
                <a:cubicBezTo>
                  <a:pt x="125" y="302"/>
                  <a:pt x="131" y="317"/>
                  <a:pt x="136" y="324"/>
                </a:cubicBezTo>
                <a:cubicBezTo>
                  <a:pt x="142" y="332"/>
                  <a:pt x="139" y="344"/>
                  <a:pt x="137" y="350"/>
                </a:cubicBezTo>
                <a:cubicBezTo>
                  <a:pt x="135" y="357"/>
                  <a:pt x="131" y="369"/>
                  <a:pt x="121" y="372"/>
                </a:cubicBezTo>
                <a:cubicBezTo>
                  <a:pt x="120" y="373"/>
                  <a:pt x="118" y="373"/>
                  <a:pt x="117" y="373"/>
                </a:cubicBezTo>
                <a:cubicBezTo>
                  <a:pt x="113" y="373"/>
                  <a:pt x="109" y="370"/>
                  <a:pt x="107" y="366"/>
                </a:cubicBezTo>
                <a:cubicBezTo>
                  <a:pt x="105" y="361"/>
                  <a:pt x="108" y="354"/>
                  <a:pt x="113" y="352"/>
                </a:cubicBezTo>
                <a:cubicBezTo>
                  <a:pt x="115" y="351"/>
                  <a:pt x="119" y="340"/>
                  <a:pt x="118" y="336"/>
                </a:cubicBezTo>
                <a:cubicBezTo>
                  <a:pt x="112" y="326"/>
                  <a:pt x="105" y="310"/>
                  <a:pt x="101" y="296"/>
                </a:cubicBezTo>
                <a:cubicBezTo>
                  <a:pt x="95" y="270"/>
                  <a:pt x="98" y="250"/>
                  <a:pt x="109" y="237"/>
                </a:cubicBezTo>
                <a:cubicBezTo>
                  <a:pt x="123" y="219"/>
                  <a:pt x="146" y="218"/>
                  <a:pt x="149" y="218"/>
                </a:cubicBezTo>
                <a:cubicBezTo>
                  <a:pt x="149" y="218"/>
                  <a:pt x="149" y="218"/>
                  <a:pt x="149" y="218"/>
                </a:cubicBezTo>
                <a:cubicBezTo>
                  <a:pt x="149" y="218"/>
                  <a:pt x="149" y="218"/>
                  <a:pt x="149" y="218"/>
                </a:cubicBezTo>
                <a:cubicBezTo>
                  <a:pt x="149" y="218"/>
                  <a:pt x="149" y="218"/>
                  <a:pt x="149" y="218"/>
                </a:cubicBezTo>
                <a:cubicBezTo>
                  <a:pt x="149" y="218"/>
                  <a:pt x="149" y="218"/>
                  <a:pt x="149" y="218"/>
                </a:cubicBezTo>
                <a:cubicBezTo>
                  <a:pt x="153" y="218"/>
                  <a:pt x="175" y="219"/>
                  <a:pt x="189" y="237"/>
                </a:cubicBezTo>
                <a:cubicBezTo>
                  <a:pt x="200" y="250"/>
                  <a:pt x="203" y="270"/>
                  <a:pt x="196" y="296"/>
                </a:cubicBezTo>
                <a:cubicBezTo>
                  <a:pt x="193" y="310"/>
                  <a:pt x="186" y="326"/>
                  <a:pt x="180" y="336"/>
                </a:cubicBezTo>
                <a:cubicBezTo>
                  <a:pt x="179" y="340"/>
                  <a:pt x="183" y="351"/>
                  <a:pt x="185" y="353"/>
                </a:cubicBezTo>
                <a:cubicBezTo>
                  <a:pt x="187" y="353"/>
                  <a:pt x="193" y="354"/>
                  <a:pt x="198" y="355"/>
                </a:cubicBezTo>
                <a:cubicBezTo>
                  <a:pt x="210" y="357"/>
                  <a:pt x="223" y="359"/>
                  <a:pt x="230" y="366"/>
                </a:cubicBezTo>
                <a:cubicBezTo>
                  <a:pt x="235" y="370"/>
                  <a:pt x="235" y="376"/>
                  <a:pt x="231" y="381"/>
                </a:cubicBezTo>
                <a:close/>
                <a:moveTo>
                  <a:pt x="416" y="320"/>
                </a:moveTo>
                <a:cubicBezTo>
                  <a:pt x="416" y="326"/>
                  <a:pt x="411" y="330"/>
                  <a:pt x="405" y="330"/>
                </a:cubicBezTo>
                <a:cubicBezTo>
                  <a:pt x="224" y="330"/>
                  <a:pt x="224" y="330"/>
                  <a:pt x="224" y="330"/>
                </a:cubicBezTo>
                <a:cubicBezTo>
                  <a:pt x="218" y="330"/>
                  <a:pt x="213" y="326"/>
                  <a:pt x="213" y="320"/>
                </a:cubicBezTo>
                <a:cubicBezTo>
                  <a:pt x="213" y="314"/>
                  <a:pt x="218" y="309"/>
                  <a:pt x="224" y="309"/>
                </a:cubicBezTo>
                <a:cubicBezTo>
                  <a:pt x="394" y="309"/>
                  <a:pt x="394" y="309"/>
                  <a:pt x="394" y="309"/>
                </a:cubicBezTo>
                <a:cubicBezTo>
                  <a:pt x="394" y="181"/>
                  <a:pt x="394" y="181"/>
                  <a:pt x="394" y="181"/>
                </a:cubicBezTo>
                <a:cubicBezTo>
                  <a:pt x="170" y="181"/>
                  <a:pt x="170" y="181"/>
                  <a:pt x="170" y="181"/>
                </a:cubicBezTo>
                <a:cubicBezTo>
                  <a:pt x="170" y="192"/>
                  <a:pt x="170" y="192"/>
                  <a:pt x="170" y="192"/>
                </a:cubicBezTo>
                <a:cubicBezTo>
                  <a:pt x="170" y="198"/>
                  <a:pt x="166" y="202"/>
                  <a:pt x="160" y="202"/>
                </a:cubicBezTo>
                <a:cubicBezTo>
                  <a:pt x="154" y="202"/>
                  <a:pt x="149" y="198"/>
                  <a:pt x="149" y="192"/>
                </a:cubicBezTo>
                <a:cubicBezTo>
                  <a:pt x="149" y="170"/>
                  <a:pt x="149" y="170"/>
                  <a:pt x="149" y="170"/>
                </a:cubicBezTo>
                <a:cubicBezTo>
                  <a:pt x="149" y="164"/>
                  <a:pt x="154" y="160"/>
                  <a:pt x="160" y="160"/>
                </a:cubicBezTo>
                <a:cubicBezTo>
                  <a:pt x="405" y="160"/>
                  <a:pt x="405" y="160"/>
                  <a:pt x="405" y="160"/>
                </a:cubicBezTo>
                <a:cubicBezTo>
                  <a:pt x="411" y="160"/>
                  <a:pt x="416" y="164"/>
                  <a:pt x="416" y="170"/>
                </a:cubicBezTo>
                <a:lnTo>
                  <a:pt x="416" y="320"/>
                </a:lnTo>
                <a:close/>
                <a:moveTo>
                  <a:pt x="234" y="256"/>
                </a:moveTo>
                <a:cubicBezTo>
                  <a:pt x="362" y="256"/>
                  <a:pt x="362" y="256"/>
                  <a:pt x="362" y="256"/>
                </a:cubicBezTo>
                <a:cubicBezTo>
                  <a:pt x="368" y="256"/>
                  <a:pt x="373" y="260"/>
                  <a:pt x="373" y="266"/>
                </a:cubicBezTo>
                <a:cubicBezTo>
                  <a:pt x="373" y="272"/>
                  <a:pt x="368" y="277"/>
                  <a:pt x="362" y="277"/>
                </a:cubicBezTo>
                <a:cubicBezTo>
                  <a:pt x="234" y="277"/>
                  <a:pt x="234" y="277"/>
                  <a:pt x="234" y="277"/>
                </a:cubicBezTo>
                <a:cubicBezTo>
                  <a:pt x="228" y="277"/>
                  <a:pt x="224" y="272"/>
                  <a:pt x="224" y="266"/>
                </a:cubicBezTo>
                <a:cubicBezTo>
                  <a:pt x="224" y="260"/>
                  <a:pt x="228" y="256"/>
                  <a:pt x="234" y="256"/>
                </a:cubicBezTo>
                <a:close/>
                <a:moveTo>
                  <a:pt x="224" y="224"/>
                </a:moveTo>
                <a:cubicBezTo>
                  <a:pt x="224" y="218"/>
                  <a:pt x="228" y="213"/>
                  <a:pt x="234" y="213"/>
                </a:cubicBezTo>
                <a:cubicBezTo>
                  <a:pt x="362" y="213"/>
                  <a:pt x="362" y="213"/>
                  <a:pt x="362" y="213"/>
                </a:cubicBezTo>
                <a:cubicBezTo>
                  <a:pt x="368" y="213"/>
                  <a:pt x="373" y="218"/>
                  <a:pt x="373" y="224"/>
                </a:cubicBezTo>
                <a:cubicBezTo>
                  <a:pt x="373" y="230"/>
                  <a:pt x="368" y="234"/>
                  <a:pt x="362" y="234"/>
                </a:cubicBezTo>
                <a:cubicBezTo>
                  <a:pt x="234" y="234"/>
                  <a:pt x="234" y="234"/>
                  <a:pt x="234" y="234"/>
                </a:cubicBezTo>
                <a:cubicBezTo>
                  <a:pt x="228" y="234"/>
                  <a:pt x="224" y="230"/>
                  <a:pt x="224" y="22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62" name="Google Shape;1462;p4"/>
          <p:cNvSpPr/>
          <p:nvPr/>
        </p:nvSpPr>
        <p:spPr>
          <a:xfrm rot="10800000" flipH="1">
            <a:off x="406805" y="6047999"/>
            <a:ext cx="299209" cy="334453"/>
          </a:xfrm>
          <a:custGeom>
            <a:avLst/>
            <a:gdLst/>
            <a:ahLst/>
            <a:cxnLst/>
            <a:rect l="l" t="t" r="r" b="b"/>
            <a:pathLst>
              <a:path w="512" h="512" extrusionOk="0">
                <a:moveTo>
                  <a:pt x="393" y="234"/>
                </a:moveTo>
                <a:cubicBezTo>
                  <a:pt x="368" y="234"/>
                  <a:pt x="368" y="234"/>
                  <a:pt x="368" y="234"/>
                </a:cubicBezTo>
                <a:cubicBezTo>
                  <a:pt x="364" y="234"/>
                  <a:pt x="359" y="231"/>
                  <a:pt x="358" y="227"/>
                </a:cubicBezTo>
                <a:cubicBezTo>
                  <a:pt x="356" y="219"/>
                  <a:pt x="353" y="211"/>
                  <a:pt x="349" y="204"/>
                </a:cubicBezTo>
                <a:cubicBezTo>
                  <a:pt x="346" y="200"/>
                  <a:pt x="347" y="194"/>
                  <a:pt x="351" y="191"/>
                </a:cubicBezTo>
                <a:cubicBezTo>
                  <a:pt x="367" y="174"/>
                  <a:pt x="367" y="174"/>
                  <a:pt x="367" y="174"/>
                </a:cubicBezTo>
                <a:cubicBezTo>
                  <a:pt x="366" y="173"/>
                  <a:pt x="366" y="173"/>
                  <a:pt x="366" y="173"/>
                </a:cubicBezTo>
                <a:cubicBezTo>
                  <a:pt x="366" y="173"/>
                  <a:pt x="366" y="172"/>
                  <a:pt x="366" y="172"/>
                </a:cubicBezTo>
                <a:cubicBezTo>
                  <a:pt x="366" y="172"/>
                  <a:pt x="366" y="172"/>
                  <a:pt x="366" y="172"/>
                </a:cubicBezTo>
                <a:cubicBezTo>
                  <a:pt x="358" y="162"/>
                  <a:pt x="349" y="153"/>
                  <a:pt x="340" y="146"/>
                </a:cubicBezTo>
                <a:cubicBezTo>
                  <a:pt x="340" y="146"/>
                  <a:pt x="340" y="146"/>
                  <a:pt x="339" y="145"/>
                </a:cubicBezTo>
                <a:cubicBezTo>
                  <a:pt x="339" y="145"/>
                  <a:pt x="339" y="145"/>
                  <a:pt x="338" y="145"/>
                </a:cubicBezTo>
                <a:cubicBezTo>
                  <a:pt x="337" y="144"/>
                  <a:pt x="337" y="144"/>
                  <a:pt x="337" y="144"/>
                </a:cubicBezTo>
                <a:cubicBezTo>
                  <a:pt x="320" y="161"/>
                  <a:pt x="320" y="161"/>
                  <a:pt x="320" y="161"/>
                </a:cubicBezTo>
                <a:cubicBezTo>
                  <a:pt x="317" y="164"/>
                  <a:pt x="312" y="165"/>
                  <a:pt x="308" y="163"/>
                </a:cubicBezTo>
                <a:cubicBezTo>
                  <a:pt x="300" y="159"/>
                  <a:pt x="293" y="155"/>
                  <a:pt x="285" y="153"/>
                </a:cubicBezTo>
                <a:cubicBezTo>
                  <a:pt x="280" y="152"/>
                  <a:pt x="277" y="148"/>
                  <a:pt x="277" y="143"/>
                </a:cubicBezTo>
                <a:cubicBezTo>
                  <a:pt x="277" y="119"/>
                  <a:pt x="277" y="119"/>
                  <a:pt x="277" y="119"/>
                </a:cubicBezTo>
                <a:cubicBezTo>
                  <a:pt x="274" y="118"/>
                  <a:pt x="270" y="118"/>
                  <a:pt x="267" y="118"/>
                </a:cubicBezTo>
                <a:cubicBezTo>
                  <a:pt x="259" y="117"/>
                  <a:pt x="252" y="117"/>
                  <a:pt x="245" y="118"/>
                </a:cubicBezTo>
                <a:cubicBezTo>
                  <a:pt x="241" y="118"/>
                  <a:pt x="238" y="118"/>
                  <a:pt x="234" y="119"/>
                </a:cubicBezTo>
                <a:cubicBezTo>
                  <a:pt x="234" y="143"/>
                  <a:pt x="234" y="143"/>
                  <a:pt x="234" y="143"/>
                </a:cubicBezTo>
                <a:cubicBezTo>
                  <a:pt x="234" y="148"/>
                  <a:pt x="231" y="152"/>
                  <a:pt x="227" y="153"/>
                </a:cubicBezTo>
                <a:cubicBezTo>
                  <a:pt x="219" y="155"/>
                  <a:pt x="211" y="159"/>
                  <a:pt x="204" y="163"/>
                </a:cubicBezTo>
                <a:cubicBezTo>
                  <a:pt x="200" y="165"/>
                  <a:pt x="194" y="164"/>
                  <a:pt x="191" y="161"/>
                </a:cubicBezTo>
                <a:cubicBezTo>
                  <a:pt x="174" y="144"/>
                  <a:pt x="174" y="144"/>
                  <a:pt x="174" y="144"/>
                </a:cubicBezTo>
                <a:cubicBezTo>
                  <a:pt x="174" y="144"/>
                  <a:pt x="173" y="144"/>
                  <a:pt x="173" y="145"/>
                </a:cubicBezTo>
                <a:cubicBezTo>
                  <a:pt x="162" y="153"/>
                  <a:pt x="153" y="162"/>
                  <a:pt x="145" y="173"/>
                </a:cubicBezTo>
                <a:cubicBezTo>
                  <a:pt x="144" y="173"/>
                  <a:pt x="144" y="174"/>
                  <a:pt x="144" y="174"/>
                </a:cubicBezTo>
                <a:cubicBezTo>
                  <a:pt x="161" y="191"/>
                  <a:pt x="161" y="191"/>
                  <a:pt x="161" y="191"/>
                </a:cubicBezTo>
                <a:cubicBezTo>
                  <a:pt x="164" y="194"/>
                  <a:pt x="165" y="200"/>
                  <a:pt x="163" y="204"/>
                </a:cubicBezTo>
                <a:cubicBezTo>
                  <a:pt x="159" y="211"/>
                  <a:pt x="155" y="219"/>
                  <a:pt x="153" y="227"/>
                </a:cubicBezTo>
                <a:cubicBezTo>
                  <a:pt x="152" y="231"/>
                  <a:pt x="148" y="234"/>
                  <a:pt x="143" y="234"/>
                </a:cubicBezTo>
                <a:cubicBezTo>
                  <a:pt x="119" y="234"/>
                  <a:pt x="119" y="234"/>
                  <a:pt x="119" y="234"/>
                </a:cubicBezTo>
                <a:cubicBezTo>
                  <a:pt x="118" y="238"/>
                  <a:pt x="118" y="241"/>
                  <a:pt x="118" y="245"/>
                </a:cubicBezTo>
                <a:cubicBezTo>
                  <a:pt x="117" y="248"/>
                  <a:pt x="117" y="252"/>
                  <a:pt x="117" y="256"/>
                </a:cubicBezTo>
                <a:cubicBezTo>
                  <a:pt x="117" y="259"/>
                  <a:pt x="117" y="263"/>
                  <a:pt x="118" y="267"/>
                </a:cubicBezTo>
                <a:cubicBezTo>
                  <a:pt x="118" y="270"/>
                  <a:pt x="118" y="274"/>
                  <a:pt x="119" y="277"/>
                </a:cubicBezTo>
                <a:cubicBezTo>
                  <a:pt x="143" y="277"/>
                  <a:pt x="143" y="277"/>
                  <a:pt x="143" y="277"/>
                </a:cubicBezTo>
                <a:cubicBezTo>
                  <a:pt x="148" y="277"/>
                  <a:pt x="152" y="280"/>
                  <a:pt x="153" y="285"/>
                </a:cubicBezTo>
                <a:cubicBezTo>
                  <a:pt x="155" y="293"/>
                  <a:pt x="159" y="300"/>
                  <a:pt x="163" y="308"/>
                </a:cubicBezTo>
                <a:cubicBezTo>
                  <a:pt x="165" y="312"/>
                  <a:pt x="164" y="317"/>
                  <a:pt x="161" y="320"/>
                </a:cubicBezTo>
                <a:cubicBezTo>
                  <a:pt x="144" y="337"/>
                  <a:pt x="144" y="337"/>
                  <a:pt x="144" y="337"/>
                </a:cubicBezTo>
                <a:cubicBezTo>
                  <a:pt x="145" y="338"/>
                  <a:pt x="145" y="338"/>
                  <a:pt x="145" y="338"/>
                </a:cubicBezTo>
                <a:cubicBezTo>
                  <a:pt x="145" y="339"/>
                  <a:pt x="145" y="339"/>
                  <a:pt x="145" y="339"/>
                </a:cubicBezTo>
                <a:cubicBezTo>
                  <a:pt x="145" y="339"/>
                  <a:pt x="146" y="340"/>
                  <a:pt x="146" y="340"/>
                </a:cubicBezTo>
                <a:cubicBezTo>
                  <a:pt x="153" y="349"/>
                  <a:pt x="162" y="358"/>
                  <a:pt x="172" y="366"/>
                </a:cubicBezTo>
                <a:cubicBezTo>
                  <a:pt x="172" y="366"/>
                  <a:pt x="172" y="366"/>
                  <a:pt x="172" y="366"/>
                </a:cubicBezTo>
                <a:cubicBezTo>
                  <a:pt x="172" y="366"/>
                  <a:pt x="173" y="366"/>
                  <a:pt x="173" y="367"/>
                </a:cubicBezTo>
                <a:cubicBezTo>
                  <a:pt x="174" y="367"/>
                  <a:pt x="174" y="367"/>
                  <a:pt x="174" y="367"/>
                </a:cubicBezTo>
                <a:cubicBezTo>
                  <a:pt x="191" y="351"/>
                  <a:pt x="191" y="351"/>
                  <a:pt x="191" y="351"/>
                </a:cubicBezTo>
                <a:cubicBezTo>
                  <a:pt x="194" y="347"/>
                  <a:pt x="200" y="346"/>
                  <a:pt x="204" y="349"/>
                </a:cubicBezTo>
                <a:cubicBezTo>
                  <a:pt x="211" y="353"/>
                  <a:pt x="219" y="356"/>
                  <a:pt x="227" y="358"/>
                </a:cubicBezTo>
                <a:cubicBezTo>
                  <a:pt x="231" y="359"/>
                  <a:pt x="234" y="364"/>
                  <a:pt x="234" y="368"/>
                </a:cubicBezTo>
                <a:cubicBezTo>
                  <a:pt x="234" y="393"/>
                  <a:pt x="234" y="393"/>
                  <a:pt x="234" y="393"/>
                </a:cubicBezTo>
                <a:cubicBezTo>
                  <a:pt x="238" y="393"/>
                  <a:pt x="241" y="394"/>
                  <a:pt x="245" y="394"/>
                </a:cubicBezTo>
                <a:cubicBezTo>
                  <a:pt x="245" y="394"/>
                  <a:pt x="245" y="394"/>
                  <a:pt x="245" y="394"/>
                </a:cubicBezTo>
                <a:cubicBezTo>
                  <a:pt x="245" y="394"/>
                  <a:pt x="245" y="394"/>
                  <a:pt x="245" y="394"/>
                </a:cubicBezTo>
                <a:cubicBezTo>
                  <a:pt x="245" y="394"/>
                  <a:pt x="245" y="394"/>
                  <a:pt x="245" y="394"/>
                </a:cubicBezTo>
                <a:cubicBezTo>
                  <a:pt x="252" y="394"/>
                  <a:pt x="259" y="395"/>
                  <a:pt x="267" y="394"/>
                </a:cubicBezTo>
                <a:cubicBezTo>
                  <a:pt x="270" y="394"/>
                  <a:pt x="274" y="393"/>
                  <a:pt x="277" y="393"/>
                </a:cubicBezTo>
                <a:cubicBezTo>
                  <a:pt x="277" y="368"/>
                  <a:pt x="277" y="368"/>
                  <a:pt x="277" y="368"/>
                </a:cubicBezTo>
                <a:cubicBezTo>
                  <a:pt x="277" y="364"/>
                  <a:pt x="280" y="359"/>
                  <a:pt x="285" y="358"/>
                </a:cubicBezTo>
                <a:cubicBezTo>
                  <a:pt x="293" y="356"/>
                  <a:pt x="300" y="353"/>
                  <a:pt x="308" y="349"/>
                </a:cubicBezTo>
                <a:cubicBezTo>
                  <a:pt x="312" y="346"/>
                  <a:pt x="317" y="347"/>
                  <a:pt x="320" y="351"/>
                </a:cubicBezTo>
                <a:cubicBezTo>
                  <a:pt x="337" y="368"/>
                  <a:pt x="337" y="368"/>
                  <a:pt x="337" y="368"/>
                </a:cubicBezTo>
                <a:cubicBezTo>
                  <a:pt x="338" y="367"/>
                  <a:pt x="338" y="367"/>
                  <a:pt x="339" y="367"/>
                </a:cubicBezTo>
                <a:cubicBezTo>
                  <a:pt x="349" y="359"/>
                  <a:pt x="359" y="349"/>
                  <a:pt x="367" y="339"/>
                </a:cubicBezTo>
                <a:cubicBezTo>
                  <a:pt x="367" y="338"/>
                  <a:pt x="367" y="338"/>
                  <a:pt x="368" y="337"/>
                </a:cubicBezTo>
                <a:cubicBezTo>
                  <a:pt x="351" y="320"/>
                  <a:pt x="351" y="320"/>
                  <a:pt x="351" y="320"/>
                </a:cubicBezTo>
                <a:cubicBezTo>
                  <a:pt x="347" y="317"/>
                  <a:pt x="346" y="312"/>
                  <a:pt x="349" y="308"/>
                </a:cubicBezTo>
                <a:cubicBezTo>
                  <a:pt x="353" y="300"/>
                  <a:pt x="356" y="293"/>
                  <a:pt x="358" y="285"/>
                </a:cubicBezTo>
                <a:cubicBezTo>
                  <a:pt x="359" y="280"/>
                  <a:pt x="364" y="277"/>
                  <a:pt x="368" y="277"/>
                </a:cubicBezTo>
                <a:cubicBezTo>
                  <a:pt x="393" y="277"/>
                  <a:pt x="393" y="277"/>
                  <a:pt x="393" y="277"/>
                </a:cubicBezTo>
                <a:cubicBezTo>
                  <a:pt x="393" y="274"/>
                  <a:pt x="393" y="270"/>
                  <a:pt x="394" y="267"/>
                </a:cubicBezTo>
                <a:cubicBezTo>
                  <a:pt x="394" y="263"/>
                  <a:pt x="394" y="259"/>
                  <a:pt x="394" y="256"/>
                </a:cubicBezTo>
                <a:cubicBezTo>
                  <a:pt x="394" y="252"/>
                  <a:pt x="394" y="248"/>
                  <a:pt x="394" y="245"/>
                </a:cubicBezTo>
                <a:cubicBezTo>
                  <a:pt x="393" y="241"/>
                  <a:pt x="393" y="238"/>
                  <a:pt x="393" y="234"/>
                </a:cubicBezTo>
                <a:close/>
                <a:moveTo>
                  <a:pt x="256" y="320"/>
                </a:moveTo>
                <a:cubicBezTo>
                  <a:pt x="220" y="320"/>
                  <a:pt x="192" y="291"/>
                  <a:pt x="192" y="256"/>
                </a:cubicBezTo>
                <a:cubicBezTo>
                  <a:pt x="192" y="220"/>
                  <a:pt x="220" y="192"/>
                  <a:pt x="256" y="192"/>
                </a:cubicBezTo>
                <a:cubicBezTo>
                  <a:pt x="291" y="192"/>
                  <a:pt x="320" y="220"/>
                  <a:pt x="320" y="256"/>
                </a:cubicBezTo>
                <a:cubicBezTo>
                  <a:pt x="320" y="291"/>
                  <a:pt x="291" y="320"/>
                  <a:pt x="256" y="320"/>
                </a:cubicBezTo>
                <a:close/>
                <a:moveTo>
                  <a:pt x="298" y="256"/>
                </a:moveTo>
                <a:cubicBezTo>
                  <a:pt x="298" y="279"/>
                  <a:pt x="279" y="298"/>
                  <a:pt x="256" y="298"/>
                </a:cubicBezTo>
                <a:cubicBezTo>
                  <a:pt x="232" y="298"/>
                  <a:pt x="213" y="279"/>
                  <a:pt x="213" y="256"/>
                </a:cubicBezTo>
                <a:cubicBezTo>
                  <a:pt x="213" y="232"/>
                  <a:pt x="232" y="213"/>
                  <a:pt x="256" y="213"/>
                </a:cubicBezTo>
                <a:cubicBezTo>
                  <a:pt x="279" y="213"/>
                  <a:pt x="298" y="232"/>
                  <a:pt x="298" y="256"/>
                </a:cubicBezTo>
                <a:close/>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15" y="268"/>
                </a:moveTo>
                <a:cubicBezTo>
                  <a:pt x="414" y="276"/>
                  <a:pt x="413" y="283"/>
                  <a:pt x="412" y="290"/>
                </a:cubicBezTo>
                <a:cubicBezTo>
                  <a:pt x="411" y="295"/>
                  <a:pt x="406" y="298"/>
                  <a:pt x="401" y="298"/>
                </a:cubicBezTo>
                <a:cubicBezTo>
                  <a:pt x="376" y="298"/>
                  <a:pt x="376" y="298"/>
                  <a:pt x="376" y="298"/>
                </a:cubicBezTo>
                <a:cubicBezTo>
                  <a:pt x="375" y="303"/>
                  <a:pt x="373" y="307"/>
                  <a:pt x="371" y="311"/>
                </a:cubicBezTo>
                <a:cubicBezTo>
                  <a:pt x="389" y="329"/>
                  <a:pt x="389" y="329"/>
                  <a:pt x="389" y="329"/>
                </a:cubicBezTo>
                <a:cubicBezTo>
                  <a:pt x="392" y="332"/>
                  <a:pt x="393" y="338"/>
                  <a:pt x="390" y="342"/>
                </a:cubicBezTo>
                <a:cubicBezTo>
                  <a:pt x="388" y="345"/>
                  <a:pt x="386" y="348"/>
                  <a:pt x="384" y="351"/>
                </a:cubicBezTo>
                <a:cubicBezTo>
                  <a:pt x="375" y="364"/>
                  <a:pt x="364" y="375"/>
                  <a:pt x="351" y="384"/>
                </a:cubicBezTo>
                <a:cubicBezTo>
                  <a:pt x="348" y="386"/>
                  <a:pt x="345" y="388"/>
                  <a:pt x="342" y="390"/>
                </a:cubicBezTo>
                <a:cubicBezTo>
                  <a:pt x="338" y="393"/>
                  <a:pt x="332" y="392"/>
                  <a:pt x="329" y="389"/>
                </a:cubicBezTo>
                <a:cubicBezTo>
                  <a:pt x="311" y="371"/>
                  <a:pt x="311" y="371"/>
                  <a:pt x="311" y="371"/>
                </a:cubicBezTo>
                <a:cubicBezTo>
                  <a:pt x="307" y="373"/>
                  <a:pt x="303" y="375"/>
                  <a:pt x="298" y="376"/>
                </a:cubicBezTo>
                <a:cubicBezTo>
                  <a:pt x="298" y="401"/>
                  <a:pt x="298" y="401"/>
                  <a:pt x="298" y="401"/>
                </a:cubicBezTo>
                <a:cubicBezTo>
                  <a:pt x="298" y="407"/>
                  <a:pt x="295" y="411"/>
                  <a:pt x="290" y="412"/>
                </a:cubicBezTo>
                <a:cubicBezTo>
                  <a:pt x="283" y="414"/>
                  <a:pt x="276" y="415"/>
                  <a:pt x="269" y="415"/>
                </a:cubicBezTo>
                <a:cubicBezTo>
                  <a:pt x="269" y="415"/>
                  <a:pt x="269" y="416"/>
                  <a:pt x="269" y="416"/>
                </a:cubicBezTo>
                <a:cubicBezTo>
                  <a:pt x="268" y="416"/>
                  <a:pt x="268" y="416"/>
                  <a:pt x="268" y="416"/>
                </a:cubicBezTo>
                <a:cubicBezTo>
                  <a:pt x="268" y="416"/>
                  <a:pt x="268" y="416"/>
                  <a:pt x="268" y="416"/>
                </a:cubicBezTo>
                <a:cubicBezTo>
                  <a:pt x="267" y="416"/>
                  <a:pt x="265" y="415"/>
                  <a:pt x="264" y="416"/>
                </a:cubicBezTo>
                <a:cubicBezTo>
                  <a:pt x="261" y="416"/>
                  <a:pt x="258" y="416"/>
                  <a:pt x="256" y="416"/>
                </a:cubicBezTo>
                <a:cubicBezTo>
                  <a:pt x="256" y="416"/>
                  <a:pt x="256" y="416"/>
                  <a:pt x="256" y="416"/>
                </a:cubicBezTo>
                <a:cubicBezTo>
                  <a:pt x="256" y="416"/>
                  <a:pt x="256" y="416"/>
                  <a:pt x="256" y="416"/>
                </a:cubicBezTo>
                <a:cubicBezTo>
                  <a:pt x="253" y="416"/>
                  <a:pt x="251" y="416"/>
                  <a:pt x="249" y="416"/>
                </a:cubicBezTo>
                <a:cubicBezTo>
                  <a:pt x="247" y="416"/>
                  <a:pt x="245" y="416"/>
                  <a:pt x="243" y="416"/>
                </a:cubicBezTo>
                <a:cubicBezTo>
                  <a:pt x="243" y="416"/>
                  <a:pt x="243" y="416"/>
                  <a:pt x="243" y="416"/>
                </a:cubicBezTo>
                <a:cubicBezTo>
                  <a:pt x="243" y="416"/>
                  <a:pt x="243" y="416"/>
                  <a:pt x="243" y="416"/>
                </a:cubicBezTo>
                <a:cubicBezTo>
                  <a:pt x="243" y="416"/>
                  <a:pt x="243" y="416"/>
                  <a:pt x="243" y="416"/>
                </a:cubicBezTo>
                <a:cubicBezTo>
                  <a:pt x="235" y="416"/>
                  <a:pt x="228" y="414"/>
                  <a:pt x="221" y="412"/>
                </a:cubicBezTo>
                <a:cubicBezTo>
                  <a:pt x="216" y="411"/>
                  <a:pt x="213" y="407"/>
                  <a:pt x="213" y="401"/>
                </a:cubicBezTo>
                <a:cubicBezTo>
                  <a:pt x="213" y="376"/>
                  <a:pt x="213" y="376"/>
                  <a:pt x="213" y="376"/>
                </a:cubicBezTo>
                <a:cubicBezTo>
                  <a:pt x="209" y="375"/>
                  <a:pt x="205" y="373"/>
                  <a:pt x="201" y="371"/>
                </a:cubicBezTo>
                <a:cubicBezTo>
                  <a:pt x="183" y="389"/>
                  <a:pt x="183" y="389"/>
                  <a:pt x="183" y="389"/>
                </a:cubicBezTo>
                <a:cubicBezTo>
                  <a:pt x="179" y="392"/>
                  <a:pt x="174" y="393"/>
                  <a:pt x="169" y="390"/>
                </a:cubicBezTo>
                <a:cubicBezTo>
                  <a:pt x="167" y="389"/>
                  <a:pt x="164" y="387"/>
                  <a:pt x="161" y="385"/>
                </a:cubicBezTo>
                <a:cubicBezTo>
                  <a:pt x="161" y="384"/>
                  <a:pt x="160" y="384"/>
                  <a:pt x="160" y="384"/>
                </a:cubicBezTo>
                <a:cubicBezTo>
                  <a:pt x="160" y="383"/>
                  <a:pt x="159" y="383"/>
                  <a:pt x="158" y="382"/>
                </a:cubicBezTo>
                <a:cubicBezTo>
                  <a:pt x="147" y="374"/>
                  <a:pt x="137" y="364"/>
                  <a:pt x="129" y="353"/>
                </a:cubicBezTo>
                <a:cubicBezTo>
                  <a:pt x="128" y="352"/>
                  <a:pt x="128" y="352"/>
                  <a:pt x="128" y="351"/>
                </a:cubicBezTo>
                <a:cubicBezTo>
                  <a:pt x="127" y="351"/>
                  <a:pt x="127" y="350"/>
                  <a:pt x="127" y="350"/>
                </a:cubicBezTo>
                <a:cubicBezTo>
                  <a:pt x="127" y="350"/>
                  <a:pt x="127" y="350"/>
                  <a:pt x="127" y="350"/>
                </a:cubicBezTo>
                <a:cubicBezTo>
                  <a:pt x="125" y="347"/>
                  <a:pt x="123" y="345"/>
                  <a:pt x="121" y="342"/>
                </a:cubicBezTo>
                <a:cubicBezTo>
                  <a:pt x="118" y="338"/>
                  <a:pt x="119" y="332"/>
                  <a:pt x="122" y="329"/>
                </a:cubicBezTo>
                <a:cubicBezTo>
                  <a:pt x="140" y="311"/>
                  <a:pt x="140" y="311"/>
                  <a:pt x="140" y="311"/>
                </a:cubicBezTo>
                <a:cubicBezTo>
                  <a:pt x="138" y="307"/>
                  <a:pt x="137" y="303"/>
                  <a:pt x="135" y="298"/>
                </a:cubicBezTo>
                <a:cubicBezTo>
                  <a:pt x="110" y="298"/>
                  <a:pt x="110" y="298"/>
                  <a:pt x="110" y="298"/>
                </a:cubicBezTo>
                <a:cubicBezTo>
                  <a:pt x="105" y="298"/>
                  <a:pt x="100" y="295"/>
                  <a:pt x="99" y="290"/>
                </a:cubicBezTo>
                <a:cubicBezTo>
                  <a:pt x="98" y="283"/>
                  <a:pt x="97" y="276"/>
                  <a:pt x="96" y="268"/>
                </a:cubicBezTo>
                <a:cubicBezTo>
                  <a:pt x="96" y="265"/>
                  <a:pt x="96" y="262"/>
                  <a:pt x="96" y="259"/>
                </a:cubicBezTo>
                <a:cubicBezTo>
                  <a:pt x="96" y="258"/>
                  <a:pt x="96" y="257"/>
                  <a:pt x="96" y="256"/>
                </a:cubicBezTo>
                <a:cubicBezTo>
                  <a:pt x="96" y="256"/>
                  <a:pt x="96" y="256"/>
                  <a:pt x="96" y="256"/>
                </a:cubicBezTo>
                <a:cubicBezTo>
                  <a:pt x="96" y="256"/>
                  <a:pt x="96" y="256"/>
                  <a:pt x="96" y="256"/>
                </a:cubicBezTo>
                <a:cubicBezTo>
                  <a:pt x="96" y="254"/>
                  <a:pt x="96" y="253"/>
                  <a:pt x="96" y="252"/>
                </a:cubicBezTo>
                <a:cubicBezTo>
                  <a:pt x="96" y="249"/>
                  <a:pt x="96" y="246"/>
                  <a:pt x="96" y="243"/>
                </a:cubicBezTo>
                <a:cubicBezTo>
                  <a:pt x="96" y="243"/>
                  <a:pt x="96" y="243"/>
                  <a:pt x="96" y="243"/>
                </a:cubicBezTo>
                <a:cubicBezTo>
                  <a:pt x="96" y="243"/>
                  <a:pt x="96" y="243"/>
                  <a:pt x="96" y="243"/>
                </a:cubicBezTo>
                <a:cubicBezTo>
                  <a:pt x="96" y="243"/>
                  <a:pt x="96" y="243"/>
                  <a:pt x="96" y="243"/>
                </a:cubicBezTo>
                <a:cubicBezTo>
                  <a:pt x="97" y="235"/>
                  <a:pt x="98" y="228"/>
                  <a:pt x="99" y="221"/>
                </a:cubicBezTo>
                <a:cubicBezTo>
                  <a:pt x="100" y="216"/>
                  <a:pt x="105" y="213"/>
                  <a:pt x="110" y="213"/>
                </a:cubicBezTo>
                <a:cubicBezTo>
                  <a:pt x="135" y="213"/>
                  <a:pt x="135" y="213"/>
                  <a:pt x="135" y="213"/>
                </a:cubicBezTo>
                <a:cubicBezTo>
                  <a:pt x="137" y="209"/>
                  <a:pt x="138" y="205"/>
                  <a:pt x="140" y="201"/>
                </a:cubicBezTo>
                <a:cubicBezTo>
                  <a:pt x="122" y="183"/>
                  <a:pt x="122" y="183"/>
                  <a:pt x="122" y="183"/>
                </a:cubicBezTo>
                <a:cubicBezTo>
                  <a:pt x="119" y="179"/>
                  <a:pt x="118" y="174"/>
                  <a:pt x="121" y="169"/>
                </a:cubicBezTo>
                <a:cubicBezTo>
                  <a:pt x="123" y="166"/>
                  <a:pt x="125" y="163"/>
                  <a:pt x="128" y="160"/>
                </a:cubicBezTo>
                <a:cubicBezTo>
                  <a:pt x="137" y="148"/>
                  <a:pt x="148" y="137"/>
                  <a:pt x="160" y="128"/>
                </a:cubicBezTo>
                <a:cubicBezTo>
                  <a:pt x="163" y="125"/>
                  <a:pt x="166" y="123"/>
                  <a:pt x="169" y="121"/>
                </a:cubicBezTo>
                <a:cubicBezTo>
                  <a:pt x="174" y="118"/>
                  <a:pt x="179" y="119"/>
                  <a:pt x="183" y="122"/>
                </a:cubicBezTo>
                <a:cubicBezTo>
                  <a:pt x="201" y="140"/>
                  <a:pt x="201" y="140"/>
                  <a:pt x="201" y="140"/>
                </a:cubicBezTo>
                <a:cubicBezTo>
                  <a:pt x="205" y="138"/>
                  <a:pt x="209" y="137"/>
                  <a:pt x="213" y="135"/>
                </a:cubicBezTo>
                <a:cubicBezTo>
                  <a:pt x="213" y="110"/>
                  <a:pt x="213" y="110"/>
                  <a:pt x="213" y="110"/>
                </a:cubicBezTo>
                <a:cubicBezTo>
                  <a:pt x="213" y="105"/>
                  <a:pt x="216" y="100"/>
                  <a:pt x="221" y="99"/>
                </a:cubicBezTo>
                <a:cubicBezTo>
                  <a:pt x="228" y="98"/>
                  <a:pt x="236" y="97"/>
                  <a:pt x="243" y="96"/>
                </a:cubicBezTo>
                <a:cubicBezTo>
                  <a:pt x="251" y="96"/>
                  <a:pt x="260" y="96"/>
                  <a:pt x="268" y="96"/>
                </a:cubicBezTo>
                <a:cubicBezTo>
                  <a:pt x="276" y="97"/>
                  <a:pt x="283" y="98"/>
                  <a:pt x="290" y="99"/>
                </a:cubicBezTo>
                <a:cubicBezTo>
                  <a:pt x="295" y="100"/>
                  <a:pt x="298" y="105"/>
                  <a:pt x="298" y="110"/>
                </a:cubicBezTo>
                <a:cubicBezTo>
                  <a:pt x="298" y="135"/>
                  <a:pt x="298" y="135"/>
                  <a:pt x="298" y="135"/>
                </a:cubicBezTo>
                <a:cubicBezTo>
                  <a:pt x="303" y="137"/>
                  <a:pt x="307" y="138"/>
                  <a:pt x="311" y="140"/>
                </a:cubicBezTo>
                <a:cubicBezTo>
                  <a:pt x="329" y="122"/>
                  <a:pt x="329" y="122"/>
                  <a:pt x="329" y="122"/>
                </a:cubicBezTo>
                <a:cubicBezTo>
                  <a:pt x="332" y="119"/>
                  <a:pt x="338" y="118"/>
                  <a:pt x="342" y="121"/>
                </a:cubicBezTo>
                <a:cubicBezTo>
                  <a:pt x="345" y="123"/>
                  <a:pt x="347" y="125"/>
                  <a:pt x="350" y="127"/>
                </a:cubicBezTo>
                <a:cubicBezTo>
                  <a:pt x="350" y="127"/>
                  <a:pt x="351" y="127"/>
                  <a:pt x="351" y="128"/>
                </a:cubicBezTo>
                <a:cubicBezTo>
                  <a:pt x="352" y="128"/>
                  <a:pt x="353" y="129"/>
                  <a:pt x="353" y="129"/>
                </a:cubicBezTo>
                <a:cubicBezTo>
                  <a:pt x="364" y="137"/>
                  <a:pt x="374" y="147"/>
                  <a:pt x="383" y="159"/>
                </a:cubicBezTo>
                <a:cubicBezTo>
                  <a:pt x="383" y="159"/>
                  <a:pt x="383" y="159"/>
                  <a:pt x="384" y="160"/>
                </a:cubicBezTo>
                <a:cubicBezTo>
                  <a:pt x="384" y="160"/>
                  <a:pt x="384" y="161"/>
                  <a:pt x="385" y="161"/>
                </a:cubicBezTo>
                <a:cubicBezTo>
                  <a:pt x="385" y="162"/>
                  <a:pt x="385" y="162"/>
                  <a:pt x="385" y="162"/>
                </a:cubicBezTo>
                <a:cubicBezTo>
                  <a:pt x="387" y="164"/>
                  <a:pt x="389" y="167"/>
                  <a:pt x="390" y="169"/>
                </a:cubicBezTo>
                <a:cubicBezTo>
                  <a:pt x="393" y="174"/>
                  <a:pt x="392" y="179"/>
                  <a:pt x="389" y="183"/>
                </a:cubicBezTo>
                <a:cubicBezTo>
                  <a:pt x="371" y="201"/>
                  <a:pt x="371" y="201"/>
                  <a:pt x="371" y="201"/>
                </a:cubicBezTo>
                <a:cubicBezTo>
                  <a:pt x="373" y="205"/>
                  <a:pt x="375" y="209"/>
                  <a:pt x="376" y="213"/>
                </a:cubicBezTo>
                <a:cubicBezTo>
                  <a:pt x="401" y="213"/>
                  <a:pt x="401" y="213"/>
                  <a:pt x="401" y="213"/>
                </a:cubicBezTo>
                <a:cubicBezTo>
                  <a:pt x="406" y="213"/>
                  <a:pt x="411" y="216"/>
                  <a:pt x="412" y="221"/>
                </a:cubicBezTo>
                <a:cubicBezTo>
                  <a:pt x="414" y="228"/>
                  <a:pt x="414" y="235"/>
                  <a:pt x="416" y="243"/>
                </a:cubicBezTo>
                <a:cubicBezTo>
                  <a:pt x="416" y="243"/>
                  <a:pt x="416" y="243"/>
                  <a:pt x="416" y="243"/>
                </a:cubicBezTo>
                <a:cubicBezTo>
                  <a:pt x="416" y="247"/>
                  <a:pt x="416" y="251"/>
                  <a:pt x="416" y="256"/>
                </a:cubicBezTo>
                <a:cubicBezTo>
                  <a:pt x="416" y="260"/>
                  <a:pt x="415" y="264"/>
                  <a:pt x="415" y="26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63" name="Google Shape;1463;p4"/>
          <p:cNvSpPr/>
          <p:nvPr/>
        </p:nvSpPr>
        <p:spPr>
          <a:xfrm>
            <a:off x="399171" y="1738660"/>
            <a:ext cx="277721" cy="276907"/>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3" y="132"/>
                </a:moveTo>
                <a:cubicBezTo>
                  <a:pt x="255" y="410"/>
                  <a:pt x="255" y="410"/>
                  <a:pt x="255" y="410"/>
                </a:cubicBezTo>
                <a:cubicBezTo>
                  <a:pt x="253" y="413"/>
                  <a:pt x="249" y="416"/>
                  <a:pt x="245" y="416"/>
                </a:cubicBezTo>
                <a:cubicBezTo>
                  <a:pt x="245" y="416"/>
                  <a:pt x="245" y="416"/>
                  <a:pt x="244" y="416"/>
                </a:cubicBezTo>
                <a:cubicBezTo>
                  <a:pt x="240" y="415"/>
                  <a:pt x="236" y="413"/>
                  <a:pt x="235" y="409"/>
                </a:cubicBezTo>
                <a:cubicBezTo>
                  <a:pt x="200" y="312"/>
                  <a:pt x="200" y="312"/>
                  <a:pt x="200" y="312"/>
                </a:cubicBezTo>
                <a:cubicBezTo>
                  <a:pt x="103" y="276"/>
                  <a:pt x="103" y="276"/>
                  <a:pt x="103" y="276"/>
                </a:cubicBezTo>
                <a:cubicBezTo>
                  <a:pt x="99" y="275"/>
                  <a:pt x="96" y="271"/>
                  <a:pt x="96" y="267"/>
                </a:cubicBezTo>
                <a:cubicBezTo>
                  <a:pt x="95" y="263"/>
                  <a:pt x="98" y="259"/>
                  <a:pt x="102" y="257"/>
                </a:cubicBezTo>
                <a:cubicBezTo>
                  <a:pt x="379" y="118"/>
                  <a:pt x="379" y="118"/>
                  <a:pt x="379" y="118"/>
                </a:cubicBezTo>
                <a:cubicBezTo>
                  <a:pt x="383" y="116"/>
                  <a:pt x="388" y="117"/>
                  <a:pt x="391" y="120"/>
                </a:cubicBezTo>
                <a:cubicBezTo>
                  <a:pt x="394" y="123"/>
                  <a:pt x="395" y="128"/>
                  <a:pt x="393" y="132"/>
                </a:cubicBezTo>
                <a:close/>
                <a:moveTo>
                  <a:pt x="133" y="265"/>
                </a:moveTo>
                <a:cubicBezTo>
                  <a:pt x="360" y="152"/>
                  <a:pt x="360" y="152"/>
                  <a:pt x="360" y="152"/>
                </a:cubicBezTo>
                <a:cubicBezTo>
                  <a:pt x="247" y="378"/>
                  <a:pt x="247" y="378"/>
                  <a:pt x="247" y="378"/>
                </a:cubicBezTo>
                <a:cubicBezTo>
                  <a:pt x="218" y="300"/>
                  <a:pt x="218" y="300"/>
                  <a:pt x="218" y="300"/>
                </a:cubicBezTo>
                <a:cubicBezTo>
                  <a:pt x="217" y="297"/>
                  <a:pt x="215" y="295"/>
                  <a:pt x="212" y="294"/>
                </a:cubicBezTo>
                <a:lnTo>
                  <a:pt x="133" y="26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grpSp>
        <p:nvGrpSpPr>
          <p:cNvPr id="1464" name="Google Shape;1464;p4"/>
          <p:cNvGrpSpPr/>
          <p:nvPr/>
        </p:nvGrpSpPr>
        <p:grpSpPr>
          <a:xfrm>
            <a:off x="452014" y="4576255"/>
            <a:ext cx="257175" cy="257175"/>
            <a:chOff x="5426" y="1148"/>
            <a:chExt cx="340" cy="340"/>
          </a:xfrm>
        </p:grpSpPr>
        <p:sp>
          <p:nvSpPr>
            <p:cNvPr id="1465" name="Google Shape;1465;p4"/>
            <p:cNvSpPr/>
            <p:nvPr/>
          </p:nvSpPr>
          <p:spPr>
            <a:xfrm>
              <a:off x="5518" y="1254"/>
              <a:ext cx="156" cy="142"/>
            </a:xfrm>
            <a:custGeom>
              <a:avLst/>
              <a:gdLst/>
              <a:ahLst/>
              <a:cxnLst/>
              <a:rect l="l" t="t" r="r" b="b"/>
              <a:pathLst>
                <a:path w="235" h="213" extrusionOk="0">
                  <a:moveTo>
                    <a:pt x="203" y="53"/>
                  </a:moveTo>
                  <a:cubicBezTo>
                    <a:pt x="203" y="55"/>
                    <a:pt x="203" y="56"/>
                    <a:pt x="202" y="57"/>
                  </a:cubicBezTo>
                  <a:cubicBezTo>
                    <a:pt x="189" y="87"/>
                    <a:pt x="155" y="106"/>
                    <a:pt x="117" y="106"/>
                  </a:cubicBezTo>
                  <a:cubicBezTo>
                    <a:pt x="80" y="106"/>
                    <a:pt x="47" y="87"/>
                    <a:pt x="33" y="57"/>
                  </a:cubicBezTo>
                  <a:cubicBezTo>
                    <a:pt x="33" y="56"/>
                    <a:pt x="32" y="55"/>
                    <a:pt x="32" y="53"/>
                  </a:cubicBezTo>
                  <a:cubicBezTo>
                    <a:pt x="32" y="0"/>
                    <a:pt x="32" y="0"/>
                    <a:pt x="32" y="0"/>
                  </a:cubicBezTo>
                  <a:cubicBezTo>
                    <a:pt x="0" y="0"/>
                    <a:pt x="0" y="0"/>
                    <a:pt x="0" y="0"/>
                  </a:cubicBezTo>
                  <a:cubicBezTo>
                    <a:pt x="0" y="213"/>
                    <a:pt x="0" y="213"/>
                    <a:pt x="0" y="213"/>
                  </a:cubicBezTo>
                  <a:cubicBezTo>
                    <a:pt x="235" y="213"/>
                    <a:pt x="235" y="213"/>
                    <a:pt x="235" y="213"/>
                  </a:cubicBezTo>
                  <a:cubicBezTo>
                    <a:pt x="235" y="0"/>
                    <a:pt x="235" y="0"/>
                    <a:pt x="235" y="0"/>
                  </a:cubicBezTo>
                  <a:cubicBezTo>
                    <a:pt x="203" y="0"/>
                    <a:pt x="203" y="0"/>
                    <a:pt x="203" y="0"/>
                  </a:cubicBezTo>
                  <a:lnTo>
                    <a:pt x="203" y="53"/>
                  </a:lnTo>
                  <a:close/>
                  <a:moveTo>
                    <a:pt x="203" y="192"/>
                  </a:moveTo>
                  <a:cubicBezTo>
                    <a:pt x="32" y="192"/>
                    <a:pt x="32" y="192"/>
                    <a:pt x="32" y="192"/>
                  </a:cubicBezTo>
                  <a:cubicBezTo>
                    <a:pt x="26" y="192"/>
                    <a:pt x="22" y="187"/>
                    <a:pt x="22" y="181"/>
                  </a:cubicBezTo>
                  <a:cubicBezTo>
                    <a:pt x="22" y="175"/>
                    <a:pt x="26" y="170"/>
                    <a:pt x="32" y="170"/>
                  </a:cubicBezTo>
                  <a:cubicBezTo>
                    <a:pt x="203" y="170"/>
                    <a:pt x="203" y="170"/>
                    <a:pt x="203" y="170"/>
                  </a:cubicBezTo>
                  <a:cubicBezTo>
                    <a:pt x="209" y="170"/>
                    <a:pt x="214" y="175"/>
                    <a:pt x="214" y="181"/>
                  </a:cubicBezTo>
                  <a:cubicBezTo>
                    <a:pt x="214" y="187"/>
                    <a:pt x="209" y="192"/>
                    <a:pt x="203" y="192"/>
                  </a:cubicBezTo>
                  <a:close/>
                  <a:moveTo>
                    <a:pt x="214" y="138"/>
                  </a:moveTo>
                  <a:cubicBezTo>
                    <a:pt x="214" y="144"/>
                    <a:pt x="209" y="149"/>
                    <a:pt x="203" y="149"/>
                  </a:cubicBezTo>
                  <a:cubicBezTo>
                    <a:pt x="32" y="149"/>
                    <a:pt x="32" y="149"/>
                    <a:pt x="32" y="149"/>
                  </a:cubicBezTo>
                  <a:cubicBezTo>
                    <a:pt x="26" y="149"/>
                    <a:pt x="22" y="144"/>
                    <a:pt x="22" y="138"/>
                  </a:cubicBezTo>
                  <a:cubicBezTo>
                    <a:pt x="22" y="132"/>
                    <a:pt x="26" y="128"/>
                    <a:pt x="32" y="128"/>
                  </a:cubicBezTo>
                  <a:cubicBezTo>
                    <a:pt x="203" y="128"/>
                    <a:pt x="203" y="128"/>
                    <a:pt x="203" y="128"/>
                  </a:cubicBezTo>
                  <a:cubicBezTo>
                    <a:pt x="209" y="128"/>
                    <a:pt x="214" y="132"/>
                    <a:pt x="214" y="13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66" name="Google Shape;1466;p4"/>
            <p:cNvSpPr/>
            <p:nvPr/>
          </p:nvSpPr>
          <p:spPr>
            <a:xfrm>
              <a:off x="5553" y="1233"/>
              <a:ext cx="85" cy="78"/>
            </a:xfrm>
            <a:custGeom>
              <a:avLst/>
              <a:gdLst/>
              <a:ahLst/>
              <a:cxnLst/>
              <a:rect l="l" t="t" r="r" b="b"/>
              <a:pathLst>
                <a:path w="128" h="117" extrusionOk="0">
                  <a:moveTo>
                    <a:pt x="63" y="117"/>
                  </a:moveTo>
                  <a:cubicBezTo>
                    <a:pt x="91" y="117"/>
                    <a:pt x="117" y="103"/>
                    <a:pt x="128" y="83"/>
                  </a:cubicBezTo>
                  <a:cubicBezTo>
                    <a:pt x="128" y="0"/>
                    <a:pt x="128" y="0"/>
                    <a:pt x="128" y="0"/>
                  </a:cubicBezTo>
                  <a:cubicBezTo>
                    <a:pt x="0" y="0"/>
                    <a:pt x="0" y="0"/>
                    <a:pt x="0" y="0"/>
                  </a:cubicBezTo>
                  <a:cubicBezTo>
                    <a:pt x="0" y="83"/>
                    <a:pt x="0" y="83"/>
                    <a:pt x="0" y="83"/>
                  </a:cubicBezTo>
                  <a:cubicBezTo>
                    <a:pt x="9" y="100"/>
                    <a:pt x="31" y="117"/>
                    <a:pt x="63" y="117"/>
                  </a:cubicBezTo>
                  <a:close/>
                  <a:moveTo>
                    <a:pt x="24" y="45"/>
                  </a:moveTo>
                  <a:cubicBezTo>
                    <a:pt x="28" y="41"/>
                    <a:pt x="35" y="41"/>
                    <a:pt x="39" y="45"/>
                  </a:cubicBezTo>
                  <a:cubicBezTo>
                    <a:pt x="53" y="59"/>
                    <a:pt x="53" y="59"/>
                    <a:pt x="53" y="59"/>
                  </a:cubicBezTo>
                  <a:cubicBezTo>
                    <a:pt x="53" y="32"/>
                    <a:pt x="53" y="32"/>
                    <a:pt x="53" y="32"/>
                  </a:cubicBezTo>
                  <a:cubicBezTo>
                    <a:pt x="53" y="26"/>
                    <a:pt x="58" y="21"/>
                    <a:pt x="64" y="21"/>
                  </a:cubicBezTo>
                  <a:cubicBezTo>
                    <a:pt x="70" y="21"/>
                    <a:pt x="74" y="26"/>
                    <a:pt x="74" y="32"/>
                  </a:cubicBezTo>
                  <a:cubicBezTo>
                    <a:pt x="74" y="59"/>
                    <a:pt x="74" y="59"/>
                    <a:pt x="74" y="59"/>
                  </a:cubicBezTo>
                  <a:cubicBezTo>
                    <a:pt x="88" y="45"/>
                    <a:pt x="88" y="45"/>
                    <a:pt x="88" y="45"/>
                  </a:cubicBezTo>
                  <a:cubicBezTo>
                    <a:pt x="92" y="41"/>
                    <a:pt x="99" y="41"/>
                    <a:pt x="103" y="45"/>
                  </a:cubicBezTo>
                  <a:cubicBezTo>
                    <a:pt x="107" y="50"/>
                    <a:pt x="107" y="56"/>
                    <a:pt x="103" y="61"/>
                  </a:cubicBezTo>
                  <a:cubicBezTo>
                    <a:pt x="71" y="93"/>
                    <a:pt x="71" y="93"/>
                    <a:pt x="71" y="93"/>
                  </a:cubicBezTo>
                  <a:cubicBezTo>
                    <a:pt x="69" y="95"/>
                    <a:pt x="66" y="96"/>
                    <a:pt x="64" y="96"/>
                  </a:cubicBezTo>
                  <a:cubicBezTo>
                    <a:pt x="61" y="96"/>
                    <a:pt x="58" y="95"/>
                    <a:pt x="56" y="93"/>
                  </a:cubicBezTo>
                  <a:cubicBezTo>
                    <a:pt x="24" y="61"/>
                    <a:pt x="24" y="61"/>
                    <a:pt x="24" y="61"/>
                  </a:cubicBezTo>
                  <a:cubicBezTo>
                    <a:pt x="20" y="56"/>
                    <a:pt x="20" y="50"/>
                    <a:pt x="24" y="4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67" name="Google Shape;1467;p4"/>
            <p:cNvSpPr/>
            <p:nvPr/>
          </p:nvSpPr>
          <p:spPr>
            <a:xfrm>
              <a:off x="5426" y="1148"/>
              <a:ext cx="340" cy="340"/>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4" y="384"/>
                  </a:moveTo>
                  <a:cubicBezTo>
                    <a:pt x="394" y="390"/>
                    <a:pt x="390" y="394"/>
                    <a:pt x="384" y="394"/>
                  </a:cubicBezTo>
                  <a:cubicBezTo>
                    <a:pt x="128" y="394"/>
                    <a:pt x="128" y="394"/>
                    <a:pt x="128" y="394"/>
                  </a:cubicBezTo>
                  <a:cubicBezTo>
                    <a:pt x="122" y="394"/>
                    <a:pt x="117" y="390"/>
                    <a:pt x="117" y="384"/>
                  </a:cubicBezTo>
                  <a:cubicBezTo>
                    <a:pt x="117" y="149"/>
                    <a:pt x="117" y="149"/>
                    <a:pt x="117" y="149"/>
                  </a:cubicBezTo>
                  <a:cubicBezTo>
                    <a:pt x="117" y="143"/>
                    <a:pt x="122" y="138"/>
                    <a:pt x="128" y="138"/>
                  </a:cubicBezTo>
                  <a:cubicBezTo>
                    <a:pt x="170" y="138"/>
                    <a:pt x="170" y="138"/>
                    <a:pt x="170" y="138"/>
                  </a:cubicBezTo>
                  <a:cubicBezTo>
                    <a:pt x="170" y="117"/>
                    <a:pt x="170" y="117"/>
                    <a:pt x="170" y="117"/>
                  </a:cubicBezTo>
                  <a:cubicBezTo>
                    <a:pt x="170" y="111"/>
                    <a:pt x="175" y="106"/>
                    <a:pt x="181" y="106"/>
                  </a:cubicBezTo>
                  <a:cubicBezTo>
                    <a:pt x="330" y="106"/>
                    <a:pt x="330" y="106"/>
                    <a:pt x="330" y="106"/>
                  </a:cubicBezTo>
                  <a:cubicBezTo>
                    <a:pt x="336" y="106"/>
                    <a:pt x="341" y="111"/>
                    <a:pt x="341" y="117"/>
                  </a:cubicBezTo>
                  <a:cubicBezTo>
                    <a:pt x="341" y="138"/>
                    <a:pt x="341" y="138"/>
                    <a:pt x="341" y="138"/>
                  </a:cubicBezTo>
                  <a:cubicBezTo>
                    <a:pt x="384" y="138"/>
                    <a:pt x="384" y="138"/>
                    <a:pt x="384" y="138"/>
                  </a:cubicBezTo>
                  <a:cubicBezTo>
                    <a:pt x="390" y="138"/>
                    <a:pt x="394" y="143"/>
                    <a:pt x="394" y="149"/>
                  </a:cubicBezTo>
                  <a:lnTo>
                    <a:pt x="394" y="384"/>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022"/>
        <p:cNvGrpSpPr/>
        <p:nvPr/>
      </p:nvGrpSpPr>
      <p:grpSpPr>
        <a:xfrm>
          <a:off x="0" y="0"/>
          <a:ext cx="0" cy="0"/>
          <a:chOff x="0" y="0"/>
          <a:chExt cx="0" cy="0"/>
        </a:xfrm>
      </p:grpSpPr>
      <p:sp>
        <p:nvSpPr>
          <p:cNvPr id="2023" name="Google Shape;2023;p42"/>
          <p:cNvSpPr txBox="1">
            <a:spLocks noGrp="1"/>
          </p:cNvSpPr>
          <p:nvPr>
            <p:ph type="title"/>
          </p:nvPr>
        </p:nvSpPr>
        <p:spPr>
          <a:xfrm>
            <a:off x="476993" y="270706"/>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Radio parameters EC/NO</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3G MOOV’s and CELTISS’s EC/N0 is better than MTN’s due to the number of 3G used carriers and 3G band distribution by </a:t>
            </a:r>
            <a:r>
              <a:rPr lang="fr-FR" dirty="0" err="1">
                <a:solidFill>
                  <a:srgbClr val="7F7F7F"/>
                </a:solidFill>
                <a:latin typeface="Verdana"/>
                <a:ea typeface="Verdana"/>
                <a:cs typeface="Verdana"/>
                <a:sym typeface="Verdana"/>
              </a:rPr>
              <a:t>using</a:t>
            </a:r>
            <a:r>
              <a:rPr lang="fr-FR" dirty="0">
                <a:solidFill>
                  <a:srgbClr val="7F7F7F"/>
                </a:solidFill>
                <a:latin typeface="Verdana"/>
                <a:ea typeface="Verdana"/>
                <a:cs typeface="Verdana"/>
                <a:sym typeface="Verdana"/>
              </a:rPr>
              <a:t> mainly U900 for MTN.</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24" name="Google Shape;2024;p42"/>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40</a:t>
            </a:fld>
            <a:endParaRPr sz="651" b="0" i="0" u="none" strike="noStrike" cap="none">
              <a:solidFill>
                <a:srgbClr val="000000"/>
              </a:solidFill>
              <a:latin typeface="Verdana"/>
              <a:ea typeface="Verdana"/>
              <a:cs typeface="Verdana"/>
              <a:sym typeface="Verdana"/>
            </a:endParaRPr>
          </a:p>
        </p:txBody>
      </p:sp>
      <p:sp>
        <p:nvSpPr>
          <p:cNvPr id="2025" name="Google Shape;2025;p42"/>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22" name="Google Shape;2030;p42">
            <a:extLst>
              <a:ext uri="{FF2B5EF4-FFF2-40B4-BE49-F238E27FC236}">
                <a16:creationId xmlns:a16="http://schemas.microsoft.com/office/drawing/2014/main" id="{595CA15F-C1BA-B2B0-94F3-421B1F7885F9}"/>
              </a:ext>
            </a:extLst>
          </p:cNvPr>
          <p:cNvPicPr preferRelativeResize="0"/>
          <p:nvPr/>
        </p:nvPicPr>
        <p:blipFill rotWithShape="1">
          <a:blip r:embed="rId3">
            <a:alphaModFix/>
          </a:blip>
          <a:srcRect/>
          <a:stretch/>
        </p:blipFill>
        <p:spPr>
          <a:xfrm>
            <a:off x="3838725" y="1918368"/>
            <a:ext cx="251494" cy="258077"/>
          </a:xfrm>
          <a:prstGeom prst="roundRect">
            <a:avLst>
              <a:gd name="adj" fmla="val 8594"/>
            </a:avLst>
          </a:prstGeom>
          <a:solidFill>
            <a:srgbClr val="ECECEC"/>
          </a:solidFill>
          <a:ln>
            <a:noFill/>
          </a:ln>
          <a:effectLst>
            <a:reflection stA="38000" endPos="28000" dist="5000" dir="5400000" sy="-100000" algn="bl" rotWithShape="0"/>
          </a:effectLst>
        </p:spPr>
      </p:pic>
      <p:pic>
        <p:nvPicPr>
          <p:cNvPr id="5" name="Picture 4">
            <a:extLst>
              <a:ext uri="{FF2B5EF4-FFF2-40B4-BE49-F238E27FC236}">
                <a16:creationId xmlns:a16="http://schemas.microsoft.com/office/drawing/2014/main" id="{3E5D90DF-1793-83D2-128C-BA9E35408F99}"/>
              </a:ext>
            </a:extLst>
          </p:cNvPr>
          <p:cNvPicPr>
            <a:picLocks noChangeAspect="1"/>
          </p:cNvPicPr>
          <p:nvPr/>
        </p:nvPicPr>
        <p:blipFill>
          <a:blip r:embed="rId4"/>
          <a:stretch>
            <a:fillRect/>
          </a:stretch>
        </p:blipFill>
        <p:spPr>
          <a:xfrm>
            <a:off x="2644877" y="1866476"/>
            <a:ext cx="1577026" cy="882384"/>
          </a:xfrm>
          <a:prstGeom prst="rect">
            <a:avLst/>
          </a:prstGeom>
        </p:spPr>
      </p:pic>
      <p:pic>
        <p:nvPicPr>
          <p:cNvPr id="11" name="Picture 10">
            <a:extLst>
              <a:ext uri="{FF2B5EF4-FFF2-40B4-BE49-F238E27FC236}">
                <a16:creationId xmlns:a16="http://schemas.microsoft.com/office/drawing/2014/main" id="{23D49606-DDEF-3E76-B02B-5A21564E6F37}"/>
              </a:ext>
            </a:extLst>
          </p:cNvPr>
          <p:cNvPicPr>
            <a:picLocks noChangeAspect="1"/>
          </p:cNvPicPr>
          <p:nvPr/>
        </p:nvPicPr>
        <p:blipFill>
          <a:blip r:embed="rId5"/>
          <a:stretch>
            <a:fillRect/>
          </a:stretch>
        </p:blipFill>
        <p:spPr>
          <a:xfrm>
            <a:off x="6448483" y="1863281"/>
            <a:ext cx="1414808" cy="880586"/>
          </a:xfrm>
          <a:prstGeom prst="rect">
            <a:avLst/>
          </a:prstGeom>
        </p:spPr>
      </p:pic>
      <p:pic>
        <p:nvPicPr>
          <p:cNvPr id="20" name="Picture 19">
            <a:extLst>
              <a:ext uri="{FF2B5EF4-FFF2-40B4-BE49-F238E27FC236}">
                <a16:creationId xmlns:a16="http://schemas.microsoft.com/office/drawing/2014/main" id="{D71E3E89-D0C8-EB58-820A-54A833DE2C04}"/>
              </a:ext>
            </a:extLst>
          </p:cNvPr>
          <p:cNvPicPr>
            <a:picLocks noChangeAspect="1"/>
          </p:cNvPicPr>
          <p:nvPr/>
        </p:nvPicPr>
        <p:blipFill>
          <a:blip r:embed="rId6"/>
          <a:stretch>
            <a:fillRect/>
          </a:stretch>
        </p:blipFill>
        <p:spPr>
          <a:xfrm>
            <a:off x="10016661" y="1872032"/>
            <a:ext cx="1579024" cy="882208"/>
          </a:xfrm>
          <a:prstGeom prst="rect">
            <a:avLst/>
          </a:prstGeom>
        </p:spPr>
      </p:pic>
      <p:pic>
        <p:nvPicPr>
          <p:cNvPr id="24" name="Google Shape;1988;p39">
            <a:extLst>
              <a:ext uri="{FF2B5EF4-FFF2-40B4-BE49-F238E27FC236}">
                <a16:creationId xmlns:a16="http://schemas.microsoft.com/office/drawing/2014/main" id="{F51425AB-56D0-58B5-CA70-7C649B35AAC2}"/>
              </a:ext>
            </a:extLst>
          </p:cNvPr>
          <p:cNvPicPr preferRelativeResize="0"/>
          <p:nvPr/>
        </p:nvPicPr>
        <p:blipFill rotWithShape="1">
          <a:blip r:embed="rId7">
            <a:alphaModFix/>
          </a:blip>
          <a:srcRect/>
          <a:stretch/>
        </p:blipFill>
        <p:spPr>
          <a:xfrm>
            <a:off x="479245" y="1863280"/>
            <a:ext cx="297527" cy="268102"/>
          </a:xfrm>
          <a:prstGeom prst="roundRect">
            <a:avLst>
              <a:gd name="adj" fmla="val 8594"/>
            </a:avLst>
          </a:prstGeom>
          <a:solidFill>
            <a:srgbClr val="ECECEC"/>
          </a:solidFill>
          <a:ln>
            <a:noFill/>
          </a:ln>
          <a:effectLst>
            <a:reflection stA="38000" endPos="28000" dist="5000" dir="5400000" sy="-100000" algn="bl" rotWithShape="0"/>
          </a:effectLst>
        </p:spPr>
      </p:pic>
      <p:pic>
        <p:nvPicPr>
          <p:cNvPr id="25" name="Google Shape;1993;p39">
            <a:extLst>
              <a:ext uri="{FF2B5EF4-FFF2-40B4-BE49-F238E27FC236}">
                <a16:creationId xmlns:a16="http://schemas.microsoft.com/office/drawing/2014/main" id="{FAB8766A-2D21-4CE1-5A65-6AD90097518E}"/>
              </a:ext>
            </a:extLst>
          </p:cNvPr>
          <p:cNvPicPr preferRelativeResize="0"/>
          <p:nvPr/>
        </p:nvPicPr>
        <p:blipFill rotWithShape="1">
          <a:blip r:embed="rId8">
            <a:alphaModFix/>
          </a:blip>
          <a:srcRect l="8657" r="10313"/>
          <a:stretch/>
        </p:blipFill>
        <p:spPr>
          <a:xfrm>
            <a:off x="4371493" y="1863280"/>
            <a:ext cx="276456" cy="228907"/>
          </a:xfrm>
          <a:prstGeom prst="roundRect">
            <a:avLst>
              <a:gd name="adj" fmla="val 8594"/>
            </a:avLst>
          </a:prstGeom>
          <a:solidFill>
            <a:srgbClr val="ECECEC"/>
          </a:solidFill>
          <a:ln>
            <a:noFill/>
          </a:ln>
          <a:effectLst>
            <a:reflection stA="38000" endPos="28000" dist="5000" dir="5400000" sy="-100000" algn="bl" rotWithShape="0"/>
          </a:effectLst>
        </p:spPr>
      </p:pic>
      <p:pic>
        <p:nvPicPr>
          <p:cNvPr id="2" name="Picture 1">
            <a:extLst>
              <a:ext uri="{FF2B5EF4-FFF2-40B4-BE49-F238E27FC236}">
                <a16:creationId xmlns:a16="http://schemas.microsoft.com/office/drawing/2014/main" id="{3D670EB3-09AD-FDE6-C074-57FBB82C9B01}"/>
              </a:ext>
            </a:extLst>
          </p:cNvPr>
          <p:cNvPicPr>
            <a:picLocks noChangeAspect="1"/>
          </p:cNvPicPr>
          <p:nvPr/>
        </p:nvPicPr>
        <p:blipFill>
          <a:blip r:embed="rId9"/>
          <a:stretch>
            <a:fillRect/>
          </a:stretch>
        </p:blipFill>
        <p:spPr>
          <a:xfrm>
            <a:off x="8270546" y="1853427"/>
            <a:ext cx="3431848" cy="31446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FCE19108-1D3E-1A74-E00F-F097063A0FB3}"/>
              </a:ext>
            </a:extLst>
          </p:cNvPr>
          <p:cNvPicPr>
            <a:picLocks noChangeAspect="1"/>
          </p:cNvPicPr>
          <p:nvPr/>
        </p:nvPicPr>
        <p:blipFill>
          <a:blip r:embed="rId10"/>
          <a:stretch>
            <a:fillRect/>
          </a:stretch>
        </p:blipFill>
        <p:spPr>
          <a:xfrm>
            <a:off x="4350747" y="1853427"/>
            <a:ext cx="3713935" cy="31497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70848AFB-7619-F10A-FD61-CD2F2D2F3B23}"/>
              </a:ext>
            </a:extLst>
          </p:cNvPr>
          <p:cNvPicPr>
            <a:picLocks noChangeAspect="1"/>
          </p:cNvPicPr>
          <p:nvPr/>
        </p:nvPicPr>
        <p:blipFill>
          <a:blip r:embed="rId11"/>
          <a:stretch>
            <a:fillRect/>
          </a:stretch>
        </p:blipFill>
        <p:spPr>
          <a:xfrm>
            <a:off x="489606" y="1853427"/>
            <a:ext cx="3713935" cy="31511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Google Shape;1988;p39">
            <a:extLst>
              <a:ext uri="{FF2B5EF4-FFF2-40B4-BE49-F238E27FC236}">
                <a16:creationId xmlns:a16="http://schemas.microsoft.com/office/drawing/2014/main" id="{79C21FC5-CA1F-2286-E090-2D53AC2C07D4}"/>
              </a:ext>
            </a:extLst>
          </p:cNvPr>
          <p:cNvPicPr preferRelativeResize="0"/>
          <p:nvPr/>
        </p:nvPicPr>
        <p:blipFill rotWithShape="1">
          <a:blip r:embed="rId7">
            <a:alphaModFix/>
          </a:blip>
          <a:srcRect/>
          <a:stretch/>
        </p:blipFill>
        <p:spPr>
          <a:xfrm>
            <a:off x="502957" y="1870716"/>
            <a:ext cx="297527" cy="268102"/>
          </a:xfrm>
          <a:prstGeom prst="roundRect">
            <a:avLst>
              <a:gd name="adj" fmla="val 8594"/>
            </a:avLst>
          </a:prstGeom>
          <a:solidFill>
            <a:srgbClr val="ECECEC"/>
          </a:solidFill>
          <a:ln>
            <a:noFill/>
          </a:ln>
          <a:effectLst>
            <a:reflection stA="38000" endPos="28000" dist="5000" dir="5400000" sy="-100000" algn="bl" rotWithShape="0"/>
          </a:effectLst>
        </p:spPr>
      </p:pic>
      <p:pic>
        <p:nvPicPr>
          <p:cNvPr id="9" name="Google Shape;1993;p39">
            <a:extLst>
              <a:ext uri="{FF2B5EF4-FFF2-40B4-BE49-F238E27FC236}">
                <a16:creationId xmlns:a16="http://schemas.microsoft.com/office/drawing/2014/main" id="{23972245-A1AC-4262-E01C-F8BDD188A2E0}"/>
              </a:ext>
            </a:extLst>
          </p:cNvPr>
          <p:cNvPicPr preferRelativeResize="0"/>
          <p:nvPr/>
        </p:nvPicPr>
        <p:blipFill rotWithShape="1">
          <a:blip r:embed="rId8">
            <a:alphaModFix/>
          </a:blip>
          <a:srcRect l="8657" r="10313"/>
          <a:stretch/>
        </p:blipFill>
        <p:spPr>
          <a:xfrm>
            <a:off x="4325100" y="1853427"/>
            <a:ext cx="276456" cy="228907"/>
          </a:xfrm>
          <a:prstGeom prst="roundRect">
            <a:avLst>
              <a:gd name="adj" fmla="val 8594"/>
            </a:avLst>
          </a:prstGeom>
          <a:solidFill>
            <a:srgbClr val="ECECEC"/>
          </a:solidFill>
          <a:ln>
            <a:noFill/>
          </a:ln>
          <a:effectLst>
            <a:reflection stA="38000" endPos="28000" dist="5000" dir="5400000" sy="-100000" algn="bl" rotWithShape="0"/>
          </a:effectLst>
        </p:spPr>
      </p:pic>
      <p:pic>
        <p:nvPicPr>
          <p:cNvPr id="10" name="Google Shape;1994;p39">
            <a:extLst>
              <a:ext uri="{FF2B5EF4-FFF2-40B4-BE49-F238E27FC236}">
                <a16:creationId xmlns:a16="http://schemas.microsoft.com/office/drawing/2014/main" id="{E4878E95-B776-0FB4-FB29-C3AA7F711AB0}"/>
              </a:ext>
            </a:extLst>
          </p:cNvPr>
          <p:cNvPicPr preferRelativeResize="0"/>
          <p:nvPr/>
        </p:nvPicPr>
        <p:blipFill rotWithShape="1">
          <a:blip r:embed="rId12">
            <a:alphaModFix/>
          </a:blip>
          <a:srcRect/>
          <a:stretch/>
        </p:blipFill>
        <p:spPr>
          <a:xfrm>
            <a:off x="8252361" y="1853427"/>
            <a:ext cx="251494" cy="258077"/>
          </a:xfrm>
          <a:prstGeom prst="rect">
            <a:avLst/>
          </a:prstGeom>
          <a:noFill/>
          <a:ln>
            <a:noFill/>
          </a:ln>
        </p:spPr>
      </p:pic>
      <p:pic>
        <p:nvPicPr>
          <p:cNvPr id="12" name="Picture 11">
            <a:extLst>
              <a:ext uri="{FF2B5EF4-FFF2-40B4-BE49-F238E27FC236}">
                <a16:creationId xmlns:a16="http://schemas.microsoft.com/office/drawing/2014/main" id="{65CEA8D9-A4D7-8520-0F87-48FC7BC0186C}"/>
              </a:ext>
            </a:extLst>
          </p:cNvPr>
          <p:cNvPicPr>
            <a:picLocks noChangeAspect="1"/>
          </p:cNvPicPr>
          <p:nvPr/>
        </p:nvPicPr>
        <p:blipFill>
          <a:blip r:embed="rId13"/>
          <a:stretch>
            <a:fillRect/>
          </a:stretch>
        </p:blipFill>
        <p:spPr>
          <a:xfrm>
            <a:off x="2926821" y="1870716"/>
            <a:ext cx="1302367" cy="730347"/>
          </a:xfrm>
          <a:prstGeom prst="rect">
            <a:avLst/>
          </a:prstGeom>
        </p:spPr>
      </p:pic>
      <p:pic>
        <p:nvPicPr>
          <p:cNvPr id="13" name="Picture 12">
            <a:extLst>
              <a:ext uri="{FF2B5EF4-FFF2-40B4-BE49-F238E27FC236}">
                <a16:creationId xmlns:a16="http://schemas.microsoft.com/office/drawing/2014/main" id="{507EDA8E-B25E-AFD3-B979-B37320C7F495}"/>
              </a:ext>
            </a:extLst>
          </p:cNvPr>
          <p:cNvPicPr>
            <a:picLocks noChangeAspect="1"/>
          </p:cNvPicPr>
          <p:nvPr/>
        </p:nvPicPr>
        <p:blipFill>
          <a:blip r:embed="rId14"/>
          <a:stretch>
            <a:fillRect/>
          </a:stretch>
        </p:blipFill>
        <p:spPr>
          <a:xfrm>
            <a:off x="6786828" y="1870715"/>
            <a:ext cx="1265249" cy="730347"/>
          </a:xfrm>
          <a:prstGeom prst="rect">
            <a:avLst/>
          </a:prstGeom>
        </p:spPr>
      </p:pic>
      <p:pic>
        <p:nvPicPr>
          <p:cNvPr id="16" name="Picture 15">
            <a:extLst>
              <a:ext uri="{FF2B5EF4-FFF2-40B4-BE49-F238E27FC236}">
                <a16:creationId xmlns:a16="http://schemas.microsoft.com/office/drawing/2014/main" id="{E60E725C-06DF-7EE0-29BE-DEE59B16A0AD}"/>
              </a:ext>
            </a:extLst>
          </p:cNvPr>
          <p:cNvPicPr>
            <a:picLocks noChangeAspect="1"/>
          </p:cNvPicPr>
          <p:nvPr/>
        </p:nvPicPr>
        <p:blipFill>
          <a:blip r:embed="rId15"/>
          <a:stretch>
            <a:fillRect/>
          </a:stretch>
        </p:blipFill>
        <p:spPr>
          <a:xfrm>
            <a:off x="10540181" y="1870715"/>
            <a:ext cx="1148862" cy="719130"/>
          </a:xfrm>
          <a:prstGeom prst="rect">
            <a:avLst/>
          </a:prstGeom>
        </p:spPr>
      </p:pic>
      <p:sp>
        <p:nvSpPr>
          <p:cNvPr id="3" name="TextBox 2">
            <a:extLst>
              <a:ext uri="{FF2B5EF4-FFF2-40B4-BE49-F238E27FC236}">
                <a16:creationId xmlns:a16="http://schemas.microsoft.com/office/drawing/2014/main" id="{FB017539-B535-4D3C-C3D7-F53095FD2D0D}"/>
              </a:ext>
            </a:extLst>
          </p:cNvPr>
          <p:cNvSpPr txBox="1"/>
          <p:nvPr/>
        </p:nvSpPr>
        <p:spPr>
          <a:xfrm rot="1892070">
            <a:off x="9768554" y="450920"/>
            <a:ext cx="1108953" cy="307777"/>
          </a:xfrm>
          <a:prstGeom prst="rect">
            <a:avLst/>
          </a:prstGeom>
          <a:noFill/>
        </p:spPr>
        <p:txBody>
          <a:bodyPr wrap="square" rtlCol="0">
            <a:spAutoFit/>
          </a:bodyPr>
          <a:lstStyle/>
          <a:p>
            <a:r>
              <a:rPr lang="fr-FR" dirty="0">
                <a:solidFill>
                  <a:srgbClr val="00B050"/>
                </a:solidFill>
              </a:rPr>
              <a:t>Updated</a:t>
            </a:r>
          </a:p>
        </p:txBody>
      </p:sp>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065"/>
        <p:cNvGrpSpPr/>
        <p:nvPr/>
      </p:nvGrpSpPr>
      <p:grpSpPr>
        <a:xfrm>
          <a:off x="0" y="0"/>
          <a:ext cx="0" cy="0"/>
          <a:chOff x="0" y="0"/>
          <a:chExt cx="0" cy="0"/>
        </a:xfrm>
      </p:grpSpPr>
      <p:sp>
        <p:nvSpPr>
          <p:cNvPr id="2066" name="Google Shape;2066;p4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2G/3G CALL SETUP TIME</a:t>
            </a:r>
            <a:br>
              <a:rPr lang="fr-FR" sz="2400" dirty="0">
                <a:solidFill>
                  <a:srgbClr val="414141"/>
                </a:solidFill>
              </a:rPr>
            </a:br>
            <a:br>
              <a:rPr lang="fr-FR" dirty="0">
                <a:solidFill>
                  <a:srgbClr val="414141"/>
                </a:solidFill>
              </a:rPr>
            </a:br>
            <a:br>
              <a:rPr lang="fr-FR" dirty="0">
                <a:solidFill>
                  <a:srgbClr val="414141"/>
                </a:solidFill>
              </a:rPr>
            </a:br>
            <a:r>
              <a:rPr lang="fr-FR" dirty="0">
                <a:solidFill>
                  <a:srgbClr val="7F7F7F"/>
                </a:solidFill>
                <a:latin typeface="Verdana"/>
                <a:ea typeface="Verdana"/>
                <a:cs typeface="Verdana"/>
                <a:sym typeface="Verdana"/>
              </a:rPr>
              <a:t>MTN has the best Call setup time.</a:t>
            </a:r>
            <a:br>
              <a:rPr lang="fr-FR" sz="2400" dirty="0">
                <a:solidFill>
                  <a:srgbClr val="414141"/>
                </a:solidFill>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67" name="Google Shape;2067;p45"/>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41</a:t>
            </a:fld>
            <a:endParaRPr sz="651" b="0" i="0" u="none" strike="noStrike" cap="none">
              <a:solidFill>
                <a:srgbClr val="000000"/>
              </a:solidFill>
              <a:latin typeface="Verdana"/>
              <a:ea typeface="Verdana"/>
              <a:cs typeface="Verdana"/>
              <a:sym typeface="Verdana"/>
            </a:endParaRPr>
          </a:p>
        </p:txBody>
      </p:sp>
      <p:sp>
        <p:nvSpPr>
          <p:cNvPr id="2068" name="Google Shape;2068;p45"/>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graphicFrame>
        <p:nvGraphicFramePr>
          <p:cNvPr id="2" name="Graphique 9">
            <a:extLst>
              <a:ext uri="{FF2B5EF4-FFF2-40B4-BE49-F238E27FC236}">
                <a16:creationId xmlns:a16="http://schemas.microsoft.com/office/drawing/2014/main" id="{00000000-0008-0000-0000-00000F000000}"/>
              </a:ext>
            </a:extLst>
          </p:cNvPr>
          <p:cNvGraphicFramePr>
            <a:graphicFrameLocks/>
          </p:cNvGraphicFramePr>
          <p:nvPr>
            <p:extLst>
              <p:ext uri="{D42A27DB-BD31-4B8C-83A1-F6EECF244321}">
                <p14:modId xmlns:p14="http://schemas.microsoft.com/office/powerpoint/2010/main" val="3310712747"/>
              </p:ext>
            </p:extLst>
          </p:nvPr>
        </p:nvGraphicFramePr>
        <p:xfrm>
          <a:off x="469900" y="1907457"/>
          <a:ext cx="10129274" cy="3913239"/>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ABF3154C-7DE3-0853-FC50-520B175E3749}"/>
              </a:ext>
            </a:extLst>
          </p:cNvPr>
          <p:cNvSpPr txBox="1"/>
          <p:nvPr/>
        </p:nvSpPr>
        <p:spPr>
          <a:xfrm rot="1892070">
            <a:off x="9815209" y="593387"/>
            <a:ext cx="1108953" cy="307777"/>
          </a:xfrm>
          <a:prstGeom prst="rect">
            <a:avLst/>
          </a:prstGeom>
          <a:noFill/>
        </p:spPr>
        <p:txBody>
          <a:bodyPr wrap="square" rtlCol="0">
            <a:spAutoFit/>
          </a:bodyPr>
          <a:lstStyle/>
          <a:p>
            <a:r>
              <a:rPr lang="fr-FR" dirty="0">
                <a:solidFill>
                  <a:srgbClr val="00B050"/>
                </a:solidFill>
              </a:rPr>
              <a:t>Updated</a:t>
            </a:r>
          </a:p>
        </p:txBody>
      </p:sp>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074"/>
        <p:cNvGrpSpPr/>
        <p:nvPr/>
      </p:nvGrpSpPr>
      <p:grpSpPr>
        <a:xfrm>
          <a:off x="0" y="0"/>
          <a:ext cx="0" cy="0"/>
          <a:chOff x="0" y="0"/>
          <a:chExt cx="0" cy="0"/>
        </a:xfrm>
      </p:grpSpPr>
      <p:sp>
        <p:nvSpPr>
          <p:cNvPr id="2075" name="Google Shape;2075;p4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CALL SETUP TIME/Call Mode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has the </a:t>
            </a:r>
            <a:r>
              <a:rPr lang="fr-FR" dirty="0">
                <a:solidFill>
                  <a:srgbClr val="00B050"/>
                </a:solidFill>
                <a:latin typeface="Verdana"/>
                <a:ea typeface="Verdana"/>
                <a:cs typeface="Verdana"/>
                <a:sym typeface="Verdana"/>
              </a:rPr>
              <a:t>best</a:t>
            </a:r>
            <a:r>
              <a:rPr lang="fr-FR" dirty="0">
                <a:solidFill>
                  <a:srgbClr val="7F7F7F"/>
                </a:solidFill>
                <a:latin typeface="Verdana"/>
                <a:ea typeface="Verdana"/>
                <a:cs typeface="Verdana"/>
                <a:sym typeface="Verdana"/>
              </a:rPr>
              <a:t> 4G CSBF Call setup Time,</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Call setup time 2G is </a:t>
            </a:r>
            <a:r>
              <a:rPr lang="fr-FR" dirty="0" err="1">
                <a:solidFill>
                  <a:srgbClr val="7F7F7F"/>
                </a:solidFill>
                <a:latin typeface="Verdana"/>
                <a:ea typeface="Verdana"/>
                <a:cs typeface="Verdana"/>
                <a:sym typeface="Verdana"/>
              </a:rPr>
              <a:t>higher</a:t>
            </a:r>
            <a:r>
              <a:rPr lang="fr-FR" dirty="0">
                <a:solidFill>
                  <a:srgbClr val="7F7F7F"/>
                </a:solidFill>
                <a:latin typeface="Verdana"/>
                <a:ea typeface="Verdana"/>
                <a:cs typeface="Verdana"/>
                <a:sym typeface="Verdana"/>
              </a:rPr>
              <a:t> than in 3G/4G.  </a:t>
            </a:r>
            <a:br>
              <a:rPr lang="fr-FR" sz="2400" dirty="0">
                <a:solidFill>
                  <a:srgbClr val="414141"/>
                </a:solidFill>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76" name="Google Shape;2076;p46"/>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42</a:t>
            </a:fld>
            <a:endParaRPr sz="651" b="0" i="0" u="none" strike="noStrike" cap="none">
              <a:solidFill>
                <a:srgbClr val="000000"/>
              </a:solidFill>
              <a:latin typeface="Verdana"/>
              <a:ea typeface="Verdana"/>
              <a:cs typeface="Verdana"/>
              <a:sym typeface="Verdana"/>
            </a:endParaRPr>
          </a:p>
        </p:txBody>
      </p:sp>
      <p:sp>
        <p:nvSpPr>
          <p:cNvPr id="2077" name="Google Shape;2077;p46"/>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7" name="Chart 6">
            <a:extLst>
              <a:ext uri="{FF2B5EF4-FFF2-40B4-BE49-F238E27FC236}">
                <a16:creationId xmlns:a16="http://schemas.microsoft.com/office/drawing/2014/main" id="{FFB7EB45-0E2A-7D87-0627-02E5D3404E9F}"/>
              </a:ext>
            </a:extLst>
          </p:cNvPr>
          <p:cNvGraphicFramePr>
            <a:graphicFrameLocks/>
          </p:cNvGraphicFramePr>
          <p:nvPr>
            <p:extLst>
              <p:ext uri="{D42A27DB-BD31-4B8C-83A1-F6EECF244321}">
                <p14:modId xmlns:p14="http://schemas.microsoft.com/office/powerpoint/2010/main" val="446147456"/>
              </p:ext>
            </p:extLst>
          </p:nvPr>
        </p:nvGraphicFramePr>
        <p:xfrm>
          <a:off x="469900" y="2039816"/>
          <a:ext cx="8635365" cy="4290646"/>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34B55289-6ED3-70AD-4AF9-C47F982572EE}"/>
              </a:ext>
            </a:extLst>
          </p:cNvPr>
          <p:cNvSpPr txBox="1"/>
          <p:nvPr/>
        </p:nvSpPr>
        <p:spPr>
          <a:xfrm rot="2443945">
            <a:off x="9899780" y="1082351"/>
            <a:ext cx="970137" cy="307777"/>
          </a:xfrm>
          <a:prstGeom prst="rect">
            <a:avLst/>
          </a:prstGeom>
          <a:noFill/>
        </p:spPr>
        <p:txBody>
          <a:bodyPr wrap="none" rtlCol="0">
            <a:spAutoFit/>
          </a:bodyPr>
          <a:lstStyle/>
          <a:p>
            <a:r>
              <a:rPr lang="fr-FR" dirty="0">
                <a:solidFill>
                  <a:srgbClr val="FF0000"/>
                </a:solidFill>
              </a:rPr>
              <a:t>For check</a:t>
            </a:r>
            <a:endParaRPr lang="en-US" dirty="0">
              <a:solidFill>
                <a:srgbClr val="FF0000"/>
              </a:solidFill>
            </a:endParaRPr>
          </a:p>
        </p:txBody>
      </p:sp>
    </p:spTree>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084"/>
        <p:cNvGrpSpPr/>
        <p:nvPr/>
      </p:nvGrpSpPr>
      <p:grpSpPr>
        <a:xfrm>
          <a:off x="0" y="0"/>
          <a:ext cx="0" cy="0"/>
          <a:chOff x="0" y="0"/>
          <a:chExt cx="0" cy="0"/>
        </a:xfrm>
      </p:grpSpPr>
      <p:sp>
        <p:nvSpPr>
          <p:cNvPr id="2085" name="Google Shape;2085;p4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SMS Service</a:t>
            </a:r>
            <a:br>
              <a:rPr lang="fr-FR" sz="2400" dirty="0">
                <a:solidFill>
                  <a:srgbClr val="414141"/>
                </a:solidFill>
              </a:rPr>
            </a:br>
            <a:br>
              <a:rPr lang="fr-FR" sz="2400" dirty="0">
                <a:solidFill>
                  <a:srgbClr val="414141"/>
                </a:solidFill>
              </a:rPr>
            </a:br>
            <a:r>
              <a:rPr lang="fr-FR" dirty="0">
                <a:solidFill>
                  <a:srgbClr val="7F7F7F"/>
                </a:solidFill>
              </a:rPr>
              <a:t>In CAVALI, MTN’s </a:t>
            </a:r>
            <a:r>
              <a:rPr lang="fr-FR" dirty="0">
                <a:solidFill>
                  <a:srgbClr val="7F7F7F"/>
                </a:solidFill>
                <a:latin typeface="Verdana"/>
                <a:ea typeface="Verdana"/>
                <a:cs typeface="Verdana"/>
                <a:sym typeface="Verdana"/>
              </a:rPr>
              <a:t>SMS Send/</a:t>
            </a:r>
            <a:r>
              <a:rPr lang="fr-FR" dirty="0" err="1">
                <a:solidFill>
                  <a:srgbClr val="7F7F7F"/>
                </a:solidFill>
                <a:latin typeface="Verdana"/>
                <a:ea typeface="Verdana"/>
                <a:cs typeface="Verdana"/>
                <a:sym typeface="Verdana"/>
              </a:rPr>
              <a:t>Recieve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success</a:t>
            </a:r>
            <a:r>
              <a:rPr lang="fr-FR" dirty="0">
                <a:solidFill>
                  <a:srgbClr val="7F7F7F"/>
                </a:solidFill>
                <a:latin typeface="Verdana"/>
                <a:ea typeface="Verdana"/>
                <a:cs typeface="Verdana"/>
                <a:sym typeface="Verdana"/>
              </a:rPr>
              <a:t> ratio is better </a:t>
            </a:r>
            <a:r>
              <a:rPr lang="fr-FR" dirty="0" err="1">
                <a:solidFill>
                  <a:srgbClr val="7F7F7F"/>
                </a:solidFill>
                <a:latin typeface="Verdana"/>
                <a:ea typeface="Verdana"/>
                <a:cs typeface="Verdana"/>
                <a:sym typeface="Verdana"/>
              </a:rPr>
              <a:t>than</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CELTISS’s</a:t>
            </a:r>
            <a:r>
              <a:rPr lang="fr-FR" dirty="0">
                <a:solidFill>
                  <a:srgbClr val="7F7F7F"/>
                </a:solidFill>
                <a:latin typeface="Verdana"/>
                <a:ea typeface="Verdana"/>
                <a:cs typeface="Verdana"/>
                <a:sym typeface="Verdana"/>
              </a:rPr>
              <a:t> &amp; </a:t>
            </a:r>
            <a:r>
              <a:rPr lang="fr-FR" dirty="0" err="1">
                <a:solidFill>
                  <a:srgbClr val="7F7F7F"/>
                </a:solidFill>
                <a:latin typeface="Verdana"/>
                <a:ea typeface="Verdana"/>
                <a:cs typeface="Verdana"/>
                <a:sym typeface="Verdana"/>
              </a:rPr>
              <a:t>MOOV’s</a:t>
            </a:r>
            <a:r>
              <a:rPr lang="fr-FR" dirty="0">
                <a:solidFill>
                  <a:srgbClr val="7F7F7F"/>
                </a:solidFill>
                <a:latin typeface="Verdana"/>
                <a:ea typeface="Verdana"/>
                <a:cs typeface="Verdana"/>
                <a:sym typeface="Verdana"/>
              </a:rPr>
              <a:t>. SMS service KPIs for </a:t>
            </a:r>
            <a:r>
              <a:rPr lang="fr-FR" dirty="0">
                <a:solidFill>
                  <a:srgbClr val="7F7F7F"/>
                </a:solidFill>
              </a:rPr>
              <a:t>all</a:t>
            </a:r>
            <a:r>
              <a:rPr lang="fr-FR" dirty="0">
                <a:solidFill>
                  <a:srgbClr val="7F7F7F"/>
                </a:solidFill>
                <a:latin typeface="Verdana"/>
                <a:ea typeface="Verdana"/>
                <a:cs typeface="Verdana"/>
                <a:sym typeface="Verdana"/>
              </a:rPr>
              <a:t> operators are not compliant with the ARCEP requirements </a:t>
            </a:r>
            <a:r>
              <a:rPr lang="fr-FR" dirty="0">
                <a:solidFill>
                  <a:srgbClr val="7F7F7F"/>
                </a:solidFill>
              </a:rPr>
              <a:t>due to the timeout of sending duration</a:t>
            </a:r>
            <a:r>
              <a:rPr lang="fr-FR" dirty="0">
                <a:solidFill>
                  <a:srgbClr val="7F7F7F"/>
                </a:solidFill>
                <a:latin typeface="Verdana"/>
                <a:ea typeface="Verdana"/>
                <a:cs typeface="Verdana"/>
                <a:sym typeface="Verdana"/>
              </a:rPr>
              <a:t> (&lt; 6s).</a:t>
            </a:r>
            <a:endParaRPr dirty="0">
              <a:solidFill>
                <a:srgbClr val="414141"/>
              </a:solidFill>
            </a:endParaRPr>
          </a:p>
        </p:txBody>
      </p:sp>
      <p:sp>
        <p:nvSpPr>
          <p:cNvPr id="2086" name="Google Shape;2086;p4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43</a:t>
            </a:fld>
            <a:endParaRPr sz="651" b="0" i="0" u="none" strike="noStrike" cap="none">
              <a:solidFill>
                <a:srgbClr val="000000"/>
              </a:solidFill>
              <a:latin typeface="Verdana"/>
              <a:ea typeface="Verdana"/>
              <a:cs typeface="Verdana"/>
              <a:sym typeface="Verdana"/>
            </a:endParaRPr>
          </a:p>
        </p:txBody>
      </p:sp>
      <p:sp>
        <p:nvSpPr>
          <p:cNvPr id="2087" name="Google Shape;2087;p4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0" name="Graphique 8">
            <a:extLst>
              <a:ext uri="{FF2B5EF4-FFF2-40B4-BE49-F238E27FC236}">
                <a16:creationId xmlns:a16="http://schemas.microsoft.com/office/drawing/2014/main" id="{353EB156-7660-4747-8A89-681BB3F1C66D}"/>
              </a:ext>
            </a:extLst>
          </p:cNvPr>
          <p:cNvGraphicFramePr>
            <a:graphicFrameLocks/>
          </p:cNvGraphicFramePr>
          <p:nvPr>
            <p:extLst>
              <p:ext uri="{D42A27DB-BD31-4B8C-83A1-F6EECF244321}">
                <p14:modId xmlns:p14="http://schemas.microsoft.com/office/powerpoint/2010/main" val="2255620275"/>
              </p:ext>
            </p:extLst>
          </p:nvPr>
        </p:nvGraphicFramePr>
        <p:xfrm>
          <a:off x="6386732" y="2186622"/>
          <a:ext cx="5335368" cy="42687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Graphique 2">
            <a:extLst>
              <a:ext uri="{FF2B5EF4-FFF2-40B4-BE49-F238E27FC236}">
                <a16:creationId xmlns:a16="http://schemas.microsoft.com/office/drawing/2014/main" id="{00000000-0008-0000-0000-000013000000}"/>
              </a:ext>
            </a:extLst>
          </p:cNvPr>
          <p:cNvGraphicFramePr>
            <a:graphicFrameLocks/>
          </p:cNvGraphicFramePr>
          <p:nvPr>
            <p:extLst>
              <p:ext uri="{D42A27DB-BD31-4B8C-83A1-F6EECF244321}">
                <p14:modId xmlns:p14="http://schemas.microsoft.com/office/powerpoint/2010/main" val="2929401043"/>
              </p:ext>
            </p:extLst>
          </p:nvPr>
        </p:nvGraphicFramePr>
        <p:xfrm>
          <a:off x="593742" y="2186622"/>
          <a:ext cx="5502257" cy="4268787"/>
        </p:xfrm>
        <a:graphic>
          <a:graphicData uri="http://schemas.openxmlformats.org/drawingml/2006/chart">
            <c:chart xmlns:c="http://schemas.openxmlformats.org/drawingml/2006/chart" xmlns:r="http://schemas.openxmlformats.org/officeDocument/2006/relationships" r:id="rId4"/>
          </a:graphicData>
        </a:graphic>
      </p:graphicFrame>
      <p:cxnSp>
        <p:nvCxnSpPr>
          <p:cNvPr id="3" name="Google Shape;2090;p47">
            <a:extLst>
              <a:ext uri="{FF2B5EF4-FFF2-40B4-BE49-F238E27FC236}">
                <a16:creationId xmlns:a16="http://schemas.microsoft.com/office/drawing/2014/main" id="{31AB6BF7-4EF5-4323-A670-74FC5B62265A}"/>
              </a:ext>
            </a:extLst>
          </p:cNvPr>
          <p:cNvCxnSpPr/>
          <p:nvPr/>
        </p:nvCxnSpPr>
        <p:spPr>
          <a:xfrm flipV="1">
            <a:off x="1356398" y="2856771"/>
            <a:ext cx="4352517" cy="38179"/>
          </a:xfrm>
          <a:prstGeom prst="straightConnector1">
            <a:avLst/>
          </a:prstGeom>
          <a:noFill/>
          <a:ln w="28575" cap="flat" cmpd="sng">
            <a:solidFill>
              <a:srgbClr val="DA291C"/>
            </a:solidFill>
            <a:prstDash val="dash"/>
            <a:round/>
            <a:headEnd type="none" w="sm" len="sm"/>
            <a:tailEnd type="none" w="sm" len="sm"/>
          </a:ln>
        </p:spPr>
      </p:cxnSp>
      <p:sp>
        <p:nvSpPr>
          <p:cNvPr id="4" name="TextBox 3">
            <a:extLst>
              <a:ext uri="{FF2B5EF4-FFF2-40B4-BE49-F238E27FC236}">
                <a16:creationId xmlns:a16="http://schemas.microsoft.com/office/drawing/2014/main" id="{49FE7477-FF1B-B5B2-F27E-35640EE41611}"/>
              </a:ext>
            </a:extLst>
          </p:cNvPr>
          <p:cNvSpPr txBox="1"/>
          <p:nvPr/>
        </p:nvSpPr>
        <p:spPr>
          <a:xfrm rot="1892070">
            <a:off x="9581944" y="465447"/>
            <a:ext cx="1108953" cy="307777"/>
          </a:xfrm>
          <a:prstGeom prst="rect">
            <a:avLst/>
          </a:prstGeom>
          <a:noFill/>
        </p:spPr>
        <p:txBody>
          <a:bodyPr wrap="square" rtlCol="0">
            <a:spAutoFit/>
          </a:bodyPr>
          <a:lstStyle/>
          <a:p>
            <a:r>
              <a:rPr lang="fr-FR" dirty="0">
                <a:solidFill>
                  <a:srgbClr val="00B050"/>
                </a:solidFill>
              </a:rPr>
              <a:t>Updated</a:t>
            </a:r>
          </a:p>
        </p:txBody>
      </p:sp>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094"/>
        <p:cNvGrpSpPr/>
        <p:nvPr/>
      </p:nvGrpSpPr>
      <p:grpSpPr>
        <a:xfrm>
          <a:off x="0" y="0"/>
          <a:ext cx="0" cy="0"/>
          <a:chOff x="0" y="0"/>
          <a:chExt cx="0" cy="0"/>
        </a:xfrm>
      </p:grpSpPr>
      <p:sp>
        <p:nvSpPr>
          <p:cNvPr id="2095" name="Google Shape;2095;p48"/>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Benchmarking Data service</a:t>
            </a:r>
            <a:endParaRPr sz="2600" b="0" i="0" u="none" strike="noStrike" cap="none">
              <a:solidFill>
                <a:srgbClr val="FFFFFF"/>
              </a:solidFill>
              <a:latin typeface="Quattrocento Sans"/>
              <a:ea typeface="Quattrocento Sans"/>
              <a:cs typeface="Quattrocento Sans"/>
              <a:sym typeface="Quattrocento Sans"/>
            </a:endParaRPr>
          </a:p>
        </p:txBody>
      </p:sp>
      <p:sp>
        <p:nvSpPr>
          <p:cNvPr id="2096" name="Google Shape;2096;p48"/>
          <p:cNvSpPr txBox="1"/>
          <p:nvPr/>
        </p:nvSpPr>
        <p:spPr>
          <a:xfrm>
            <a:off x="195943" y="2090740"/>
            <a:ext cx="1994808"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04</a:t>
            </a:r>
            <a:endParaRPr dirty="0"/>
          </a:p>
        </p:txBody>
      </p:sp>
      <p:cxnSp>
        <p:nvCxnSpPr>
          <p:cNvPr id="2097" name="Google Shape;2097;p48"/>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102"/>
        <p:cNvGrpSpPr/>
        <p:nvPr/>
      </p:nvGrpSpPr>
      <p:grpSpPr>
        <a:xfrm>
          <a:off x="0" y="0"/>
          <a:ext cx="0" cy="0"/>
          <a:chOff x="0" y="0"/>
          <a:chExt cx="0" cy="0"/>
        </a:xfrm>
      </p:grpSpPr>
      <p:sp>
        <p:nvSpPr>
          <p:cNvPr id="2103" name="Google Shape;2103;p4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DATA 3G</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All operators have a good rate of successful Internet connection. </a:t>
            </a:r>
            <a:endParaRPr dirty="0">
              <a:solidFill>
                <a:srgbClr val="414141"/>
              </a:solidFill>
            </a:endParaRPr>
          </a:p>
        </p:txBody>
      </p:sp>
      <p:sp>
        <p:nvSpPr>
          <p:cNvPr id="2104" name="Google Shape;2104;p4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45</a:t>
            </a:fld>
            <a:endParaRPr sz="651" b="0" i="0" u="none" strike="noStrike" cap="none">
              <a:solidFill>
                <a:srgbClr val="000000"/>
              </a:solidFill>
              <a:latin typeface="Verdana"/>
              <a:ea typeface="Verdana"/>
              <a:cs typeface="Verdana"/>
              <a:sym typeface="Verdana"/>
            </a:endParaRPr>
          </a:p>
        </p:txBody>
      </p:sp>
      <p:sp>
        <p:nvSpPr>
          <p:cNvPr id="2105" name="Google Shape;2105;p4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7" name="Graphique 5">
            <a:extLst>
              <a:ext uri="{FF2B5EF4-FFF2-40B4-BE49-F238E27FC236}">
                <a16:creationId xmlns:a16="http://schemas.microsoft.com/office/drawing/2014/main" id="{00000000-0008-0000-0000-000014000000}"/>
              </a:ext>
            </a:extLst>
          </p:cNvPr>
          <p:cNvGraphicFramePr>
            <a:graphicFrameLocks/>
          </p:cNvGraphicFramePr>
          <p:nvPr>
            <p:extLst>
              <p:ext uri="{D42A27DB-BD31-4B8C-83A1-F6EECF244321}">
                <p14:modId xmlns:p14="http://schemas.microsoft.com/office/powerpoint/2010/main" val="371531140"/>
              </p:ext>
            </p:extLst>
          </p:nvPr>
        </p:nvGraphicFramePr>
        <p:xfrm>
          <a:off x="469900" y="1616005"/>
          <a:ext cx="6493608" cy="481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Graphique 8">
            <a:extLst>
              <a:ext uri="{FF2B5EF4-FFF2-40B4-BE49-F238E27FC236}">
                <a16:creationId xmlns:a16="http://schemas.microsoft.com/office/drawing/2014/main" id="{00000000-0008-0000-0000-000015000000}"/>
              </a:ext>
            </a:extLst>
          </p:cNvPr>
          <p:cNvGraphicFramePr>
            <a:graphicFrameLocks/>
          </p:cNvGraphicFramePr>
          <p:nvPr>
            <p:extLst>
              <p:ext uri="{D42A27DB-BD31-4B8C-83A1-F6EECF244321}">
                <p14:modId xmlns:p14="http://schemas.microsoft.com/office/powerpoint/2010/main" val="21315748"/>
              </p:ext>
            </p:extLst>
          </p:nvPr>
        </p:nvGraphicFramePr>
        <p:xfrm>
          <a:off x="7118252" y="1616005"/>
          <a:ext cx="4603848" cy="4813199"/>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D9422739-C31F-6C80-A8C4-1BB01A7EA6D4}"/>
              </a:ext>
            </a:extLst>
          </p:cNvPr>
          <p:cNvSpPr txBox="1"/>
          <p:nvPr/>
        </p:nvSpPr>
        <p:spPr>
          <a:xfrm rot="1892070">
            <a:off x="9815209" y="593387"/>
            <a:ext cx="1108953" cy="307777"/>
          </a:xfrm>
          <a:prstGeom prst="rect">
            <a:avLst/>
          </a:prstGeom>
          <a:noFill/>
        </p:spPr>
        <p:txBody>
          <a:bodyPr wrap="square" rtlCol="0">
            <a:spAutoFit/>
          </a:bodyPr>
          <a:lstStyle/>
          <a:p>
            <a:r>
              <a:rPr lang="fr-FR" dirty="0">
                <a:solidFill>
                  <a:srgbClr val="00B050"/>
                </a:solidFill>
              </a:rPr>
              <a:t>Updated</a:t>
            </a:r>
          </a:p>
        </p:txBody>
      </p:sp>
    </p:spTree>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112"/>
        <p:cNvGrpSpPr/>
        <p:nvPr/>
      </p:nvGrpSpPr>
      <p:grpSpPr>
        <a:xfrm>
          <a:off x="0" y="0"/>
          <a:ext cx="0" cy="0"/>
          <a:chOff x="0" y="0"/>
          <a:chExt cx="0" cy="0"/>
        </a:xfrm>
      </p:grpSpPr>
      <p:graphicFrame>
        <p:nvGraphicFramePr>
          <p:cNvPr id="10" name="Graphique 2">
            <a:extLst>
              <a:ext uri="{FF2B5EF4-FFF2-40B4-BE49-F238E27FC236}">
                <a16:creationId xmlns:a16="http://schemas.microsoft.com/office/drawing/2014/main" id="{00000000-0008-0000-0000-000028000000}"/>
              </a:ext>
            </a:extLst>
          </p:cNvPr>
          <p:cNvGraphicFramePr>
            <a:graphicFrameLocks/>
          </p:cNvGraphicFramePr>
          <p:nvPr>
            <p:extLst>
              <p:ext uri="{D42A27DB-BD31-4B8C-83A1-F6EECF244321}">
                <p14:modId xmlns:p14="http://schemas.microsoft.com/office/powerpoint/2010/main" val="3417368905"/>
              </p:ext>
            </p:extLst>
          </p:nvPr>
        </p:nvGraphicFramePr>
        <p:xfrm>
          <a:off x="5691203" y="1903342"/>
          <a:ext cx="5309732" cy="44829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aphique 4">
            <a:extLst>
              <a:ext uri="{FF2B5EF4-FFF2-40B4-BE49-F238E27FC236}">
                <a16:creationId xmlns:a16="http://schemas.microsoft.com/office/drawing/2014/main" id="{00000000-0008-0000-0000-000016000000}"/>
              </a:ext>
            </a:extLst>
          </p:cNvPr>
          <p:cNvGraphicFramePr>
            <a:graphicFrameLocks/>
          </p:cNvGraphicFramePr>
          <p:nvPr>
            <p:extLst>
              <p:ext uri="{D42A27DB-BD31-4B8C-83A1-F6EECF244321}">
                <p14:modId xmlns:p14="http://schemas.microsoft.com/office/powerpoint/2010/main" val="2638881041"/>
              </p:ext>
            </p:extLst>
          </p:nvPr>
        </p:nvGraphicFramePr>
        <p:xfrm>
          <a:off x="469900" y="1903342"/>
          <a:ext cx="4777349" cy="4552067"/>
        </p:xfrm>
        <a:graphic>
          <a:graphicData uri="http://schemas.openxmlformats.org/drawingml/2006/chart">
            <c:chart xmlns:c="http://schemas.openxmlformats.org/drawingml/2006/chart" xmlns:r="http://schemas.openxmlformats.org/officeDocument/2006/relationships" r:id="rId4"/>
          </a:graphicData>
        </a:graphic>
      </p:graphicFrame>
      <p:sp>
        <p:nvSpPr>
          <p:cNvPr id="2113" name="Google Shape;2113;p5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DATA 3G Web service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All operators have </a:t>
            </a:r>
            <a:r>
              <a:rPr lang="fr-FR" dirty="0">
                <a:solidFill>
                  <a:srgbClr val="7F7F7F"/>
                </a:solidFill>
              </a:rPr>
              <a:t>an excellent </a:t>
            </a:r>
            <a:r>
              <a:rPr lang="fr-FR" dirty="0">
                <a:solidFill>
                  <a:srgbClr val="7F7F7F"/>
                </a:solidFill>
                <a:latin typeface="Verdana"/>
                <a:ea typeface="Verdana"/>
                <a:cs typeface="Verdana"/>
                <a:sym typeface="Verdana"/>
              </a:rPr>
              <a:t>web service success rate. MTN has </a:t>
            </a:r>
            <a:r>
              <a:rPr lang="fr-FR" dirty="0">
                <a:solidFill>
                  <a:srgbClr val="7F7F7F"/>
                </a:solidFill>
              </a:rPr>
              <a:t>best</a:t>
            </a:r>
            <a:r>
              <a:rPr lang="fr-FR" dirty="0">
                <a:solidFill>
                  <a:srgbClr val="7F7F7F"/>
                </a:solidFill>
                <a:latin typeface="Verdana"/>
                <a:ea typeface="Verdana"/>
                <a:cs typeface="Verdana"/>
                <a:sym typeface="Verdana"/>
              </a:rPr>
              <a:t> time to connect to web service.</a:t>
            </a:r>
            <a:endParaRPr dirty="0">
              <a:solidFill>
                <a:srgbClr val="414141"/>
              </a:solidFill>
            </a:endParaRPr>
          </a:p>
        </p:txBody>
      </p:sp>
      <p:sp>
        <p:nvSpPr>
          <p:cNvPr id="2114" name="Google Shape;2114;p50"/>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46</a:t>
            </a:fld>
            <a:endParaRPr sz="651" b="0" i="0" u="none" strike="noStrike" cap="none">
              <a:solidFill>
                <a:srgbClr val="000000"/>
              </a:solidFill>
              <a:latin typeface="Verdana"/>
              <a:ea typeface="Verdana"/>
              <a:cs typeface="Verdana"/>
              <a:sym typeface="Verdana"/>
            </a:endParaRPr>
          </a:p>
        </p:txBody>
      </p:sp>
      <p:sp>
        <p:nvSpPr>
          <p:cNvPr id="2115" name="Google Shape;2115;p50"/>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118" name="Google Shape;2118;p50"/>
          <p:cNvCxnSpPr/>
          <p:nvPr/>
        </p:nvCxnSpPr>
        <p:spPr>
          <a:xfrm>
            <a:off x="6416685" y="2364324"/>
            <a:ext cx="4113875" cy="8879"/>
          </a:xfrm>
          <a:prstGeom prst="straightConnector1">
            <a:avLst/>
          </a:prstGeom>
          <a:noFill/>
          <a:ln w="28575" cap="flat" cmpd="sng">
            <a:solidFill>
              <a:srgbClr val="DA291C"/>
            </a:solidFill>
            <a:prstDash val="dash"/>
            <a:round/>
            <a:headEnd type="none" w="sm" len="sm"/>
            <a:tailEnd type="none" w="sm" len="sm"/>
          </a:ln>
        </p:spPr>
      </p:cxnSp>
      <p:cxnSp>
        <p:nvCxnSpPr>
          <p:cNvPr id="2119" name="Google Shape;2119;p50"/>
          <p:cNvCxnSpPr>
            <a:cxnSpLocks/>
          </p:cNvCxnSpPr>
          <p:nvPr/>
        </p:nvCxnSpPr>
        <p:spPr>
          <a:xfrm>
            <a:off x="956898" y="3781835"/>
            <a:ext cx="4241711" cy="0"/>
          </a:xfrm>
          <a:prstGeom prst="straightConnector1">
            <a:avLst/>
          </a:prstGeom>
          <a:noFill/>
          <a:ln w="28575" cap="flat" cmpd="sng">
            <a:solidFill>
              <a:srgbClr val="DA291C"/>
            </a:solidFill>
            <a:prstDash val="dash"/>
            <a:round/>
            <a:headEnd type="none" w="sm" len="sm"/>
            <a:tailEnd type="none" w="sm" len="sm"/>
          </a:ln>
        </p:spPr>
      </p:cxnSp>
      <p:sp>
        <p:nvSpPr>
          <p:cNvPr id="3" name="TextBox 2">
            <a:extLst>
              <a:ext uri="{FF2B5EF4-FFF2-40B4-BE49-F238E27FC236}">
                <a16:creationId xmlns:a16="http://schemas.microsoft.com/office/drawing/2014/main" id="{954D77C6-1EDD-D24A-EB0A-F62758CF4FE3}"/>
              </a:ext>
            </a:extLst>
          </p:cNvPr>
          <p:cNvSpPr txBox="1"/>
          <p:nvPr/>
        </p:nvSpPr>
        <p:spPr>
          <a:xfrm rot="1892070">
            <a:off x="9815209" y="593387"/>
            <a:ext cx="1108953" cy="307777"/>
          </a:xfrm>
          <a:prstGeom prst="rect">
            <a:avLst/>
          </a:prstGeom>
          <a:noFill/>
        </p:spPr>
        <p:txBody>
          <a:bodyPr wrap="square" rtlCol="0">
            <a:spAutoFit/>
          </a:bodyPr>
          <a:lstStyle/>
          <a:p>
            <a:r>
              <a:rPr lang="fr-FR" dirty="0">
                <a:solidFill>
                  <a:srgbClr val="00B050"/>
                </a:solidFill>
              </a:rPr>
              <a:t>Updated</a:t>
            </a:r>
          </a:p>
        </p:txBody>
      </p:sp>
    </p:spTree>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124"/>
        <p:cNvGrpSpPr/>
        <p:nvPr/>
      </p:nvGrpSpPr>
      <p:grpSpPr>
        <a:xfrm>
          <a:off x="0" y="0"/>
          <a:ext cx="0" cy="0"/>
          <a:chOff x="0" y="0"/>
          <a:chExt cx="0" cy="0"/>
        </a:xfrm>
      </p:grpSpPr>
      <p:graphicFrame>
        <p:nvGraphicFramePr>
          <p:cNvPr id="7" name="Graphique 11">
            <a:extLst>
              <a:ext uri="{FF2B5EF4-FFF2-40B4-BE49-F238E27FC236}">
                <a16:creationId xmlns:a16="http://schemas.microsoft.com/office/drawing/2014/main" id="{00000000-0008-0000-0000-000017000000}"/>
              </a:ext>
            </a:extLst>
          </p:cNvPr>
          <p:cNvGraphicFramePr>
            <a:graphicFrameLocks/>
          </p:cNvGraphicFramePr>
          <p:nvPr>
            <p:extLst>
              <p:ext uri="{D42A27DB-BD31-4B8C-83A1-F6EECF244321}">
                <p14:modId xmlns:p14="http://schemas.microsoft.com/office/powerpoint/2010/main" val="4205795380"/>
              </p:ext>
            </p:extLst>
          </p:nvPr>
        </p:nvGraphicFramePr>
        <p:xfrm>
          <a:off x="469900" y="1789787"/>
          <a:ext cx="6883970" cy="4456267"/>
        </p:xfrm>
        <a:graphic>
          <a:graphicData uri="http://schemas.openxmlformats.org/drawingml/2006/chart">
            <c:chart xmlns:c="http://schemas.openxmlformats.org/drawingml/2006/chart" xmlns:r="http://schemas.openxmlformats.org/officeDocument/2006/relationships" r:id="rId3"/>
          </a:graphicData>
        </a:graphic>
      </p:graphicFrame>
      <p:sp>
        <p:nvSpPr>
          <p:cNvPr id="2125" name="Google Shape;2125;p5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DATA 3G FTP service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All operators have a good downlink and uplink FTP success rate and meet ARCEP requirements.</a:t>
            </a:r>
            <a:endParaRPr dirty="0">
              <a:solidFill>
                <a:srgbClr val="414141"/>
              </a:solidFill>
            </a:endParaRPr>
          </a:p>
        </p:txBody>
      </p:sp>
      <p:sp>
        <p:nvSpPr>
          <p:cNvPr id="2126" name="Google Shape;2126;p51"/>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47</a:t>
            </a:fld>
            <a:endParaRPr sz="651" b="0" i="0" u="none" strike="noStrike" cap="none">
              <a:solidFill>
                <a:srgbClr val="000000"/>
              </a:solidFill>
              <a:latin typeface="Verdana"/>
              <a:ea typeface="Verdana"/>
              <a:cs typeface="Verdana"/>
              <a:sym typeface="Verdana"/>
            </a:endParaRPr>
          </a:p>
        </p:txBody>
      </p:sp>
      <p:sp>
        <p:nvSpPr>
          <p:cNvPr id="2127" name="Google Shape;2127;p51"/>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129" name="Google Shape;2129;p51"/>
          <p:cNvCxnSpPr>
            <a:cxnSpLocks/>
          </p:cNvCxnSpPr>
          <p:nvPr/>
        </p:nvCxnSpPr>
        <p:spPr>
          <a:xfrm>
            <a:off x="953311" y="3269706"/>
            <a:ext cx="6400559" cy="0"/>
          </a:xfrm>
          <a:prstGeom prst="straightConnector1">
            <a:avLst/>
          </a:prstGeom>
          <a:noFill/>
          <a:ln w="28575" cap="flat" cmpd="sng">
            <a:solidFill>
              <a:srgbClr val="DA291C"/>
            </a:solidFill>
            <a:prstDash val="dash"/>
            <a:round/>
            <a:headEnd type="none" w="sm" len="sm"/>
            <a:tailEnd type="none" w="sm" len="sm"/>
          </a:ln>
        </p:spPr>
      </p:cxnSp>
      <p:sp>
        <p:nvSpPr>
          <p:cNvPr id="4" name="TextBox 3">
            <a:extLst>
              <a:ext uri="{FF2B5EF4-FFF2-40B4-BE49-F238E27FC236}">
                <a16:creationId xmlns:a16="http://schemas.microsoft.com/office/drawing/2014/main" id="{D08328E2-FCCB-366C-4B66-557F8B4D78A0}"/>
              </a:ext>
            </a:extLst>
          </p:cNvPr>
          <p:cNvSpPr txBox="1"/>
          <p:nvPr/>
        </p:nvSpPr>
        <p:spPr>
          <a:xfrm rot="1982796">
            <a:off x="9608292" y="505837"/>
            <a:ext cx="1070043" cy="307777"/>
          </a:xfrm>
          <a:prstGeom prst="rect">
            <a:avLst/>
          </a:prstGeom>
          <a:noFill/>
        </p:spPr>
        <p:txBody>
          <a:bodyPr wrap="square" rtlCol="0">
            <a:spAutoFit/>
          </a:bodyPr>
          <a:lstStyle/>
          <a:p>
            <a:r>
              <a:rPr lang="en-US" dirty="0">
                <a:solidFill>
                  <a:srgbClr val="00B050"/>
                </a:solidFill>
              </a:rPr>
              <a:t>updated</a:t>
            </a:r>
          </a:p>
        </p:txBody>
      </p:sp>
    </p:spTree>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134"/>
        <p:cNvGrpSpPr/>
        <p:nvPr/>
      </p:nvGrpSpPr>
      <p:grpSpPr>
        <a:xfrm>
          <a:off x="0" y="0"/>
          <a:ext cx="0" cy="0"/>
          <a:chOff x="0" y="0"/>
          <a:chExt cx="0" cy="0"/>
        </a:xfrm>
      </p:grpSpPr>
      <p:graphicFrame>
        <p:nvGraphicFramePr>
          <p:cNvPr id="9" name="Graphique 6">
            <a:extLst>
              <a:ext uri="{FF2B5EF4-FFF2-40B4-BE49-F238E27FC236}">
                <a16:creationId xmlns:a16="http://schemas.microsoft.com/office/drawing/2014/main" id="{00000000-0008-0000-0000-000018000000}"/>
              </a:ext>
            </a:extLst>
          </p:cNvPr>
          <p:cNvGraphicFramePr>
            <a:graphicFrameLocks/>
          </p:cNvGraphicFramePr>
          <p:nvPr>
            <p:extLst>
              <p:ext uri="{D42A27DB-BD31-4B8C-83A1-F6EECF244321}">
                <p14:modId xmlns:p14="http://schemas.microsoft.com/office/powerpoint/2010/main" val="2095181071"/>
              </p:ext>
            </p:extLst>
          </p:nvPr>
        </p:nvGraphicFramePr>
        <p:xfrm>
          <a:off x="469901" y="2153863"/>
          <a:ext cx="8884418" cy="4295579"/>
        </p:xfrm>
        <a:graphic>
          <a:graphicData uri="http://schemas.openxmlformats.org/drawingml/2006/chart">
            <c:chart xmlns:c="http://schemas.openxmlformats.org/drawingml/2006/chart" xmlns:r="http://schemas.openxmlformats.org/officeDocument/2006/relationships" r:id="rId3"/>
          </a:graphicData>
        </a:graphic>
      </p:graphicFrame>
      <p:sp>
        <p:nvSpPr>
          <p:cNvPr id="2135" name="Google Shape;2135;p5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3G FTP MEAN THROUGHPUT </a:t>
            </a:r>
            <a:br>
              <a:rPr lang="fr-FR" sz="2400" dirty="0">
                <a:solidFill>
                  <a:srgbClr val="414141"/>
                </a:solidFill>
              </a:rPr>
            </a:br>
            <a:br>
              <a:rPr lang="fr-FR" sz="2400" dirty="0">
                <a:solidFill>
                  <a:srgbClr val="414141"/>
                </a:solidFill>
              </a:rPr>
            </a:br>
            <a:r>
              <a:rPr lang="fr-FR" dirty="0">
                <a:solidFill>
                  <a:srgbClr val="7F7F7F"/>
                </a:solidFill>
              </a:rPr>
              <a:t>All operators meet ARCEP requirement in terms of FTP DL/UL throughput,</a:t>
            </a:r>
            <a:br>
              <a:rPr lang="fr-FR" dirty="0">
                <a:solidFill>
                  <a:srgbClr val="7F7F7F"/>
                </a:solidFill>
              </a:rPr>
            </a:br>
            <a:r>
              <a:rPr lang="fr-FR" dirty="0">
                <a:solidFill>
                  <a:srgbClr val="7F7F7F"/>
                </a:solidFill>
              </a:rPr>
              <a:t>MTN has the lowest 3G FTP DL throughput, </a:t>
            </a:r>
            <a:br>
              <a:rPr lang="fr-FR" dirty="0">
                <a:solidFill>
                  <a:srgbClr val="7F7F7F"/>
                </a:solidFill>
              </a:rPr>
            </a:br>
            <a:r>
              <a:rPr lang="fr-FR" dirty="0">
                <a:solidFill>
                  <a:srgbClr val="7F7F7F"/>
                </a:solidFill>
              </a:rPr>
              <a:t>MTN is in the second position in terms of FTP UL Throughput. </a:t>
            </a:r>
            <a:endParaRPr dirty="0">
              <a:solidFill>
                <a:srgbClr val="414141"/>
              </a:solidFill>
            </a:endParaRPr>
          </a:p>
        </p:txBody>
      </p:sp>
      <p:sp>
        <p:nvSpPr>
          <p:cNvPr id="2136" name="Google Shape;2136;p52"/>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48</a:t>
            </a:fld>
            <a:endParaRPr sz="651" b="0" i="0" u="none" strike="noStrike" cap="none">
              <a:solidFill>
                <a:srgbClr val="000000"/>
              </a:solidFill>
              <a:latin typeface="Verdana"/>
              <a:ea typeface="Verdana"/>
              <a:cs typeface="Verdana"/>
              <a:sym typeface="Verdana"/>
            </a:endParaRPr>
          </a:p>
        </p:txBody>
      </p:sp>
      <p:sp>
        <p:nvSpPr>
          <p:cNvPr id="2137" name="Google Shape;2137;p52"/>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140" name="Google Shape;2140;p52"/>
          <p:cNvCxnSpPr>
            <a:cxnSpLocks/>
          </p:cNvCxnSpPr>
          <p:nvPr/>
        </p:nvCxnSpPr>
        <p:spPr>
          <a:xfrm>
            <a:off x="2837681" y="4302063"/>
            <a:ext cx="0" cy="615037"/>
          </a:xfrm>
          <a:prstGeom prst="straightConnector1">
            <a:avLst/>
          </a:prstGeom>
          <a:noFill/>
          <a:ln w="28575" cap="flat" cmpd="sng">
            <a:solidFill>
              <a:srgbClr val="DA291C"/>
            </a:solidFill>
            <a:prstDash val="dash"/>
            <a:round/>
            <a:headEnd type="none" w="sm" len="sm"/>
            <a:tailEnd type="none" w="sm" len="sm"/>
          </a:ln>
        </p:spPr>
      </p:cxnSp>
      <p:cxnSp>
        <p:nvCxnSpPr>
          <p:cNvPr id="2141" name="Google Shape;2141;p52"/>
          <p:cNvCxnSpPr>
            <a:cxnSpLocks/>
          </p:cNvCxnSpPr>
          <p:nvPr/>
        </p:nvCxnSpPr>
        <p:spPr>
          <a:xfrm>
            <a:off x="3159916" y="5077835"/>
            <a:ext cx="0" cy="583659"/>
          </a:xfrm>
          <a:prstGeom prst="straightConnector1">
            <a:avLst/>
          </a:prstGeom>
          <a:noFill/>
          <a:ln w="28575" cap="flat" cmpd="sng">
            <a:solidFill>
              <a:srgbClr val="DA291C"/>
            </a:solidFill>
            <a:prstDash val="dash"/>
            <a:round/>
            <a:headEnd type="none" w="sm" len="sm"/>
            <a:tailEnd type="none" w="sm" len="sm"/>
          </a:ln>
        </p:spPr>
      </p:cxnSp>
      <p:sp>
        <p:nvSpPr>
          <p:cNvPr id="5" name="TextBox 4">
            <a:extLst>
              <a:ext uri="{FF2B5EF4-FFF2-40B4-BE49-F238E27FC236}">
                <a16:creationId xmlns:a16="http://schemas.microsoft.com/office/drawing/2014/main" id="{65233AD1-7D00-31D4-3045-B3D67139368F}"/>
              </a:ext>
            </a:extLst>
          </p:cNvPr>
          <p:cNvSpPr txBox="1"/>
          <p:nvPr/>
        </p:nvSpPr>
        <p:spPr>
          <a:xfrm rot="1892070">
            <a:off x="9815209" y="593387"/>
            <a:ext cx="1108953" cy="307777"/>
          </a:xfrm>
          <a:prstGeom prst="rect">
            <a:avLst/>
          </a:prstGeom>
          <a:noFill/>
        </p:spPr>
        <p:txBody>
          <a:bodyPr wrap="square" rtlCol="0">
            <a:spAutoFit/>
          </a:bodyPr>
          <a:lstStyle/>
          <a:p>
            <a:r>
              <a:rPr lang="fr-FR" dirty="0">
                <a:solidFill>
                  <a:srgbClr val="00B050"/>
                </a:solidFill>
              </a:rPr>
              <a:t>Updated</a:t>
            </a:r>
          </a:p>
        </p:txBody>
      </p:sp>
    </p:spTree>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146"/>
        <p:cNvGrpSpPr/>
        <p:nvPr/>
      </p:nvGrpSpPr>
      <p:grpSpPr>
        <a:xfrm>
          <a:off x="0" y="0"/>
          <a:ext cx="0" cy="0"/>
          <a:chOff x="0" y="0"/>
          <a:chExt cx="0" cy="0"/>
        </a:xfrm>
      </p:grpSpPr>
      <p:pic>
        <p:nvPicPr>
          <p:cNvPr id="24" name="Picture 23">
            <a:extLst>
              <a:ext uri="{FF2B5EF4-FFF2-40B4-BE49-F238E27FC236}">
                <a16:creationId xmlns:a16="http://schemas.microsoft.com/office/drawing/2014/main" id="{19D340B4-5520-4EFA-5A27-618A67EF51FA}"/>
              </a:ext>
            </a:extLst>
          </p:cNvPr>
          <p:cNvPicPr>
            <a:picLocks noChangeAspect="1"/>
          </p:cNvPicPr>
          <p:nvPr/>
        </p:nvPicPr>
        <p:blipFill>
          <a:blip r:embed="rId3"/>
          <a:stretch>
            <a:fillRect/>
          </a:stretch>
        </p:blipFill>
        <p:spPr>
          <a:xfrm>
            <a:off x="8004571" y="1866792"/>
            <a:ext cx="3624697" cy="28739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Picture 24">
            <a:extLst>
              <a:ext uri="{FF2B5EF4-FFF2-40B4-BE49-F238E27FC236}">
                <a16:creationId xmlns:a16="http://schemas.microsoft.com/office/drawing/2014/main" id="{2ADD4448-EB83-1430-77E4-B13CB5C580D3}"/>
              </a:ext>
            </a:extLst>
          </p:cNvPr>
          <p:cNvPicPr>
            <a:picLocks noChangeAspect="1"/>
          </p:cNvPicPr>
          <p:nvPr/>
        </p:nvPicPr>
        <p:blipFill>
          <a:blip r:embed="rId4"/>
          <a:stretch>
            <a:fillRect/>
          </a:stretch>
        </p:blipFill>
        <p:spPr>
          <a:xfrm>
            <a:off x="10361643" y="1866792"/>
            <a:ext cx="1267625" cy="760311"/>
          </a:xfrm>
          <a:prstGeom prst="rect">
            <a:avLst/>
          </a:prstGeom>
        </p:spPr>
      </p:pic>
      <p:pic>
        <p:nvPicPr>
          <p:cNvPr id="22" name="Picture 21">
            <a:extLst>
              <a:ext uri="{FF2B5EF4-FFF2-40B4-BE49-F238E27FC236}">
                <a16:creationId xmlns:a16="http://schemas.microsoft.com/office/drawing/2014/main" id="{202468AA-822E-24BD-5666-5F73765B18A4}"/>
              </a:ext>
            </a:extLst>
          </p:cNvPr>
          <p:cNvPicPr>
            <a:picLocks noChangeAspect="1"/>
          </p:cNvPicPr>
          <p:nvPr/>
        </p:nvPicPr>
        <p:blipFill>
          <a:blip r:embed="rId3"/>
          <a:stretch>
            <a:fillRect/>
          </a:stretch>
        </p:blipFill>
        <p:spPr>
          <a:xfrm>
            <a:off x="377850" y="1866792"/>
            <a:ext cx="3624697" cy="28739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F55ED700-8361-8330-64E5-4B975DA209A4}"/>
              </a:ext>
            </a:extLst>
          </p:cNvPr>
          <p:cNvPicPr>
            <a:picLocks noChangeAspect="1"/>
          </p:cNvPicPr>
          <p:nvPr/>
        </p:nvPicPr>
        <p:blipFill>
          <a:blip r:embed="rId3"/>
          <a:stretch>
            <a:fillRect/>
          </a:stretch>
        </p:blipFill>
        <p:spPr>
          <a:xfrm>
            <a:off x="4191211" y="1866792"/>
            <a:ext cx="3624697" cy="28739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148" name="Google Shape;2148;p5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3G FTP MEAN THROUGHPUT comparison map</a:t>
            </a:r>
            <a:br>
              <a:rPr lang="fr-FR" sz="2400" dirty="0">
                <a:solidFill>
                  <a:srgbClr val="414141"/>
                </a:solidFill>
              </a:rPr>
            </a:br>
            <a:br>
              <a:rPr lang="fr-FR" dirty="0">
                <a:solidFill>
                  <a:srgbClr val="414141"/>
                </a:solidFill>
              </a:rPr>
            </a:br>
            <a:r>
              <a:rPr lang="fr-FR" dirty="0">
                <a:solidFill>
                  <a:srgbClr val="7F7F7F"/>
                </a:solidFill>
              </a:rPr>
              <a:t>All operators have 100% of FTP DL Throughput samples better than 2Mbps.</a:t>
            </a:r>
            <a:br>
              <a:rPr lang="fr-FR" dirty="0">
                <a:solidFill>
                  <a:srgbClr val="7F7F7F"/>
                </a:solidFill>
                <a:latin typeface="Verdana"/>
                <a:ea typeface="Verdana"/>
                <a:cs typeface="Verdana"/>
                <a:sym typeface="Verdana"/>
              </a:rPr>
            </a:br>
            <a:endParaRPr dirty="0">
              <a:solidFill>
                <a:srgbClr val="414141"/>
              </a:solidFill>
            </a:endParaRPr>
          </a:p>
        </p:txBody>
      </p:sp>
      <p:sp>
        <p:nvSpPr>
          <p:cNvPr id="2149" name="Google Shape;2149;p53"/>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49</a:t>
            </a:fld>
            <a:endParaRPr sz="651" b="0" i="0" u="none" strike="noStrike" cap="none">
              <a:solidFill>
                <a:srgbClr val="000000"/>
              </a:solidFill>
              <a:latin typeface="Verdana"/>
              <a:ea typeface="Verdana"/>
              <a:cs typeface="Verdana"/>
              <a:sym typeface="Verdana"/>
            </a:endParaRPr>
          </a:p>
        </p:txBody>
      </p:sp>
      <p:sp>
        <p:nvSpPr>
          <p:cNvPr id="2150" name="Google Shape;2150;p53"/>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6" name="Google Shape;2154;p53">
            <a:extLst>
              <a:ext uri="{FF2B5EF4-FFF2-40B4-BE49-F238E27FC236}">
                <a16:creationId xmlns:a16="http://schemas.microsoft.com/office/drawing/2014/main" id="{54433741-019A-38A6-F85B-C52F54E98264}"/>
              </a:ext>
            </a:extLst>
          </p:cNvPr>
          <p:cNvPicPr preferRelativeResize="0"/>
          <p:nvPr/>
        </p:nvPicPr>
        <p:blipFill rotWithShape="1">
          <a:blip r:embed="rId5">
            <a:alphaModFix/>
          </a:blip>
          <a:srcRect/>
          <a:stretch/>
        </p:blipFill>
        <p:spPr>
          <a:xfrm>
            <a:off x="377852" y="1866957"/>
            <a:ext cx="295723" cy="288614"/>
          </a:xfrm>
          <a:prstGeom prst="roundRect">
            <a:avLst>
              <a:gd name="adj" fmla="val 8594"/>
            </a:avLst>
          </a:prstGeom>
          <a:solidFill>
            <a:srgbClr val="ECECEC"/>
          </a:solidFill>
          <a:ln>
            <a:noFill/>
          </a:ln>
          <a:effectLst>
            <a:reflection stA="38000" endPos="28000" dist="5000" dir="5400000" sy="-100000" algn="bl" rotWithShape="0"/>
          </a:effectLst>
        </p:spPr>
      </p:pic>
      <p:pic>
        <p:nvPicPr>
          <p:cNvPr id="16" name="Google Shape;2155;p53">
            <a:extLst>
              <a:ext uri="{FF2B5EF4-FFF2-40B4-BE49-F238E27FC236}">
                <a16:creationId xmlns:a16="http://schemas.microsoft.com/office/drawing/2014/main" id="{0379D8E5-E76F-29FA-225B-C8478332617F}"/>
              </a:ext>
            </a:extLst>
          </p:cNvPr>
          <p:cNvPicPr preferRelativeResize="0"/>
          <p:nvPr/>
        </p:nvPicPr>
        <p:blipFill rotWithShape="1">
          <a:blip r:embed="rId6">
            <a:alphaModFix/>
          </a:blip>
          <a:srcRect l="8657" r="10313"/>
          <a:stretch/>
        </p:blipFill>
        <p:spPr>
          <a:xfrm>
            <a:off x="4191212" y="1866792"/>
            <a:ext cx="336156" cy="288614"/>
          </a:xfrm>
          <a:prstGeom prst="roundRect">
            <a:avLst>
              <a:gd name="adj" fmla="val 8594"/>
            </a:avLst>
          </a:prstGeom>
          <a:solidFill>
            <a:srgbClr val="ECECEC"/>
          </a:solidFill>
          <a:ln>
            <a:noFill/>
          </a:ln>
          <a:effectLst>
            <a:reflection stA="38000" endPos="28000" dist="5000" dir="5400000" sy="-100000" algn="bl" rotWithShape="0"/>
          </a:effectLst>
        </p:spPr>
      </p:pic>
      <p:pic>
        <p:nvPicPr>
          <p:cNvPr id="19" name="Google Shape;2214;p58">
            <a:extLst>
              <a:ext uri="{FF2B5EF4-FFF2-40B4-BE49-F238E27FC236}">
                <a16:creationId xmlns:a16="http://schemas.microsoft.com/office/drawing/2014/main" id="{302932B9-613E-7234-B3A4-BE848475BC49}"/>
              </a:ext>
            </a:extLst>
          </p:cNvPr>
          <p:cNvPicPr preferRelativeResize="0"/>
          <p:nvPr/>
        </p:nvPicPr>
        <p:blipFill rotWithShape="1">
          <a:blip r:embed="rId7">
            <a:alphaModFix/>
          </a:blip>
          <a:srcRect/>
          <a:stretch/>
        </p:blipFill>
        <p:spPr>
          <a:xfrm>
            <a:off x="8004571" y="1866792"/>
            <a:ext cx="351328" cy="302606"/>
          </a:xfrm>
          <a:prstGeom prst="roundRect">
            <a:avLst>
              <a:gd name="adj" fmla="val 8594"/>
            </a:avLst>
          </a:prstGeom>
          <a:solidFill>
            <a:srgbClr val="ECECEC"/>
          </a:solidFill>
          <a:ln>
            <a:noFill/>
          </a:ln>
          <a:effectLst>
            <a:reflection stA="38000" endPos="28000" dist="5000" dir="5400000" sy="-100000" algn="bl" rotWithShape="0"/>
          </a:effectLst>
        </p:spPr>
      </p:pic>
      <p:pic>
        <p:nvPicPr>
          <p:cNvPr id="7" name="Picture 6">
            <a:extLst>
              <a:ext uri="{FF2B5EF4-FFF2-40B4-BE49-F238E27FC236}">
                <a16:creationId xmlns:a16="http://schemas.microsoft.com/office/drawing/2014/main" id="{7FC1120B-5336-032C-4134-8246CD096220}"/>
              </a:ext>
            </a:extLst>
          </p:cNvPr>
          <p:cNvPicPr>
            <a:picLocks noChangeAspect="1"/>
          </p:cNvPicPr>
          <p:nvPr/>
        </p:nvPicPr>
        <p:blipFill>
          <a:blip r:embed="rId8"/>
          <a:stretch>
            <a:fillRect/>
          </a:stretch>
        </p:blipFill>
        <p:spPr>
          <a:xfrm>
            <a:off x="2565782" y="1866792"/>
            <a:ext cx="1436765" cy="760311"/>
          </a:xfrm>
          <a:prstGeom prst="rect">
            <a:avLst/>
          </a:prstGeom>
        </p:spPr>
      </p:pic>
      <p:pic>
        <p:nvPicPr>
          <p:cNvPr id="20" name="Picture 19">
            <a:extLst>
              <a:ext uri="{FF2B5EF4-FFF2-40B4-BE49-F238E27FC236}">
                <a16:creationId xmlns:a16="http://schemas.microsoft.com/office/drawing/2014/main" id="{DC5D6965-48D6-828E-A412-1455E47B304F}"/>
              </a:ext>
            </a:extLst>
          </p:cNvPr>
          <p:cNvPicPr>
            <a:picLocks noChangeAspect="1"/>
          </p:cNvPicPr>
          <p:nvPr/>
        </p:nvPicPr>
        <p:blipFill>
          <a:blip r:embed="rId4"/>
          <a:stretch>
            <a:fillRect/>
          </a:stretch>
        </p:blipFill>
        <p:spPr>
          <a:xfrm>
            <a:off x="6548283" y="1866792"/>
            <a:ext cx="1267625" cy="760311"/>
          </a:xfrm>
          <a:prstGeom prst="rect">
            <a:avLst/>
          </a:prstGeom>
        </p:spPr>
      </p:pic>
      <p:sp>
        <p:nvSpPr>
          <p:cNvPr id="2" name="TextBox 1">
            <a:extLst>
              <a:ext uri="{FF2B5EF4-FFF2-40B4-BE49-F238E27FC236}">
                <a16:creationId xmlns:a16="http://schemas.microsoft.com/office/drawing/2014/main" id="{D0E37A0D-FA6F-1299-F763-48F7184808CD}"/>
              </a:ext>
            </a:extLst>
          </p:cNvPr>
          <p:cNvSpPr txBox="1"/>
          <p:nvPr/>
        </p:nvSpPr>
        <p:spPr>
          <a:xfrm rot="1892070">
            <a:off x="10614543" y="582804"/>
            <a:ext cx="1108953" cy="307777"/>
          </a:xfrm>
          <a:prstGeom prst="rect">
            <a:avLst/>
          </a:prstGeom>
          <a:noFill/>
        </p:spPr>
        <p:txBody>
          <a:bodyPr wrap="square" rtlCol="0">
            <a:spAutoFit/>
          </a:bodyPr>
          <a:lstStyle/>
          <a:p>
            <a:r>
              <a:rPr lang="fr-FR" dirty="0">
                <a:solidFill>
                  <a:srgbClr val="00B050"/>
                </a:solidFill>
              </a:rPr>
              <a:t>Updated</a:t>
            </a: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472" name="Google Shape;1472;p5"/>
          <p:cNvSpPr txBox="1"/>
          <p:nvPr/>
        </p:nvSpPr>
        <p:spPr>
          <a:xfrm>
            <a:off x="2533649" y="2090740"/>
            <a:ext cx="6804904"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dirty="0">
                <a:solidFill>
                  <a:srgbClr val="FFFFFF"/>
                </a:solidFill>
                <a:latin typeface="Quattrocento Sans"/>
                <a:ea typeface="Quattrocento Sans"/>
                <a:cs typeface="Quattrocento Sans"/>
                <a:sym typeface="Quattrocento Sans"/>
              </a:rPr>
              <a:t>I</a:t>
            </a:r>
            <a:r>
              <a:rPr lang="fr-FR" sz="2600" dirty="0">
                <a:solidFill>
                  <a:srgbClr val="FFFFFF"/>
                </a:solidFill>
                <a:latin typeface="Quattrocento Sans"/>
                <a:ea typeface="Quattrocento Sans"/>
                <a:cs typeface="Quattrocento Sans"/>
                <a:sym typeface="Quattrocento Sans"/>
              </a:rPr>
              <a:t>ntroduction</a:t>
            </a:r>
            <a:r>
              <a:rPr lang="fr-FR" sz="2600" b="0" i="0" dirty="0">
                <a:solidFill>
                  <a:srgbClr val="FFFFFF"/>
                </a:solidFill>
                <a:latin typeface="Quattrocento Sans"/>
                <a:ea typeface="Quattrocento Sans"/>
                <a:cs typeface="Quattrocento Sans"/>
                <a:sym typeface="Quattrocento Sans"/>
              </a:rPr>
              <a:t>: Context &amp; Report objectives</a:t>
            </a:r>
            <a:endParaRPr dirty="0"/>
          </a:p>
        </p:txBody>
      </p:sp>
      <p:sp>
        <p:nvSpPr>
          <p:cNvPr id="1473" name="Google Shape;1473;p5"/>
          <p:cNvSpPr txBox="1"/>
          <p:nvPr/>
        </p:nvSpPr>
        <p:spPr>
          <a:xfrm>
            <a:off x="733425" y="2090740"/>
            <a:ext cx="1457326"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a:solidFill>
                  <a:srgbClr val="FFFFFF"/>
                </a:solidFill>
                <a:latin typeface="Quattrocento Sans"/>
                <a:ea typeface="Quattrocento Sans"/>
                <a:cs typeface="Quattrocento Sans"/>
                <a:sym typeface="Quattrocento Sans"/>
              </a:rPr>
              <a:t>01</a:t>
            </a:r>
            <a:endParaRPr/>
          </a:p>
        </p:txBody>
      </p:sp>
      <p:cxnSp>
        <p:nvCxnSpPr>
          <p:cNvPr id="1474" name="Google Shape;1474;p5"/>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173"/>
        <p:cNvGrpSpPr/>
        <p:nvPr/>
      </p:nvGrpSpPr>
      <p:grpSpPr>
        <a:xfrm>
          <a:off x="0" y="0"/>
          <a:ext cx="0" cy="0"/>
          <a:chOff x="0" y="0"/>
          <a:chExt cx="0" cy="0"/>
        </a:xfrm>
      </p:grpSpPr>
      <p:sp>
        <p:nvSpPr>
          <p:cNvPr id="2174" name="Google Shape;2174;p5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DATA 4G Web browsing service</a:t>
            </a:r>
            <a:br>
              <a:rPr lang="fr-FR" sz="2400" dirty="0">
                <a:solidFill>
                  <a:srgbClr val="414141"/>
                </a:solidFill>
              </a:rPr>
            </a:br>
            <a:br>
              <a:rPr lang="fr-FR" sz="2400" dirty="0">
                <a:solidFill>
                  <a:srgbClr val="414141"/>
                </a:solidFill>
              </a:rPr>
            </a:br>
            <a:r>
              <a:rPr lang="fr-FR" dirty="0">
                <a:solidFill>
                  <a:srgbClr val="7F7F7F"/>
                </a:solidFill>
              </a:rPr>
              <a:t>For 4G, </a:t>
            </a:r>
            <a:r>
              <a:rPr lang="fr-FR" dirty="0">
                <a:solidFill>
                  <a:srgbClr val="7F7F7F"/>
                </a:solidFill>
                <a:latin typeface="Verdana"/>
                <a:ea typeface="Verdana"/>
                <a:cs typeface="Verdana"/>
                <a:sym typeface="Verdana"/>
              </a:rPr>
              <a:t>All operators have very good HTTP Browsing success rate</a:t>
            </a:r>
            <a:r>
              <a:rPr lang="fr-FR" dirty="0">
                <a:solidFill>
                  <a:srgbClr val="7F7F7F"/>
                </a:solidFill>
              </a:rPr>
              <a:t> and meet ARCEP requirements.</a:t>
            </a:r>
            <a:br>
              <a:rPr lang="fr-FR" sz="2400" dirty="0">
                <a:solidFill>
                  <a:srgbClr val="7F7F7F"/>
                </a:solidFill>
                <a:latin typeface="Verdana"/>
                <a:ea typeface="Verdana"/>
                <a:cs typeface="Verdana"/>
                <a:sym typeface="Verdana"/>
              </a:rPr>
            </a:br>
            <a:endParaRPr sz="2400" dirty="0">
              <a:solidFill>
                <a:srgbClr val="414141"/>
              </a:solidFill>
            </a:endParaRPr>
          </a:p>
        </p:txBody>
      </p:sp>
      <p:sp>
        <p:nvSpPr>
          <p:cNvPr id="2175" name="Google Shape;2175;p55"/>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50</a:t>
            </a:fld>
            <a:endParaRPr sz="651" b="0" i="0" u="none" strike="noStrike" cap="none">
              <a:solidFill>
                <a:srgbClr val="000000"/>
              </a:solidFill>
              <a:latin typeface="Verdana"/>
              <a:ea typeface="Verdana"/>
              <a:cs typeface="Verdana"/>
              <a:sym typeface="Verdana"/>
            </a:endParaRPr>
          </a:p>
        </p:txBody>
      </p:sp>
      <p:sp>
        <p:nvSpPr>
          <p:cNvPr id="2176" name="Google Shape;2176;p55"/>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6" name="Graphique 4">
            <a:extLst>
              <a:ext uri="{FF2B5EF4-FFF2-40B4-BE49-F238E27FC236}">
                <a16:creationId xmlns:a16="http://schemas.microsoft.com/office/drawing/2014/main" id="{85243718-05AD-4F73-922E-A5F13355156C}"/>
              </a:ext>
            </a:extLst>
          </p:cNvPr>
          <p:cNvGraphicFramePr>
            <a:graphicFrameLocks/>
          </p:cNvGraphicFramePr>
          <p:nvPr>
            <p:extLst>
              <p:ext uri="{D42A27DB-BD31-4B8C-83A1-F6EECF244321}">
                <p14:modId xmlns:p14="http://schemas.microsoft.com/office/powerpoint/2010/main" val="1863905424"/>
              </p:ext>
            </p:extLst>
          </p:nvPr>
        </p:nvGraphicFramePr>
        <p:xfrm>
          <a:off x="469900" y="1830634"/>
          <a:ext cx="4847688" cy="4693332"/>
        </p:xfrm>
        <a:graphic>
          <a:graphicData uri="http://schemas.openxmlformats.org/drawingml/2006/chart">
            <c:chart xmlns:c="http://schemas.openxmlformats.org/drawingml/2006/chart" xmlns:r="http://schemas.openxmlformats.org/officeDocument/2006/relationships" r:id="rId3"/>
          </a:graphicData>
        </a:graphic>
      </p:graphicFrame>
      <p:cxnSp>
        <p:nvCxnSpPr>
          <p:cNvPr id="2" name="Google Shape;2187;p56">
            <a:extLst>
              <a:ext uri="{FF2B5EF4-FFF2-40B4-BE49-F238E27FC236}">
                <a16:creationId xmlns:a16="http://schemas.microsoft.com/office/drawing/2014/main" id="{CA890BB4-2BAE-FCCD-FDE7-E087DAC6150D}"/>
              </a:ext>
            </a:extLst>
          </p:cNvPr>
          <p:cNvCxnSpPr>
            <a:cxnSpLocks/>
          </p:cNvCxnSpPr>
          <p:nvPr/>
        </p:nvCxnSpPr>
        <p:spPr>
          <a:xfrm>
            <a:off x="894285" y="3380360"/>
            <a:ext cx="4339196" cy="0"/>
          </a:xfrm>
          <a:prstGeom prst="straightConnector1">
            <a:avLst/>
          </a:prstGeom>
          <a:noFill/>
          <a:ln w="28575" cap="flat" cmpd="sng">
            <a:solidFill>
              <a:srgbClr val="DA291C"/>
            </a:solidFill>
            <a:prstDash val="dash"/>
            <a:round/>
            <a:headEnd type="none" w="sm" len="sm"/>
            <a:tailEnd type="none" w="sm" len="sm"/>
          </a:ln>
        </p:spPr>
      </p:cxnSp>
      <p:sp>
        <p:nvSpPr>
          <p:cNvPr id="3" name="TextBox 2">
            <a:extLst>
              <a:ext uri="{FF2B5EF4-FFF2-40B4-BE49-F238E27FC236}">
                <a16:creationId xmlns:a16="http://schemas.microsoft.com/office/drawing/2014/main" id="{74F6B370-ACE2-D54C-4C0D-16AAB670F086}"/>
              </a:ext>
            </a:extLst>
          </p:cNvPr>
          <p:cNvSpPr txBox="1"/>
          <p:nvPr/>
        </p:nvSpPr>
        <p:spPr>
          <a:xfrm rot="1892070">
            <a:off x="10614543" y="582804"/>
            <a:ext cx="1108953" cy="307777"/>
          </a:xfrm>
          <a:prstGeom prst="rect">
            <a:avLst/>
          </a:prstGeom>
          <a:noFill/>
        </p:spPr>
        <p:txBody>
          <a:bodyPr wrap="square" rtlCol="0">
            <a:spAutoFit/>
          </a:bodyPr>
          <a:lstStyle/>
          <a:p>
            <a:r>
              <a:rPr lang="fr-FR" dirty="0">
                <a:solidFill>
                  <a:srgbClr val="00B050"/>
                </a:solidFill>
              </a:rPr>
              <a:t>Updated</a:t>
            </a:r>
          </a:p>
        </p:txBody>
      </p:sp>
    </p:spTree>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182"/>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E5025520-AF4B-E9FC-1404-9A62D1F2E1E8}"/>
              </a:ext>
            </a:extLst>
          </p:cNvPr>
          <p:cNvGraphicFramePr>
            <a:graphicFrameLocks/>
          </p:cNvGraphicFramePr>
          <p:nvPr>
            <p:extLst>
              <p:ext uri="{D42A27DB-BD31-4B8C-83A1-F6EECF244321}">
                <p14:modId xmlns:p14="http://schemas.microsoft.com/office/powerpoint/2010/main" val="3469548510"/>
              </p:ext>
            </p:extLst>
          </p:nvPr>
        </p:nvGraphicFramePr>
        <p:xfrm>
          <a:off x="469900" y="1811362"/>
          <a:ext cx="7520549" cy="4476896"/>
        </p:xfrm>
        <a:graphic>
          <a:graphicData uri="http://schemas.openxmlformats.org/drawingml/2006/chart">
            <c:chart xmlns:c="http://schemas.openxmlformats.org/drawingml/2006/chart" xmlns:r="http://schemas.openxmlformats.org/officeDocument/2006/relationships" r:id="rId3"/>
          </a:graphicData>
        </a:graphic>
      </p:graphicFrame>
      <p:sp>
        <p:nvSpPr>
          <p:cNvPr id="2183" name="Google Shape;2183;p5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4G FTP THROUGHPUT comparison</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All operators have acceptable FTP success rate and largely meet the ARCEP </a:t>
            </a:r>
            <a:r>
              <a:rPr lang="fr-FR" dirty="0" err="1">
                <a:solidFill>
                  <a:srgbClr val="7F7F7F"/>
                </a:solidFill>
                <a:latin typeface="Verdana"/>
                <a:ea typeface="Verdana"/>
                <a:cs typeface="Verdana"/>
                <a:sym typeface="Verdana"/>
              </a:rPr>
              <a:t>criteria</a:t>
            </a:r>
            <a:r>
              <a:rPr lang="fr-FR" dirty="0">
                <a:solidFill>
                  <a:srgbClr val="7F7F7F"/>
                </a:solidFill>
                <a:latin typeface="Verdana"/>
                <a:ea typeface="Verdana"/>
                <a:cs typeface="Verdana"/>
                <a:sym typeface="Verdana"/>
              </a:rPr>
              <a:t>. </a:t>
            </a:r>
            <a:endParaRPr sz="2400" dirty="0">
              <a:solidFill>
                <a:srgbClr val="414141"/>
              </a:solidFill>
            </a:endParaRPr>
          </a:p>
        </p:txBody>
      </p:sp>
      <p:sp>
        <p:nvSpPr>
          <p:cNvPr id="2184" name="Google Shape;2184;p56"/>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51</a:t>
            </a:fld>
            <a:endParaRPr sz="651" b="0" i="0" u="none" strike="noStrike" cap="none">
              <a:solidFill>
                <a:srgbClr val="000000"/>
              </a:solidFill>
              <a:latin typeface="Verdana"/>
              <a:ea typeface="Verdana"/>
              <a:cs typeface="Verdana"/>
              <a:sym typeface="Verdana"/>
            </a:endParaRPr>
          </a:p>
        </p:txBody>
      </p:sp>
      <p:sp>
        <p:nvSpPr>
          <p:cNvPr id="2185" name="Google Shape;2185;p56"/>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187" name="Google Shape;2187;p56"/>
          <p:cNvCxnSpPr>
            <a:cxnSpLocks/>
          </p:cNvCxnSpPr>
          <p:nvPr/>
        </p:nvCxnSpPr>
        <p:spPr>
          <a:xfrm>
            <a:off x="992221" y="4326209"/>
            <a:ext cx="6896911" cy="0"/>
          </a:xfrm>
          <a:prstGeom prst="straightConnector1">
            <a:avLst/>
          </a:prstGeom>
          <a:noFill/>
          <a:ln w="28575" cap="flat" cmpd="sng">
            <a:solidFill>
              <a:srgbClr val="DA291C"/>
            </a:solidFill>
            <a:prstDash val="dash"/>
            <a:round/>
            <a:headEnd type="none" w="sm" len="sm"/>
            <a:tailEnd type="none" w="sm" len="sm"/>
          </a:ln>
        </p:spPr>
      </p:cxnSp>
      <p:sp>
        <p:nvSpPr>
          <p:cNvPr id="4" name="TextBox 3">
            <a:extLst>
              <a:ext uri="{FF2B5EF4-FFF2-40B4-BE49-F238E27FC236}">
                <a16:creationId xmlns:a16="http://schemas.microsoft.com/office/drawing/2014/main" id="{0DD6D20E-14C9-C8DF-20EE-5B2B0ACC63EE}"/>
              </a:ext>
            </a:extLst>
          </p:cNvPr>
          <p:cNvSpPr txBox="1"/>
          <p:nvPr/>
        </p:nvSpPr>
        <p:spPr>
          <a:xfrm rot="1892070">
            <a:off x="10614543" y="582804"/>
            <a:ext cx="1108953" cy="307777"/>
          </a:xfrm>
          <a:prstGeom prst="rect">
            <a:avLst/>
          </a:prstGeom>
          <a:noFill/>
        </p:spPr>
        <p:txBody>
          <a:bodyPr wrap="square" rtlCol="0">
            <a:spAutoFit/>
          </a:bodyPr>
          <a:lstStyle/>
          <a:p>
            <a:r>
              <a:rPr lang="fr-FR" dirty="0">
                <a:solidFill>
                  <a:srgbClr val="00B050"/>
                </a:solidFill>
              </a:rPr>
              <a:t>Updated</a:t>
            </a:r>
          </a:p>
        </p:txBody>
      </p:sp>
    </p:spTree>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192"/>
        <p:cNvGrpSpPr/>
        <p:nvPr/>
      </p:nvGrpSpPr>
      <p:grpSpPr>
        <a:xfrm>
          <a:off x="0" y="0"/>
          <a:ext cx="0" cy="0"/>
          <a:chOff x="0" y="0"/>
          <a:chExt cx="0" cy="0"/>
        </a:xfrm>
      </p:grpSpPr>
      <p:graphicFrame>
        <p:nvGraphicFramePr>
          <p:cNvPr id="7" name="Graphique 5">
            <a:extLst>
              <a:ext uri="{FF2B5EF4-FFF2-40B4-BE49-F238E27FC236}">
                <a16:creationId xmlns:a16="http://schemas.microsoft.com/office/drawing/2014/main" id="{00000000-0008-0000-0000-00002D000000}"/>
              </a:ext>
            </a:extLst>
          </p:cNvPr>
          <p:cNvGraphicFramePr>
            <a:graphicFrameLocks/>
          </p:cNvGraphicFramePr>
          <p:nvPr>
            <p:extLst>
              <p:ext uri="{D42A27DB-BD31-4B8C-83A1-F6EECF244321}">
                <p14:modId xmlns:p14="http://schemas.microsoft.com/office/powerpoint/2010/main" val="771753188"/>
              </p:ext>
            </p:extLst>
          </p:nvPr>
        </p:nvGraphicFramePr>
        <p:xfrm>
          <a:off x="469900" y="2016627"/>
          <a:ext cx="11349206" cy="4438784"/>
        </p:xfrm>
        <a:graphic>
          <a:graphicData uri="http://schemas.openxmlformats.org/drawingml/2006/chart">
            <c:chart xmlns:c="http://schemas.openxmlformats.org/drawingml/2006/chart" xmlns:r="http://schemas.openxmlformats.org/officeDocument/2006/relationships" r:id="rId3"/>
          </a:graphicData>
        </a:graphic>
      </p:graphicFrame>
      <p:sp>
        <p:nvSpPr>
          <p:cNvPr id="2193" name="Google Shape;2193;p5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rmAutofit fontScale="90000"/>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4G FTP THROUGHPUT comparison</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is ranked second in terms of FTP DL throughput,</a:t>
            </a:r>
            <a:br>
              <a:rPr lang="fr-FR" sz="2400" dirty="0">
                <a:solidFill>
                  <a:srgbClr val="414141"/>
                </a:solidFill>
              </a:rPr>
            </a:br>
            <a:r>
              <a:rPr lang="fr-FR" dirty="0">
                <a:solidFill>
                  <a:srgbClr val="7F7F7F"/>
                </a:solidFill>
                <a:latin typeface="Verdana"/>
                <a:ea typeface="Verdana"/>
                <a:cs typeface="Verdana"/>
                <a:sym typeface="Verdana"/>
              </a:rPr>
              <a:t>MTN </a:t>
            </a:r>
            <a:r>
              <a:rPr lang="fr-FR" dirty="0">
                <a:solidFill>
                  <a:srgbClr val="7F7F7F"/>
                </a:solidFill>
              </a:rPr>
              <a:t>has outperformed its competitors in terms of FTP UL throughput, </a:t>
            </a:r>
            <a:br>
              <a:rPr lang="fr-FR" dirty="0">
                <a:solidFill>
                  <a:srgbClr val="7F7F7F"/>
                </a:solidFill>
              </a:rPr>
            </a:br>
            <a:r>
              <a:rPr lang="fr-FR" dirty="0">
                <a:solidFill>
                  <a:srgbClr val="7F7F7F"/>
                </a:solidFill>
              </a:rPr>
              <a:t>All operators meet ARCEP requirements for 4G DL/UL throughput.</a:t>
            </a:r>
            <a:endParaRPr sz="2400" dirty="0">
              <a:solidFill>
                <a:srgbClr val="414141"/>
              </a:solidFill>
            </a:endParaRPr>
          </a:p>
        </p:txBody>
      </p:sp>
      <p:sp>
        <p:nvSpPr>
          <p:cNvPr id="2194" name="Google Shape;2194;p5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52</a:t>
            </a:fld>
            <a:endParaRPr sz="651" b="0" i="0" u="none" strike="noStrike" cap="none">
              <a:solidFill>
                <a:srgbClr val="000000"/>
              </a:solidFill>
              <a:latin typeface="Verdana"/>
              <a:ea typeface="Verdana"/>
              <a:cs typeface="Verdana"/>
              <a:sym typeface="Verdana"/>
            </a:endParaRPr>
          </a:p>
        </p:txBody>
      </p:sp>
      <p:sp>
        <p:nvSpPr>
          <p:cNvPr id="2195" name="Google Shape;2195;p5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197" name="Google Shape;2197;p57"/>
          <p:cNvCxnSpPr>
            <a:cxnSpLocks/>
          </p:cNvCxnSpPr>
          <p:nvPr/>
        </p:nvCxnSpPr>
        <p:spPr>
          <a:xfrm>
            <a:off x="2070706" y="4030557"/>
            <a:ext cx="0" cy="398288"/>
          </a:xfrm>
          <a:prstGeom prst="straightConnector1">
            <a:avLst/>
          </a:prstGeom>
          <a:noFill/>
          <a:ln w="28575" cap="flat" cmpd="sng">
            <a:solidFill>
              <a:srgbClr val="DA291C"/>
            </a:solidFill>
            <a:prstDash val="dash"/>
            <a:round/>
            <a:headEnd type="none" w="sm" len="sm"/>
            <a:tailEnd type="none" w="sm" len="sm"/>
          </a:ln>
        </p:spPr>
      </p:cxnSp>
      <p:cxnSp>
        <p:nvCxnSpPr>
          <p:cNvPr id="8" name="Google Shape;2197;p57"/>
          <p:cNvCxnSpPr>
            <a:cxnSpLocks/>
          </p:cNvCxnSpPr>
          <p:nvPr/>
        </p:nvCxnSpPr>
        <p:spPr>
          <a:xfrm>
            <a:off x="2212787" y="4688732"/>
            <a:ext cx="0" cy="437745"/>
          </a:xfrm>
          <a:prstGeom prst="straightConnector1">
            <a:avLst/>
          </a:prstGeom>
          <a:noFill/>
          <a:ln w="28575" cap="flat" cmpd="sng">
            <a:solidFill>
              <a:srgbClr val="DA291C"/>
            </a:solidFill>
            <a:prstDash val="dash"/>
            <a:round/>
            <a:headEnd type="none" w="sm" len="sm"/>
            <a:tailEnd type="none" w="sm" len="sm"/>
          </a:ln>
        </p:spPr>
      </p:cxnSp>
      <p:sp>
        <p:nvSpPr>
          <p:cNvPr id="5" name="TextBox 4">
            <a:extLst>
              <a:ext uri="{FF2B5EF4-FFF2-40B4-BE49-F238E27FC236}">
                <a16:creationId xmlns:a16="http://schemas.microsoft.com/office/drawing/2014/main" id="{658A16AB-7276-5762-D874-25910B9667FE}"/>
              </a:ext>
            </a:extLst>
          </p:cNvPr>
          <p:cNvSpPr txBox="1"/>
          <p:nvPr/>
        </p:nvSpPr>
        <p:spPr>
          <a:xfrm rot="1892070">
            <a:off x="10283803" y="801609"/>
            <a:ext cx="1108953" cy="307777"/>
          </a:xfrm>
          <a:prstGeom prst="rect">
            <a:avLst/>
          </a:prstGeom>
          <a:noFill/>
        </p:spPr>
        <p:txBody>
          <a:bodyPr wrap="square" rtlCol="0">
            <a:spAutoFit/>
          </a:bodyPr>
          <a:lstStyle/>
          <a:p>
            <a:r>
              <a:rPr lang="fr-FR" dirty="0">
                <a:solidFill>
                  <a:srgbClr val="00B050"/>
                </a:solidFill>
              </a:rPr>
              <a:t>Updated</a:t>
            </a:r>
          </a:p>
        </p:txBody>
      </p:sp>
    </p:spTree>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202"/>
        <p:cNvGrpSpPr/>
        <p:nvPr/>
      </p:nvGrpSpPr>
      <p:grpSpPr>
        <a:xfrm>
          <a:off x="0" y="0"/>
          <a:ext cx="0" cy="0"/>
          <a:chOff x="0" y="0"/>
          <a:chExt cx="0" cy="0"/>
        </a:xfrm>
      </p:grpSpPr>
      <p:pic>
        <p:nvPicPr>
          <p:cNvPr id="9" name="Picture 8">
            <a:extLst>
              <a:ext uri="{FF2B5EF4-FFF2-40B4-BE49-F238E27FC236}">
                <a16:creationId xmlns:a16="http://schemas.microsoft.com/office/drawing/2014/main" id="{502D2B9F-465D-0C8C-1797-85973DF39E77}"/>
              </a:ext>
            </a:extLst>
          </p:cNvPr>
          <p:cNvPicPr>
            <a:picLocks noChangeAspect="1"/>
          </p:cNvPicPr>
          <p:nvPr/>
        </p:nvPicPr>
        <p:blipFill>
          <a:blip r:embed="rId3"/>
          <a:stretch>
            <a:fillRect/>
          </a:stretch>
        </p:blipFill>
        <p:spPr>
          <a:xfrm>
            <a:off x="4103634" y="2578383"/>
            <a:ext cx="3270559" cy="26214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41A91DAA-B362-B799-3C4F-65DAEA0BB699}"/>
              </a:ext>
            </a:extLst>
          </p:cNvPr>
          <p:cNvPicPr>
            <a:picLocks noChangeAspect="1"/>
          </p:cNvPicPr>
          <p:nvPr/>
        </p:nvPicPr>
        <p:blipFill>
          <a:blip r:embed="rId4"/>
          <a:stretch>
            <a:fillRect/>
          </a:stretch>
        </p:blipFill>
        <p:spPr>
          <a:xfrm>
            <a:off x="460727" y="2578383"/>
            <a:ext cx="3414044" cy="26214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203" name="Google Shape;2203;p5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4G FTP THROUGHPUT comparison map</a:t>
            </a:r>
            <a:br>
              <a:rPr lang="fr-FR" sz="2400" dirty="0">
                <a:solidFill>
                  <a:srgbClr val="414141"/>
                </a:solidFill>
              </a:rPr>
            </a:br>
            <a:br>
              <a:rPr lang="fr-FR" sz="2400" dirty="0">
                <a:solidFill>
                  <a:srgbClr val="414141"/>
                </a:solidFill>
              </a:rPr>
            </a:br>
            <a:r>
              <a:rPr lang="fr-FR" dirty="0">
                <a:solidFill>
                  <a:srgbClr val="7F7F7F"/>
                </a:solidFill>
              </a:rPr>
              <a:t>CELTISS has 98,78% of DL </a:t>
            </a:r>
            <a:r>
              <a:rPr lang="fr-FR" dirty="0">
                <a:solidFill>
                  <a:srgbClr val="7F7F7F"/>
                </a:solidFill>
                <a:latin typeface="Verdana"/>
                <a:ea typeface="Verdana"/>
                <a:cs typeface="Verdana"/>
                <a:sym typeface="Verdana"/>
              </a:rPr>
              <a:t>throughput samples better than 5Mbps against 93,98% for MTN and 87,59% for MOOV.</a:t>
            </a:r>
            <a:r>
              <a:rPr lang="fr-FR" sz="2400" dirty="0">
                <a:solidFill>
                  <a:srgbClr val="7F7F7F"/>
                </a:solidFill>
                <a:latin typeface="Verdana"/>
                <a:ea typeface="Verdana"/>
                <a:cs typeface="Verdana"/>
                <a:sym typeface="Verdana"/>
              </a:rPr>
              <a:t>	</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endParaRPr sz="2400" dirty="0">
              <a:solidFill>
                <a:srgbClr val="414141"/>
              </a:solidFill>
            </a:endParaRPr>
          </a:p>
        </p:txBody>
      </p:sp>
      <p:sp>
        <p:nvSpPr>
          <p:cNvPr id="2204" name="Google Shape;2204;p5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53</a:t>
            </a:fld>
            <a:endParaRPr sz="651" b="0" i="0" u="none" strike="noStrike" cap="none">
              <a:solidFill>
                <a:srgbClr val="000000"/>
              </a:solidFill>
              <a:latin typeface="Verdana"/>
              <a:ea typeface="Verdana"/>
              <a:cs typeface="Verdana"/>
              <a:sym typeface="Verdana"/>
            </a:endParaRPr>
          </a:p>
        </p:txBody>
      </p:sp>
      <p:sp>
        <p:nvSpPr>
          <p:cNvPr id="2205" name="Google Shape;2205;p58"/>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2212" name="Google Shape;2212;p58"/>
          <p:cNvPicPr preferRelativeResize="0"/>
          <p:nvPr/>
        </p:nvPicPr>
        <p:blipFill rotWithShape="1">
          <a:blip r:embed="rId5">
            <a:alphaModFix/>
          </a:blip>
          <a:srcRect/>
          <a:stretch/>
        </p:blipFill>
        <p:spPr>
          <a:xfrm>
            <a:off x="469900" y="2578383"/>
            <a:ext cx="392352" cy="302606"/>
          </a:xfrm>
          <a:prstGeom prst="roundRect">
            <a:avLst>
              <a:gd name="adj" fmla="val 8594"/>
            </a:avLst>
          </a:prstGeom>
          <a:solidFill>
            <a:srgbClr val="ECECEC"/>
          </a:solidFill>
          <a:ln>
            <a:noFill/>
          </a:ln>
          <a:effectLst>
            <a:reflection stA="38000" endPos="28000" dist="5000" dir="5400000" sy="-100000" algn="bl" rotWithShape="0"/>
          </a:effectLst>
        </p:spPr>
      </p:pic>
      <p:pic>
        <p:nvPicPr>
          <p:cNvPr id="2213" name="Google Shape;2213;p58"/>
          <p:cNvPicPr preferRelativeResize="0"/>
          <p:nvPr/>
        </p:nvPicPr>
        <p:blipFill rotWithShape="1">
          <a:blip r:embed="rId6">
            <a:alphaModFix/>
          </a:blip>
          <a:srcRect l="8657" r="10313"/>
          <a:stretch/>
        </p:blipFill>
        <p:spPr>
          <a:xfrm>
            <a:off x="4103634" y="2578383"/>
            <a:ext cx="354621" cy="293330"/>
          </a:xfrm>
          <a:prstGeom prst="roundRect">
            <a:avLst>
              <a:gd name="adj" fmla="val 8594"/>
            </a:avLst>
          </a:prstGeom>
          <a:solidFill>
            <a:srgbClr val="ECECEC"/>
          </a:solidFill>
          <a:ln>
            <a:noFill/>
          </a:ln>
          <a:effectLst>
            <a:reflection stA="38000" endPos="28000" dist="5000" dir="5400000" sy="-100000" algn="bl" rotWithShape="0"/>
          </a:effectLst>
        </p:spPr>
      </p:pic>
      <p:pic>
        <p:nvPicPr>
          <p:cNvPr id="6" name="Picture 5">
            <a:extLst>
              <a:ext uri="{FF2B5EF4-FFF2-40B4-BE49-F238E27FC236}">
                <a16:creationId xmlns:a16="http://schemas.microsoft.com/office/drawing/2014/main" id="{8B8B4997-633C-B986-5F08-0AA32A7D0984}"/>
              </a:ext>
            </a:extLst>
          </p:cNvPr>
          <p:cNvPicPr>
            <a:picLocks noChangeAspect="1"/>
          </p:cNvPicPr>
          <p:nvPr/>
        </p:nvPicPr>
        <p:blipFill>
          <a:blip r:embed="rId7"/>
          <a:stretch>
            <a:fillRect/>
          </a:stretch>
        </p:blipFill>
        <p:spPr>
          <a:xfrm>
            <a:off x="2581223" y="2578384"/>
            <a:ext cx="1276361" cy="789102"/>
          </a:xfrm>
          <a:prstGeom prst="rect">
            <a:avLst/>
          </a:prstGeom>
        </p:spPr>
      </p:pic>
      <p:pic>
        <p:nvPicPr>
          <p:cNvPr id="11" name="Picture 10">
            <a:extLst>
              <a:ext uri="{FF2B5EF4-FFF2-40B4-BE49-F238E27FC236}">
                <a16:creationId xmlns:a16="http://schemas.microsoft.com/office/drawing/2014/main" id="{47BF1779-E9F9-626F-77E8-4739102E2209}"/>
              </a:ext>
            </a:extLst>
          </p:cNvPr>
          <p:cNvPicPr>
            <a:picLocks noChangeAspect="1"/>
          </p:cNvPicPr>
          <p:nvPr/>
        </p:nvPicPr>
        <p:blipFill>
          <a:blip r:embed="rId8"/>
          <a:stretch>
            <a:fillRect/>
          </a:stretch>
        </p:blipFill>
        <p:spPr>
          <a:xfrm>
            <a:off x="6164826" y="2578383"/>
            <a:ext cx="1187276" cy="794427"/>
          </a:xfrm>
          <a:prstGeom prst="rect">
            <a:avLst/>
          </a:prstGeom>
        </p:spPr>
      </p:pic>
      <p:pic>
        <p:nvPicPr>
          <p:cNvPr id="14" name="Picture 13">
            <a:extLst>
              <a:ext uri="{FF2B5EF4-FFF2-40B4-BE49-F238E27FC236}">
                <a16:creationId xmlns:a16="http://schemas.microsoft.com/office/drawing/2014/main" id="{7539F02A-7340-B8A2-EDBB-1B484F5F0745}"/>
              </a:ext>
            </a:extLst>
          </p:cNvPr>
          <p:cNvPicPr>
            <a:picLocks noChangeAspect="1"/>
          </p:cNvPicPr>
          <p:nvPr/>
        </p:nvPicPr>
        <p:blipFill>
          <a:blip r:embed="rId9"/>
          <a:stretch>
            <a:fillRect/>
          </a:stretch>
        </p:blipFill>
        <p:spPr>
          <a:xfrm>
            <a:off x="7531591" y="2575304"/>
            <a:ext cx="3414044" cy="26267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Google Shape;2214;p58">
            <a:extLst>
              <a:ext uri="{FF2B5EF4-FFF2-40B4-BE49-F238E27FC236}">
                <a16:creationId xmlns:a16="http://schemas.microsoft.com/office/drawing/2014/main" id="{6E43D5B1-2A87-6141-43AD-C6A5560956BB}"/>
              </a:ext>
            </a:extLst>
          </p:cNvPr>
          <p:cNvPicPr preferRelativeResize="0"/>
          <p:nvPr/>
        </p:nvPicPr>
        <p:blipFill rotWithShape="1">
          <a:blip r:embed="rId10">
            <a:alphaModFix/>
          </a:blip>
          <a:srcRect/>
          <a:stretch/>
        </p:blipFill>
        <p:spPr>
          <a:xfrm>
            <a:off x="7584140" y="2592372"/>
            <a:ext cx="351328" cy="302606"/>
          </a:xfrm>
          <a:prstGeom prst="roundRect">
            <a:avLst>
              <a:gd name="adj" fmla="val 8594"/>
            </a:avLst>
          </a:prstGeom>
          <a:solidFill>
            <a:srgbClr val="ECECEC"/>
          </a:solidFill>
          <a:ln>
            <a:noFill/>
          </a:ln>
          <a:effectLst>
            <a:reflection stA="38000" endPos="28000" dist="5000" dir="5400000" sy="-100000" algn="bl" rotWithShape="0"/>
          </a:effectLst>
        </p:spPr>
      </p:pic>
      <p:pic>
        <p:nvPicPr>
          <p:cNvPr id="20" name="Picture 19">
            <a:extLst>
              <a:ext uri="{FF2B5EF4-FFF2-40B4-BE49-F238E27FC236}">
                <a16:creationId xmlns:a16="http://schemas.microsoft.com/office/drawing/2014/main" id="{1D4EA6AA-B994-6337-9B1F-12E632F5F5E4}"/>
              </a:ext>
            </a:extLst>
          </p:cNvPr>
          <p:cNvPicPr>
            <a:picLocks noChangeAspect="1"/>
          </p:cNvPicPr>
          <p:nvPr/>
        </p:nvPicPr>
        <p:blipFill>
          <a:blip r:embed="rId11"/>
          <a:stretch>
            <a:fillRect/>
          </a:stretch>
        </p:blipFill>
        <p:spPr>
          <a:xfrm>
            <a:off x="9871587" y="2575304"/>
            <a:ext cx="1074048" cy="792182"/>
          </a:xfrm>
          <a:prstGeom prst="rect">
            <a:avLst/>
          </a:prstGeom>
        </p:spPr>
      </p:pic>
      <p:sp>
        <p:nvSpPr>
          <p:cNvPr id="2" name="TextBox 1">
            <a:extLst>
              <a:ext uri="{FF2B5EF4-FFF2-40B4-BE49-F238E27FC236}">
                <a16:creationId xmlns:a16="http://schemas.microsoft.com/office/drawing/2014/main" id="{E6C412FF-57A3-E79F-E4A6-A3BDEE254080}"/>
              </a:ext>
            </a:extLst>
          </p:cNvPr>
          <p:cNvSpPr txBox="1"/>
          <p:nvPr/>
        </p:nvSpPr>
        <p:spPr>
          <a:xfrm rot="1892070">
            <a:off x="10614543" y="582804"/>
            <a:ext cx="1108953" cy="307777"/>
          </a:xfrm>
          <a:prstGeom prst="rect">
            <a:avLst/>
          </a:prstGeom>
          <a:noFill/>
        </p:spPr>
        <p:txBody>
          <a:bodyPr wrap="square" rtlCol="0">
            <a:spAutoFit/>
          </a:bodyPr>
          <a:lstStyle/>
          <a:p>
            <a:r>
              <a:rPr lang="fr-FR" dirty="0">
                <a:solidFill>
                  <a:srgbClr val="00B050"/>
                </a:solidFill>
              </a:rPr>
              <a:t>Updated</a:t>
            </a:r>
          </a:p>
        </p:txBody>
      </p:sp>
    </p:spTree>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219"/>
        <p:cNvGrpSpPr/>
        <p:nvPr/>
      </p:nvGrpSpPr>
      <p:grpSpPr>
        <a:xfrm>
          <a:off x="0" y="0"/>
          <a:ext cx="0" cy="0"/>
          <a:chOff x="0" y="0"/>
          <a:chExt cx="0" cy="0"/>
        </a:xfrm>
      </p:grpSpPr>
      <p:sp>
        <p:nvSpPr>
          <p:cNvPr id="2220" name="Google Shape;2220;p5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BAND and TECHNOLOGY UTILISATION</a:t>
            </a:r>
            <a:br>
              <a:rPr lang="fr-FR" sz="2400" dirty="0">
                <a:solidFill>
                  <a:srgbClr val="414141"/>
                </a:solidFill>
              </a:rPr>
            </a:br>
            <a:br>
              <a:rPr lang="fr-FR" sz="2400"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Most of MTN’s and MOOV’s LTE samples are carried out over LTE 2600 as first carrier, </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Most of </a:t>
            </a:r>
            <a:r>
              <a:rPr lang="fr-FR" dirty="0">
                <a:solidFill>
                  <a:srgbClr val="7F7F7F"/>
                </a:solidFill>
              </a:rPr>
              <a:t>CE</a:t>
            </a:r>
            <a:r>
              <a:rPr lang="fr-FR" dirty="0">
                <a:solidFill>
                  <a:srgbClr val="7F7F7F"/>
                </a:solidFill>
                <a:latin typeface="Verdana"/>
                <a:ea typeface="Verdana"/>
                <a:cs typeface="Verdana"/>
                <a:sym typeface="Verdana"/>
              </a:rPr>
              <a:t>LTISS’s LTE samples in CALAVI are carried out over LTE 1800 as first carrier</a:t>
            </a:r>
            <a:r>
              <a:rPr lang="fr-FR" dirty="0">
                <a:solidFill>
                  <a:srgbClr val="7F7F7F"/>
                </a:solidFill>
              </a:rPr>
              <a:t>,</a:t>
            </a:r>
            <a:br>
              <a:rPr lang="fr-FR" dirty="0">
                <a:solidFill>
                  <a:srgbClr val="7F7F7F"/>
                </a:solidFill>
                <a:latin typeface="Verdana"/>
                <a:ea typeface="Verdana"/>
                <a:cs typeface="Verdana"/>
                <a:sym typeface="Verdana"/>
              </a:rPr>
            </a:br>
            <a:r>
              <a:rPr lang="fr-FR" dirty="0">
                <a:solidFill>
                  <a:srgbClr val="7F7F7F"/>
                </a:solidFill>
              </a:rPr>
              <a:t>Most of CELTISS</a:t>
            </a:r>
            <a:r>
              <a:rPr lang="fr-FR" dirty="0">
                <a:solidFill>
                  <a:srgbClr val="7F7F7F"/>
                </a:solidFill>
                <a:latin typeface="Verdana"/>
                <a:ea typeface="Verdana"/>
                <a:cs typeface="Verdana"/>
                <a:sym typeface="Verdana"/>
              </a:rPr>
              <a:t>’s and MOOV’s </a:t>
            </a:r>
            <a:r>
              <a:rPr lang="fr-FR" dirty="0">
                <a:solidFill>
                  <a:srgbClr val="7F7F7F"/>
                </a:solidFill>
              </a:rPr>
              <a:t>3G samples are carried out over U2100, but MTN has the highest ratio of U900 usage (47,67%).</a:t>
            </a:r>
            <a:br>
              <a:rPr lang="fr-FR" dirty="0">
                <a:solidFill>
                  <a:srgbClr val="7F7F7F"/>
                </a:solidFill>
                <a:latin typeface="Verdana"/>
                <a:ea typeface="Verdana"/>
                <a:cs typeface="Verdana"/>
                <a:sym typeface="Verdana"/>
              </a:rPr>
            </a:br>
            <a:br>
              <a:rPr lang="fr-FR" dirty="0">
                <a:solidFill>
                  <a:srgbClr val="7F7F7F"/>
                </a:solidFill>
                <a:latin typeface="Verdana"/>
                <a:ea typeface="Verdana"/>
                <a:cs typeface="Verdana"/>
                <a:sym typeface="Verdana"/>
              </a:rPr>
            </a:br>
            <a:endParaRPr dirty="0">
              <a:solidFill>
                <a:srgbClr val="414141"/>
              </a:solidFill>
            </a:endParaRPr>
          </a:p>
        </p:txBody>
      </p:sp>
      <p:sp>
        <p:nvSpPr>
          <p:cNvPr id="2221" name="Google Shape;2221;p5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54</a:t>
            </a:fld>
            <a:endParaRPr sz="651" b="0" i="0" u="none" strike="noStrike" cap="none">
              <a:solidFill>
                <a:srgbClr val="000000"/>
              </a:solidFill>
              <a:latin typeface="Verdana"/>
              <a:ea typeface="Verdana"/>
              <a:cs typeface="Verdana"/>
              <a:sym typeface="Verdana"/>
            </a:endParaRPr>
          </a:p>
        </p:txBody>
      </p:sp>
      <p:sp>
        <p:nvSpPr>
          <p:cNvPr id="2222" name="Google Shape;2222;p5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7" name="Graphique 3">
            <a:extLst>
              <a:ext uri="{FF2B5EF4-FFF2-40B4-BE49-F238E27FC236}">
                <a16:creationId xmlns:a16="http://schemas.microsoft.com/office/drawing/2014/main" id="{F1408A4F-F70A-4313-9662-2359E95C7287}"/>
              </a:ext>
            </a:extLst>
          </p:cNvPr>
          <p:cNvGraphicFramePr>
            <a:graphicFrameLocks/>
          </p:cNvGraphicFramePr>
          <p:nvPr>
            <p:extLst>
              <p:ext uri="{D42A27DB-BD31-4B8C-83A1-F6EECF244321}">
                <p14:modId xmlns:p14="http://schemas.microsoft.com/office/powerpoint/2010/main" val="3098369322"/>
              </p:ext>
            </p:extLst>
          </p:nvPr>
        </p:nvGraphicFramePr>
        <p:xfrm>
          <a:off x="469901" y="2708112"/>
          <a:ext cx="4552266" cy="372074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Graphique 10">
            <a:extLst>
              <a:ext uri="{FF2B5EF4-FFF2-40B4-BE49-F238E27FC236}">
                <a16:creationId xmlns:a16="http://schemas.microsoft.com/office/drawing/2014/main" id="{00000000-0008-0000-0000-000031000000}"/>
              </a:ext>
            </a:extLst>
          </p:cNvPr>
          <p:cNvGraphicFramePr>
            <a:graphicFrameLocks/>
          </p:cNvGraphicFramePr>
          <p:nvPr>
            <p:extLst>
              <p:ext uri="{D42A27DB-BD31-4B8C-83A1-F6EECF244321}">
                <p14:modId xmlns:p14="http://schemas.microsoft.com/office/powerpoint/2010/main" val="1989475957"/>
              </p:ext>
            </p:extLst>
          </p:nvPr>
        </p:nvGraphicFramePr>
        <p:xfrm>
          <a:off x="5170171" y="2708112"/>
          <a:ext cx="6551930" cy="3720744"/>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1703F7BD-F50A-A921-B30E-7C01FDD2F7B6}"/>
              </a:ext>
            </a:extLst>
          </p:cNvPr>
          <p:cNvSpPr txBox="1"/>
          <p:nvPr/>
        </p:nvSpPr>
        <p:spPr>
          <a:xfrm rot="1892070">
            <a:off x="10614543" y="582804"/>
            <a:ext cx="1108953" cy="307777"/>
          </a:xfrm>
          <a:prstGeom prst="rect">
            <a:avLst/>
          </a:prstGeom>
          <a:noFill/>
        </p:spPr>
        <p:txBody>
          <a:bodyPr wrap="square" rtlCol="0">
            <a:spAutoFit/>
          </a:bodyPr>
          <a:lstStyle/>
          <a:p>
            <a:r>
              <a:rPr lang="fr-FR" dirty="0">
                <a:solidFill>
                  <a:srgbClr val="00B050"/>
                </a:solidFill>
              </a:rPr>
              <a:t>Updated</a:t>
            </a:r>
          </a:p>
        </p:txBody>
      </p:sp>
    </p:spTree>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229"/>
        <p:cNvGrpSpPr/>
        <p:nvPr/>
      </p:nvGrpSpPr>
      <p:grpSpPr>
        <a:xfrm>
          <a:off x="0" y="0"/>
          <a:ext cx="0" cy="0"/>
          <a:chOff x="0" y="0"/>
          <a:chExt cx="0" cy="0"/>
        </a:xfrm>
      </p:grpSpPr>
      <p:sp>
        <p:nvSpPr>
          <p:cNvPr id="2230" name="Google Shape;2230;p6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Data TECHNOLOGY Usage(%)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has the </a:t>
            </a:r>
            <a:r>
              <a:rPr lang="fr-FR" dirty="0">
                <a:solidFill>
                  <a:srgbClr val="7F7F7F"/>
                </a:solidFill>
              </a:rPr>
              <a:t>highest LTE </a:t>
            </a:r>
            <a:r>
              <a:rPr lang="fr-FR" dirty="0">
                <a:solidFill>
                  <a:srgbClr val="7F7F7F"/>
                </a:solidFill>
                <a:latin typeface="Verdana"/>
                <a:ea typeface="Verdana"/>
                <a:cs typeface="Verdana"/>
                <a:sym typeface="Verdana"/>
              </a:rPr>
              <a:t>Carrier Aggregation usage</a:t>
            </a:r>
            <a:r>
              <a:rPr lang="fr-FR" dirty="0">
                <a:solidFill>
                  <a:srgbClr val="7F7F7F"/>
                </a:solidFill>
              </a:rPr>
              <a:t>,</a:t>
            </a:r>
            <a:r>
              <a:rPr lang="fr-FR" dirty="0">
                <a:solidFill>
                  <a:srgbClr val="7F7F7F"/>
                </a:solidFill>
                <a:latin typeface="Verdana"/>
                <a:ea typeface="Verdana"/>
                <a:cs typeface="Verdana"/>
                <a:sym typeface="Verdana"/>
              </a:rPr>
              <a:t> with 86,40% against </a:t>
            </a:r>
            <a:r>
              <a:rPr lang="fr-FR" dirty="0">
                <a:solidFill>
                  <a:srgbClr val="7F7F7F"/>
                </a:solidFill>
              </a:rPr>
              <a:t>55</a:t>
            </a:r>
            <a:r>
              <a:rPr lang="fr-FR" dirty="0">
                <a:solidFill>
                  <a:srgbClr val="7F7F7F"/>
                </a:solidFill>
                <a:latin typeface="Verdana"/>
                <a:ea typeface="Verdana"/>
                <a:cs typeface="Verdana"/>
                <a:sym typeface="Verdana"/>
              </a:rPr>
              <a:t>,36% for MOOV and 51,02% for CELTISS, </a:t>
            </a:r>
            <a:br>
              <a:rPr lang="fr-FR" dirty="0">
                <a:solidFill>
                  <a:srgbClr val="7F7F7F"/>
                </a:solidFill>
                <a:latin typeface="Verdana"/>
                <a:ea typeface="Verdana"/>
                <a:cs typeface="Verdana"/>
                <a:sym typeface="Verdana"/>
              </a:rPr>
            </a:br>
            <a:r>
              <a:rPr lang="fr-FR" dirty="0">
                <a:solidFill>
                  <a:srgbClr val="7F7F7F"/>
                </a:solidFill>
              </a:rPr>
              <a:t>MTN needs to improve its LTE CA usage to get the best 4G throughput,</a:t>
            </a:r>
            <a:br>
              <a:rPr lang="fr-FR" dirty="0">
                <a:solidFill>
                  <a:srgbClr val="7F7F7F"/>
                </a:solidFill>
                <a:latin typeface="Verdana"/>
                <a:ea typeface="Verdana"/>
                <a:cs typeface="Verdana"/>
                <a:sym typeface="Verdana"/>
              </a:rPr>
            </a:br>
            <a:r>
              <a:rPr lang="fr-FR" dirty="0">
                <a:solidFill>
                  <a:srgbClr val="7F7F7F"/>
                </a:solidFill>
              </a:rPr>
              <a:t>To improve its 3G data throughput, its is recommended for MTN to use HSPA-DC.</a:t>
            </a:r>
            <a:br>
              <a:rPr lang="fr-FR" dirty="0">
                <a:solidFill>
                  <a:srgbClr val="7F7F7F"/>
                </a:solidFill>
                <a:latin typeface="Verdana"/>
                <a:ea typeface="Verdana"/>
                <a:cs typeface="Verdana"/>
                <a:sym typeface="Verdana"/>
              </a:rPr>
            </a:br>
            <a:br>
              <a:rPr lang="fr-FR" dirty="0">
                <a:solidFill>
                  <a:srgbClr val="7F7F7F"/>
                </a:solidFill>
                <a:latin typeface="Verdana"/>
                <a:ea typeface="Verdana"/>
                <a:cs typeface="Verdana"/>
                <a:sym typeface="Verdana"/>
              </a:rPr>
            </a:br>
            <a:br>
              <a:rPr lang="fr-FR" dirty="0">
                <a:solidFill>
                  <a:srgbClr val="7F7F7F"/>
                </a:solidFill>
                <a:latin typeface="Verdana"/>
                <a:ea typeface="Verdana"/>
                <a:cs typeface="Verdana"/>
                <a:sym typeface="Verdana"/>
              </a:rPr>
            </a:br>
            <a:br>
              <a:rPr lang="fr-FR"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endParaRPr sz="2400" dirty="0">
              <a:solidFill>
                <a:srgbClr val="414141"/>
              </a:solidFill>
            </a:endParaRPr>
          </a:p>
        </p:txBody>
      </p:sp>
      <p:sp>
        <p:nvSpPr>
          <p:cNvPr id="2231" name="Google Shape;2231;p60"/>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55</a:t>
            </a:fld>
            <a:endParaRPr sz="651" b="0" i="0" u="none" strike="noStrike" cap="none">
              <a:solidFill>
                <a:srgbClr val="000000"/>
              </a:solidFill>
              <a:latin typeface="Verdana"/>
              <a:ea typeface="Verdana"/>
              <a:cs typeface="Verdana"/>
              <a:sym typeface="Verdana"/>
            </a:endParaRPr>
          </a:p>
        </p:txBody>
      </p:sp>
      <p:sp>
        <p:nvSpPr>
          <p:cNvPr id="2232" name="Google Shape;2232;p60"/>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2" name="ZoneTexte 1">
            <a:extLst>
              <a:ext uri="{FF2B5EF4-FFF2-40B4-BE49-F238E27FC236}">
                <a16:creationId xmlns:a16="http://schemas.microsoft.com/office/drawing/2014/main" id="{622E2A48-B96D-5B13-F380-2A15F1AD6130}"/>
              </a:ext>
            </a:extLst>
          </p:cNvPr>
          <p:cNvSpPr txBox="1"/>
          <p:nvPr/>
        </p:nvSpPr>
        <p:spPr>
          <a:xfrm rot="2345954">
            <a:off x="10384035" y="652467"/>
            <a:ext cx="1135067" cy="307777"/>
          </a:xfrm>
          <a:prstGeom prst="rect">
            <a:avLst/>
          </a:prstGeom>
          <a:noFill/>
        </p:spPr>
        <p:txBody>
          <a:bodyPr wrap="square" rtlCol="0">
            <a:spAutoFit/>
          </a:bodyPr>
          <a:lstStyle/>
          <a:p>
            <a:r>
              <a:rPr lang="fr-FR" dirty="0">
                <a:solidFill>
                  <a:srgbClr val="00B050"/>
                </a:solidFill>
              </a:rPr>
              <a:t>Updated</a:t>
            </a:r>
          </a:p>
        </p:txBody>
      </p:sp>
      <p:graphicFrame>
        <p:nvGraphicFramePr>
          <p:cNvPr id="5" name="Chart 4">
            <a:extLst>
              <a:ext uri="{FF2B5EF4-FFF2-40B4-BE49-F238E27FC236}">
                <a16:creationId xmlns:a16="http://schemas.microsoft.com/office/drawing/2014/main" id="{03DC0350-3475-5065-BE3D-F97E81B3D116}"/>
              </a:ext>
            </a:extLst>
          </p:cNvPr>
          <p:cNvGraphicFramePr>
            <a:graphicFrameLocks/>
          </p:cNvGraphicFramePr>
          <p:nvPr>
            <p:extLst>
              <p:ext uri="{D42A27DB-BD31-4B8C-83A1-F6EECF244321}">
                <p14:modId xmlns:p14="http://schemas.microsoft.com/office/powerpoint/2010/main" val="977079008"/>
              </p:ext>
            </p:extLst>
          </p:nvPr>
        </p:nvGraphicFramePr>
        <p:xfrm>
          <a:off x="6096000" y="2543782"/>
          <a:ext cx="5626100" cy="359437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DE46CD1A-1CA8-4AB9-9791-C953F9CFE2C5}"/>
              </a:ext>
            </a:extLst>
          </p:cNvPr>
          <p:cNvGraphicFramePr>
            <a:graphicFrameLocks/>
          </p:cNvGraphicFramePr>
          <p:nvPr>
            <p:extLst>
              <p:ext uri="{D42A27DB-BD31-4B8C-83A1-F6EECF244321}">
                <p14:modId xmlns:p14="http://schemas.microsoft.com/office/powerpoint/2010/main" val="2437452784"/>
              </p:ext>
            </p:extLst>
          </p:nvPr>
        </p:nvGraphicFramePr>
        <p:xfrm>
          <a:off x="469900" y="2543782"/>
          <a:ext cx="5405606" cy="3594371"/>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039"/>
        <p:cNvGrpSpPr/>
        <p:nvPr/>
      </p:nvGrpSpPr>
      <p:grpSpPr>
        <a:xfrm>
          <a:off x="0" y="0"/>
          <a:ext cx="0" cy="0"/>
          <a:chOff x="0" y="0"/>
          <a:chExt cx="0" cy="0"/>
        </a:xfrm>
      </p:grpSpPr>
      <p:sp>
        <p:nvSpPr>
          <p:cNvPr id="2040" name="Google Shape;2040;p4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SINR comparison </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Drive </a:t>
            </a:r>
            <a:r>
              <a:rPr lang="fr-FR" dirty="0">
                <a:solidFill>
                  <a:srgbClr val="7F7F7F"/>
                </a:solidFill>
              </a:rPr>
              <a:t>results</a:t>
            </a:r>
            <a:r>
              <a:rPr lang="fr-FR" dirty="0">
                <a:solidFill>
                  <a:srgbClr val="7F7F7F"/>
                </a:solidFill>
                <a:latin typeface="Verdana"/>
                <a:ea typeface="Verdana"/>
                <a:cs typeface="Verdana"/>
                <a:sym typeface="Verdana"/>
              </a:rPr>
              <a:t> are showing</a:t>
            </a:r>
            <a:r>
              <a:rPr lang="fr-FR" dirty="0">
                <a:solidFill>
                  <a:srgbClr val="7F7F7F"/>
                </a:solidFill>
              </a:rPr>
              <a:t> that </a:t>
            </a:r>
            <a:r>
              <a:rPr lang="fr-FR" dirty="0">
                <a:solidFill>
                  <a:srgbClr val="7F7F7F"/>
                </a:solidFill>
                <a:latin typeface="Verdana"/>
                <a:ea typeface="Verdana"/>
                <a:cs typeface="Verdana"/>
                <a:sym typeface="Verdana"/>
              </a:rPr>
              <a:t>MTN’s Network has the SINR distribution with the highest percentage of acceptable SINR.</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41" name="Google Shape;2041;p43"/>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56</a:t>
            </a:fld>
            <a:endParaRPr sz="651" b="0" i="0" u="none" strike="noStrike" cap="none">
              <a:solidFill>
                <a:srgbClr val="000000"/>
              </a:solidFill>
              <a:latin typeface="Verdana"/>
              <a:ea typeface="Verdana"/>
              <a:cs typeface="Verdana"/>
              <a:sym typeface="Verdana"/>
            </a:endParaRPr>
          </a:p>
        </p:txBody>
      </p:sp>
      <p:sp>
        <p:nvSpPr>
          <p:cNvPr id="2042" name="Google Shape;2042;p43"/>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4" name="图表 12">
            <a:extLst>
              <a:ext uri="{FF2B5EF4-FFF2-40B4-BE49-F238E27FC236}">
                <a16:creationId xmlns:a16="http://schemas.microsoft.com/office/drawing/2014/main" id="{00000000-0008-0000-0000-00000D000000}"/>
              </a:ext>
            </a:extLst>
          </p:cNvPr>
          <p:cNvGraphicFramePr>
            <a:graphicFrameLocks/>
          </p:cNvGraphicFramePr>
          <p:nvPr>
            <p:extLst>
              <p:ext uri="{D42A27DB-BD31-4B8C-83A1-F6EECF244321}">
                <p14:modId xmlns:p14="http://schemas.microsoft.com/office/powerpoint/2010/main" val="1205594566"/>
              </p:ext>
            </p:extLst>
          </p:nvPr>
        </p:nvGraphicFramePr>
        <p:xfrm>
          <a:off x="469900" y="1998305"/>
          <a:ext cx="10629360" cy="3906384"/>
        </p:xfrm>
        <a:graphic>
          <a:graphicData uri="http://schemas.openxmlformats.org/drawingml/2006/chart">
            <c:chart xmlns:c="http://schemas.openxmlformats.org/drawingml/2006/chart" xmlns:r="http://schemas.openxmlformats.org/officeDocument/2006/relationships" r:id="rId3"/>
          </a:graphicData>
        </a:graphic>
      </p:graphicFrame>
      <p:sp>
        <p:nvSpPr>
          <p:cNvPr id="5" name="ZoneTexte 1">
            <a:extLst>
              <a:ext uri="{FF2B5EF4-FFF2-40B4-BE49-F238E27FC236}">
                <a16:creationId xmlns:a16="http://schemas.microsoft.com/office/drawing/2014/main" id="{7EF23283-8AFA-A90D-E6A7-11510538C764}"/>
              </a:ext>
            </a:extLst>
          </p:cNvPr>
          <p:cNvSpPr txBox="1"/>
          <p:nvPr/>
        </p:nvSpPr>
        <p:spPr>
          <a:xfrm rot="2345954">
            <a:off x="10384035" y="652467"/>
            <a:ext cx="1135067" cy="307777"/>
          </a:xfrm>
          <a:prstGeom prst="rect">
            <a:avLst/>
          </a:prstGeom>
          <a:noFill/>
        </p:spPr>
        <p:txBody>
          <a:bodyPr wrap="square" rtlCol="0">
            <a:spAutoFit/>
          </a:bodyPr>
          <a:lstStyle/>
          <a:p>
            <a:r>
              <a:rPr lang="fr-FR" dirty="0">
                <a:solidFill>
                  <a:srgbClr val="00B050"/>
                </a:solidFill>
              </a:rPr>
              <a:t>Updated</a:t>
            </a:r>
          </a:p>
        </p:txBody>
      </p:sp>
    </p:spTree>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048"/>
        <p:cNvGrpSpPr/>
        <p:nvPr/>
      </p:nvGrpSpPr>
      <p:grpSpPr>
        <a:xfrm>
          <a:off x="0" y="0"/>
          <a:ext cx="0" cy="0"/>
          <a:chOff x="0" y="0"/>
          <a:chExt cx="0" cy="0"/>
        </a:xfrm>
      </p:grpSpPr>
      <p:pic>
        <p:nvPicPr>
          <p:cNvPr id="3" name="Picture 2">
            <a:extLst>
              <a:ext uri="{FF2B5EF4-FFF2-40B4-BE49-F238E27FC236}">
                <a16:creationId xmlns:a16="http://schemas.microsoft.com/office/drawing/2014/main" id="{513F1ECC-ED57-0C3C-8E00-1798D6E47549}"/>
              </a:ext>
            </a:extLst>
          </p:cNvPr>
          <p:cNvPicPr>
            <a:picLocks noChangeAspect="1"/>
          </p:cNvPicPr>
          <p:nvPr/>
        </p:nvPicPr>
        <p:blipFill>
          <a:blip r:embed="rId3"/>
          <a:stretch>
            <a:fillRect/>
          </a:stretch>
        </p:blipFill>
        <p:spPr>
          <a:xfrm>
            <a:off x="469900" y="1740925"/>
            <a:ext cx="3531324" cy="33054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49" name="Google Shape;2049;p4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SNIR </a:t>
            </a:r>
            <a:r>
              <a:rPr lang="fr-FR" sz="2400" dirty="0" err="1">
                <a:solidFill>
                  <a:srgbClr val="414141"/>
                </a:solidFill>
              </a:rPr>
              <a:t>comparison</a:t>
            </a:r>
            <a:r>
              <a:rPr lang="fr-FR" sz="2400" dirty="0">
                <a:solidFill>
                  <a:srgbClr val="414141"/>
                </a:solidFill>
              </a:rPr>
              <a:t> </a:t>
            </a:r>
            <a:r>
              <a:rPr lang="fr-FR" sz="2400" dirty="0" err="1">
                <a:solidFill>
                  <a:srgbClr val="414141"/>
                </a:solidFill>
              </a:rPr>
              <a:t>maps</a:t>
            </a:r>
            <a:br>
              <a:rPr lang="fr-FR" sz="2400" dirty="0">
                <a:solidFill>
                  <a:srgbClr val="414141"/>
                </a:solidFill>
              </a:rPr>
            </a:br>
            <a:br>
              <a:rPr lang="fr-FR" sz="2400" dirty="0">
                <a:solidFill>
                  <a:srgbClr val="414141"/>
                </a:solidFill>
              </a:rPr>
            </a:br>
            <a:r>
              <a:rPr lang="fr-FR" dirty="0">
                <a:solidFill>
                  <a:srgbClr val="7F7F7F"/>
                </a:solidFill>
              </a:rPr>
              <a:t>MTN’s 4G network </a:t>
            </a:r>
            <a:r>
              <a:rPr lang="fr-FR" dirty="0">
                <a:solidFill>
                  <a:srgbClr val="7F7F7F"/>
                </a:solidFill>
                <a:latin typeface="Verdana"/>
                <a:ea typeface="Verdana"/>
                <a:cs typeface="Verdana"/>
                <a:sym typeface="Verdana"/>
              </a:rPr>
              <a:t>has the best quality of signal compared to </a:t>
            </a:r>
            <a:r>
              <a:rPr lang="fr-FR" dirty="0" err="1">
                <a:solidFill>
                  <a:srgbClr val="7F7F7F"/>
                </a:solidFill>
                <a:latin typeface="Verdana"/>
                <a:ea typeface="Verdana"/>
                <a:cs typeface="Verdana"/>
                <a:sym typeface="Verdana"/>
              </a:rPr>
              <a:t>MOOV’s</a:t>
            </a:r>
            <a:r>
              <a:rPr lang="fr-FR" dirty="0">
                <a:solidFill>
                  <a:srgbClr val="7F7F7F"/>
                </a:solidFill>
                <a:latin typeface="Verdana"/>
                <a:ea typeface="Verdana"/>
                <a:cs typeface="Verdana"/>
                <a:sym typeface="Verdana"/>
              </a:rPr>
              <a:t> and </a:t>
            </a:r>
            <a:r>
              <a:rPr lang="fr-FR" dirty="0" err="1">
                <a:solidFill>
                  <a:srgbClr val="7F7F7F"/>
                </a:solidFill>
              </a:rPr>
              <a:t>CELTISS</a:t>
            </a:r>
            <a:r>
              <a:rPr lang="fr-FR" dirty="0" err="1">
                <a:solidFill>
                  <a:srgbClr val="7F7F7F"/>
                </a:solidFill>
                <a:latin typeface="Verdana"/>
                <a:ea typeface="Verdana"/>
                <a:cs typeface="Verdana"/>
                <a:sym typeface="Verdana"/>
              </a:rPr>
              <a:t>’s</a:t>
            </a:r>
            <a:r>
              <a:rPr lang="fr-FR" dirty="0">
                <a:solidFill>
                  <a:srgbClr val="7F7F7F"/>
                </a:solidFill>
                <a:latin typeface="Verdana"/>
                <a:ea typeface="Verdana"/>
                <a:cs typeface="Verdana"/>
                <a:sym typeface="Verdana"/>
              </a:rPr>
              <a:t>.</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endParaRPr sz="2400" dirty="0">
              <a:solidFill>
                <a:srgbClr val="414141"/>
              </a:solidFill>
            </a:endParaRPr>
          </a:p>
        </p:txBody>
      </p:sp>
      <p:sp>
        <p:nvSpPr>
          <p:cNvPr id="2050" name="Google Shape;2050;p4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57</a:t>
            </a:fld>
            <a:endParaRPr sz="651" b="0" i="0" u="none" strike="noStrike" cap="none">
              <a:solidFill>
                <a:srgbClr val="000000"/>
              </a:solidFill>
              <a:latin typeface="Verdana"/>
              <a:ea typeface="Verdana"/>
              <a:cs typeface="Verdana"/>
              <a:sym typeface="Verdana"/>
            </a:endParaRPr>
          </a:p>
        </p:txBody>
      </p:sp>
      <p:sp>
        <p:nvSpPr>
          <p:cNvPr id="2051" name="Google Shape;2051;p4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12" name="Google Shape;2054;p44">
            <a:extLst>
              <a:ext uri="{FF2B5EF4-FFF2-40B4-BE49-F238E27FC236}">
                <a16:creationId xmlns:a16="http://schemas.microsoft.com/office/drawing/2014/main" id="{AB89CA87-804D-6EE5-3E04-A12A992A84C3}"/>
              </a:ext>
            </a:extLst>
          </p:cNvPr>
          <p:cNvPicPr preferRelativeResize="0"/>
          <p:nvPr/>
        </p:nvPicPr>
        <p:blipFill rotWithShape="1">
          <a:blip r:embed="rId4">
            <a:alphaModFix/>
          </a:blip>
          <a:srcRect/>
          <a:stretch/>
        </p:blipFill>
        <p:spPr>
          <a:xfrm>
            <a:off x="469899" y="1742574"/>
            <a:ext cx="241165" cy="186001"/>
          </a:xfrm>
          <a:prstGeom prst="roundRect">
            <a:avLst>
              <a:gd name="adj" fmla="val 8594"/>
            </a:avLst>
          </a:prstGeom>
          <a:solidFill>
            <a:srgbClr val="ECECEC"/>
          </a:solidFill>
          <a:ln>
            <a:noFill/>
          </a:ln>
          <a:effectLst>
            <a:reflection stA="38000" endPos="28000" dist="5000" dir="5400000" sy="-100000" algn="bl" rotWithShape="0"/>
          </a:effectLst>
        </p:spPr>
      </p:pic>
      <p:pic>
        <p:nvPicPr>
          <p:cNvPr id="6" name="Picture 5">
            <a:extLst>
              <a:ext uri="{FF2B5EF4-FFF2-40B4-BE49-F238E27FC236}">
                <a16:creationId xmlns:a16="http://schemas.microsoft.com/office/drawing/2014/main" id="{A4CE3D91-E016-ED91-8733-43F3DC585195}"/>
              </a:ext>
            </a:extLst>
          </p:cNvPr>
          <p:cNvPicPr>
            <a:picLocks noChangeAspect="1"/>
          </p:cNvPicPr>
          <p:nvPr/>
        </p:nvPicPr>
        <p:blipFill>
          <a:blip r:embed="rId5"/>
          <a:stretch>
            <a:fillRect/>
          </a:stretch>
        </p:blipFill>
        <p:spPr>
          <a:xfrm>
            <a:off x="2831689" y="1740925"/>
            <a:ext cx="1169535" cy="958297"/>
          </a:xfrm>
          <a:prstGeom prst="rect">
            <a:avLst/>
          </a:prstGeom>
        </p:spPr>
      </p:pic>
      <p:pic>
        <p:nvPicPr>
          <p:cNvPr id="8" name="Picture 7">
            <a:extLst>
              <a:ext uri="{FF2B5EF4-FFF2-40B4-BE49-F238E27FC236}">
                <a16:creationId xmlns:a16="http://schemas.microsoft.com/office/drawing/2014/main" id="{8F5AF041-F5CC-591B-8040-96AA41E74AEB}"/>
              </a:ext>
            </a:extLst>
          </p:cNvPr>
          <p:cNvPicPr>
            <a:picLocks noChangeAspect="1"/>
          </p:cNvPicPr>
          <p:nvPr/>
        </p:nvPicPr>
        <p:blipFill>
          <a:blip r:embed="rId6"/>
          <a:stretch>
            <a:fillRect/>
          </a:stretch>
        </p:blipFill>
        <p:spPr>
          <a:xfrm>
            <a:off x="4143570" y="1740926"/>
            <a:ext cx="3598526" cy="33054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Google Shape;2057;p44">
            <a:extLst>
              <a:ext uri="{FF2B5EF4-FFF2-40B4-BE49-F238E27FC236}">
                <a16:creationId xmlns:a16="http://schemas.microsoft.com/office/drawing/2014/main" id="{D035E36E-EB8E-78D4-3EFE-E8CF6A49B358}"/>
              </a:ext>
            </a:extLst>
          </p:cNvPr>
          <p:cNvPicPr preferRelativeResize="0"/>
          <p:nvPr/>
        </p:nvPicPr>
        <p:blipFill rotWithShape="1">
          <a:blip r:embed="rId7">
            <a:alphaModFix/>
          </a:blip>
          <a:srcRect l="8657" r="10313"/>
          <a:stretch/>
        </p:blipFill>
        <p:spPr>
          <a:xfrm>
            <a:off x="4143570" y="1737986"/>
            <a:ext cx="229205" cy="185362"/>
          </a:xfrm>
          <a:prstGeom prst="roundRect">
            <a:avLst>
              <a:gd name="adj" fmla="val 8594"/>
            </a:avLst>
          </a:prstGeom>
          <a:solidFill>
            <a:srgbClr val="ECECEC"/>
          </a:solidFill>
          <a:ln>
            <a:noFill/>
          </a:ln>
          <a:effectLst>
            <a:reflection stA="38000" endPos="28000" dist="5000" dir="5400000" sy="-100000" algn="bl" rotWithShape="0"/>
          </a:effectLst>
        </p:spPr>
      </p:pic>
      <p:pic>
        <p:nvPicPr>
          <p:cNvPr id="13" name="Picture 12">
            <a:extLst>
              <a:ext uri="{FF2B5EF4-FFF2-40B4-BE49-F238E27FC236}">
                <a16:creationId xmlns:a16="http://schemas.microsoft.com/office/drawing/2014/main" id="{53697210-D5B1-50B1-E251-071CE936CAA6}"/>
              </a:ext>
            </a:extLst>
          </p:cNvPr>
          <p:cNvPicPr>
            <a:picLocks noChangeAspect="1"/>
          </p:cNvPicPr>
          <p:nvPr/>
        </p:nvPicPr>
        <p:blipFill>
          <a:blip r:embed="rId8"/>
          <a:stretch>
            <a:fillRect/>
          </a:stretch>
        </p:blipFill>
        <p:spPr>
          <a:xfrm>
            <a:off x="6448711" y="1737987"/>
            <a:ext cx="1254495" cy="961236"/>
          </a:xfrm>
          <a:prstGeom prst="rect">
            <a:avLst/>
          </a:prstGeom>
        </p:spPr>
      </p:pic>
      <p:pic>
        <p:nvPicPr>
          <p:cNvPr id="15" name="Picture 14">
            <a:extLst>
              <a:ext uri="{FF2B5EF4-FFF2-40B4-BE49-F238E27FC236}">
                <a16:creationId xmlns:a16="http://schemas.microsoft.com/office/drawing/2014/main" id="{E7A0F35E-0F65-F81E-B142-5A7454CA55D1}"/>
              </a:ext>
            </a:extLst>
          </p:cNvPr>
          <p:cNvPicPr>
            <a:picLocks noChangeAspect="1"/>
          </p:cNvPicPr>
          <p:nvPr/>
        </p:nvPicPr>
        <p:blipFill>
          <a:blip r:embed="rId9"/>
          <a:stretch>
            <a:fillRect/>
          </a:stretch>
        </p:blipFill>
        <p:spPr>
          <a:xfrm>
            <a:off x="7884442" y="1737985"/>
            <a:ext cx="3493467" cy="33095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Google Shape;2060;p44">
            <a:extLst>
              <a:ext uri="{FF2B5EF4-FFF2-40B4-BE49-F238E27FC236}">
                <a16:creationId xmlns:a16="http://schemas.microsoft.com/office/drawing/2014/main" id="{74978808-D1D8-8EED-B35F-D7A937B0AF01}"/>
              </a:ext>
            </a:extLst>
          </p:cNvPr>
          <p:cNvPicPr preferRelativeResize="0"/>
          <p:nvPr/>
        </p:nvPicPr>
        <p:blipFill rotWithShape="1">
          <a:blip r:embed="rId10">
            <a:alphaModFix/>
          </a:blip>
          <a:srcRect/>
          <a:stretch/>
        </p:blipFill>
        <p:spPr>
          <a:xfrm>
            <a:off x="7884442" y="1737985"/>
            <a:ext cx="197521" cy="202691"/>
          </a:xfrm>
          <a:prstGeom prst="rect">
            <a:avLst/>
          </a:prstGeom>
          <a:noFill/>
          <a:ln>
            <a:noFill/>
          </a:ln>
        </p:spPr>
      </p:pic>
      <p:pic>
        <p:nvPicPr>
          <p:cNvPr id="21" name="Picture 20">
            <a:extLst>
              <a:ext uri="{FF2B5EF4-FFF2-40B4-BE49-F238E27FC236}">
                <a16:creationId xmlns:a16="http://schemas.microsoft.com/office/drawing/2014/main" id="{B33B2FD8-FEE5-1AF3-65FB-B58534F9AF20}"/>
              </a:ext>
            </a:extLst>
          </p:cNvPr>
          <p:cNvPicPr>
            <a:picLocks noChangeAspect="1"/>
          </p:cNvPicPr>
          <p:nvPr/>
        </p:nvPicPr>
        <p:blipFill>
          <a:blip r:embed="rId11"/>
          <a:stretch>
            <a:fillRect/>
          </a:stretch>
        </p:blipFill>
        <p:spPr>
          <a:xfrm>
            <a:off x="10008347" y="1737986"/>
            <a:ext cx="1363879" cy="961236"/>
          </a:xfrm>
          <a:prstGeom prst="rect">
            <a:avLst/>
          </a:prstGeom>
        </p:spPr>
      </p:pic>
      <p:sp>
        <p:nvSpPr>
          <p:cNvPr id="4" name="ZoneTexte 1">
            <a:extLst>
              <a:ext uri="{FF2B5EF4-FFF2-40B4-BE49-F238E27FC236}">
                <a16:creationId xmlns:a16="http://schemas.microsoft.com/office/drawing/2014/main" id="{9B50395A-18B4-7ABB-5290-AD813475401C}"/>
              </a:ext>
            </a:extLst>
          </p:cNvPr>
          <p:cNvSpPr txBox="1"/>
          <p:nvPr/>
        </p:nvSpPr>
        <p:spPr>
          <a:xfrm rot="2345954">
            <a:off x="10384035" y="652467"/>
            <a:ext cx="1135067" cy="307777"/>
          </a:xfrm>
          <a:prstGeom prst="rect">
            <a:avLst/>
          </a:prstGeom>
          <a:noFill/>
        </p:spPr>
        <p:txBody>
          <a:bodyPr wrap="square" rtlCol="0">
            <a:spAutoFit/>
          </a:bodyPr>
          <a:lstStyle/>
          <a:p>
            <a:r>
              <a:rPr lang="fr-FR" dirty="0">
                <a:solidFill>
                  <a:srgbClr val="00B050"/>
                </a:solidFill>
              </a:rPr>
              <a:t>Updated</a:t>
            </a:r>
          </a:p>
        </p:txBody>
      </p:sp>
    </p:spTree>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260"/>
        <p:cNvGrpSpPr/>
        <p:nvPr/>
      </p:nvGrpSpPr>
      <p:grpSpPr>
        <a:xfrm>
          <a:off x="0" y="0"/>
          <a:ext cx="0" cy="0"/>
          <a:chOff x="0" y="0"/>
          <a:chExt cx="0" cy="0"/>
        </a:xfrm>
      </p:grpSpPr>
      <p:sp>
        <p:nvSpPr>
          <p:cNvPr id="2261" name="Google Shape;2261;p63"/>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Next steps</a:t>
            </a:r>
            <a:endParaRPr/>
          </a:p>
        </p:txBody>
      </p:sp>
      <p:sp>
        <p:nvSpPr>
          <p:cNvPr id="2262" name="Google Shape;2262;p63"/>
          <p:cNvSpPr txBox="1"/>
          <p:nvPr/>
        </p:nvSpPr>
        <p:spPr>
          <a:xfrm>
            <a:off x="424545" y="2090740"/>
            <a:ext cx="1766206"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05</a:t>
            </a:r>
            <a:endParaRPr sz="9600" b="0" i="0" u="none" strike="noStrike" cap="none" dirty="0">
              <a:solidFill>
                <a:srgbClr val="FFFFFF"/>
              </a:solidFill>
              <a:latin typeface="Quattrocento Sans"/>
              <a:ea typeface="Quattrocento Sans"/>
              <a:cs typeface="Quattrocento Sans"/>
              <a:sym typeface="Quattrocento Sans"/>
            </a:endParaRPr>
          </a:p>
        </p:txBody>
      </p:sp>
      <p:cxnSp>
        <p:nvCxnSpPr>
          <p:cNvPr id="2263" name="Google Shape;2263;p63"/>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268"/>
        <p:cNvGrpSpPr/>
        <p:nvPr/>
      </p:nvGrpSpPr>
      <p:grpSpPr>
        <a:xfrm>
          <a:off x="0" y="0"/>
          <a:ext cx="0" cy="0"/>
          <a:chOff x="0" y="0"/>
          <a:chExt cx="0" cy="0"/>
        </a:xfrm>
      </p:grpSpPr>
      <p:sp>
        <p:nvSpPr>
          <p:cNvPr id="2269" name="Google Shape;2269;p6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Next steps</a:t>
            </a:r>
            <a:endParaRPr/>
          </a:p>
        </p:txBody>
      </p:sp>
      <p:sp>
        <p:nvSpPr>
          <p:cNvPr id="2270" name="Google Shape;2270;p6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59</a:t>
            </a:fld>
            <a:endParaRPr sz="651" b="0" i="0" u="none" strike="noStrike" cap="none">
              <a:solidFill>
                <a:srgbClr val="000000"/>
              </a:solidFill>
              <a:latin typeface="Verdana"/>
              <a:ea typeface="Verdana"/>
              <a:cs typeface="Verdana"/>
              <a:sym typeface="Verdana"/>
            </a:endParaRPr>
          </a:p>
        </p:txBody>
      </p:sp>
      <p:sp>
        <p:nvSpPr>
          <p:cNvPr id="2271" name="Google Shape;2271;p6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2272" name="Google Shape;2272;p64"/>
          <p:cNvSpPr/>
          <p:nvPr/>
        </p:nvSpPr>
        <p:spPr>
          <a:xfrm>
            <a:off x="603315" y="1504482"/>
            <a:ext cx="8454404" cy="3416320"/>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fr-FR" sz="1800" dirty="0">
                <a:solidFill>
                  <a:srgbClr val="262626"/>
                </a:solidFill>
                <a:latin typeface="Verdana"/>
                <a:ea typeface="Verdana"/>
                <a:cs typeface="Verdana"/>
                <a:sym typeface="Verdana"/>
              </a:rPr>
              <a:t>Complete 2G &amp; 3G drive tests: </a:t>
            </a:r>
            <a:r>
              <a:rPr lang="fr-FR" sz="1800" dirty="0" err="1">
                <a:solidFill>
                  <a:srgbClr val="262626"/>
                </a:solidFill>
                <a:latin typeface="Verdana"/>
                <a:ea typeface="Verdana"/>
                <a:cs typeface="Verdana"/>
                <a:sym typeface="Verdana"/>
              </a:rPr>
              <a:t>Remaining</a:t>
            </a:r>
            <a:r>
              <a:rPr lang="fr-FR" sz="1800" dirty="0">
                <a:solidFill>
                  <a:srgbClr val="262626"/>
                </a:solidFill>
                <a:latin typeface="Verdana"/>
                <a:ea typeface="Verdana"/>
                <a:cs typeface="Verdana"/>
                <a:sym typeface="Verdana"/>
              </a:rPr>
              <a:t> areas (</a:t>
            </a:r>
            <a:r>
              <a:rPr lang="fr-FR" sz="1800" dirty="0" err="1">
                <a:solidFill>
                  <a:srgbClr val="262626"/>
                </a:solidFill>
                <a:latin typeface="Verdana"/>
                <a:ea typeface="Verdana"/>
                <a:cs typeface="Verdana"/>
                <a:sym typeface="Verdana"/>
              </a:rPr>
              <a:t>north</a:t>
            </a:r>
            <a:r>
              <a:rPr lang="fr-FR" sz="1800" dirty="0">
                <a:solidFill>
                  <a:srgbClr val="262626"/>
                </a:solidFill>
                <a:latin typeface="Verdana"/>
                <a:ea typeface="Verdana"/>
                <a:cs typeface="Verdana"/>
                <a:sym typeface="Verdana"/>
              </a:rPr>
              <a:t> area of Benin)</a:t>
            </a:r>
            <a:endParaRPr dirty="0"/>
          </a:p>
          <a:p>
            <a:pPr marL="0" marR="0" lvl="0" indent="0" algn="just" rtl="0">
              <a:lnSpc>
                <a:spcPct val="150000"/>
              </a:lnSpc>
              <a:spcBef>
                <a:spcPts val="0"/>
              </a:spcBef>
              <a:spcAft>
                <a:spcPts val="0"/>
              </a:spcAft>
              <a:buNone/>
            </a:pPr>
            <a:endParaRPr sz="1800" dirty="0">
              <a:solidFill>
                <a:srgbClr val="262626"/>
              </a:solidFill>
              <a:latin typeface="Verdana"/>
              <a:ea typeface="Verdana"/>
              <a:cs typeface="Verdana"/>
              <a:sym typeface="Verdana"/>
            </a:endParaRPr>
          </a:p>
          <a:p>
            <a:pPr marL="0" marR="0" lvl="0" indent="0" algn="just" rtl="0">
              <a:lnSpc>
                <a:spcPct val="150000"/>
              </a:lnSpc>
              <a:spcBef>
                <a:spcPts val="0"/>
              </a:spcBef>
              <a:spcAft>
                <a:spcPts val="0"/>
              </a:spcAft>
              <a:buNone/>
            </a:pPr>
            <a:r>
              <a:rPr lang="fr-FR" sz="1800" dirty="0" err="1">
                <a:solidFill>
                  <a:srgbClr val="262626"/>
                </a:solidFill>
                <a:latin typeface="Verdana"/>
                <a:ea typeface="Verdana"/>
                <a:cs typeface="Verdana"/>
                <a:sym typeface="Verdana"/>
              </a:rPr>
              <a:t>Conduct</a:t>
            </a:r>
            <a:r>
              <a:rPr lang="fr-FR" sz="1800" dirty="0">
                <a:solidFill>
                  <a:srgbClr val="262626"/>
                </a:solidFill>
                <a:latin typeface="Verdana"/>
                <a:ea typeface="Verdana"/>
                <a:cs typeface="Verdana"/>
                <a:sym typeface="Verdana"/>
              </a:rPr>
              <a:t> </a:t>
            </a:r>
            <a:r>
              <a:rPr lang="fr-FR" sz="1800" dirty="0" err="1">
                <a:solidFill>
                  <a:srgbClr val="262626"/>
                </a:solidFill>
                <a:latin typeface="Verdana"/>
                <a:ea typeface="Verdana"/>
                <a:cs typeface="Verdana"/>
                <a:sym typeface="Verdana"/>
              </a:rPr>
              <a:t>deep</a:t>
            </a:r>
            <a:r>
              <a:rPr lang="fr-FR" sz="1800" dirty="0">
                <a:solidFill>
                  <a:srgbClr val="262626"/>
                </a:solidFill>
                <a:latin typeface="Verdana"/>
                <a:ea typeface="Verdana"/>
                <a:cs typeface="Verdana"/>
                <a:sym typeface="Verdana"/>
              </a:rPr>
              <a:t> </a:t>
            </a:r>
            <a:r>
              <a:rPr lang="fr-FR" sz="1800" dirty="0" err="1">
                <a:solidFill>
                  <a:srgbClr val="262626"/>
                </a:solidFill>
                <a:latin typeface="Verdana"/>
                <a:ea typeface="Verdana"/>
                <a:cs typeface="Verdana"/>
                <a:sym typeface="Verdana"/>
              </a:rPr>
              <a:t>analysis</a:t>
            </a:r>
            <a:r>
              <a:rPr lang="fr-FR" sz="1800" dirty="0">
                <a:solidFill>
                  <a:srgbClr val="262626"/>
                </a:solidFill>
                <a:latin typeface="Verdana"/>
                <a:ea typeface="Verdana"/>
                <a:cs typeface="Verdana"/>
                <a:sym typeface="Verdana"/>
              </a:rPr>
              <a:t> on drive tests results</a:t>
            </a:r>
            <a:endParaRPr dirty="0"/>
          </a:p>
          <a:p>
            <a:pPr marL="0" marR="0" lvl="0" indent="0" algn="just" rtl="0">
              <a:lnSpc>
                <a:spcPct val="150000"/>
              </a:lnSpc>
              <a:spcBef>
                <a:spcPts val="0"/>
              </a:spcBef>
              <a:spcAft>
                <a:spcPts val="0"/>
              </a:spcAft>
              <a:buNone/>
            </a:pPr>
            <a:endParaRPr sz="1800" dirty="0">
              <a:solidFill>
                <a:srgbClr val="262626"/>
              </a:solidFill>
              <a:latin typeface="Verdana"/>
              <a:ea typeface="Verdana"/>
              <a:cs typeface="Verdana"/>
              <a:sym typeface="Verdana"/>
            </a:endParaRPr>
          </a:p>
          <a:p>
            <a:pPr marL="0" marR="0" lvl="0" indent="0" algn="just" rtl="0">
              <a:lnSpc>
                <a:spcPct val="150000"/>
              </a:lnSpc>
              <a:spcBef>
                <a:spcPts val="0"/>
              </a:spcBef>
              <a:spcAft>
                <a:spcPts val="0"/>
              </a:spcAft>
              <a:buNone/>
            </a:pPr>
            <a:r>
              <a:rPr lang="fr-FR" sz="1800" dirty="0">
                <a:solidFill>
                  <a:srgbClr val="262626"/>
                </a:solidFill>
                <a:latin typeface="Verdana"/>
                <a:ea typeface="Verdana"/>
                <a:cs typeface="Verdana"/>
                <a:sym typeface="Verdana"/>
              </a:rPr>
              <a:t>Complete cross </a:t>
            </a:r>
            <a:r>
              <a:rPr lang="fr-FR" sz="1800" dirty="0" err="1">
                <a:solidFill>
                  <a:srgbClr val="262626"/>
                </a:solidFill>
                <a:latin typeface="Verdana"/>
                <a:ea typeface="Verdana"/>
                <a:cs typeface="Verdana"/>
                <a:sym typeface="Verdana"/>
              </a:rPr>
              <a:t>analysis</a:t>
            </a:r>
            <a:r>
              <a:rPr lang="fr-FR" sz="1800" dirty="0">
                <a:solidFill>
                  <a:srgbClr val="262626"/>
                </a:solidFill>
                <a:latin typeface="Verdana"/>
                <a:ea typeface="Verdana"/>
                <a:cs typeface="Verdana"/>
                <a:sym typeface="Verdana"/>
              </a:rPr>
              <a:t> on KPIs and OSS parameters with drive tests results and call traces</a:t>
            </a:r>
            <a:endParaRPr dirty="0"/>
          </a:p>
          <a:p>
            <a:pPr marL="0" marR="0" lvl="0" indent="0" algn="just" rtl="0">
              <a:lnSpc>
                <a:spcPct val="150000"/>
              </a:lnSpc>
              <a:spcBef>
                <a:spcPts val="0"/>
              </a:spcBef>
              <a:spcAft>
                <a:spcPts val="0"/>
              </a:spcAft>
              <a:buNone/>
            </a:pPr>
            <a:endParaRPr sz="1800" dirty="0">
              <a:solidFill>
                <a:srgbClr val="262626"/>
              </a:solidFill>
              <a:latin typeface="Verdana"/>
              <a:ea typeface="Verdana"/>
              <a:cs typeface="Verdana"/>
              <a:sym typeface="Verdana"/>
            </a:endParaRPr>
          </a:p>
          <a:p>
            <a:pPr marL="0" marR="0" lvl="0" indent="0" algn="just" rtl="0">
              <a:lnSpc>
                <a:spcPct val="150000"/>
              </a:lnSpc>
              <a:spcBef>
                <a:spcPts val="0"/>
              </a:spcBef>
              <a:spcAft>
                <a:spcPts val="0"/>
              </a:spcAft>
              <a:buNone/>
            </a:pPr>
            <a:r>
              <a:rPr lang="fr-FR" sz="1800" dirty="0">
                <a:solidFill>
                  <a:srgbClr val="262626"/>
                </a:solidFill>
                <a:latin typeface="Verdana"/>
                <a:ea typeface="Verdana"/>
                <a:cs typeface="Verdana"/>
                <a:sym typeface="Verdana"/>
              </a:rPr>
              <a:t>Issue final report and </a:t>
            </a:r>
            <a:r>
              <a:rPr lang="fr-FR" sz="1800" dirty="0" err="1">
                <a:solidFill>
                  <a:srgbClr val="262626"/>
                </a:solidFill>
                <a:latin typeface="Verdana"/>
                <a:ea typeface="Verdana"/>
                <a:cs typeface="Verdana"/>
                <a:sym typeface="Verdana"/>
              </a:rPr>
              <a:t>recommendations</a:t>
            </a:r>
            <a:r>
              <a:rPr lang="fr-FR" sz="1800" dirty="0">
                <a:solidFill>
                  <a:srgbClr val="262626"/>
                </a:solidFill>
                <a:latin typeface="Verdana"/>
                <a:ea typeface="Verdana"/>
                <a:cs typeface="Verdana"/>
                <a:sym typeface="Verdana"/>
              </a:rPr>
              <a:t> </a:t>
            </a:r>
            <a:endParaRPr dirty="0"/>
          </a:p>
        </p:txBody>
      </p:sp>
      <p:sp>
        <p:nvSpPr>
          <p:cNvPr id="2273" name="Google Shape;2273;p64"/>
          <p:cNvSpPr/>
          <p:nvPr/>
        </p:nvSpPr>
        <p:spPr>
          <a:xfrm>
            <a:off x="111468" y="1582936"/>
            <a:ext cx="368152" cy="368254"/>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49" y="416"/>
                </a:moveTo>
                <a:cubicBezTo>
                  <a:pt x="146" y="416"/>
                  <a:pt x="144" y="415"/>
                  <a:pt x="141" y="413"/>
                </a:cubicBezTo>
                <a:cubicBezTo>
                  <a:pt x="137" y="408"/>
                  <a:pt x="137" y="402"/>
                  <a:pt x="141" y="397"/>
                </a:cubicBezTo>
                <a:cubicBezTo>
                  <a:pt x="283" y="256"/>
                  <a:pt x="283" y="256"/>
                  <a:pt x="283" y="256"/>
                </a:cubicBezTo>
                <a:cubicBezTo>
                  <a:pt x="141" y="114"/>
                  <a:pt x="141" y="114"/>
                  <a:pt x="141" y="114"/>
                </a:cubicBezTo>
                <a:cubicBezTo>
                  <a:pt x="137" y="110"/>
                  <a:pt x="137" y="103"/>
                  <a:pt x="141" y="99"/>
                </a:cubicBezTo>
                <a:cubicBezTo>
                  <a:pt x="146" y="95"/>
                  <a:pt x="152" y="95"/>
                  <a:pt x="157" y="99"/>
                </a:cubicBezTo>
                <a:cubicBezTo>
                  <a:pt x="306" y="248"/>
                  <a:pt x="306" y="248"/>
                  <a:pt x="306" y="248"/>
                </a:cubicBezTo>
                <a:cubicBezTo>
                  <a:pt x="310" y="252"/>
                  <a:pt x="310" y="259"/>
                  <a:pt x="306" y="263"/>
                </a:cubicBezTo>
                <a:cubicBezTo>
                  <a:pt x="157" y="413"/>
                  <a:pt x="157" y="413"/>
                  <a:pt x="157" y="413"/>
                </a:cubicBezTo>
                <a:cubicBezTo>
                  <a:pt x="154" y="415"/>
                  <a:pt x="152" y="416"/>
                  <a:pt x="149" y="416"/>
                </a:cubicBezTo>
                <a:close/>
                <a:moveTo>
                  <a:pt x="413" y="263"/>
                </a:moveTo>
                <a:cubicBezTo>
                  <a:pt x="263" y="413"/>
                  <a:pt x="263" y="413"/>
                  <a:pt x="263" y="413"/>
                </a:cubicBezTo>
                <a:cubicBezTo>
                  <a:pt x="261" y="415"/>
                  <a:pt x="258" y="416"/>
                  <a:pt x="256" y="416"/>
                </a:cubicBezTo>
                <a:cubicBezTo>
                  <a:pt x="253" y="416"/>
                  <a:pt x="250" y="415"/>
                  <a:pt x="248" y="413"/>
                </a:cubicBezTo>
                <a:cubicBezTo>
                  <a:pt x="244" y="408"/>
                  <a:pt x="244" y="402"/>
                  <a:pt x="248" y="397"/>
                </a:cubicBezTo>
                <a:cubicBezTo>
                  <a:pt x="390" y="256"/>
                  <a:pt x="390" y="256"/>
                  <a:pt x="390" y="256"/>
                </a:cubicBezTo>
                <a:cubicBezTo>
                  <a:pt x="248" y="114"/>
                  <a:pt x="248" y="114"/>
                  <a:pt x="248" y="114"/>
                </a:cubicBezTo>
                <a:cubicBezTo>
                  <a:pt x="244" y="110"/>
                  <a:pt x="244" y="103"/>
                  <a:pt x="248" y="99"/>
                </a:cubicBezTo>
                <a:cubicBezTo>
                  <a:pt x="252" y="95"/>
                  <a:pt x="259" y="95"/>
                  <a:pt x="263" y="99"/>
                </a:cubicBezTo>
                <a:cubicBezTo>
                  <a:pt x="413" y="248"/>
                  <a:pt x="413" y="248"/>
                  <a:pt x="413" y="248"/>
                </a:cubicBezTo>
                <a:cubicBezTo>
                  <a:pt x="417" y="252"/>
                  <a:pt x="417" y="259"/>
                  <a:pt x="413" y="26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2274" name="Google Shape;2274;p64"/>
          <p:cNvSpPr/>
          <p:nvPr/>
        </p:nvSpPr>
        <p:spPr>
          <a:xfrm>
            <a:off x="101748" y="2429180"/>
            <a:ext cx="368152" cy="368254"/>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49" y="416"/>
                </a:moveTo>
                <a:cubicBezTo>
                  <a:pt x="146" y="416"/>
                  <a:pt x="144" y="415"/>
                  <a:pt x="141" y="413"/>
                </a:cubicBezTo>
                <a:cubicBezTo>
                  <a:pt x="137" y="408"/>
                  <a:pt x="137" y="402"/>
                  <a:pt x="141" y="397"/>
                </a:cubicBezTo>
                <a:cubicBezTo>
                  <a:pt x="283" y="256"/>
                  <a:pt x="283" y="256"/>
                  <a:pt x="283" y="256"/>
                </a:cubicBezTo>
                <a:cubicBezTo>
                  <a:pt x="141" y="114"/>
                  <a:pt x="141" y="114"/>
                  <a:pt x="141" y="114"/>
                </a:cubicBezTo>
                <a:cubicBezTo>
                  <a:pt x="137" y="110"/>
                  <a:pt x="137" y="103"/>
                  <a:pt x="141" y="99"/>
                </a:cubicBezTo>
                <a:cubicBezTo>
                  <a:pt x="146" y="95"/>
                  <a:pt x="152" y="95"/>
                  <a:pt x="157" y="99"/>
                </a:cubicBezTo>
                <a:cubicBezTo>
                  <a:pt x="306" y="248"/>
                  <a:pt x="306" y="248"/>
                  <a:pt x="306" y="248"/>
                </a:cubicBezTo>
                <a:cubicBezTo>
                  <a:pt x="310" y="252"/>
                  <a:pt x="310" y="259"/>
                  <a:pt x="306" y="263"/>
                </a:cubicBezTo>
                <a:cubicBezTo>
                  <a:pt x="157" y="413"/>
                  <a:pt x="157" y="413"/>
                  <a:pt x="157" y="413"/>
                </a:cubicBezTo>
                <a:cubicBezTo>
                  <a:pt x="154" y="415"/>
                  <a:pt x="152" y="416"/>
                  <a:pt x="149" y="416"/>
                </a:cubicBezTo>
                <a:close/>
                <a:moveTo>
                  <a:pt x="413" y="263"/>
                </a:moveTo>
                <a:cubicBezTo>
                  <a:pt x="263" y="413"/>
                  <a:pt x="263" y="413"/>
                  <a:pt x="263" y="413"/>
                </a:cubicBezTo>
                <a:cubicBezTo>
                  <a:pt x="261" y="415"/>
                  <a:pt x="258" y="416"/>
                  <a:pt x="256" y="416"/>
                </a:cubicBezTo>
                <a:cubicBezTo>
                  <a:pt x="253" y="416"/>
                  <a:pt x="250" y="415"/>
                  <a:pt x="248" y="413"/>
                </a:cubicBezTo>
                <a:cubicBezTo>
                  <a:pt x="244" y="408"/>
                  <a:pt x="244" y="402"/>
                  <a:pt x="248" y="397"/>
                </a:cubicBezTo>
                <a:cubicBezTo>
                  <a:pt x="390" y="256"/>
                  <a:pt x="390" y="256"/>
                  <a:pt x="390" y="256"/>
                </a:cubicBezTo>
                <a:cubicBezTo>
                  <a:pt x="248" y="114"/>
                  <a:pt x="248" y="114"/>
                  <a:pt x="248" y="114"/>
                </a:cubicBezTo>
                <a:cubicBezTo>
                  <a:pt x="244" y="110"/>
                  <a:pt x="244" y="103"/>
                  <a:pt x="248" y="99"/>
                </a:cubicBezTo>
                <a:cubicBezTo>
                  <a:pt x="252" y="95"/>
                  <a:pt x="259" y="95"/>
                  <a:pt x="263" y="99"/>
                </a:cubicBezTo>
                <a:cubicBezTo>
                  <a:pt x="413" y="248"/>
                  <a:pt x="413" y="248"/>
                  <a:pt x="413" y="248"/>
                </a:cubicBezTo>
                <a:cubicBezTo>
                  <a:pt x="417" y="252"/>
                  <a:pt x="417" y="259"/>
                  <a:pt x="413" y="26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2275" name="Google Shape;2275;p64"/>
          <p:cNvSpPr/>
          <p:nvPr/>
        </p:nvSpPr>
        <p:spPr>
          <a:xfrm>
            <a:off x="108448" y="3244873"/>
            <a:ext cx="368152" cy="368254"/>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49" y="416"/>
                </a:moveTo>
                <a:cubicBezTo>
                  <a:pt x="146" y="416"/>
                  <a:pt x="144" y="415"/>
                  <a:pt x="141" y="413"/>
                </a:cubicBezTo>
                <a:cubicBezTo>
                  <a:pt x="137" y="408"/>
                  <a:pt x="137" y="402"/>
                  <a:pt x="141" y="397"/>
                </a:cubicBezTo>
                <a:cubicBezTo>
                  <a:pt x="283" y="256"/>
                  <a:pt x="283" y="256"/>
                  <a:pt x="283" y="256"/>
                </a:cubicBezTo>
                <a:cubicBezTo>
                  <a:pt x="141" y="114"/>
                  <a:pt x="141" y="114"/>
                  <a:pt x="141" y="114"/>
                </a:cubicBezTo>
                <a:cubicBezTo>
                  <a:pt x="137" y="110"/>
                  <a:pt x="137" y="103"/>
                  <a:pt x="141" y="99"/>
                </a:cubicBezTo>
                <a:cubicBezTo>
                  <a:pt x="146" y="95"/>
                  <a:pt x="152" y="95"/>
                  <a:pt x="157" y="99"/>
                </a:cubicBezTo>
                <a:cubicBezTo>
                  <a:pt x="306" y="248"/>
                  <a:pt x="306" y="248"/>
                  <a:pt x="306" y="248"/>
                </a:cubicBezTo>
                <a:cubicBezTo>
                  <a:pt x="310" y="252"/>
                  <a:pt x="310" y="259"/>
                  <a:pt x="306" y="263"/>
                </a:cubicBezTo>
                <a:cubicBezTo>
                  <a:pt x="157" y="413"/>
                  <a:pt x="157" y="413"/>
                  <a:pt x="157" y="413"/>
                </a:cubicBezTo>
                <a:cubicBezTo>
                  <a:pt x="154" y="415"/>
                  <a:pt x="152" y="416"/>
                  <a:pt x="149" y="416"/>
                </a:cubicBezTo>
                <a:close/>
                <a:moveTo>
                  <a:pt x="413" y="263"/>
                </a:moveTo>
                <a:cubicBezTo>
                  <a:pt x="263" y="413"/>
                  <a:pt x="263" y="413"/>
                  <a:pt x="263" y="413"/>
                </a:cubicBezTo>
                <a:cubicBezTo>
                  <a:pt x="261" y="415"/>
                  <a:pt x="258" y="416"/>
                  <a:pt x="256" y="416"/>
                </a:cubicBezTo>
                <a:cubicBezTo>
                  <a:pt x="253" y="416"/>
                  <a:pt x="250" y="415"/>
                  <a:pt x="248" y="413"/>
                </a:cubicBezTo>
                <a:cubicBezTo>
                  <a:pt x="244" y="408"/>
                  <a:pt x="244" y="402"/>
                  <a:pt x="248" y="397"/>
                </a:cubicBezTo>
                <a:cubicBezTo>
                  <a:pt x="390" y="256"/>
                  <a:pt x="390" y="256"/>
                  <a:pt x="390" y="256"/>
                </a:cubicBezTo>
                <a:cubicBezTo>
                  <a:pt x="248" y="114"/>
                  <a:pt x="248" y="114"/>
                  <a:pt x="248" y="114"/>
                </a:cubicBezTo>
                <a:cubicBezTo>
                  <a:pt x="244" y="110"/>
                  <a:pt x="244" y="103"/>
                  <a:pt x="248" y="99"/>
                </a:cubicBezTo>
                <a:cubicBezTo>
                  <a:pt x="252" y="95"/>
                  <a:pt x="259" y="95"/>
                  <a:pt x="263" y="99"/>
                </a:cubicBezTo>
                <a:cubicBezTo>
                  <a:pt x="413" y="248"/>
                  <a:pt x="413" y="248"/>
                  <a:pt x="413" y="248"/>
                </a:cubicBezTo>
                <a:cubicBezTo>
                  <a:pt x="417" y="252"/>
                  <a:pt x="417" y="259"/>
                  <a:pt x="413" y="26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2276" name="Google Shape;2276;p64"/>
          <p:cNvSpPr/>
          <p:nvPr/>
        </p:nvSpPr>
        <p:spPr>
          <a:xfrm>
            <a:off x="108448" y="4424776"/>
            <a:ext cx="368152" cy="368254"/>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49" y="416"/>
                </a:moveTo>
                <a:cubicBezTo>
                  <a:pt x="146" y="416"/>
                  <a:pt x="144" y="415"/>
                  <a:pt x="141" y="413"/>
                </a:cubicBezTo>
                <a:cubicBezTo>
                  <a:pt x="137" y="408"/>
                  <a:pt x="137" y="402"/>
                  <a:pt x="141" y="397"/>
                </a:cubicBezTo>
                <a:cubicBezTo>
                  <a:pt x="283" y="256"/>
                  <a:pt x="283" y="256"/>
                  <a:pt x="283" y="256"/>
                </a:cubicBezTo>
                <a:cubicBezTo>
                  <a:pt x="141" y="114"/>
                  <a:pt x="141" y="114"/>
                  <a:pt x="141" y="114"/>
                </a:cubicBezTo>
                <a:cubicBezTo>
                  <a:pt x="137" y="110"/>
                  <a:pt x="137" y="103"/>
                  <a:pt x="141" y="99"/>
                </a:cubicBezTo>
                <a:cubicBezTo>
                  <a:pt x="146" y="95"/>
                  <a:pt x="152" y="95"/>
                  <a:pt x="157" y="99"/>
                </a:cubicBezTo>
                <a:cubicBezTo>
                  <a:pt x="306" y="248"/>
                  <a:pt x="306" y="248"/>
                  <a:pt x="306" y="248"/>
                </a:cubicBezTo>
                <a:cubicBezTo>
                  <a:pt x="310" y="252"/>
                  <a:pt x="310" y="259"/>
                  <a:pt x="306" y="263"/>
                </a:cubicBezTo>
                <a:cubicBezTo>
                  <a:pt x="157" y="413"/>
                  <a:pt x="157" y="413"/>
                  <a:pt x="157" y="413"/>
                </a:cubicBezTo>
                <a:cubicBezTo>
                  <a:pt x="154" y="415"/>
                  <a:pt x="152" y="416"/>
                  <a:pt x="149" y="416"/>
                </a:cubicBezTo>
                <a:close/>
                <a:moveTo>
                  <a:pt x="413" y="263"/>
                </a:moveTo>
                <a:cubicBezTo>
                  <a:pt x="263" y="413"/>
                  <a:pt x="263" y="413"/>
                  <a:pt x="263" y="413"/>
                </a:cubicBezTo>
                <a:cubicBezTo>
                  <a:pt x="261" y="415"/>
                  <a:pt x="258" y="416"/>
                  <a:pt x="256" y="416"/>
                </a:cubicBezTo>
                <a:cubicBezTo>
                  <a:pt x="253" y="416"/>
                  <a:pt x="250" y="415"/>
                  <a:pt x="248" y="413"/>
                </a:cubicBezTo>
                <a:cubicBezTo>
                  <a:pt x="244" y="408"/>
                  <a:pt x="244" y="402"/>
                  <a:pt x="248" y="397"/>
                </a:cubicBezTo>
                <a:cubicBezTo>
                  <a:pt x="390" y="256"/>
                  <a:pt x="390" y="256"/>
                  <a:pt x="390" y="256"/>
                </a:cubicBezTo>
                <a:cubicBezTo>
                  <a:pt x="248" y="114"/>
                  <a:pt x="248" y="114"/>
                  <a:pt x="248" y="114"/>
                </a:cubicBezTo>
                <a:cubicBezTo>
                  <a:pt x="244" y="110"/>
                  <a:pt x="244" y="103"/>
                  <a:pt x="248" y="99"/>
                </a:cubicBezTo>
                <a:cubicBezTo>
                  <a:pt x="252" y="95"/>
                  <a:pt x="259" y="95"/>
                  <a:pt x="263" y="99"/>
                </a:cubicBezTo>
                <a:cubicBezTo>
                  <a:pt x="413" y="248"/>
                  <a:pt x="413" y="248"/>
                  <a:pt x="413" y="248"/>
                </a:cubicBezTo>
                <a:cubicBezTo>
                  <a:pt x="417" y="252"/>
                  <a:pt x="417" y="259"/>
                  <a:pt x="413" y="26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79"/>
        <p:cNvGrpSpPr/>
        <p:nvPr/>
      </p:nvGrpSpPr>
      <p:grpSpPr>
        <a:xfrm>
          <a:off x="0" y="0"/>
          <a:ext cx="0" cy="0"/>
          <a:chOff x="0" y="0"/>
          <a:chExt cx="0" cy="0"/>
        </a:xfrm>
      </p:grpSpPr>
      <p:sp>
        <p:nvSpPr>
          <p:cNvPr id="1480" name="Google Shape;1480;p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Context &amp; Report objectives</a:t>
            </a:r>
            <a:endParaRPr/>
          </a:p>
        </p:txBody>
      </p:sp>
      <p:sp>
        <p:nvSpPr>
          <p:cNvPr id="1481" name="Google Shape;1481;p6"/>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6</a:t>
            </a:fld>
            <a:endParaRPr sz="651" b="0" i="0" u="none" strike="noStrike" cap="none">
              <a:solidFill>
                <a:srgbClr val="000000"/>
              </a:solidFill>
              <a:latin typeface="Verdana"/>
              <a:ea typeface="Verdana"/>
              <a:cs typeface="Verdana"/>
              <a:sym typeface="Verdana"/>
            </a:endParaRPr>
          </a:p>
        </p:txBody>
      </p:sp>
      <p:sp>
        <p:nvSpPr>
          <p:cNvPr id="1482" name="Google Shape;1482;p6"/>
          <p:cNvSpPr txBox="1">
            <a:spLocks noGrp="1"/>
          </p:cNvSpPr>
          <p:nvPr>
            <p:ph type="ftr" idx="11"/>
          </p:nvPr>
        </p:nvSpPr>
        <p:spPr>
          <a:xfrm>
            <a:off x="105415" y="6581185"/>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pSp>
        <p:nvGrpSpPr>
          <p:cNvPr id="1483" name="Google Shape;1483;p6"/>
          <p:cNvGrpSpPr/>
          <p:nvPr/>
        </p:nvGrpSpPr>
        <p:grpSpPr>
          <a:xfrm>
            <a:off x="47134" y="965408"/>
            <a:ext cx="12030075" cy="1015622"/>
            <a:chOff x="0" y="965407"/>
            <a:chExt cx="10079038" cy="1134298"/>
          </a:xfrm>
        </p:grpSpPr>
        <p:sp>
          <p:nvSpPr>
            <p:cNvPr id="1484" name="Google Shape;1484;p6"/>
            <p:cNvSpPr/>
            <p:nvPr/>
          </p:nvSpPr>
          <p:spPr>
            <a:xfrm>
              <a:off x="0" y="965408"/>
              <a:ext cx="10068260" cy="1108914"/>
            </a:xfrm>
            <a:prstGeom prst="rect">
              <a:avLst/>
            </a:prstGeom>
            <a:solidFill>
              <a:schemeClr val="accent1"/>
            </a:solidFill>
            <a:ln w="9525" cap="flat" cmpd="sng">
              <a:solidFill>
                <a:schemeClr val="lt1"/>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200"/>
                <a:buFont typeface="Noto Sans Symbols"/>
                <a:buNone/>
              </a:pPr>
              <a:endParaRPr sz="1200" b="1">
                <a:solidFill>
                  <a:schemeClr val="lt1"/>
                </a:solidFill>
                <a:latin typeface="Verdana"/>
                <a:ea typeface="Verdana"/>
                <a:cs typeface="Verdana"/>
                <a:sym typeface="Verdana"/>
              </a:endParaRPr>
            </a:p>
          </p:txBody>
        </p:sp>
        <p:grpSp>
          <p:nvGrpSpPr>
            <p:cNvPr id="1485" name="Google Shape;1485;p6"/>
            <p:cNvGrpSpPr/>
            <p:nvPr/>
          </p:nvGrpSpPr>
          <p:grpSpPr>
            <a:xfrm>
              <a:off x="48830" y="965407"/>
              <a:ext cx="10030208" cy="1134298"/>
              <a:chOff x="48830" y="991864"/>
              <a:chExt cx="10030208" cy="1134298"/>
            </a:xfrm>
          </p:grpSpPr>
          <p:sp>
            <p:nvSpPr>
              <p:cNvPr id="1486" name="Google Shape;1486;p6"/>
              <p:cNvSpPr/>
              <p:nvPr/>
            </p:nvSpPr>
            <p:spPr>
              <a:xfrm>
                <a:off x="48830" y="1292709"/>
                <a:ext cx="432737" cy="448234"/>
              </a:xfrm>
              <a:prstGeom prst="ellipse">
                <a:avLst/>
              </a:pr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Clr>
                    <a:schemeClr val="dk1"/>
                  </a:buClr>
                  <a:buSzPts val="1600"/>
                  <a:buFont typeface="Noto Sans Symbols"/>
                  <a:buNone/>
                </a:pPr>
                <a:r>
                  <a:rPr lang="fr-FR" sz="1600" b="1">
                    <a:solidFill>
                      <a:schemeClr val="dk1"/>
                    </a:solidFill>
                    <a:latin typeface="Verdana"/>
                    <a:ea typeface="Verdana"/>
                    <a:cs typeface="Verdana"/>
                    <a:sym typeface="Verdana"/>
                  </a:rPr>
                  <a:t>1</a:t>
                </a:r>
                <a:endParaRPr/>
              </a:p>
            </p:txBody>
          </p:sp>
          <p:sp>
            <p:nvSpPr>
              <p:cNvPr id="1487" name="Google Shape;1487;p6"/>
              <p:cNvSpPr/>
              <p:nvPr/>
            </p:nvSpPr>
            <p:spPr>
              <a:xfrm>
                <a:off x="584701" y="991864"/>
                <a:ext cx="1978255" cy="11342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dirty="0">
                    <a:solidFill>
                      <a:schemeClr val="lt1"/>
                    </a:solidFill>
                    <a:latin typeface="Verdana"/>
                    <a:ea typeface="Verdana"/>
                  </a:rPr>
                  <a:t>MTN Benin holds a prominent position as a leading mobile operator in Benin, with a market share of over 60%.</a:t>
                </a:r>
              </a:p>
            </p:txBody>
          </p:sp>
          <p:sp>
            <p:nvSpPr>
              <p:cNvPr id="1488" name="Google Shape;1488;p6"/>
              <p:cNvSpPr/>
              <p:nvPr/>
            </p:nvSpPr>
            <p:spPr>
              <a:xfrm>
                <a:off x="2612447" y="1292709"/>
                <a:ext cx="432737" cy="448234"/>
              </a:xfrm>
              <a:prstGeom prst="ellipse">
                <a:avLst/>
              </a:pr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Clr>
                    <a:schemeClr val="dk1"/>
                  </a:buClr>
                  <a:buSzPts val="1600"/>
                  <a:buFont typeface="Noto Sans Symbols"/>
                  <a:buNone/>
                </a:pPr>
                <a:r>
                  <a:rPr lang="fr-FR" sz="1600" b="1">
                    <a:solidFill>
                      <a:schemeClr val="dk1"/>
                    </a:solidFill>
                    <a:latin typeface="Verdana"/>
                    <a:ea typeface="Verdana"/>
                    <a:cs typeface="Verdana"/>
                    <a:sym typeface="Verdana"/>
                  </a:rPr>
                  <a:t>2</a:t>
                </a:r>
                <a:endParaRPr/>
              </a:p>
            </p:txBody>
          </p:sp>
          <p:sp>
            <p:nvSpPr>
              <p:cNvPr id="1489" name="Google Shape;1489;p6"/>
              <p:cNvSpPr/>
              <p:nvPr/>
            </p:nvSpPr>
            <p:spPr>
              <a:xfrm>
                <a:off x="3086932" y="1153298"/>
                <a:ext cx="1978255"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dirty="0">
                    <a:solidFill>
                      <a:schemeClr val="lt1"/>
                    </a:solidFill>
                    <a:latin typeface="Verdana"/>
                    <a:ea typeface="Verdana"/>
                    <a:cs typeface="Verdana"/>
                    <a:sym typeface="Verdana"/>
                  </a:rPr>
                  <a:t>It </a:t>
                </a:r>
                <a:r>
                  <a:rPr lang="fr-FR" sz="1200" b="1" dirty="0" err="1">
                    <a:solidFill>
                      <a:schemeClr val="lt1"/>
                    </a:solidFill>
                    <a:latin typeface="Verdana"/>
                    <a:ea typeface="Verdana"/>
                    <a:cs typeface="Verdana"/>
                    <a:sym typeface="Verdana"/>
                  </a:rPr>
                  <a:t>operates</a:t>
                </a:r>
                <a:r>
                  <a:rPr lang="fr-FR" sz="1200" b="1" dirty="0">
                    <a:solidFill>
                      <a:schemeClr val="lt1"/>
                    </a:solidFill>
                    <a:latin typeface="Verdana"/>
                    <a:ea typeface="Verdana"/>
                    <a:cs typeface="Verdana"/>
                    <a:sym typeface="Verdana"/>
                  </a:rPr>
                  <a:t> a network </a:t>
                </a:r>
                <a:r>
                  <a:rPr lang="fr-FR" sz="1200" b="1" dirty="0" err="1">
                    <a:solidFill>
                      <a:schemeClr val="lt1"/>
                    </a:solidFill>
                    <a:latin typeface="Verdana"/>
                    <a:ea typeface="Verdana"/>
                    <a:cs typeface="Verdana"/>
                    <a:sym typeface="Verdana"/>
                  </a:rPr>
                  <a:t>comprising</a:t>
                </a:r>
                <a:r>
                  <a:rPr lang="fr-FR" sz="1200" b="1" dirty="0">
                    <a:solidFill>
                      <a:schemeClr val="lt1"/>
                    </a:solidFill>
                    <a:latin typeface="Verdana"/>
                    <a:ea typeface="Verdana"/>
                    <a:cs typeface="Verdana"/>
                    <a:sym typeface="Verdana"/>
                  </a:rPr>
                  <a:t> of 675 2G, 3G and LTE sites </a:t>
                </a:r>
                <a:r>
                  <a:rPr lang="fr-FR" sz="1200" b="1" dirty="0" err="1">
                    <a:solidFill>
                      <a:schemeClr val="lt1"/>
                    </a:solidFill>
                    <a:latin typeface="Verdana"/>
                    <a:ea typeface="Verdana"/>
                    <a:cs typeface="Verdana"/>
                    <a:sym typeface="Verdana"/>
                  </a:rPr>
                  <a:t>across</a:t>
                </a:r>
                <a:r>
                  <a:rPr lang="fr-FR" sz="1200" b="1" dirty="0">
                    <a:solidFill>
                      <a:schemeClr val="lt1"/>
                    </a:solidFill>
                    <a:latin typeface="Verdana"/>
                    <a:ea typeface="Verdana"/>
                    <a:cs typeface="Verdana"/>
                    <a:sym typeface="Verdana"/>
                  </a:rPr>
                  <a:t> Benin. </a:t>
                </a:r>
                <a:endParaRPr dirty="0"/>
              </a:p>
            </p:txBody>
          </p:sp>
          <p:sp>
            <p:nvSpPr>
              <p:cNvPr id="1490" name="Google Shape;1490;p6"/>
              <p:cNvSpPr/>
              <p:nvPr/>
            </p:nvSpPr>
            <p:spPr>
              <a:xfrm>
                <a:off x="5176064" y="1292709"/>
                <a:ext cx="432737" cy="448234"/>
              </a:xfrm>
              <a:prstGeom prst="ellipse">
                <a:avLst/>
              </a:pr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Clr>
                    <a:schemeClr val="dk1"/>
                  </a:buClr>
                  <a:buSzPts val="1600"/>
                  <a:buFont typeface="Noto Sans Symbols"/>
                  <a:buNone/>
                </a:pPr>
                <a:r>
                  <a:rPr lang="fr-FR" sz="1600" b="1">
                    <a:solidFill>
                      <a:schemeClr val="dk1"/>
                    </a:solidFill>
                    <a:latin typeface="Verdana"/>
                    <a:ea typeface="Verdana"/>
                    <a:cs typeface="Verdana"/>
                    <a:sym typeface="Verdana"/>
                  </a:rPr>
                  <a:t>3</a:t>
                </a:r>
                <a:endParaRPr/>
              </a:p>
            </p:txBody>
          </p:sp>
          <p:sp>
            <p:nvSpPr>
              <p:cNvPr id="1491" name="Google Shape;1491;p6"/>
              <p:cNvSpPr/>
              <p:nvPr/>
            </p:nvSpPr>
            <p:spPr>
              <a:xfrm>
                <a:off x="5601176" y="1007929"/>
                <a:ext cx="2093407"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dirty="0">
                    <a:solidFill>
                      <a:schemeClr val="lt1"/>
                    </a:solidFill>
                    <a:latin typeface="Verdana"/>
                    <a:ea typeface="Verdana"/>
                    <a:cs typeface="Verdana"/>
                    <a:sym typeface="Verdana"/>
                  </a:rPr>
                  <a:t>MTN Benin </a:t>
                </a:r>
                <a:r>
                  <a:rPr lang="fr-FR" sz="1200" b="1" dirty="0" err="1">
                    <a:solidFill>
                      <a:schemeClr val="lt1"/>
                    </a:solidFill>
                    <a:latin typeface="Verdana"/>
                    <a:ea typeface="Verdana"/>
                    <a:cs typeface="Verdana"/>
                    <a:sym typeface="Verdana"/>
                  </a:rPr>
                  <a:t>wants</a:t>
                </a:r>
                <a:r>
                  <a:rPr lang="fr-FR" sz="1200" b="1" dirty="0">
                    <a:solidFill>
                      <a:schemeClr val="lt1"/>
                    </a:solidFill>
                    <a:latin typeface="Verdana"/>
                    <a:ea typeface="Verdana"/>
                    <a:cs typeface="Verdana"/>
                    <a:sym typeface="Verdana"/>
                  </a:rPr>
                  <a:t> an </a:t>
                </a:r>
                <a:r>
                  <a:rPr lang="fr-FR" sz="1200" b="1" dirty="0" err="1">
                    <a:solidFill>
                      <a:schemeClr val="lt1"/>
                    </a:solidFill>
                    <a:latin typeface="Verdana"/>
                    <a:ea typeface="Verdana"/>
                    <a:cs typeface="Verdana"/>
                    <a:sym typeface="Verdana"/>
                  </a:rPr>
                  <a:t>independent</a:t>
                </a:r>
                <a:r>
                  <a:rPr lang="fr-FR" sz="1200" b="1" dirty="0">
                    <a:solidFill>
                      <a:schemeClr val="lt1"/>
                    </a:solidFill>
                    <a:latin typeface="Verdana"/>
                    <a:ea typeface="Verdana"/>
                    <a:cs typeface="Verdana"/>
                    <a:sym typeface="Verdana"/>
                  </a:rPr>
                  <a:t> </a:t>
                </a:r>
                <a:r>
                  <a:rPr lang="fr-FR" sz="1200" b="1" dirty="0" err="1">
                    <a:solidFill>
                      <a:schemeClr val="lt1"/>
                    </a:solidFill>
                    <a:latin typeface="Verdana"/>
                    <a:ea typeface="Verdana"/>
                    <a:cs typeface="Verdana"/>
                    <a:sym typeface="Verdana"/>
                  </a:rPr>
                  <a:t>assessment</a:t>
                </a:r>
                <a:r>
                  <a:rPr lang="fr-FR" sz="1200" b="1" dirty="0">
                    <a:solidFill>
                      <a:schemeClr val="lt1"/>
                    </a:solidFill>
                    <a:latin typeface="Verdana"/>
                    <a:ea typeface="Verdana"/>
                    <a:cs typeface="Verdana"/>
                    <a:sym typeface="Verdana"/>
                  </a:rPr>
                  <a:t> and benchmarking of its radio network </a:t>
                </a:r>
                <a:r>
                  <a:rPr lang="fr-FR" sz="1200" b="1" dirty="0" err="1">
                    <a:solidFill>
                      <a:schemeClr val="lt1"/>
                    </a:solidFill>
                    <a:latin typeface="Verdana"/>
                    <a:ea typeface="Verdana"/>
                    <a:cs typeface="Verdana"/>
                    <a:sym typeface="Verdana"/>
                  </a:rPr>
                  <a:t>through</a:t>
                </a:r>
                <a:r>
                  <a:rPr lang="fr-FR" sz="1200" b="1" dirty="0">
                    <a:solidFill>
                      <a:schemeClr val="lt1"/>
                    </a:solidFill>
                    <a:latin typeface="Verdana"/>
                    <a:ea typeface="Verdana"/>
                    <a:cs typeface="Verdana"/>
                    <a:sym typeface="Verdana"/>
                  </a:rPr>
                  <a:t> drive tests</a:t>
                </a:r>
                <a:endParaRPr sz="1200" dirty="0">
                  <a:solidFill>
                    <a:schemeClr val="lt1"/>
                  </a:solidFill>
                  <a:latin typeface="Verdana"/>
                  <a:ea typeface="Verdana"/>
                  <a:cs typeface="Verdana"/>
                  <a:sym typeface="Verdana"/>
                </a:endParaRPr>
              </a:p>
            </p:txBody>
          </p:sp>
          <p:sp>
            <p:nvSpPr>
              <p:cNvPr id="1492" name="Google Shape;1492;p6"/>
              <p:cNvSpPr/>
              <p:nvPr/>
            </p:nvSpPr>
            <p:spPr>
              <a:xfrm>
                <a:off x="7798718" y="1292709"/>
                <a:ext cx="432737" cy="448234"/>
              </a:xfrm>
              <a:prstGeom prst="ellipse">
                <a:avLst/>
              </a:pr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Clr>
                    <a:schemeClr val="dk1"/>
                  </a:buClr>
                  <a:buSzPts val="1600"/>
                  <a:buFont typeface="Noto Sans Symbols"/>
                  <a:buNone/>
                </a:pPr>
                <a:r>
                  <a:rPr lang="fr-FR" sz="1600" b="1">
                    <a:solidFill>
                      <a:schemeClr val="dk1"/>
                    </a:solidFill>
                    <a:latin typeface="Verdana"/>
                    <a:ea typeface="Verdana"/>
                    <a:cs typeface="Verdana"/>
                    <a:sym typeface="Verdana"/>
                  </a:rPr>
                  <a:t>4</a:t>
                </a:r>
                <a:endParaRPr/>
              </a:p>
            </p:txBody>
          </p:sp>
          <p:sp>
            <p:nvSpPr>
              <p:cNvPr id="1493" name="Google Shape;1493;p6"/>
              <p:cNvSpPr/>
              <p:nvPr/>
            </p:nvSpPr>
            <p:spPr>
              <a:xfrm>
                <a:off x="8273202" y="1153298"/>
                <a:ext cx="1805836"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dirty="0">
                    <a:solidFill>
                      <a:schemeClr val="lt1"/>
                    </a:solidFill>
                    <a:latin typeface="Verdana"/>
                    <a:ea typeface="Verdana"/>
                    <a:cs typeface="Verdana"/>
                    <a:sym typeface="Verdana"/>
                  </a:rPr>
                  <a:t>MTN Benin </a:t>
                </a:r>
                <a:r>
                  <a:rPr lang="fr-FR" sz="1200" b="1" dirty="0" err="1">
                    <a:solidFill>
                      <a:schemeClr val="lt1"/>
                    </a:solidFill>
                    <a:latin typeface="Verdana"/>
                    <a:ea typeface="Verdana"/>
                    <a:cs typeface="Verdana"/>
                    <a:sym typeface="Verdana"/>
                  </a:rPr>
                  <a:t>also</a:t>
                </a:r>
                <a:r>
                  <a:rPr lang="fr-FR" sz="1200" b="1" dirty="0">
                    <a:solidFill>
                      <a:schemeClr val="lt1"/>
                    </a:solidFill>
                    <a:latin typeface="Verdana"/>
                    <a:ea typeface="Verdana"/>
                    <a:cs typeface="Verdana"/>
                    <a:sym typeface="Verdana"/>
                  </a:rPr>
                  <a:t> </a:t>
                </a:r>
                <a:r>
                  <a:rPr lang="fr-FR" sz="1200" b="1" dirty="0" err="1">
                    <a:solidFill>
                      <a:schemeClr val="lt1"/>
                    </a:solidFill>
                    <a:latin typeface="Verdana"/>
                    <a:ea typeface="Verdana"/>
                    <a:cs typeface="Verdana"/>
                    <a:sym typeface="Verdana"/>
                  </a:rPr>
                  <a:t>wants</a:t>
                </a:r>
                <a:r>
                  <a:rPr lang="fr-FR" sz="1200" b="1" dirty="0">
                    <a:solidFill>
                      <a:schemeClr val="lt1"/>
                    </a:solidFill>
                    <a:latin typeface="Verdana"/>
                    <a:ea typeface="Verdana"/>
                    <a:cs typeface="Verdana"/>
                    <a:sym typeface="Verdana"/>
                  </a:rPr>
                  <a:t> to </a:t>
                </a:r>
                <a:r>
                  <a:rPr lang="fr-FR" sz="1200" b="1" dirty="0" err="1">
                    <a:solidFill>
                      <a:schemeClr val="lt1"/>
                    </a:solidFill>
                    <a:latin typeface="Verdana"/>
                    <a:ea typeface="Verdana"/>
                    <a:cs typeface="Verdana"/>
                    <a:sym typeface="Verdana"/>
                  </a:rPr>
                  <a:t>ascertain</a:t>
                </a:r>
                <a:r>
                  <a:rPr lang="fr-FR" sz="1200" b="1" dirty="0">
                    <a:solidFill>
                      <a:schemeClr val="lt1"/>
                    </a:solidFill>
                    <a:latin typeface="Verdana"/>
                    <a:ea typeface="Verdana"/>
                    <a:cs typeface="Verdana"/>
                    <a:sym typeface="Verdana"/>
                  </a:rPr>
                  <a:t> network assurance and </a:t>
                </a:r>
                <a:r>
                  <a:rPr lang="fr-FR" sz="1200" b="1" dirty="0" err="1">
                    <a:solidFill>
                      <a:schemeClr val="lt1"/>
                    </a:solidFill>
                    <a:latin typeface="Verdana"/>
                    <a:ea typeface="Verdana"/>
                    <a:cs typeface="Verdana"/>
                    <a:sym typeface="Verdana"/>
                  </a:rPr>
                  <a:t>capacities</a:t>
                </a:r>
                <a:endParaRPr sz="1200" b="1" dirty="0">
                  <a:solidFill>
                    <a:schemeClr val="lt1"/>
                  </a:solidFill>
                  <a:latin typeface="Verdana"/>
                  <a:ea typeface="Verdana"/>
                  <a:cs typeface="Verdana"/>
                  <a:sym typeface="Verdana"/>
                </a:endParaRPr>
              </a:p>
            </p:txBody>
          </p:sp>
          <p:grpSp>
            <p:nvGrpSpPr>
              <p:cNvPr id="1494" name="Google Shape;1494;p6"/>
              <p:cNvGrpSpPr/>
              <p:nvPr/>
            </p:nvGrpSpPr>
            <p:grpSpPr>
              <a:xfrm>
                <a:off x="2543318" y="1251526"/>
                <a:ext cx="27382" cy="530600"/>
                <a:chOff x="2261955" y="1279582"/>
                <a:chExt cx="29613" cy="553998"/>
              </a:xfrm>
            </p:grpSpPr>
            <p:cxnSp>
              <p:nvCxnSpPr>
                <p:cNvPr id="1495" name="Google Shape;1495;p6"/>
                <p:cNvCxnSpPr/>
                <p:nvPr/>
              </p:nvCxnSpPr>
              <p:spPr>
                <a:xfrm>
                  <a:off x="2261955" y="1279582"/>
                  <a:ext cx="0" cy="553998"/>
                </a:xfrm>
                <a:prstGeom prst="straightConnector1">
                  <a:avLst/>
                </a:prstGeom>
                <a:noFill/>
                <a:ln w="9525" cap="flat" cmpd="sng">
                  <a:solidFill>
                    <a:schemeClr val="lt1"/>
                  </a:solidFill>
                  <a:prstDash val="solid"/>
                  <a:round/>
                  <a:headEnd type="none" w="sm" len="sm"/>
                  <a:tailEnd type="none" w="sm" len="sm"/>
                </a:ln>
              </p:spPr>
            </p:cxnSp>
            <p:cxnSp>
              <p:nvCxnSpPr>
                <p:cNvPr id="1496" name="Google Shape;1496;p6"/>
                <p:cNvCxnSpPr/>
                <p:nvPr/>
              </p:nvCxnSpPr>
              <p:spPr>
                <a:xfrm>
                  <a:off x="2291568" y="1279582"/>
                  <a:ext cx="0" cy="553998"/>
                </a:xfrm>
                <a:prstGeom prst="straightConnector1">
                  <a:avLst/>
                </a:prstGeom>
                <a:noFill/>
                <a:ln w="9525" cap="flat" cmpd="sng">
                  <a:solidFill>
                    <a:schemeClr val="lt1"/>
                  </a:solidFill>
                  <a:prstDash val="solid"/>
                  <a:round/>
                  <a:headEnd type="none" w="sm" len="sm"/>
                  <a:tailEnd type="none" w="sm" len="sm"/>
                </a:ln>
              </p:spPr>
            </p:cxnSp>
          </p:grpSp>
          <p:grpSp>
            <p:nvGrpSpPr>
              <p:cNvPr id="1497" name="Google Shape;1497;p6"/>
              <p:cNvGrpSpPr/>
              <p:nvPr/>
            </p:nvGrpSpPr>
            <p:grpSpPr>
              <a:xfrm>
                <a:off x="5106935" y="1251526"/>
                <a:ext cx="27382" cy="530600"/>
                <a:chOff x="5154991" y="1279582"/>
                <a:chExt cx="29613" cy="553998"/>
              </a:xfrm>
            </p:grpSpPr>
            <p:cxnSp>
              <p:nvCxnSpPr>
                <p:cNvPr id="1498" name="Google Shape;1498;p6"/>
                <p:cNvCxnSpPr/>
                <p:nvPr/>
              </p:nvCxnSpPr>
              <p:spPr>
                <a:xfrm>
                  <a:off x="5154991" y="1279582"/>
                  <a:ext cx="0" cy="553998"/>
                </a:xfrm>
                <a:prstGeom prst="straightConnector1">
                  <a:avLst/>
                </a:prstGeom>
                <a:noFill/>
                <a:ln w="9525" cap="flat" cmpd="sng">
                  <a:solidFill>
                    <a:schemeClr val="lt1"/>
                  </a:solidFill>
                  <a:prstDash val="solid"/>
                  <a:round/>
                  <a:headEnd type="none" w="sm" len="sm"/>
                  <a:tailEnd type="none" w="sm" len="sm"/>
                </a:ln>
              </p:spPr>
            </p:cxnSp>
            <p:cxnSp>
              <p:nvCxnSpPr>
                <p:cNvPr id="1499" name="Google Shape;1499;p6"/>
                <p:cNvCxnSpPr/>
                <p:nvPr/>
              </p:nvCxnSpPr>
              <p:spPr>
                <a:xfrm>
                  <a:off x="5184604" y="1279582"/>
                  <a:ext cx="0" cy="553998"/>
                </a:xfrm>
                <a:prstGeom prst="straightConnector1">
                  <a:avLst/>
                </a:prstGeom>
                <a:noFill/>
                <a:ln w="9525" cap="flat" cmpd="sng">
                  <a:solidFill>
                    <a:schemeClr val="lt1"/>
                  </a:solidFill>
                  <a:prstDash val="solid"/>
                  <a:round/>
                  <a:headEnd type="none" w="sm" len="sm"/>
                  <a:tailEnd type="none" w="sm" len="sm"/>
                </a:ln>
              </p:spPr>
            </p:cxnSp>
          </p:grpSp>
          <p:grpSp>
            <p:nvGrpSpPr>
              <p:cNvPr id="1500" name="Google Shape;1500;p6"/>
              <p:cNvGrpSpPr/>
              <p:nvPr/>
            </p:nvGrpSpPr>
            <p:grpSpPr>
              <a:xfrm>
                <a:off x="7729589" y="1251526"/>
                <a:ext cx="27382" cy="530600"/>
                <a:chOff x="7896015" y="1240680"/>
                <a:chExt cx="29613" cy="553998"/>
              </a:xfrm>
            </p:grpSpPr>
            <p:cxnSp>
              <p:nvCxnSpPr>
                <p:cNvPr id="1501" name="Google Shape;1501;p6"/>
                <p:cNvCxnSpPr/>
                <p:nvPr/>
              </p:nvCxnSpPr>
              <p:spPr>
                <a:xfrm>
                  <a:off x="7896015" y="1240680"/>
                  <a:ext cx="0" cy="553998"/>
                </a:xfrm>
                <a:prstGeom prst="straightConnector1">
                  <a:avLst/>
                </a:prstGeom>
                <a:noFill/>
                <a:ln w="9525" cap="flat" cmpd="sng">
                  <a:solidFill>
                    <a:schemeClr val="lt1"/>
                  </a:solidFill>
                  <a:prstDash val="solid"/>
                  <a:round/>
                  <a:headEnd type="none" w="sm" len="sm"/>
                  <a:tailEnd type="none" w="sm" len="sm"/>
                </a:ln>
              </p:spPr>
            </p:cxnSp>
            <p:cxnSp>
              <p:nvCxnSpPr>
                <p:cNvPr id="1502" name="Google Shape;1502;p6"/>
                <p:cNvCxnSpPr/>
                <p:nvPr/>
              </p:nvCxnSpPr>
              <p:spPr>
                <a:xfrm>
                  <a:off x="7925628" y="1240680"/>
                  <a:ext cx="0" cy="553998"/>
                </a:xfrm>
                <a:prstGeom prst="straightConnector1">
                  <a:avLst/>
                </a:prstGeom>
                <a:noFill/>
                <a:ln w="9525" cap="flat" cmpd="sng">
                  <a:solidFill>
                    <a:schemeClr val="lt1"/>
                  </a:solidFill>
                  <a:prstDash val="solid"/>
                  <a:round/>
                  <a:headEnd type="none" w="sm" len="sm"/>
                  <a:tailEnd type="none" w="sm" len="sm"/>
                </a:ln>
              </p:spPr>
            </p:cxnSp>
          </p:grpSp>
        </p:grpSp>
      </p:grpSp>
      <p:sp>
        <p:nvSpPr>
          <p:cNvPr id="1503" name="Google Shape;1503;p6"/>
          <p:cNvSpPr/>
          <p:nvPr/>
        </p:nvSpPr>
        <p:spPr>
          <a:xfrm>
            <a:off x="105415" y="1972684"/>
            <a:ext cx="11971793" cy="4390003"/>
          </a:xfrm>
          <a:prstGeom prst="rect">
            <a:avLst/>
          </a:prstGeom>
          <a:noFill/>
          <a:ln w="19050"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04" name="Google Shape;1504;p6"/>
          <p:cNvSpPr/>
          <p:nvPr/>
        </p:nvSpPr>
        <p:spPr>
          <a:xfrm>
            <a:off x="379010" y="2069439"/>
            <a:ext cx="11628000" cy="328942"/>
          </a:xfrm>
          <a:prstGeom prst="rect">
            <a:avLst/>
          </a:prstGeom>
          <a:solidFill>
            <a:schemeClr val="accent6"/>
          </a:solidFill>
          <a:ln>
            <a:noFill/>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200"/>
              <a:buFont typeface="Noto Sans Symbols"/>
              <a:buNone/>
            </a:pPr>
            <a:r>
              <a:rPr lang="fr-FR" sz="1200" b="1">
                <a:solidFill>
                  <a:schemeClr val="lt1"/>
                </a:solidFill>
                <a:latin typeface="Verdana"/>
                <a:ea typeface="Verdana"/>
                <a:cs typeface="Verdana"/>
                <a:sym typeface="Verdana"/>
              </a:rPr>
              <a:t>Overview of the NW QoS assessment scope</a:t>
            </a:r>
            <a:endParaRPr sz="1200" b="1">
              <a:solidFill>
                <a:schemeClr val="lt1"/>
              </a:solidFill>
              <a:latin typeface="Verdana"/>
              <a:ea typeface="Verdana"/>
              <a:cs typeface="Verdana"/>
              <a:sym typeface="Verdana"/>
            </a:endParaRPr>
          </a:p>
        </p:txBody>
      </p:sp>
      <p:sp>
        <p:nvSpPr>
          <p:cNvPr id="1505" name="Google Shape;1505;p6"/>
          <p:cNvSpPr/>
          <p:nvPr/>
        </p:nvSpPr>
        <p:spPr>
          <a:xfrm>
            <a:off x="442941" y="2427879"/>
            <a:ext cx="11564069" cy="728674"/>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spcBef>
                <a:spcPts val="0"/>
              </a:spcBef>
              <a:spcAft>
                <a:spcPts val="0"/>
              </a:spcAft>
              <a:buNone/>
            </a:pPr>
            <a:r>
              <a:rPr lang="en-US" sz="1200" dirty="0">
                <a:effectLst/>
                <a:latin typeface="Segoe UI" panose="020B0502040204020203" pitchFamily="34" charset="0"/>
              </a:rPr>
              <a:t>A comprehensive drive testing exercise to assess customer-perceived radio network quality in MTN Benin's 2G, 3G, and LTE network compared to competitors and as required by the regulator.</a:t>
            </a:r>
            <a:endParaRPr lang="en-US" sz="1200" dirty="0">
              <a:solidFill>
                <a:schemeClr val="dk1"/>
              </a:solidFill>
              <a:latin typeface="Verdana"/>
              <a:ea typeface="Verdana"/>
              <a:cs typeface="Verdana"/>
              <a:sym typeface="Verdana"/>
            </a:endParaRPr>
          </a:p>
        </p:txBody>
      </p:sp>
      <p:sp>
        <p:nvSpPr>
          <p:cNvPr id="1506" name="Google Shape;1506;p6"/>
          <p:cNvSpPr/>
          <p:nvPr/>
        </p:nvSpPr>
        <p:spPr>
          <a:xfrm>
            <a:off x="381953" y="3251710"/>
            <a:ext cx="11628000" cy="328942"/>
          </a:xfrm>
          <a:prstGeom prst="rect">
            <a:avLst/>
          </a:prstGeom>
          <a:solidFill>
            <a:schemeClr val="accent6"/>
          </a:solidFill>
          <a:ln>
            <a:noFill/>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Clr>
                <a:schemeClr val="dk1"/>
              </a:buClr>
              <a:buSzPts val="1100"/>
              <a:buFont typeface="Noto Sans Symbols"/>
              <a:buNone/>
            </a:pPr>
            <a:endParaRPr sz="1100" b="1">
              <a:solidFill>
                <a:schemeClr val="lt1"/>
              </a:solidFill>
              <a:latin typeface="Verdana"/>
              <a:ea typeface="Verdana"/>
              <a:cs typeface="Verdana"/>
              <a:sym typeface="Verdana"/>
            </a:endParaRPr>
          </a:p>
        </p:txBody>
      </p:sp>
      <p:grpSp>
        <p:nvGrpSpPr>
          <p:cNvPr id="1507" name="Google Shape;1507;p6"/>
          <p:cNvGrpSpPr/>
          <p:nvPr/>
        </p:nvGrpSpPr>
        <p:grpSpPr>
          <a:xfrm>
            <a:off x="6613667" y="3290159"/>
            <a:ext cx="4389648" cy="3032463"/>
            <a:chOff x="475351" y="3614253"/>
            <a:chExt cx="4389648" cy="3032463"/>
          </a:xfrm>
        </p:grpSpPr>
        <p:grpSp>
          <p:nvGrpSpPr>
            <p:cNvPr id="1508" name="Google Shape;1508;p6"/>
            <p:cNvGrpSpPr/>
            <p:nvPr/>
          </p:nvGrpSpPr>
          <p:grpSpPr>
            <a:xfrm>
              <a:off x="475351" y="4000665"/>
              <a:ext cx="4389648" cy="2646051"/>
              <a:chOff x="469816" y="4000665"/>
              <a:chExt cx="4389648" cy="2646051"/>
            </a:xfrm>
          </p:grpSpPr>
          <p:sp>
            <p:nvSpPr>
              <p:cNvPr id="1509" name="Google Shape;1509;p6"/>
              <p:cNvSpPr/>
              <p:nvPr/>
            </p:nvSpPr>
            <p:spPr>
              <a:xfrm>
                <a:off x="2293765" y="4454043"/>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0" name="Google Shape;1510;p6"/>
              <p:cNvSpPr/>
              <p:nvPr/>
            </p:nvSpPr>
            <p:spPr>
              <a:xfrm>
                <a:off x="2293765" y="5642473"/>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1" name="Google Shape;1511;p6"/>
              <p:cNvSpPr/>
              <p:nvPr/>
            </p:nvSpPr>
            <p:spPr>
              <a:xfrm>
                <a:off x="2838200" y="5343811"/>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2" name="Google Shape;1512;p6"/>
              <p:cNvSpPr/>
              <p:nvPr/>
            </p:nvSpPr>
            <p:spPr>
              <a:xfrm>
                <a:off x="2838200" y="4752705"/>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3" name="Google Shape;1513;p6"/>
              <p:cNvSpPr/>
              <p:nvPr/>
            </p:nvSpPr>
            <p:spPr>
              <a:xfrm>
                <a:off x="1749330" y="5343811"/>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4" name="Google Shape;1514;p6"/>
              <p:cNvSpPr/>
              <p:nvPr/>
            </p:nvSpPr>
            <p:spPr>
              <a:xfrm>
                <a:off x="1749330" y="4752705"/>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5" name="Google Shape;1515;p6"/>
              <p:cNvSpPr txBox="1"/>
              <p:nvPr/>
            </p:nvSpPr>
            <p:spPr>
              <a:xfrm>
                <a:off x="1851407" y="4000665"/>
                <a:ext cx="1503358" cy="4154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dirty="0" err="1">
                    <a:solidFill>
                      <a:srgbClr val="757070"/>
                    </a:solidFill>
                    <a:latin typeface="Verdana"/>
                    <a:ea typeface="Verdana"/>
                    <a:cs typeface="Verdana"/>
                    <a:sym typeface="Verdana"/>
                  </a:rPr>
                  <a:t>Formulate</a:t>
                </a:r>
                <a:r>
                  <a:rPr lang="fr-FR" sz="900" dirty="0">
                    <a:solidFill>
                      <a:srgbClr val="757070"/>
                    </a:solidFill>
                    <a:latin typeface="Verdana"/>
                    <a:ea typeface="Verdana"/>
                    <a:cs typeface="Verdana"/>
                    <a:sym typeface="Verdana"/>
                  </a:rPr>
                  <a:t> drive test </a:t>
                </a:r>
                <a:r>
                  <a:rPr lang="fr-FR" sz="900" dirty="0" err="1">
                    <a:solidFill>
                      <a:srgbClr val="757070"/>
                    </a:solidFill>
                    <a:latin typeface="Verdana"/>
                    <a:ea typeface="Verdana"/>
                    <a:cs typeface="Verdana"/>
                    <a:sym typeface="Verdana"/>
                  </a:rPr>
                  <a:t>methodology</a:t>
                </a:r>
                <a:r>
                  <a:rPr lang="fr-FR" sz="900" dirty="0">
                    <a:solidFill>
                      <a:srgbClr val="757070"/>
                    </a:solidFill>
                    <a:latin typeface="Verdana"/>
                    <a:ea typeface="Verdana"/>
                    <a:cs typeface="Verdana"/>
                    <a:sym typeface="Verdana"/>
                  </a:rPr>
                  <a:t> and coverage</a:t>
                </a:r>
                <a:endParaRPr sz="900" dirty="0">
                  <a:solidFill>
                    <a:srgbClr val="757070"/>
                  </a:solidFill>
                  <a:latin typeface="Verdana"/>
                  <a:ea typeface="Verdana"/>
                  <a:cs typeface="Verdana"/>
                  <a:sym typeface="Verdana"/>
                </a:endParaRPr>
              </a:p>
            </p:txBody>
          </p:sp>
          <p:sp>
            <p:nvSpPr>
              <p:cNvPr id="1516" name="Google Shape;1516;p6"/>
              <p:cNvSpPr txBox="1"/>
              <p:nvPr/>
            </p:nvSpPr>
            <p:spPr>
              <a:xfrm>
                <a:off x="3483421" y="4821100"/>
                <a:ext cx="1376043" cy="4154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a:solidFill>
                      <a:srgbClr val="757070"/>
                    </a:solidFill>
                    <a:latin typeface="Verdana"/>
                    <a:ea typeface="Verdana"/>
                    <a:cs typeface="Verdana"/>
                    <a:sym typeface="Verdana"/>
                  </a:rPr>
                  <a:t>Finalize reporting format and KPIs to be measured</a:t>
                </a:r>
                <a:endParaRPr sz="900">
                  <a:solidFill>
                    <a:srgbClr val="757070"/>
                  </a:solidFill>
                  <a:latin typeface="Verdana"/>
                  <a:ea typeface="Verdana"/>
                  <a:cs typeface="Verdana"/>
                  <a:sym typeface="Verdana"/>
                </a:endParaRPr>
              </a:p>
            </p:txBody>
          </p:sp>
          <p:sp>
            <p:nvSpPr>
              <p:cNvPr id="1517" name="Google Shape;1517;p6"/>
              <p:cNvSpPr txBox="1"/>
              <p:nvPr/>
            </p:nvSpPr>
            <p:spPr>
              <a:xfrm>
                <a:off x="3420518" y="5401617"/>
                <a:ext cx="1415845" cy="4154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a:solidFill>
                      <a:srgbClr val="757070"/>
                    </a:solidFill>
                    <a:latin typeface="Verdana"/>
                    <a:ea typeface="Verdana"/>
                    <a:cs typeface="Verdana"/>
                    <a:sym typeface="Verdana"/>
                  </a:rPr>
                  <a:t>Conduct drive tests for MTN Benin and competitor’s network</a:t>
                </a:r>
                <a:endParaRPr sz="900">
                  <a:solidFill>
                    <a:srgbClr val="757070"/>
                  </a:solidFill>
                  <a:latin typeface="Verdana"/>
                  <a:ea typeface="Verdana"/>
                  <a:cs typeface="Verdana"/>
                  <a:sym typeface="Verdana"/>
                </a:endParaRPr>
              </a:p>
            </p:txBody>
          </p:sp>
          <p:sp>
            <p:nvSpPr>
              <p:cNvPr id="1518" name="Google Shape;1518;p6"/>
              <p:cNvSpPr txBox="1"/>
              <p:nvPr/>
            </p:nvSpPr>
            <p:spPr>
              <a:xfrm>
                <a:off x="1960916" y="6231218"/>
                <a:ext cx="1415845" cy="4154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dirty="0" err="1">
                    <a:solidFill>
                      <a:srgbClr val="757070"/>
                    </a:solidFill>
                    <a:latin typeface="Verdana"/>
                    <a:ea typeface="Verdana"/>
                    <a:cs typeface="Verdana"/>
                    <a:sym typeface="Verdana"/>
                  </a:rPr>
                  <a:t>Validate</a:t>
                </a:r>
                <a:r>
                  <a:rPr lang="fr-FR" sz="900" dirty="0">
                    <a:solidFill>
                      <a:srgbClr val="757070"/>
                    </a:solidFill>
                    <a:latin typeface="Verdana"/>
                    <a:ea typeface="Verdana"/>
                    <a:cs typeface="Verdana"/>
                    <a:sym typeface="Verdana"/>
                  </a:rPr>
                  <a:t> results with MTN </a:t>
                </a:r>
                <a:r>
                  <a:rPr lang="fr-FR" sz="900" dirty="0" err="1">
                    <a:solidFill>
                      <a:srgbClr val="757070"/>
                    </a:solidFill>
                    <a:latin typeface="Verdana"/>
                    <a:ea typeface="Verdana"/>
                    <a:cs typeface="Verdana"/>
                    <a:sym typeface="Verdana"/>
                  </a:rPr>
                  <a:t>Benin’s</a:t>
                </a:r>
                <a:r>
                  <a:rPr lang="fr-FR" sz="900" dirty="0">
                    <a:solidFill>
                      <a:srgbClr val="757070"/>
                    </a:solidFill>
                    <a:latin typeface="Verdana"/>
                    <a:ea typeface="Verdana"/>
                    <a:cs typeface="Verdana"/>
                    <a:sym typeface="Verdana"/>
                  </a:rPr>
                  <a:t> radio planning team</a:t>
                </a:r>
                <a:endParaRPr sz="900" dirty="0">
                  <a:solidFill>
                    <a:srgbClr val="757070"/>
                  </a:solidFill>
                  <a:latin typeface="Verdana"/>
                  <a:ea typeface="Verdana"/>
                  <a:cs typeface="Verdana"/>
                  <a:sym typeface="Verdana"/>
                </a:endParaRPr>
              </a:p>
            </p:txBody>
          </p:sp>
          <p:sp>
            <p:nvSpPr>
              <p:cNvPr id="1519" name="Google Shape;1519;p6"/>
              <p:cNvSpPr txBox="1"/>
              <p:nvPr/>
            </p:nvSpPr>
            <p:spPr>
              <a:xfrm>
                <a:off x="469816" y="5447105"/>
                <a:ext cx="1272577" cy="69249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a:solidFill>
                      <a:srgbClr val="757070"/>
                    </a:solidFill>
                    <a:latin typeface="Verdana"/>
                    <a:ea typeface="Verdana"/>
                    <a:cs typeface="Verdana"/>
                    <a:sym typeface="Verdana"/>
                  </a:rPr>
                  <a:t>Benchmark key KPIs between MTN, competition and regulator defined KPIs levels</a:t>
                </a:r>
                <a:endParaRPr sz="900">
                  <a:solidFill>
                    <a:srgbClr val="757070"/>
                  </a:solidFill>
                  <a:latin typeface="Verdana"/>
                  <a:ea typeface="Verdana"/>
                  <a:cs typeface="Verdana"/>
                  <a:sym typeface="Verdana"/>
                </a:endParaRPr>
              </a:p>
            </p:txBody>
          </p:sp>
          <p:sp>
            <p:nvSpPr>
              <p:cNvPr id="1520" name="Google Shape;1520;p6"/>
              <p:cNvSpPr txBox="1"/>
              <p:nvPr/>
            </p:nvSpPr>
            <p:spPr>
              <a:xfrm>
                <a:off x="637486" y="4821100"/>
                <a:ext cx="1155180" cy="4154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a:solidFill>
                      <a:srgbClr val="757070"/>
                    </a:solidFill>
                    <a:latin typeface="Verdana"/>
                    <a:ea typeface="Verdana"/>
                    <a:cs typeface="Verdana"/>
                    <a:sym typeface="Verdana"/>
                  </a:rPr>
                  <a:t>Recommendations for network improvement</a:t>
                </a:r>
                <a:endParaRPr sz="900">
                  <a:solidFill>
                    <a:srgbClr val="757070"/>
                  </a:solidFill>
                  <a:latin typeface="Verdana"/>
                  <a:ea typeface="Verdana"/>
                  <a:cs typeface="Verdana"/>
                  <a:sym typeface="Verdana"/>
                </a:endParaRPr>
              </a:p>
            </p:txBody>
          </p:sp>
          <p:grpSp>
            <p:nvGrpSpPr>
              <p:cNvPr id="1521" name="Google Shape;1521;p6"/>
              <p:cNvGrpSpPr/>
              <p:nvPr/>
            </p:nvGrpSpPr>
            <p:grpSpPr>
              <a:xfrm>
                <a:off x="2439551" y="4553334"/>
                <a:ext cx="367631" cy="367631"/>
                <a:chOff x="4220" y="1197"/>
                <a:chExt cx="340" cy="340"/>
              </a:xfrm>
            </p:grpSpPr>
            <p:sp>
              <p:nvSpPr>
                <p:cNvPr id="1522" name="Google Shape;1522;p6"/>
                <p:cNvSpPr/>
                <p:nvPr/>
              </p:nvSpPr>
              <p:spPr>
                <a:xfrm>
                  <a:off x="4220" y="1197"/>
                  <a:ext cx="340" cy="340"/>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23" name="Google Shape;1523;p6"/>
                <p:cNvSpPr/>
                <p:nvPr/>
              </p:nvSpPr>
              <p:spPr>
                <a:xfrm>
                  <a:off x="4312" y="1261"/>
                  <a:ext cx="156" cy="212"/>
                </a:xfrm>
                <a:custGeom>
                  <a:avLst/>
                  <a:gdLst/>
                  <a:ahLst/>
                  <a:cxnLst/>
                  <a:rect l="l" t="t" r="r" b="b"/>
                  <a:pathLst>
                    <a:path w="235" h="320" extrusionOk="0">
                      <a:moveTo>
                        <a:pt x="234" y="81"/>
                      </a:moveTo>
                      <a:cubicBezTo>
                        <a:pt x="234" y="80"/>
                        <a:pt x="233" y="78"/>
                        <a:pt x="232" y="77"/>
                      </a:cubicBezTo>
                      <a:cubicBezTo>
                        <a:pt x="157" y="3"/>
                        <a:pt x="157" y="3"/>
                        <a:pt x="157" y="3"/>
                      </a:cubicBezTo>
                      <a:cubicBezTo>
                        <a:pt x="156" y="2"/>
                        <a:pt x="155" y="1"/>
                        <a:pt x="154" y="0"/>
                      </a:cubicBezTo>
                      <a:cubicBezTo>
                        <a:pt x="152" y="0"/>
                        <a:pt x="151" y="0"/>
                        <a:pt x="150" y="0"/>
                      </a:cubicBezTo>
                      <a:cubicBezTo>
                        <a:pt x="11" y="0"/>
                        <a:pt x="11" y="0"/>
                        <a:pt x="11" y="0"/>
                      </a:cubicBezTo>
                      <a:cubicBezTo>
                        <a:pt x="5" y="0"/>
                        <a:pt x="0" y="4"/>
                        <a:pt x="0" y="10"/>
                      </a:cubicBezTo>
                      <a:cubicBezTo>
                        <a:pt x="0" y="309"/>
                        <a:pt x="0" y="309"/>
                        <a:pt x="0" y="309"/>
                      </a:cubicBezTo>
                      <a:cubicBezTo>
                        <a:pt x="0" y="315"/>
                        <a:pt x="5" y="320"/>
                        <a:pt x="11" y="320"/>
                      </a:cubicBezTo>
                      <a:cubicBezTo>
                        <a:pt x="224" y="320"/>
                        <a:pt x="224" y="320"/>
                        <a:pt x="224" y="320"/>
                      </a:cubicBezTo>
                      <a:cubicBezTo>
                        <a:pt x="230" y="320"/>
                        <a:pt x="235" y="315"/>
                        <a:pt x="235" y="309"/>
                      </a:cubicBezTo>
                      <a:cubicBezTo>
                        <a:pt x="235" y="85"/>
                        <a:pt x="235" y="85"/>
                        <a:pt x="235" y="85"/>
                      </a:cubicBezTo>
                      <a:cubicBezTo>
                        <a:pt x="235" y="84"/>
                        <a:pt x="235" y="82"/>
                        <a:pt x="234" y="81"/>
                      </a:cubicBezTo>
                      <a:close/>
                      <a:moveTo>
                        <a:pt x="160" y="36"/>
                      </a:moveTo>
                      <a:cubicBezTo>
                        <a:pt x="199" y="74"/>
                        <a:pt x="199" y="74"/>
                        <a:pt x="199" y="74"/>
                      </a:cubicBezTo>
                      <a:cubicBezTo>
                        <a:pt x="160" y="74"/>
                        <a:pt x="160" y="74"/>
                        <a:pt x="160" y="74"/>
                      </a:cubicBezTo>
                      <a:lnTo>
                        <a:pt x="160" y="36"/>
                      </a:lnTo>
                      <a:close/>
                      <a:moveTo>
                        <a:pt x="22" y="298"/>
                      </a:moveTo>
                      <a:cubicBezTo>
                        <a:pt x="22" y="21"/>
                        <a:pt x="22" y="21"/>
                        <a:pt x="22" y="21"/>
                      </a:cubicBezTo>
                      <a:cubicBezTo>
                        <a:pt x="139" y="21"/>
                        <a:pt x="139" y="21"/>
                        <a:pt x="139" y="21"/>
                      </a:cubicBezTo>
                      <a:cubicBezTo>
                        <a:pt x="139" y="85"/>
                        <a:pt x="139" y="85"/>
                        <a:pt x="139" y="85"/>
                      </a:cubicBezTo>
                      <a:cubicBezTo>
                        <a:pt x="139" y="91"/>
                        <a:pt x="144" y="96"/>
                        <a:pt x="150" y="96"/>
                      </a:cubicBezTo>
                      <a:cubicBezTo>
                        <a:pt x="214" y="96"/>
                        <a:pt x="214" y="96"/>
                        <a:pt x="214" y="96"/>
                      </a:cubicBezTo>
                      <a:cubicBezTo>
                        <a:pt x="214" y="298"/>
                        <a:pt x="214" y="298"/>
                        <a:pt x="214" y="298"/>
                      </a:cubicBezTo>
                      <a:lnTo>
                        <a:pt x="22" y="29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24" name="Google Shape;1524;p6"/>
                <p:cNvSpPr/>
                <p:nvPr/>
              </p:nvSpPr>
              <p:spPr>
                <a:xfrm>
                  <a:off x="4340" y="1431"/>
                  <a:ext cx="99" cy="14"/>
                </a:xfrm>
                <a:custGeom>
                  <a:avLst/>
                  <a:gdLst/>
                  <a:ahLst/>
                  <a:cxnLst/>
                  <a:rect l="l" t="t" r="r" b="b"/>
                  <a:pathLst>
                    <a:path w="149" h="21" extrusionOk="0">
                      <a:moveTo>
                        <a:pt x="139" y="0"/>
                      </a:moveTo>
                      <a:cubicBezTo>
                        <a:pt x="11" y="0"/>
                        <a:pt x="11" y="0"/>
                        <a:pt x="11" y="0"/>
                      </a:cubicBezTo>
                      <a:cubicBezTo>
                        <a:pt x="5" y="0"/>
                        <a:pt x="0" y="4"/>
                        <a:pt x="0" y="10"/>
                      </a:cubicBezTo>
                      <a:cubicBezTo>
                        <a:pt x="0" y="16"/>
                        <a:pt x="5" y="21"/>
                        <a:pt x="11" y="21"/>
                      </a:cubicBezTo>
                      <a:cubicBezTo>
                        <a:pt x="139" y="21"/>
                        <a:pt x="139" y="21"/>
                        <a:pt x="139" y="21"/>
                      </a:cubicBezTo>
                      <a:cubicBezTo>
                        <a:pt x="145" y="21"/>
                        <a:pt x="149" y="16"/>
                        <a:pt x="149" y="10"/>
                      </a:cubicBezTo>
                      <a:cubicBezTo>
                        <a:pt x="149" y="4"/>
                        <a:pt x="145" y="0"/>
                        <a:pt x="139"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25" name="Google Shape;1525;p6"/>
                <p:cNvSpPr/>
                <p:nvPr/>
              </p:nvSpPr>
              <p:spPr>
                <a:xfrm>
                  <a:off x="4340" y="1402"/>
                  <a:ext cx="99" cy="14"/>
                </a:xfrm>
                <a:custGeom>
                  <a:avLst/>
                  <a:gdLst/>
                  <a:ahLst/>
                  <a:cxnLst/>
                  <a:rect l="l" t="t" r="r" b="b"/>
                  <a:pathLst>
                    <a:path w="149" h="21" extrusionOk="0">
                      <a:moveTo>
                        <a:pt x="139" y="0"/>
                      </a:moveTo>
                      <a:cubicBezTo>
                        <a:pt x="11" y="0"/>
                        <a:pt x="11" y="0"/>
                        <a:pt x="11" y="0"/>
                      </a:cubicBezTo>
                      <a:cubicBezTo>
                        <a:pt x="5" y="0"/>
                        <a:pt x="0" y="5"/>
                        <a:pt x="0" y="11"/>
                      </a:cubicBezTo>
                      <a:cubicBezTo>
                        <a:pt x="0" y="17"/>
                        <a:pt x="5" y="21"/>
                        <a:pt x="11" y="21"/>
                      </a:cubicBezTo>
                      <a:cubicBezTo>
                        <a:pt x="139" y="21"/>
                        <a:pt x="139" y="21"/>
                        <a:pt x="139" y="21"/>
                      </a:cubicBezTo>
                      <a:cubicBezTo>
                        <a:pt x="145" y="21"/>
                        <a:pt x="149" y="17"/>
                        <a:pt x="149" y="11"/>
                      </a:cubicBezTo>
                      <a:cubicBezTo>
                        <a:pt x="149" y="5"/>
                        <a:pt x="145" y="0"/>
                        <a:pt x="139"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26" name="Google Shape;1526;p6"/>
                <p:cNvSpPr/>
                <p:nvPr/>
              </p:nvSpPr>
              <p:spPr>
                <a:xfrm>
                  <a:off x="4340" y="1374"/>
                  <a:ext cx="99" cy="14"/>
                </a:xfrm>
                <a:custGeom>
                  <a:avLst/>
                  <a:gdLst/>
                  <a:ahLst/>
                  <a:cxnLst/>
                  <a:rect l="l" t="t" r="r" b="b"/>
                  <a:pathLst>
                    <a:path w="149" h="22" extrusionOk="0">
                      <a:moveTo>
                        <a:pt x="139" y="0"/>
                      </a:moveTo>
                      <a:cubicBezTo>
                        <a:pt x="11" y="0"/>
                        <a:pt x="11" y="0"/>
                        <a:pt x="11" y="0"/>
                      </a:cubicBezTo>
                      <a:cubicBezTo>
                        <a:pt x="5" y="0"/>
                        <a:pt x="0" y="5"/>
                        <a:pt x="0" y="11"/>
                      </a:cubicBezTo>
                      <a:cubicBezTo>
                        <a:pt x="0" y="17"/>
                        <a:pt x="5" y="22"/>
                        <a:pt x="11" y="22"/>
                      </a:cubicBezTo>
                      <a:cubicBezTo>
                        <a:pt x="139" y="22"/>
                        <a:pt x="139" y="22"/>
                        <a:pt x="139" y="22"/>
                      </a:cubicBezTo>
                      <a:cubicBezTo>
                        <a:pt x="145" y="22"/>
                        <a:pt x="149" y="17"/>
                        <a:pt x="149" y="11"/>
                      </a:cubicBezTo>
                      <a:cubicBezTo>
                        <a:pt x="149" y="5"/>
                        <a:pt x="145" y="0"/>
                        <a:pt x="139"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27" name="Google Shape;1527;p6"/>
                <p:cNvSpPr/>
                <p:nvPr/>
              </p:nvSpPr>
              <p:spPr>
                <a:xfrm>
                  <a:off x="4340" y="1346"/>
                  <a:ext cx="99" cy="14"/>
                </a:xfrm>
                <a:custGeom>
                  <a:avLst/>
                  <a:gdLst/>
                  <a:ahLst/>
                  <a:cxnLst/>
                  <a:rect l="l" t="t" r="r" b="b"/>
                  <a:pathLst>
                    <a:path w="149" h="21" extrusionOk="0">
                      <a:moveTo>
                        <a:pt x="139" y="0"/>
                      </a:moveTo>
                      <a:cubicBezTo>
                        <a:pt x="11" y="0"/>
                        <a:pt x="11" y="0"/>
                        <a:pt x="11" y="0"/>
                      </a:cubicBezTo>
                      <a:cubicBezTo>
                        <a:pt x="5" y="0"/>
                        <a:pt x="0" y="4"/>
                        <a:pt x="0" y="10"/>
                      </a:cubicBezTo>
                      <a:cubicBezTo>
                        <a:pt x="0" y="16"/>
                        <a:pt x="5" y="21"/>
                        <a:pt x="11" y="21"/>
                      </a:cubicBezTo>
                      <a:cubicBezTo>
                        <a:pt x="139" y="21"/>
                        <a:pt x="139" y="21"/>
                        <a:pt x="139" y="21"/>
                      </a:cubicBezTo>
                      <a:cubicBezTo>
                        <a:pt x="145" y="21"/>
                        <a:pt x="149" y="16"/>
                        <a:pt x="149" y="10"/>
                      </a:cubicBezTo>
                      <a:cubicBezTo>
                        <a:pt x="149" y="4"/>
                        <a:pt x="145" y="0"/>
                        <a:pt x="139"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grpSp>
            <p:nvGrpSpPr>
              <p:cNvPr id="1528" name="Google Shape;1528;p6"/>
              <p:cNvGrpSpPr/>
              <p:nvPr/>
            </p:nvGrpSpPr>
            <p:grpSpPr>
              <a:xfrm>
                <a:off x="2983082" y="4861628"/>
                <a:ext cx="367041" cy="367041"/>
                <a:chOff x="3780" y="2658"/>
                <a:chExt cx="340" cy="340"/>
              </a:xfrm>
            </p:grpSpPr>
            <p:sp>
              <p:nvSpPr>
                <p:cNvPr id="1529" name="Google Shape;1529;p6"/>
                <p:cNvSpPr/>
                <p:nvPr/>
              </p:nvSpPr>
              <p:spPr>
                <a:xfrm>
                  <a:off x="3858" y="2799"/>
                  <a:ext cx="28" cy="14"/>
                </a:xfrm>
                <a:custGeom>
                  <a:avLst/>
                  <a:gdLst/>
                  <a:ahLst/>
                  <a:cxnLst/>
                  <a:rect l="l" t="t" r="r" b="b"/>
                  <a:pathLst>
                    <a:path w="43" h="21" extrusionOk="0">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0" name="Google Shape;1530;p6"/>
                <p:cNvSpPr/>
                <p:nvPr/>
              </p:nvSpPr>
              <p:spPr>
                <a:xfrm>
                  <a:off x="3858" y="2757"/>
                  <a:ext cx="28" cy="14"/>
                </a:xfrm>
                <a:custGeom>
                  <a:avLst/>
                  <a:gdLst/>
                  <a:ahLst/>
                  <a:cxnLst/>
                  <a:rect l="l" t="t" r="r" b="b"/>
                  <a:pathLst>
                    <a:path w="43" h="21" extrusionOk="0">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1" name="Google Shape;1531;p6"/>
                <p:cNvSpPr/>
                <p:nvPr/>
              </p:nvSpPr>
              <p:spPr>
                <a:xfrm>
                  <a:off x="3858" y="2842"/>
                  <a:ext cx="28" cy="14"/>
                </a:xfrm>
                <a:custGeom>
                  <a:avLst/>
                  <a:gdLst/>
                  <a:ahLst/>
                  <a:cxnLst/>
                  <a:rect l="l" t="t" r="r" b="b"/>
                  <a:pathLst>
                    <a:path w="43" h="21" extrusionOk="0">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2" name="Google Shape;1532;p6"/>
                <p:cNvSpPr/>
                <p:nvPr/>
              </p:nvSpPr>
              <p:spPr>
                <a:xfrm>
                  <a:off x="3907" y="2799"/>
                  <a:ext cx="135" cy="14"/>
                </a:xfrm>
                <a:custGeom>
                  <a:avLst/>
                  <a:gdLst/>
                  <a:ahLst/>
                  <a:cxnLst/>
                  <a:rect l="l" t="t" r="r" b="b"/>
                  <a:pathLst>
                    <a:path w="202" h="21" extrusionOk="0">
                      <a:moveTo>
                        <a:pt x="192" y="0"/>
                      </a:moveTo>
                      <a:cubicBezTo>
                        <a:pt x="10" y="0"/>
                        <a:pt x="10" y="0"/>
                        <a:pt x="10" y="0"/>
                      </a:cubicBezTo>
                      <a:cubicBezTo>
                        <a:pt x="4" y="0"/>
                        <a:pt x="0" y="5"/>
                        <a:pt x="0" y="11"/>
                      </a:cubicBezTo>
                      <a:cubicBezTo>
                        <a:pt x="0" y="17"/>
                        <a:pt x="4" y="21"/>
                        <a:pt x="10" y="21"/>
                      </a:cubicBezTo>
                      <a:cubicBezTo>
                        <a:pt x="192" y="21"/>
                        <a:pt x="192" y="21"/>
                        <a:pt x="192" y="21"/>
                      </a:cubicBezTo>
                      <a:cubicBezTo>
                        <a:pt x="198" y="21"/>
                        <a:pt x="202" y="17"/>
                        <a:pt x="202" y="11"/>
                      </a:cubicBezTo>
                      <a:cubicBezTo>
                        <a:pt x="202" y="5"/>
                        <a:pt x="198" y="0"/>
                        <a:pt x="19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3" name="Google Shape;1533;p6"/>
                <p:cNvSpPr/>
                <p:nvPr/>
              </p:nvSpPr>
              <p:spPr>
                <a:xfrm>
                  <a:off x="3907" y="2757"/>
                  <a:ext cx="135" cy="14"/>
                </a:xfrm>
                <a:custGeom>
                  <a:avLst/>
                  <a:gdLst/>
                  <a:ahLst/>
                  <a:cxnLst/>
                  <a:rect l="l" t="t" r="r" b="b"/>
                  <a:pathLst>
                    <a:path w="202" h="21" extrusionOk="0">
                      <a:moveTo>
                        <a:pt x="10" y="21"/>
                      </a:moveTo>
                      <a:cubicBezTo>
                        <a:pt x="192" y="21"/>
                        <a:pt x="192" y="21"/>
                        <a:pt x="192" y="21"/>
                      </a:cubicBezTo>
                      <a:cubicBezTo>
                        <a:pt x="198" y="21"/>
                        <a:pt x="202" y="17"/>
                        <a:pt x="202" y="11"/>
                      </a:cubicBezTo>
                      <a:cubicBezTo>
                        <a:pt x="202" y="5"/>
                        <a:pt x="198" y="0"/>
                        <a:pt x="192" y="0"/>
                      </a:cubicBezTo>
                      <a:cubicBezTo>
                        <a:pt x="10" y="0"/>
                        <a:pt x="10" y="0"/>
                        <a:pt x="10" y="0"/>
                      </a:cubicBezTo>
                      <a:cubicBezTo>
                        <a:pt x="4" y="0"/>
                        <a:pt x="0" y="5"/>
                        <a:pt x="0" y="11"/>
                      </a:cubicBezTo>
                      <a:cubicBezTo>
                        <a:pt x="0" y="17"/>
                        <a:pt x="4" y="21"/>
                        <a:pt x="10" y="2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4" name="Google Shape;1534;p6"/>
                <p:cNvSpPr/>
                <p:nvPr/>
              </p:nvSpPr>
              <p:spPr>
                <a:xfrm>
                  <a:off x="3907" y="2842"/>
                  <a:ext cx="135" cy="14"/>
                </a:xfrm>
                <a:custGeom>
                  <a:avLst/>
                  <a:gdLst/>
                  <a:ahLst/>
                  <a:cxnLst/>
                  <a:rect l="l" t="t" r="r" b="b"/>
                  <a:pathLst>
                    <a:path w="202" h="21" extrusionOk="0">
                      <a:moveTo>
                        <a:pt x="192" y="0"/>
                      </a:moveTo>
                      <a:cubicBezTo>
                        <a:pt x="10" y="0"/>
                        <a:pt x="10" y="0"/>
                        <a:pt x="10" y="0"/>
                      </a:cubicBezTo>
                      <a:cubicBezTo>
                        <a:pt x="4" y="0"/>
                        <a:pt x="0" y="5"/>
                        <a:pt x="0" y="11"/>
                      </a:cubicBezTo>
                      <a:cubicBezTo>
                        <a:pt x="0" y="17"/>
                        <a:pt x="4" y="21"/>
                        <a:pt x="10" y="21"/>
                      </a:cubicBezTo>
                      <a:cubicBezTo>
                        <a:pt x="192" y="21"/>
                        <a:pt x="192" y="21"/>
                        <a:pt x="192" y="21"/>
                      </a:cubicBezTo>
                      <a:cubicBezTo>
                        <a:pt x="198" y="21"/>
                        <a:pt x="202" y="17"/>
                        <a:pt x="202" y="11"/>
                      </a:cubicBezTo>
                      <a:cubicBezTo>
                        <a:pt x="202" y="5"/>
                        <a:pt x="198" y="0"/>
                        <a:pt x="19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5" name="Google Shape;1535;p6"/>
                <p:cNvSpPr/>
                <p:nvPr/>
              </p:nvSpPr>
              <p:spPr>
                <a:xfrm>
                  <a:off x="3858" y="2884"/>
                  <a:ext cx="28" cy="14"/>
                </a:xfrm>
                <a:custGeom>
                  <a:avLst/>
                  <a:gdLst/>
                  <a:ahLst/>
                  <a:cxnLst/>
                  <a:rect l="l" t="t" r="r" b="b"/>
                  <a:pathLst>
                    <a:path w="43" h="21" extrusionOk="0">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6" name="Google Shape;1536;p6"/>
                <p:cNvSpPr/>
                <p:nvPr/>
              </p:nvSpPr>
              <p:spPr>
                <a:xfrm>
                  <a:off x="3907" y="2884"/>
                  <a:ext cx="135" cy="14"/>
                </a:xfrm>
                <a:custGeom>
                  <a:avLst/>
                  <a:gdLst/>
                  <a:ahLst/>
                  <a:cxnLst/>
                  <a:rect l="l" t="t" r="r" b="b"/>
                  <a:pathLst>
                    <a:path w="202" h="21" extrusionOk="0">
                      <a:moveTo>
                        <a:pt x="192" y="0"/>
                      </a:moveTo>
                      <a:cubicBezTo>
                        <a:pt x="10" y="0"/>
                        <a:pt x="10" y="0"/>
                        <a:pt x="10" y="0"/>
                      </a:cubicBezTo>
                      <a:cubicBezTo>
                        <a:pt x="4" y="0"/>
                        <a:pt x="0" y="5"/>
                        <a:pt x="0" y="11"/>
                      </a:cubicBezTo>
                      <a:cubicBezTo>
                        <a:pt x="0" y="17"/>
                        <a:pt x="4" y="21"/>
                        <a:pt x="10" y="21"/>
                      </a:cubicBezTo>
                      <a:cubicBezTo>
                        <a:pt x="192" y="21"/>
                        <a:pt x="192" y="21"/>
                        <a:pt x="192" y="21"/>
                      </a:cubicBezTo>
                      <a:cubicBezTo>
                        <a:pt x="198" y="21"/>
                        <a:pt x="202" y="17"/>
                        <a:pt x="202" y="11"/>
                      </a:cubicBezTo>
                      <a:cubicBezTo>
                        <a:pt x="202" y="5"/>
                        <a:pt x="198" y="0"/>
                        <a:pt x="19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7" name="Google Shape;1537;p6"/>
                <p:cNvSpPr/>
                <p:nvPr/>
              </p:nvSpPr>
              <p:spPr>
                <a:xfrm>
                  <a:off x="3780" y="2658"/>
                  <a:ext cx="340" cy="340"/>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grpSp>
            <p:nvGrpSpPr>
              <p:cNvPr id="1538" name="Google Shape;1538;p6"/>
              <p:cNvGrpSpPr/>
              <p:nvPr/>
            </p:nvGrpSpPr>
            <p:grpSpPr>
              <a:xfrm>
                <a:off x="2964445" y="5447089"/>
                <a:ext cx="367982" cy="367982"/>
                <a:chOff x="3220" y="2949"/>
                <a:chExt cx="340" cy="340"/>
              </a:xfrm>
            </p:grpSpPr>
            <p:sp>
              <p:nvSpPr>
                <p:cNvPr id="1539" name="Google Shape;1539;p6"/>
                <p:cNvSpPr/>
                <p:nvPr/>
              </p:nvSpPr>
              <p:spPr>
                <a:xfrm>
                  <a:off x="3220" y="2949"/>
                  <a:ext cx="340" cy="340"/>
                </a:xfrm>
                <a:custGeom>
                  <a:avLst/>
                  <a:gdLst/>
                  <a:ahLst/>
                  <a:cxnLst/>
                  <a:rect l="l" t="t" r="r" b="b"/>
                  <a:pathLst>
                    <a:path w="512" h="512" extrusionOk="0">
                      <a:moveTo>
                        <a:pt x="256" y="22"/>
                      </a:moveTo>
                      <a:cubicBezTo>
                        <a:pt x="385" y="22"/>
                        <a:pt x="491" y="127"/>
                        <a:pt x="491" y="256"/>
                      </a:cubicBezTo>
                      <a:cubicBezTo>
                        <a:pt x="491" y="386"/>
                        <a:pt x="385" y="491"/>
                        <a:pt x="256" y="491"/>
                      </a:cubicBezTo>
                      <a:cubicBezTo>
                        <a:pt x="127" y="491"/>
                        <a:pt x="21" y="386"/>
                        <a:pt x="21" y="256"/>
                      </a:cubicBezTo>
                      <a:cubicBezTo>
                        <a:pt x="21" y="127"/>
                        <a:pt x="127" y="22"/>
                        <a:pt x="256" y="22"/>
                      </a:cubicBezTo>
                      <a:moveTo>
                        <a:pt x="256" y="0"/>
                      </a:moveTo>
                      <a:cubicBezTo>
                        <a:pt x="115" y="0"/>
                        <a:pt x="0" y="115"/>
                        <a:pt x="0" y="256"/>
                      </a:cubicBezTo>
                      <a:cubicBezTo>
                        <a:pt x="0" y="398"/>
                        <a:pt x="115" y="512"/>
                        <a:pt x="256" y="512"/>
                      </a:cubicBezTo>
                      <a:cubicBezTo>
                        <a:pt x="397" y="512"/>
                        <a:pt x="512" y="398"/>
                        <a:pt x="512" y="256"/>
                      </a:cubicBezTo>
                      <a:cubicBezTo>
                        <a:pt x="512" y="115"/>
                        <a:pt x="397" y="0"/>
                        <a:pt x="25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40" name="Google Shape;1540;p6"/>
                <p:cNvSpPr/>
                <p:nvPr/>
              </p:nvSpPr>
              <p:spPr>
                <a:xfrm>
                  <a:off x="3312" y="3018"/>
                  <a:ext cx="156" cy="207"/>
                </a:xfrm>
                <a:custGeom>
                  <a:avLst/>
                  <a:gdLst/>
                  <a:ahLst/>
                  <a:cxnLst/>
                  <a:rect l="l" t="t" r="r" b="b"/>
                  <a:pathLst>
                    <a:path w="234" h="312" extrusionOk="0">
                      <a:moveTo>
                        <a:pt x="94" y="170"/>
                      </a:moveTo>
                      <a:cubicBezTo>
                        <a:pt x="92" y="174"/>
                        <a:pt x="89" y="176"/>
                        <a:pt x="85" y="176"/>
                      </a:cubicBezTo>
                      <a:cubicBezTo>
                        <a:pt x="83" y="176"/>
                        <a:pt x="81" y="175"/>
                        <a:pt x="80" y="174"/>
                      </a:cubicBezTo>
                      <a:cubicBezTo>
                        <a:pt x="57" y="161"/>
                        <a:pt x="42" y="136"/>
                        <a:pt x="42" y="110"/>
                      </a:cubicBezTo>
                      <a:cubicBezTo>
                        <a:pt x="42" y="83"/>
                        <a:pt x="57" y="58"/>
                        <a:pt x="80" y="45"/>
                      </a:cubicBezTo>
                      <a:cubicBezTo>
                        <a:pt x="85" y="42"/>
                        <a:pt x="91" y="44"/>
                        <a:pt x="94" y="49"/>
                      </a:cubicBezTo>
                      <a:cubicBezTo>
                        <a:pt x="97" y="54"/>
                        <a:pt x="95" y="61"/>
                        <a:pt x="90" y="63"/>
                      </a:cubicBezTo>
                      <a:cubicBezTo>
                        <a:pt x="74" y="73"/>
                        <a:pt x="64" y="91"/>
                        <a:pt x="64" y="110"/>
                      </a:cubicBezTo>
                      <a:cubicBezTo>
                        <a:pt x="64" y="129"/>
                        <a:pt x="74" y="146"/>
                        <a:pt x="90" y="156"/>
                      </a:cubicBezTo>
                      <a:cubicBezTo>
                        <a:pt x="95" y="159"/>
                        <a:pt x="97" y="165"/>
                        <a:pt x="94" y="170"/>
                      </a:cubicBezTo>
                      <a:close/>
                      <a:moveTo>
                        <a:pt x="79" y="198"/>
                      </a:moveTo>
                      <a:cubicBezTo>
                        <a:pt x="44" y="182"/>
                        <a:pt x="21" y="148"/>
                        <a:pt x="21" y="110"/>
                      </a:cubicBezTo>
                      <a:cubicBezTo>
                        <a:pt x="21" y="71"/>
                        <a:pt x="44" y="37"/>
                        <a:pt x="79" y="22"/>
                      </a:cubicBezTo>
                      <a:cubicBezTo>
                        <a:pt x="84" y="19"/>
                        <a:pt x="86" y="13"/>
                        <a:pt x="84" y="8"/>
                      </a:cubicBezTo>
                      <a:cubicBezTo>
                        <a:pt x="82" y="2"/>
                        <a:pt x="75" y="0"/>
                        <a:pt x="70" y="2"/>
                      </a:cubicBezTo>
                      <a:cubicBezTo>
                        <a:pt x="27" y="21"/>
                        <a:pt x="0" y="63"/>
                        <a:pt x="0" y="110"/>
                      </a:cubicBezTo>
                      <a:cubicBezTo>
                        <a:pt x="0" y="156"/>
                        <a:pt x="27" y="199"/>
                        <a:pt x="70" y="217"/>
                      </a:cubicBezTo>
                      <a:cubicBezTo>
                        <a:pt x="71" y="218"/>
                        <a:pt x="73" y="218"/>
                        <a:pt x="74" y="218"/>
                      </a:cubicBezTo>
                      <a:cubicBezTo>
                        <a:pt x="78" y="218"/>
                        <a:pt x="82" y="216"/>
                        <a:pt x="84" y="212"/>
                      </a:cubicBezTo>
                      <a:cubicBezTo>
                        <a:pt x="86" y="206"/>
                        <a:pt x="84" y="200"/>
                        <a:pt x="79" y="198"/>
                      </a:cubicBezTo>
                      <a:close/>
                      <a:moveTo>
                        <a:pt x="128" y="140"/>
                      </a:moveTo>
                      <a:cubicBezTo>
                        <a:pt x="128" y="302"/>
                        <a:pt x="128" y="302"/>
                        <a:pt x="128" y="302"/>
                      </a:cubicBezTo>
                      <a:cubicBezTo>
                        <a:pt x="128" y="308"/>
                        <a:pt x="123" y="312"/>
                        <a:pt x="117" y="312"/>
                      </a:cubicBezTo>
                      <a:cubicBezTo>
                        <a:pt x="111" y="312"/>
                        <a:pt x="106" y="308"/>
                        <a:pt x="106" y="302"/>
                      </a:cubicBezTo>
                      <a:cubicBezTo>
                        <a:pt x="106" y="140"/>
                        <a:pt x="106" y="140"/>
                        <a:pt x="106" y="140"/>
                      </a:cubicBezTo>
                      <a:cubicBezTo>
                        <a:pt x="94" y="135"/>
                        <a:pt x="85" y="124"/>
                        <a:pt x="85" y="110"/>
                      </a:cubicBezTo>
                      <a:cubicBezTo>
                        <a:pt x="85" y="92"/>
                        <a:pt x="99" y="78"/>
                        <a:pt x="117" y="78"/>
                      </a:cubicBezTo>
                      <a:cubicBezTo>
                        <a:pt x="135" y="78"/>
                        <a:pt x="149" y="92"/>
                        <a:pt x="149" y="110"/>
                      </a:cubicBezTo>
                      <a:cubicBezTo>
                        <a:pt x="149" y="124"/>
                        <a:pt x="140" y="135"/>
                        <a:pt x="128" y="140"/>
                      </a:cubicBezTo>
                      <a:close/>
                      <a:moveTo>
                        <a:pt x="106" y="110"/>
                      </a:moveTo>
                      <a:cubicBezTo>
                        <a:pt x="106" y="116"/>
                        <a:pt x="111" y="120"/>
                        <a:pt x="117" y="120"/>
                      </a:cubicBezTo>
                      <a:cubicBezTo>
                        <a:pt x="123" y="120"/>
                        <a:pt x="128" y="116"/>
                        <a:pt x="128" y="110"/>
                      </a:cubicBezTo>
                      <a:cubicBezTo>
                        <a:pt x="128" y="104"/>
                        <a:pt x="123" y="99"/>
                        <a:pt x="117" y="99"/>
                      </a:cubicBezTo>
                      <a:cubicBezTo>
                        <a:pt x="111" y="99"/>
                        <a:pt x="106" y="104"/>
                        <a:pt x="106" y="110"/>
                      </a:cubicBezTo>
                      <a:close/>
                      <a:moveTo>
                        <a:pt x="192" y="110"/>
                      </a:moveTo>
                      <a:cubicBezTo>
                        <a:pt x="192" y="83"/>
                        <a:pt x="177" y="58"/>
                        <a:pt x="154" y="45"/>
                      </a:cubicBezTo>
                      <a:cubicBezTo>
                        <a:pt x="149" y="42"/>
                        <a:pt x="143" y="44"/>
                        <a:pt x="140" y="49"/>
                      </a:cubicBezTo>
                      <a:cubicBezTo>
                        <a:pt x="137" y="54"/>
                        <a:pt x="139" y="61"/>
                        <a:pt x="144" y="63"/>
                      </a:cubicBezTo>
                      <a:cubicBezTo>
                        <a:pt x="160" y="73"/>
                        <a:pt x="170" y="91"/>
                        <a:pt x="170" y="110"/>
                      </a:cubicBezTo>
                      <a:cubicBezTo>
                        <a:pt x="170" y="129"/>
                        <a:pt x="160" y="146"/>
                        <a:pt x="144" y="156"/>
                      </a:cubicBezTo>
                      <a:cubicBezTo>
                        <a:pt x="139" y="159"/>
                        <a:pt x="137" y="165"/>
                        <a:pt x="140" y="170"/>
                      </a:cubicBezTo>
                      <a:cubicBezTo>
                        <a:pt x="142" y="174"/>
                        <a:pt x="145" y="176"/>
                        <a:pt x="149" y="176"/>
                      </a:cubicBezTo>
                      <a:cubicBezTo>
                        <a:pt x="151" y="176"/>
                        <a:pt x="153" y="175"/>
                        <a:pt x="154" y="174"/>
                      </a:cubicBezTo>
                      <a:cubicBezTo>
                        <a:pt x="177" y="161"/>
                        <a:pt x="192" y="136"/>
                        <a:pt x="192" y="110"/>
                      </a:cubicBezTo>
                      <a:close/>
                      <a:moveTo>
                        <a:pt x="164" y="2"/>
                      </a:moveTo>
                      <a:cubicBezTo>
                        <a:pt x="159" y="0"/>
                        <a:pt x="152" y="2"/>
                        <a:pt x="150" y="8"/>
                      </a:cubicBezTo>
                      <a:cubicBezTo>
                        <a:pt x="148" y="13"/>
                        <a:pt x="150" y="19"/>
                        <a:pt x="155" y="22"/>
                      </a:cubicBezTo>
                      <a:cubicBezTo>
                        <a:pt x="190" y="37"/>
                        <a:pt x="213" y="71"/>
                        <a:pt x="213" y="110"/>
                      </a:cubicBezTo>
                      <a:cubicBezTo>
                        <a:pt x="213" y="148"/>
                        <a:pt x="190" y="182"/>
                        <a:pt x="155" y="198"/>
                      </a:cubicBezTo>
                      <a:cubicBezTo>
                        <a:pt x="150" y="200"/>
                        <a:pt x="148" y="206"/>
                        <a:pt x="150" y="212"/>
                      </a:cubicBezTo>
                      <a:cubicBezTo>
                        <a:pt x="152" y="216"/>
                        <a:pt x="156" y="218"/>
                        <a:pt x="160" y="218"/>
                      </a:cubicBezTo>
                      <a:cubicBezTo>
                        <a:pt x="161" y="218"/>
                        <a:pt x="163" y="218"/>
                        <a:pt x="164" y="217"/>
                      </a:cubicBezTo>
                      <a:cubicBezTo>
                        <a:pt x="207" y="199"/>
                        <a:pt x="234" y="156"/>
                        <a:pt x="234" y="110"/>
                      </a:cubicBezTo>
                      <a:cubicBezTo>
                        <a:pt x="234" y="63"/>
                        <a:pt x="207" y="21"/>
                        <a:pt x="164" y="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grpSp>
            <p:nvGrpSpPr>
              <p:cNvPr id="1541" name="Google Shape;1541;p6"/>
              <p:cNvGrpSpPr/>
              <p:nvPr/>
            </p:nvGrpSpPr>
            <p:grpSpPr>
              <a:xfrm>
                <a:off x="2413900" y="5754962"/>
                <a:ext cx="378373" cy="356628"/>
                <a:chOff x="1152" y="3440"/>
                <a:chExt cx="348" cy="328"/>
              </a:xfrm>
            </p:grpSpPr>
            <p:sp>
              <p:nvSpPr>
                <p:cNvPr id="1542" name="Google Shape;1542;p6"/>
                <p:cNvSpPr/>
                <p:nvPr/>
              </p:nvSpPr>
              <p:spPr>
                <a:xfrm>
                  <a:off x="1259" y="3539"/>
                  <a:ext cx="71" cy="71"/>
                </a:xfrm>
                <a:custGeom>
                  <a:avLst/>
                  <a:gdLst/>
                  <a:ahLst/>
                  <a:cxnLst/>
                  <a:rect l="l" t="t" r="r" b="b"/>
                  <a:pathLst>
                    <a:path w="107" h="107" extrusionOk="0">
                      <a:moveTo>
                        <a:pt x="96" y="43"/>
                      </a:moveTo>
                      <a:cubicBezTo>
                        <a:pt x="64" y="43"/>
                        <a:pt x="64" y="43"/>
                        <a:pt x="64" y="43"/>
                      </a:cubicBezTo>
                      <a:cubicBezTo>
                        <a:pt x="64" y="11"/>
                        <a:pt x="64" y="11"/>
                        <a:pt x="64" y="11"/>
                      </a:cubicBezTo>
                      <a:cubicBezTo>
                        <a:pt x="64" y="5"/>
                        <a:pt x="59" y="0"/>
                        <a:pt x="53" y="0"/>
                      </a:cubicBezTo>
                      <a:cubicBezTo>
                        <a:pt x="47" y="0"/>
                        <a:pt x="43" y="5"/>
                        <a:pt x="43" y="11"/>
                      </a:cubicBezTo>
                      <a:cubicBezTo>
                        <a:pt x="43" y="43"/>
                        <a:pt x="43" y="43"/>
                        <a:pt x="43" y="43"/>
                      </a:cubicBezTo>
                      <a:cubicBezTo>
                        <a:pt x="11" y="43"/>
                        <a:pt x="11" y="43"/>
                        <a:pt x="11" y="43"/>
                      </a:cubicBezTo>
                      <a:cubicBezTo>
                        <a:pt x="5" y="43"/>
                        <a:pt x="0" y="47"/>
                        <a:pt x="0" y="53"/>
                      </a:cubicBezTo>
                      <a:cubicBezTo>
                        <a:pt x="0" y="59"/>
                        <a:pt x="5" y="64"/>
                        <a:pt x="11" y="64"/>
                      </a:cubicBezTo>
                      <a:cubicBezTo>
                        <a:pt x="43" y="64"/>
                        <a:pt x="43" y="64"/>
                        <a:pt x="43" y="64"/>
                      </a:cubicBezTo>
                      <a:cubicBezTo>
                        <a:pt x="43" y="96"/>
                        <a:pt x="43" y="96"/>
                        <a:pt x="43" y="96"/>
                      </a:cubicBezTo>
                      <a:cubicBezTo>
                        <a:pt x="43" y="102"/>
                        <a:pt x="47" y="107"/>
                        <a:pt x="53" y="107"/>
                      </a:cubicBezTo>
                      <a:cubicBezTo>
                        <a:pt x="59" y="107"/>
                        <a:pt x="64" y="102"/>
                        <a:pt x="64" y="96"/>
                      </a:cubicBezTo>
                      <a:cubicBezTo>
                        <a:pt x="64" y="64"/>
                        <a:pt x="64" y="64"/>
                        <a:pt x="64" y="64"/>
                      </a:cubicBezTo>
                      <a:cubicBezTo>
                        <a:pt x="96" y="64"/>
                        <a:pt x="96" y="64"/>
                        <a:pt x="96" y="64"/>
                      </a:cubicBezTo>
                      <a:cubicBezTo>
                        <a:pt x="102" y="64"/>
                        <a:pt x="107" y="59"/>
                        <a:pt x="107" y="53"/>
                      </a:cubicBezTo>
                      <a:cubicBezTo>
                        <a:pt x="107" y="47"/>
                        <a:pt x="102" y="43"/>
                        <a:pt x="96" y="4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43" name="Google Shape;1543;p6"/>
                <p:cNvSpPr/>
                <p:nvPr/>
              </p:nvSpPr>
              <p:spPr>
                <a:xfrm>
                  <a:off x="1224" y="3504"/>
                  <a:ext cx="192" cy="191"/>
                </a:xfrm>
                <a:custGeom>
                  <a:avLst/>
                  <a:gdLst/>
                  <a:ahLst/>
                  <a:cxnLst/>
                  <a:rect l="l" t="t" r="r" b="b"/>
                  <a:pathLst>
                    <a:path w="289" h="288" extrusionOk="0">
                      <a:moveTo>
                        <a:pt x="189" y="174"/>
                      </a:moveTo>
                      <a:cubicBezTo>
                        <a:pt x="204" y="155"/>
                        <a:pt x="213" y="132"/>
                        <a:pt x="213" y="106"/>
                      </a:cubicBezTo>
                      <a:cubicBezTo>
                        <a:pt x="213" y="48"/>
                        <a:pt x="165" y="0"/>
                        <a:pt x="106" y="0"/>
                      </a:cubicBezTo>
                      <a:cubicBezTo>
                        <a:pt x="48" y="0"/>
                        <a:pt x="0" y="48"/>
                        <a:pt x="0" y="106"/>
                      </a:cubicBezTo>
                      <a:cubicBezTo>
                        <a:pt x="0" y="165"/>
                        <a:pt x="48" y="213"/>
                        <a:pt x="106" y="213"/>
                      </a:cubicBezTo>
                      <a:cubicBezTo>
                        <a:pt x="132" y="213"/>
                        <a:pt x="155" y="204"/>
                        <a:pt x="174" y="189"/>
                      </a:cubicBezTo>
                      <a:cubicBezTo>
                        <a:pt x="269" y="285"/>
                        <a:pt x="269" y="285"/>
                        <a:pt x="269" y="285"/>
                      </a:cubicBezTo>
                      <a:cubicBezTo>
                        <a:pt x="272" y="287"/>
                        <a:pt x="274" y="288"/>
                        <a:pt x="277" y="288"/>
                      </a:cubicBezTo>
                      <a:cubicBezTo>
                        <a:pt x="280" y="288"/>
                        <a:pt x="282" y="287"/>
                        <a:pt x="285" y="285"/>
                      </a:cubicBezTo>
                      <a:cubicBezTo>
                        <a:pt x="289" y="280"/>
                        <a:pt x="289" y="274"/>
                        <a:pt x="285" y="269"/>
                      </a:cubicBezTo>
                      <a:lnTo>
                        <a:pt x="189" y="174"/>
                      </a:lnTo>
                      <a:close/>
                      <a:moveTo>
                        <a:pt x="106" y="192"/>
                      </a:moveTo>
                      <a:cubicBezTo>
                        <a:pt x="59" y="192"/>
                        <a:pt x="21" y="153"/>
                        <a:pt x="21" y="106"/>
                      </a:cubicBezTo>
                      <a:cubicBezTo>
                        <a:pt x="21" y="59"/>
                        <a:pt x="59" y="21"/>
                        <a:pt x="106" y="21"/>
                      </a:cubicBezTo>
                      <a:cubicBezTo>
                        <a:pt x="153" y="21"/>
                        <a:pt x="192" y="59"/>
                        <a:pt x="192" y="106"/>
                      </a:cubicBezTo>
                      <a:cubicBezTo>
                        <a:pt x="192" y="153"/>
                        <a:pt x="153" y="192"/>
                        <a:pt x="106" y="19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44" name="Google Shape;1544;p6"/>
                <p:cNvSpPr/>
                <p:nvPr/>
              </p:nvSpPr>
              <p:spPr>
                <a:xfrm>
                  <a:off x="1152" y="3440"/>
                  <a:ext cx="348" cy="328"/>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56" y="490"/>
                      </a:moveTo>
                      <a:cubicBezTo>
                        <a:pt x="126" y="490"/>
                        <a:pt x="21" y="385"/>
                        <a:pt x="21" y="256"/>
                      </a:cubicBezTo>
                      <a:cubicBezTo>
                        <a:pt x="21" y="126"/>
                        <a:pt x="126" y="21"/>
                        <a:pt x="256" y="21"/>
                      </a:cubicBezTo>
                      <a:cubicBezTo>
                        <a:pt x="385" y="21"/>
                        <a:pt x="490" y="126"/>
                        <a:pt x="490" y="256"/>
                      </a:cubicBezTo>
                      <a:cubicBezTo>
                        <a:pt x="490" y="385"/>
                        <a:pt x="385" y="490"/>
                        <a:pt x="256" y="49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grpSp>
            <p:nvGrpSpPr>
              <p:cNvPr id="1545" name="Google Shape;1545;p6"/>
              <p:cNvGrpSpPr/>
              <p:nvPr/>
            </p:nvGrpSpPr>
            <p:grpSpPr>
              <a:xfrm>
                <a:off x="1893229" y="5442927"/>
                <a:ext cx="367982" cy="367982"/>
                <a:chOff x="5022" y="3403"/>
                <a:chExt cx="340" cy="340"/>
              </a:xfrm>
            </p:grpSpPr>
            <p:sp>
              <p:nvSpPr>
                <p:cNvPr id="1546" name="Google Shape;1546;p6"/>
                <p:cNvSpPr/>
                <p:nvPr/>
              </p:nvSpPr>
              <p:spPr>
                <a:xfrm>
                  <a:off x="5022" y="3403"/>
                  <a:ext cx="340" cy="340"/>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47" name="Google Shape;1547;p6"/>
                <p:cNvSpPr/>
                <p:nvPr/>
              </p:nvSpPr>
              <p:spPr>
                <a:xfrm>
                  <a:off x="5100" y="3473"/>
                  <a:ext cx="191" cy="192"/>
                </a:xfrm>
                <a:custGeom>
                  <a:avLst/>
                  <a:gdLst/>
                  <a:ahLst/>
                  <a:cxnLst/>
                  <a:rect l="l" t="t" r="r" b="b"/>
                  <a:pathLst>
                    <a:path w="288" h="288" extrusionOk="0">
                      <a:moveTo>
                        <a:pt x="277" y="32"/>
                      </a:moveTo>
                      <a:cubicBezTo>
                        <a:pt x="256" y="32"/>
                        <a:pt x="256" y="32"/>
                        <a:pt x="256" y="32"/>
                      </a:cubicBezTo>
                      <a:cubicBezTo>
                        <a:pt x="256" y="11"/>
                        <a:pt x="256" y="11"/>
                        <a:pt x="256" y="11"/>
                      </a:cubicBezTo>
                      <a:cubicBezTo>
                        <a:pt x="256" y="5"/>
                        <a:pt x="251" y="0"/>
                        <a:pt x="245" y="0"/>
                      </a:cubicBezTo>
                      <a:cubicBezTo>
                        <a:pt x="239" y="0"/>
                        <a:pt x="235" y="5"/>
                        <a:pt x="235" y="11"/>
                      </a:cubicBezTo>
                      <a:cubicBezTo>
                        <a:pt x="235" y="39"/>
                        <a:pt x="235" y="39"/>
                        <a:pt x="235" y="39"/>
                      </a:cubicBezTo>
                      <a:cubicBezTo>
                        <a:pt x="229" y="44"/>
                        <a:pt x="229" y="44"/>
                        <a:pt x="229" y="44"/>
                      </a:cubicBezTo>
                      <a:cubicBezTo>
                        <a:pt x="205" y="24"/>
                        <a:pt x="173" y="11"/>
                        <a:pt x="139" y="11"/>
                      </a:cubicBezTo>
                      <a:cubicBezTo>
                        <a:pt x="62" y="11"/>
                        <a:pt x="0" y="73"/>
                        <a:pt x="0" y="150"/>
                      </a:cubicBezTo>
                      <a:cubicBezTo>
                        <a:pt x="0" y="189"/>
                        <a:pt x="17" y="225"/>
                        <a:pt x="44" y="251"/>
                      </a:cubicBezTo>
                      <a:cubicBezTo>
                        <a:pt x="24" y="270"/>
                        <a:pt x="24" y="270"/>
                        <a:pt x="24" y="270"/>
                      </a:cubicBezTo>
                      <a:cubicBezTo>
                        <a:pt x="20" y="274"/>
                        <a:pt x="20" y="281"/>
                        <a:pt x="24" y="285"/>
                      </a:cubicBezTo>
                      <a:cubicBezTo>
                        <a:pt x="27" y="287"/>
                        <a:pt x="29" y="288"/>
                        <a:pt x="32" y="288"/>
                      </a:cubicBezTo>
                      <a:cubicBezTo>
                        <a:pt x="35" y="288"/>
                        <a:pt x="37" y="287"/>
                        <a:pt x="40" y="285"/>
                      </a:cubicBezTo>
                      <a:cubicBezTo>
                        <a:pt x="61" y="264"/>
                        <a:pt x="61" y="264"/>
                        <a:pt x="61" y="264"/>
                      </a:cubicBezTo>
                      <a:cubicBezTo>
                        <a:pt x="83" y="279"/>
                        <a:pt x="110" y="288"/>
                        <a:pt x="139" y="288"/>
                      </a:cubicBezTo>
                      <a:cubicBezTo>
                        <a:pt x="168" y="288"/>
                        <a:pt x="194" y="279"/>
                        <a:pt x="217" y="264"/>
                      </a:cubicBezTo>
                      <a:cubicBezTo>
                        <a:pt x="238" y="285"/>
                        <a:pt x="238" y="285"/>
                        <a:pt x="238" y="285"/>
                      </a:cubicBezTo>
                      <a:cubicBezTo>
                        <a:pt x="240" y="287"/>
                        <a:pt x="243" y="288"/>
                        <a:pt x="245" y="288"/>
                      </a:cubicBezTo>
                      <a:cubicBezTo>
                        <a:pt x="248" y="288"/>
                        <a:pt x="251" y="287"/>
                        <a:pt x="253" y="285"/>
                      </a:cubicBezTo>
                      <a:cubicBezTo>
                        <a:pt x="257" y="281"/>
                        <a:pt x="257" y="274"/>
                        <a:pt x="253" y="270"/>
                      </a:cubicBezTo>
                      <a:cubicBezTo>
                        <a:pt x="233" y="251"/>
                        <a:pt x="233" y="251"/>
                        <a:pt x="233" y="251"/>
                      </a:cubicBezTo>
                      <a:cubicBezTo>
                        <a:pt x="260" y="225"/>
                        <a:pt x="277" y="189"/>
                        <a:pt x="277" y="150"/>
                      </a:cubicBezTo>
                      <a:cubicBezTo>
                        <a:pt x="277" y="115"/>
                        <a:pt x="265" y="84"/>
                        <a:pt x="244" y="60"/>
                      </a:cubicBezTo>
                      <a:cubicBezTo>
                        <a:pt x="250" y="54"/>
                        <a:pt x="250" y="54"/>
                        <a:pt x="250" y="54"/>
                      </a:cubicBezTo>
                      <a:cubicBezTo>
                        <a:pt x="277" y="54"/>
                        <a:pt x="277" y="54"/>
                        <a:pt x="277" y="54"/>
                      </a:cubicBezTo>
                      <a:cubicBezTo>
                        <a:pt x="283" y="54"/>
                        <a:pt x="288" y="49"/>
                        <a:pt x="288" y="43"/>
                      </a:cubicBezTo>
                      <a:cubicBezTo>
                        <a:pt x="288" y="37"/>
                        <a:pt x="283" y="32"/>
                        <a:pt x="277" y="32"/>
                      </a:cubicBezTo>
                      <a:close/>
                      <a:moveTo>
                        <a:pt x="256" y="150"/>
                      </a:moveTo>
                      <a:cubicBezTo>
                        <a:pt x="256" y="214"/>
                        <a:pt x="203" y="267"/>
                        <a:pt x="139" y="267"/>
                      </a:cubicBezTo>
                      <a:cubicBezTo>
                        <a:pt x="74" y="267"/>
                        <a:pt x="21" y="214"/>
                        <a:pt x="21" y="150"/>
                      </a:cubicBezTo>
                      <a:cubicBezTo>
                        <a:pt x="21" y="85"/>
                        <a:pt x="74" y="32"/>
                        <a:pt x="139" y="32"/>
                      </a:cubicBezTo>
                      <a:cubicBezTo>
                        <a:pt x="167" y="32"/>
                        <a:pt x="193" y="43"/>
                        <a:pt x="214" y="60"/>
                      </a:cubicBezTo>
                      <a:cubicBezTo>
                        <a:pt x="199" y="75"/>
                        <a:pt x="199" y="75"/>
                        <a:pt x="199" y="75"/>
                      </a:cubicBezTo>
                      <a:cubicBezTo>
                        <a:pt x="182" y="62"/>
                        <a:pt x="161" y="54"/>
                        <a:pt x="139" y="54"/>
                      </a:cubicBezTo>
                      <a:cubicBezTo>
                        <a:pt x="86" y="54"/>
                        <a:pt x="43" y="97"/>
                        <a:pt x="43" y="150"/>
                      </a:cubicBezTo>
                      <a:cubicBezTo>
                        <a:pt x="43" y="203"/>
                        <a:pt x="86" y="246"/>
                        <a:pt x="139" y="246"/>
                      </a:cubicBezTo>
                      <a:cubicBezTo>
                        <a:pt x="192" y="246"/>
                        <a:pt x="235" y="203"/>
                        <a:pt x="235" y="150"/>
                      </a:cubicBezTo>
                      <a:cubicBezTo>
                        <a:pt x="235" y="127"/>
                        <a:pt x="227" y="106"/>
                        <a:pt x="214" y="90"/>
                      </a:cubicBezTo>
                      <a:cubicBezTo>
                        <a:pt x="229" y="75"/>
                        <a:pt x="229" y="75"/>
                        <a:pt x="229" y="75"/>
                      </a:cubicBezTo>
                      <a:cubicBezTo>
                        <a:pt x="246" y="95"/>
                        <a:pt x="256" y="121"/>
                        <a:pt x="256" y="150"/>
                      </a:cubicBezTo>
                      <a:close/>
                      <a:moveTo>
                        <a:pt x="213" y="150"/>
                      </a:moveTo>
                      <a:cubicBezTo>
                        <a:pt x="213" y="191"/>
                        <a:pt x="180" y="224"/>
                        <a:pt x="139" y="224"/>
                      </a:cubicBezTo>
                      <a:cubicBezTo>
                        <a:pt x="97" y="224"/>
                        <a:pt x="64" y="191"/>
                        <a:pt x="64" y="150"/>
                      </a:cubicBezTo>
                      <a:cubicBezTo>
                        <a:pt x="64" y="108"/>
                        <a:pt x="97" y="75"/>
                        <a:pt x="139" y="75"/>
                      </a:cubicBezTo>
                      <a:cubicBezTo>
                        <a:pt x="155" y="75"/>
                        <a:pt x="171" y="81"/>
                        <a:pt x="183" y="90"/>
                      </a:cubicBezTo>
                      <a:cubicBezTo>
                        <a:pt x="168" y="105"/>
                        <a:pt x="168" y="105"/>
                        <a:pt x="168" y="105"/>
                      </a:cubicBezTo>
                      <a:cubicBezTo>
                        <a:pt x="160" y="100"/>
                        <a:pt x="150" y="96"/>
                        <a:pt x="139" y="96"/>
                      </a:cubicBezTo>
                      <a:cubicBezTo>
                        <a:pt x="109" y="96"/>
                        <a:pt x="85" y="120"/>
                        <a:pt x="85" y="150"/>
                      </a:cubicBezTo>
                      <a:cubicBezTo>
                        <a:pt x="85" y="179"/>
                        <a:pt x="109" y="203"/>
                        <a:pt x="139" y="203"/>
                      </a:cubicBezTo>
                      <a:cubicBezTo>
                        <a:pt x="168" y="203"/>
                        <a:pt x="192" y="179"/>
                        <a:pt x="192" y="150"/>
                      </a:cubicBezTo>
                      <a:cubicBezTo>
                        <a:pt x="192" y="139"/>
                        <a:pt x="189" y="129"/>
                        <a:pt x="183" y="120"/>
                      </a:cubicBezTo>
                      <a:cubicBezTo>
                        <a:pt x="198" y="105"/>
                        <a:pt x="198" y="105"/>
                        <a:pt x="198" y="105"/>
                      </a:cubicBezTo>
                      <a:cubicBezTo>
                        <a:pt x="208" y="118"/>
                        <a:pt x="213" y="133"/>
                        <a:pt x="213" y="150"/>
                      </a:cubicBezTo>
                      <a:close/>
                      <a:moveTo>
                        <a:pt x="171" y="150"/>
                      </a:moveTo>
                      <a:cubicBezTo>
                        <a:pt x="171" y="167"/>
                        <a:pt x="156" y="182"/>
                        <a:pt x="139" y="182"/>
                      </a:cubicBezTo>
                      <a:cubicBezTo>
                        <a:pt x="121" y="182"/>
                        <a:pt x="107" y="167"/>
                        <a:pt x="107" y="150"/>
                      </a:cubicBezTo>
                      <a:cubicBezTo>
                        <a:pt x="107" y="132"/>
                        <a:pt x="121" y="118"/>
                        <a:pt x="139" y="118"/>
                      </a:cubicBezTo>
                      <a:cubicBezTo>
                        <a:pt x="144" y="118"/>
                        <a:pt x="148" y="119"/>
                        <a:pt x="152" y="121"/>
                      </a:cubicBezTo>
                      <a:cubicBezTo>
                        <a:pt x="131" y="142"/>
                        <a:pt x="131" y="142"/>
                        <a:pt x="131" y="142"/>
                      </a:cubicBezTo>
                      <a:cubicBezTo>
                        <a:pt x="127" y="146"/>
                        <a:pt x="127" y="153"/>
                        <a:pt x="131" y="157"/>
                      </a:cubicBezTo>
                      <a:cubicBezTo>
                        <a:pt x="133" y="159"/>
                        <a:pt x="136" y="160"/>
                        <a:pt x="139" y="160"/>
                      </a:cubicBezTo>
                      <a:cubicBezTo>
                        <a:pt x="141" y="160"/>
                        <a:pt x="144" y="159"/>
                        <a:pt x="146" y="157"/>
                      </a:cubicBezTo>
                      <a:cubicBezTo>
                        <a:pt x="167" y="136"/>
                        <a:pt x="167" y="136"/>
                        <a:pt x="167" y="136"/>
                      </a:cubicBezTo>
                      <a:cubicBezTo>
                        <a:pt x="169" y="140"/>
                        <a:pt x="171" y="145"/>
                        <a:pt x="171" y="15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grpSp>
            <p:nvGrpSpPr>
              <p:cNvPr id="1548" name="Google Shape;1548;p6"/>
              <p:cNvGrpSpPr/>
              <p:nvPr/>
            </p:nvGrpSpPr>
            <p:grpSpPr>
              <a:xfrm>
                <a:off x="1888706" y="4836267"/>
                <a:ext cx="367982" cy="367982"/>
                <a:chOff x="3724" y="2689"/>
                <a:chExt cx="340" cy="340"/>
              </a:xfrm>
            </p:grpSpPr>
            <p:sp>
              <p:nvSpPr>
                <p:cNvPr id="1549" name="Google Shape;1549;p6"/>
                <p:cNvSpPr/>
                <p:nvPr/>
              </p:nvSpPr>
              <p:spPr>
                <a:xfrm>
                  <a:off x="3816" y="2753"/>
                  <a:ext cx="156" cy="212"/>
                </a:xfrm>
                <a:custGeom>
                  <a:avLst/>
                  <a:gdLst/>
                  <a:ahLst/>
                  <a:cxnLst/>
                  <a:rect l="l" t="t" r="r" b="b"/>
                  <a:pathLst>
                    <a:path w="235" h="320" extrusionOk="0">
                      <a:moveTo>
                        <a:pt x="224" y="0"/>
                      </a:moveTo>
                      <a:cubicBezTo>
                        <a:pt x="11" y="0"/>
                        <a:pt x="11" y="0"/>
                        <a:pt x="11" y="0"/>
                      </a:cubicBezTo>
                      <a:cubicBezTo>
                        <a:pt x="5" y="0"/>
                        <a:pt x="0" y="4"/>
                        <a:pt x="0" y="10"/>
                      </a:cubicBezTo>
                      <a:cubicBezTo>
                        <a:pt x="0" y="309"/>
                        <a:pt x="0" y="309"/>
                        <a:pt x="0" y="309"/>
                      </a:cubicBezTo>
                      <a:cubicBezTo>
                        <a:pt x="0" y="315"/>
                        <a:pt x="5" y="320"/>
                        <a:pt x="11" y="320"/>
                      </a:cubicBezTo>
                      <a:cubicBezTo>
                        <a:pt x="224" y="320"/>
                        <a:pt x="224" y="320"/>
                        <a:pt x="224" y="320"/>
                      </a:cubicBezTo>
                      <a:cubicBezTo>
                        <a:pt x="230" y="320"/>
                        <a:pt x="235" y="315"/>
                        <a:pt x="235" y="309"/>
                      </a:cubicBezTo>
                      <a:cubicBezTo>
                        <a:pt x="235" y="10"/>
                        <a:pt x="235" y="10"/>
                        <a:pt x="235" y="10"/>
                      </a:cubicBezTo>
                      <a:cubicBezTo>
                        <a:pt x="235" y="4"/>
                        <a:pt x="230" y="0"/>
                        <a:pt x="224" y="0"/>
                      </a:cubicBezTo>
                      <a:close/>
                      <a:moveTo>
                        <a:pt x="128" y="21"/>
                      </a:moveTo>
                      <a:cubicBezTo>
                        <a:pt x="171" y="21"/>
                        <a:pt x="171" y="21"/>
                        <a:pt x="171" y="21"/>
                      </a:cubicBezTo>
                      <a:cubicBezTo>
                        <a:pt x="171" y="166"/>
                        <a:pt x="171" y="166"/>
                        <a:pt x="171" y="166"/>
                      </a:cubicBezTo>
                      <a:cubicBezTo>
                        <a:pt x="157" y="152"/>
                        <a:pt x="157" y="152"/>
                        <a:pt x="157" y="152"/>
                      </a:cubicBezTo>
                      <a:cubicBezTo>
                        <a:pt x="153" y="148"/>
                        <a:pt x="146" y="148"/>
                        <a:pt x="142" y="152"/>
                      </a:cubicBezTo>
                      <a:cubicBezTo>
                        <a:pt x="128" y="166"/>
                        <a:pt x="128" y="166"/>
                        <a:pt x="128" y="166"/>
                      </a:cubicBezTo>
                      <a:lnTo>
                        <a:pt x="128" y="21"/>
                      </a:lnTo>
                      <a:close/>
                      <a:moveTo>
                        <a:pt x="214" y="298"/>
                      </a:moveTo>
                      <a:cubicBezTo>
                        <a:pt x="22" y="298"/>
                        <a:pt x="22" y="298"/>
                        <a:pt x="22" y="298"/>
                      </a:cubicBezTo>
                      <a:cubicBezTo>
                        <a:pt x="22" y="21"/>
                        <a:pt x="22" y="21"/>
                        <a:pt x="22" y="21"/>
                      </a:cubicBezTo>
                      <a:cubicBezTo>
                        <a:pt x="107" y="21"/>
                        <a:pt x="107" y="21"/>
                        <a:pt x="107" y="21"/>
                      </a:cubicBezTo>
                      <a:cubicBezTo>
                        <a:pt x="107" y="192"/>
                        <a:pt x="107" y="192"/>
                        <a:pt x="107" y="192"/>
                      </a:cubicBezTo>
                      <a:cubicBezTo>
                        <a:pt x="107" y="196"/>
                        <a:pt x="110" y="200"/>
                        <a:pt x="114" y="202"/>
                      </a:cubicBezTo>
                      <a:cubicBezTo>
                        <a:pt x="118" y="203"/>
                        <a:pt x="122" y="202"/>
                        <a:pt x="125" y="199"/>
                      </a:cubicBezTo>
                      <a:cubicBezTo>
                        <a:pt x="150" y="175"/>
                        <a:pt x="150" y="175"/>
                        <a:pt x="150" y="175"/>
                      </a:cubicBezTo>
                      <a:cubicBezTo>
                        <a:pt x="174" y="199"/>
                        <a:pt x="174" y="199"/>
                        <a:pt x="174" y="199"/>
                      </a:cubicBezTo>
                      <a:cubicBezTo>
                        <a:pt x="176" y="201"/>
                        <a:pt x="179" y="202"/>
                        <a:pt x="182" y="202"/>
                      </a:cubicBezTo>
                      <a:cubicBezTo>
                        <a:pt x="183" y="202"/>
                        <a:pt x="184" y="202"/>
                        <a:pt x="186" y="202"/>
                      </a:cubicBezTo>
                      <a:cubicBezTo>
                        <a:pt x="190" y="200"/>
                        <a:pt x="192" y="196"/>
                        <a:pt x="192" y="192"/>
                      </a:cubicBezTo>
                      <a:cubicBezTo>
                        <a:pt x="192" y="21"/>
                        <a:pt x="192" y="21"/>
                        <a:pt x="192" y="21"/>
                      </a:cubicBezTo>
                      <a:cubicBezTo>
                        <a:pt x="214" y="21"/>
                        <a:pt x="214" y="21"/>
                        <a:pt x="214" y="21"/>
                      </a:cubicBezTo>
                      <a:lnTo>
                        <a:pt x="214" y="29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50" name="Google Shape;1550;p6"/>
                <p:cNvSpPr/>
                <p:nvPr/>
              </p:nvSpPr>
              <p:spPr>
                <a:xfrm>
                  <a:off x="3724" y="2689"/>
                  <a:ext cx="340" cy="340"/>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sp>
            <p:nvSpPr>
              <p:cNvPr id="1551" name="Google Shape;1551;p6"/>
              <p:cNvSpPr txBox="1"/>
              <p:nvPr/>
            </p:nvSpPr>
            <p:spPr>
              <a:xfrm>
                <a:off x="2585299" y="5028288"/>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a:solidFill>
                      <a:srgbClr val="757070"/>
                    </a:solidFill>
                    <a:latin typeface="Verdana"/>
                    <a:ea typeface="Verdana"/>
                    <a:cs typeface="Verdana"/>
                    <a:sym typeface="Verdana"/>
                  </a:rPr>
                  <a:t>1</a:t>
                </a:r>
                <a:endParaRPr sz="800" b="1">
                  <a:solidFill>
                    <a:srgbClr val="757070"/>
                  </a:solidFill>
                  <a:latin typeface="Verdana"/>
                  <a:ea typeface="Verdana"/>
                  <a:cs typeface="Verdana"/>
                  <a:sym typeface="Verdana"/>
                </a:endParaRPr>
              </a:p>
            </p:txBody>
          </p:sp>
          <p:sp>
            <p:nvSpPr>
              <p:cNvPr id="1552" name="Google Shape;1552;p6"/>
              <p:cNvSpPr txBox="1"/>
              <p:nvPr/>
            </p:nvSpPr>
            <p:spPr>
              <a:xfrm>
                <a:off x="2800034" y="5134396"/>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dirty="0">
                    <a:solidFill>
                      <a:srgbClr val="757070"/>
                    </a:solidFill>
                    <a:latin typeface="Verdana"/>
                    <a:ea typeface="Verdana"/>
                    <a:cs typeface="Verdana"/>
                    <a:sym typeface="Verdana"/>
                  </a:rPr>
                  <a:t>2</a:t>
                </a:r>
                <a:endParaRPr sz="800" b="1" dirty="0">
                  <a:solidFill>
                    <a:srgbClr val="757070"/>
                  </a:solidFill>
                  <a:latin typeface="Verdana"/>
                  <a:ea typeface="Verdana"/>
                  <a:cs typeface="Verdana"/>
                  <a:sym typeface="Verdana"/>
                </a:endParaRPr>
              </a:p>
            </p:txBody>
          </p:sp>
          <p:sp>
            <p:nvSpPr>
              <p:cNvPr id="1553" name="Google Shape;1553;p6"/>
              <p:cNvSpPr txBox="1"/>
              <p:nvPr/>
            </p:nvSpPr>
            <p:spPr>
              <a:xfrm>
                <a:off x="2792406" y="5407335"/>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a:solidFill>
                      <a:srgbClr val="757070"/>
                    </a:solidFill>
                    <a:latin typeface="Verdana"/>
                    <a:ea typeface="Verdana"/>
                    <a:cs typeface="Verdana"/>
                    <a:sym typeface="Verdana"/>
                  </a:rPr>
                  <a:t>3</a:t>
                </a:r>
                <a:endParaRPr sz="800" b="1">
                  <a:solidFill>
                    <a:srgbClr val="757070"/>
                  </a:solidFill>
                  <a:latin typeface="Verdana"/>
                  <a:ea typeface="Verdana"/>
                  <a:cs typeface="Verdana"/>
                  <a:sym typeface="Verdana"/>
                </a:endParaRPr>
              </a:p>
            </p:txBody>
          </p:sp>
          <p:sp>
            <p:nvSpPr>
              <p:cNvPr id="1554" name="Google Shape;1554;p6"/>
              <p:cNvSpPr txBox="1"/>
              <p:nvPr/>
            </p:nvSpPr>
            <p:spPr>
              <a:xfrm>
                <a:off x="2593115" y="5505030"/>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a:solidFill>
                      <a:srgbClr val="757070"/>
                    </a:solidFill>
                    <a:latin typeface="Verdana"/>
                    <a:ea typeface="Verdana"/>
                    <a:cs typeface="Verdana"/>
                    <a:sym typeface="Verdana"/>
                  </a:rPr>
                  <a:t>4</a:t>
                </a:r>
                <a:endParaRPr sz="800" b="1">
                  <a:solidFill>
                    <a:srgbClr val="757070"/>
                  </a:solidFill>
                  <a:latin typeface="Verdana"/>
                  <a:ea typeface="Verdana"/>
                  <a:cs typeface="Verdana"/>
                  <a:sym typeface="Verdana"/>
                </a:endParaRPr>
              </a:p>
            </p:txBody>
          </p:sp>
          <p:sp>
            <p:nvSpPr>
              <p:cNvPr id="1555" name="Google Shape;1555;p6"/>
              <p:cNvSpPr txBox="1"/>
              <p:nvPr/>
            </p:nvSpPr>
            <p:spPr>
              <a:xfrm>
                <a:off x="2358646" y="5411246"/>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a:solidFill>
                      <a:srgbClr val="757070"/>
                    </a:solidFill>
                    <a:latin typeface="Verdana"/>
                    <a:ea typeface="Verdana"/>
                    <a:cs typeface="Verdana"/>
                    <a:sym typeface="Verdana"/>
                  </a:rPr>
                  <a:t>5</a:t>
                </a:r>
                <a:endParaRPr sz="800" b="1">
                  <a:solidFill>
                    <a:srgbClr val="757070"/>
                  </a:solidFill>
                  <a:latin typeface="Verdana"/>
                  <a:ea typeface="Verdana"/>
                  <a:cs typeface="Verdana"/>
                  <a:sym typeface="Verdana"/>
                </a:endParaRPr>
              </a:p>
            </p:txBody>
          </p:sp>
          <p:sp>
            <p:nvSpPr>
              <p:cNvPr id="1556" name="Google Shape;1556;p6"/>
              <p:cNvSpPr txBox="1"/>
              <p:nvPr/>
            </p:nvSpPr>
            <p:spPr>
              <a:xfrm>
                <a:off x="2346924" y="5149431"/>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a:solidFill>
                      <a:srgbClr val="757070"/>
                    </a:solidFill>
                    <a:latin typeface="Verdana"/>
                    <a:ea typeface="Verdana"/>
                    <a:cs typeface="Verdana"/>
                    <a:sym typeface="Verdana"/>
                  </a:rPr>
                  <a:t>6</a:t>
                </a:r>
                <a:endParaRPr sz="800" b="1">
                  <a:solidFill>
                    <a:srgbClr val="757070"/>
                  </a:solidFill>
                  <a:latin typeface="Verdana"/>
                  <a:ea typeface="Verdana"/>
                  <a:cs typeface="Verdana"/>
                  <a:sym typeface="Verdana"/>
                </a:endParaRPr>
              </a:p>
            </p:txBody>
          </p:sp>
        </p:grpSp>
        <p:sp>
          <p:nvSpPr>
            <p:cNvPr id="1557" name="Google Shape;1557;p6"/>
            <p:cNvSpPr/>
            <p:nvPr/>
          </p:nvSpPr>
          <p:spPr>
            <a:xfrm>
              <a:off x="1973510" y="3614253"/>
              <a:ext cx="1393330" cy="256160"/>
            </a:xfrm>
            <a:prstGeom prst="rect">
              <a:avLst/>
            </a:prstGeom>
            <a:noFill/>
            <a:ln>
              <a:noFill/>
            </a:ln>
          </p:spPr>
          <p:txBody>
            <a:bodyPr spcFirstLastPara="1" wrap="square" lIns="91425" tIns="45700" rIns="91425" bIns="45700" anchor="t" anchorCtr="0">
              <a:spAutoFit/>
            </a:bodyPr>
            <a:lstStyle/>
            <a:p>
              <a:pPr marL="0" marR="0" lvl="0" indent="0" algn="l" rtl="0">
                <a:lnSpc>
                  <a:spcPct val="106000"/>
                </a:lnSpc>
                <a:spcBef>
                  <a:spcPts val="0"/>
                </a:spcBef>
                <a:spcAft>
                  <a:spcPts val="0"/>
                </a:spcAft>
                <a:buNone/>
              </a:pPr>
              <a:r>
                <a:rPr lang="fr-FR" sz="1100" b="1">
                  <a:solidFill>
                    <a:schemeClr val="lt1"/>
                  </a:solidFill>
                  <a:latin typeface="Verdana"/>
                  <a:ea typeface="Verdana"/>
                  <a:cs typeface="Verdana"/>
                  <a:sym typeface="Verdana"/>
                </a:rPr>
                <a:t>Detailed scope </a:t>
              </a:r>
              <a:endParaRPr sz="1100" b="1">
                <a:solidFill>
                  <a:schemeClr val="lt1"/>
                </a:solidFill>
                <a:latin typeface="Verdana"/>
                <a:ea typeface="Verdana"/>
                <a:cs typeface="Verdana"/>
                <a:sym typeface="Verdana"/>
              </a:endParaRPr>
            </a:p>
          </p:txBody>
        </p:sp>
      </p:grpSp>
      <p:cxnSp>
        <p:nvCxnSpPr>
          <p:cNvPr id="1558" name="Google Shape;1558;p6"/>
          <p:cNvCxnSpPr/>
          <p:nvPr/>
        </p:nvCxnSpPr>
        <p:spPr>
          <a:xfrm>
            <a:off x="5836209" y="3757359"/>
            <a:ext cx="9867" cy="2536832"/>
          </a:xfrm>
          <a:prstGeom prst="straightConnector1">
            <a:avLst/>
          </a:prstGeom>
          <a:noFill/>
          <a:ln w="9525" cap="flat" cmpd="sng">
            <a:solidFill>
              <a:schemeClr val="dk1"/>
            </a:solidFill>
            <a:prstDash val="dash"/>
            <a:round/>
            <a:headEnd type="none" w="sm" len="sm"/>
            <a:tailEnd type="none" w="sm" len="sm"/>
          </a:ln>
        </p:spPr>
      </p:cxnSp>
      <p:sp>
        <p:nvSpPr>
          <p:cNvPr id="1559" name="Google Shape;1559;p6"/>
          <p:cNvSpPr/>
          <p:nvPr/>
        </p:nvSpPr>
        <p:spPr>
          <a:xfrm>
            <a:off x="1337314" y="3290159"/>
            <a:ext cx="2491388" cy="271741"/>
          </a:xfrm>
          <a:prstGeom prst="rect">
            <a:avLst/>
          </a:prstGeom>
          <a:noFill/>
          <a:ln>
            <a:noFill/>
          </a:ln>
        </p:spPr>
        <p:txBody>
          <a:bodyPr spcFirstLastPara="1" wrap="square" lIns="91425" tIns="45700" rIns="91425" bIns="45700" anchor="t" anchorCtr="0">
            <a:spAutoFit/>
          </a:bodyPr>
          <a:lstStyle/>
          <a:p>
            <a:pPr marL="0" marR="0" lvl="0" indent="0" algn="ctr" rtl="0">
              <a:lnSpc>
                <a:spcPct val="106000"/>
              </a:lnSpc>
              <a:spcBef>
                <a:spcPts val="0"/>
              </a:spcBef>
              <a:spcAft>
                <a:spcPts val="0"/>
              </a:spcAft>
              <a:buNone/>
            </a:pPr>
            <a:r>
              <a:rPr lang="fr-FR" sz="1100" b="1">
                <a:solidFill>
                  <a:srgbClr val="FFFFFF"/>
                </a:solidFill>
                <a:latin typeface="Verdana"/>
                <a:ea typeface="Verdana"/>
                <a:cs typeface="Verdana"/>
                <a:sym typeface="Verdana"/>
              </a:rPr>
              <a:t>Objectives of the assignment</a:t>
            </a:r>
            <a:endParaRPr sz="1100" b="1">
              <a:solidFill>
                <a:srgbClr val="FFFFFF"/>
              </a:solidFill>
              <a:latin typeface="Verdana"/>
              <a:ea typeface="Verdana"/>
              <a:cs typeface="Verdana"/>
              <a:sym typeface="Verdana"/>
            </a:endParaRPr>
          </a:p>
        </p:txBody>
      </p:sp>
      <p:sp>
        <p:nvSpPr>
          <p:cNvPr id="1560" name="Google Shape;1560;p6"/>
          <p:cNvSpPr/>
          <p:nvPr/>
        </p:nvSpPr>
        <p:spPr>
          <a:xfrm>
            <a:off x="406552" y="3757359"/>
            <a:ext cx="5110121" cy="1985159"/>
          </a:xfrm>
          <a:prstGeom prst="rect">
            <a:avLst/>
          </a:prstGeom>
          <a:noFill/>
          <a:ln>
            <a:noFill/>
          </a:ln>
        </p:spPr>
        <p:txBody>
          <a:bodyPr spcFirstLastPara="1" wrap="square" lIns="91425" tIns="45700" rIns="91425" bIns="45700" anchor="t" anchorCtr="0">
            <a:spAutoFit/>
          </a:bodyPr>
          <a:lstStyle/>
          <a:p>
            <a:pPr marL="228600" marR="0" lvl="0" indent="-228600" algn="l" rtl="0">
              <a:lnSpc>
                <a:spcPct val="150000"/>
              </a:lnSpc>
              <a:spcBef>
                <a:spcPts val="0"/>
              </a:spcBef>
              <a:spcAft>
                <a:spcPts val="0"/>
              </a:spcAft>
              <a:buClr>
                <a:schemeClr val="dk1"/>
              </a:buClr>
              <a:buSzPts val="1200"/>
              <a:buFont typeface="Verdana"/>
              <a:buAutoNum type="alphaUcPeriod"/>
            </a:pPr>
            <a:r>
              <a:rPr lang="fr-FR" sz="1200" dirty="0">
                <a:solidFill>
                  <a:schemeClr val="dk1"/>
                </a:solidFill>
                <a:latin typeface="Verdana"/>
                <a:ea typeface="Verdana"/>
                <a:cs typeface="Verdana"/>
                <a:sym typeface="Verdana"/>
              </a:rPr>
              <a:t>2G/3G/4G MTN Networks KPIs audit </a:t>
            </a:r>
            <a:r>
              <a:rPr lang="fr-FR" sz="1200" dirty="0" err="1">
                <a:solidFill>
                  <a:schemeClr val="dk1"/>
                </a:solidFill>
                <a:latin typeface="Verdana"/>
                <a:ea typeface="Verdana"/>
                <a:cs typeface="Verdana"/>
                <a:sym typeface="Verdana"/>
              </a:rPr>
              <a:t>based</a:t>
            </a:r>
            <a:r>
              <a:rPr lang="fr-FR" sz="1200" dirty="0">
                <a:solidFill>
                  <a:schemeClr val="dk1"/>
                </a:solidFill>
                <a:latin typeface="Verdana"/>
                <a:ea typeface="Verdana"/>
                <a:cs typeface="Verdana"/>
                <a:sym typeface="Verdana"/>
              </a:rPr>
              <a:t> on OSS </a:t>
            </a:r>
            <a:r>
              <a:rPr lang="fr-FR" sz="1200" dirty="0" err="1">
                <a:solidFill>
                  <a:schemeClr val="dk1"/>
                </a:solidFill>
                <a:latin typeface="Verdana"/>
                <a:ea typeface="Verdana"/>
                <a:cs typeface="Verdana"/>
                <a:sym typeface="Verdana"/>
              </a:rPr>
              <a:t>counters</a:t>
            </a:r>
            <a:r>
              <a:rPr lang="fr-FR" sz="1200" dirty="0">
                <a:solidFill>
                  <a:schemeClr val="dk1"/>
                </a:solidFill>
                <a:latin typeface="Verdana"/>
                <a:ea typeface="Verdana"/>
                <a:cs typeface="Verdana"/>
                <a:sym typeface="Verdana"/>
              </a:rPr>
              <a:t> </a:t>
            </a:r>
            <a:endParaRPr dirty="0"/>
          </a:p>
          <a:p>
            <a:pPr marL="228600" marR="0" lvl="0" indent="-228600" algn="l" rtl="0">
              <a:lnSpc>
                <a:spcPct val="150000"/>
              </a:lnSpc>
              <a:spcBef>
                <a:spcPts val="600"/>
              </a:spcBef>
              <a:spcAft>
                <a:spcPts val="0"/>
              </a:spcAft>
              <a:buClr>
                <a:schemeClr val="dk1"/>
              </a:buClr>
              <a:buSzPts val="1200"/>
              <a:buFont typeface="Verdana"/>
              <a:buAutoNum type="alphaUcPeriod"/>
            </a:pPr>
            <a:r>
              <a:rPr lang="fr-FR" sz="1200" dirty="0">
                <a:solidFill>
                  <a:schemeClr val="dk1"/>
                </a:solidFill>
                <a:latin typeface="Verdana"/>
                <a:ea typeface="Verdana"/>
                <a:cs typeface="Verdana"/>
                <a:sym typeface="Verdana"/>
              </a:rPr>
              <a:t>Parameters settings audit of 2G/3G/4G MTN network</a:t>
            </a:r>
            <a:endParaRPr dirty="0"/>
          </a:p>
          <a:p>
            <a:pPr marL="228600" marR="0" lvl="0" indent="-228600" algn="l" rtl="0">
              <a:lnSpc>
                <a:spcPct val="150000"/>
              </a:lnSpc>
              <a:spcBef>
                <a:spcPts val="600"/>
              </a:spcBef>
              <a:spcAft>
                <a:spcPts val="0"/>
              </a:spcAft>
              <a:buClr>
                <a:schemeClr val="dk1"/>
              </a:buClr>
              <a:buSzPts val="1200"/>
              <a:buFont typeface="Verdana"/>
              <a:buAutoNum type="alphaUcPeriod"/>
            </a:pPr>
            <a:r>
              <a:rPr lang="fr-FR" sz="1200" dirty="0" err="1">
                <a:solidFill>
                  <a:schemeClr val="dk1"/>
                </a:solidFill>
                <a:latin typeface="Verdana"/>
                <a:ea typeface="Verdana"/>
                <a:cs typeface="Verdana"/>
                <a:sym typeface="Verdana"/>
              </a:rPr>
              <a:t>Capacity</a:t>
            </a:r>
            <a:r>
              <a:rPr lang="fr-FR" sz="1200" dirty="0">
                <a:solidFill>
                  <a:schemeClr val="dk1"/>
                </a:solidFill>
                <a:latin typeface="Verdana"/>
                <a:ea typeface="Verdana"/>
                <a:cs typeface="Verdana"/>
                <a:sym typeface="Verdana"/>
              </a:rPr>
              <a:t> audit of 2G/3G/4G MTN network</a:t>
            </a:r>
            <a:endParaRPr dirty="0"/>
          </a:p>
          <a:p>
            <a:pPr marL="228600" marR="0" lvl="0" indent="-228600" algn="l" rtl="0">
              <a:lnSpc>
                <a:spcPct val="150000"/>
              </a:lnSpc>
              <a:spcBef>
                <a:spcPts val="600"/>
              </a:spcBef>
              <a:spcAft>
                <a:spcPts val="0"/>
              </a:spcAft>
              <a:buClr>
                <a:schemeClr val="dk1"/>
              </a:buClr>
              <a:buSzPts val="1200"/>
              <a:buFont typeface="Verdana"/>
              <a:buAutoNum type="alphaUcPeriod"/>
            </a:pPr>
            <a:r>
              <a:rPr lang="fr-FR" sz="1200" dirty="0" err="1">
                <a:solidFill>
                  <a:schemeClr val="dk1"/>
                </a:solidFill>
                <a:latin typeface="Verdana"/>
                <a:ea typeface="Verdana"/>
                <a:cs typeface="Verdana"/>
                <a:sym typeface="Verdana"/>
              </a:rPr>
              <a:t>Evaluate</a:t>
            </a:r>
            <a:r>
              <a:rPr lang="fr-FR" sz="1200" dirty="0">
                <a:solidFill>
                  <a:schemeClr val="dk1"/>
                </a:solidFill>
                <a:latin typeface="Verdana"/>
                <a:ea typeface="Verdana"/>
                <a:cs typeface="Verdana"/>
                <a:sym typeface="Verdana"/>
              </a:rPr>
              <a:t> and benchmark Quality </a:t>
            </a:r>
            <a:r>
              <a:rPr lang="fr-FR" sz="1200" dirty="0" err="1">
                <a:solidFill>
                  <a:schemeClr val="dk1"/>
                </a:solidFill>
                <a:latin typeface="Verdana"/>
                <a:ea typeface="Verdana"/>
                <a:cs typeface="Verdana"/>
                <a:sym typeface="Verdana"/>
              </a:rPr>
              <a:t>levels</a:t>
            </a:r>
            <a:r>
              <a:rPr lang="fr-FR" sz="1200" dirty="0">
                <a:solidFill>
                  <a:schemeClr val="dk1"/>
                </a:solidFill>
                <a:latin typeface="Verdana"/>
                <a:ea typeface="Verdana"/>
                <a:cs typeface="Verdana"/>
                <a:sym typeface="Verdana"/>
              </a:rPr>
              <a:t> </a:t>
            </a:r>
            <a:r>
              <a:rPr lang="fr-FR" sz="1200" dirty="0" err="1">
                <a:solidFill>
                  <a:schemeClr val="dk1"/>
                </a:solidFill>
                <a:latin typeface="Verdana"/>
                <a:ea typeface="Verdana"/>
                <a:cs typeface="Verdana"/>
                <a:sym typeface="Verdana"/>
              </a:rPr>
              <a:t>offered</a:t>
            </a:r>
            <a:r>
              <a:rPr lang="fr-FR" sz="1200" dirty="0">
                <a:solidFill>
                  <a:schemeClr val="dk1"/>
                </a:solidFill>
                <a:latin typeface="Verdana"/>
                <a:ea typeface="Verdana"/>
                <a:cs typeface="Verdana"/>
                <a:sym typeface="Verdana"/>
              </a:rPr>
              <a:t> by MTN to MOOV mobiles networks and </a:t>
            </a:r>
            <a:r>
              <a:rPr lang="fr-FR" sz="1200" dirty="0" err="1">
                <a:solidFill>
                  <a:schemeClr val="dk1"/>
                </a:solidFill>
                <a:latin typeface="Verdana"/>
                <a:ea typeface="Verdana"/>
                <a:cs typeface="Verdana"/>
                <a:sym typeface="Verdana"/>
              </a:rPr>
              <a:t>regulator</a:t>
            </a:r>
            <a:r>
              <a:rPr lang="fr-FR" sz="1200" dirty="0">
                <a:solidFill>
                  <a:schemeClr val="dk1"/>
                </a:solidFill>
                <a:latin typeface="Verdana"/>
                <a:ea typeface="Verdana"/>
                <a:cs typeface="Verdana"/>
                <a:sym typeface="Verdana"/>
              </a:rPr>
              <a:t> </a:t>
            </a:r>
            <a:r>
              <a:rPr lang="fr-FR" sz="1200" dirty="0" err="1">
                <a:solidFill>
                  <a:schemeClr val="dk1"/>
                </a:solidFill>
                <a:latin typeface="Verdana"/>
                <a:ea typeface="Verdana"/>
                <a:cs typeface="Verdana"/>
                <a:sym typeface="Verdana"/>
              </a:rPr>
              <a:t>defined</a:t>
            </a:r>
            <a:r>
              <a:rPr lang="fr-FR" sz="1200" dirty="0">
                <a:solidFill>
                  <a:schemeClr val="dk1"/>
                </a:solidFill>
                <a:latin typeface="Verdana"/>
                <a:ea typeface="Verdana"/>
                <a:cs typeface="Verdana"/>
                <a:sym typeface="Verdana"/>
              </a:rPr>
              <a:t> KPIs </a:t>
            </a:r>
            <a:r>
              <a:rPr lang="fr-FR" sz="1200" dirty="0" err="1">
                <a:solidFill>
                  <a:schemeClr val="dk1"/>
                </a:solidFill>
                <a:latin typeface="Verdana"/>
                <a:ea typeface="Verdana"/>
                <a:cs typeface="Verdana"/>
                <a:sym typeface="Verdana"/>
              </a:rPr>
              <a:t>levels</a:t>
            </a:r>
            <a:r>
              <a:rPr lang="fr-FR" sz="1200" dirty="0">
                <a:solidFill>
                  <a:schemeClr val="dk1"/>
                </a:solidFill>
                <a:latin typeface="Verdana"/>
                <a:ea typeface="Verdana"/>
                <a:cs typeface="Verdana"/>
                <a:sym typeface="Verdana"/>
              </a:rPr>
              <a:t> </a:t>
            </a:r>
            <a:r>
              <a:rPr lang="fr-FR" sz="1200" dirty="0" err="1">
                <a:solidFill>
                  <a:schemeClr val="dk1"/>
                </a:solidFill>
                <a:latin typeface="Verdana"/>
                <a:ea typeface="Verdana"/>
                <a:cs typeface="Verdana"/>
                <a:sym typeface="Verdana"/>
              </a:rPr>
              <a:t>based</a:t>
            </a:r>
            <a:r>
              <a:rPr lang="fr-FR" sz="1200" dirty="0">
                <a:solidFill>
                  <a:schemeClr val="dk1"/>
                </a:solidFill>
                <a:latin typeface="Verdana"/>
                <a:ea typeface="Verdana"/>
                <a:cs typeface="Verdana"/>
                <a:sym typeface="Verdana"/>
              </a:rPr>
              <a:t> on Drive Test </a:t>
            </a:r>
            <a:r>
              <a:rPr lang="fr-FR" sz="1200" dirty="0" err="1">
                <a:solidFill>
                  <a:schemeClr val="dk1"/>
                </a:solidFill>
                <a:latin typeface="Verdana"/>
                <a:ea typeface="Verdana"/>
                <a:cs typeface="Verdana"/>
                <a:sym typeface="Verdana"/>
              </a:rPr>
              <a:t>measurements</a:t>
            </a:r>
            <a:r>
              <a:rPr lang="fr-FR" sz="1200" dirty="0">
                <a:solidFill>
                  <a:schemeClr val="dk1"/>
                </a:solidFill>
                <a:latin typeface="Verdana"/>
                <a:ea typeface="Verdana"/>
                <a:cs typeface="Verdana"/>
                <a:sym typeface="Verdana"/>
              </a:rPr>
              <a:t> results</a:t>
            </a:r>
            <a:endParaRPr dirty="0"/>
          </a:p>
        </p:txBody>
      </p:sp>
    </p:spTree>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694"/>
        <p:cNvGrpSpPr/>
        <p:nvPr/>
      </p:nvGrpSpPr>
      <p:grpSpPr>
        <a:xfrm>
          <a:off x="0" y="0"/>
          <a:ext cx="0" cy="0"/>
          <a:chOff x="0" y="0"/>
          <a:chExt cx="0" cy="0"/>
        </a:xfrm>
      </p:grpSpPr>
      <p:pic>
        <p:nvPicPr>
          <p:cNvPr id="2695" name="Google Shape;2695;p108" descr="C:\Users\ADMINI~1\AppData\Local\Temp\Rar$DI00.305\DEL_PRI_RGB.jpg"/>
          <p:cNvPicPr preferRelativeResize="0"/>
          <p:nvPr/>
        </p:nvPicPr>
        <p:blipFill rotWithShape="1">
          <a:blip r:embed="rId3">
            <a:alphaModFix/>
          </a:blip>
          <a:srcRect/>
          <a:stretch/>
        </p:blipFill>
        <p:spPr>
          <a:xfrm>
            <a:off x="77002" y="3641900"/>
            <a:ext cx="2786939" cy="955492"/>
          </a:xfrm>
          <a:prstGeom prst="rect">
            <a:avLst/>
          </a:prstGeom>
          <a:noFill/>
          <a:ln>
            <a:noFill/>
          </a:ln>
        </p:spPr>
      </p:pic>
      <p:sp>
        <p:nvSpPr>
          <p:cNvPr id="2696" name="Google Shape;2696;p108"/>
          <p:cNvSpPr txBox="1"/>
          <p:nvPr/>
        </p:nvSpPr>
        <p:spPr>
          <a:xfrm>
            <a:off x="459045" y="4457232"/>
            <a:ext cx="11384263" cy="2096960"/>
          </a:xfrm>
          <a:prstGeom prst="rect">
            <a:avLst/>
          </a:prstGeom>
          <a:noFill/>
          <a:ln>
            <a:noFill/>
          </a:ln>
        </p:spPr>
        <p:txBody>
          <a:bodyPr spcFirstLastPara="1" wrap="square" lIns="0" tIns="0" rIns="0" bIns="0" anchor="t" anchorCtr="0">
            <a:normAutofit/>
          </a:bodyPr>
          <a:lstStyle/>
          <a:p>
            <a:pPr marL="0" marR="0" lvl="0" indent="0" algn="l" rtl="0">
              <a:spcBef>
                <a:spcPts val="0"/>
              </a:spcBef>
              <a:spcAft>
                <a:spcPts val="0"/>
              </a:spcAft>
              <a:buClr>
                <a:srgbClr val="000000"/>
              </a:buClr>
              <a:buSzPts val="800"/>
              <a:buFont typeface="Arial"/>
              <a:buNone/>
            </a:pPr>
            <a:r>
              <a:rPr lang="fr-FR" sz="800" b="0">
                <a:solidFill>
                  <a:srgbClr val="000000"/>
                </a:solidFill>
                <a:latin typeface="Verdana"/>
                <a:ea typeface="Verdana"/>
                <a:cs typeface="Verdana"/>
                <a:sym typeface="Verdana"/>
              </a:rPr>
              <a:t>Deloitte fait référence à un ou plusieurs cabinets membres de Deloitte Touche Tohmatsu Limited, société de droit anglais (« private company limited by guarantee »), et à son réseau de cabinets membres constitués en entités indépendantes et juridiquement distinctes. Pour en savoir plus sur la structure légale de Deloitte Touche Tohmatsu Limited et de ses cabinets membres, consulter www.deloitte.com/about. </a:t>
            </a:r>
            <a:endParaRPr/>
          </a:p>
          <a:p>
            <a:pPr marL="0" marR="0" lvl="0" indent="0" algn="l" rtl="0">
              <a:spcBef>
                <a:spcPts val="1200"/>
              </a:spcBef>
              <a:spcAft>
                <a:spcPts val="0"/>
              </a:spcAft>
              <a:buClr>
                <a:srgbClr val="000000"/>
              </a:buClr>
              <a:buSzPts val="800"/>
              <a:buFont typeface="Arial"/>
              <a:buNone/>
            </a:pPr>
            <a:r>
              <a:rPr lang="fr-FR" sz="800" b="0">
                <a:solidFill>
                  <a:srgbClr val="000000"/>
                </a:solidFill>
                <a:latin typeface="Verdana"/>
                <a:ea typeface="Verdana"/>
                <a:cs typeface="Verdana"/>
                <a:sym typeface="Verdana"/>
              </a:rPr>
              <a:t>Fort d’un réseau de firmes membres dans plus de 150 pays, Deloitte allie des compétences de niveau international à des expertises locales pointues, afin d’accompagner ses clients dans leur développement partout où ils opèrent. Nos 264 000 professionnels sont animés par un objectif commun, faire de Deloitte la référence en matière d’excellence de service.</a:t>
            </a:r>
            <a:endParaRPr/>
          </a:p>
          <a:p>
            <a:pPr marL="0" marR="0" lvl="0" indent="0" algn="l" rtl="0">
              <a:spcBef>
                <a:spcPts val="1200"/>
              </a:spcBef>
              <a:spcAft>
                <a:spcPts val="0"/>
              </a:spcAft>
              <a:buClr>
                <a:srgbClr val="000000"/>
              </a:buClr>
              <a:buSzPts val="800"/>
              <a:buFont typeface="Arial"/>
              <a:buNone/>
            </a:pPr>
            <a:r>
              <a:rPr lang="fr-FR" sz="800" b="0">
                <a:solidFill>
                  <a:srgbClr val="000000"/>
                </a:solidFill>
                <a:latin typeface="Verdana"/>
                <a:ea typeface="Verdana"/>
                <a:cs typeface="Verdana"/>
                <a:sym typeface="Verdana"/>
              </a:rPr>
              <a:t>Au Bénin, Deloitte mobilise un ensemble de compétences diversifiées pour répondre aux enjeux de ses clients, de toutes tailles et de tous secteurs – des grandes entreprises multinationales aux microentreprises locales, en passant par les entreprises moyennes. </a:t>
            </a:r>
            <a:endParaRPr/>
          </a:p>
          <a:p>
            <a:pPr marL="0" marR="0" lvl="0" indent="0" algn="l" rtl="0">
              <a:spcBef>
                <a:spcPts val="1200"/>
              </a:spcBef>
              <a:spcAft>
                <a:spcPts val="0"/>
              </a:spcAft>
              <a:buClr>
                <a:srgbClr val="000000"/>
              </a:buClr>
              <a:buSzPts val="800"/>
              <a:buFont typeface="Arial"/>
              <a:buNone/>
            </a:pPr>
            <a:r>
              <a:rPr lang="fr-FR" sz="800" b="0">
                <a:solidFill>
                  <a:srgbClr val="000000"/>
                </a:solidFill>
                <a:latin typeface="Verdana"/>
                <a:ea typeface="Verdana"/>
                <a:cs typeface="Verdana"/>
                <a:sym typeface="Verdana"/>
              </a:rPr>
              <a:t>Le présent document et ses annexes sont confidentiels et réservés à l’usage interne exclusif du destinataire. Toute reproduction ou toute divulgation partielle ou totale à des tiers en est interdite, sauf accord écrit préalable de Deloitte Bénin. </a:t>
            </a:r>
            <a:endParaRPr/>
          </a:p>
          <a:p>
            <a:pPr marL="0" marR="0" lvl="0" indent="0" algn="l" rtl="0">
              <a:spcBef>
                <a:spcPts val="1200"/>
              </a:spcBef>
              <a:spcAft>
                <a:spcPts val="0"/>
              </a:spcAft>
              <a:buClr>
                <a:srgbClr val="000000"/>
              </a:buClr>
              <a:buSzPts val="800"/>
              <a:buFont typeface="Arial"/>
              <a:buNone/>
            </a:pPr>
            <a:r>
              <a:rPr lang="fr-FR" sz="800" b="0">
                <a:solidFill>
                  <a:srgbClr val="000000"/>
                </a:solidFill>
                <a:latin typeface="Verdana"/>
                <a:ea typeface="Verdana"/>
                <a:cs typeface="Verdana"/>
                <a:sym typeface="Verdana"/>
              </a:rPr>
              <a:t>© 2019 Deloitte Bénin SARL. Société du réseau Deloitte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64"/>
        <p:cNvGrpSpPr/>
        <p:nvPr/>
      </p:nvGrpSpPr>
      <p:grpSpPr>
        <a:xfrm>
          <a:off x="0" y="0"/>
          <a:ext cx="0" cy="0"/>
          <a:chOff x="0" y="0"/>
          <a:chExt cx="0" cy="0"/>
        </a:xfrm>
      </p:grpSpPr>
      <p:sp>
        <p:nvSpPr>
          <p:cNvPr id="1565" name="Google Shape;1565;p7"/>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u="none" strike="noStrike" cap="none" dirty="0">
                <a:solidFill>
                  <a:srgbClr val="FFFFFF"/>
                </a:solidFill>
                <a:latin typeface="Quattrocento Sans"/>
                <a:ea typeface="Quattrocento Sans"/>
                <a:cs typeface="Quattrocento Sans"/>
                <a:sym typeface="Quattrocento Sans"/>
              </a:rPr>
              <a:t>Introduction: Scope of Work</a:t>
            </a:r>
            <a:endParaRPr dirty="0"/>
          </a:p>
        </p:txBody>
      </p:sp>
      <p:sp>
        <p:nvSpPr>
          <p:cNvPr id="1566" name="Google Shape;1566;p7"/>
          <p:cNvSpPr txBox="1"/>
          <p:nvPr/>
        </p:nvSpPr>
        <p:spPr>
          <a:xfrm>
            <a:off x="542926" y="2090740"/>
            <a:ext cx="1647825"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02</a:t>
            </a:r>
            <a:endParaRPr dirty="0"/>
          </a:p>
        </p:txBody>
      </p:sp>
      <p:cxnSp>
        <p:nvCxnSpPr>
          <p:cNvPr id="1567" name="Google Shape;1567;p7"/>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72"/>
        <p:cNvGrpSpPr/>
        <p:nvPr/>
      </p:nvGrpSpPr>
      <p:grpSpPr>
        <a:xfrm>
          <a:off x="0" y="0"/>
          <a:ext cx="0" cy="0"/>
          <a:chOff x="0" y="0"/>
          <a:chExt cx="0" cy="0"/>
        </a:xfrm>
      </p:grpSpPr>
      <p:sp>
        <p:nvSpPr>
          <p:cNvPr id="1573" name="Google Shape;1573;p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Scope of work (i/ii)</a:t>
            </a:r>
            <a:endParaRPr/>
          </a:p>
        </p:txBody>
      </p:sp>
      <p:sp>
        <p:nvSpPr>
          <p:cNvPr id="1574" name="Google Shape;1574;p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8</a:t>
            </a:fld>
            <a:endParaRPr sz="651" b="0" i="0" u="none" strike="noStrike" cap="none">
              <a:solidFill>
                <a:srgbClr val="000000"/>
              </a:solidFill>
              <a:latin typeface="Verdana"/>
              <a:ea typeface="Verdana"/>
              <a:cs typeface="Verdana"/>
              <a:sym typeface="Verdana"/>
            </a:endParaRPr>
          </a:p>
        </p:txBody>
      </p:sp>
      <p:sp>
        <p:nvSpPr>
          <p:cNvPr id="1575" name="Google Shape;1575;p8"/>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576" name="Google Shape;1576;p8"/>
          <p:cNvSpPr/>
          <p:nvPr/>
        </p:nvSpPr>
        <p:spPr>
          <a:xfrm>
            <a:off x="0" y="1042835"/>
            <a:ext cx="12192000" cy="483577"/>
          </a:xfrm>
          <a:prstGeom prst="rect">
            <a:avLst/>
          </a:prstGeom>
          <a:solidFill>
            <a:schemeClr val="accent1"/>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77" name="Google Shape;1577;p8"/>
          <p:cNvSpPr txBox="1"/>
          <p:nvPr/>
        </p:nvSpPr>
        <p:spPr>
          <a:xfrm>
            <a:off x="1165649" y="1202431"/>
            <a:ext cx="2321848"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400" b="1">
                <a:solidFill>
                  <a:schemeClr val="lt1"/>
                </a:solidFill>
                <a:latin typeface="Verdana"/>
                <a:ea typeface="Verdana"/>
                <a:cs typeface="Verdana"/>
                <a:sym typeface="Verdana"/>
              </a:rPr>
              <a:t>Conduct OSS Audit</a:t>
            </a:r>
            <a:endParaRPr/>
          </a:p>
        </p:txBody>
      </p:sp>
      <p:sp>
        <p:nvSpPr>
          <p:cNvPr id="1578" name="Google Shape;1578;p8"/>
          <p:cNvSpPr/>
          <p:nvPr/>
        </p:nvSpPr>
        <p:spPr>
          <a:xfrm>
            <a:off x="468741" y="1232974"/>
            <a:ext cx="631626" cy="631626"/>
          </a:xfrm>
          <a:prstGeom prst="ellipse">
            <a:avLst/>
          </a:prstGeom>
          <a:solidFill>
            <a:schemeClr val="lt1"/>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79" name="Google Shape;1579;p8"/>
          <p:cNvSpPr/>
          <p:nvPr/>
        </p:nvSpPr>
        <p:spPr>
          <a:xfrm>
            <a:off x="534023" y="1284623"/>
            <a:ext cx="501062" cy="501062"/>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149"/>
                </a:moveTo>
                <a:cubicBezTo>
                  <a:pt x="330" y="149"/>
                  <a:pt x="330" y="149"/>
                  <a:pt x="330" y="149"/>
                </a:cubicBezTo>
                <a:cubicBezTo>
                  <a:pt x="330" y="138"/>
                  <a:pt x="330" y="138"/>
                  <a:pt x="330" y="138"/>
                </a:cubicBezTo>
                <a:cubicBezTo>
                  <a:pt x="330" y="132"/>
                  <a:pt x="326" y="128"/>
                  <a:pt x="320" y="128"/>
                </a:cubicBezTo>
                <a:cubicBezTo>
                  <a:pt x="192" y="128"/>
                  <a:pt x="192" y="128"/>
                  <a:pt x="192" y="128"/>
                </a:cubicBezTo>
                <a:cubicBezTo>
                  <a:pt x="186" y="128"/>
                  <a:pt x="181" y="132"/>
                  <a:pt x="181" y="138"/>
                </a:cubicBezTo>
                <a:cubicBezTo>
                  <a:pt x="181" y="149"/>
                  <a:pt x="181" y="149"/>
                  <a:pt x="181" y="149"/>
                </a:cubicBezTo>
                <a:cubicBezTo>
                  <a:pt x="106" y="149"/>
                  <a:pt x="106" y="149"/>
                  <a:pt x="106" y="149"/>
                </a:cubicBezTo>
                <a:cubicBezTo>
                  <a:pt x="100" y="149"/>
                  <a:pt x="96" y="154"/>
                  <a:pt x="96" y="160"/>
                </a:cubicBezTo>
                <a:cubicBezTo>
                  <a:pt x="96" y="362"/>
                  <a:pt x="96" y="362"/>
                  <a:pt x="96" y="362"/>
                </a:cubicBezTo>
                <a:cubicBezTo>
                  <a:pt x="96" y="368"/>
                  <a:pt x="100" y="373"/>
                  <a:pt x="106" y="373"/>
                </a:cubicBezTo>
                <a:cubicBezTo>
                  <a:pt x="405" y="373"/>
                  <a:pt x="405" y="373"/>
                  <a:pt x="405" y="373"/>
                </a:cubicBezTo>
                <a:cubicBezTo>
                  <a:pt x="411" y="373"/>
                  <a:pt x="416" y="368"/>
                  <a:pt x="416" y="362"/>
                </a:cubicBezTo>
                <a:cubicBezTo>
                  <a:pt x="416" y="160"/>
                  <a:pt x="416" y="160"/>
                  <a:pt x="416" y="160"/>
                </a:cubicBezTo>
                <a:cubicBezTo>
                  <a:pt x="416" y="154"/>
                  <a:pt x="411" y="149"/>
                  <a:pt x="405" y="149"/>
                </a:cubicBezTo>
                <a:close/>
                <a:moveTo>
                  <a:pt x="309" y="149"/>
                </a:moveTo>
                <a:cubicBezTo>
                  <a:pt x="309" y="170"/>
                  <a:pt x="309" y="170"/>
                  <a:pt x="309" y="170"/>
                </a:cubicBezTo>
                <a:cubicBezTo>
                  <a:pt x="202" y="170"/>
                  <a:pt x="202" y="170"/>
                  <a:pt x="202" y="170"/>
                </a:cubicBezTo>
                <a:cubicBezTo>
                  <a:pt x="202" y="160"/>
                  <a:pt x="202" y="160"/>
                  <a:pt x="202" y="160"/>
                </a:cubicBezTo>
                <a:cubicBezTo>
                  <a:pt x="202" y="160"/>
                  <a:pt x="202" y="160"/>
                  <a:pt x="202" y="160"/>
                </a:cubicBezTo>
                <a:cubicBezTo>
                  <a:pt x="202" y="160"/>
                  <a:pt x="202" y="160"/>
                  <a:pt x="202" y="160"/>
                </a:cubicBezTo>
                <a:cubicBezTo>
                  <a:pt x="202" y="149"/>
                  <a:pt x="202" y="149"/>
                  <a:pt x="202" y="149"/>
                </a:cubicBezTo>
                <a:lnTo>
                  <a:pt x="309" y="149"/>
                </a:lnTo>
                <a:close/>
                <a:moveTo>
                  <a:pt x="394" y="352"/>
                </a:moveTo>
                <a:cubicBezTo>
                  <a:pt x="117" y="352"/>
                  <a:pt x="117" y="352"/>
                  <a:pt x="117" y="352"/>
                </a:cubicBezTo>
                <a:cubicBezTo>
                  <a:pt x="117" y="170"/>
                  <a:pt x="117" y="170"/>
                  <a:pt x="117" y="170"/>
                </a:cubicBezTo>
                <a:cubicBezTo>
                  <a:pt x="181" y="170"/>
                  <a:pt x="181" y="170"/>
                  <a:pt x="181" y="170"/>
                </a:cubicBezTo>
                <a:cubicBezTo>
                  <a:pt x="181" y="181"/>
                  <a:pt x="181" y="181"/>
                  <a:pt x="181" y="181"/>
                </a:cubicBezTo>
                <a:cubicBezTo>
                  <a:pt x="181" y="187"/>
                  <a:pt x="186" y="192"/>
                  <a:pt x="192" y="192"/>
                </a:cubicBezTo>
                <a:cubicBezTo>
                  <a:pt x="320" y="192"/>
                  <a:pt x="320" y="192"/>
                  <a:pt x="320" y="192"/>
                </a:cubicBezTo>
                <a:cubicBezTo>
                  <a:pt x="326" y="192"/>
                  <a:pt x="330" y="187"/>
                  <a:pt x="330" y="181"/>
                </a:cubicBezTo>
                <a:cubicBezTo>
                  <a:pt x="330" y="170"/>
                  <a:pt x="330" y="170"/>
                  <a:pt x="330" y="170"/>
                </a:cubicBezTo>
                <a:cubicBezTo>
                  <a:pt x="394" y="170"/>
                  <a:pt x="394" y="170"/>
                  <a:pt x="394" y="170"/>
                </a:cubicBezTo>
                <a:lnTo>
                  <a:pt x="394" y="352"/>
                </a:lnTo>
                <a:close/>
                <a:moveTo>
                  <a:pt x="224" y="213"/>
                </a:moveTo>
                <a:cubicBezTo>
                  <a:pt x="149" y="213"/>
                  <a:pt x="149" y="213"/>
                  <a:pt x="149" y="213"/>
                </a:cubicBezTo>
                <a:cubicBezTo>
                  <a:pt x="143" y="213"/>
                  <a:pt x="138" y="218"/>
                  <a:pt x="138" y="224"/>
                </a:cubicBezTo>
                <a:cubicBezTo>
                  <a:pt x="138" y="298"/>
                  <a:pt x="138" y="298"/>
                  <a:pt x="138" y="298"/>
                </a:cubicBezTo>
                <a:cubicBezTo>
                  <a:pt x="138" y="304"/>
                  <a:pt x="143" y="309"/>
                  <a:pt x="149" y="309"/>
                </a:cubicBezTo>
                <a:cubicBezTo>
                  <a:pt x="224" y="309"/>
                  <a:pt x="224" y="309"/>
                  <a:pt x="224" y="309"/>
                </a:cubicBezTo>
                <a:cubicBezTo>
                  <a:pt x="230" y="309"/>
                  <a:pt x="234" y="304"/>
                  <a:pt x="234" y="298"/>
                </a:cubicBezTo>
                <a:cubicBezTo>
                  <a:pt x="234" y="224"/>
                  <a:pt x="234" y="224"/>
                  <a:pt x="234" y="224"/>
                </a:cubicBezTo>
                <a:cubicBezTo>
                  <a:pt x="234" y="218"/>
                  <a:pt x="230" y="213"/>
                  <a:pt x="224" y="213"/>
                </a:cubicBezTo>
                <a:close/>
                <a:moveTo>
                  <a:pt x="213" y="288"/>
                </a:moveTo>
                <a:cubicBezTo>
                  <a:pt x="160" y="288"/>
                  <a:pt x="160" y="288"/>
                  <a:pt x="160" y="288"/>
                </a:cubicBezTo>
                <a:cubicBezTo>
                  <a:pt x="160" y="234"/>
                  <a:pt x="160" y="234"/>
                  <a:pt x="160" y="234"/>
                </a:cubicBezTo>
                <a:cubicBezTo>
                  <a:pt x="213" y="234"/>
                  <a:pt x="213" y="234"/>
                  <a:pt x="213" y="234"/>
                </a:cubicBezTo>
                <a:lnTo>
                  <a:pt x="213" y="288"/>
                </a:lnTo>
                <a:close/>
                <a:moveTo>
                  <a:pt x="362" y="213"/>
                </a:moveTo>
                <a:cubicBezTo>
                  <a:pt x="368" y="213"/>
                  <a:pt x="373" y="218"/>
                  <a:pt x="373" y="224"/>
                </a:cubicBezTo>
                <a:cubicBezTo>
                  <a:pt x="373" y="230"/>
                  <a:pt x="368" y="234"/>
                  <a:pt x="362" y="234"/>
                </a:cubicBezTo>
                <a:cubicBezTo>
                  <a:pt x="277" y="234"/>
                  <a:pt x="277" y="234"/>
                  <a:pt x="277" y="234"/>
                </a:cubicBezTo>
                <a:cubicBezTo>
                  <a:pt x="271" y="234"/>
                  <a:pt x="266" y="230"/>
                  <a:pt x="266" y="224"/>
                </a:cubicBezTo>
                <a:cubicBezTo>
                  <a:pt x="266" y="218"/>
                  <a:pt x="271" y="213"/>
                  <a:pt x="277" y="213"/>
                </a:cubicBezTo>
                <a:lnTo>
                  <a:pt x="362" y="213"/>
                </a:lnTo>
                <a:close/>
                <a:moveTo>
                  <a:pt x="373" y="266"/>
                </a:moveTo>
                <a:cubicBezTo>
                  <a:pt x="373" y="272"/>
                  <a:pt x="368" y="277"/>
                  <a:pt x="362" y="277"/>
                </a:cubicBezTo>
                <a:cubicBezTo>
                  <a:pt x="277" y="277"/>
                  <a:pt x="277" y="277"/>
                  <a:pt x="277" y="277"/>
                </a:cubicBezTo>
                <a:cubicBezTo>
                  <a:pt x="271" y="277"/>
                  <a:pt x="266" y="272"/>
                  <a:pt x="266" y="266"/>
                </a:cubicBezTo>
                <a:cubicBezTo>
                  <a:pt x="266" y="260"/>
                  <a:pt x="271" y="256"/>
                  <a:pt x="277" y="256"/>
                </a:cubicBezTo>
                <a:cubicBezTo>
                  <a:pt x="362" y="256"/>
                  <a:pt x="362" y="256"/>
                  <a:pt x="362" y="256"/>
                </a:cubicBezTo>
                <a:cubicBezTo>
                  <a:pt x="368" y="256"/>
                  <a:pt x="373" y="260"/>
                  <a:pt x="373" y="266"/>
                </a:cubicBezTo>
                <a:close/>
                <a:moveTo>
                  <a:pt x="373" y="309"/>
                </a:moveTo>
                <a:cubicBezTo>
                  <a:pt x="373" y="315"/>
                  <a:pt x="368" y="320"/>
                  <a:pt x="362" y="320"/>
                </a:cubicBezTo>
                <a:cubicBezTo>
                  <a:pt x="277" y="320"/>
                  <a:pt x="277" y="320"/>
                  <a:pt x="277" y="320"/>
                </a:cubicBezTo>
                <a:cubicBezTo>
                  <a:pt x="271" y="320"/>
                  <a:pt x="266" y="315"/>
                  <a:pt x="266" y="309"/>
                </a:cubicBezTo>
                <a:cubicBezTo>
                  <a:pt x="266" y="303"/>
                  <a:pt x="271" y="298"/>
                  <a:pt x="277" y="298"/>
                </a:cubicBezTo>
                <a:cubicBezTo>
                  <a:pt x="362" y="298"/>
                  <a:pt x="362" y="298"/>
                  <a:pt x="362" y="298"/>
                </a:cubicBezTo>
                <a:cubicBezTo>
                  <a:pt x="368" y="298"/>
                  <a:pt x="373" y="303"/>
                  <a:pt x="373" y="30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1580" name="Google Shape;1580;p8"/>
          <p:cNvSpPr txBox="1"/>
          <p:nvPr/>
        </p:nvSpPr>
        <p:spPr>
          <a:xfrm>
            <a:off x="1100367" y="1591759"/>
            <a:ext cx="4971647" cy="754053"/>
          </a:xfrm>
          <a:prstGeom prst="rect">
            <a:avLst/>
          </a:prstGeom>
          <a:noFill/>
          <a:ln>
            <a:noFill/>
          </a:ln>
        </p:spPr>
        <p:txBody>
          <a:bodyPr spcFirstLastPara="1" wrap="square" lIns="0" tIns="45700" rIns="0" bIns="45700" anchor="ctr" anchorCtr="0">
            <a:spAutoFit/>
          </a:bodyPr>
          <a:lstStyle/>
          <a:p>
            <a:pPr marL="171450" marR="0" lvl="1" indent="-171450" algn="l" rtl="0">
              <a:spcBef>
                <a:spcPts val="0"/>
              </a:spcBef>
              <a:spcAft>
                <a:spcPts val="0"/>
              </a:spcAft>
              <a:buClr>
                <a:srgbClr val="000000"/>
              </a:buClr>
              <a:buSzPts val="1100"/>
              <a:buFont typeface="Arial"/>
              <a:buChar char="•"/>
            </a:pPr>
            <a:r>
              <a:rPr lang="fr-FR" sz="1100" b="0" i="0" u="none" strike="noStrike" cap="none" dirty="0">
                <a:solidFill>
                  <a:srgbClr val="000000"/>
                </a:solidFill>
                <a:latin typeface="Verdana"/>
                <a:ea typeface="Verdana"/>
                <a:cs typeface="Verdana"/>
                <a:sym typeface="Verdana"/>
              </a:rPr>
              <a:t>2G/3G/4G MTN Networks KPIs audit </a:t>
            </a:r>
            <a:r>
              <a:rPr lang="fr-FR" sz="1100" b="0" i="0" u="none" strike="noStrike" cap="none" dirty="0" err="1">
                <a:solidFill>
                  <a:srgbClr val="000000"/>
                </a:solidFill>
                <a:latin typeface="Verdana"/>
                <a:ea typeface="Verdana"/>
                <a:cs typeface="Verdana"/>
                <a:sym typeface="Verdana"/>
              </a:rPr>
              <a:t>based</a:t>
            </a:r>
            <a:r>
              <a:rPr lang="fr-FR" sz="1100" b="0" i="0" u="none" strike="noStrike" cap="none" dirty="0">
                <a:solidFill>
                  <a:srgbClr val="000000"/>
                </a:solidFill>
                <a:latin typeface="Verdana"/>
                <a:ea typeface="Verdana"/>
                <a:cs typeface="Verdana"/>
                <a:sym typeface="Verdana"/>
              </a:rPr>
              <a:t> on OSS </a:t>
            </a:r>
            <a:r>
              <a:rPr lang="fr-FR" sz="1100" b="0" i="0" u="none" strike="noStrike" cap="none" dirty="0" err="1">
                <a:solidFill>
                  <a:srgbClr val="000000"/>
                </a:solidFill>
                <a:latin typeface="Verdana"/>
                <a:ea typeface="Verdana"/>
                <a:cs typeface="Verdana"/>
                <a:sym typeface="Verdana"/>
              </a:rPr>
              <a:t>counters</a:t>
            </a:r>
            <a:r>
              <a:rPr lang="fr-FR" sz="1100" b="0" i="0" u="none" strike="noStrike" cap="none" dirty="0">
                <a:solidFill>
                  <a:srgbClr val="000000"/>
                </a:solidFill>
                <a:latin typeface="Verdana"/>
                <a:ea typeface="Verdana"/>
                <a:cs typeface="Verdana"/>
                <a:sym typeface="Verdana"/>
              </a:rPr>
              <a:t> </a:t>
            </a:r>
            <a:endParaRPr dirty="0"/>
          </a:p>
          <a:p>
            <a:pPr marL="171450" marR="0" lvl="1" indent="-171450" algn="l" rtl="0">
              <a:spcBef>
                <a:spcPts val="600"/>
              </a:spcBef>
              <a:spcAft>
                <a:spcPts val="0"/>
              </a:spcAft>
              <a:buClr>
                <a:srgbClr val="000000"/>
              </a:buClr>
              <a:buSzPts val="1100"/>
              <a:buFont typeface="Arial"/>
              <a:buChar char="•"/>
            </a:pPr>
            <a:r>
              <a:rPr lang="fr-FR" sz="1100" b="0" i="0" u="none" strike="noStrike" cap="none" dirty="0">
                <a:solidFill>
                  <a:srgbClr val="000000"/>
                </a:solidFill>
                <a:latin typeface="Verdana"/>
                <a:ea typeface="Verdana"/>
                <a:cs typeface="Verdana"/>
                <a:sym typeface="Verdana"/>
              </a:rPr>
              <a:t>Parameters settings audit of 2G/3G/4G MTN network</a:t>
            </a:r>
            <a:endParaRPr dirty="0"/>
          </a:p>
          <a:p>
            <a:pPr marL="171450" marR="0" lvl="1" indent="-171450" algn="l" rtl="0">
              <a:spcBef>
                <a:spcPts val="600"/>
              </a:spcBef>
              <a:spcAft>
                <a:spcPts val="0"/>
              </a:spcAft>
              <a:buClr>
                <a:srgbClr val="000000"/>
              </a:buClr>
              <a:buSzPts val="1100"/>
              <a:buFont typeface="Arial"/>
              <a:buChar char="•"/>
            </a:pPr>
            <a:r>
              <a:rPr lang="fr-FR" sz="1100" b="0" i="0" u="none" strike="noStrike" cap="none" dirty="0" err="1">
                <a:solidFill>
                  <a:srgbClr val="000000"/>
                </a:solidFill>
                <a:latin typeface="Verdana"/>
                <a:ea typeface="Verdana"/>
                <a:cs typeface="Verdana"/>
                <a:sym typeface="Verdana"/>
              </a:rPr>
              <a:t>Capacity</a:t>
            </a:r>
            <a:r>
              <a:rPr lang="fr-FR" sz="1100" b="0" i="0" u="none" strike="noStrike" cap="none" dirty="0">
                <a:solidFill>
                  <a:srgbClr val="000000"/>
                </a:solidFill>
                <a:latin typeface="Verdana"/>
                <a:ea typeface="Verdana"/>
                <a:cs typeface="Verdana"/>
                <a:sym typeface="Verdana"/>
              </a:rPr>
              <a:t> audit of 2G/3G/4G MTN network</a:t>
            </a:r>
            <a:endParaRPr dirty="0"/>
          </a:p>
        </p:txBody>
      </p:sp>
      <p:sp>
        <p:nvSpPr>
          <p:cNvPr id="1581" name="Google Shape;1581;p8"/>
          <p:cNvSpPr/>
          <p:nvPr/>
        </p:nvSpPr>
        <p:spPr>
          <a:xfrm>
            <a:off x="468741" y="2349427"/>
            <a:ext cx="11074697" cy="927777"/>
          </a:xfrm>
          <a:prstGeom prst="rect">
            <a:avLst/>
          </a:prstGeom>
          <a:noFill/>
          <a:ln w="9525" cap="flat" cmpd="sng">
            <a:solidFill>
              <a:srgbClr val="046A3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82" name="Google Shape;1582;p8"/>
          <p:cNvSpPr/>
          <p:nvPr/>
        </p:nvSpPr>
        <p:spPr>
          <a:xfrm>
            <a:off x="2643633" y="2445975"/>
            <a:ext cx="1771125"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Hourly KPI review </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HW / Alarms review</a:t>
            </a:r>
            <a:endParaRPr/>
          </a:p>
        </p:txBody>
      </p:sp>
      <p:sp>
        <p:nvSpPr>
          <p:cNvPr id="1583" name="Google Shape;1583;p8"/>
          <p:cNvSpPr/>
          <p:nvPr/>
        </p:nvSpPr>
        <p:spPr>
          <a:xfrm>
            <a:off x="5016465" y="2445975"/>
            <a:ext cx="1771125"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dirty="0">
                <a:solidFill>
                  <a:schemeClr val="dk1"/>
                </a:solidFill>
                <a:latin typeface="Verdana"/>
                <a:ea typeface="Verdana"/>
                <a:cs typeface="Verdana"/>
                <a:sym typeface="Verdana"/>
              </a:rPr>
              <a:t>RAN Parameters</a:t>
            </a:r>
            <a:endParaRPr dirty="0"/>
          </a:p>
          <a:p>
            <a:pPr marL="0" marR="0" lvl="0" indent="0" algn="l" rtl="0">
              <a:lnSpc>
                <a:spcPct val="106000"/>
              </a:lnSpc>
              <a:spcBef>
                <a:spcPts val="0"/>
              </a:spcBef>
              <a:spcAft>
                <a:spcPts val="0"/>
              </a:spcAft>
              <a:buNone/>
            </a:pPr>
            <a:r>
              <a:rPr lang="fr-FR" sz="1000" dirty="0">
                <a:solidFill>
                  <a:schemeClr val="dk1"/>
                </a:solidFill>
                <a:latin typeface="Verdana"/>
                <a:ea typeface="Verdana"/>
                <a:cs typeface="Verdana"/>
                <a:sym typeface="Verdana"/>
              </a:rPr>
              <a:t>RAN </a:t>
            </a:r>
            <a:r>
              <a:rPr lang="fr-FR" sz="1000" dirty="0" err="1">
                <a:solidFill>
                  <a:schemeClr val="dk1"/>
                </a:solidFill>
                <a:latin typeface="Verdana"/>
                <a:ea typeface="Verdana"/>
                <a:cs typeface="Verdana"/>
                <a:sym typeface="Verdana"/>
              </a:rPr>
              <a:t>Features</a:t>
            </a:r>
            <a:endParaRPr dirty="0"/>
          </a:p>
          <a:p>
            <a:pPr marL="0" marR="0" lvl="0" indent="0" algn="l" rtl="0">
              <a:lnSpc>
                <a:spcPct val="106000"/>
              </a:lnSpc>
              <a:spcBef>
                <a:spcPts val="0"/>
              </a:spcBef>
              <a:spcAft>
                <a:spcPts val="0"/>
              </a:spcAft>
              <a:buNone/>
            </a:pPr>
            <a:r>
              <a:rPr lang="fr-FR" sz="1000" dirty="0">
                <a:solidFill>
                  <a:schemeClr val="dk1"/>
                </a:solidFill>
                <a:latin typeface="Verdana"/>
                <a:ea typeface="Verdana"/>
                <a:cs typeface="Verdana"/>
                <a:sym typeface="Verdana"/>
              </a:rPr>
              <a:t>Neighbors </a:t>
            </a:r>
            <a:endParaRPr dirty="0"/>
          </a:p>
          <a:p>
            <a:pPr marL="0" marR="0" lvl="0" indent="0" algn="l" rtl="0">
              <a:lnSpc>
                <a:spcPct val="106000"/>
              </a:lnSpc>
              <a:spcBef>
                <a:spcPts val="0"/>
              </a:spcBef>
              <a:spcAft>
                <a:spcPts val="0"/>
              </a:spcAft>
              <a:buNone/>
            </a:pPr>
            <a:r>
              <a:rPr lang="fr-FR" sz="1000" dirty="0">
                <a:solidFill>
                  <a:schemeClr val="dk1"/>
                </a:solidFill>
                <a:latin typeface="Verdana"/>
                <a:ea typeface="Verdana"/>
                <a:cs typeface="Verdana"/>
                <a:sym typeface="Verdana"/>
              </a:rPr>
              <a:t>HW/</a:t>
            </a:r>
            <a:r>
              <a:rPr lang="fr-FR" sz="1000" dirty="0" err="1">
                <a:solidFill>
                  <a:schemeClr val="dk1"/>
                </a:solidFill>
                <a:latin typeface="Verdana"/>
                <a:ea typeface="Verdana"/>
                <a:cs typeface="Verdana"/>
                <a:sym typeface="Verdana"/>
              </a:rPr>
              <a:t>licensing</a:t>
            </a:r>
            <a:endParaRPr dirty="0"/>
          </a:p>
        </p:txBody>
      </p:sp>
      <p:sp>
        <p:nvSpPr>
          <p:cNvPr id="1584" name="Google Shape;1584;p8"/>
          <p:cNvSpPr/>
          <p:nvPr/>
        </p:nvSpPr>
        <p:spPr>
          <a:xfrm>
            <a:off x="590841" y="2445975"/>
            <a:ext cx="1502783"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Kick-off</a:t>
            </a:r>
            <a:endParaRPr/>
          </a:p>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Prerequisites</a:t>
            </a:r>
            <a:endParaRPr/>
          </a:p>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Data collection</a:t>
            </a:r>
            <a:endParaRPr/>
          </a:p>
        </p:txBody>
      </p:sp>
      <p:sp>
        <p:nvSpPr>
          <p:cNvPr id="1585" name="Google Shape;1585;p8"/>
          <p:cNvSpPr/>
          <p:nvPr/>
        </p:nvSpPr>
        <p:spPr>
          <a:xfrm>
            <a:off x="7339598" y="2445975"/>
            <a:ext cx="1863052"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Result analysis </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Suggest Recommendations</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audit report written</a:t>
            </a:r>
            <a:endParaRPr/>
          </a:p>
        </p:txBody>
      </p:sp>
      <p:sp>
        <p:nvSpPr>
          <p:cNvPr id="1586" name="Google Shape;1586;p8"/>
          <p:cNvSpPr/>
          <p:nvPr/>
        </p:nvSpPr>
        <p:spPr>
          <a:xfrm>
            <a:off x="2165848" y="2697195"/>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87" name="Google Shape;1587;p8"/>
          <p:cNvSpPr/>
          <p:nvPr/>
        </p:nvSpPr>
        <p:spPr>
          <a:xfrm>
            <a:off x="4522863" y="2725852"/>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88" name="Google Shape;1588;p8"/>
          <p:cNvSpPr/>
          <p:nvPr/>
        </p:nvSpPr>
        <p:spPr>
          <a:xfrm>
            <a:off x="6879517" y="2725851"/>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89" name="Google Shape;1589;p8"/>
          <p:cNvSpPr/>
          <p:nvPr/>
        </p:nvSpPr>
        <p:spPr>
          <a:xfrm>
            <a:off x="9266176" y="2725851"/>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90" name="Google Shape;1590;p8"/>
          <p:cNvSpPr/>
          <p:nvPr/>
        </p:nvSpPr>
        <p:spPr>
          <a:xfrm>
            <a:off x="9780716" y="2445975"/>
            <a:ext cx="1633016"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Presentation and actions</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Close out report </a:t>
            </a:r>
            <a:endParaRPr/>
          </a:p>
        </p:txBody>
      </p:sp>
      <p:sp>
        <p:nvSpPr>
          <p:cNvPr id="1591" name="Google Shape;1591;p8"/>
          <p:cNvSpPr/>
          <p:nvPr/>
        </p:nvSpPr>
        <p:spPr>
          <a:xfrm>
            <a:off x="618577" y="3328992"/>
            <a:ext cx="1475047" cy="325970"/>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Preparation</a:t>
            </a:r>
            <a:endParaRPr/>
          </a:p>
        </p:txBody>
      </p:sp>
      <p:sp>
        <p:nvSpPr>
          <p:cNvPr id="1592" name="Google Shape;1592;p8"/>
          <p:cNvSpPr/>
          <p:nvPr/>
        </p:nvSpPr>
        <p:spPr>
          <a:xfrm>
            <a:off x="2681477" y="3357058"/>
            <a:ext cx="1733280" cy="325972"/>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Early KPI</a:t>
            </a:r>
            <a:endParaRPr/>
          </a:p>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warning</a:t>
            </a:r>
            <a:endParaRPr/>
          </a:p>
        </p:txBody>
      </p:sp>
      <p:sp>
        <p:nvSpPr>
          <p:cNvPr id="1593" name="Google Shape;1593;p8"/>
          <p:cNvSpPr/>
          <p:nvPr/>
        </p:nvSpPr>
        <p:spPr>
          <a:xfrm>
            <a:off x="5016465" y="3359724"/>
            <a:ext cx="1771125" cy="341984"/>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Configuration Audit</a:t>
            </a:r>
            <a:endParaRPr/>
          </a:p>
        </p:txBody>
      </p:sp>
      <p:sp>
        <p:nvSpPr>
          <p:cNvPr id="1594" name="Google Shape;1594;p8"/>
          <p:cNvSpPr/>
          <p:nvPr/>
        </p:nvSpPr>
        <p:spPr>
          <a:xfrm>
            <a:off x="7339597" y="3328992"/>
            <a:ext cx="1926579" cy="372716"/>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Performance Analysis</a:t>
            </a:r>
            <a:endParaRPr/>
          </a:p>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Dimensioning</a:t>
            </a:r>
            <a:endParaRPr/>
          </a:p>
        </p:txBody>
      </p:sp>
      <p:sp>
        <p:nvSpPr>
          <p:cNvPr id="1595" name="Google Shape;1595;p8"/>
          <p:cNvSpPr/>
          <p:nvPr/>
        </p:nvSpPr>
        <p:spPr>
          <a:xfrm>
            <a:off x="9809506" y="3359724"/>
            <a:ext cx="1604226" cy="372718"/>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Reporting</a:t>
            </a:r>
            <a:endParaRPr/>
          </a:p>
        </p:txBody>
      </p:sp>
      <p:sp>
        <p:nvSpPr>
          <p:cNvPr id="1596" name="Google Shape;1596;p8"/>
          <p:cNvSpPr/>
          <p:nvPr/>
        </p:nvSpPr>
        <p:spPr>
          <a:xfrm>
            <a:off x="0" y="3892527"/>
            <a:ext cx="12192000" cy="483577"/>
          </a:xfrm>
          <a:prstGeom prst="rect">
            <a:avLst/>
          </a:prstGeom>
          <a:solidFill>
            <a:schemeClr val="accent5"/>
          </a:solidFill>
          <a:ln w="19050" cap="flat" cmpd="sng">
            <a:solidFill>
              <a:schemeClr val="accent5"/>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97" name="Google Shape;1597;p8"/>
          <p:cNvSpPr txBox="1"/>
          <p:nvPr/>
        </p:nvSpPr>
        <p:spPr>
          <a:xfrm>
            <a:off x="1165649" y="3932353"/>
            <a:ext cx="11026351" cy="43088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400" b="1" dirty="0" err="1">
                <a:solidFill>
                  <a:schemeClr val="lt1"/>
                </a:solidFill>
                <a:latin typeface="Verdana"/>
                <a:ea typeface="Verdana"/>
                <a:cs typeface="Verdana"/>
                <a:sym typeface="Verdana"/>
              </a:rPr>
              <a:t>Evaluate</a:t>
            </a:r>
            <a:r>
              <a:rPr lang="fr-FR" sz="1400" b="1" dirty="0">
                <a:solidFill>
                  <a:schemeClr val="lt1"/>
                </a:solidFill>
                <a:latin typeface="Verdana"/>
                <a:ea typeface="Verdana"/>
                <a:cs typeface="Verdana"/>
                <a:sym typeface="Verdana"/>
              </a:rPr>
              <a:t> and benchmark Quality </a:t>
            </a:r>
            <a:r>
              <a:rPr lang="fr-FR" sz="1400" b="1" dirty="0" err="1">
                <a:solidFill>
                  <a:schemeClr val="lt1"/>
                </a:solidFill>
                <a:latin typeface="Verdana"/>
                <a:ea typeface="Verdana"/>
                <a:cs typeface="Verdana"/>
                <a:sym typeface="Verdana"/>
              </a:rPr>
              <a:t>levels</a:t>
            </a:r>
            <a:r>
              <a:rPr lang="fr-FR" sz="1400" b="1" dirty="0">
                <a:solidFill>
                  <a:schemeClr val="lt1"/>
                </a:solidFill>
                <a:latin typeface="Verdana"/>
                <a:ea typeface="Verdana"/>
                <a:cs typeface="Verdana"/>
                <a:sym typeface="Verdana"/>
              </a:rPr>
              <a:t> </a:t>
            </a:r>
            <a:r>
              <a:rPr lang="fr-FR" sz="1400" b="1" dirty="0" err="1">
                <a:solidFill>
                  <a:schemeClr val="lt1"/>
                </a:solidFill>
                <a:latin typeface="Verdana"/>
                <a:ea typeface="Verdana"/>
                <a:cs typeface="Verdana"/>
                <a:sym typeface="Verdana"/>
              </a:rPr>
              <a:t>offered</a:t>
            </a:r>
            <a:r>
              <a:rPr lang="fr-FR" sz="1400" b="1" dirty="0">
                <a:solidFill>
                  <a:schemeClr val="lt1"/>
                </a:solidFill>
                <a:latin typeface="Verdana"/>
                <a:ea typeface="Verdana"/>
                <a:cs typeface="Verdana"/>
                <a:sym typeface="Verdana"/>
              </a:rPr>
              <a:t> by MTN to MOOV mobiles networks and </a:t>
            </a:r>
            <a:r>
              <a:rPr lang="fr-FR" sz="1400" b="1" dirty="0" err="1">
                <a:solidFill>
                  <a:schemeClr val="lt1"/>
                </a:solidFill>
                <a:latin typeface="Verdana"/>
                <a:ea typeface="Verdana"/>
                <a:cs typeface="Verdana"/>
                <a:sym typeface="Verdana"/>
              </a:rPr>
              <a:t>regulator’s</a:t>
            </a:r>
            <a:r>
              <a:rPr lang="fr-FR" sz="1400" b="1" dirty="0">
                <a:solidFill>
                  <a:schemeClr val="lt1"/>
                </a:solidFill>
                <a:latin typeface="Verdana"/>
                <a:ea typeface="Verdana"/>
                <a:cs typeface="Verdana"/>
                <a:sym typeface="Verdana"/>
              </a:rPr>
              <a:t> </a:t>
            </a:r>
            <a:r>
              <a:rPr lang="fr-FR" sz="1400" b="1" dirty="0" err="1">
                <a:solidFill>
                  <a:schemeClr val="lt1"/>
                </a:solidFill>
                <a:latin typeface="Verdana"/>
                <a:ea typeface="Verdana"/>
                <a:cs typeface="Verdana"/>
                <a:sym typeface="Verdana"/>
              </a:rPr>
              <a:t>defined</a:t>
            </a:r>
            <a:r>
              <a:rPr lang="fr-FR" sz="1400" b="1" dirty="0">
                <a:solidFill>
                  <a:schemeClr val="lt1"/>
                </a:solidFill>
                <a:latin typeface="Verdana"/>
                <a:ea typeface="Verdana"/>
                <a:cs typeface="Verdana"/>
                <a:sym typeface="Verdana"/>
              </a:rPr>
              <a:t> KPIs </a:t>
            </a:r>
            <a:r>
              <a:rPr lang="fr-FR" sz="1400" b="1" dirty="0" err="1">
                <a:solidFill>
                  <a:schemeClr val="lt1"/>
                </a:solidFill>
                <a:latin typeface="Verdana"/>
                <a:ea typeface="Verdana"/>
                <a:cs typeface="Verdana"/>
                <a:sym typeface="Verdana"/>
              </a:rPr>
              <a:t>levels</a:t>
            </a:r>
            <a:r>
              <a:rPr lang="fr-FR" sz="1400" b="1" dirty="0">
                <a:solidFill>
                  <a:schemeClr val="lt1"/>
                </a:solidFill>
                <a:latin typeface="Verdana"/>
                <a:ea typeface="Verdana"/>
                <a:cs typeface="Verdana"/>
                <a:sym typeface="Verdana"/>
              </a:rPr>
              <a:t> </a:t>
            </a:r>
            <a:r>
              <a:rPr lang="fr-FR" sz="1400" b="1" dirty="0" err="1">
                <a:solidFill>
                  <a:schemeClr val="lt1"/>
                </a:solidFill>
                <a:latin typeface="Verdana"/>
                <a:ea typeface="Verdana"/>
                <a:cs typeface="Verdana"/>
                <a:sym typeface="Verdana"/>
              </a:rPr>
              <a:t>based</a:t>
            </a:r>
            <a:r>
              <a:rPr lang="fr-FR" sz="1400" b="1" dirty="0">
                <a:solidFill>
                  <a:schemeClr val="lt1"/>
                </a:solidFill>
                <a:latin typeface="Verdana"/>
                <a:ea typeface="Verdana"/>
                <a:cs typeface="Verdana"/>
                <a:sym typeface="Verdana"/>
              </a:rPr>
              <a:t> on Drive Test </a:t>
            </a:r>
            <a:r>
              <a:rPr lang="fr-FR" sz="1400" b="1" dirty="0" err="1">
                <a:solidFill>
                  <a:schemeClr val="lt1"/>
                </a:solidFill>
                <a:latin typeface="Verdana"/>
                <a:ea typeface="Verdana"/>
                <a:cs typeface="Verdana"/>
                <a:sym typeface="Verdana"/>
              </a:rPr>
              <a:t>measurements</a:t>
            </a:r>
            <a:r>
              <a:rPr lang="fr-FR" sz="1400" b="1" dirty="0">
                <a:solidFill>
                  <a:schemeClr val="lt1"/>
                </a:solidFill>
                <a:latin typeface="Verdana"/>
                <a:ea typeface="Verdana"/>
                <a:cs typeface="Verdana"/>
                <a:sym typeface="Verdana"/>
              </a:rPr>
              <a:t> results</a:t>
            </a:r>
            <a:endParaRPr dirty="0"/>
          </a:p>
        </p:txBody>
      </p:sp>
      <p:sp>
        <p:nvSpPr>
          <p:cNvPr id="1598" name="Google Shape;1598;p8"/>
          <p:cNvSpPr/>
          <p:nvPr/>
        </p:nvSpPr>
        <p:spPr>
          <a:xfrm>
            <a:off x="468741" y="4082666"/>
            <a:ext cx="631626" cy="631626"/>
          </a:xfrm>
          <a:prstGeom prst="ellipse">
            <a:avLst/>
          </a:prstGeom>
          <a:solidFill>
            <a:schemeClr val="lt1"/>
          </a:solidFill>
          <a:ln w="19050" cap="flat" cmpd="sng">
            <a:solidFill>
              <a:schemeClr val="accent5"/>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99" name="Google Shape;1599;p8"/>
          <p:cNvSpPr/>
          <p:nvPr/>
        </p:nvSpPr>
        <p:spPr>
          <a:xfrm>
            <a:off x="534023" y="4134315"/>
            <a:ext cx="501062" cy="501062"/>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149"/>
                </a:moveTo>
                <a:cubicBezTo>
                  <a:pt x="330" y="149"/>
                  <a:pt x="330" y="149"/>
                  <a:pt x="330" y="149"/>
                </a:cubicBezTo>
                <a:cubicBezTo>
                  <a:pt x="330" y="138"/>
                  <a:pt x="330" y="138"/>
                  <a:pt x="330" y="138"/>
                </a:cubicBezTo>
                <a:cubicBezTo>
                  <a:pt x="330" y="132"/>
                  <a:pt x="326" y="128"/>
                  <a:pt x="320" y="128"/>
                </a:cubicBezTo>
                <a:cubicBezTo>
                  <a:pt x="192" y="128"/>
                  <a:pt x="192" y="128"/>
                  <a:pt x="192" y="128"/>
                </a:cubicBezTo>
                <a:cubicBezTo>
                  <a:pt x="186" y="128"/>
                  <a:pt x="181" y="132"/>
                  <a:pt x="181" y="138"/>
                </a:cubicBezTo>
                <a:cubicBezTo>
                  <a:pt x="181" y="149"/>
                  <a:pt x="181" y="149"/>
                  <a:pt x="181" y="149"/>
                </a:cubicBezTo>
                <a:cubicBezTo>
                  <a:pt x="106" y="149"/>
                  <a:pt x="106" y="149"/>
                  <a:pt x="106" y="149"/>
                </a:cubicBezTo>
                <a:cubicBezTo>
                  <a:pt x="100" y="149"/>
                  <a:pt x="96" y="154"/>
                  <a:pt x="96" y="160"/>
                </a:cubicBezTo>
                <a:cubicBezTo>
                  <a:pt x="96" y="362"/>
                  <a:pt x="96" y="362"/>
                  <a:pt x="96" y="362"/>
                </a:cubicBezTo>
                <a:cubicBezTo>
                  <a:pt x="96" y="368"/>
                  <a:pt x="100" y="373"/>
                  <a:pt x="106" y="373"/>
                </a:cubicBezTo>
                <a:cubicBezTo>
                  <a:pt x="405" y="373"/>
                  <a:pt x="405" y="373"/>
                  <a:pt x="405" y="373"/>
                </a:cubicBezTo>
                <a:cubicBezTo>
                  <a:pt x="411" y="373"/>
                  <a:pt x="416" y="368"/>
                  <a:pt x="416" y="362"/>
                </a:cubicBezTo>
                <a:cubicBezTo>
                  <a:pt x="416" y="160"/>
                  <a:pt x="416" y="160"/>
                  <a:pt x="416" y="160"/>
                </a:cubicBezTo>
                <a:cubicBezTo>
                  <a:pt x="416" y="154"/>
                  <a:pt x="411" y="149"/>
                  <a:pt x="405" y="149"/>
                </a:cubicBezTo>
                <a:close/>
                <a:moveTo>
                  <a:pt x="309" y="149"/>
                </a:moveTo>
                <a:cubicBezTo>
                  <a:pt x="309" y="170"/>
                  <a:pt x="309" y="170"/>
                  <a:pt x="309" y="170"/>
                </a:cubicBezTo>
                <a:cubicBezTo>
                  <a:pt x="202" y="170"/>
                  <a:pt x="202" y="170"/>
                  <a:pt x="202" y="170"/>
                </a:cubicBezTo>
                <a:cubicBezTo>
                  <a:pt x="202" y="160"/>
                  <a:pt x="202" y="160"/>
                  <a:pt x="202" y="160"/>
                </a:cubicBezTo>
                <a:cubicBezTo>
                  <a:pt x="202" y="160"/>
                  <a:pt x="202" y="160"/>
                  <a:pt x="202" y="160"/>
                </a:cubicBezTo>
                <a:cubicBezTo>
                  <a:pt x="202" y="160"/>
                  <a:pt x="202" y="160"/>
                  <a:pt x="202" y="160"/>
                </a:cubicBezTo>
                <a:cubicBezTo>
                  <a:pt x="202" y="149"/>
                  <a:pt x="202" y="149"/>
                  <a:pt x="202" y="149"/>
                </a:cubicBezTo>
                <a:lnTo>
                  <a:pt x="309" y="149"/>
                </a:lnTo>
                <a:close/>
                <a:moveTo>
                  <a:pt x="394" y="352"/>
                </a:moveTo>
                <a:cubicBezTo>
                  <a:pt x="117" y="352"/>
                  <a:pt x="117" y="352"/>
                  <a:pt x="117" y="352"/>
                </a:cubicBezTo>
                <a:cubicBezTo>
                  <a:pt x="117" y="170"/>
                  <a:pt x="117" y="170"/>
                  <a:pt x="117" y="170"/>
                </a:cubicBezTo>
                <a:cubicBezTo>
                  <a:pt x="181" y="170"/>
                  <a:pt x="181" y="170"/>
                  <a:pt x="181" y="170"/>
                </a:cubicBezTo>
                <a:cubicBezTo>
                  <a:pt x="181" y="181"/>
                  <a:pt x="181" y="181"/>
                  <a:pt x="181" y="181"/>
                </a:cubicBezTo>
                <a:cubicBezTo>
                  <a:pt x="181" y="187"/>
                  <a:pt x="186" y="192"/>
                  <a:pt x="192" y="192"/>
                </a:cubicBezTo>
                <a:cubicBezTo>
                  <a:pt x="320" y="192"/>
                  <a:pt x="320" y="192"/>
                  <a:pt x="320" y="192"/>
                </a:cubicBezTo>
                <a:cubicBezTo>
                  <a:pt x="326" y="192"/>
                  <a:pt x="330" y="187"/>
                  <a:pt x="330" y="181"/>
                </a:cubicBezTo>
                <a:cubicBezTo>
                  <a:pt x="330" y="170"/>
                  <a:pt x="330" y="170"/>
                  <a:pt x="330" y="170"/>
                </a:cubicBezTo>
                <a:cubicBezTo>
                  <a:pt x="394" y="170"/>
                  <a:pt x="394" y="170"/>
                  <a:pt x="394" y="170"/>
                </a:cubicBezTo>
                <a:lnTo>
                  <a:pt x="394" y="352"/>
                </a:lnTo>
                <a:close/>
                <a:moveTo>
                  <a:pt x="224" y="213"/>
                </a:moveTo>
                <a:cubicBezTo>
                  <a:pt x="149" y="213"/>
                  <a:pt x="149" y="213"/>
                  <a:pt x="149" y="213"/>
                </a:cubicBezTo>
                <a:cubicBezTo>
                  <a:pt x="143" y="213"/>
                  <a:pt x="138" y="218"/>
                  <a:pt x="138" y="224"/>
                </a:cubicBezTo>
                <a:cubicBezTo>
                  <a:pt x="138" y="298"/>
                  <a:pt x="138" y="298"/>
                  <a:pt x="138" y="298"/>
                </a:cubicBezTo>
                <a:cubicBezTo>
                  <a:pt x="138" y="304"/>
                  <a:pt x="143" y="309"/>
                  <a:pt x="149" y="309"/>
                </a:cubicBezTo>
                <a:cubicBezTo>
                  <a:pt x="224" y="309"/>
                  <a:pt x="224" y="309"/>
                  <a:pt x="224" y="309"/>
                </a:cubicBezTo>
                <a:cubicBezTo>
                  <a:pt x="230" y="309"/>
                  <a:pt x="234" y="304"/>
                  <a:pt x="234" y="298"/>
                </a:cubicBezTo>
                <a:cubicBezTo>
                  <a:pt x="234" y="224"/>
                  <a:pt x="234" y="224"/>
                  <a:pt x="234" y="224"/>
                </a:cubicBezTo>
                <a:cubicBezTo>
                  <a:pt x="234" y="218"/>
                  <a:pt x="230" y="213"/>
                  <a:pt x="224" y="213"/>
                </a:cubicBezTo>
                <a:close/>
                <a:moveTo>
                  <a:pt x="213" y="288"/>
                </a:moveTo>
                <a:cubicBezTo>
                  <a:pt x="160" y="288"/>
                  <a:pt x="160" y="288"/>
                  <a:pt x="160" y="288"/>
                </a:cubicBezTo>
                <a:cubicBezTo>
                  <a:pt x="160" y="234"/>
                  <a:pt x="160" y="234"/>
                  <a:pt x="160" y="234"/>
                </a:cubicBezTo>
                <a:cubicBezTo>
                  <a:pt x="213" y="234"/>
                  <a:pt x="213" y="234"/>
                  <a:pt x="213" y="234"/>
                </a:cubicBezTo>
                <a:lnTo>
                  <a:pt x="213" y="288"/>
                </a:lnTo>
                <a:close/>
                <a:moveTo>
                  <a:pt x="362" y="213"/>
                </a:moveTo>
                <a:cubicBezTo>
                  <a:pt x="368" y="213"/>
                  <a:pt x="373" y="218"/>
                  <a:pt x="373" y="224"/>
                </a:cubicBezTo>
                <a:cubicBezTo>
                  <a:pt x="373" y="230"/>
                  <a:pt x="368" y="234"/>
                  <a:pt x="362" y="234"/>
                </a:cubicBezTo>
                <a:cubicBezTo>
                  <a:pt x="277" y="234"/>
                  <a:pt x="277" y="234"/>
                  <a:pt x="277" y="234"/>
                </a:cubicBezTo>
                <a:cubicBezTo>
                  <a:pt x="271" y="234"/>
                  <a:pt x="266" y="230"/>
                  <a:pt x="266" y="224"/>
                </a:cubicBezTo>
                <a:cubicBezTo>
                  <a:pt x="266" y="218"/>
                  <a:pt x="271" y="213"/>
                  <a:pt x="277" y="213"/>
                </a:cubicBezTo>
                <a:lnTo>
                  <a:pt x="362" y="213"/>
                </a:lnTo>
                <a:close/>
                <a:moveTo>
                  <a:pt x="373" y="266"/>
                </a:moveTo>
                <a:cubicBezTo>
                  <a:pt x="373" y="272"/>
                  <a:pt x="368" y="277"/>
                  <a:pt x="362" y="277"/>
                </a:cubicBezTo>
                <a:cubicBezTo>
                  <a:pt x="277" y="277"/>
                  <a:pt x="277" y="277"/>
                  <a:pt x="277" y="277"/>
                </a:cubicBezTo>
                <a:cubicBezTo>
                  <a:pt x="271" y="277"/>
                  <a:pt x="266" y="272"/>
                  <a:pt x="266" y="266"/>
                </a:cubicBezTo>
                <a:cubicBezTo>
                  <a:pt x="266" y="260"/>
                  <a:pt x="271" y="256"/>
                  <a:pt x="277" y="256"/>
                </a:cubicBezTo>
                <a:cubicBezTo>
                  <a:pt x="362" y="256"/>
                  <a:pt x="362" y="256"/>
                  <a:pt x="362" y="256"/>
                </a:cubicBezTo>
                <a:cubicBezTo>
                  <a:pt x="368" y="256"/>
                  <a:pt x="373" y="260"/>
                  <a:pt x="373" y="266"/>
                </a:cubicBezTo>
                <a:close/>
                <a:moveTo>
                  <a:pt x="373" y="309"/>
                </a:moveTo>
                <a:cubicBezTo>
                  <a:pt x="373" y="315"/>
                  <a:pt x="368" y="320"/>
                  <a:pt x="362" y="320"/>
                </a:cubicBezTo>
                <a:cubicBezTo>
                  <a:pt x="277" y="320"/>
                  <a:pt x="277" y="320"/>
                  <a:pt x="277" y="320"/>
                </a:cubicBezTo>
                <a:cubicBezTo>
                  <a:pt x="271" y="320"/>
                  <a:pt x="266" y="315"/>
                  <a:pt x="266" y="309"/>
                </a:cubicBezTo>
                <a:cubicBezTo>
                  <a:pt x="266" y="303"/>
                  <a:pt x="271" y="298"/>
                  <a:pt x="277" y="298"/>
                </a:cubicBezTo>
                <a:cubicBezTo>
                  <a:pt x="362" y="298"/>
                  <a:pt x="362" y="298"/>
                  <a:pt x="362" y="298"/>
                </a:cubicBezTo>
                <a:cubicBezTo>
                  <a:pt x="368" y="298"/>
                  <a:pt x="373" y="303"/>
                  <a:pt x="373" y="309"/>
                </a:cubicBezTo>
                <a:close/>
              </a:path>
            </a:pathLst>
          </a:custGeom>
          <a:solidFill>
            <a:schemeClr val="accent1"/>
          </a:solidFill>
          <a:ln w="9525"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1600" name="Google Shape;1600;p8"/>
          <p:cNvSpPr txBox="1"/>
          <p:nvPr/>
        </p:nvSpPr>
        <p:spPr>
          <a:xfrm>
            <a:off x="1201827" y="4444491"/>
            <a:ext cx="5886616" cy="754053"/>
          </a:xfrm>
          <a:prstGeom prst="rect">
            <a:avLst/>
          </a:prstGeom>
          <a:noFill/>
          <a:ln>
            <a:noFill/>
          </a:ln>
        </p:spPr>
        <p:txBody>
          <a:bodyPr spcFirstLastPara="1" wrap="square" lIns="0" tIns="45700" rIns="0" bIns="45700" anchor="ctr" anchorCtr="0">
            <a:spAutoFit/>
          </a:bodyPr>
          <a:lstStyle/>
          <a:p>
            <a:pPr marL="171450" marR="0" lvl="1" indent="-171450" algn="l" rtl="0">
              <a:spcBef>
                <a:spcPts val="0"/>
              </a:spcBef>
              <a:spcAft>
                <a:spcPts val="0"/>
              </a:spcAft>
              <a:buClr>
                <a:srgbClr val="000000"/>
              </a:buClr>
              <a:buSzPts val="1100"/>
              <a:buFont typeface="Arial"/>
              <a:buChar char="•"/>
            </a:pPr>
            <a:r>
              <a:rPr lang="fr-FR" sz="1100" b="0" i="0" u="none" strike="noStrike" cap="none" dirty="0">
                <a:solidFill>
                  <a:srgbClr val="000000"/>
                </a:solidFill>
                <a:latin typeface="Verdana"/>
                <a:ea typeface="Verdana"/>
                <a:cs typeface="Verdana"/>
                <a:sym typeface="Verdana"/>
              </a:rPr>
              <a:t>Voice service quality and SMS (one team with Drive test </a:t>
            </a:r>
            <a:r>
              <a:rPr lang="fr-FR" sz="1100" b="0" i="0" u="none" strike="noStrike" cap="none" dirty="0" err="1">
                <a:solidFill>
                  <a:srgbClr val="000000"/>
                </a:solidFill>
                <a:latin typeface="Verdana"/>
                <a:ea typeface="Verdana"/>
                <a:cs typeface="Verdana"/>
                <a:sym typeface="Verdana"/>
              </a:rPr>
              <a:t>tool</a:t>
            </a:r>
            <a:r>
              <a:rPr lang="fr-FR" sz="1100" b="0" i="0" u="none" strike="noStrike" cap="none" dirty="0">
                <a:solidFill>
                  <a:srgbClr val="000000"/>
                </a:solidFill>
                <a:latin typeface="Verdana"/>
                <a:ea typeface="Verdana"/>
                <a:cs typeface="Verdana"/>
                <a:sym typeface="Verdana"/>
              </a:rPr>
              <a:t>)</a:t>
            </a:r>
            <a:endParaRPr dirty="0"/>
          </a:p>
          <a:p>
            <a:pPr marL="171450" marR="0" lvl="1" indent="-171450" algn="l" rtl="0">
              <a:spcBef>
                <a:spcPts val="600"/>
              </a:spcBef>
              <a:spcAft>
                <a:spcPts val="0"/>
              </a:spcAft>
              <a:buClr>
                <a:srgbClr val="000000"/>
              </a:buClr>
              <a:buSzPts val="1100"/>
              <a:buFont typeface="Arial"/>
              <a:buChar char="•"/>
            </a:pPr>
            <a:r>
              <a:rPr lang="fr-FR" sz="1100" b="0" i="0" u="none" strike="noStrike" cap="none" dirty="0">
                <a:solidFill>
                  <a:srgbClr val="000000"/>
                </a:solidFill>
                <a:latin typeface="Verdana"/>
                <a:ea typeface="Verdana"/>
                <a:cs typeface="Verdana"/>
                <a:sym typeface="Verdana"/>
              </a:rPr>
              <a:t>3G Data FTP DL/UL and HTTP Browsing (one team with Drive test </a:t>
            </a:r>
            <a:r>
              <a:rPr lang="fr-FR" sz="1100" b="0" i="0" u="none" strike="noStrike" cap="none" dirty="0" err="1">
                <a:solidFill>
                  <a:srgbClr val="000000"/>
                </a:solidFill>
                <a:latin typeface="Verdana"/>
                <a:ea typeface="Verdana"/>
                <a:cs typeface="Verdana"/>
                <a:sym typeface="Verdana"/>
              </a:rPr>
              <a:t>tool</a:t>
            </a:r>
            <a:r>
              <a:rPr lang="fr-FR" sz="1100" b="0" i="0" u="none" strike="noStrike" cap="none" dirty="0">
                <a:solidFill>
                  <a:srgbClr val="000000"/>
                </a:solidFill>
                <a:latin typeface="Verdana"/>
                <a:ea typeface="Verdana"/>
                <a:cs typeface="Verdana"/>
                <a:sym typeface="Verdana"/>
              </a:rPr>
              <a:t>)</a:t>
            </a:r>
            <a:endParaRPr dirty="0"/>
          </a:p>
          <a:p>
            <a:pPr marL="171450" marR="0" lvl="1" indent="-171450" algn="l" rtl="0">
              <a:spcBef>
                <a:spcPts val="600"/>
              </a:spcBef>
              <a:spcAft>
                <a:spcPts val="0"/>
              </a:spcAft>
              <a:buClr>
                <a:srgbClr val="000000"/>
              </a:buClr>
              <a:buSzPts val="1100"/>
              <a:buFont typeface="Arial"/>
              <a:buChar char="•"/>
            </a:pPr>
            <a:r>
              <a:rPr lang="fr-FR" sz="1100" b="0" i="0" u="none" strike="noStrike" cap="none" dirty="0">
                <a:solidFill>
                  <a:srgbClr val="000000"/>
                </a:solidFill>
                <a:latin typeface="Verdana"/>
                <a:ea typeface="Verdana"/>
                <a:cs typeface="Verdana"/>
                <a:sym typeface="Verdana"/>
              </a:rPr>
              <a:t>4G Data FTP DL/UL and  HTTP Browsing (one team with Drive test </a:t>
            </a:r>
            <a:r>
              <a:rPr lang="fr-FR" sz="1100" b="0" i="0" u="none" strike="noStrike" cap="none" dirty="0" err="1">
                <a:solidFill>
                  <a:srgbClr val="000000"/>
                </a:solidFill>
                <a:latin typeface="Verdana"/>
                <a:ea typeface="Verdana"/>
                <a:cs typeface="Verdana"/>
                <a:sym typeface="Verdana"/>
              </a:rPr>
              <a:t>tool</a:t>
            </a:r>
            <a:r>
              <a:rPr lang="fr-FR" sz="1100" b="0" i="0" u="none" strike="noStrike" cap="none" dirty="0">
                <a:solidFill>
                  <a:srgbClr val="000000"/>
                </a:solidFill>
                <a:latin typeface="Verdana"/>
                <a:ea typeface="Verdana"/>
                <a:cs typeface="Verdana"/>
                <a:sym typeface="Verdana"/>
              </a:rPr>
              <a:t>)</a:t>
            </a:r>
            <a:endParaRPr dirty="0"/>
          </a:p>
        </p:txBody>
      </p:sp>
      <p:sp>
        <p:nvSpPr>
          <p:cNvPr id="1601" name="Google Shape;1601;p8"/>
          <p:cNvSpPr/>
          <p:nvPr/>
        </p:nvSpPr>
        <p:spPr>
          <a:xfrm>
            <a:off x="468741" y="5157325"/>
            <a:ext cx="11074697" cy="927777"/>
          </a:xfrm>
          <a:prstGeom prst="rect">
            <a:avLst/>
          </a:prstGeom>
          <a:noFill/>
          <a:ln w="9525" cap="flat" cmpd="sng">
            <a:solidFill>
              <a:srgbClr val="046A3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602" name="Google Shape;1602;p8"/>
          <p:cNvSpPr/>
          <p:nvPr/>
        </p:nvSpPr>
        <p:spPr>
          <a:xfrm>
            <a:off x="2643633" y="5253873"/>
            <a:ext cx="1771125"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Drive Test execution</a:t>
            </a:r>
            <a:endParaRPr/>
          </a:p>
        </p:txBody>
      </p:sp>
      <p:sp>
        <p:nvSpPr>
          <p:cNvPr id="1603" name="Google Shape;1603;p8"/>
          <p:cNvSpPr/>
          <p:nvPr/>
        </p:nvSpPr>
        <p:spPr>
          <a:xfrm>
            <a:off x="5016465" y="5253873"/>
            <a:ext cx="1771125"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Post processing and report preparation</a:t>
            </a:r>
            <a:endParaRPr/>
          </a:p>
        </p:txBody>
      </p:sp>
      <p:sp>
        <p:nvSpPr>
          <p:cNvPr id="1604" name="Google Shape;1604;p8"/>
          <p:cNvSpPr/>
          <p:nvPr/>
        </p:nvSpPr>
        <p:spPr>
          <a:xfrm>
            <a:off x="590841" y="5253873"/>
            <a:ext cx="1502783"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Kick-off</a:t>
            </a:r>
            <a:endParaRPr/>
          </a:p>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Prerequisites</a:t>
            </a:r>
            <a:endParaRPr/>
          </a:p>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Drive Test route preparation</a:t>
            </a:r>
            <a:endParaRPr/>
          </a:p>
        </p:txBody>
      </p:sp>
      <p:sp>
        <p:nvSpPr>
          <p:cNvPr id="1605" name="Google Shape;1605;p8"/>
          <p:cNvSpPr/>
          <p:nvPr/>
        </p:nvSpPr>
        <p:spPr>
          <a:xfrm>
            <a:off x="7339598" y="5253873"/>
            <a:ext cx="1863052"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Deep Analysis and</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Recommendations </a:t>
            </a:r>
            <a:endParaRPr/>
          </a:p>
        </p:txBody>
      </p:sp>
      <p:sp>
        <p:nvSpPr>
          <p:cNvPr id="1606" name="Google Shape;1606;p8"/>
          <p:cNvSpPr/>
          <p:nvPr/>
        </p:nvSpPr>
        <p:spPr>
          <a:xfrm>
            <a:off x="2165848" y="5505093"/>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607" name="Google Shape;1607;p8"/>
          <p:cNvSpPr/>
          <p:nvPr/>
        </p:nvSpPr>
        <p:spPr>
          <a:xfrm>
            <a:off x="4522863" y="5533750"/>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608" name="Google Shape;1608;p8"/>
          <p:cNvSpPr/>
          <p:nvPr/>
        </p:nvSpPr>
        <p:spPr>
          <a:xfrm>
            <a:off x="6879517" y="5533749"/>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609" name="Google Shape;1609;p8"/>
          <p:cNvSpPr/>
          <p:nvPr/>
        </p:nvSpPr>
        <p:spPr>
          <a:xfrm>
            <a:off x="9266176" y="5533749"/>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610" name="Google Shape;1610;p8"/>
          <p:cNvSpPr/>
          <p:nvPr/>
        </p:nvSpPr>
        <p:spPr>
          <a:xfrm>
            <a:off x="9780716" y="5253873"/>
            <a:ext cx="1633016"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Presentation</a:t>
            </a:r>
            <a:endParaRPr/>
          </a:p>
        </p:txBody>
      </p:sp>
      <p:sp>
        <p:nvSpPr>
          <p:cNvPr id="1611" name="Google Shape;1611;p8"/>
          <p:cNvSpPr/>
          <p:nvPr/>
        </p:nvSpPr>
        <p:spPr>
          <a:xfrm>
            <a:off x="618577" y="6136890"/>
            <a:ext cx="1475047" cy="325970"/>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Preparation</a:t>
            </a:r>
            <a:endParaRPr/>
          </a:p>
        </p:txBody>
      </p:sp>
      <p:sp>
        <p:nvSpPr>
          <p:cNvPr id="1612" name="Google Shape;1612;p8"/>
          <p:cNvSpPr/>
          <p:nvPr/>
        </p:nvSpPr>
        <p:spPr>
          <a:xfrm>
            <a:off x="2681477" y="6164956"/>
            <a:ext cx="1733280" cy="325972"/>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Network Data Collection</a:t>
            </a:r>
            <a:endParaRPr/>
          </a:p>
        </p:txBody>
      </p:sp>
      <p:sp>
        <p:nvSpPr>
          <p:cNvPr id="1613" name="Google Shape;1613;p8"/>
          <p:cNvSpPr/>
          <p:nvPr/>
        </p:nvSpPr>
        <p:spPr>
          <a:xfrm>
            <a:off x="5016465" y="6167622"/>
            <a:ext cx="1771125" cy="341984"/>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Post Processing </a:t>
            </a:r>
            <a:endParaRPr/>
          </a:p>
        </p:txBody>
      </p:sp>
      <p:sp>
        <p:nvSpPr>
          <p:cNvPr id="1614" name="Google Shape;1614;p8"/>
          <p:cNvSpPr/>
          <p:nvPr/>
        </p:nvSpPr>
        <p:spPr>
          <a:xfrm>
            <a:off x="7339597" y="6136890"/>
            <a:ext cx="1926579" cy="372716"/>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Events and layer 3 analysis</a:t>
            </a:r>
            <a:endParaRPr/>
          </a:p>
        </p:txBody>
      </p:sp>
      <p:sp>
        <p:nvSpPr>
          <p:cNvPr id="1615" name="Google Shape;1615;p8"/>
          <p:cNvSpPr/>
          <p:nvPr/>
        </p:nvSpPr>
        <p:spPr>
          <a:xfrm>
            <a:off x="9809506" y="6167622"/>
            <a:ext cx="1604226" cy="372718"/>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Reporting</a:t>
            </a:r>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20"/>
        <p:cNvGrpSpPr/>
        <p:nvPr/>
      </p:nvGrpSpPr>
      <p:grpSpPr>
        <a:xfrm>
          <a:off x="0" y="0"/>
          <a:ext cx="0" cy="0"/>
          <a:chOff x="0" y="0"/>
          <a:chExt cx="0" cy="0"/>
        </a:xfrm>
      </p:grpSpPr>
      <p:sp>
        <p:nvSpPr>
          <p:cNvPr id="1621" name="Google Shape;1621;p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Scope of Work (ii/ii)</a:t>
            </a:r>
            <a:endParaRPr/>
          </a:p>
        </p:txBody>
      </p:sp>
      <p:sp>
        <p:nvSpPr>
          <p:cNvPr id="1622" name="Google Shape;1622;p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9</a:t>
            </a:fld>
            <a:endParaRPr sz="651" b="0" i="0" u="none" strike="noStrike" cap="none">
              <a:solidFill>
                <a:srgbClr val="000000"/>
              </a:solidFill>
              <a:latin typeface="Verdana"/>
              <a:ea typeface="Verdana"/>
              <a:cs typeface="Verdana"/>
              <a:sym typeface="Verdana"/>
            </a:endParaRPr>
          </a:p>
        </p:txBody>
      </p:sp>
      <p:sp>
        <p:nvSpPr>
          <p:cNvPr id="1623" name="Google Shape;1623;p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sp>
        <p:nvSpPr>
          <p:cNvPr id="1624" name="Google Shape;1624;p9"/>
          <p:cNvSpPr txBox="1"/>
          <p:nvPr/>
        </p:nvSpPr>
        <p:spPr>
          <a:xfrm>
            <a:off x="2050187" y="1136813"/>
            <a:ext cx="378309" cy="18421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197" b="1">
                <a:solidFill>
                  <a:srgbClr val="FFFFFF"/>
                </a:solidFill>
                <a:latin typeface="Verdana"/>
                <a:ea typeface="Verdana"/>
                <a:cs typeface="Verdana"/>
                <a:sym typeface="Verdana"/>
              </a:rPr>
              <a:t>Cost</a:t>
            </a:r>
            <a:endParaRPr/>
          </a:p>
        </p:txBody>
      </p:sp>
      <p:cxnSp>
        <p:nvCxnSpPr>
          <p:cNvPr id="1625" name="Google Shape;1625;p9"/>
          <p:cNvCxnSpPr/>
          <p:nvPr/>
        </p:nvCxnSpPr>
        <p:spPr>
          <a:xfrm>
            <a:off x="5418456" y="2104575"/>
            <a:ext cx="56297" cy="53738"/>
          </a:xfrm>
          <a:prstGeom prst="straightConnector1">
            <a:avLst/>
          </a:prstGeom>
          <a:noFill/>
          <a:ln w="9525" cap="flat" cmpd="sng">
            <a:solidFill>
              <a:srgbClr val="2292D2"/>
            </a:solidFill>
            <a:prstDash val="solid"/>
            <a:round/>
            <a:headEnd type="none" w="sm" len="sm"/>
            <a:tailEnd type="none" w="sm" len="sm"/>
          </a:ln>
        </p:spPr>
      </p:cxnSp>
      <p:sp>
        <p:nvSpPr>
          <p:cNvPr id="1626" name="Google Shape;1626;p9"/>
          <p:cNvSpPr/>
          <p:nvPr/>
        </p:nvSpPr>
        <p:spPr>
          <a:xfrm>
            <a:off x="1971048" y="1519878"/>
            <a:ext cx="1720457" cy="162421"/>
          </a:xfrm>
          <a:custGeom>
            <a:avLst/>
            <a:gdLst/>
            <a:ahLst/>
            <a:cxnLst/>
            <a:rect l="l" t="t" r="r" b="b"/>
            <a:pathLst>
              <a:path w="2011680" h="189914" extrusionOk="0">
                <a:moveTo>
                  <a:pt x="0" y="0"/>
                </a:moveTo>
                <a:lnTo>
                  <a:pt x="2011680" y="0"/>
                </a:lnTo>
                <a:lnTo>
                  <a:pt x="1976511" y="189914"/>
                </a:lnTo>
                <a:lnTo>
                  <a:pt x="0" y="0"/>
                </a:lnTo>
                <a:close/>
              </a:path>
            </a:pathLst>
          </a:custGeom>
          <a:gradFill>
            <a:gsLst>
              <a:gs pos="0">
                <a:srgbClr val="000000">
                  <a:alpha val="20000"/>
                </a:srgbClr>
              </a:gs>
              <a:gs pos="100000">
                <a:srgbClr val="FFFFFF">
                  <a:alpha val="0"/>
                </a:srgbClr>
              </a:gs>
            </a:gsLst>
            <a:lin ang="2700000" scaled="0"/>
          </a:gradFill>
          <a:ln>
            <a:noFill/>
          </a:ln>
        </p:spPr>
        <p:txBody>
          <a:bodyPr spcFirstLastPara="1" wrap="square" lIns="76025" tIns="76025" rIns="76025" bIns="76025" anchor="ctr" anchorCtr="0">
            <a:noAutofit/>
          </a:bodyPr>
          <a:lstStyle/>
          <a:p>
            <a:pPr marL="0" marR="0" lvl="0" indent="0" algn="ctr" rtl="0">
              <a:lnSpc>
                <a:spcPct val="106000"/>
              </a:lnSpc>
              <a:spcBef>
                <a:spcPts val="0"/>
              </a:spcBef>
              <a:spcAft>
                <a:spcPts val="0"/>
              </a:spcAft>
              <a:buClr>
                <a:schemeClr val="dk1"/>
              </a:buClr>
              <a:buSzPts val="1368"/>
              <a:buFont typeface="Noto Sans Symbols"/>
              <a:buNone/>
            </a:pPr>
            <a:endParaRPr sz="1368" b="1">
              <a:solidFill>
                <a:srgbClr val="FFFFFF"/>
              </a:solidFill>
              <a:latin typeface="Verdana"/>
              <a:ea typeface="Verdana"/>
              <a:cs typeface="Verdana"/>
              <a:sym typeface="Verdana"/>
            </a:endParaRPr>
          </a:p>
        </p:txBody>
      </p:sp>
      <p:pic>
        <p:nvPicPr>
          <p:cNvPr id="1627" name="Google Shape;1627;p9"/>
          <p:cNvPicPr preferRelativeResize="0"/>
          <p:nvPr/>
        </p:nvPicPr>
        <p:blipFill rotWithShape="1">
          <a:blip r:embed="rId3">
            <a:alphaModFix/>
          </a:blip>
          <a:srcRect/>
          <a:stretch/>
        </p:blipFill>
        <p:spPr>
          <a:xfrm>
            <a:off x="1261753" y="963162"/>
            <a:ext cx="3219347" cy="753353"/>
          </a:xfrm>
          <a:prstGeom prst="rect">
            <a:avLst/>
          </a:prstGeom>
          <a:noFill/>
          <a:ln>
            <a:noFill/>
          </a:ln>
        </p:spPr>
      </p:pic>
      <p:sp>
        <p:nvSpPr>
          <p:cNvPr id="1628" name="Google Shape;1628;p9"/>
          <p:cNvSpPr txBox="1"/>
          <p:nvPr/>
        </p:nvSpPr>
        <p:spPr>
          <a:xfrm>
            <a:off x="2103390" y="1223220"/>
            <a:ext cx="1710405" cy="18421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197" b="1">
                <a:solidFill>
                  <a:srgbClr val="FFFFFF"/>
                </a:solidFill>
                <a:latin typeface="Verdana"/>
                <a:ea typeface="Verdana"/>
                <a:cs typeface="Verdana"/>
                <a:sym typeface="Verdana"/>
              </a:rPr>
              <a:t>Cities to be covered</a:t>
            </a:r>
            <a:endParaRPr/>
          </a:p>
        </p:txBody>
      </p:sp>
      <p:sp>
        <p:nvSpPr>
          <p:cNvPr id="1629" name="Google Shape;1629;p9"/>
          <p:cNvSpPr txBox="1"/>
          <p:nvPr/>
        </p:nvSpPr>
        <p:spPr>
          <a:xfrm>
            <a:off x="7924655" y="1102597"/>
            <a:ext cx="378309" cy="18421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197" b="1">
                <a:solidFill>
                  <a:srgbClr val="FFFFFF"/>
                </a:solidFill>
                <a:latin typeface="Verdana"/>
                <a:ea typeface="Verdana"/>
                <a:cs typeface="Verdana"/>
                <a:sym typeface="Verdana"/>
              </a:rPr>
              <a:t>Cost</a:t>
            </a:r>
            <a:endParaRPr/>
          </a:p>
        </p:txBody>
      </p:sp>
      <p:sp>
        <p:nvSpPr>
          <p:cNvPr id="1630" name="Google Shape;1630;p9"/>
          <p:cNvSpPr/>
          <p:nvPr/>
        </p:nvSpPr>
        <p:spPr>
          <a:xfrm>
            <a:off x="7845516" y="1485662"/>
            <a:ext cx="1720457" cy="162421"/>
          </a:xfrm>
          <a:custGeom>
            <a:avLst/>
            <a:gdLst/>
            <a:ahLst/>
            <a:cxnLst/>
            <a:rect l="l" t="t" r="r" b="b"/>
            <a:pathLst>
              <a:path w="2011680" h="189914" extrusionOk="0">
                <a:moveTo>
                  <a:pt x="0" y="0"/>
                </a:moveTo>
                <a:lnTo>
                  <a:pt x="2011680" y="0"/>
                </a:lnTo>
                <a:lnTo>
                  <a:pt x="1976511" y="189914"/>
                </a:lnTo>
                <a:lnTo>
                  <a:pt x="0" y="0"/>
                </a:lnTo>
                <a:close/>
              </a:path>
            </a:pathLst>
          </a:custGeom>
          <a:gradFill>
            <a:gsLst>
              <a:gs pos="0">
                <a:srgbClr val="000000">
                  <a:alpha val="20000"/>
                </a:srgbClr>
              </a:gs>
              <a:gs pos="100000">
                <a:srgbClr val="FFFFFF">
                  <a:alpha val="0"/>
                </a:srgbClr>
              </a:gs>
            </a:gsLst>
            <a:lin ang="2700000" scaled="0"/>
          </a:gradFill>
          <a:ln>
            <a:noFill/>
          </a:ln>
        </p:spPr>
        <p:txBody>
          <a:bodyPr spcFirstLastPara="1" wrap="square" lIns="76025" tIns="76025" rIns="76025" bIns="76025" anchor="ctr" anchorCtr="0">
            <a:noAutofit/>
          </a:bodyPr>
          <a:lstStyle/>
          <a:p>
            <a:pPr marL="0" marR="0" lvl="0" indent="0" algn="ctr" rtl="0">
              <a:lnSpc>
                <a:spcPct val="106000"/>
              </a:lnSpc>
              <a:spcBef>
                <a:spcPts val="0"/>
              </a:spcBef>
              <a:spcAft>
                <a:spcPts val="0"/>
              </a:spcAft>
              <a:buClr>
                <a:schemeClr val="dk1"/>
              </a:buClr>
              <a:buSzPts val="1368"/>
              <a:buFont typeface="Noto Sans Symbols"/>
              <a:buNone/>
            </a:pPr>
            <a:endParaRPr sz="1368" b="1">
              <a:solidFill>
                <a:srgbClr val="FFFFFF"/>
              </a:solidFill>
              <a:latin typeface="Verdana"/>
              <a:ea typeface="Verdana"/>
              <a:cs typeface="Verdana"/>
              <a:sym typeface="Verdana"/>
            </a:endParaRPr>
          </a:p>
        </p:txBody>
      </p:sp>
      <p:pic>
        <p:nvPicPr>
          <p:cNvPr id="1631" name="Google Shape;1631;p9"/>
          <p:cNvPicPr preferRelativeResize="0"/>
          <p:nvPr/>
        </p:nvPicPr>
        <p:blipFill rotWithShape="1">
          <a:blip r:embed="rId3">
            <a:alphaModFix/>
          </a:blip>
          <a:srcRect/>
          <a:stretch/>
        </p:blipFill>
        <p:spPr>
          <a:xfrm>
            <a:off x="7136221" y="928946"/>
            <a:ext cx="3219347" cy="753353"/>
          </a:xfrm>
          <a:prstGeom prst="rect">
            <a:avLst/>
          </a:prstGeom>
          <a:noFill/>
          <a:ln>
            <a:noFill/>
          </a:ln>
        </p:spPr>
      </p:pic>
      <p:sp>
        <p:nvSpPr>
          <p:cNvPr id="1632" name="Google Shape;1632;p9"/>
          <p:cNvSpPr txBox="1"/>
          <p:nvPr/>
        </p:nvSpPr>
        <p:spPr>
          <a:xfrm>
            <a:off x="7977858" y="1189004"/>
            <a:ext cx="1247136" cy="18421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197" b="1">
                <a:solidFill>
                  <a:srgbClr val="FFFFFF"/>
                </a:solidFill>
                <a:latin typeface="Verdana"/>
                <a:ea typeface="Verdana"/>
                <a:cs typeface="Verdana"/>
                <a:sym typeface="Verdana"/>
              </a:rPr>
              <a:t>Drive Test KPI</a:t>
            </a:r>
            <a:endParaRPr/>
          </a:p>
        </p:txBody>
      </p:sp>
      <p:sp>
        <p:nvSpPr>
          <p:cNvPr id="1633" name="Google Shape;1633;p9"/>
          <p:cNvSpPr/>
          <p:nvPr/>
        </p:nvSpPr>
        <p:spPr>
          <a:xfrm>
            <a:off x="5970362" y="2910429"/>
            <a:ext cx="2416432"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000">
              <a:solidFill>
                <a:schemeClr val="dk1"/>
              </a:solidFill>
              <a:latin typeface="Verdana"/>
              <a:ea typeface="Verdana"/>
              <a:cs typeface="Verdana"/>
              <a:sym typeface="Verdana"/>
            </a:endParaRPr>
          </a:p>
        </p:txBody>
      </p:sp>
      <p:sp>
        <p:nvSpPr>
          <p:cNvPr id="1634" name="Google Shape;1634;p9"/>
          <p:cNvSpPr/>
          <p:nvPr/>
        </p:nvSpPr>
        <p:spPr>
          <a:xfrm>
            <a:off x="6040471" y="2162224"/>
            <a:ext cx="2707603" cy="293756"/>
          </a:xfrm>
          <a:prstGeom prst="rect">
            <a:avLst/>
          </a:prstGeom>
          <a:solidFill>
            <a:schemeClr val="accent6"/>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200"/>
              <a:buFont typeface="Noto Sans Symbols"/>
              <a:buNone/>
            </a:pPr>
            <a:r>
              <a:rPr lang="fr-FR" sz="1200" b="1">
                <a:solidFill>
                  <a:schemeClr val="lt1"/>
                </a:solidFill>
                <a:latin typeface="Verdana"/>
                <a:ea typeface="Verdana"/>
                <a:cs typeface="Verdana"/>
                <a:sym typeface="Verdana"/>
              </a:rPr>
              <a:t>Data KPIs (2G/3G/LTE)</a:t>
            </a:r>
            <a:endParaRPr sz="1200" b="1">
              <a:solidFill>
                <a:schemeClr val="lt1"/>
              </a:solidFill>
              <a:latin typeface="Verdana"/>
              <a:ea typeface="Verdana"/>
              <a:cs typeface="Verdana"/>
              <a:sym typeface="Verdana"/>
            </a:endParaRPr>
          </a:p>
        </p:txBody>
      </p:sp>
      <p:sp>
        <p:nvSpPr>
          <p:cNvPr id="1635" name="Google Shape;1635;p9"/>
          <p:cNvSpPr/>
          <p:nvPr/>
        </p:nvSpPr>
        <p:spPr>
          <a:xfrm>
            <a:off x="6001735" y="2556072"/>
            <a:ext cx="2859462" cy="969496"/>
          </a:xfrm>
          <a:prstGeom prst="rect">
            <a:avLst/>
          </a:prstGeom>
          <a:noFill/>
          <a:ln>
            <a:noFill/>
          </a:ln>
        </p:spPr>
        <p:txBody>
          <a:bodyPr spcFirstLastPara="1" wrap="square" lIns="91425" tIns="45700" rIns="91425" bIns="45700" anchor="t" anchorCtr="0">
            <a:spAutoFit/>
          </a:bodyPr>
          <a:lstStyle/>
          <a:p>
            <a:pPr marL="171450" marR="0" lvl="0" indent="-171450" algn="l" rtl="0">
              <a:spcBef>
                <a:spcPts val="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HTTP Browsing Success Ratio</a:t>
            </a:r>
            <a:endParaRPr dirty="0"/>
          </a:p>
          <a:p>
            <a:pPr marL="171450" marR="0" lvl="0" indent="-171450"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Session Setup time</a:t>
            </a:r>
            <a:endParaRPr sz="1050" dirty="0">
              <a:solidFill>
                <a:schemeClr val="accent6"/>
              </a:solidFill>
              <a:latin typeface="Verdana"/>
              <a:ea typeface="Verdana"/>
              <a:cs typeface="Verdana"/>
              <a:sym typeface="Verdana"/>
            </a:endParaRPr>
          </a:p>
          <a:p>
            <a:pPr marL="171450" marR="0" lvl="0" indent="-171450"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FTP Session Success Rate</a:t>
            </a:r>
            <a:endParaRPr sz="1050" dirty="0">
              <a:solidFill>
                <a:schemeClr val="accent6"/>
              </a:solidFill>
              <a:latin typeface="Verdana"/>
              <a:ea typeface="Verdana"/>
              <a:cs typeface="Verdana"/>
              <a:sym typeface="Verdana"/>
            </a:endParaRPr>
          </a:p>
          <a:p>
            <a:pPr marL="171450" marR="0" lvl="0" indent="-171450"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FTP UL/DL Throughput</a:t>
            </a:r>
            <a:endParaRPr dirty="0"/>
          </a:p>
        </p:txBody>
      </p:sp>
      <p:sp>
        <p:nvSpPr>
          <p:cNvPr id="1636" name="Google Shape;1636;p9"/>
          <p:cNvSpPr/>
          <p:nvPr/>
        </p:nvSpPr>
        <p:spPr>
          <a:xfrm>
            <a:off x="6005837" y="4307947"/>
            <a:ext cx="2742238" cy="325155"/>
          </a:xfrm>
          <a:prstGeom prst="rect">
            <a:avLst/>
          </a:prstGeom>
          <a:solidFill>
            <a:schemeClr val="accent6"/>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None/>
            </a:pPr>
            <a:r>
              <a:rPr lang="fr-FR" sz="1200" b="1" dirty="0">
                <a:solidFill>
                  <a:schemeClr val="lt1"/>
                </a:solidFill>
                <a:latin typeface="Verdana"/>
                <a:ea typeface="Verdana"/>
                <a:cs typeface="Verdana"/>
                <a:sym typeface="Verdana"/>
              </a:rPr>
              <a:t>Coverage rate (2G/3G/LTE)</a:t>
            </a:r>
            <a:endParaRPr sz="1200" b="1" dirty="0">
              <a:solidFill>
                <a:schemeClr val="lt1"/>
              </a:solidFill>
              <a:latin typeface="Verdana"/>
              <a:ea typeface="Verdana"/>
              <a:cs typeface="Verdana"/>
              <a:sym typeface="Verdana"/>
            </a:endParaRPr>
          </a:p>
        </p:txBody>
      </p:sp>
      <p:sp>
        <p:nvSpPr>
          <p:cNvPr id="1637" name="Google Shape;1637;p9"/>
          <p:cNvSpPr/>
          <p:nvPr/>
        </p:nvSpPr>
        <p:spPr>
          <a:xfrm>
            <a:off x="6040471" y="4685104"/>
            <a:ext cx="2820725" cy="754053"/>
          </a:xfrm>
          <a:prstGeom prst="rect">
            <a:avLst/>
          </a:prstGeom>
          <a:noFill/>
          <a:ln>
            <a:noFill/>
          </a:ln>
        </p:spPr>
        <p:txBody>
          <a:bodyPr spcFirstLastPara="1" wrap="square" lIns="91425" tIns="45700" rIns="91425" bIns="45700" anchor="t" anchorCtr="0">
            <a:spAutoFit/>
          </a:bodyPr>
          <a:lstStyle/>
          <a:p>
            <a:pPr marL="171450" marR="0" lvl="0" indent="-171450" algn="l" rtl="0">
              <a:spcBef>
                <a:spcPts val="0"/>
              </a:spcBef>
              <a:spcAft>
                <a:spcPts val="0"/>
              </a:spcAft>
              <a:buClr>
                <a:schemeClr val="accent6"/>
              </a:buClr>
              <a:buSzPts val="1050"/>
              <a:buFont typeface="Arial"/>
              <a:buChar char="•"/>
            </a:pPr>
            <a:r>
              <a:rPr lang="fr-FR" sz="1050" dirty="0" err="1">
                <a:solidFill>
                  <a:schemeClr val="accent6"/>
                </a:solidFill>
                <a:latin typeface="Verdana"/>
                <a:ea typeface="Verdana"/>
                <a:cs typeface="Verdana"/>
                <a:sym typeface="Verdana"/>
              </a:rPr>
              <a:t>Outoor</a:t>
            </a:r>
            <a:r>
              <a:rPr lang="fr-FR" sz="1050" dirty="0">
                <a:solidFill>
                  <a:schemeClr val="accent6"/>
                </a:solidFill>
                <a:latin typeface="Verdana"/>
                <a:ea typeface="Verdana"/>
                <a:cs typeface="Verdana"/>
                <a:sym typeface="Verdana"/>
              </a:rPr>
              <a:t> Coverage rate</a:t>
            </a:r>
            <a:endParaRPr sz="1050" dirty="0">
              <a:solidFill>
                <a:schemeClr val="accent6"/>
              </a:solidFill>
              <a:latin typeface="Verdana"/>
              <a:ea typeface="Verdana"/>
              <a:cs typeface="Verdana"/>
              <a:sym typeface="Verdana"/>
            </a:endParaRPr>
          </a:p>
          <a:p>
            <a:pPr marL="171450" marR="0" lvl="0" indent="-171450"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Indoor coverage rate</a:t>
            </a:r>
            <a:endParaRPr sz="1050" dirty="0">
              <a:solidFill>
                <a:schemeClr val="accent6"/>
              </a:solidFill>
              <a:latin typeface="Verdana"/>
              <a:ea typeface="Verdana"/>
              <a:cs typeface="Verdana"/>
              <a:sym typeface="Verdana"/>
            </a:endParaRPr>
          </a:p>
          <a:p>
            <a:pPr marL="171450" marR="0" lvl="0" indent="-171450"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Incar coverage rate</a:t>
            </a:r>
            <a:endParaRPr sz="1050" dirty="0">
              <a:solidFill>
                <a:schemeClr val="accent6"/>
              </a:solidFill>
              <a:latin typeface="Verdana"/>
              <a:ea typeface="Verdana"/>
              <a:cs typeface="Verdana"/>
              <a:sym typeface="Verdana"/>
            </a:endParaRPr>
          </a:p>
        </p:txBody>
      </p:sp>
      <p:sp>
        <p:nvSpPr>
          <p:cNvPr id="1638" name="Google Shape;1638;p9"/>
          <p:cNvSpPr/>
          <p:nvPr/>
        </p:nvSpPr>
        <p:spPr>
          <a:xfrm>
            <a:off x="9104087" y="2161012"/>
            <a:ext cx="2772000" cy="294968"/>
          </a:xfrm>
          <a:prstGeom prst="rect">
            <a:avLst/>
          </a:prstGeom>
          <a:solidFill>
            <a:schemeClr val="accent6"/>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None/>
            </a:pPr>
            <a:r>
              <a:rPr lang="fr-FR" sz="1200" b="1" dirty="0">
                <a:solidFill>
                  <a:schemeClr val="lt1"/>
                </a:solidFill>
                <a:latin typeface="Verdana"/>
                <a:ea typeface="Verdana"/>
                <a:cs typeface="Verdana"/>
                <a:sym typeface="Verdana"/>
              </a:rPr>
              <a:t>Voice KPIs </a:t>
            </a:r>
            <a:endParaRPr sz="1200" b="1" dirty="0">
              <a:solidFill>
                <a:schemeClr val="lt1"/>
              </a:solidFill>
              <a:latin typeface="Verdana"/>
              <a:ea typeface="Verdana"/>
              <a:cs typeface="Verdana"/>
              <a:sym typeface="Verdana"/>
            </a:endParaRPr>
          </a:p>
        </p:txBody>
      </p:sp>
      <p:sp>
        <p:nvSpPr>
          <p:cNvPr id="1639" name="Google Shape;1639;p9"/>
          <p:cNvSpPr/>
          <p:nvPr/>
        </p:nvSpPr>
        <p:spPr>
          <a:xfrm>
            <a:off x="8972653" y="2589297"/>
            <a:ext cx="3219347" cy="1446509"/>
          </a:xfrm>
          <a:prstGeom prst="rect">
            <a:avLst/>
          </a:prstGeom>
          <a:noFill/>
          <a:ln>
            <a:noFill/>
          </a:ln>
        </p:spPr>
        <p:txBody>
          <a:bodyPr spcFirstLastPara="1" wrap="square" lIns="91425" tIns="45700" rIns="91425" bIns="45700" anchor="t" anchorCtr="0">
            <a:spAutoFit/>
          </a:bodyPr>
          <a:lstStyle/>
          <a:p>
            <a:pPr marL="176213" marR="0" lvl="0" indent="-176213" algn="l" rtl="0">
              <a:spcBef>
                <a:spcPts val="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Call blocking rate</a:t>
            </a:r>
            <a:endParaRPr sz="1050" dirty="0">
              <a:solidFill>
                <a:schemeClr val="accent6"/>
              </a:solidFill>
              <a:latin typeface="Verdana"/>
              <a:ea typeface="Verdana"/>
              <a:cs typeface="Verdana"/>
              <a:sym typeface="Verdana"/>
            </a:endParaRPr>
          </a:p>
          <a:p>
            <a:pPr marL="176213" marR="0" lvl="0" indent="-176213"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Call drop rate</a:t>
            </a:r>
            <a:endParaRPr sz="1050" dirty="0">
              <a:solidFill>
                <a:schemeClr val="accent6"/>
              </a:solidFill>
              <a:latin typeface="Verdana"/>
              <a:ea typeface="Verdana"/>
              <a:cs typeface="Verdana"/>
              <a:sym typeface="Verdana"/>
            </a:endParaRPr>
          </a:p>
          <a:p>
            <a:pPr marL="176213" marR="0" lvl="0" indent="-176213"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Call </a:t>
            </a:r>
            <a:r>
              <a:rPr lang="fr-FR" sz="1050" dirty="0" err="1">
                <a:solidFill>
                  <a:schemeClr val="accent6"/>
                </a:solidFill>
                <a:latin typeface="Verdana"/>
                <a:ea typeface="Verdana"/>
                <a:cs typeface="Verdana"/>
                <a:sym typeface="Verdana"/>
              </a:rPr>
              <a:t>completion</a:t>
            </a:r>
            <a:r>
              <a:rPr lang="fr-FR" sz="1050" dirty="0">
                <a:solidFill>
                  <a:schemeClr val="accent6"/>
                </a:solidFill>
                <a:latin typeface="Verdana"/>
                <a:ea typeface="Verdana"/>
                <a:cs typeface="Verdana"/>
                <a:sym typeface="Verdana"/>
              </a:rPr>
              <a:t> success rate</a:t>
            </a:r>
            <a:endParaRPr sz="1050" dirty="0">
              <a:solidFill>
                <a:schemeClr val="accent6"/>
              </a:solidFill>
              <a:latin typeface="Verdana"/>
              <a:ea typeface="Verdana"/>
              <a:cs typeface="Verdana"/>
              <a:sym typeface="Verdana"/>
            </a:endParaRPr>
          </a:p>
          <a:p>
            <a:pPr marL="176213" marR="0" lvl="0" indent="-176213"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Call </a:t>
            </a:r>
            <a:r>
              <a:rPr lang="fr-FR" sz="1050" dirty="0" err="1">
                <a:solidFill>
                  <a:schemeClr val="accent6"/>
                </a:solidFill>
                <a:latin typeface="Verdana"/>
                <a:ea typeface="Verdana"/>
                <a:cs typeface="Verdana"/>
                <a:sym typeface="Verdana"/>
              </a:rPr>
              <a:t>completion</a:t>
            </a:r>
            <a:r>
              <a:rPr lang="fr-FR" sz="1050" dirty="0">
                <a:solidFill>
                  <a:schemeClr val="accent6"/>
                </a:solidFill>
                <a:latin typeface="Verdana"/>
                <a:ea typeface="Verdana"/>
                <a:cs typeface="Verdana"/>
                <a:sym typeface="Verdana"/>
              </a:rPr>
              <a:t>, with </a:t>
            </a:r>
            <a:r>
              <a:rPr lang="fr-FR" sz="1050" dirty="0" err="1">
                <a:solidFill>
                  <a:schemeClr val="accent6"/>
                </a:solidFill>
                <a:latin typeface="Verdana"/>
                <a:ea typeface="Verdana"/>
                <a:cs typeface="Verdana"/>
                <a:sym typeface="Verdana"/>
              </a:rPr>
              <a:t>perfect</a:t>
            </a:r>
            <a:r>
              <a:rPr lang="fr-FR" sz="1050" dirty="0">
                <a:solidFill>
                  <a:schemeClr val="accent6"/>
                </a:solidFill>
                <a:latin typeface="Verdana"/>
                <a:ea typeface="Verdana"/>
                <a:cs typeface="Verdana"/>
                <a:sym typeface="Verdana"/>
              </a:rPr>
              <a:t> quality, rate</a:t>
            </a:r>
            <a:endParaRPr sz="1050" dirty="0">
              <a:solidFill>
                <a:schemeClr val="accent6"/>
              </a:solidFill>
              <a:latin typeface="Verdana"/>
              <a:ea typeface="Verdana"/>
              <a:cs typeface="Verdana"/>
              <a:sym typeface="Verdana"/>
            </a:endParaRPr>
          </a:p>
          <a:p>
            <a:pPr marL="176213" marR="0" lvl="0" indent="-176213"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Call </a:t>
            </a:r>
            <a:r>
              <a:rPr lang="fr-FR" sz="1050" dirty="0" err="1">
                <a:solidFill>
                  <a:schemeClr val="accent6"/>
                </a:solidFill>
                <a:latin typeface="Verdana"/>
                <a:ea typeface="Verdana"/>
                <a:cs typeface="Verdana"/>
                <a:sym typeface="Verdana"/>
              </a:rPr>
              <a:t>completion</a:t>
            </a:r>
            <a:r>
              <a:rPr lang="fr-FR" sz="1050" dirty="0">
                <a:solidFill>
                  <a:schemeClr val="accent6"/>
                </a:solidFill>
                <a:latin typeface="Verdana"/>
                <a:ea typeface="Verdana"/>
                <a:cs typeface="Verdana"/>
                <a:sym typeface="Verdana"/>
              </a:rPr>
              <a:t>, with good quality, rate</a:t>
            </a:r>
            <a:endParaRPr sz="1050" dirty="0">
              <a:solidFill>
                <a:schemeClr val="accent6"/>
              </a:solidFill>
              <a:latin typeface="Verdana"/>
              <a:ea typeface="Verdana"/>
              <a:cs typeface="Verdana"/>
              <a:sym typeface="Verdana"/>
            </a:endParaRPr>
          </a:p>
          <a:p>
            <a:pPr marL="176213" marR="0" lvl="0" indent="-176213"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Voice Quality (MOS)</a:t>
            </a:r>
            <a:endParaRPr sz="1050" dirty="0">
              <a:solidFill>
                <a:schemeClr val="accent6"/>
              </a:solidFill>
              <a:latin typeface="Verdana"/>
              <a:ea typeface="Verdana"/>
              <a:cs typeface="Verdana"/>
              <a:sym typeface="Verdana"/>
            </a:endParaRPr>
          </a:p>
        </p:txBody>
      </p:sp>
      <p:sp>
        <p:nvSpPr>
          <p:cNvPr id="1640" name="Google Shape;1640;p9"/>
          <p:cNvSpPr/>
          <p:nvPr/>
        </p:nvSpPr>
        <p:spPr>
          <a:xfrm>
            <a:off x="9104088" y="4307947"/>
            <a:ext cx="2771999" cy="325155"/>
          </a:xfrm>
          <a:prstGeom prst="rect">
            <a:avLst/>
          </a:prstGeom>
          <a:solidFill>
            <a:schemeClr val="accent6"/>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None/>
            </a:pPr>
            <a:r>
              <a:rPr lang="fr-FR" sz="1200" b="1">
                <a:solidFill>
                  <a:schemeClr val="lt1"/>
                </a:solidFill>
                <a:latin typeface="Verdana"/>
                <a:ea typeface="Verdana"/>
                <a:cs typeface="Verdana"/>
                <a:sym typeface="Verdana"/>
              </a:rPr>
              <a:t>SMS</a:t>
            </a:r>
            <a:endParaRPr sz="1200" b="1">
              <a:solidFill>
                <a:schemeClr val="lt1"/>
              </a:solidFill>
              <a:latin typeface="Verdana"/>
              <a:ea typeface="Verdana"/>
              <a:cs typeface="Verdana"/>
              <a:sym typeface="Verdana"/>
            </a:endParaRPr>
          </a:p>
        </p:txBody>
      </p:sp>
      <p:sp>
        <p:nvSpPr>
          <p:cNvPr id="1641" name="Google Shape;1641;p9"/>
          <p:cNvSpPr/>
          <p:nvPr/>
        </p:nvSpPr>
        <p:spPr>
          <a:xfrm>
            <a:off x="9112454" y="4817920"/>
            <a:ext cx="2917621" cy="492443"/>
          </a:xfrm>
          <a:prstGeom prst="rect">
            <a:avLst/>
          </a:prstGeom>
          <a:noFill/>
          <a:ln>
            <a:noFill/>
          </a:ln>
        </p:spPr>
        <p:txBody>
          <a:bodyPr spcFirstLastPara="1" wrap="square" lIns="91425" tIns="45700" rIns="91425" bIns="45700" anchor="t" anchorCtr="0">
            <a:spAutoFit/>
          </a:bodyPr>
          <a:lstStyle/>
          <a:p>
            <a:pPr marL="171450" marR="0" lvl="0" indent="-171450" algn="l" rtl="0">
              <a:spcBef>
                <a:spcPts val="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MO SMS delivery success rate</a:t>
            </a:r>
            <a:endParaRPr sz="1050" dirty="0">
              <a:solidFill>
                <a:schemeClr val="accent6"/>
              </a:solidFill>
              <a:latin typeface="Verdana"/>
              <a:ea typeface="Verdana"/>
              <a:cs typeface="Verdana"/>
              <a:sym typeface="Verdana"/>
            </a:endParaRPr>
          </a:p>
          <a:p>
            <a:pPr marL="171450" marR="0" lvl="0" indent="-171450"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MT SMS delivery success rate</a:t>
            </a:r>
            <a:endParaRPr sz="1050" dirty="0">
              <a:solidFill>
                <a:schemeClr val="accent6"/>
              </a:solidFill>
              <a:latin typeface="Verdana"/>
              <a:ea typeface="Verdana"/>
              <a:cs typeface="Verdana"/>
              <a:sym typeface="Verdana"/>
            </a:endParaRPr>
          </a:p>
        </p:txBody>
      </p:sp>
      <p:sp>
        <p:nvSpPr>
          <p:cNvPr id="1642" name="Google Shape;1642;p9"/>
          <p:cNvSpPr/>
          <p:nvPr/>
        </p:nvSpPr>
        <p:spPr>
          <a:xfrm>
            <a:off x="8136064" y="1714386"/>
            <a:ext cx="1952779" cy="2501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026" b="1">
                <a:solidFill>
                  <a:schemeClr val="accent1"/>
                </a:solidFill>
                <a:latin typeface="Verdana"/>
                <a:ea typeface="Verdana"/>
                <a:cs typeface="Verdana"/>
                <a:sym typeface="Verdana"/>
              </a:rPr>
              <a:t>16 indicators to analyze</a:t>
            </a:r>
            <a:endParaRPr/>
          </a:p>
        </p:txBody>
      </p:sp>
      <p:sp>
        <p:nvSpPr>
          <p:cNvPr id="1643" name="Google Shape;1643;p9"/>
          <p:cNvSpPr/>
          <p:nvPr/>
        </p:nvSpPr>
        <p:spPr>
          <a:xfrm>
            <a:off x="1836432" y="1541475"/>
            <a:ext cx="2560316" cy="4080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026" b="1" dirty="0">
              <a:solidFill>
                <a:schemeClr val="accent1"/>
              </a:solidFill>
              <a:latin typeface="Verdana"/>
              <a:ea typeface="Verdana"/>
              <a:cs typeface="Verdana"/>
              <a:sym typeface="Verdana"/>
            </a:endParaRPr>
          </a:p>
          <a:p>
            <a:pPr marL="0" marR="0" lvl="0" indent="0" algn="l" rtl="0">
              <a:spcBef>
                <a:spcPts val="0"/>
              </a:spcBef>
              <a:spcAft>
                <a:spcPts val="0"/>
              </a:spcAft>
              <a:buNone/>
            </a:pPr>
            <a:r>
              <a:rPr lang="fr-FR" sz="1026" b="1" dirty="0">
                <a:solidFill>
                  <a:schemeClr val="accent1"/>
                </a:solidFill>
                <a:latin typeface="Verdana"/>
                <a:ea typeface="Verdana"/>
                <a:cs typeface="Verdana"/>
                <a:sym typeface="Verdana"/>
              </a:rPr>
              <a:t>18 </a:t>
            </a:r>
            <a:r>
              <a:rPr lang="fr-FR" sz="1026" b="1" dirty="0" err="1">
                <a:solidFill>
                  <a:schemeClr val="accent1"/>
                </a:solidFill>
                <a:latin typeface="Verdana"/>
                <a:ea typeface="Verdana"/>
                <a:cs typeface="Verdana"/>
                <a:sym typeface="Verdana"/>
              </a:rPr>
              <a:t>thousand</a:t>
            </a:r>
            <a:r>
              <a:rPr lang="fr-FR" sz="1026" b="1" dirty="0">
                <a:solidFill>
                  <a:schemeClr val="accent1"/>
                </a:solidFill>
                <a:latin typeface="Verdana"/>
                <a:ea typeface="Verdana"/>
                <a:cs typeface="Verdana"/>
                <a:sym typeface="Verdana"/>
              </a:rPr>
              <a:t> samples to </a:t>
            </a:r>
            <a:r>
              <a:rPr lang="fr-FR" sz="1026" b="1" dirty="0" err="1">
                <a:solidFill>
                  <a:schemeClr val="accent1"/>
                </a:solidFill>
                <a:latin typeface="Verdana"/>
                <a:ea typeface="Verdana"/>
                <a:cs typeface="Verdana"/>
                <a:sym typeface="Verdana"/>
              </a:rPr>
              <a:t>analyze</a:t>
            </a:r>
            <a:endParaRPr dirty="0"/>
          </a:p>
        </p:txBody>
      </p:sp>
      <p:pic>
        <p:nvPicPr>
          <p:cNvPr id="1644" name="Google Shape;1644;p9"/>
          <p:cNvPicPr preferRelativeResize="0"/>
          <p:nvPr/>
        </p:nvPicPr>
        <p:blipFill rotWithShape="1">
          <a:blip r:embed="rId4">
            <a:alphaModFix/>
          </a:blip>
          <a:srcRect/>
          <a:stretch/>
        </p:blipFill>
        <p:spPr>
          <a:xfrm>
            <a:off x="703236" y="2171700"/>
            <a:ext cx="4325964" cy="3962433"/>
          </a:xfrm>
          <a:prstGeom prst="rect">
            <a:avLst/>
          </a:prstGeom>
          <a:noFill/>
          <a:ln>
            <a:noFill/>
          </a:ln>
        </p:spPr>
      </p:pic>
    </p:spTree>
  </p:cSld>
  <p:clrMapOvr>
    <a:masterClrMapping/>
  </p:clrMapOvr>
  <p:transition>
    <p:fade/>
  </p:transition>
</p:sld>
</file>

<file path=ppt/theme/theme1.xml><?xml version="1.0" encoding="utf-8"?>
<a:theme xmlns:a="http://schemas.openxmlformats.org/drawingml/2006/main" name="1_Deloitte_US_Onscreen">
  <a:themeElements>
    <a:clrScheme name="Deloitte colors">
      <a:dk1>
        <a:srgbClr val="000000"/>
      </a:dk1>
      <a:lt1>
        <a:srgbClr val="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loitte_US_Onscreen">
  <a:themeElements>
    <a:clrScheme name="Deloitte colors">
      <a:dk1>
        <a:srgbClr val="000000"/>
      </a:dk1>
      <a:lt1>
        <a:srgbClr val="FFFFFF"/>
      </a:lt1>
      <a:dk2>
        <a:srgbClr val="44546A"/>
      </a:dk2>
      <a:lt2>
        <a:srgbClr val="E7E6E6"/>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Deloitte Standard">
      <a:dk1>
        <a:srgbClr val="000000"/>
      </a:dk1>
      <a:lt1>
        <a:srgbClr val="FFFFFF"/>
      </a:lt1>
      <a:dk2>
        <a:srgbClr val="002776"/>
      </a:dk2>
      <a:lt2>
        <a:srgbClr val="FFFFFF"/>
      </a:lt2>
      <a:accent1>
        <a:srgbClr val="81BC00"/>
      </a:accent1>
      <a:accent2>
        <a:srgbClr val="00A1DE"/>
      </a:accent2>
      <a:accent3>
        <a:srgbClr val="313131"/>
      </a:accent3>
      <a:accent4>
        <a:srgbClr val="3C8A2E"/>
      </a:accent4>
      <a:accent5>
        <a:srgbClr val="575757"/>
      </a:accent5>
      <a:accent6>
        <a:srgbClr val="8C8C8C"/>
      </a:accent6>
      <a:hlink>
        <a:srgbClr val="0070C0"/>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5204</TotalTime>
  <Words>4557</Words>
  <Application>Microsoft Office PowerPoint</Application>
  <PresentationFormat>Widescreen</PresentationFormat>
  <Paragraphs>847</Paragraphs>
  <Slides>60</Slides>
  <Notes>60</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60</vt:i4>
      </vt:variant>
    </vt:vector>
  </HeadingPairs>
  <TitlesOfParts>
    <vt:vector size="72" baseType="lpstr">
      <vt:lpstr>Quattrocento Sans</vt:lpstr>
      <vt:lpstr>Merriweather Sans</vt:lpstr>
      <vt:lpstr>Verdana</vt:lpstr>
      <vt:lpstr>Open Sans Light</vt:lpstr>
      <vt:lpstr>Noto Sans Symbols</vt:lpstr>
      <vt:lpstr>Open Sans</vt:lpstr>
      <vt:lpstr>Arial</vt:lpstr>
      <vt:lpstr>Calibri</vt:lpstr>
      <vt:lpstr>Segoe UI</vt:lpstr>
      <vt:lpstr>1_Deloitte_US_Onscreen</vt:lpstr>
      <vt:lpstr>Deloitte_US_Onscreen</vt:lpstr>
      <vt:lpstr>1_Office Theme</vt:lpstr>
      <vt:lpstr>PowerPoint Presentation</vt:lpstr>
      <vt:lpstr>Summary</vt:lpstr>
      <vt:lpstr>PART1 Summary</vt:lpstr>
      <vt:lpstr>   PART2 Summary</vt:lpstr>
      <vt:lpstr>PowerPoint Presentation</vt:lpstr>
      <vt:lpstr>Context &amp; Report objectives</vt:lpstr>
      <vt:lpstr>PowerPoint Presentation</vt:lpstr>
      <vt:lpstr>Scope of work (i/ii)</vt:lpstr>
      <vt:lpstr>Scope of Work (ii/ii)</vt:lpstr>
      <vt:lpstr>PowerPoint Presentation</vt:lpstr>
      <vt:lpstr>Benchmarking report </vt:lpstr>
      <vt:lpstr>PowerPoint Presentation</vt:lpstr>
      <vt:lpstr>PowerPoint Presentation</vt:lpstr>
      <vt:lpstr>Drive tests Activity, Current Status &amp; Progress Drive test and Benchmark evaluation is on track according to initial plan</vt:lpstr>
      <vt:lpstr>PowerPoint Presentation</vt:lpstr>
      <vt:lpstr>Executive Summary – Benchmarking coverage 2G/3G/4G   </vt:lpstr>
      <vt:lpstr>Executive Summary – Benchmarking voice service 2G/3G   </vt:lpstr>
      <vt:lpstr>Executive Summary – Benchmarking SMS service   </vt:lpstr>
      <vt:lpstr>Executive Summary – Benchmarking 4G Data service   </vt:lpstr>
      <vt:lpstr>Executive Summary – Benchmarking 3G Data service    </vt:lpstr>
      <vt:lpstr>PowerPoint Presentation</vt:lpstr>
      <vt:lpstr>Benchmarking Key Results – Coverage  MTN has the best 2G coverage except for Indoor morphology, Only MTN and CELTISS meet ARCEP requirements for 3G coverage,  In CALAVI, MTN is in third position in terms of 4G coverage for all morphologies,  All operators failed to  meet ARCEP requirements in Indoor 4G coverage.     </vt:lpstr>
      <vt:lpstr>Benchmarking Key Results – 2G/3G voice and SMS Summary  MTN’s network KPIs meet ARCEP requirements except for SMS service due to the high end to end delivery time,    MTN is leading in terms of accessibility to voice service,  MTN needs to improve its Voice Quality MOS and SMS Send duration.    </vt:lpstr>
      <vt:lpstr>Benchmarking Key Results – 3G Data Summary  MTN’s network in 3G DATA meets ARCEP requirements,  MTN is ranked third in term of 3G DL throughput.  </vt:lpstr>
      <vt:lpstr>Benchmarking Key Results – 4G Data Summary  MTN’s 4G DATA End User KPIs satisfy ARCEP requirements, MTN is ranked second in 4G DL THP after MOOV’s ,  MTN has outperformed its competitors in terms of 4G UL THP.   </vt:lpstr>
      <vt:lpstr>PowerPoint Presentation</vt:lpstr>
      <vt:lpstr>Benchmarking: 2G coverage  MTN, MOOV and CELTISS’s 2G coverage meets ARCEP RxLev thresholds,  MTN has the best 2G coverage for Incar and outdoor morphologies.   </vt:lpstr>
      <vt:lpstr>Benchmarking: 2G coverage - Maps  MTN has more than 92,73% of RxLev samples better than -74dBm,against 92,83% for MOOV and 96,73% for CELTISS.     </vt:lpstr>
      <vt:lpstr>Benchmarking: 3G coverage  CELTISS has the best 3G coverage,  MTN’s and CELTISS’s 3G coverage meet ARCEP requirements. </vt:lpstr>
      <vt:lpstr>Benchmarking: 3G coverage-Maps  CELTISS has the best 3G coverage with 93,13% better than -85dBm against 90,02% for MTN and 89,35% for MOOV.      </vt:lpstr>
      <vt:lpstr>Benchmarking: 4G coverage  CELTISS has the best 4G coverage for incar and outdoor morphologies but all operators failed to satisfy ARCEP requirements for indoor, MTN is ranked third in terms of 4G coverage and closely simular to competitors for outdoor morphology. </vt:lpstr>
      <vt:lpstr>Benchmarking – 4G coverage - Maps  MTN’s 4G coverage is lower than MOOV’s and CELTISS’s.      </vt:lpstr>
      <vt:lpstr>PowerPoint Presentation</vt:lpstr>
      <vt:lpstr>Benchmarking: CS Accessibility 2G/3G BLOCKED CALLS   MTN has the best accessibility to voice service compared to competitors, All operators meet ARCEP requirements in terms of accessibility. </vt:lpstr>
      <vt:lpstr>Benchmarking: CS Integrity Voice quality Mean Opinion Score  CELTISS has the best ratio of excellent and good Voice Quality samples compared to MTN and MOOV,MTN needs to improve its voice quality MOS by pushing CS traffic to 3G and increase 2G full rate penetration, MOOV has the best MOS with 3,73 opposed to 3,87 for MOOV and 3,85 for CELTISS.   </vt:lpstr>
      <vt:lpstr>Benchmarking – CS Integrity Voice quality maps (MOS)  MTN has around 5% of MOS samples lower than 2.2 against 1,13% for MOOV and 0,34% for CELTISS.MOS Values lower than 2,2 pose risk of bad users perceived voice  quality and silent call.                                              3d       </vt:lpstr>
      <vt:lpstr>Benchmarking: CS Retainability 2G/3G DROPPED CALLS  MTN and CELTISS satisfy ARCEP thresholds regarding Call Drop Rate.  </vt:lpstr>
      <vt:lpstr>Benchmarking Voice service Band usage(%)  MTN has the highest ratio of 2G use, 36.74% of voice calls carried out over 2G network but CELTISS and MOOV use mainily 3G,  Recommended for MTN to reduce 2G usage and increase 3G penetration for better audio quality. MTN's 2G band usage: 77,02% GSM 900 and 22,98% GSM 1800 Mhz, 3G band usage: MTN uses mainly U900, CELTISS and MOOV use mainly U2100.      </vt:lpstr>
      <vt:lpstr>Benchmarking: Radio parameters EC/NO comparison  36,14% of drive test samples are showing a very low level of EcNo for 3G MTN. This is correlated to the number of 3G carriers : MTN is using 2 carriers against 3 and 4 for CELTISS and MOOV respectively. Also 3G traffic is carried mainly by U2100 for competitors while it’s distributed over U900 and U2100 for MTN.  Bad Ec/No has great impact on voice quality.    </vt:lpstr>
      <vt:lpstr>Benchmarking: Radio parameters EC/NO  3G MOOV’s and CELTISS’s EC/N0 is better than MTN’s due to the number of 3G used carriers and 3G band distribution by using mainly U900 for MTN.     </vt:lpstr>
      <vt:lpstr>Benchmarking – 2G/3G CALL SETUP TIME   MTN has the best Call setup time.      </vt:lpstr>
      <vt:lpstr>Benchmarking – CALL SETUP TIME/Call Mode  MTN has the best 4G CSBF Call setup Time, Call setup time 2G is higher than in 3G/4G.        </vt:lpstr>
      <vt:lpstr>Benchmarking – SMS Service  In CAVALI, MTN’s SMS Send/Recieve success ratio is better than CELTISS’s &amp; MOOV’s. SMS service KPIs for all operators are not compliant with the ARCEP requirements due to the timeout of sending duration (&lt; 6s).</vt:lpstr>
      <vt:lpstr>PowerPoint Presentation</vt:lpstr>
      <vt:lpstr>Benchmarking – DATA 3G  All operators have a good rate of successful Internet connection. </vt:lpstr>
      <vt:lpstr>Benchmarking – DATA 3G Web service  All operators have an excellent web service success rate. MTN has best time to connect to web service.</vt:lpstr>
      <vt:lpstr>Benchmarking – DATA 3G FTP service  All operators have a good downlink and uplink FTP success rate and meet ARCEP requirements.</vt:lpstr>
      <vt:lpstr>Benchmarking – 3G FTP MEAN THROUGHPUT   All operators meet ARCEP requirement in terms of FTP DL/UL throughput, MTN has the lowest 3G FTP DL throughput,  MTN is in the second position in terms of FTP UL Throughput. </vt:lpstr>
      <vt:lpstr>Benchmarking – 3G FTP MEAN THROUGHPUT comparison map  All operators have 100% of FTP DL Throughput samples better than 2Mbps. </vt:lpstr>
      <vt:lpstr>Benchmarking – DATA 4G Web browsing service  For 4G, All operators have very good HTTP Browsing success rate and meet ARCEP requirements. </vt:lpstr>
      <vt:lpstr>Benchmarking – 4G FTP THROUGHPUT comparison  All operators have acceptable FTP success rate and largely meet the ARCEP criteria. </vt:lpstr>
      <vt:lpstr>Benchmarking – 4G FTP THROUGHPUT comparison  MTN is ranked second in terms of FTP DL throughput, MTN has outperformed its competitors in terms of FTP UL throughput,  All operators meet ARCEP requirements for 4G DL/UL throughput.</vt:lpstr>
      <vt:lpstr>Benchmarking – 4G FTP THROUGHPUT comparison map  CELTISS has 98,78% of DL throughput samples better than 5Mbps against 93,98% for MTN and 87,59% for MOOV.   </vt:lpstr>
      <vt:lpstr>Benchmarking – BAND and TECHNOLOGY UTILISATION  Most of MTN’s and MOOV’s LTE samples are carried out over LTE 2600 as first carrier,  Most of CELTISS’s LTE samples in CALAVI are carried out over LTE 1800 as first carrier, Most of CELTISS’s and MOOV’s 3G samples are carried out over U2100, but MTN has the highest ratio of U900 usage (47,67%).  </vt:lpstr>
      <vt:lpstr>Benchmarking – Data TECHNOLOGY Usage(%)  MTN has the highest LTE Carrier Aggregation usage, with 86,40% against 55,36% for MOOV and 51,02% for CELTISS,  MTN needs to improve its LTE CA usage to get the best 4G throughput, To improve its 3G data throughput, its is recommended for MTN to use HSPA-DC.       </vt:lpstr>
      <vt:lpstr>Benchmarking – SINR comparison   Drive results are showing that MTN’s Network has the SINR distribution with the highest percentage of acceptable SINR.     </vt:lpstr>
      <vt:lpstr>Benchmarking – SNIR comparison maps  MTN’s 4G network has the best quality of signal compared to MOOV’s and CELTISS’s.    </vt:lpstr>
      <vt:lpstr>PowerPoint Presentation</vt:lpstr>
      <vt:lpstr>Next steps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 2016</dc:creator>
  <cp:lastModifiedBy>HP</cp:lastModifiedBy>
  <cp:revision>154</cp:revision>
  <dcterms:created xsi:type="dcterms:W3CDTF">2019-01-15T17:14:35Z</dcterms:created>
  <dcterms:modified xsi:type="dcterms:W3CDTF">2023-11-20T21:40:33Z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a60d57e-af5b-4752-ac57-3e4f28ca11dc_Enabled">
    <vt:lpwstr>true</vt:lpwstr>
  </property>
  <property fmtid="{D5CDD505-2E9C-101B-9397-08002B2CF9AE}" pid="3" name="MSIP_Label_ea60d57e-af5b-4752-ac57-3e4f28ca11dc_SetDate">
    <vt:lpwstr>2023-11-08T17:16:14Z</vt:lpwstr>
  </property>
  <property fmtid="{D5CDD505-2E9C-101B-9397-08002B2CF9AE}" pid="4" name="MSIP_Label_ea60d57e-af5b-4752-ac57-3e4f28ca11dc_Method">
    <vt:lpwstr>Standard</vt:lpwstr>
  </property>
  <property fmtid="{D5CDD505-2E9C-101B-9397-08002B2CF9AE}" pid="5" name="MSIP_Label_ea60d57e-af5b-4752-ac57-3e4f28ca11dc_Name">
    <vt:lpwstr>ea60d57e-af5b-4752-ac57-3e4f28ca11dc</vt:lpwstr>
  </property>
  <property fmtid="{D5CDD505-2E9C-101B-9397-08002B2CF9AE}" pid="6" name="MSIP_Label_ea60d57e-af5b-4752-ac57-3e4f28ca11dc_SiteId">
    <vt:lpwstr>36da45f1-dd2c-4d1f-af13-5abe46b99921</vt:lpwstr>
  </property>
  <property fmtid="{D5CDD505-2E9C-101B-9397-08002B2CF9AE}" pid="7" name="MSIP_Label_ea60d57e-af5b-4752-ac57-3e4f28ca11dc_ActionId">
    <vt:lpwstr>ecd66d97-919e-42b6-b7eb-66270f911e89</vt:lpwstr>
  </property>
  <property fmtid="{D5CDD505-2E9C-101B-9397-08002B2CF9AE}" pid="8" name="MSIP_Label_ea60d57e-af5b-4752-ac57-3e4f28ca11dc_ContentBits">
    <vt:lpwstr>0</vt:lpwstr>
  </property>
</Properties>
</file>