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xml" ContentType="application/vnd.openxmlformats-officedocument.themeOverrid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3.xml" ContentType="application/vnd.openxmlformats-officedocument.themeOverride+xml"/>
  <Override PartName="/ppt/notesSlides/notesSlide5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5" r:id="rId60"/>
    <p:sldId id="363" r:id="rId61"/>
  </p:sldIdLst>
  <p:sldSz cx="12192000" cy="6858000"/>
  <p:notesSz cx="6888163" cy="10018713"/>
  <p:embeddedFontLst>
    <p:embeddedFont>
      <p:font typeface="Calibri" panose="020F0502020204030204" pitchFamily="34" charset="0"/>
      <p:regular r:id="rId63"/>
      <p:bold r:id="rId64"/>
      <p:italic r:id="rId65"/>
      <p:boldItalic r:id="rId66"/>
    </p:embeddedFont>
    <p:embeddedFont>
      <p:font typeface="Merriweather Sans" pitchFamily="2"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Open Sans Light" panose="020B0306030504020204" pitchFamily="34" charset="0"/>
      <p:regular r:id="rId75"/>
      <p:bold r:id="rId76"/>
      <p:italic r:id="rId77"/>
      <p:boldItalic r:id="rId78"/>
    </p:embeddedFont>
    <p:embeddedFont>
      <p:font typeface="Quattrocento Sans" panose="020B0502050000020003" pitchFamily="34" charset="0"/>
      <p:regular r:id="rId79"/>
      <p:bold r:id="rId80"/>
      <p:italic r:id="rId81"/>
      <p:boldItalic r:id="rId82"/>
    </p:embeddedFont>
    <p:embeddedFont>
      <p:font typeface="Segoe UI" panose="020B0502040204020203" pitchFamily="34" charset="0"/>
      <p:regular r:id="rId83"/>
      <p:bold r:id="rId84"/>
      <p:italic r:id="rId85"/>
      <p:boldItalic r:id="rId86"/>
    </p:embeddedFont>
    <p:embeddedFont>
      <p:font typeface="Verdana" panose="020B060403050404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2.fntdata"/><Relationship Id="rId79" Type="http://schemas.openxmlformats.org/officeDocument/2006/relationships/font" Target="fonts/font17.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8.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14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4.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58.xml"/><Relationship Id="rId82" Type="http://schemas.openxmlformats.org/officeDocument/2006/relationships/font" Target="fonts/font20.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SUS1\Desktop\Benin\Chart%20seme.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TELCOTEC\Desktop\Voice%20Quality\CST_By_Technology.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D:\Project\MTN\Report\SEMIKODJI\Chart%20seme.xlsx" TargetMode="Externa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D:\Project\MTN\Report\SEMIKODJI\Chart%20seme.xlsx" TargetMode="External"/></Relationships>
</file>

<file path=ppt/charts/_rels/chart29.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D:\Project\MTN\Report\SEMIKODJI\Chart%20seme.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Chart%20sem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0.81620000000000004</c:v>
                </c:pt>
                <c:pt idx="1">
                  <c:v>0.99870000000000003</c:v>
                </c:pt>
                <c:pt idx="2">
                  <c:v>0.99990000000000001</c:v>
                </c:pt>
              </c:numCache>
            </c:numRef>
          </c:val>
          <c:extLst>
            <c:ext xmlns:c16="http://schemas.microsoft.com/office/drawing/2014/chart" uri="{C3380CC4-5D6E-409C-BE32-E72D297353CC}">
              <c16:uniqueId val="{00000000-A70B-4CAF-9A53-AE7223556E51}"/>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0.77480000000000004</c:v>
                </c:pt>
                <c:pt idx="1">
                  <c:v>0.99309999999999998</c:v>
                </c:pt>
                <c:pt idx="2">
                  <c:v>0.99970000000000003</c:v>
                </c:pt>
              </c:numCache>
            </c:numRef>
          </c:val>
          <c:extLst>
            <c:ext xmlns:c16="http://schemas.microsoft.com/office/drawing/2014/chart" uri="{C3380CC4-5D6E-409C-BE32-E72D297353CC}">
              <c16:uniqueId val="{00000001-A70B-4CAF-9A53-AE7223556E51}"/>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0.81479999999999997</c:v>
                </c:pt>
                <c:pt idx="1">
                  <c:v>0.98680000000000001</c:v>
                </c:pt>
                <c:pt idx="2">
                  <c:v>0.99919999999999998</c:v>
                </c:pt>
              </c:numCache>
            </c:numRef>
          </c:val>
          <c:extLst>
            <c:ext xmlns:c16="http://schemas.microsoft.com/office/drawing/2014/chart" uri="{C3380CC4-5D6E-409C-BE32-E72D297353CC}">
              <c16:uniqueId val="{00000002-A70B-4CAF-9A53-AE7223556E51}"/>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2G</a:t>
            </a:r>
            <a:r>
              <a:rPr lang="fr-FR" baseline="0" dirty="0"/>
              <a:t> band </a:t>
            </a:r>
            <a:r>
              <a:rPr lang="fr-FR" dirty="0"/>
              <a:t>usage(%)</a:t>
            </a:r>
          </a:p>
        </c:rich>
      </c:tx>
      <c:layout>
        <c:manualLayout>
          <c:xMode val="edge"/>
          <c:yMode val="edge"/>
          <c:x val="0.25289567797261603"/>
          <c:y val="3.8202589977311734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Sheet1!$A$599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9791-40F8-9160-9DE4FEEE5C1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Sheet1!$B$598:$C$598</c:f>
              <c:strCache>
                <c:ptCount val="2"/>
                <c:pt idx="0">
                  <c:v>GSM 900</c:v>
                </c:pt>
                <c:pt idx="1">
                  <c:v>GSM 1800</c:v>
                </c:pt>
              </c:strCache>
            </c:strRef>
          </c:cat>
          <c:val>
            <c:numRef>
              <c:f>Sheet1!$B$599:$C$599</c:f>
              <c:numCache>
                <c:formatCode>0.00%</c:formatCode>
                <c:ptCount val="2"/>
                <c:pt idx="0">
                  <c:v>0.71540000000000004</c:v>
                </c:pt>
                <c:pt idx="1">
                  <c:v>0.28460000000000002</c:v>
                </c:pt>
              </c:numCache>
            </c:numRef>
          </c:val>
          <c:extLst>
            <c:ext xmlns:c16="http://schemas.microsoft.com/office/drawing/2014/chart" uri="{C3380CC4-5D6E-409C-BE32-E72D297353CC}">
              <c16:uniqueId val="{00000002-9791-40F8-9160-9DE4FEEE5C1F}"/>
            </c:ext>
          </c:extLst>
        </c:ser>
        <c:ser>
          <c:idx val="2"/>
          <c:order val="1"/>
          <c:tx>
            <c:strRef>
              <c:f>Sheet1!$A$600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Sheet1!$B$598:$C$598</c:f>
              <c:strCache>
                <c:ptCount val="2"/>
                <c:pt idx="0">
                  <c:v>GSM 900</c:v>
                </c:pt>
                <c:pt idx="1">
                  <c:v>GSM 1800</c:v>
                </c:pt>
              </c:strCache>
            </c:strRef>
          </c:cat>
          <c:val>
            <c:numRef>
              <c:f>Sheet1!$B$600:$C$600</c:f>
              <c:numCache>
                <c:formatCode>0.00%</c:formatCode>
                <c:ptCount val="2"/>
                <c:pt idx="0">
                  <c:v>0.97850000000000004</c:v>
                </c:pt>
                <c:pt idx="1">
                  <c:v>2.1499999999999998E-2</c:v>
                </c:pt>
              </c:numCache>
            </c:numRef>
          </c:val>
          <c:extLst>
            <c:ext xmlns:c16="http://schemas.microsoft.com/office/drawing/2014/chart" uri="{C3380CC4-5D6E-409C-BE32-E72D297353CC}">
              <c16:uniqueId val="{00000003-9791-40F8-9160-9DE4FEEE5C1F}"/>
            </c:ext>
          </c:extLst>
        </c:ser>
        <c:ser>
          <c:idx val="1"/>
          <c:order val="2"/>
          <c:tx>
            <c:strRef>
              <c:f>Sheet1!$A$601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Sheet1!$B$598:$C$598</c:f>
              <c:strCache>
                <c:ptCount val="2"/>
                <c:pt idx="0">
                  <c:v>GSM 900</c:v>
                </c:pt>
                <c:pt idx="1">
                  <c:v>GSM 1800</c:v>
                </c:pt>
              </c:strCache>
            </c:strRef>
          </c:cat>
          <c:val>
            <c:numRef>
              <c:f>Sheet1!$B$601:$C$601</c:f>
              <c:numCache>
                <c:formatCode>0.00%</c:formatCode>
                <c:ptCount val="2"/>
                <c:pt idx="0">
                  <c:v>0.25009999999999999</c:v>
                </c:pt>
                <c:pt idx="1">
                  <c:v>0.74990000000000001</c:v>
                </c:pt>
              </c:numCache>
            </c:numRef>
          </c:val>
          <c:extLst>
            <c:ext xmlns:c16="http://schemas.microsoft.com/office/drawing/2014/chart" uri="{C3380CC4-5D6E-409C-BE32-E72D297353CC}">
              <c16:uniqueId val="{00000004-9791-40F8-9160-9DE4FEEE5C1F}"/>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layout>
        <c:manualLayout>
          <c:xMode val="edge"/>
          <c:yMode val="edge"/>
          <c:x val="0.28697552729895887"/>
          <c:y val="0.93383655169665525"/>
          <c:w val="0.42604869501379267"/>
          <c:h val="6.61634483033447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a:t>
            </a:r>
            <a:r>
              <a:rPr lang="fr-FR"/>
              <a:t>usage(%)</a:t>
            </a:r>
          </a:p>
        </c:rich>
      </c:tx>
      <c:layout>
        <c:manualLayout>
          <c:xMode val="edge"/>
          <c:yMode val="edge"/>
          <c:x val="0.25289574219889183"/>
          <c:y val="4.126681780488975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Sheet1!$A$621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Sheet1!$B$620:$C$620</c:f>
              <c:strCache>
                <c:ptCount val="2"/>
                <c:pt idx="0">
                  <c:v>UMTS 900</c:v>
                </c:pt>
                <c:pt idx="1">
                  <c:v>UMTS 2100</c:v>
                </c:pt>
              </c:strCache>
            </c:strRef>
          </c:cat>
          <c:val>
            <c:numRef>
              <c:f>Sheet1!$B$621:$C$621</c:f>
              <c:numCache>
                <c:formatCode>0.00%</c:formatCode>
                <c:ptCount val="2"/>
                <c:pt idx="0">
                  <c:v>0.50700000000000001</c:v>
                </c:pt>
                <c:pt idx="1">
                  <c:v>0.49299999999999999</c:v>
                </c:pt>
              </c:numCache>
            </c:numRef>
          </c:val>
          <c:extLst>
            <c:ext xmlns:c16="http://schemas.microsoft.com/office/drawing/2014/chart" uri="{C3380CC4-5D6E-409C-BE32-E72D297353CC}">
              <c16:uniqueId val="{00000000-9B7E-486D-A3C7-40D8320D2A7E}"/>
            </c:ext>
          </c:extLst>
        </c:ser>
        <c:ser>
          <c:idx val="2"/>
          <c:order val="1"/>
          <c:tx>
            <c:strRef>
              <c:f>Sheet1!$A$622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Sheet1!$B$620:$C$620</c:f>
              <c:strCache>
                <c:ptCount val="2"/>
                <c:pt idx="0">
                  <c:v>UMTS 900</c:v>
                </c:pt>
                <c:pt idx="1">
                  <c:v>UMTS 2100</c:v>
                </c:pt>
              </c:strCache>
            </c:strRef>
          </c:cat>
          <c:val>
            <c:numRef>
              <c:f>Sheet1!$B$622:$C$622</c:f>
              <c:numCache>
                <c:formatCode>0.00%</c:formatCode>
                <c:ptCount val="2"/>
                <c:pt idx="0">
                  <c:v>5.6899999999999999E-2</c:v>
                </c:pt>
                <c:pt idx="1">
                  <c:v>0.94310000000000005</c:v>
                </c:pt>
              </c:numCache>
            </c:numRef>
          </c:val>
          <c:extLst>
            <c:ext xmlns:c16="http://schemas.microsoft.com/office/drawing/2014/chart" uri="{C3380CC4-5D6E-409C-BE32-E72D297353CC}">
              <c16:uniqueId val="{00000001-9B7E-486D-A3C7-40D8320D2A7E}"/>
            </c:ext>
          </c:extLst>
        </c:ser>
        <c:ser>
          <c:idx val="1"/>
          <c:order val="2"/>
          <c:tx>
            <c:strRef>
              <c:f>Sheet1!$A$623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Sheet1!$B$620:$C$620</c:f>
              <c:strCache>
                <c:ptCount val="2"/>
                <c:pt idx="0">
                  <c:v>UMTS 900</c:v>
                </c:pt>
                <c:pt idx="1">
                  <c:v>UMTS 2100</c:v>
                </c:pt>
              </c:strCache>
            </c:strRef>
          </c:cat>
          <c:val>
            <c:numRef>
              <c:f>Sheet1!$B$623:$C$623</c:f>
              <c:numCache>
                <c:formatCode>0.00%</c:formatCode>
                <c:ptCount val="2"/>
                <c:pt idx="0">
                  <c:v>7.0000000000000007E-2</c:v>
                </c:pt>
                <c:pt idx="1">
                  <c:v>0.93</c:v>
                </c:pt>
              </c:numCache>
            </c:numRef>
          </c:val>
          <c:extLst>
            <c:ext xmlns:c16="http://schemas.microsoft.com/office/drawing/2014/chart" uri="{C3380CC4-5D6E-409C-BE32-E72D297353CC}">
              <c16:uniqueId val="{00000002-9B7E-486D-A3C7-40D8320D2A7E}"/>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Sheet1!$B$144:$F$144</c:f>
              <c:strCache>
                <c:ptCount val="5"/>
                <c:pt idx="0">
                  <c:v>-8 to 0</c:v>
                </c:pt>
                <c:pt idx="1">
                  <c:v>-12 to -8</c:v>
                </c:pt>
                <c:pt idx="2">
                  <c:v>-16 to -8</c:v>
                </c:pt>
                <c:pt idx="3">
                  <c:v>-34 to -16</c:v>
                </c:pt>
                <c:pt idx="4">
                  <c:v>ACCEPTABLE EC/N0</c:v>
                </c:pt>
              </c:strCache>
            </c:strRef>
          </c:cat>
          <c:val>
            <c:numRef>
              <c:f>Sheet1!$B$145:$F$145</c:f>
              <c:numCache>
                <c:formatCode>0.00%</c:formatCode>
                <c:ptCount val="5"/>
                <c:pt idx="0">
                  <c:v>5.45E-2</c:v>
                </c:pt>
                <c:pt idx="1">
                  <c:v>0.16880000000000001</c:v>
                </c:pt>
                <c:pt idx="2">
                  <c:v>0.65959999999999996</c:v>
                </c:pt>
                <c:pt idx="3">
                  <c:v>0.1172</c:v>
                </c:pt>
                <c:pt idx="4">
                  <c:v>0.88290000000000002</c:v>
                </c:pt>
              </c:numCache>
            </c:numRef>
          </c:val>
          <c:extLst>
            <c:ext xmlns:c16="http://schemas.microsoft.com/office/drawing/2014/chart" uri="{C3380CC4-5D6E-409C-BE32-E72D297353CC}">
              <c16:uniqueId val="{00000000-C686-4B30-8116-72646BCB2091}"/>
            </c:ext>
          </c:extLst>
        </c:ser>
        <c:ser>
          <c:idx val="1"/>
          <c:order val="1"/>
          <c:tx>
            <c:strRef>
              <c:f>Sheet1!$A$146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Sheet1!$B$144:$F$144</c:f>
              <c:strCache>
                <c:ptCount val="5"/>
                <c:pt idx="0">
                  <c:v>-8 to 0</c:v>
                </c:pt>
                <c:pt idx="1">
                  <c:v>-12 to -8</c:v>
                </c:pt>
                <c:pt idx="2">
                  <c:v>-16 to -8</c:v>
                </c:pt>
                <c:pt idx="3">
                  <c:v>-34 to -16</c:v>
                </c:pt>
                <c:pt idx="4">
                  <c:v>ACCEPTABLE EC/N0</c:v>
                </c:pt>
              </c:strCache>
            </c:strRef>
          </c:cat>
          <c:val>
            <c:numRef>
              <c:f>Sheet1!$B$146:$F$146</c:f>
              <c:numCache>
                <c:formatCode>0.00%</c:formatCode>
                <c:ptCount val="5"/>
                <c:pt idx="0">
                  <c:v>0.32250000000000001</c:v>
                </c:pt>
                <c:pt idx="1">
                  <c:v>0.32940000000000003</c:v>
                </c:pt>
                <c:pt idx="2">
                  <c:v>0.28010000000000002</c:v>
                </c:pt>
                <c:pt idx="3">
                  <c:v>6.8000000000000005E-2</c:v>
                </c:pt>
                <c:pt idx="4">
                  <c:v>0.93200000000000005</c:v>
                </c:pt>
              </c:numCache>
            </c:numRef>
          </c:val>
          <c:extLst>
            <c:ext xmlns:c16="http://schemas.microsoft.com/office/drawing/2014/chart" uri="{C3380CC4-5D6E-409C-BE32-E72D297353CC}">
              <c16:uniqueId val="{00000001-C686-4B30-8116-72646BCB2091}"/>
            </c:ext>
          </c:extLst>
        </c:ser>
        <c:ser>
          <c:idx val="2"/>
          <c:order val="2"/>
          <c:tx>
            <c:strRef>
              <c:f>Sheet1!$A$147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Sheet1!$B$144:$F$144</c:f>
              <c:strCache>
                <c:ptCount val="5"/>
                <c:pt idx="0">
                  <c:v>-8 to 0</c:v>
                </c:pt>
                <c:pt idx="1">
                  <c:v>-12 to -8</c:v>
                </c:pt>
                <c:pt idx="2">
                  <c:v>-16 to -8</c:v>
                </c:pt>
                <c:pt idx="3">
                  <c:v>-34 to -16</c:v>
                </c:pt>
                <c:pt idx="4">
                  <c:v>ACCEPTABLE EC/N0</c:v>
                </c:pt>
              </c:strCache>
            </c:strRef>
          </c:cat>
          <c:val>
            <c:numRef>
              <c:f>Sheet1!$B$147:$F$147</c:f>
              <c:numCache>
                <c:formatCode>0.00%</c:formatCode>
                <c:ptCount val="5"/>
                <c:pt idx="0">
                  <c:v>0.8306</c:v>
                </c:pt>
                <c:pt idx="1">
                  <c:v>0.1467</c:v>
                </c:pt>
                <c:pt idx="2">
                  <c:v>1.89E-2</c:v>
                </c:pt>
                <c:pt idx="3">
                  <c:v>4.19E-2</c:v>
                </c:pt>
                <c:pt idx="4">
                  <c:v>0.99620000000000009</c:v>
                </c:pt>
              </c:numCache>
            </c:numRef>
          </c:val>
          <c:extLst>
            <c:ext xmlns:c16="http://schemas.microsoft.com/office/drawing/2014/chart" uri="{C3380CC4-5D6E-409C-BE32-E72D297353CC}">
              <c16:uniqueId val="{00000002-C686-4B30-8116-72646BCB2091}"/>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rgbClr val="000000"/>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Sheet1!$A$165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Sheet1!$B$164:$F$164</c:f>
              <c:strCache>
                <c:ptCount val="5"/>
                <c:pt idx="0">
                  <c:v>(Min,-4)</c:v>
                </c:pt>
                <c:pt idx="1">
                  <c:v>(-4,0)</c:v>
                </c:pt>
                <c:pt idx="2">
                  <c:v>(0,7)</c:v>
                </c:pt>
                <c:pt idx="3">
                  <c:v>(7,15 &lt;)</c:v>
                </c:pt>
                <c:pt idx="4">
                  <c:v>ACCEPTABLE SINR</c:v>
                </c:pt>
              </c:strCache>
            </c:strRef>
          </c:cat>
          <c:val>
            <c:numRef>
              <c:f>Sheet1!$B$165:$F$165</c:f>
              <c:numCache>
                <c:formatCode>0.00%</c:formatCode>
                <c:ptCount val="5"/>
                <c:pt idx="0">
                  <c:v>7.3000000000000001E-3</c:v>
                </c:pt>
                <c:pt idx="1">
                  <c:v>4.0300000000000002E-2</c:v>
                </c:pt>
                <c:pt idx="2">
                  <c:v>0.29809999999999998</c:v>
                </c:pt>
                <c:pt idx="3">
                  <c:v>0.65429999999999999</c:v>
                </c:pt>
                <c:pt idx="4">
                  <c:v>0.95239999999999991</c:v>
                </c:pt>
              </c:numCache>
            </c:numRef>
          </c:val>
          <c:extLst>
            <c:ext xmlns:c16="http://schemas.microsoft.com/office/drawing/2014/chart" uri="{C3380CC4-5D6E-409C-BE32-E72D297353CC}">
              <c16:uniqueId val="{00000000-A285-4C4A-BAE0-D617ACC07B9E}"/>
            </c:ext>
          </c:extLst>
        </c:ser>
        <c:ser>
          <c:idx val="2"/>
          <c:order val="1"/>
          <c:tx>
            <c:strRef>
              <c:f>Sheet1!$A$166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Sheet1!$B$164:$F$164</c:f>
              <c:strCache>
                <c:ptCount val="5"/>
                <c:pt idx="0">
                  <c:v>(Min,-4)</c:v>
                </c:pt>
                <c:pt idx="1">
                  <c:v>(-4,0)</c:v>
                </c:pt>
                <c:pt idx="2">
                  <c:v>(0,7)</c:v>
                </c:pt>
                <c:pt idx="3">
                  <c:v>(7,15 &lt;)</c:v>
                </c:pt>
                <c:pt idx="4">
                  <c:v>ACCEPTABLE SINR</c:v>
                </c:pt>
              </c:strCache>
            </c:strRef>
          </c:cat>
          <c:val>
            <c:numRef>
              <c:f>Sheet1!$B$166:$F$166</c:f>
              <c:numCache>
                <c:formatCode>0.00%</c:formatCode>
                <c:ptCount val="5"/>
                <c:pt idx="0">
                  <c:v>3.44E-2</c:v>
                </c:pt>
                <c:pt idx="1">
                  <c:v>0.16470000000000001</c:v>
                </c:pt>
                <c:pt idx="2">
                  <c:v>0.36349999999999999</c:v>
                </c:pt>
                <c:pt idx="3">
                  <c:v>0.43740000000000001</c:v>
                </c:pt>
                <c:pt idx="4">
                  <c:v>0.80089999999999995</c:v>
                </c:pt>
              </c:numCache>
            </c:numRef>
          </c:val>
          <c:extLst>
            <c:ext xmlns:c16="http://schemas.microsoft.com/office/drawing/2014/chart" uri="{C3380CC4-5D6E-409C-BE32-E72D297353CC}">
              <c16:uniqueId val="{00000001-A285-4C4A-BAE0-D617ACC07B9E}"/>
            </c:ext>
          </c:extLst>
        </c:ser>
        <c:ser>
          <c:idx val="1"/>
          <c:order val="2"/>
          <c:tx>
            <c:strRef>
              <c:f>Sheet1!$A$167</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85-4C4A-BAE0-D617ACC07B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Sheet1!$B$164:$F$164</c:f>
              <c:strCache>
                <c:ptCount val="5"/>
                <c:pt idx="0">
                  <c:v>(Min,-4)</c:v>
                </c:pt>
                <c:pt idx="1">
                  <c:v>(-4,0)</c:v>
                </c:pt>
                <c:pt idx="2">
                  <c:v>(0,7)</c:v>
                </c:pt>
                <c:pt idx="3">
                  <c:v>(7,15 &lt;)</c:v>
                </c:pt>
                <c:pt idx="4">
                  <c:v>ACCEPTABLE SINR</c:v>
                </c:pt>
              </c:strCache>
            </c:strRef>
          </c:cat>
          <c:val>
            <c:numRef>
              <c:f>Sheet1!$B$167:$F$167</c:f>
              <c:numCache>
                <c:formatCode>0.00%</c:formatCode>
                <c:ptCount val="5"/>
                <c:pt idx="0">
                  <c:v>8.5000000000000006E-3</c:v>
                </c:pt>
                <c:pt idx="1">
                  <c:v>4.8300000000000003E-2</c:v>
                </c:pt>
                <c:pt idx="2">
                  <c:v>0.26279999999999998</c:v>
                </c:pt>
                <c:pt idx="3">
                  <c:v>0.6804</c:v>
                </c:pt>
                <c:pt idx="4">
                  <c:v>0.94320000000000004</c:v>
                </c:pt>
              </c:numCache>
            </c:numRef>
          </c:val>
          <c:extLst>
            <c:ext xmlns:c16="http://schemas.microsoft.com/office/drawing/2014/chart" uri="{C3380CC4-5D6E-409C-BE32-E72D297353CC}">
              <c16:uniqueId val="{00000003-A285-4C4A-BAE0-D617ACC07B9E}"/>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Sheet1!$B$231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Sheet1!$A$232</c:f>
              <c:strCache>
                <c:ptCount val="1"/>
                <c:pt idx="0">
                  <c:v>Call Setup Time</c:v>
                </c:pt>
              </c:strCache>
            </c:strRef>
          </c:cat>
          <c:val>
            <c:numRef>
              <c:f>Sheet1!$B$232</c:f>
              <c:numCache>
                <c:formatCode>0.00</c:formatCode>
                <c:ptCount val="1"/>
                <c:pt idx="0">
                  <c:v>4.28</c:v>
                </c:pt>
              </c:numCache>
            </c:numRef>
          </c:val>
          <c:extLst>
            <c:ext xmlns:c16="http://schemas.microsoft.com/office/drawing/2014/chart" uri="{C3380CC4-5D6E-409C-BE32-E72D297353CC}">
              <c16:uniqueId val="{00000000-7BE6-4DED-9A3B-B9D78E5AB7D7}"/>
            </c:ext>
          </c:extLst>
        </c:ser>
        <c:ser>
          <c:idx val="1"/>
          <c:order val="1"/>
          <c:tx>
            <c:strRef>
              <c:f>Sheet1!$C$231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Sheet1!$A$232</c:f>
              <c:strCache>
                <c:ptCount val="1"/>
                <c:pt idx="0">
                  <c:v>Call Setup Time</c:v>
                </c:pt>
              </c:strCache>
            </c:strRef>
          </c:cat>
          <c:val>
            <c:numRef>
              <c:f>Sheet1!$C$232</c:f>
              <c:numCache>
                <c:formatCode>0.00</c:formatCode>
                <c:ptCount val="1"/>
                <c:pt idx="0">
                  <c:v>5.8</c:v>
                </c:pt>
              </c:numCache>
            </c:numRef>
          </c:val>
          <c:extLst>
            <c:ext xmlns:c16="http://schemas.microsoft.com/office/drawing/2014/chart" uri="{C3380CC4-5D6E-409C-BE32-E72D297353CC}">
              <c16:uniqueId val="{00000001-7BE6-4DED-9A3B-B9D78E5AB7D7}"/>
            </c:ext>
          </c:extLst>
        </c:ser>
        <c:ser>
          <c:idx val="2"/>
          <c:order val="2"/>
          <c:tx>
            <c:strRef>
              <c:f>Sheet1!$D$231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Sheet1!$A$232</c:f>
              <c:strCache>
                <c:ptCount val="1"/>
                <c:pt idx="0">
                  <c:v>Call Setup Time</c:v>
                </c:pt>
              </c:strCache>
            </c:strRef>
          </c:cat>
          <c:val>
            <c:numRef>
              <c:f>Sheet1!$D$232</c:f>
              <c:numCache>
                <c:formatCode>0.00</c:formatCode>
                <c:ptCount val="1"/>
                <c:pt idx="0">
                  <c:v>5.61</c:v>
                </c:pt>
              </c:numCache>
            </c:numRef>
          </c:val>
          <c:extLst>
            <c:ext xmlns:c16="http://schemas.microsoft.com/office/drawing/2014/chart" uri="{C3380CC4-5D6E-409C-BE32-E72D297353CC}">
              <c16:uniqueId val="{00000002-7BE6-4DED-9A3B-B9D78E5AB7D7}"/>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r-FR" sz="1200" b="1" dirty="0"/>
              <a:t>CS</a:t>
            </a:r>
            <a:r>
              <a:rPr lang="fr-FR" sz="1200" b="1" baseline="0" dirty="0"/>
              <a:t> Call Setup Time By </a:t>
            </a:r>
            <a:r>
              <a:rPr lang="fr-FR" sz="1200" b="1" baseline="0" dirty="0" err="1"/>
              <a:t>Technology</a:t>
            </a:r>
            <a:r>
              <a:rPr lang="fr-FR" sz="1200" b="1" baseline="0" dirty="0"/>
              <a:t> (s) </a:t>
            </a:r>
            <a:endParaRPr lang="fr-FR"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Sheet1!$B$39</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Sheet1!$B$40:$B$42</c:f>
              <c:numCache>
                <c:formatCode>0.00</c:formatCode>
                <c:ptCount val="3"/>
                <c:pt idx="0">
                  <c:v>6.8339999999999996</c:v>
                </c:pt>
                <c:pt idx="1">
                  <c:v>6.5380000000000003</c:v>
                </c:pt>
                <c:pt idx="2">
                  <c:v>7.1470000000000002</c:v>
                </c:pt>
              </c:numCache>
            </c:numRef>
          </c:val>
          <c:extLst>
            <c:ext xmlns:c16="http://schemas.microsoft.com/office/drawing/2014/chart" uri="{C3380CC4-5D6E-409C-BE32-E72D297353CC}">
              <c16:uniqueId val="{00000000-4131-4DB5-A240-EB6F89B7320A}"/>
            </c:ext>
          </c:extLst>
        </c:ser>
        <c:ser>
          <c:idx val="1"/>
          <c:order val="1"/>
          <c:tx>
            <c:strRef>
              <c:f>Sheet1!$C$39</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Sheet1!$C$40:$C$42</c:f>
              <c:numCache>
                <c:formatCode>0.00</c:formatCode>
                <c:ptCount val="3"/>
                <c:pt idx="0">
                  <c:v>8.5679999999999996</c:v>
                </c:pt>
                <c:pt idx="1">
                  <c:v>10.28</c:v>
                </c:pt>
                <c:pt idx="2">
                  <c:v>6.67</c:v>
                </c:pt>
              </c:numCache>
            </c:numRef>
          </c:val>
          <c:extLst>
            <c:ext xmlns:c16="http://schemas.microsoft.com/office/drawing/2014/chart" uri="{C3380CC4-5D6E-409C-BE32-E72D297353CC}">
              <c16:uniqueId val="{00000001-4131-4DB5-A240-EB6F89B7320A}"/>
            </c:ext>
          </c:extLst>
        </c:ser>
        <c:ser>
          <c:idx val="2"/>
          <c:order val="2"/>
          <c:tx>
            <c:strRef>
              <c:f>Sheet1!$D$39</c:f>
              <c:strCache>
                <c:ptCount val="1"/>
                <c:pt idx="0">
                  <c:v>CELTISS</c:v>
                </c:pt>
              </c:strCache>
            </c:strRef>
          </c:tx>
          <c:spPr>
            <a:solidFill>
              <a:srgbClr val="00B0F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Sheet1!$D$40:$D$42</c:f>
              <c:numCache>
                <c:formatCode>0.00</c:formatCode>
                <c:ptCount val="3"/>
                <c:pt idx="0">
                  <c:v>8.2710000000000008</c:v>
                </c:pt>
                <c:pt idx="1">
                  <c:v>6.9909999999999997</c:v>
                </c:pt>
              </c:numCache>
            </c:numRef>
          </c:val>
          <c:extLst>
            <c:ext xmlns:c16="http://schemas.microsoft.com/office/drawing/2014/chart" uri="{C3380CC4-5D6E-409C-BE32-E72D297353CC}">
              <c16:uniqueId val="{00000002-4131-4DB5-A240-EB6F89B7320A}"/>
            </c:ext>
          </c:extLst>
        </c:ser>
        <c:dLbls>
          <c:showLegendKey val="0"/>
          <c:showVal val="0"/>
          <c:showCatName val="0"/>
          <c:showSerName val="0"/>
          <c:showPercent val="0"/>
          <c:showBubbleSize val="0"/>
        </c:dLbls>
        <c:gapWidth val="219"/>
        <c:overlap val="-27"/>
        <c:axId val="1722596127"/>
        <c:axId val="1858866783"/>
      </c:barChart>
      <c:catAx>
        <c:axId val="1722596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8866783"/>
        <c:crosses val="autoZero"/>
        <c:auto val="1"/>
        <c:lblAlgn val="ctr"/>
        <c:lblOffset val="100"/>
        <c:noMultiLvlLbl val="0"/>
      </c:catAx>
      <c:valAx>
        <c:axId val="185886678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22596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Sheet1!$A$291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Sheet1!$B$290:$C$290</c:f>
              <c:strCache>
                <c:ptCount val="2"/>
                <c:pt idx="0">
                  <c:v>SMS Sending message success rate (%)</c:v>
                </c:pt>
                <c:pt idx="1">
                  <c:v>SMS Receving message success rate (%)</c:v>
                </c:pt>
              </c:strCache>
            </c:strRef>
          </c:cat>
          <c:val>
            <c:numRef>
              <c:f>Sheet1!$B$291:$C$291</c:f>
              <c:numCache>
                <c:formatCode>0.00%</c:formatCode>
                <c:ptCount val="2"/>
                <c:pt idx="0">
                  <c:v>0.9022</c:v>
                </c:pt>
                <c:pt idx="1">
                  <c:v>0.96509999999999996</c:v>
                </c:pt>
              </c:numCache>
            </c:numRef>
          </c:val>
          <c:extLst>
            <c:ext xmlns:c16="http://schemas.microsoft.com/office/drawing/2014/chart" uri="{C3380CC4-5D6E-409C-BE32-E72D297353CC}">
              <c16:uniqueId val="{00000000-105A-400E-A5D7-315F7B99834B}"/>
            </c:ext>
          </c:extLst>
        </c:ser>
        <c:ser>
          <c:idx val="1"/>
          <c:order val="1"/>
          <c:tx>
            <c:strRef>
              <c:f>Sheet1!$A$292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Sheet1!$B$290:$C$290</c:f>
              <c:strCache>
                <c:ptCount val="2"/>
                <c:pt idx="0">
                  <c:v>SMS Sending message success rate (%)</c:v>
                </c:pt>
                <c:pt idx="1">
                  <c:v>SMS Receving message success rate (%)</c:v>
                </c:pt>
              </c:strCache>
            </c:strRef>
          </c:cat>
          <c:val>
            <c:numRef>
              <c:f>Sheet1!$B$292:$C$292</c:f>
              <c:numCache>
                <c:formatCode>0.00%</c:formatCode>
                <c:ptCount val="2"/>
                <c:pt idx="0">
                  <c:v>0.84430000000000005</c:v>
                </c:pt>
                <c:pt idx="1">
                  <c:v>0.98099999999999998</c:v>
                </c:pt>
              </c:numCache>
            </c:numRef>
          </c:val>
          <c:extLst>
            <c:ext xmlns:c16="http://schemas.microsoft.com/office/drawing/2014/chart" uri="{C3380CC4-5D6E-409C-BE32-E72D297353CC}">
              <c16:uniqueId val="{00000001-105A-400E-A5D7-315F7B99834B}"/>
            </c:ext>
          </c:extLst>
        </c:ser>
        <c:ser>
          <c:idx val="2"/>
          <c:order val="2"/>
          <c:tx>
            <c:strRef>
              <c:f>Sheet1!$A$293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Sheet1!$B$290:$C$290</c:f>
              <c:strCache>
                <c:ptCount val="2"/>
                <c:pt idx="0">
                  <c:v>SMS Sending message success rate (%)</c:v>
                </c:pt>
                <c:pt idx="1">
                  <c:v>SMS Receving message success rate (%)</c:v>
                </c:pt>
              </c:strCache>
            </c:strRef>
          </c:cat>
          <c:val>
            <c:numRef>
              <c:f>Sheet1!$B$293:$C$293</c:f>
              <c:numCache>
                <c:formatCode>0.00%</c:formatCode>
                <c:ptCount val="2"/>
                <c:pt idx="0">
                  <c:v>0.95630000000000004</c:v>
                </c:pt>
                <c:pt idx="1">
                  <c:v>0.92859999999999998</c:v>
                </c:pt>
              </c:numCache>
            </c:numRef>
          </c:val>
          <c:extLst>
            <c:ext xmlns:c16="http://schemas.microsoft.com/office/drawing/2014/chart" uri="{C3380CC4-5D6E-409C-BE32-E72D297353CC}">
              <c16:uniqueId val="{00000002-105A-400E-A5D7-315F7B99834B}"/>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Sheet1!$B$314:$D$314</c:f>
              <c:strCache>
                <c:ptCount val="3"/>
                <c:pt idx="0">
                  <c:v>(0,3)</c:v>
                </c:pt>
                <c:pt idx="1">
                  <c:v>(3,6)</c:v>
                </c:pt>
                <c:pt idx="2">
                  <c:v>&gt;6</c:v>
                </c:pt>
              </c:strCache>
            </c:strRef>
          </c:cat>
          <c:val>
            <c:numRef>
              <c:f>Sheet1!$B$315:$D$315</c:f>
              <c:numCache>
                <c:formatCode>0.00%</c:formatCode>
                <c:ptCount val="3"/>
                <c:pt idx="0">
                  <c:v>0.58630000000000004</c:v>
                </c:pt>
                <c:pt idx="1">
                  <c:v>0.31590000000000001</c:v>
                </c:pt>
                <c:pt idx="2">
                  <c:v>9.7799999999999998E-2</c:v>
                </c:pt>
              </c:numCache>
            </c:numRef>
          </c:val>
          <c:extLst>
            <c:ext xmlns:c16="http://schemas.microsoft.com/office/drawing/2014/chart" uri="{C3380CC4-5D6E-409C-BE32-E72D297353CC}">
              <c16:uniqueId val="{00000000-3EEE-41B9-93B1-C09F43D81F6A}"/>
            </c:ext>
          </c:extLst>
        </c:ser>
        <c:ser>
          <c:idx val="1"/>
          <c:order val="1"/>
          <c:tx>
            <c:strRef>
              <c:f>Sheet1!$A$316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Sheet1!$B$314:$D$314</c:f>
              <c:strCache>
                <c:ptCount val="3"/>
                <c:pt idx="0">
                  <c:v>(0,3)</c:v>
                </c:pt>
                <c:pt idx="1">
                  <c:v>(3,6)</c:v>
                </c:pt>
                <c:pt idx="2">
                  <c:v>&gt;6</c:v>
                </c:pt>
              </c:strCache>
            </c:strRef>
          </c:cat>
          <c:val>
            <c:numRef>
              <c:f>Sheet1!$B$316:$D$316</c:f>
              <c:numCache>
                <c:formatCode>0.00%</c:formatCode>
                <c:ptCount val="3"/>
                <c:pt idx="0">
                  <c:v>0.59499999999999997</c:v>
                </c:pt>
                <c:pt idx="1">
                  <c:v>0.24929999999999999</c:v>
                </c:pt>
                <c:pt idx="2">
                  <c:v>0.15570000000000001</c:v>
                </c:pt>
              </c:numCache>
            </c:numRef>
          </c:val>
          <c:extLst>
            <c:ext xmlns:c16="http://schemas.microsoft.com/office/drawing/2014/chart" uri="{C3380CC4-5D6E-409C-BE32-E72D297353CC}">
              <c16:uniqueId val="{00000001-3EEE-41B9-93B1-C09F43D81F6A}"/>
            </c:ext>
          </c:extLst>
        </c:ser>
        <c:ser>
          <c:idx val="2"/>
          <c:order val="2"/>
          <c:tx>
            <c:strRef>
              <c:f>Sheet1!$A$317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Sheet1!$B$314:$D$314</c:f>
              <c:strCache>
                <c:ptCount val="3"/>
                <c:pt idx="0">
                  <c:v>(0,3)</c:v>
                </c:pt>
                <c:pt idx="1">
                  <c:v>(3,6)</c:v>
                </c:pt>
                <c:pt idx="2">
                  <c:v>&gt;6</c:v>
                </c:pt>
              </c:strCache>
            </c:strRef>
          </c:cat>
          <c:val>
            <c:numRef>
              <c:f>Sheet1!$B$317:$D$317</c:f>
              <c:numCache>
                <c:formatCode>0.00%</c:formatCode>
                <c:ptCount val="3"/>
                <c:pt idx="0">
                  <c:v>0.78269999999999995</c:v>
                </c:pt>
                <c:pt idx="1">
                  <c:v>0.1726</c:v>
                </c:pt>
                <c:pt idx="2">
                  <c:v>4.4699999999999997E-2</c:v>
                </c:pt>
              </c:numCache>
            </c:numRef>
          </c:val>
          <c:extLst>
            <c:ext xmlns:c16="http://schemas.microsoft.com/office/drawing/2014/chart" uri="{C3380CC4-5D6E-409C-BE32-E72D297353CC}">
              <c16:uniqueId val="{00000002-3EEE-41B9-93B1-C09F43D81F6A}"/>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Sheet1!$B$346:$C$346</c:f>
              <c:strCache>
                <c:ptCount val="2"/>
                <c:pt idx="0">
                  <c:v>PS Attach success(%)</c:v>
                </c:pt>
                <c:pt idx="1">
                  <c:v>PDP Context Act Success (%)</c:v>
                </c:pt>
              </c:strCache>
            </c:strRef>
          </c:cat>
          <c:val>
            <c:numRef>
              <c:f>Sheet1!$B$347:$C$347</c:f>
              <c:numCache>
                <c:formatCode>0.00%</c:formatCode>
                <c:ptCount val="2"/>
                <c:pt idx="0">
                  <c:v>1</c:v>
                </c:pt>
                <c:pt idx="1">
                  <c:v>1</c:v>
                </c:pt>
              </c:numCache>
            </c:numRef>
          </c:val>
          <c:extLst>
            <c:ext xmlns:c16="http://schemas.microsoft.com/office/drawing/2014/chart" uri="{C3380CC4-5D6E-409C-BE32-E72D297353CC}">
              <c16:uniqueId val="{00000000-C564-4B9C-BAEB-AF319BEC4C73}"/>
            </c:ext>
          </c:extLst>
        </c:ser>
        <c:ser>
          <c:idx val="1"/>
          <c:order val="1"/>
          <c:tx>
            <c:strRef>
              <c:f>Sheet1!$A$348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Sheet1!$B$346:$C$346</c:f>
              <c:strCache>
                <c:ptCount val="2"/>
                <c:pt idx="0">
                  <c:v>PS Attach success(%)</c:v>
                </c:pt>
                <c:pt idx="1">
                  <c:v>PDP Context Act Success (%)</c:v>
                </c:pt>
              </c:strCache>
            </c:strRef>
          </c:cat>
          <c:val>
            <c:numRef>
              <c:f>Sheet1!$B$348:$C$348</c:f>
              <c:numCache>
                <c:formatCode>0.00%</c:formatCode>
                <c:ptCount val="2"/>
                <c:pt idx="0">
                  <c:v>1</c:v>
                </c:pt>
                <c:pt idx="1">
                  <c:v>0.99209999999999998</c:v>
                </c:pt>
              </c:numCache>
            </c:numRef>
          </c:val>
          <c:extLst>
            <c:ext xmlns:c16="http://schemas.microsoft.com/office/drawing/2014/chart" uri="{C3380CC4-5D6E-409C-BE32-E72D297353CC}">
              <c16:uniqueId val="{00000001-C564-4B9C-BAEB-AF319BEC4C73}"/>
            </c:ext>
          </c:extLst>
        </c:ser>
        <c:ser>
          <c:idx val="2"/>
          <c:order val="2"/>
          <c:tx>
            <c:strRef>
              <c:f>Sheet1!$A$349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Sheet1!$B$346:$C$346</c:f>
              <c:strCache>
                <c:ptCount val="2"/>
                <c:pt idx="0">
                  <c:v>PS Attach success(%)</c:v>
                </c:pt>
                <c:pt idx="1">
                  <c:v>PDP Context Act Success (%)</c:v>
                </c:pt>
              </c:strCache>
            </c:strRef>
          </c:cat>
          <c:val>
            <c:numRef>
              <c:f>Sheet1!$B$349:$C$349</c:f>
              <c:numCache>
                <c:formatCode>0.00%</c:formatCode>
                <c:ptCount val="2"/>
                <c:pt idx="0">
                  <c:v>1</c:v>
                </c:pt>
                <c:pt idx="1">
                  <c:v>0.99919999999999998</c:v>
                </c:pt>
              </c:numCache>
            </c:numRef>
          </c:val>
          <c:extLst>
            <c:ext xmlns:c16="http://schemas.microsoft.com/office/drawing/2014/chart" uri="{C3380CC4-5D6E-409C-BE32-E72D297353CC}">
              <c16:uniqueId val="{00000002-C564-4B9C-BAEB-AF319BEC4C73}"/>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Sheet1!$B$372:$C$372</c:f>
              <c:strCache>
                <c:ptCount val="2"/>
                <c:pt idx="0">
                  <c:v>PS Attach Setup Time</c:v>
                </c:pt>
                <c:pt idx="1">
                  <c:v>PDP Context Act Time</c:v>
                </c:pt>
              </c:strCache>
            </c:strRef>
          </c:cat>
          <c:val>
            <c:numRef>
              <c:f>Sheet1!$B$373:$C$373</c:f>
              <c:numCache>
                <c:formatCode>0.00</c:formatCode>
                <c:ptCount val="2"/>
                <c:pt idx="0">
                  <c:v>3.43</c:v>
                </c:pt>
                <c:pt idx="1">
                  <c:v>1.35</c:v>
                </c:pt>
              </c:numCache>
            </c:numRef>
          </c:val>
          <c:extLst>
            <c:ext xmlns:c16="http://schemas.microsoft.com/office/drawing/2014/chart" uri="{C3380CC4-5D6E-409C-BE32-E72D297353CC}">
              <c16:uniqueId val="{00000000-1D42-4395-925F-62075C8D5373}"/>
            </c:ext>
          </c:extLst>
        </c:ser>
        <c:ser>
          <c:idx val="1"/>
          <c:order val="1"/>
          <c:tx>
            <c:strRef>
              <c:f>Sheet1!$A$374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Sheet1!$B$372:$C$372</c:f>
              <c:strCache>
                <c:ptCount val="2"/>
                <c:pt idx="0">
                  <c:v>PS Attach Setup Time</c:v>
                </c:pt>
                <c:pt idx="1">
                  <c:v>PDP Context Act Time</c:v>
                </c:pt>
              </c:strCache>
            </c:strRef>
          </c:cat>
          <c:val>
            <c:numRef>
              <c:f>Sheet1!$B$374:$C$374</c:f>
              <c:numCache>
                <c:formatCode>0.00</c:formatCode>
                <c:ptCount val="2"/>
                <c:pt idx="0">
                  <c:v>3.03</c:v>
                </c:pt>
                <c:pt idx="1">
                  <c:v>1.44</c:v>
                </c:pt>
              </c:numCache>
            </c:numRef>
          </c:val>
          <c:extLst>
            <c:ext xmlns:c16="http://schemas.microsoft.com/office/drawing/2014/chart" uri="{C3380CC4-5D6E-409C-BE32-E72D297353CC}">
              <c16:uniqueId val="{00000001-1D42-4395-925F-62075C8D5373}"/>
            </c:ext>
          </c:extLst>
        </c:ser>
        <c:ser>
          <c:idx val="2"/>
          <c:order val="2"/>
          <c:tx>
            <c:strRef>
              <c:f>Sheet1!$A$375</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Sheet1!$B$372:$C$372</c:f>
              <c:strCache>
                <c:ptCount val="2"/>
                <c:pt idx="0">
                  <c:v>PS Attach Setup Time</c:v>
                </c:pt>
                <c:pt idx="1">
                  <c:v>PDP Context Act Time</c:v>
                </c:pt>
              </c:strCache>
            </c:strRef>
          </c:cat>
          <c:val>
            <c:numRef>
              <c:f>Sheet1!$B$375:$C$375</c:f>
              <c:numCache>
                <c:formatCode>0.00</c:formatCode>
                <c:ptCount val="2"/>
                <c:pt idx="0">
                  <c:v>3.37</c:v>
                </c:pt>
                <c:pt idx="1">
                  <c:v>1.47</c:v>
                </c:pt>
              </c:numCache>
            </c:numRef>
          </c:val>
          <c:extLst>
            <c:ext xmlns:c16="http://schemas.microsoft.com/office/drawing/2014/chart" uri="{C3380CC4-5D6E-409C-BE32-E72D297353CC}">
              <c16:uniqueId val="{00000002-1D42-4395-925F-62075C8D5373}"/>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0.91679999999999995</c:v>
                </c:pt>
              </c:numCache>
            </c:numRef>
          </c:val>
          <c:extLst>
            <c:ext xmlns:c16="http://schemas.microsoft.com/office/drawing/2014/chart" uri="{C3380CC4-5D6E-409C-BE32-E72D297353CC}">
              <c16:uniqueId val="{00000000-C40B-4FA3-BED6-7CE4DA604895}"/>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0.83540000000000003</c:v>
                </c:pt>
              </c:numCache>
            </c:numRef>
          </c:val>
          <c:extLst>
            <c:ext xmlns:c16="http://schemas.microsoft.com/office/drawing/2014/chart" uri="{C3380CC4-5D6E-409C-BE32-E72D297353CC}">
              <c16:uniqueId val="{00000001-C40B-4FA3-BED6-7CE4DA604895}"/>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0.86350000000000005</c:v>
                </c:pt>
              </c:numCache>
            </c:numRef>
          </c:val>
          <c:extLst>
            <c:ext xmlns:c16="http://schemas.microsoft.com/office/drawing/2014/chart" uri="{C3380CC4-5D6E-409C-BE32-E72D297353CC}">
              <c16:uniqueId val="{00000002-C40B-4FA3-BED6-7CE4DA604895}"/>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Sheet1!$D$396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Sheet1!$E$395</c:f>
              <c:strCache>
                <c:ptCount val="1"/>
                <c:pt idx="0">
                  <c:v>PS Connection setup time</c:v>
                </c:pt>
              </c:strCache>
            </c:strRef>
          </c:cat>
          <c:val>
            <c:numRef>
              <c:f>Sheet1!$E$396</c:f>
              <c:numCache>
                <c:formatCode>0.00</c:formatCode>
                <c:ptCount val="1"/>
                <c:pt idx="0">
                  <c:v>5.98</c:v>
                </c:pt>
              </c:numCache>
            </c:numRef>
          </c:val>
          <c:extLst>
            <c:ext xmlns:c16="http://schemas.microsoft.com/office/drawing/2014/chart" uri="{C3380CC4-5D6E-409C-BE32-E72D297353CC}">
              <c16:uniqueId val="{00000000-C72F-4B9C-9E70-0A116BC16D91}"/>
            </c:ext>
          </c:extLst>
        </c:ser>
        <c:ser>
          <c:idx val="1"/>
          <c:order val="1"/>
          <c:tx>
            <c:strRef>
              <c:f>Sheet1!$D$397</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Sheet1!$E$395</c:f>
              <c:strCache>
                <c:ptCount val="1"/>
                <c:pt idx="0">
                  <c:v>PS Connection setup time</c:v>
                </c:pt>
              </c:strCache>
            </c:strRef>
          </c:cat>
          <c:val>
            <c:numRef>
              <c:f>Sheet1!$E$397</c:f>
              <c:numCache>
                <c:formatCode>0.00</c:formatCode>
                <c:ptCount val="1"/>
                <c:pt idx="0">
                  <c:v>6.01</c:v>
                </c:pt>
              </c:numCache>
            </c:numRef>
          </c:val>
          <c:extLst>
            <c:ext xmlns:c16="http://schemas.microsoft.com/office/drawing/2014/chart" uri="{C3380CC4-5D6E-409C-BE32-E72D297353CC}">
              <c16:uniqueId val="{00000001-C72F-4B9C-9E70-0A116BC16D91}"/>
            </c:ext>
          </c:extLst>
        </c:ser>
        <c:ser>
          <c:idx val="2"/>
          <c:order val="2"/>
          <c:tx>
            <c:strRef>
              <c:f>Sheet1!$D$398</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C72F-4B9C-9E70-0A116BC16D9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Sheet1!$E$395</c:f>
              <c:strCache>
                <c:ptCount val="1"/>
                <c:pt idx="0">
                  <c:v>PS Connection setup time</c:v>
                </c:pt>
              </c:strCache>
            </c:strRef>
          </c:cat>
          <c:val>
            <c:numRef>
              <c:f>Sheet1!$E$398</c:f>
              <c:numCache>
                <c:formatCode>0.00</c:formatCode>
                <c:ptCount val="1"/>
                <c:pt idx="0">
                  <c:v>5.89</c:v>
                </c:pt>
              </c:numCache>
            </c:numRef>
          </c:val>
          <c:extLst>
            <c:ext xmlns:c16="http://schemas.microsoft.com/office/drawing/2014/chart" uri="{C3380CC4-5D6E-409C-BE32-E72D297353CC}">
              <c16:uniqueId val="{00000004-C72F-4B9C-9E70-0A116BC16D91}"/>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Sheet1!$A$396</c:f>
              <c:strCache>
                <c:ptCount val="1"/>
                <c:pt idx="0">
                  <c:v>MTN</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48D1-42B8-A23D-57281415936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Sheet1!$B$395</c:f>
              <c:strCache>
                <c:ptCount val="1"/>
                <c:pt idx="0">
                  <c:v>HTTP Browsing Success rate (%)</c:v>
                </c:pt>
              </c:strCache>
            </c:strRef>
          </c:cat>
          <c:val>
            <c:numRef>
              <c:f>Sheet1!$B$396</c:f>
              <c:numCache>
                <c:formatCode>0.00%</c:formatCode>
                <c:ptCount val="1"/>
                <c:pt idx="0">
                  <c:v>0.98199999999999998</c:v>
                </c:pt>
              </c:numCache>
            </c:numRef>
          </c:val>
          <c:extLst>
            <c:ext xmlns:c16="http://schemas.microsoft.com/office/drawing/2014/chart" uri="{C3380CC4-5D6E-409C-BE32-E72D297353CC}">
              <c16:uniqueId val="{00000002-48D1-42B8-A23D-57281415936C}"/>
            </c:ext>
          </c:extLst>
        </c:ser>
        <c:ser>
          <c:idx val="1"/>
          <c:order val="1"/>
          <c:tx>
            <c:strRef>
              <c:f>Sheet1!$A$397</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Sheet1!$B$395</c:f>
              <c:strCache>
                <c:ptCount val="1"/>
                <c:pt idx="0">
                  <c:v>HTTP Browsing Success rate (%)</c:v>
                </c:pt>
              </c:strCache>
            </c:strRef>
          </c:cat>
          <c:val>
            <c:numRef>
              <c:f>Sheet1!$B$397</c:f>
              <c:numCache>
                <c:formatCode>0.00%</c:formatCode>
                <c:ptCount val="1"/>
                <c:pt idx="0">
                  <c:v>0.95220000000000005</c:v>
                </c:pt>
              </c:numCache>
            </c:numRef>
          </c:val>
          <c:extLst>
            <c:ext xmlns:c16="http://schemas.microsoft.com/office/drawing/2014/chart" uri="{C3380CC4-5D6E-409C-BE32-E72D297353CC}">
              <c16:uniqueId val="{00000003-48D1-42B8-A23D-57281415936C}"/>
            </c:ext>
          </c:extLst>
        </c:ser>
        <c:ser>
          <c:idx val="2"/>
          <c:order val="2"/>
          <c:tx>
            <c:strRef>
              <c:f>Sheet1!$A$398</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Sheet1!$B$395</c:f>
              <c:strCache>
                <c:ptCount val="1"/>
                <c:pt idx="0">
                  <c:v>HTTP Browsing Success rate (%)</c:v>
                </c:pt>
              </c:strCache>
            </c:strRef>
          </c:cat>
          <c:val>
            <c:numRef>
              <c:f>Sheet1!$B$398</c:f>
              <c:numCache>
                <c:formatCode>0.00%</c:formatCode>
                <c:ptCount val="1"/>
                <c:pt idx="0">
                  <c:v>0.84699999999999998</c:v>
                </c:pt>
              </c:numCache>
            </c:numRef>
          </c:val>
          <c:extLst>
            <c:ext xmlns:c16="http://schemas.microsoft.com/office/drawing/2014/chart" uri="{C3380CC4-5D6E-409C-BE32-E72D297353CC}">
              <c16:uniqueId val="{00000004-48D1-42B8-A23D-57281415936C}"/>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Sheet1!$A$422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Sheet1!$B$421:$C$421</c:f>
              <c:strCache>
                <c:ptCount val="2"/>
                <c:pt idx="0">
                  <c:v>FTP Success DL (%)</c:v>
                </c:pt>
                <c:pt idx="1">
                  <c:v>FTP Success UL (%) </c:v>
                </c:pt>
              </c:strCache>
            </c:strRef>
          </c:cat>
          <c:val>
            <c:numRef>
              <c:f>Sheet1!$B$422:$C$422</c:f>
              <c:numCache>
                <c:formatCode>0.00%</c:formatCode>
                <c:ptCount val="2"/>
                <c:pt idx="0">
                  <c:v>1</c:v>
                </c:pt>
                <c:pt idx="1">
                  <c:v>0.98529999999999995</c:v>
                </c:pt>
              </c:numCache>
            </c:numRef>
          </c:val>
          <c:extLst>
            <c:ext xmlns:c16="http://schemas.microsoft.com/office/drawing/2014/chart" uri="{C3380CC4-5D6E-409C-BE32-E72D297353CC}">
              <c16:uniqueId val="{00000000-751A-4427-A65A-2668B1D77EAE}"/>
            </c:ext>
          </c:extLst>
        </c:ser>
        <c:ser>
          <c:idx val="1"/>
          <c:order val="1"/>
          <c:tx>
            <c:strRef>
              <c:f>Sheet1!$A$423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Sheet1!$B$421:$C$421</c:f>
              <c:strCache>
                <c:ptCount val="2"/>
                <c:pt idx="0">
                  <c:v>FTP Success DL (%)</c:v>
                </c:pt>
                <c:pt idx="1">
                  <c:v>FTP Success UL (%) </c:v>
                </c:pt>
              </c:strCache>
            </c:strRef>
          </c:cat>
          <c:val>
            <c:numRef>
              <c:f>Sheet1!$B$423:$C$423</c:f>
              <c:numCache>
                <c:formatCode>0.00%</c:formatCode>
                <c:ptCount val="2"/>
                <c:pt idx="0">
                  <c:v>0.99360000000000004</c:v>
                </c:pt>
                <c:pt idx="1">
                  <c:v>0.97689999999999999</c:v>
                </c:pt>
              </c:numCache>
            </c:numRef>
          </c:val>
          <c:extLst>
            <c:ext xmlns:c16="http://schemas.microsoft.com/office/drawing/2014/chart" uri="{C3380CC4-5D6E-409C-BE32-E72D297353CC}">
              <c16:uniqueId val="{00000001-751A-4427-A65A-2668B1D77EAE}"/>
            </c:ext>
          </c:extLst>
        </c:ser>
        <c:ser>
          <c:idx val="2"/>
          <c:order val="2"/>
          <c:tx>
            <c:strRef>
              <c:f>Sheet1!$A$424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Sheet1!$B$421:$C$421</c:f>
              <c:strCache>
                <c:ptCount val="2"/>
                <c:pt idx="0">
                  <c:v>FTP Success DL (%)</c:v>
                </c:pt>
                <c:pt idx="1">
                  <c:v>FTP Success UL (%) </c:v>
                </c:pt>
              </c:strCache>
            </c:strRef>
          </c:cat>
          <c:val>
            <c:numRef>
              <c:f>Sheet1!$B$424:$C$424</c:f>
              <c:numCache>
                <c:formatCode>0.00%</c:formatCode>
                <c:ptCount val="2"/>
                <c:pt idx="0">
                  <c:v>0.98929999999999996</c:v>
                </c:pt>
                <c:pt idx="1">
                  <c:v>1</c:v>
                </c:pt>
              </c:numCache>
            </c:numRef>
          </c:val>
          <c:extLst>
            <c:ext xmlns:c16="http://schemas.microsoft.com/office/drawing/2014/chart" uri="{C3380CC4-5D6E-409C-BE32-E72D297353CC}">
              <c16:uniqueId val="{00000002-751A-4427-A65A-2668B1D77EAE}"/>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Sheet1!$A$440</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9E5E-4B17-A404-4DAA90D325A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Sheet1!$B$439:$E$439</c:f>
              <c:strCache>
                <c:ptCount val="4"/>
                <c:pt idx="0">
                  <c:v>App_Throughpout_DL</c:v>
                </c:pt>
                <c:pt idx="1">
                  <c:v>App_Throughpout_UL</c:v>
                </c:pt>
                <c:pt idx="2">
                  <c:v>Max_App_Throughpout_DL</c:v>
                </c:pt>
                <c:pt idx="3">
                  <c:v>Max_App_Throughpout_UL</c:v>
                </c:pt>
              </c:strCache>
            </c:strRef>
          </c:cat>
          <c:val>
            <c:numRef>
              <c:f>Sheet1!$B$440:$E$440</c:f>
              <c:numCache>
                <c:formatCode>0.00</c:formatCode>
                <c:ptCount val="4"/>
                <c:pt idx="0">
                  <c:v>2107.21</c:v>
                </c:pt>
                <c:pt idx="1">
                  <c:v>1022.33</c:v>
                </c:pt>
                <c:pt idx="2">
                  <c:v>11820.06</c:v>
                </c:pt>
                <c:pt idx="3">
                  <c:v>14202.53</c:v>
                </c:pt>
              </c:numCache>
            </c:numRef>
          </c:val>
          <c:extLst>
            <c:ext xmlns:c16="http://schemas.microsoft.com/office/drawing/2014/chart" uri="{C3380CC4-5D6E-409C-BE32-E72D297353CC}">
              <c16:uniqueId val="{00000002-9E5E-4B17-A404-4DAA90D325A6}"/>
            </c:ext>
          </c:extLst>
        </c:ser>
        <c:ser>
          <c:idx val="1"/>
          <c:order val="1"/>
          <c:tx>
            <c:strRef>
              <c:f>Sheet1!$A$441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Sheet1!$B$439:$E$439</c:f>
              <c:strCache>
                <c:ptCount val="4"/>
                <c:pt idx="0">
                  <c:v>App_Throughpout_DL</c:v>
                </c:pt>
                <c:pt idx="1">
                  <c:v>App_Throughpout_UL</c:v>
                </c:pt>
                <c:pt idx="2">
                  <c:v>Max_App_Throughpout_DL</c:v>
                </c:pt>
                <c:pt idx="3">
                  <c:v>Max_App_Throughpout_UL</c:v>
                </c:pt>
              </c:strCache>
            </c:strRef>
          </c:cat>
          <c:val>
            <c:numRef>
              <c:f>Sheet1!$B$441:$E$441</c:f>
              <c:numCache>
                <c:formatCode>0.00</c:formatCode>
                <c:ptCount val="4"/>
                <c:pt idx="0">
                  <c:v>2007.25</c:v>
                </c:pt>
                <c:pt idx="1">
                  <c:v>1009.53</c:v>
                </c:pt>
                <c:pt idx="2">
                  <c:v>27714.78</c:v>
                </c:pt>
                <c:pt idx="3">
                  <c:v>10640.59</c:v>
                </c:pt>
              </c:numCache>
            </c:numRef>
          </c:val>
          <c:extLst>
            <c:ext xmlns:c16="http://schemas.microsoft.com/office/drawing/2014/chart" uri="{C3380CC4-5D6E-409C-BE32-E72D297353CC}">
              <c16:uniqueId val="{00000003-9E5E-4B17-A404-4DAA90D325A6}"/>
            </c:ext>
          </c:extLst>
        </c:ser>
        <c:ser>
          <c:idx val="2"/>
          <c:order val="2"/>
          <c:tx>
            <c:strRef>
              <c:f>Sheet1!$A$442</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Sheet1!$B$439:$E$439</c:f>
              <c:strCache>
                <c:ptCount val="4"/>
                <c:pt idx="0">
                  <c:v>App_Throughpout_DL</c:v>
                </c:pt>
                <c:pt idx="1">
                  <c:v>App_Throughpout_UL</c:v>
                </c:pt>
                <c:pt idx="2">
                  <c:v>Max_App_Throughpout_DL</c:v>
                </c:pt>
                <c:pt idx="3">
                  <c:v>Max_App_Throughpout_UL</c:v>
                </c:pt>
              </c:strCache>
            </c:strRef>
          </c:cat>
          <c:val>
            <c:numRef>
              <c:f>Sheet1!$B$442:$E$442</c:f>
              <c:numCache>
                <c:formatCode>0.00</c:formatCode>
                <c:ptCount val="4"/>
                <c:pt idx="0">
                  <c:v>2083.2199999999998</c:v>
                </c:pt>
                <c:pt idx="1">
                  <c:v>1002.47</c:v>
                </c:pt>
                <c:pt idx="2">
                  <c:v>17917.14</c:v>
                </c:pt>
                <c:pt idx="3">
                  <c:v>9105.1200000000008</c:v>
                </c:pt>
              </c:numCache>
            </c:numRef>
          </c:val>
          <c:extLst>
            <c:ext xmlns:c16="http://schemas.microsoft.com/office/drawing/2014/chart" uri="{C3380CC4-5D6E-409C-BE32-E72D297353CC}">
              <c16:uniqueId val="{00000004-9E5E-4B17-A404-4DAA90D325A6}"/>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Sheet1!$A$537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f>
              <c:strCache>
                <c:ptCount val="1"/>
                <c:pt idx="0">
                  <c:v>HTTP Browsing Success rate (%)</c:v>
                </c:pt>
              </c:strCache>
            </c:strRef>
          </c:cat>
          <c:val>
            <c:numRef>
              <c:f>Sheet1!$B$537</c:f>
              <c:numCache>
                <c:formatCode>0.00%</c:formatCode>
                <c:ptCount val="1"/>
                <c:pt idx="0">
                  <c:v>0.98329999999999995</c:v>
                </c:pt>
              </c:numCache>
            </c:numRef>
          </c:val>
          <c:extLst>
            <c:ext xmlns:c16="http://schemas.microsoft.com/office/drawing/2014/chart" uri="{C3380CC4-5D6E-409C-BE32-E72D297353CC}">
              <c16:uniqueId val="{00000000-6E2A-4CA3-A88F-3560BB270FC0}"/>
            </c:ext>
          </c:extLst>
        </c:ser>
        <c:ser>
          <c:idx val="1"/>
          <c:order val="1"/>
          <c:tx>
            <c:strRef>
              <c:f>Sheet1!$A$538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f>
              <c:strCache>
                <c:ptCount val="1"/>
                <c:pt idx="0">
                  <c:v>HTTP Browsing Success rate (%)</c:v>
                </c:pt>
              </c:strCache>
            </c:strRef>
          </c:cat>
          <c:val>
            <c:numRef>
              <c:f>Sheet1!$B$538</c:f>
              <c:numCache>
                <c:formatCode>0.00%</c:formatCode>
                <c:ptCount val="1"/>
                <c:pt idx="0">
                  <c:v>0.98780000000000001</c:v>
                </c:pt>
              </c:numCache>
            </c:numRef>
          </c:val>
          <c:extLst>
            <c:ext xmlns:c16="http://schemas.microsoft.com/office/drawing/2014/chart" uri="{C3380CC4-5D6E-409C-BE32-E72D297353CC}">
              <c16:uniqueId val="{00000001-6E2A-4CA3-A88F-3560BB270FC0}"/>
            </c:ext>
          </c:extLst>
        </c:ser>
        <c:ser>
          <c:idx val="2"/>
          <c:order val="2"/>
          <c:tx>
            <c:strRef>
              <c:f>Sheet1!$A$539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f>
              <c:strCache>
                <c:ptCount val="1"/>
                <c:pt idx="0">
                  <c:v>HTTP Browsing Success rate (%)</c:v>
                </c:pt>
              </c:strCache>
            </c:strRef>
          </c:cat>
          <c:val>
            <c:numRef>
              <c:f>Sheet1!$B$539</c:f>
              <c:numCache>
                <c:formatCode>0.00%</c:formatCode>
                <c:ptCount val="1"/>
                <c:pt idx="0">
                  <c:v>0.97709999999999997</c:v>
                </c:pt>
              </c:numCache>
            </c:numRef>
          </c:val>
          <c:extLst>
            <c:ext xmlns:c16="http://schemas.microsoft.com/office/drawing/2014/chart" uri="{C3380CC4-5D6E-409C-BE32-E72D297353CC}">
              <c16:uniqueId val="{00000002-6E2A-4CA3-A88F-3560BB270FC0}"/>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Sheet1!$B$461:$C$461</c:f>
              <c:strCache>
                <c:ptCount val="2"/>
                <c:pt idx="0">
                  <c:v>FTP Success DL (%)</c:v>
                </c:pt>
                <c:pt idx="1">
                  <c:v>FTP Success UL (%) </c:v>
                </c:pt>
              </c:strCache>
            </c:strRef>
          </c:cat>
          <c:val>
            <c:numRef>
              <c:f>Sheet1!$B$462:$C$462</c:f>
              <c:numCache>
                <c:formatCode>0.00%</c:formatCode>
                <c:ptCount val="2"/>
                <c:pt idx="0">
                  <c:v>0.99680000000000002</c:v>
                </c:pt>
                <c:pt idx="1">
                  <c:v>0.99660000000000004</c:v>
                </c:pt>
              </c:numCache>
            </c:numRef>
          </c:val>
          <c:extLst>
            <c:ext xmlns:c16="http://schemas.microsoft.com/office/drawing/2014/chart" uri="{C3380CC4-5D6E-409C-BE32-E72D297353CC}">
              <c16:uniqueId val="{00000000-76B4-4D76-89F0-A59669484F61}"/>
            </c:ext>
          </c:extLst>
        </c:ser>
        <c:ser>
          <c:idx val="1"/>
          <c:order val="1"/>
          <c:tx>
            <c:strRef>
              <c:f>Sheet1!$A$463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Sheet1!$B$461:$C$461</c:f>
              <c:strCache>
                <c:ptCount val="2"/>
                <c:pt idx="0">
                  <c:v>FTP Success DL (%)</c:v>
                </c:pt>
                <c:pt idx="1">
                  <c:v>FTP Success UL (%) </c:v>
                </c:pt>
              </c:strCache>
            </c:strRef>
          </c:cat>
          <c:val>
            <c:numRef>
              <c:f>Sheet1!$B$463:$C$463</c:f>
              <c:numCache>
                <c:formatCode>0.00%</c:formatCode>
                <c:ptCount val="2"/>
                <c:pt idx="0">
                  <c:v>0.99860000000000004</c:v>
                </c:pt>
                <c:pt idx="1">
                  <c:v>1</c:v>
                </c:pt>
              </c:numCache>
            </c:numRef>
          </c:val>
          <c:extLst>
            <c:ext xmlns:c16="http://schemas.microsoft.com/office/drawing/2014/chart" uri="{C3380CC4-5D6E-409C-BE32-E72D297353CC}">
              <c16:uniqueId val="{00000001-76B4-4D76-89F0-A59669484F61}"/>
            </c:ext>
          </c:extLst>
        </c:ser>
        <c:ser>
          <c:idx val="2"/>
          <c:order val="2"/>
          <c:tx>
            <c:strRef>
              <c:f>Sheet1!$A$464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Sheet1!$B$461:$C$461</c:f>
              <c:strCache>
                <c:ptCount val="2"/>
                <c:pt idx="0">
                  <c:v>FTP Success DL (%)</c:v>
                </c:pt>
                <c:pt idx="1">
                  <c:v>FTP Success UL (%) </c:v>
                </c:pt>
              </c:strCache>
            </c:strRef>
          </c:cat>
          <c:val>
            <c:numRef>
              <c:f>Sheet1!$B$464:$C$464</c:f>
              <c:numCache>
                <c:formatCode>0.00%</c:formatCode>
                <c:ptCount val="2"/>
                <c:pt idx="0">
                  <c:v>0.99909999999999999</c:v>
                </c:pt>
                <c:pt idx="1">
                  <c:v>1</c:v>
                </c:pt>
              </c:numCache>
            </c:numRef>
          </c:val>
          <c:extLst>
            <c:ext xmlns:c16="http://schemas.microsoft.com/office/drawing/2014/chart" uri="{C3380CC4-5D6E-409C-BE32-E72D297353CC}">
              <c16:uniqueId val="{00000002-76B4-4D76-89F0-A59669484F61}"/>
            </c:ext>
          </c:extLst>
        </c:ser>
        <c:dLbls>
          <c:dLblPos val="outEnd"/>
          <c:showLegendKey val="0"/>
          <c:showVal val="1"/>
          <c:showCatName val="0"/>
          <c:showSerName val="0"/>
          <c:showPercent val="0"/>
          <c:showBubbleSize val="0"/>
        </c:dLbls>
        <c:gapWidth val="219"/>
        <c:overlap val="-27"/>
        <c:axId val="778075503"/>
        <c:axId val="909471231"/>
      </c:barChart>
      <c:catAx>
        <c:axId val="778075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09471231"/>
        <c:crosses val="autoZero"/>
        <c:auto val="1"/>
        <c:lblAlgn val="ctr"/>
        <c:lblOffset val="100"/>
        <c:noMultiLvlLbl val="0"/>
      </c:catAx>
      <c:valAx>
        <c:axId val="909471231"/>
        <c:scaling>
          <c:orientation val="minMax"/>
          <c:max val="1"/>
          <c:min val="0.96500000000000008"/>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780755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Sheet1!$A$517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Sheet1!$B$516:$E$516</c:f>
              <c:strCache>
                <c:ptCount val="4"/>
                <c:pt idx="0">
                  <c:v>App_Throughpout_DL</c:v>
                </c:pt>
                <c:pt idx="1">
                  <c:v>App_Throughpout_UL</c:v>
                </c:pt>
                <c:pt idx="2">
                  <c:v>Max_App_Throughpout_DL</c:v>
                </c:pt>
                <c:pt idx="3">
                  <c:v>Max_App_Throughpout_UL</c:v>
                </c:pt>
              </c:strCache>
            </c:strRef>
          </c:cat>
          <c:val>
            <c:numRef>
              <c:f>Sheet1!$B$517:$E$517</c:f>
              <c:numCache>
                <c:formatCode>0.00</c:formatCode>
                <c:ptCount val="4"/>
                <c:pt idx="0">
                  <c:v>16025.78</c:v>
                </c:pt>
                <c:pt idx="1">
                  <c:v>14533.67</c:v>
                </c:pt>
                <c:pt idx="2">
                  <c:v>202235.33</c:v>
                </c:pt>
                <c:pt idx="3">
                  <c:v>48910.67</c:v>
                </c:pt>
              </c:numCache>
            </c:numRef>
          </c:val>
          <c:extLst>
            <c:ext xmlns:c16="http://schemas.microsoft.com/office/drawing/2014/chart" uri="{C3380CC4-5D6E-409C-BE32-E72D297353CC}">
              <c16:uniqueId val="{00000000-E241-43F3-BC8D-29418337D074}"/>
            </c:ext>
          </c:extLst>
        </c:ser>
        <c:ser>
          <c:idx val="1"/>
          <c:order val="1"/>
          <c:tx>
            <c:strRef>
              <c:f>Sheet1!$A$518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Sheet1!$B$516:$E$516</c:f>
              <c:strCache>
                <c:ptCount val="4"/>
                <c:pt idx="0">
                  <c:v>App_Throughpout_DL</c:v>
                </c:pt>
                <c:pt idx="1">
                  <c:v>App_Throughpout_UL</c:v>
                </c:pt>
                <c:pt idx="2">
                  <c:v>Max_App_Throughpout_DL</c:v>
                </c:pt>
                <c:pt idx="3">
                  <c:v>Max_App_Throughpout_UL</c:v>
                </c:pt>
              </c:strCache>
            </c:strRef>
          </c:cat>
          <c:val>
            <c:numRef>
              <c:f>Sheet1!$B$518:$E$518</c:f>
              <c:numCache>
                <c:formatCode>0.00</c:formatCode>
                <c:ptCount val="4"/>
                <c:pt idx="0">
                  <c:v>19923.88</c:v>
                </c:pt>
                <c:pt idx="1">
                  <c:v>9630.57</c:v>
                </c:pt>
                <c:pt idx="2">
                  <c:v>197151.33</c:v>
                </c:pt>
                <c:pt idx="3">
                  <c:v>63365.69</c:v>
                </c:pt>
              </c:numCache>
            </c:numRef>
          </c:val>
          <c:extLst>
            <c:ext xmlns:c16="http://schemas.microsoft.com/office/drawing/2014/chart" uri="{C3380CC4-5D6E-409C-BE32-E72D297353CC}">
              <c16:uniqueId val="{00000001-E241-43F3-BC8D-29418337D074}"/>
            </c:ext>
          </c:extLst>
        </c:ser>
        <c:ser>
          <c:idx val="2"/>
          <c:order val="2"/>
          <c:tx>
            <c:strRef>
              <c:f>Sheet1!$A$519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Sheet1!$B$516:$E$516</c:f>
              <c:strCache>
                <c:ptCount val="4"/>
                <c:pt idx="0">
                  <c:v>App_Throughpout_DL</c:v>
                </c:pt>
                <c:pt idx="1">
                  <c:v>App_Throughpout_UL</c:v>
                </c:pt>
                <c:pt idx="2">
                  <c:v>Max_App_Throughpout_DL</c:v>
                </c:pt>
                <c:pt idx="3">
                  <c:v>Max_App_Throughpout_UL</c:v>
                </c:pt>
              </c:strCache>
            </c:strRef>
          </c:cat>
          <c:val>
            <c:numRef>
              <c:f>Sheet1!$B$519:$E$519</c:f>
              <c:numCache>
                <c:formatCode>0.00</c:formatCode>
                <c:ptCount val="4"/>
                <c:pt idx="0">
                  <c:v>12973.33</c:v>
                </c:pt>
                <c:pt idx="1">
                  <c:v>11336.33</c:v>
                </c:pt>
                <c:pt idx="2">
                  <c:v>29233.47</c:v>
                </c:pt>
                <c:pt idx="3">
                  <c:v>25467.72</c:v>
                </c:pt>
              </c:numCache>
            </c:numRef>
          </c:val>
          <c:extLst>
            <c:ext xmlns:c16="http://schemas.microsoft.com/office/drawing/2014/chart" uri="{C3380CC4-5D6E-409C-BE32-E72D297353CC}">
              <c16:uniqueId val="{00000002-E241-43F3-BC8D-29418337D074}"/>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10000"/>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Sheet1!$A$563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Sheet1!$B$562:$F$562</c:f>
              <c:strCache>
                <c:ptCount val="5"/>
                <c:pt idx="0">
                  <c:v>LTE 800</c:v>
                </c:pt>
                <c:pt idx="1">
                  <c:v>LTE 700</c:v>
                </c:pt>
                <c:pt idx="2">
                  <c:v>LTE 1800</c:v>
                </c:pt>
                <c:pt idx="3">
                  <c:v>LTE 2100</c:v>
                </c:pt>
                <c:pt idx="4">
                  <c:v>LTE 2600</c:v>
                </c:pt>
              </c:strCache>
            </c:strRef>
          </c:cat>
          <c:val>
            <c:numRef>
              <c:f>Sheet1!$B$563:$F$563</c:f>
              <c:numCache>
                <c:formatCode>0.00%</c:formatCode>
                <c:ptCount val="5"/>
                <c:pt idx="0">
                  <c:v>1E-4</c:v>
                </c:pt>
                <c:pt idx="1">
                  <c:v>1E-3</c:v>
                </c:pt>
                <c:pt idx="2">
                  <c:v>1.6999999999999999E-3</c:v>
                </c:pt>
                <c:pt idx="3">
                  <c:v>2E-3</c:v>
                </c:pt>
                <c:pt idx="4">
                  <c:v>0.99519999999999997</c:v>
                </c:pt>
              </c:numCache>
            </c:numRef>
          </c:val>
          <c:extLst>
            <c:ext xmlns:c16="http://schemas.microsoft.com/office/drawing/2014/chart" uri="{C3380CC4-5D6E-409C-BE32-E72D297353CC}">
              <c16:uniqueId val="{00000000-25AF-4B60-B104-FDA7C54C294A}"/>
            </c:ext>
          </c:extLst>
        </c:ser>
        <c:ser>
          <c:idx val="1"/>
          <c:order val="1"/>
          <c:tx>
            <c:strRef>
              <c:f>Sheet1!$A$564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Sheet1!$B$562:$F$562</c:f>
              <c:strCache>
                <c:ptCount val="5"/>
                <c:pt idx="0">
                  <c:v>LTE 800</c:v>
                </c:pt>
                <c:pt idx="1">
                  <c:v>LTE 700</c:v>
                </c:pt>
                <c:pt idx="2">
                  <c:v>LTE 1800</c:v>
                </c:pt>
                <c:pt idx="3">
                  <c:v>LTE 2100</c:v>
                </c:pt>
                <c:pt idx="4">
                  <c:v>LTE 2600</c:v>
                </c:pt>
              </c:strCache>
            </c:strRef>
          </c:cat>
          <c:val>
            <c:numRef>
              <c:f>Sheet1!$B$564:$F$564</c:f>
              <c:numCache>
                <c:formatCode>0.00%</c:formatCode>
                <c:ptCount val="5"/>
                <c:pt idx="0">
                  <c:v>0.49519999999999997</c:v>
                </c:pt>
                <c:pt idx="1">
                  <c:v>0</c:v>
                </c:pt>
                <c:pt idx="2">
                  <c:v>9.1600000000000001E-2</c:v>
                </c:pt>
                <c:pt idx="3">
                  <c:v>4.0000000000000002E-4</c:v>
                </c:pt>
                <c:pt idx="4">
                  <c:v>0.41320000000000001</c:v>
                </c:pt>
              </c:numCache>
            </c:numRef>
          </c:val>
          <c:extLst>
            <c:ext xmlns:c16="http://schemas.microsoft.com/office/drawing/2014/chart" uri="{C3380CC4-5D6E-409C-BE32-E72D297353CC}">
              <c16:uniqueId val="{00000001-25AF-4B60-B104-FDA7C54C294A}"/>
            </c:ext>
          </c:extLst>
        </c:ser>
        <c:ser>
          <c:idx val="2"/>
          <c:order val="2"/>
          <c:tx>
            <c:strRef>
              <c:f>Sheet1!$A$565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AF-4B60-B104-FDA7C54C294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Sheet1!$B$562:$F$562</c:f>
              <c:strCache>
                <c:ptCount val="5"/>
                <c:pt idx="0">
                  <c:v>LTE 800</c:v>
                </c:pt>
                <c:pt idx="1">
                  <c:v>LTE 700</c:v>
                </c:pt>
                <c:pt idx="2">
                  <c:v>LTE 1800</c:v>
                </c:pt>
                <c:pt idx="3">
                  <c:v>LTE 2100</c:v>
                </c:pt>
                <c:pt idx="4">
                  <c:v>LTE 2600</c:v>
                </c:pt>
              </c:strCache>
            </c:strRef>
          </c:cat>
          <c:val>
            <c:numRef>
              <c:f>Sheet1!$B$565:$F$565</c:f>
              <c:numCache>
                <c:formatCode>0.00%</c:formatCode>
                <c:ptCount val="5"/>
                <c:pt idx="0">
                  <c:v>1.1299999999999999E-2</c:v>
                </c:pt>
                <c:pt idx="1">
                  <c:v>0</c:v>
                </c:pt>
                <c:pt idx="2">
                  <c:v>0.98870000000000002</c:v>
                </c:pt>
                <c:pt idx="3">
                  <c:v>0</c:v>
                </c:pt>
                <c:pt idx="4">
                  <c:v>0</c:v>
                </c:pt>
              </c:numCache>
            </c:numRef>
          </c:val>
          <c:extLst>
            <c:ext xmlns:c16="http://schemas.microsoft.com/office/drawing/2014/chart" uri="{C3380CC4-5D6E-409C-BE32-E72D297353CC}">
              <c16:uniqueId val="{00000003-25AF-4B60-B104-FDA7C54C294A}"/>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Distrubtion(%)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Sheet1!$E$610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Sheet1!$F$609:$G$609</c:f>
              <c:strCache>
                <c:ptCount val="2"/>
                <c:pt idx="0">
                  <c:v>UMTS 900</c:v>
                </c:pt>
                <c:pt idx="1">
                  <c:v>UMTS 2100</c:v>
                </c:pt>
              </c:strCache>
            </c:strRef>
          </c:cat>
          <c:val>
            <c:numRef>
              <c:f>Sheet1!$F$610:$G$610</c:f>
              <c:numCache>
                <c:formatCode>0.00%</c:formatCode>
                <c:ptCount val="2"/>
                <c:pt idx="0">
                  <c:v>0.38429999999999997</c:v>
                </c:pt>
                <c:pt idx="1">
                  <c:v>0.61570000000000003</c:v>
                </c:pt>
              </c:numCache>
            </c:numRef>
          </c:val>
          <c:extLst>
            <c:ext xmlns:c16="http://schemas.microsoft.com/office/drawing/2014/chart" uri="{C3380CC4-5D6E-409C-BE32-E72D297353CC}">
              <c16:uniqueId val="{00000000-900A-4505-98FF-BA63539AB2C5}"/>
            </c:ext>
          </c:extLst>
        </c:ser>
        <c:ser>
          <c:idx val="1"/>
          <c:order val="1"/>
          <c:tx>
            <c:strRef>
              <c:f>Sheet1!$E$611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Sheet1!$F$609:$G$609</c:f>
              <c:strCache>
                <c:ptCount val="2"/>
                <c:pt idx="0">
                  <c:v>UMTS 900</c:v>
                </c:pt>
                <c:pt idx="1">
                  <c:v>UMTS 2100</c:v>
                </c:pt>
              </c:strCache>
            </c:strRef>
          </c:cat>
          <c:val>
            <c:numRef>
              <c:f>Sheet1!$F$611:$G$611</c:f>
              <c:numCache>
                <c:formatCode>0.00%</c:formatCode>
                <c:ptCount val="2"/>
                <c:pt idx="0">
                  <c:v>3.0200000000000001E-2</c:v>
                </c:pt>
                <c:pt idx="1">
                  <c:v>0.9698</c:v>
                </c:pt>
              </c:numCache>
            </c:numRef>
          </c:val>
          <c:extLst>
            <c:ext xmlns:c16="http://schemas.microsoft.com/office/drawing/2014/chart" uri="{C3380CC4-5D6E-409C-BE32-E72D297353CC}">
              <c16:uniqueId val="{00000001-900A-4505-98FF-BA63539AB2C5}"/>
            </c:ext>
          </c:extLst>
        </c:ser>
        <c:ser>
          <c:idx val="2"/>
          <c:order val="2"/>
          <c:tx>
            <c:strRef>
              <c:f>Sheet1!$E$612</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Sheet1!$F$609:$G$609</c:f>
              <c:strCache>
                <c:ptCount val="2"/>
                <c:pt idx="0">
                  <c:v>UMTS 900</c:v>
                </c:pt>
                <c:pt idx="1">
                  <c:v>UMTS 2100</c:v>
                </c:pt>
              </c:strCache>
            </c:strRef>
          </c:cat>
          <c:val>
            <c:numRef>
              <c:f>Sheet1!$F$612:$G$612</c:f>
              <c:numCache>
                <c:formatCode>0.00%</c:formatCode>
                <c:ptCount val="2"/>
                <c:pt idx="0">
                  <c:v>2.9700000000000001E-2</c:v>
                </c:pt>
                <c:pt idx="1">
                  <c:v>0.97030000000000005</c:v>
                </c:pt>
              </c:numCache>
            </c:numRef>
          </c:val>
          <c:extLst>
            <c:ext xmlns:c16="http://schemas.microsoft.com/office/drawing/2014/chart" uri="{C3380CC4-5D6E-409C-BE32-E72D297353CC}">
              <c16:uniqueId val="{00000002-900A-4505-98FF-BA63539AB2C5}"/>
            </c:ext>
          </c:extLst>
        </c:ser>
        <c:dLbls>
          <c:dLblPos val="outEnd"/>
          <c:showLegendKey val="0"/>
          <c:showVal val="1"/>
          <c:showCatName val="0"/>
          <c:showSerName val="0"/>
          <c:showPercent val="0"/>
          <c:showBubbleSize val="0"/>
        </c:dLbls>
        <c:gapWidth val="219"/>
        <c:overlap val="-27"/>
        <c:axId val="416642335"/>
        <c:axId val="1000987647"/>
      </c:barChart>
      <c:catAx>
        <c:axId val="416642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87647"/>
        <c:crosses val="autoZero"/>
        <c:auto val="1"/>
        <c:lblAlgn val="ctr"/>
        <c:lblOffset val="100"/>
        <c:noMultiLvlLbl val="0"/>
      </c:catAx>
      <c:valAx>
        <c:axId val="10009876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6642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Sheet1!$B$761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Sheet1!$A$762:$A$765</c:f>
              <c:strCache>
                <c:ptCount val="4"/>
                <c:pt idx="0">
                  <c:v>DC-HSPA</c:v>
                </c:pt>
                <c:pt idx="1">
                  <c:v>HSPA</c:v>
                </c:pt>
                <c:pt idx="2">
                  <c:v>HSDPA</c:v>
                </c:pt>
                <c:pt idx="3">
                  <c:v>UMTS</c:v>
                </c:pt>
              </c:strCache>
            </c:strRef>
          </c:cat>
          <c:val>
            <c:numRef>
              <c:f>Sheet1!$B$762:$B$765</c:f>
              <c:numCache>
                <c:formatCode>0.00%</c:formatCode>
                <c:ptCount val="4"/>
                <c:pt idx="0">
                  <c:v>1.5E-3</c:v>
                </c:pt>
                <c:pt idx="1">
                  <c:v>0.63629999999999998</c:v>
                </c:pt>
                <c:pt idx="2">
                  <c:v>0</c:v>
                </c:pt>
                <c:pt idx="3">
                  <c:v>0.36220000000000002</c:v>
                </c:pt>
              </c:numCache>
            </c:numRef>
          </c:val>
          <c:extLst>
            <c:ext xmlns:c16="http://schemas.microsoft.com/office/drawing/2014/chart" uri="{C3380CC4-5D6E-409C-BE32-E72D297353CC}">
              <c16:uniqueId val="{00000000-E759-4DBA-8AFE-ABC6C4AC06B3}"/>
            </c:ext>
          </c:extLst>
        </c:ser>
        <c:ser>
          <c:idx val="1"/>
          <c:order val="1"/>
          <c:tx>
            <c:strRef>
              <c:f>Sheet1!$C$761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Sheet1!$A$762:$A$765</c:f>
              <c:strCache>
                <c:ptCount val="4"/>
                <c:pt idx="0">
                  <c:v>DC-HSPA</c:v>
                </c:pt>
                <c:pt idx="1">
                  <c:v>HSPA</c:v>
                </c:pt>
                <c:pt idx="2">
                  <c:v>HSDPA</c:v>
                </c:pt>
                <c:pt idx="3">
                  <c:v>UMTS</c:v>
                </c:pt>
              </c:strCache>
            </c:strRef>
          </c:cat>
          <c:val>
            <c:numRef>
              <c:f>Sheet1!$C$762:$C$765</c:f>
              <c:numCache>
                <c:formatCode>0.00%</c:formatCode>
                <c:ptCount val="4"/>
                <c:pt idx="0">
                  <c:v>0.48770000000000002</c:v>
                </c:pt>
                <c:pt idx="1">
                  <c:v>8.3699999999999997E-2</c:v>
                </c:pt>
                <c:pt idx="2">
                  <c:v>0</c:v>
                </c:pt>
                <c:pt idx="3">
                  <c:v>0.42870000000000003</c:v>
                </c:pt>
              </c:numCache>
            </c:numRef>
          </c:val>
          <c:extLst>
            <c:ext xmlns:c16="http://schemas.microsoft.com/office/drawing/2014/chart" uri="{C3380CC4-5D6E-409C-BE32-E72D297353CC}">
              <c16:uniqueId val="{00000001-E759-4DBA-8AFE-ABC6C4AC06B3}"/>
            </c:ext>
          </c:extLst>
        </c:ser>
        <c:ser>
          <c:idx val="2"/>
          <c:order val="2"/>
          <c:tx>
            <c:strRef>
              <c:f>Sheet1!$D$761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Sheet1!$A$762:$A$765</c:f>
              <c:strCache>
                <c:ptCount val="4"/>
                <c:pt idx="0">
                  <c:v>DC-HSPA</c:v>
                </c:pt>
                <c:pt idx="1">
                  <c:v>HSPA</c:v>
                </c:pt>
                <c:pt idx="2">
                  <c:v>HSDPA</c:v>
                </c:pt>
                <c:pt idx="3">
                  <c:v>UMTS</c:v>
                </c:pt>
              </c:strCache>
            </c:strRef>
          </c:cat>
          <c:val>
            <c:numRef>
              <c:f>Sheet1!$D$762:$D$765</c:f>
              <c:numCache>
                <c:formatCode>0.00%</c:formatCode>
                <c:ptCount val="4"/>
                <c:pt idx="0">
                  <c:v>0.49819999999999998</c:v>
                </c:pt>
                <c:pt idx="1">
                  <c:v>4.87E-2</c:v>
                </c:pt>
                <c:pt idx="2">
                  <c:v>2.69E-2</c:v>
                </c:pt>
                <c:pt idx="3">
                  <c:v>0.42620000000000002</c:v>
                </c:pt>
              </c:numCache>
            </c:numRef>
          </c:val>
          <c:extLst>
            <c:ext xmlns:c16="http://schemas.microsoft.com/office/drawing/2014/chart" uri="{C3380CC4-5D6E-409C-BE32-E72D297353CC}">
              <c16:uniqueId val="{00000002-E759-4DBA-8AFE-ABC6C4AC06B3}"/>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Incar &gt; -95</c:v>
                </c:pt>
              </c:strCache>
            </c:strRef>
          </c:cat>
          <c:val>
            <c:numRef>
              <c:f>Sheet1!$B$45:$D$45</c:f>
              <c:numCache>
                <c:formatCode>0.00%</c:formatCode>
                <c:ptCount val="3"/>
                <c:pt idx="0">
                  <c:v>0.52549999999999997</c:v>
                </c:pt>
                <c:pt idx="1">
                  <c:v>0.9163</c:v>
                </c:pt>
                <c:pt idx="2">
                  <c:v>0.96099999999999997</c:v>
                </c:pt>
              </c:numCache>
            </c:numRef>
          </c:val>
          <c:extLst>
            <c:ext xmlns:c16="http://schemas.microsoft.com/office/drawing/2014/chart" uri="{C3380CC4-5D6E-409C-BE32-E72D297353CC}">
              <c16:uniqueId val="{00000000-3CC2-4C52-BF29-E6046CC12B30}"/>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Incar &gt; -95</c:v>
                </c:pt>
              </c:strCache>
            </c:strRef>
          </c:cat>
          <c:val>
            <c:numRef>
              <c:f>Sheet1!$B$46:$D$46</c:f>
              <c:numCache>
                <c:formatCode>0.00%</c:formatCode>
                <c:ptCount val="3"/>
                <c:pt idx="0">
                  <c:v>0.50090000000000001</c:v>
                </c:pt>
                <c:pt idx="1">
                  <c:v>0.89239999999999997</c:v>
                </c:pt>
                <c:pt idx="2">
                  <c:v>0.95730000000000004</c:v>
                </c:pt>
              </c:numCache>
            </c:numRef>
          </c:val>
          <c:extLst>
            <c:ext xmlns:c16="http://schemas.microsoft.com/office/drawing/2014/chart" uri="{C3380CC4-5D6E-409C-BE32-E72D297353CC}">
              <c16:uniqueId val="{00000001-3CC2-4C52-BF29-E6046CC12B30}"/>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Incar &gt; -95</c:v>
                </c:pt>
              </c:strCache>
            </c:strRef>
          </c:cat>
          <c:val>
            <c:numRef>
              <c:f>Sheet1!$B$47:$D$47</c:f>
              <c:numCache>
                <c:formatCode>0.00%</c:formatCode>
                <c:ptCount val="3"/>
                <c:pt idx="0">
                  <c:v>0.46929999999999999</c:v>
                </c:pt>
                <c:pt idx="1">
                  <c:v>0.77639999999999998</c:v>
                </c:pt>
                <c:pt idx="2">
                  <c:v>0.9224</c:v>
                </c:pt>
              </c:numCache>
            </c:numRef>
          </c:val>
          <c:extLst>
            <c:ext xmlns:c16="http://schemas.microsoft.com/office/drawing/2014/chart" uri="{C3380CC4-5D6E-409C-BE32-E72D297353CC}">
              <c16:uniqueId val="{00000002-3CC2-4C52-BF29-E6046CC12B30}"/>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tx1"/>
      </a:solid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Sheet1!$B$777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Sheet1!$A$778:$A$779</c:f>
              <c:strCache>
                <c:ptCount val="2"/>
                <c:pt idx="0">
                  <c:v>LTE</c:v>
                </c:pt>
                <c:pt idx="1">
                  <c:v>LTE CA</c:v>
                </c:pt>
              </c:strCache>
            </c:strRef>
          </c:cat>
          <c:val>
            <c:numRef>
              <c:f>Sheet1!$B$778:$B$779</c:f>
              <c:numCache>
                <c:formatCode>0.00%</c:formatCode>
                <c:ptCount val="2"/>
                <c:pt idx="0">
                  <c:v>0.2011</c:v>
                </c:pt>
                <c:pt idx="1">
                  <c:v>0.79890000000000005</c:v>
                </c:pt>
              </c:numCache>
            </c:numRef>
          </c:val>
          <c:extLst>
            <c:ext xmlns:c16="http://schemas.microsoft.com/office/drawing/2014/chart" uri="{C3380CC4-5D6E-409C-BE32-E72D297353CC}">
              <c16:uniqueId val="{00000000-210F-4CB5-A274-D1E88EB2F35A}"/>
            </c:ext>
          </c:extLst>
        </c:ser>
        <c:ser>
          <c:idx val="1"/>
          <c:order val="1"/>
          <c:tx>
            <c:strRef>
              <c:f>Sheet1!$C$777</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Sheet1!$A$778:$A$779</c:f>
              <c:strCache>
                <c:ptCount val="2"/>
                <c:pt idx="0">
                  <c:v>LTE</c:v>
                </c:pt>
                <c:pt idx="1">
                  <c:v>LTE CA</c:v>
                </c:pt>
              </c:strCache>
            </c:strRef>
          </c:cat>
          <c:val>
            <c:numRef>
              <c:f>Sheet1!$C$778:$C$779</c:f>
              <c:numCache>
                <c:formatCode>0.00%</c:formatCode>
                <c:ptCount val="2"/>
                <c:pt idx="0">
                  <c:v>0.4677</c:v>
                </c:pt>
                <c:pt idx="1">
                  <c:v>0.5323</c:v>
                </c:pt>
              </c:numCache>
            </c:numRef>
          </c:val>
          <c:extLst>
            <c:ext xmlns:c16="http://schemas.microsoft.com/office/drawing/2014/chart" uri="{C3380CC4-5D6E-409C-BE32-E72D297353CC}">
              <c16:uniqueId val="{00000001-210F-4CB5-A274-D1E88EB2F35A}"/>
            </c:ext>
          </c:extLst>
        </c:ser>
        <c:ser>
          <c:idx val="2"/>
          <c:order val="2"/>
          <c:tx>
            <c:strRef>
              <c:f>Sheet1!$D$777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Sheet1!$A$778:$A$779</c:f>
              <c:strCache>
                <c:ptCount val="2"/>
                <c:pt idx="0">
                  <c:v>LTE</c:v>
                </c:pt>
                <c:pt idx="1">
                  <c:v>LTE CA</c:v>
                </c:pt>
              </c:strCache>
            </c:strRef>
          </c:cat>
          <c:val>
            <c:numRef>
              <c:f>Sheet1!$D$778:$D$779</c:f>
              <c:numCache>
                <c:formatCode>0.00%</c:formatCode>
                <c:ptCount val="2"/>
                <c:pt idx="0">
                  <c:v>0.49230000000000002</c:v>
                </c:pt>
                <c:pt idx="1">
                  <c:v>0.50770000000000004</c:v>
                </c:pt>
              </c:numCache>
            </c:numRef>
          </c:val>
          <c:extLst>
            <c:ext xmlns:c16="http://schemas.microsoft.com/office/drawing/2014/chart" uri="{C3380CC4-5D6E-409C-BE32-E72D297353CC}">
              <c16:uniqueId val="{00000002-210F-4CB5-A274-D1E88EB2F35A}"/>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Sheet1!$B$183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Sheet1!$A$184</c:f>
              <c:strCache>
                <c:ptCount val="1"/>
                <c:pt idx="0">
                  <c:v>CBR (%)</c:v>
                </c:pt>
              </c:strCache>
            </c:strRef>
          </c:cat>
          <c:val>
            <c:numRef>
              <c:f>Sheet1!$B$184</c:f>
              <c:numCache>
                <c:formatCode>0.00%</c:formatCode>
                <c:ptCount val="1"/>
                <c:pt idx="0">
                  <c:v>1.6299999999999999E-2</c:v>
                </c:pt>
              </c:numCache>
            </c:numRef>
          </c:val>
          <c:extLst>
            <c:ext xmlns:c16="http://schemas.microsoft.com/office/drawing/2014/chart" uri="{C3380CC4-5D6E-409C-BE32-E72D297353CC}">
              <c16:uniqueId val="{00000000-E001-46C8-B89C-ED6724D23416}"/>
            </c:ext>
          </c:extLst>
        </c:ser>
        <c:ser>
          <c:idx val="1"/>
          <c:order val="1"/>
          <c:tx>
            <c:strRef>
              <c:f>Sheet1!$C$183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Sheet1!$A$184</c:f>
              <c:strCache>
                <c:ptCount val="1"/>
                <c:pt idx="0">
                  <c:v>CBR (%)</c:v>
                </c:pt>
              </c:strCache>
            </c:strRef>
          </c:cat>
          <c:val>
            <c:numRef>
              <c:f>Sheet1!$C$184</c:f>
              <c:numCache>
                <c:formatCode>0.00%</c:formatCode>
                <c:ptCount val="1"/>
                <c:pt idx="0">
                  <c:v>2.0500000000000001E-2</c:v>
                </c:pt>
              </c:numCache>
            </c:numRef>
          </c:val>
          <c:extLst>
            <c:ext xmlns:c16="http://schemas.microsoft.com/office/drawing/2014/chart" uri="{C3380CC4-5D6E-409C-BE32-E72D297353CC}">
              <c16:uniqueId val="{00000001-E001-46C8-B89C-ED6724D23416}"/>
            </c:ext>
          </c:extLst>
        </c:ser>
        <c:ser>
          <c:idx val="2"/>
          <c:order val="2"/>
          <c:tx>
            <c:strRef>
              <c:f>Sheet1!$D$183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Sheet1!$A$184</c:f>
              <c:strCache>
                <c:ptCount val="1"/>
                <c:pt idx="0">
                  <c:v>CBR (%)</c:v>
                </c:pt>
              </c:strCache>
            </c:strRef>
          </c:cat>
          <c:val>
            <c:numRef>
              <c:f>Sheet1!$D$184</c:f>
              <c:numCache>
                <c:formatCode>0.00%</c:formatCode>
                <c:ptCount val="1"/>
                <c:pt idx="0">
                  <c:v>1.72E-2</c:v>
                </c:pt>
              </c:numCache>
            </c:numRef>
          </c:val>
          <c:extLst>
            <c:ext xmlns:c16="http://schemas.microsoft.com/office/drawing/2014/chart" uri="{C3380CC4-5D6E-409C-BE32-E72D297353CC}">
              <c16:uniqueId val="{00000002-E001-46C8-B89C-ED6724D23416}"/>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0000"/>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Sheet1!$B$205:$B$206</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Sheet1!$B$207</c:f>
              <c:numCache>
                <c:formatCode>0.00%</c:formatCode>
                <c:ptCount val="1"/>
                <c:pt idx="0">
                  <c:v>7.7000000000000002E-3</c:v>
                </c:pt>
              </c:numCache>
            </c:numRef>
          </c:val>
          <c:extLst>
            <c:ext xmlns:c16="http://schemas.microsoft.com/office/drawing/2014/chart" uri="{C3380CC4-5D6E-409C-BE32-E72D297353CC}">
              <c16:uniqueId val="{00000000-337F-4FC1-A414-CEFAF3BCF83F}"/>
            </c:ext>
          </c:extLst>
        </c:ser>
        <c:ser>
          <c:idx val="1"/>
          <c:order val="1"/>
          <c:tx>
            <c:strRef>
              <c:f>Sheet1!$C$205:$C$206</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Sheet1!$C$207</c:f>
              <c:numCache>
                <c:formatCode>0.00%</c:formatCode>
                <c:ptCount val="1"/>
                <c:pt idx="0">
                  <c:v>1.77E-2</c:v>
                </c:pt>
              </c:numCache>
            </c:numRef>
          </c:val>
          <c:extLst>
            <c:ext xmlns:c16="http://schemas.microsoft.com/office/drawing/2014/chart" uri="{C3380CC4-5D6E-409C-BE32-E72D297353CC}">
              <c16:uniqueId val="{00000001-337F-4FC1-A414-CEFAF3BCF83F}"/>
            </c:ext>
          </c:extLst>
        </c:ser>
        <c:ser>
          <c:idx val="2"/>
          <c:order val="2"/>
          <c:tx>
            <c:strRef>
              <c:f>Sheet1!$D$205:$D$206</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Sheet1!$D$207</c:f>
              <c:numCache>
                <c:formatCode>0.00%</c:formatCode>
                <c:ptCount val="1"/>
                <c:pt idx="0">
                  <c:v>0</c:v>
                </c:pt>
              </c:numCache>
            </c:numRef>
          </c:val>
          <c:extLst>
            <c:ext xmlns:c16="http://schemas.microsoft.com/office/drawing/2014/chart" uri="{C3380CC4-5D6E-409C-BE32-E72D297353CC}">
              <c16:uniqueId val="{00000002-337F-4FC1-A414-CEFAF3BCF83F}"/>
            </c:ext>
          </c:extLst>
        </c:ser>
        <c:ser>
          <c:idx val="3"/>
          <c:order val="3"/>
          <c:tx>
            <c:strRef>
              <c:f>Sheet1!$E$205:$E$206</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Sheet1!$E$207</c:f>
              <c:numCache>
                <c:formatCode>0.00%</c:formatCode>
                <c:ptCount val="1"/>
                <c:pt idx="0">
                  <c:v>2.0400000000000001E-2</c:v>
                </c:pt>
              </c:numCache>
            </c:numRef>
          </c:val>
          <c:extLst>
            <c:ext xmlns:c16="http://schemas.microsoft.com/office/drawing/2014/chart" uri="{C3380CC4-5D6E-409C-BE32-E72D297353CC}">
              <c16:uniqueId val="{00000003-337F-4FC1-A414-CEFAF3BCF83F}"/>
            </c:ext>
          </c:extLst>
        </c:ser>
        <c:ser>
          <c:idx val="4"/>
          <c:order val="4"/>
          <c:tx>
            <c:strRef>
              <c:f>Sheet1!$F$205:$F$206</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Sheet1!$F$207</c:f>
              <c:numCache>
                <c:formatCode>0.00%</c:formatCode>
                <c:ptCount val="1"/>
                <c:pt idx="0">
                  <c:v>1.4200000000000001E-2</c:v>
                </c:pt>
              </c:numCache>
            </c:numRef>
          </c:val>
          <c:extLst>
            <c:ext xmlns:c16="http://schemas.microsoft.com/office/drawing/2014/chart" uri="{C3380CC4-5D6E-409C-BE32-E72D297353CC}">
              <c16:uniqueId val="{00000004-337F-4FC1-A414-CEFAF3BCF83F}"/>
            </c:ext>
          </c:extLst>
        </c:ser>
        <c:ser>
          <c:idx val="5"/>
          <c:order val="5"/>
          <c:tx>
            <c:strRef>
              <c:f>Sheet1!$G$205:$G$206</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Sheet1!$A$207</c:f>
              <c:strCache>
                <c:ptCount val="1"/>
                <c:pt idx="0">
                  <c:v>CBR (%)</c:v>
                </c:pt>
              </c:strCache>
            </c:strRef>
          </c:cat>
          <c:val>
            <c:numRef>
              <c:f>Sheet1!$G$207</c:f>
              <c:numCache>
                <c:formatCode>0.00%</c:formatCode>
                <c:ptCount val="1"/>
                <c:pt idx="0">
                  <c:v>1.7899999999999999E-2</c:v>
                </c:pt>
              </c:numCache>
            </c:numRef>
          </c:val>
          <c:extLst>
            <c:ext xmlns:c16="http://schemas.microsoft.com/office/drawing/2014/chart" uri="{C3380CC4-5D6E-409C-BE32-E72D297353CC}">
              <c16:uniqueId val="{00000005-337F-4FC1-A414-CEFAF3BCF83F}"/>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0000"/>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3.7</c:v>
                </c:pt>
              </c:numCache>
            </c:numRef>
          </c:val>
          <c:extLst>
            <c:ext xmlns:c16="http://schemas.microsoft.com/office/drawing/2014/chart" uri="{C3380CC4-5D6E-409C-BE32-E72D297353CC}">
              <c16:uniqueId val="{00000000-76B0-41B2-BB2C-098470CABA57}"/>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3.92</c:v>
                </c:pt>
              </c:numCache>
            </c:numRef>
          </c:val>
          <c:extLst>
            <c:ext xmlns:c16="http://schemas.microsoft.com/office/drawing/2014/chart" uri="{C3380CC4-5D6E-409C-BE32-E72D297353CC}">
              <c16:uniqueId val="{00000001-76B0-41B2-BB2C-098470CABA57}"/>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3.85</c:v>
                </c:pt>
              </c:numCache>
            </c:numRef>
          </c:val>
          <c:extLst>
            <c:ext xmlns:c16="http://schemas.microsoft.com/office/drawing/2014/chart" uri="{C3380CC4-5D6E-409C-BE32-E72D297353CC}">
              <c16:uniqueId val="{00000002-76B0-41B2-BB2C-098470CABA57}"/>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0000"/>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0.26169999999999999</c:v>
                </c:pt>
                <c:pt idx="1">
                  <c:v>0.68300000000000005</c:v>
                </c:pt>
                <c:pt idx="2">
                  <c:v>3.9100000000000003E-2</c:v>
                </c:pt>
                <c:pt idx="3">
                  <c:v>1.61E-2</c:v>
                </c:pt>
                <c:pt idx="4">
                  <c:v>0.9447000000000001</c:v>
                </c:pt>
              </c:numCache>
            </c:numRef>
          </c:val>
          <c:extLst>
            <c:ext xmlns:c16="http://schemas.microsoft.com/office/drawing/2014/chart" uri="{C3380CC4-5D6E-409C-BE32-E72D297353CC}">
              <c16:uniqueId val="{00000000-0E27-40C0-AF9E-059FB3022278}"/>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0.85370000000000001</c:v>
                </c:pt>
                <c:pt idx="1">
                  <c:v>0.1192</c:v>
                </c:pt>
                <c:pt idx="2">
                  <c:v>1.32E-2</c:v>
                </c:pt>
                <c:pt idx="3">
                  <c:v>1.3899999999999999E-2</c:v>
                </c:pt>
                <c:pt idx="4">
                  <c:v>0.97289999999999999</c:v>
                </c:pt>
              </c:numCache>
            </c:numRef>
          </c:val>
          <c:extLst>
            <c:ext xmlns:c16="http://schemas.microsoft.com/office/drawing/2014/chart" uri="{C3380CC4-5D6E-409C-BE32-E72D297353CC}">
              <c16:uniqueId val="{00000001-0E27-40C0-AF9E-059FB3022278}"/>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0.59060000000000001</c:v>
                </c:pt>
                <c:pt idx="1">
                  <c:v>0.379</c:v>
                </c:pt>
                <c:pt idx="2">
                  <c:v>1.67E-2</c:v>
                </c:pt>
                <c:pt idx="3">
                  <c:v>1.37E-2</c:v>
                </c:pt>
                <c:pt idx="4">
                  <c:v>0.96960000000000002</c:v>
                </c:pt>
              </c:numCache>
            </c:numRef>
          </c:val>
          <c:extLst>
            <c:ext xmlns:c16="http://schemas.microsoft.com/office/drawing/2014/chart" uri="{C3380CC4-5D6E-409C-BE32-E72D297353CC}">
              <c16:uniqueId val="{00000002-0E27-40C0-AF9E-059FB3022278}"/>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rgbClr val="000000"/>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Sheet1!$B$270</c:f>
              <c:strCache>
                <c:ptCount val="1"/>
                <c:pt idx="0">
                  <c:v>CDR (%)</c:v>
                </c:pt>
              </c:strCache>
            </c:strRef>
          </c:cat>
          <c:val>
            <c:numRef>
              <c:f>Sheet1!$B$271</c:f>
              <c:numCache>
                <c:formatCode>0.00%</c:formatCode>
                <c:ptCount val="1"/>
                <c:pt idx="0">
                  <c:v>2.3E-3</c:v>
                </c:pt>
              </c:numCache>
            </c:numRef>
          </c:val>
          <c:extLst>
            <c:ext xmlns:c16="http://schemas.microsoft.com/office/drawing/2014/chart" uri="{C3380CC4-5D6E-409C-BE32-E72D297353CC}">
              <c16:uniqueId val="{00000000-3A3A-447D-A6E2-B6A101BE273E}"/>
            </c:ext>
          </c:extLst>
        </c:ser>
        <c:ser>
          <c:idx val="1"/>
          <c:order val="1"/>
          <c:tx>
            <c:strRef>
              <c:f>Sheet1!$A$272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Sheet1!$B$270</c:f>
              <c:strCache>
                <c:ptCount val="1"/>
                <c:pt idx="0">
                  <c:v>CDR (%)</c:v>
                </c:pt>
              </c:strCache>
            </c:strRef>
          </c:cat>
          <c:val>
            <c:numRef>
              <c:f>Sheet1!$B$272</c:f>
              <c:numCache>
                <c:formatCode>0.00%</c:formatCode>
                <c:ptCount val="1"/>
                <c:pt idx="0">
                  <c:v>1.66E-2</c:v>
                </c:pt>
              </c:numCache>
            </c:numRef>
          </c:val>
          <c:extLst>
            <c:ext xmlns:c16="http://schemas.microsoft.com/office/drawing/2014/chart" uri="{C3380CC4-5D6E-409C-BE32-E72D297353CC}">
              <c16:uniqueId val="{00000001-3A3A-447D-A6E2-B6A101BE273E}"/>
            </c:ext>
          </c:extLst>
        </c:ser>
        <c:ser>
          <c:idx val="2"/>
          <c:order val="2"/>
          <c:tx>
            <c:strRef>
              <c:f>Sheet1!$A$273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Sheet1!$B$270</c:f>
              <c:strCache>
                <c:ptCount val="1"/>
                <c:pt idx="0">
                  <c:v>CDR (%)</c:v>
                </c:pt>
              </c:strCache>
            </c:strRef>
          </c:cat>
          <c:val>
            <c:numRef>
              <c:f>Sheet1!$B$273</c:f>
              <c:numCache>
                <c:formatCode>0.00%</c:formatCode>
                <c:ptCount val="1"/>
                <c:pt idx="0">
                  <c:v>2.3999999999999998E-3</c:v>
                </c:pt>
              </c:numCache>
            </c:numRef>
          </c:val>
          <c:extLst>
            <c:ext xmlns:c16="http://schemas.microsoft.com/office/drawing/2014/chart" uri="{C3380CC4-5D6E-409C-BE32-E72D297353CC}">
              <c16:uniqueId val="{00000002-3A3A-447D-A6E2-B6A101BE273E}"/>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0000"/>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17854483484028488"/>
          <c:y val="3.3464693264286381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Sheet1!$A$581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Sheet1!$B$580:$C$580</c:f>
              <c:strCache>
                <c:ptCount val="2"/>
                <c:pt idx="0">
                  <c:v>GSM</c:v>
                </c:pt>
                <c:pt idx="1">
                  <c:v>UMTS</c:v>
                </c:pt>
              </c:strCache>
            </c:strRef>
          </c:cat>
          <c:val>
            <c:numRef>
              <c:f>Sheet1!$B$581:$C$581</c:f>
              <c:numCache>
                <c:formatCode>0.00%</c:formatCode>
                <c:ptCount val="2"/>
                <c:pt idx="0">
                  <c:v>0.30959999999999999</c:v>
                </c:pt>
                <c:pt idx="1">
                  <c:v>0.69040000000000001</c:v>
                </c:pt>
              </c:numCache>
            </c:numRef>
          </c:val>
          <c:extLst>
            <c:ext xmlns:c16="http://schemas.microsoft.com/office/drawing/2014/chart" uri="{C3380CC4-5D6E-409C-BE32-E72D297353CC}">
              <c16:uniqueId val="{00000000-881B-4BEA-9296-1B33FBCFA3EA}"/>
            </c:ext>
          </c:extLst>
        </c:ser>
        <c:ser>
          <c:idx val="2"/>
          <c:order val="1"/>
          <c:tx>
            <c:strRef>
              <c:f>Sheet1!$A$582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Sheet1!$B$580:$C$580</c:f>
              <c:strCache>
                <c:ptCount val="2"/>
                <c:pt idx="0">
                  <c:v>GSM</c:v>
                </c:pt>
                <c:pt idx="1">
                  <c:v>UMTS</c:v>
                </c:pt>
              </c:strCache>
            </c:strRef>
          </c:cat>
          <c:val>
            <c:numRef>
              <c:f>Sheet1!$B$582:$C$582</c:f>
              <c:numCache>
                <c:formatCode>0.00%</c:formatCode>
                <c:ptCount val="2"/>
                <c:pt idx="0">
                  <c:v>1.23E-2</c:v>
                </c:pt>
                <c:pt idx="1">
                  <c:v>0.98770000000000002</c:v>
                </c:pt>
              </c:numCache>
            </c:numRef>
          </c:val>
          <c:extLst>
            <c:ext xmlns:c16="http://schemas.microsoft.com/office/drawing/2014/chart" uri="{C3380CC4-5D6E-409C-BE32-E72D297353CC}">
              <c16:uniqueId val="{00000001-881B-4BEA-9296-1B33FBCFA3EA}"/>
            </c:ext>
          </c:extLst>
        </c:ser>
        <c:ser>
          <c:idx val="1"/>
          <c:order val="2"/>
          <c:tx>
            <c:strRef>
              <c:f>Sheet1!$A$583</c:f>
              <c:strCache>
                <c:ptCount val="1"/>
                <c:pt idx="0">
                  <c:v>CELTISS</c:v>
                </c:pt>
              </c:strCache>
            </c:strRef>
          </c:tx>
          <c:spPr>
            <a:solidFill>
              <a:srgbClr val="0070C0"/>
            </a:solidFill>
            <a:ln>
              <a:noFill/>
            </a:ln>
            <a:effectLst/>
          </c:spPr>
          <c:invertIfNegative val="0"/>
          <c:dPt>
            <c:idx val="1"/>
            <c:invertIfNegative val="0"/>
            <c:bubble3D val="0"/>
            <c:spPr>
              <a:solidFill>
                <a:srgbClr val="0070C0"/>
              </a:solidFill>
              <a:ln>
                <a:solidFill>
                  <a:sysClr val="windowText" lastClr="000000"/>
                </a:solidFill>
              </a:ln>
              <a:effectLst/>
            </c:spPr>
            <c:extLst>
              <c:ext xmlns:c16="http://schemas.microsoft.com/office/drawing/2014/chart" uri="{C3380CC4-5D6E-409C-BE32-E72D297353CC}">
                <c16:uniqueId val="{00000003-881B-4BEA-9296-1B33FBCFA3E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Sheet1!$B$580:$C$580</c:f>
              <c:strCache>
                <c:ptCount val="2"/>
                <c:pt idx="0">
                  <c:v>GSM</c:v>
                </c:pt>
                <c:pt idx="1">
                  <c:v>UMTS</c:v>
                </c:pt>
              </c:strCache>
            </c:strRef>
          </c:cat>
          <c:val>
            <c:numRef>
              <c:f>Sheet1!$B$583:$C$583</c:f>
              <c:numCache>
                <c:formatCode>0.00%</c:formatCode>
                <c:ptCount val="2"/>
                <c:pt idx="0">
                  <c:v>8.0000000000000002E-3</c:v>
                </c:pt>
                <c:pt idx="1">
                  <c:v>0.99199999999999999</c:v>
                </c:pt>
              </c:numCache>
            </c:numRef>
          </c:val>
          <c:extLst>
            <c:ext xmlns:c16="http://schemas.microsoft.com/office/drawing/2014/chart" uri="{C3380CC4-5D6E-409C-BE32-E72D297353CC}">
              <c16:uniqueId val="{00000002-881B-4BEA-9296-1B33FBCFA3EA}"/>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rgbClr val="000000"/>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57</a:t>
            </a:fld>
            <a:endParaRPr>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3.jp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25.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26.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53.png"/><Relationship Id="rId11" Type="http://schemas.openxmlformats.org/officeDocument/2006/relationships/image" Target="../media/image57.jpg"/><Relationship Id="rId5" Type="http://schemas.openxmlformats.org/officeDocument/2006/relationships/image" Target="../media/image25.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61.jpg"/><Relationship Id="rId11" Type="http://schemas.openxmlformats.org/officeDocument/2006/relationships/image" Target="../media/image26.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119.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jpg"/><Relationship Id="rId2" Type="http://schemas.openxmlformats.org/officeDocument/2006/relationships/notesSlide" Target="../notesSlides/notesSlide51.xml"/><Relationship Id="rId1" Type="http://schemas.openxmlformats.org/officeDocument/2006/relationships/slideLayout" Target="../slideLayouts/slideLayout119.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2.png"/><Relationship Id="rId7"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68.jp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6.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7.xml"/><Relationship Id="rId1" Type="http://schemas.openxmlformats.org/officeDocument/2006/relationships/slideLayout" Target="../slideLayouts/slideLayout119.xml"/><Relationship Id="rId4" Type="http://schemas.openxmlformats.org/officeDocument/2006/relationships/chart" Target="../charts/chart30.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8.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a:solidFill>
                  <a:schemeClr val="accent1"/>
                </a:solidFill>
                <a:latin typeface="Verdana"/>
                <a:ea typeface="Verdana"/>
                <a:cs typeface="Verdana"/>
                <a:sym typeface="Verdana"/>
              </a:rPr>
              <a:t>Network QoS</a:t>
            </a:r>
            <a:endParaRPr/>
          </a:p>
          <a:p>
            <a:pPr marL="0" marR="0" lvl="0" indent="0" algn="l" rtl="0">
              <a:spcBef>
                <a:spcPts val="1333"/>
              </a:spcBef>
              <a:spcAft>
                <a:spcPts val="0"/>
              </a:spcAft>
              <a:buClr>
                <a:schemeClr val="lt1"/>
              </a:buClr>
              <a:buSzPts val="2000"/>
              <a:buFont typeface="Arial"/>
              <a:buNone/>
            </a:pPr>
            <a:r>
              <a:rPr lang="fr-FR" sz="2000" b="0" i="0" u="none" strike="noStrike" cap="none">
                <a:solidFill>
                  <a:schemeClr val="lt1"/>
                </a:solidFill>
                <a:latin typeface="Verdana"/>
                <a:ea typeface="Verdana"/>
                <a:cs typeface="Verdana"/>
                <a:sym typeface="Verdana"/>
              </a:rPr>
              <a:t>Intermediate report </a:t>
            </a:r>
            <a:endParaRPr/>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Cotonou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improve</a:t>
            </a:r>
            <a:r>
              <a:rPr lang="fr-FR" sz="1400" dirty="0">
                <a:solidFill>
                  <a:schemeClr val="dk1"/>
                </a:solidFill>
                <a:latin typeface="Verdana"/>
                <a:ea typeface="Verdana"/>
                <a:cs typeface="Verdana"/>
                <a:sym typeface="Verdana"/>
              </a:rPr>
              <a:t> the network </a:t>
            </a:r>
            <a:r>
              <a:rPr lang="fr-FR" sz="1400" dirty="0" err="1">
                <a:solidFill>
                  <a:schemeClr val="dk1"/>
                </a:solidFill>
                <a:latin typeface="Verdana"/>
                <a:ea typeface="Verdana"/>
                <a:cs typeface="Verdana"/>
                <a:sym typeface="Verdana"/>
              </a:rPr>
              <a:t>quality</a:t>
            </a:r>
            <a:r>
              <a:rPr lang="fr-FR" sz="1400" dirty="0">
                <a:solidFill>
                  <a:schemeClr val="dk1"/>
                </a:solidFill>
                <a:latin typeface="Verdana"/>
                <a:ea typeface="Verdana"/>
                <a:cs typeface="Verdana"/>
                <a:sym typeface="Verdana"/>
              </a:rPr>
              <a:t>,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 Results: Cotonou Benchmark</a:t>
            </a:r>
            <a:endParaRPr/>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is</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Verdana"/>
                <a:ea typeface="Verdana"/>
                <a:cs typeface="Verdana"/>
                <a:sym typeface="Verdana"/>
              </a:rPr>
              <a:t>We have processed more than 100%</a:t>
            </a:r>
            <a:endParaRPr sz="1200" b="1">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2G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(99,97%)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closely</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its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competitors</a:t>
            </a:r>
            <a:r>
              <a:rPr lang="fr-FR" sz="1200" dirty="0">
                <a:solidFill>
                  <a:srgbClr val="7F7F7F"/>
                </a:solidFill>
                <a:latin typeface="Verdana"/>
                <a:ea typeface="Verdana"/>
                <a:cs typeface="Verdana"/>
                <a:sym typeface="Verdana"/>
              </a:rPr>
              <a:t>  MOOV (99,99%) and CELTISS (99,97%)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(96,11%)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(98,20%) and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(86,14%),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(98,29%)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MOOV’s</a:t>
            </a:r>
            <a:r>
              <a:rPr lang="fr-FR" sz="1200" dirty="0">
                <a:solidFill>
                  <a:srgbClr val="7F7F7F"/>
                </a:solidFill>
                <a:latin typeface="Verdana"/>
                <a:ea typeface="Verdana"/>
                <a:cs typeface="Verdana"/>
                <a:sym typeface="Verdana"/>
              </a:rPr>
              <a:t> (99,59%) and </a:t>
            </a:r>
            <a:r>
              <a:rPr lang="fr-FR" sz="1200" dirty="0" err="1">
                <a:solidFill>
                  <a:srgbClr val="7F7F7F"/>
                </a:solidFill>
                <a:latin typeface="Verdana"/>
                <a:ea typeface="Verdana"/>
                <a:cs typeface="Verdana"/>
                <a:sym typeface="Verdana"/>
              </a:rPr>
              <a:t>CELTISS’s</a:t>
            </a:r>
            <a:r>
              <a:rPr lang="fr-FR" sz="1200" dirty="0">
                <a:solidFill>
                  <a:srgbClr val="7F7F7F"/>
                </a:solidFill>
                <a:latin typeface="Verdana"/>
                <a:ea typeface="Verdana"/>
                <a:cs typeface="Verdana"/>
                <a:sym typeface="Verdana"/>
              </a:rPr>
              <a:t> (99,07),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ARCEP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r>
              <a:rPr lang="fr-FR" sz="1200" dirty="0" err="1">
                <a:solidFill>
                  <a:srgbClr val="7F7F7F"/>
                </a:solidFill>
                <a:latin typeface="Verdana"/>
                <a:ea typeface="Verdana"/>
                <a:cs typeface="Verdana"/>
                <a:sym typeface="Verdana"/>
              </a:rPr>
              <a:t>however</a:t>
            </a:r>
            <a:r>
              <a:rPr lang="fr-FR" sz="1200" dirty="0">
                <a:solidFill>
                  <a:srgbClr val="7F7F7F"/>
                </a:solidFill>
                <a:latin typeface="Verdana"/>
                <a:ea typeface="Verdana"/>
                <a:cs typeface="Verdana"/>
                <a:sym typeface="Verdana"/>
              </a:rPr>
              <a:t>, none of the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satisfied</a:t>
            </a:r>
            <a:r>
              <a:rPr lang="fr-FR" sz="1200" dirty="0">
                <a:solidFill>
                  <a:srgbClr val="7F7F7F"/>
                </a:solidFill>
                <a:latin typeface="Verdana"/>
                <a:ea typeface="Verdana"/>
                <a:cs typeface="Verdana"/>
                <a:sym typeface="Verdana"/>
              </a:rPr>
              <a:t> the indoor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threshold</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 but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exceeds</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0.46% compared to 0.33% for CELTISS and 2.21% for MOOV.</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retainabilty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terms</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3.66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3.94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13.1Mbps, which is better than CELTISS's 11.7Mbps but lower than MOOV's 20.8Mbps.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15.1Mbps, as opposed to 9.4Mbps for MOOV and 12.4Mbps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Summary</a:t>
            </a:r>
            <a:endParaRPr/>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PART1              Drive Test Results: Cotonou Benchmark</a:t>
                      </a:r>
                      <a:endParaRPr/>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1.04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r>
              <a:rPr lang="en-US" sz="2400" dirty="0">
                <a:solidFill>
                  <a:srgbClr val="7F7F7F"/>
                </a:solidFill>
                <a:latin typeface="Verdana"/>
                <a:ea typeface="Verdana"/>
                <a:cs typeface="Verdana"/>
                <a:sym typeface="Verdana"/>
              </a:rPr>
              <a:t>MTN, MOOV, and CELTISS have similar 2G and 3G coverage, but MTN's 4G coverage is lower than that of MOOV and CELTISS. The expansion of the 4G network is necessary in Cotonou to match MOOV's coverage</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372054257"/>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99,87%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99,31%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81,62%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sz="1100" b="1" i="0" u="none" strike="noStrike" cap="none" dirty="0">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77,48%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81,48%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83,54%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86,35%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lang="fr-FR" sz="1100"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91,63%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89,24%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77,64%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96,10%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92,24%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52,55%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50,09%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r>
                        <a:rPr lang="fr-FR" sz="1100" b="0" i="0" u="none" strike="noStrike" cap="none" dirty="0">
                          <a:solidFill>
                            <a:schemeClr val="dk1"/>
                          </a:solidFill>
                          <a:latin typeface="Verdana"/>
                          <a:ea typeface="Verdana"/>
                          <a:cs typeface="Verdana"/>
                          <a:sym typeface="Verdana"/>
                        </a:rPr>
                        <a:t>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46,93%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a:t>
            </a:r>
            <a:r>
              <a:rPr lang="fr-FR" dirty="0" err="1">
                <a:solidFill>
                  <a:srgbClr val="7F7F7F"/>
                </a:solidFill>
                <a:latin typeface="Verdana"/>
                <a:ea typeface="Verdana"/>
                <a:cs typeface="Verdana"/>
                <a:sym typeface="Verdana"/>
              </a:rPr>
              <a:t>retainability</a:t>
            </a:r>
            <a:r>
              <a:rPr lang="fr-FR" dirty="0">
                <a:solidFill>
                  <a:srgbClr val="7F7F7F"/>
                </a:solidFill>
                <a:latin typeface="Verdana"/>
                <a:ea typeface="Verdana"/>
                <a:cs typeface="Verdana"/>
                <a:sym typeface="Verdana"/>
              </a:rPr>
              <a:t> CDR (%)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leading</a:t>
            </a:r>
            <a:r>
              <a:rPr lang="fr-FR" dirty="0">
                <a:solidFill>
                  <a:srgbClr val="7F7F7F"/>
                </a:solidFill>
                <a:latin typeface="Verdana"/>
                <a:ea typeface="Verdana"/>
                <a:cs typeface="Verdana"/>
                <a:sym typeface="Verdana"/>
              </a:rPr>
              <a:t> in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but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needs</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a:latin typeface="Verdana"/>
                <a:ea typeface="Verdana"/>
                <a:cs typeface="Verdana"/>
                <a:sym typeface="Verdana"/>
              </a:rPr>
              <a:t>Voice </a:t>
            </a:r>
            <a:r>
              <a:rPr lang="fr-FR" dirty="0" err="1">
                <a:latin typeface="Verdana"/>
                <a:ea typeface="Verdana"/>
                <a:cs typeface="Verdana"/>
                <a:sym typeface="Verdana"/>
              </a:rPr>
              <a:t>Quality</a:t>
            </a:r>
            <a:r>
              <a:rPr lang="fr-FR" dirty="0">
                <a:latin typeface="Verdana"/>
                <a:ea typeface="Verdana"/>
                <a:cs typeface="Verdana"/>
                <a:sym typeface="Verdana"/>
              </a:rPr>
              <a:t>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a:t>
            </a:r>
            <a:r>
              <a:rPr lang="fr-FR" dirty="0" err="1">
                <a:latin typeface="Verdana"/>
                <a:ea typeface="Verdana"/>
                <a:cs typeface="Verdana"/>
                <a:sym typeface="Verdana"/>
              </a:rPr>
              <a:t>Send</a:t>
            </a:r>
            <a:r>
              <a:rPr lang="fr-FR" dirty="0">
                <a:latin typeface="Verdana"/>
                <a:ea typeface="Verdana"/>
                <a:cs typeface="Verdana"/>
                <a:sym typeface="Verdana"/>
              </a:rPr>
              <a:t>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3097973956"/>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2,05%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1,72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98,14%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96,17%</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98,00%</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90,22%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84,43%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96,63%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96,51%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98,10%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92,86%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2291610808"/>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74857">
                  <a:extLst>
                    <a:ext uri="{9D8B030D-6E8A-4147-A177-3AD203B41FA5}">
                      <a16:colId xmlns:a16="http://schemas.microsoft.com/office/drawing/2014/main" val="20007"/>
                    </a:ext>
                  </a:extLst>
                </a:gridCol>
                <a:gridCol w="805168">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err="1">
                          <a:solidFill>
                            <a:srgbClr val="000000"/>
                          </a:solidFill>
                          <a:latin typeface="Verdana"/>
                          <a:ea typeface="Verdana"/>
                          <a:cs typeface="Verdana"/>
                          <a:sym typeface="Verdana"/>
                        </a:rPr>
                        <a:t>Successful</a:t>
                      </a:r>
                      <a:r>
                        <a:rPr lang="fr-FR" sz="1000" b="0" i="0" u="none" strike="noStrike" cap="none" dirty="0">
                          <a:solidFill>
                            <a:srgbClr val="000000"/>
                          </a:solidFill>
                          <a:latin typeface="Verdana"/>
                          <a:ea typeface="Verdana"/>
                          <a:cs typeface="Verdana"/>
                          <a:sym typeface="Verdana"/>
                        </a:rPr>
                        <a:t> internet connexion rate</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5,96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6,01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&lt;4%</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1,80%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chemeClr val="dk1"/>
                          </a:solidFill>
                          <a:latin typeface="Verdana"/>
                          <a:ea typeface="Verdana"/>
                          <a:cs typeface="Verdana"/>
                          <a:sym typeface="Verdana"/>
                        </a:rPr>
                        <a:t>OK</a:t>
                      </a:r>
                      <a:endParaRPr b="0"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4,78%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15,3%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0,00%/1,47%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0,64%/2,31%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1,07%/0,0%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2,107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2,083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1,022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ranked</a:t>
            </a:r>
            <a:r>
              <a:rPr lang="fr-FR" dirty="0">
                <a:solidFill>
                  <a:srgbClr val="7F7F7F"/>
                </a:solidFill>
                <a:latin typeface="Verdana"/>
                <a:ea typeface="Verdana"/>
                <a:cs typeface="Verdana"/>
                <a:sym typeface="Verdana"/>
              </a:rPr>
              <a:t>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3802633478"/>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1124465">
                  <a:extLst>
                    <a:ext uri="{9D8B030D-6E8A-4147-A177-3AD203B41FA5}">
                      <a16:colId xmlns:a16="http://schemas.microsoft.com/office/drawing/2014/main" val="20005"/>
                    </a:ext>
                  </a:extLst>
                </a:gridCol>
                <a:gridCol w="76233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0%/1,47%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0,64%/2,31%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1,07%/0%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16,025</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19,923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12,973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14,533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9,630</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11,336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943695531"/>
              </p:ext>
            </p:extLst>
          </p:nvPr>
        </p:nvGraphicFramePr>
        <p:xfrm>
          <a:off x="469900" y="1672916"/>
          <a:ext cx="9616209" cy="4067090"/>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2311685" y="2945818"/>
            <a:ext cx="813435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7" name="Picture 16">
            <a:extLst>
              <a:ext uri="{FF2B5EF4-FFF2-40B4-BE49-F238E27FC236}">
                <a16:creationId xmlns:a16="http://schemas.microsoft.com/office/drawing/2014/main" id="{63F1A1F8-1F8E-25C7-87F9-C0FED2EC82D7}"/>
              </a:ext>
            </a:extLst>
          </p:cNvPr>
          <p:cNvPicPr>
            <a:picLocks noChangeAspect="1"/>
          </p:cNvPicPr>
          <p:nvPr/>
        </p:nvPicPr>
        <p:blipFill>
          <a:blip r:embed="rId3"/>
          <a:stretch>
            <a:fillRect/>
          </a:stretch>
        </p:blipFill>
        <p:spPr>
          <a:xfrm>
            <a:off x="8337456" y="1899384"/>
            <a:ext cx="3692619" cy="3569185"/>
          </a:xfrm>
          <a:prstGeom prst="rect">
            <a:avLst/>
          </a:prstGeom>
        </p:spPr>
      </p:pic>
      <p:pic>
        <p:nvPicPr>
          <p:cNvPr id="13" name="Picture 12">
            <a:extLst>
              <a:ext uri="{FF2B5EF4-FFF2-40B4-BE49-F238E27FC236}">
                <a16:creationId xmlns:a16="http://schemas.microsoft.com/office/drawing/2014/main" id="{AF514C64-EBC0-1A8F-89E1-3FF73161583C}"/>
              </a:ext>
            </a:extLst>
          </p:cNvPr>
          <p:cNvPicPr>
            <a:picLocks noChangeAspect="1"/>
          </p:cNvPicPr>
          <p:nvPr/>
        </p:nvPicPr>
        <p:blipFill>
          <a:blip r:embed="rId4"/>
          <a:stretch>
            <a:fillRect/>
          </a:stretch>
        </p:blipFill>
        <p:spPr>
          <a:xfrm>
            <a:off x="4281464" y="1881620"/>
            <a:ext cx="3835538" cy="356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D52E9337-D693-7AF4-927C-D69BE794FB41}"/>
              </a:ext>
            </a:extLst>
          </p:cNvPr>
          <p:cNvPicPr>
            <a:picLocks noChangeAspect="1"/>
          </p:cNvPicPr>
          <p:nvPr/>
        </p:nvPicPr>
        <p:blipFill>
          <a:blip r:embed="rId5"/>
          <a:stretch>
            <a:fillRect/>
          </a:stretch>
        </p:blipFill>
        <p:spPr>
          <a:xfrm>
            <a:off x="365301" y="1863856"/>
            <a:ext cx="3754415" cy="3604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latin typeface="Verdana"/>
                <a:ea typeface="Verdana"/>
                <a:cs typeface="Verdana"/>
                <a:sym typeface="Verdana"/>
              </a:rPr>
              <a:t>MTN’s</a:t>
            </a:r>
            <a:r>
              <a:rPr lang="fr-FR" sz="2400" dirty="0">
                <a:solidFill>
                  <a:srgbClr val="7F7F7F"/>
                </a:solidFill>
                <a:latin typeface="Verdana"/>
                <a:ea typeface="Verdana"/>
                <a:cs typeface="Verdana"/>
                <a:sym typeface="Verdana"/>
              </a:rPr>
              <a:t> 2G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rPr>
              <a:t>better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a:t>
            </a:r>
            <a:r>
              <a:rPr lang="fr-FR" sz="2400" dirty="0" err="1">
                <a:solidFill>
                  <a:srgbClr val="7F7F7F"/>
                </a:solidFill>
                <a:latin typeface="Verdana"/>
                <a:ea typeface="Verdana"/>
                <a:cs typeface="Verdana"/>
                <a:sym typeface="Verdana"/>
              </a:rPr>
              <a:t>CELTISS’s</a:t>
            </a:r>
            <a:r>
              <a:rPr lang="fr-FR" sz="24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365301" y="1899384"/>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281462" y="1904787"/>
            <a:ext cx="241377"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63" name="Google Shape;1863;p28"/>
          <p:cNvPicPr preferRelativeResize="0"/>
          <p:nvPr/>
        </p:nvPicPr>
        <p:blipFill rotWithShape="1">
          <a:blip r:embed="rId8">
            <a:alphaModFix/>
          </a:blip>
          <a:srcRect/>
          <a:stretch/>
        </p:blipFill>
        <p:spPr>
          <a:xfrm>
            <a:off x="8379217" y="1911512"/>
            <a:ext cx="361361" cy="310577"/>
          </a:xfrm>
          <a:prstGeom prst="rect">
            <a:avLst/>
          </a:prstGeom>
          <a:noFill/>
          <a:ln>
            <a:noFill/>
          </a:ln>
        </p:spPr>
      </p:pic>
      <p:pic>
        <p:nvPicPr>
          <p:cNvPr id="11" name="Picture 10">
            <a:extLst>
              <a:ext uri="{FF2B5EF4-FFF2-40B4-BE49-F238E27FC236}">
                <a16:creationId xmlns:a16="http://schemas.microsoft.com/office/drawing/2014/main" id="{FC89D6D9-4EEC-ACC7-0B32-EA99E24F1C0C}"/>
              </a:ext>
            </a:extLst>
          </p:cNvPr>
          <p:cNvPicPr>
            <a:picLocks noChangeAspect="1"/>
          </p:cNvPicPr>
          <p:nvPr/>
        </p:nvPicPr>
        <p:blipFill>
          <a:blip r:embed="rId9"/>
          <a:stretch>
            <a:fillRect/>
          </a:stretch>
        </p:blipFill>
        <p:spPr>
          <a:xfrm>
            <a:off x="2296333" y="1863856"/>
            <a:ext cx="1836579" cy="1005927"/>
          </a:xfrm>
          <a:prstGeom prst="rect">
            <a:avLst/>
          </a:prstGeom>
        </p:spPr>
      </p:pic>
      <p:pic>
        <p:nvPicPr>
          <p:cNvPr id="15" name="Picture 14">
            <a:extLst>
              <a:ext uri="{FF2B5EF4-FFF2-40B4-BE49-F238E27FC236}">
                <a16:creationId xmlns:a16="http://schemas.microsoft.com/office/drawing/2014/main" id="{666525CA-8727-1503-A1AB-D647A4B3096B}"/>
              </a:ext>
            </a:extLst>
          </p:cNvPr>
          <p:cNvPicPr>
            <a:picLocks noChangeAspect="1"/>
          </p:cNvPicPr>
          <p:nvPr/>
        </p:nvPicPr>
        <p:blipFill>
          <a:blip r:embed="rId10"/>
          <a:stretch>
            <a:fillRect/>
          </a:stretch>
        </p:blipFill>
        <p:spPr>
          <a:xfrm>
            <a:off x="6465915" y="1881620"/>
            <a:ext cx="1692849" cy="975304"/>
          </a:xfrm>
          <a:prstGeom prst="rect">
            <a:avLst/>
          </a:prstGeom>
        </p:spPr>
      </p:pic>
      <p:pic>
        <p:nvPicPr>
          <p:cNvPr id="19" name="Picture 18">
            <a:extLst>
              <a:ext uri="{FF2B5EF4-FFF2-40B4-BE49-F238E27FC236}">
                <a16:creationId xmlns:a16="http://schemas.microsoft.com/office/drawing/2014/main" id="{90E7D24A-F713-5705-EDA2-05709FEAF475}"/>
              </a:ext>
            </a:extLst>
          </p:cNvPr>
          <p:cNvPicPr>
            <a:picLocks noChangeAspect="1"/>
          </p:cNvPicPr>
          <p:nvPr/>
        </p:nvPicPr>
        <p:blipFill>
          <a:blip r:embed="rId11"/>
          <a:stretch>
            <a:fillRect/>
          </a:stretch>
        </p:blipFill>
        <p:spPr>
          <a:xfrm>
            <a:off x="10412361" y="1899385"/>
            <a:ext cx="1617714" cy="957540"/>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1986697073"/>
              </p:ext>
            </p:extLst>
          </p:nvPr>
        </p:nvGraphicFramePr>
        <p:xfrm>
          <a:off x="469899" y="1794217"/>
          <a:ext cx="9637662" cy="4026480"/>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closely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similar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a:cxnSpLocks/>
          </p:cNvCxnSpPr>
          <p:nvPr/>
        </p:nvCxnSpPr>
        <p:spPr>
          <a:xfrm>
            <a:off x="2320366" y="3659297"/>
            <a:ext cx="6233699"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PART1 Summary</a:t>
            </a:r>
            <a:endParaRPr/>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48</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63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1" name="Picture 10">
            <a:extLst>
              <a:ext uri="{FF2B5EF4-FFF2-40B4-BE49-F238E27FC236}">
                <a16:creationId xmlns:a16="http://schemas.microsoft.com/office/drawing/2014/main" id="{CE965A99-35B6-EEF2-20CE-2DEDC0BEF60C}"/>
              </a:ext>
            </a:extLst>
          </p:cNvPr>
          <p:cNvPicPr>
            <a:picLocks noChangeAspect="1"/>
          </p:cNvPicPr>
          <p:nvPr/>
        </p:nvPicPr>
        <p:blipFill>
          <a:blip r:embed="rId3"/>
          <a:stretch>
            <a:fillRect/>
          </a:stretch>
        </p:blipFill>
        <p:spPr>
          <a:xfrm>
            <a:off x="8325991" y="1894169"/>
            <a:ext cx="3704084" cy="3069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4FCD4FFA-E412-7C6C-61A0-D8848DB5F798}"/>
              </a:ext>
            </a:extLst>
          </p:cNvPr>
          <p:cNvPicPr>
            <a:picLocks noChangeAspect="1"/>
          </p:cNvPicPr>
          <p:nvPr/>
        </p:nvPicPr>
        <p:blipFill>
          <a:blip r:embed="rId4"/>
          <a:stretch>
            <a:fillRect/>
          </a:stretch>
        </p:blipFill>
        <p:spPr>
          <a:xfrm>
            <a:off x="4416114" y="1884312"/>
            <a:ext cx="3786610" cy="3089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5632A338-A5CA-BB29-9F42-1257F384B23C}"/>
              </a:ext>
            </a:extLst>
          </p:cNvPr>
          <p:cNvPicPr>
            <a:picLocks noChangeAspect="1"/>
          </p:cNvPicPr>
          <p:nvPr/>
        </p:nvPicPr>
        <p:blipFill>
          <a:blip r:embed="rId5"/>
          <a:stretch>
            <a:fillRect/>
          </a:stretch>
        </p:blipFill>
        <p:spPr>
          <a:xfrm>
            <a:off x="463734" y="1894169"/>
            <a:ext cx="3786610" cy="3089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69900" y="1913884"/>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430919" y="1904026"/>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1890" name="Google Shape;1890;p30"/>
          <p:cNvPicPr preferRelativeResize="0"/>
          <p:nvPr/>
        </p:nvPicPr>
        <p:blipFill rotWithShape="1">
          <a:blip r:embed="rId8">
            <a:alphaModFix/>
          </a:blip>
          <a:srcRect/>
          <a:stretch/>
        </p:blipFill>
        <p:spPr>
          <a:xfrm>
            <a:off x="8340796" y="1898302"/>
            <a:ext cx="350920" cy="278237"/>
          </a:xfrm>
          <a:prstGeom prst="rect">
            <a:avLst/>
          </a:prstGeom>
          <a:noFill/>
          <a:ln>
            <a:noFill/>
          </a:ln>
        </p:spPr>
      </p:pic>
      <p:pic>
        <p:nvPicPr>
          <p:cNvPr id="4" name="Picture 3">
            <a:extLst>
              <a:ext uri="{FF2B5EF4-FFF2-40B4-BE49-F238E27FC236}">
                <a16:creationId xmlns:a16="http://schemas.microsoft.com/office/drawing/2014/main" id="{0780CFFC-4395-486C-8CF5-968CC2D0F65E}"/>
              </a:ext>
            </a:extLst>
          </p:cNvPr>
          <p:cNvPicPr>
            <a:picLocks noChangeAspect="1"/>
          </p:cNvPicPr>
          <p:nvPr/>
        </p:nvPicPr>
        <p:blipFill>
          <a:blip r:embed="rId9"/>
          <a:stretch>
            <a:fillRect/>
          </a:stretch>
        </p:blipFill>
        <p:spPr>
          <a:xfrm>
            <a:off x="2302842" y="1884312"/>
            <a:ext cx="1920406" cy="883997"/>
          </a:xfrm>
          <a:prstGeom prst="rect">
            <a:avLst/>
          </a:prstGeom>
        </p:spPr>
      </p:pic>
      <p:pic>
        <p:nvPicPr>
          <p:cNvPr id="8" name="Picture 7">
            <a:extLst>
              <a:ext uri="{FF2B5EF4-FFF2-40B4-BE49-F238E27FC236}">
                <a16:creationId xmlns:a16="http://schemas.microsoft.com/office/drawing/2014/main" id="{372FF269-B856-4F9D-26D6-62AF6D0AF10D}"/>
              </a:ext>
            </a:extLst>
          </p:cNvPr>
          <p:cNvPicPr>
            <a:picLocks noChangeAspect="1"/>
          </p:cNvPicPr>
          <p:nvPr/>
        </p:nvPicPr>
        <p:blipFill>
          <a:blip r:embed="rId10"/>
          <a:stretch>
            <a:fillRect/>
          </a:stretch>
        </p:blipFill>
        <p:spPr>
          <a:xfrm>
            <a:off x="6385877" y="1873080"/>
            <a:ext cx="1775362" cy="891335"/>
          </a:xfrm>
          <a:prstGeom prst="rect">
            <a:avLst/>
          </a:prstGeom>
        </p:spPr>
      </p:pic>
      <p:pic>
        <p:nvPicPr>
          <p:cNvPr id="12" name="Picture 11">
            <a:extLst>
              <a:ext uri="{FF2B5EF4-FFF2-40B4-BE49-F238E27FC236}">
                <a16:creationId xmlns:a16="http://schemas.microsoft.com/office/drawing/2014/main" id="{68072731-0431-1F25-E9BF-762F0DDBCE96}"/>
              </a:ext>
            </a:extLst>
          </p:cNvPr>
          <p:cNvPicPr>
            <a:picLocks noChangeAspect="1"/>
          </p:cNvPicPr>
          <p:nvPr/>
        </p:nvPicPr>
        <p:blipFill>
          <a:blip r:embed="rId11"/>
          <a:stretch>
            <a:fillRect/>
          </a:stretch>
        </p:blipFill>
        <p:spPr>
          <a:xfrm>
            <a:off x="10323868" y="1884312"/>
            <a:ext cx="1706207" cy="845893"/>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4G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Radio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1079705" y="2582554"/>
            <a:ext cx="7666013" cy="0"/>
          </a:xfrm>
          <a:prstGeom prst="straightConnector1">
            <a:avLst/>
          </a:prstGeom>
          <a:noFill/>
          <a:ln w="28575" cap="flat" cmpd="sng">
            <a:solidFill>
              <a:srgbClr val="DA291C"/>
            </a:solidFill>
            <a:prstDash val="dash"/>
            <a:round/>
            <a:headEnd type="none" w="sm" len="sm"/>
            <a:tailEnd type="none" w="sm" len="sm"/>
          </a:ln>
        </p:spPr>
      </p:cxnSp>
      <p:graphicFrame>
        <p:nvGraphicFramePr>
          <p:cNvPr id="2"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532991168"/>
              </p:ext>
            </p:extLst>
          </p:nvPr>
        </p:nvGraphicFramePr>
        <p:xfrm>
          <a:off x="469900" y="1693713"/>
          <a:ext cx="8854440" cy="37052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1" name="Picture 10">
            <a:extLst>
              <a:ext uri="{FF2B5EF4-FFF2-40B4-BE49-F238E27FC236}">
                <a16:creationId xmlns:a16="http://schemas.microsoft.com/office/drawing/2014/main" id="{0C42F25B-6213-0752-11B3-0121BA285568}"/>
              </a:ext>
            </a:extLst>
          </p:cNvPr>
          <p:cNvPicPr>
            <a:picLocks noChangeAspect="1"/>
          </p:cNvPicPr>
          <p:nvPr/>
        </p:nvPicPr>
        <p:blipFill>
          <a:blip r:embed="rId3"/>
          <a:stretch>
            <a:fillRect/>
          </a:stretch>
        </p:blipFill>
        <p:spPr>
          <a:xfrm>
            <a:off x="8338090" y="2044078"/>
            <a:ext cx="3774965" cy="3209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06E186A9-C81D-928D-A901-71332941ABE8}"/>
              </a:ext>
            </a:extLst>
          </p:cNvPr>
          <p:cNvPicPr>
            <a:picLocks noChangeAspect="1"/>
          </p:cNvPicPr>
          <p:nvPr/>
        </p:nvPicPr>
        <p:blipFill>
          <a:blip r:embed="rId4"/>
          <a:stretch>
            <a:fillRect/>
          </a:stretch>
        </p:blipFill>
        <p:spPr>
          <a:xfrm>
            <a:off x="4517209" y="2044078"/>
            <a:ext cx="3659649" cy="3202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FB7FEAB-E8F3-DFB3-FEA7-8679936CF933}"/>
              </a:ext>
            </a:extLst>
          </p:cNvPr>
          <p:cNvPicPr>
            <a:picLocks noChangeAspect="1"/>
          </p:cNvPicPr>
          <p:nvPr/>
        </p:nvPicPr>
        <p:blipFill>
          <a:blip r:embed="rId5"/>
          <a:stretch>
            <a:fillRect/>
          </a:stretch>
        </p:blipFill>
        <p:spPr>
          <a:xfrm>
            <a:off x="469901" y="2076235"/>
            <a:ext cx="3899640" cy="3202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rPr>
              <a:t>MTN</a:t>
            </a:r>
            <a:r>
              <a:rPr lang="fr-FR" sz="2400" dirty="0" err="1">
                <a:solidFill>
                  <a:srgbClr val="7F7F7F"/>
                </a:solidFill>
                <a:latin typeface="Verdana"/>
                <a:ea typeface="Verdana"/>
                <a:cs typeface="Verdana"/>
                <a:sym typeface="Verdana"/>
              </a:rPr>
              <a:t>’s</a:t>
            </a:r>
            <a:r>
              <a:rPr lang="fr-FR" sz="2400" dirty="0">
                <a:solidFill>
                  <a:srgbClr val="7F7F7F"/>
                </a:solidFill>
                <a:latin typeface="Verdana"/>
                <a:ea typeface="Verdana"/>
                <a:cs typeface="Verdana"/>
                <a:sym typeface="Verdana"/>
              </a:rPr>
              <a:t> 4G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rPr>
              <a:t>better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2" name="Google Shape;1912;p32"/>
          <p:cNvPicPr preferRelativeResize="0"/>
          <p:nvPr/>
        </p:nvPicPr>
        <p:blipFill rotWithShape="1">
          <a:blip r:embed="rId6">
            <a:alphaModFix/>
          </a:blip>
          <a:srcRect l="8657" r="10313"/>
          <a:stretch/>
        </p:blipFill>
        <p:spPr>
          <a:xfrm>
            <a:off x="4511680" y="2061024"/>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1915" name="Google Shape;1915;p32"/>
          <p:cNvPicPr preferRelativeResize="0"/>
          <p:nvPr/>
        </p:nvPicPr>
        <p:blipFill rotWithShape="1">
          <a:blip r:embed="rId7">
            <a:alphaModFix/>
          </a:blip>
          <a:srcRect/>
          <a:stretch/>
        </p:blipFill>
        <p:spPr>
          <a:xfrm>
            <a:off x="8318997" y="2076235"/>
            <a:ext cx="251494" cy="258077"/>
          </a:xfrm>
          <a:prstGeom prst="rect">
            <a:avLst/>
          </a:prstGeom>
          <a:noFill/>
          <a:ln>
            <a:noFill/>
          </a:ln>
        </p:spPr>
      </p:pic>
      <p:pic>
        <p:nvPicPr>
          <p:cNvPr id="1917" name="Google Shape;1917;p32"/>
          <p:cNvPicPr preferRelativeResize="0"/>
          <p:nvPr/>
        </p:nvPicPr>
        <p:blipFill rotWithShape="1">
          <a:blip r:embed="rId8">
            <a:alphaModFix/>
          </a:blip>
          <a:srcRect/>
          <a:stretch/>
        </p:blipFill>
        <p:spPr>
          <a:xfrm>
            <a:off x="469900" y="2084881"/>
            <a:ext cx="258077"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45C6EDF5-51BF-0A4E-D2DB-C9F15D14AB46}"/>
              </a:ext>
            </a:extLst>
          </p:cNvPr>
          <p:cNvPicPr>
            <a:picLocks noChangeAspect="1"/>
          </p:cNvPicPr>
          <p:nvPr/>
        </p:nvPicPr>
        <p:blipFill>
          <a:blip r:embed="rId9"/>
          <a:stretch>
            <a:fillRect/>
          </a:stretch>
        </p:blipFill>
        <p:spPr>
          <a:xfrm>
            <a:off x="2526213" y="2044077"/>
            <a:ext cx="1843328" cy="950243"/>
          </a:xfrm>
          <a:prstGeom prst="rect">
            <a:avLst/>
          </a:prstGeom>
        </p:spPr>
      </p:pic>
      <p:pic>
        <p:nvPicPr>
          <p:cNvPr id="12" name="Picture 11">
            <a:extLst>
              <a:ext uri="{FF2B5EF4-FFF2-40B4-BE49-F238E27FC236}">
                <a16:creationId xmlns:a16="http://schemas.microsoft.com/office/drawing/2014/main" id="{E850CC3F-B505-DB82-7CEB-A7A931EF9CEF}"/>
              </a:ext>
            </a:extLst>
          </p:cNvPr>
          <p:cNvPicPr>
            <a:picLocks noChangeAspect="1"/>
          </p:cNvPicPr>
          <p:nvPr/>
        </p:nvPicPr>
        <p:blipFill>
          <a:blip r:embed="rId10"/>
          <a:stretch>
            <a:fillRect/>
          </a:stretch>
        </p:blipFill>
        <p:spPr>
          <a:xfrm>
            <a:off x="10368727" y="2044078"/>
            <a:ext cx="1744328" cy="944557"/>
          </a:xfrm>
          <a:prstGeom prst="rect">
            <a:avLst/>
          </a:prstGeom>
        </p:spPr>
      </p:pic>
      <p:pic>
        <p:nvPicPr>
          <p:cNvPr id="15" name="Picture 14">
            <a:extLst>
              <a:ext uri="{FF2B5EF4-FFF2-40B4-BE49-F238E27FC236}">
                <a16:creationId xmlns:a16="http://schemas.microsoft.com/office/drawing/2014/main" id="{A79CB106-2D02-5703-5668-40657D95D38F}"/>
              </a:ext>
            </a:extLst>
          </p:cNvPr>
          <p:cNvPicPr>
            <a:picLocks noChangeAspect="1"/>
          </p:cNvPicPr>
          <p:nvPr/>
        </p:nvPicPr>
        <p:blipFill>
          <a:blip r:embed="rId11"/>
          <a:stretch>
            <a:fillRect/>
          </a:stretch>
        </p:blipFill>
        <p:spPr>
          <a:xfrm>
            <a:off x="6400178" y="2044078"/>
            <a:ext cx="1748902" cy="941717"/>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881228817"/>
              </p:ext>
            </p:extLst>
          </p:nvPr>
        </p:nvGraphicFramePr>
        <p:xfrm>
          <a:off x="152400" y="2307907"/>
          <a:ext cx="3455324" cy="3760470"/>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service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046362" y="5205322"/>
            <a:ext cx="2070913"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1647485468"/>
              </p:ext>
            </p:extLst>
          </p:nvPr>
        </p:nvGraphicFramePr>
        <p:xfrm>
          <a:off x="3732156" y="2312646"/>
          <a:ext cx="8297919" cy="375573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3588918405"/>
              </p:ext>
            </p:extLst>
          </p:nvPr>
        </p:nvGraphicFramePr>
        <p:xfrm>
          <a:off x="469900" y="2262477"/>
          <a:ext cx="3042616" cy="3857394"/>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samples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compared</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MTN’s</a:t>
            </a:r>
            <a:r>
              <a:rPr lang="fr-FR" sz="1800" dirty="0">
                <a:solidFill>
                  <a:srgbClr val="7F7F7F"/>
                </a:solidFill>
                <a:latin typeface="Verdana"/>
                <a:ea typeface="Verdana"/>
                <a:cs typeface="Verdana"/>
                <a:sym typeface="Verdana"/>
              </a:rPr>
              <a:t> and MOOV’S,MTN </a:t>
            </a:r>
            <a:r>
              <a:rPr lang="fr-FR" sz="1800" dirty="0" err="1">
                <a:solidFill>
                  <a:srgbClr val="7F7F7F"/>
                </a:solidFill>
                <a:latin typeface="Verdana"/>
                <a:ea typeface="Verdana"/>
                <a:cs typeface="Verdana"/>
                <a:sym typeface="Verdana"/>
              </a:rPr>
              <a:t>needs</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improve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its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voice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MOS by pushing CS </a:t>
            </a:r>
            <a:r>
              <a:rPr lang="fr-FR" sz="1800" dirty="0" err="1">
                <a:solidFill>
                  <a:srgbClr val="7F7F7F"/>
                </a:solidFill>
                <a:latin typeface="Verdana"/>
                <a:ea typeface="Verdana"/>
                <a:cs typeface="Verdana"/>
                <a:sym typeface="Verdana"/>
              </a:rPr>
              <a:t>traffic</a:t>
            </a:r>
            <a:r>
              <a:rPr lang="fr-FR" sz="1800" dirty="0">
                <a:solidFill>
                  <a:srgbClr val="7F7F7F"/>
                </a:solidFill>
                <a:latin typeface="Verdana"/>
                <a:ea typeface="Verdana"/>
                <a:cs typeface="Verdana"/>
                <a:sym typeface="Verdana"/>
              </a:rPr>
              <a:t>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a:cxnSpLocks/>
          </p:cNvCxnSpPr>
          <p:nvPr/>
        </p:nvCxnSpPr>
        <p:spPr>
          <a:xfrm>
            <a:off x="685982" y="4191174"/>
            <a:ext cx="1762250"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547823313"/>
              </p:ext>
            </p:extLst>
          </p:nvPr>
        </p:nvGraphicFramePr>
        <p:xfrm>
          <a:off x="3676145" y="2262478"/>
          <a:ext cx="8045956" cy="385739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198212207"/>
              </p:ext>
            </p:extLst>
          </p:nvPr>
        </p:nvGraphicFramePr>
        <p:xfrm>
          <a:off x="469900" y="1849696"/>
          <a:ext cx="9153525" cy="3627120"/>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regarding</a:t>
            </a:r>
            <a:r>
              <a:rPr lang="fr-FR" dirty="0">
                <a:solidFill>
                  <a:srgbClr val="7F7F7F"/>
                </a:solidFill>
                <a:latin typeface="Verdana"/>
                <a:ea typeface="Verdana"/>
                <a:cs typeface="Verdana"/>
                <a:sym typeface="Verdana"/>
              </a:rPr>
              <a:t>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a:cxnSpLocks/>
          </p:cNvCxnSpPr>
          <p:nvPr/>
        </p:nvCxnSpPr>
        <p:spPr>
          <a:xfrm>
            <a:off x="2448232" y="3429000"/>
            <a:ext cx="5991686" cy="42905"/>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40%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98%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3G, </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2G band usage: </a:t>
            </a:r>
            <a:r>
              <a:rPr lang="fr-FR" b="1" dirty="0">
                <a:solidFill>
                  <a:srgbClr val="7F7F7F"/>
                </a:solidFill>
                <a:latin typeface="Verdana"/>
                <a:ea typeface="Verdana"/>
                <a:cs typeface="Verdana"/>
                <a:sym typeface="Verdana"/>
              </a:rPr>
              <a:t>76,57%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UMTS2100, CELTISS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UMTS900 and MOOV has an </a:t>
            </a:r>
            <a:r>
              <a:rPr lang="fr-FR" dirty="0" err="1">
                <a:solidFill>
                  <a:srgbClr val="7F7F7F"/>
                </a:solidFill>
                <a:latin typeface="Verdana"/>
                <a:ea typeface="Verdana"/>
                <a:cs typeface="Verdana"/>
                <a:sym typeface="Verdana"/>
              </a:rPr>
              <a:t>equitable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both</a:t>
            </a:r>
            <a:r>
              <a:rPr lang="fr-FR" dirty="0">
                <a:solidFill>
                  <a:srgbClr val="7F7F7F"/>
                </a:solidFill>
                <a:latin typeface="Verdana"/>
                <a:ea typeface="Verdana"/>
                <a:cs typeface="Verdana"/>
                <a:sym typeface="Verdana"/>
              </a:rPr>
              <a:t> bands U2100 and U900.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0"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270701787"/>
              </p:ext>
            </p:extLst>
          </p:nvPr>
        </p:nvGraphicFramePr>
        <p:xfrm>
          <a:off x="469900" y="3461065"/>
          <a:ext cx="3587043" cy="30614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3308333472"/>
              </p:ext>
            </p:extLst>
          </p:nvPr>
        </p:nvGraphicFramePr>
        <p:xfrm>
          <a:off x="4140096" y="3461065"/>
          <a:ext cx="3695609"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1964382843"/>
              </p:ext>
            </p:extLst>
          </p:nvPr>
        </p:nvGraphicFramePr>
        <p:xfrm>
          <a:off x="8037878" y="3461065"/>
          <a:ext cx="3684222" cy="306149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3" name="Picture 12">
            <a:extLst>
              <a:ext uri="{FF2B5EF4-FFF2-40B4-BE49-F238E27FC236}">
                <a16:creationId xmlns:a16="http://schemas.microsoft.com/office/drawing/2014/main" id="{C6351467-49B8-8D92-865A-971C28864096}"/>
              </a:ext>
            </a:extLst>
          </p:cNvPr>
          <p:cNvPicPr>
            <a:picLocks noChangeAspect="1"/>
          </p:cNvPicPr>
          <p:nvPr/>
        </p:nvPicPr>
        <p:blipFill>
          <a:blip r:embed="rId3"/>
          <a:stretch>
            <a:fillRect/>
          </a:stretch>
        </p:blipFill>
        <p:spPr>
          <a:xfrm>
            <a:off x="8434462" y="1825750"/>
            <a:ext cx="3529905" cy="3026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623887" y="203905"/>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4% of MOS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3" name="Picture 2">
            <a:extLst>
              <a:ext uri="{FF2B5EF4-FFF2-40B4-BE49-F238E27FC236}">
                <a16:creationId xmlns:a16="http://schemas.microsoft.com/office/drawing/2014/main" id="{7E8E13CE-221D-F8CA-495F-FCAF0CA4303C}"/>
              </a:ext>
            </a:extLst>
          </p:cNvPr>
          <p:cNvPicPr>
            <a:picLocks noChangeAspect="1"/>
          </p:cNvPicPr>
          <p:nvPr/>
        </p:nvPicPr>
        <p:blipFill>
          <a:blip r:embed="rId4"/>
          <a:stretch>
            <a:fillRect/>
          </a:stretch>
        </p:blipFill>
        <p:spPr>
          <a:xfrm>
            <a:off x="623888" y="1841505"/>
            <a:ext cx="3773870" cy="3054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2B3E878D-0983-A3A5-1460-318769B565EC}"/>
              </a:ext>
            </a:extLst>
          </p:cNvPr>
          <p:cNvPicPr>
            <a:picLocks noChangeAspect="1"/>
          </p:cNvPicPr>
          <p:nvPr/>
        </p:nvPicPr>
        <p:blipFill>
          <a:blip r:embed="rId5"/>
          <a:stretch>
            <a:fillRect/>
          </a:stretch>
        </p:blipFill>
        <p:spPr>
          <a:xfrm>
            <a:off x="2988283" y="1825750"/>
            <a:ext cx="1475183" cy="896555"/>
          </a:xfrm>
          <a:prstGeom prst="rect">
            <a:avLst/>
          </a:prstGeom>
        </p:spPr>
      </p:pic>
      <p:pic>
        <p:nvPicPr>
          <p:cNvPr id="6" name="Google Shape;1988;p39">
            <a:extLst>
              <a:ext uri="{FF2B5EF4-FFF2-40B4-BE49-F238E27FC236}">
                <a16:creationId xmlns:a16="http://schemas.microsoft.com/office/drawing/2014/main" id="{B3786404-063D-6BCF-90E3-8CF71B5264A8}"/>
              </a:ext>
            </a:extLst>
          </p:cNvPr>
          <p:cNvPicPr preferRelativeResize="0"/>
          <p:nvPr/>
        </p:nvPicPr>
        <p:blipFill rotWithShape="1">
          <a:blip r:embed="rId6">
            <a:alphaModFix/>
          </a:blip>
          <a:srcRect/>
          <a:stretch/>
        </p:blipFill>
        <p:spPr>
          <a:xfrm>
            <a:off x="4156005" y="184024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0A6233E0-11D0-0A50-660B-F93F280E864E}"/>
              </a:ext>
            </a:extLst>
          </p:cNvPr>
          <p:cNvPicPr>
            <a:picLocks noChangeAspect="1"/>
          </p:cNvPicPr>
          <p:nvPr/>
        </p:nvPicPr>
        <p:blipFill>
          <a:blip r:embed="rId7"/>
          <a:stretch>
            <a:fillRect/>
          </a:stretch>
        </p:blipFill>
        <p:spPr>
          <a:xfrm>
            <a:off x="4529175" y="1858847"/>
            <a:ext cx="3773870" cy="3037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D031B2D5-C563-166D-C59A-4F0EAA869841}"/>
              </a:ext>
            </a:extLst>
          </p:cNvPr>
          <p:cNvPicPr>
            <a:picLocks noChangeAspect="1"/>
          </p:cNvPicPr>
          <p:nvPr/>
        </p:nvPicPr>
        <p:blipFill>
          <a:blip r:embed="rId8"/>
          <a:stretch>
            <a:fillRect/>
          </a:stretch>
        </p:blipFill>
        <p:spPr>
          <a:xfrm>
            <a:off x="6812242" y="1840246"/>
            <a:ext cx="1490803" cy="882059"/>
          </a:xfrm>
          <a:prstGeom prst="rect">
            <a:avLst/>
          </a:prstGeom>
        </p:spPr>
      </p:pic>
      <p:pic>
        <p:nvPicPr>
          <p:cNvPr id="11" name="Google Shape;1993;p39">
            <a:extLst>
              <a:ext uri="{FF2B5EF4-FFF2-40B4-BE49-F238E27FC236}">
                <a16:creationId xmlns:a16="http://schemas.microsoft.com/office/drawing/2014/main" id="{0DD05FA8-2914-7624-661A-DF7DA19B97D1}"/>
              </a:ext>
            </a:extLst>
          </p:cNvPr>
          <p:cNvPicPr preferRelativeResize="0"/>
          <p:nvPr/>
        </p:nvPicPr>
        <p:blipFill rotWithShape="1">
          <a:blip r:embed="rId9">
            <a:alphaModFix/>
          </a:blip>
          <a:srcRect l="8657" r="10313"/>
          <a:stretch/>
        </p:blipFill>
        <p:spPr>
          <a:xfrm>
            <a:off x="8007505" y="1840246"/>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Picture 14">
            <a:extLst>
              <a:ext uri="{FF2B5EF4-FFF2-40B4-BE49-F238E27FC236}">
                <a16:creationId xmlns:a16="http://schemas.microsoft.com/office/drawing/2014/main" id="{0C29AC12-4F82-A3F1-C988-21C4543468D7}"/>
              </a:ext>
            </a:extLst>
          </p:cNvPr>
          <p:cNvPicPr>
            <a:picLocks noChangeAspect="1"/>
          </p:cNvPicPr>
          <p:nvPr/>
        </p:nvPicPr>
        <p:blipFill>
          <a:blip r:embed="rId10"/>
          <a:stretch>
            <a:fillRect/>
          </a:stretch>
        </p:blipFill>
        <p:spPr>
          <a:xfrm>
            <a:off x="10586112" y="1825750"/>
            <a:ext cx="1378255" cy="836264"/>
          </a:xfrm>
          <a:prstGeom prst="rect">
            <a:avLst/>
          </a:prstGeom>
        </p:spPr>
      </p:pic>
      <p:pic>
        <p:nvPicPr>
          <p:cNvPr id="16" name="Google Shape;1994;p39">
            <a:extLst>
              <a:ext uri="{FF2B5EF4-FFF2-40B4-BE49-F238E27FC236}">
                <a16:creationId xmlns:a16="http://schemas.microsoft.com/office/drawing/2014/main" id="{60B83499-3BA6-7D8C-D726-AF2FA5820056}"/>
              </a:ext>
            </a:extLst>
          </p:cNvPr>
          <p:cNvPicPr preferRelativeResize="0"/>
          <p:nvPr/>
        </p:nvPicPr>
        <p:blipFill rotWithShape="1">
          <a:blip r:embed="rId11">
            <a:alphaModFix/>
          </a:blip>
          <a:srcRect/>
          <a:stretch/>
        </p:blipFill>
        <p:spPr>
          <a:xfrm>
            <a:off x="11691928" y="1829351"/>
            <a:ext cx="251494" cy="258077"/>
          </a:xfrm>
          <a:prstGeom prst="rect">
            <a:avLst/>
          </a:prstGeom>
          <a:noFill/>
          <a:ln>
            <a:noFill/>
          </a:ln>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12,35% of drive test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t>
            </a:r>
            <a:r>
              <a:rPr lang="fr-FR" dirty="0" err="1">
                <a:solidFill>
                  <a:srgbClr val="7F7F7F"/>
                </a:solidFill>
                <a:latin typeface="Verdana"/>
                <a:ea typeface="Verdana"/>
                <a:cs typeface="Verdana"/>
                <a:sym typeface="Verdana"/>
              </a:rPr>
              <a:t>against</a:t>
            </a:r>
            <a:r>
              <a:rPr lang="fr-FR" dirty="0">
                <a:solidFill>
                  <a:srgbClr val="7F7F7F"/>
                </a:solidFill>
                <a:latin typeface="Verdana"/>
                <a:ea typeface="Verdana"/>
                <a:cs typeface="Verdana"/>
                <a:sym typeface="Verdana"/>
              </a:rPr>
              <a: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1126194268"/>
              </p:ext>
            </p:extLst>
          </p:nvPr>
        </p:nvGraphicFramePr>
        <p:xfrm>
          <a:off x="469900" y="2632637"/>
          <a:ext cx="11252200"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a:solidFill>
                  <a:srgbClr val="414141"/>
                </a:solidFill>
              </a:rPr>
              <a:t>   PART2 </a:t>
            </a:r>
            <a:r>
              <a:rPr lang="fr-FR" sz="2700">
                <a:solidFill>
                  <a:srgbClr val="414141"/>
                </a:solidFill>
              </a:rPr>
              <a:t>Summary</a:t>
            </a:r>
            <a:endParaRPr sz="270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sz="14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a:t>
                      </a:r>
                      <a:r>
                        <a:rPr lang="fr-FR" sz="1000" b="0" i="0" u="none" strike="noStrike" cap="none" dirty="0" err="1">
                          <a:solidFill>
                            <a:srgbClr val="414141"/>
                          </a:solidFill>
                          <a:latin typeface="Verdana"/>
                          <a:ea typeface="Verdana"/>
                          <a:cs typeface="Verdana"/>
                          <a:sym typeface="Verdana"/>
                        </a:rPr>
                        <a:t>Retainability</a:t>
                      </a:r>
                      <a:r>
                        <a:rPr lang="fr-FR" sz="1000" b="0" i="0" u="none" strike="noStrike" cap="none" dirty="0">
                          <a:solidFill>
                            <a:srgbClr val="414141"/>
                          </a:solidFill>
                          <a:latin typeface="Verdana"/>
                          <a:ea typeface="Verdana"/>
                          <a:cs typeface="Verdana"/>
                          <a:sym typeface="Verdana"/>
                        </a:rPr>
                        <a:t>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t>
                      </a:r>
                      <a:r>
                        <a:rPr lang="fr-FR" sz="1000" b="0" i="0" u="none" strike="noStrike" cap="none" dirty="0" err="1">
                          <a:solidFill>
                            <a:srgbClr val="414141"/>
                          </a:solidFill>
                          <a:latin typeface="Verdana"/>
                          <a:ea typeface="Verdana"/>
                          <a:cs typeface="Verdana"/>
                          <a:sym typeface="Verdana"/>
                        </a:rPr>
                        <a:t>Accessibility</a:t>
                      </a:r>
                      <a:r>
                        <a:rPr lang="fr-FR" sz="1000" b="0" i="0" u="none" strike="noStrike" cap="none" dirty="0">
                          <a:solidFill>
                            <a:srgbClr val="414141"/>
                          </a:solidFill>
                          <a:latin typeface="Verdana"/>
                          <a:ea typeface="Verdana"/>
                          <a:cs typeface="Verdana"/>
                          <a:sym typeface="Verdana"/>
                        </a:rPr>
                        <a:t>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8" name="Picture 7">
            <a:extLst>
              <a:ext uri="{FF2B5EF4-FFF2-40B4-BE49-F238E27FC236}">
                <a16:creationId xmlns:a16="http://schemas.microsoft.com/office/drawing/2014/main" id="{26019318-83D1-6AE5-D1EE-1969F899804E}"/>
              </a:ext>
            </a:extLst>
          </p:cNvPr>
          <p:cNvPicPr>
            <a:picLocks noChangeAspect="1"/>
          </p:cNvPicPr>
          <p:nvPr/>
        </p:nvPicPr>
        <p:blipFill>
          <a:blip r:embed="rId3"/>
          <a:stretch>
            <a:fillRect/>
          </a:stretch>
        </p:blipFill>
        <p:spPr>
          <a:xfrm>
            <a:off x="4327235" y="1904180"/>
            <a:ext cx="3746255" cy="3346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EC/N0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0" name="Picture 9">
            <a:extLst>
              <a:ext uri="{FF2B5EF4-FFF2-40B4-BE49-F238E27FC236}">
                <a16:creationId xmlns:a16="http://schemas.microsoft.com/office/drawing/2014/main" id="{4BC78EDD-E4A9-31A4-A505-954725A0A643}"/>
              </a:ext>
            </a:extLst>
          </p:cNvPr>
          <p:cNvPicPr>
            <a:picLocks noChangeAspect="1"/>
          </p:cNvPicPr>
          <p:nvPr/>
        </p:nvPicPr>
        <p:blipFill>
          <a:blip r:embed="rId4"/>
          <a:stretch>
            <a:fillRect/>
          </a:stretch>
        </p:blipFill>
        <p:spPr>
          <a:xfrm>
            <a:off x="6848759" y="1866475"/>
            <a:ext cx="1224731" cy="764810"/>
          </a:xfrm>
          <a:prstGeom prst="rect">
            <a:avLst/>
          </a:prstGeom>
        </p:spPr>
      </p:pic>
      <p:pic>
        <p:nvPicPr>
          <p:cNvPr id="12" name="Google Shape;2031;p42">
            <a:extLst>
              <a:ext uri="{FF2B5EF4-FFF2-40B4-BE49-F238E27FC236}">
                <a16:creationId xmlns:a16="http://schemas.microsoft.com/office/drawing/2014/main" id="{36EA6827-4D5C-DEA6-FD27-738480032607}"/>
              </a:ext>
            </a:extLst>
          </p:cNvPr>
          <p:cNvPicPr preferRelativeResize="0"/>
          <p:nvPr/>
        </p:nvPicPr>
        <p:blipFill rotWithShape="1">
          <a:blip r:embed="rId5">
            <a:alphaModFix/>
          </a:blip>
          <a:srcRect l="8657" r="10313"/>
          <a:stretch/>
        </p:blipFill>
        <p:spPr>
          <a:xfrm>
            <a:off x="7821996" y="1866475"/>
            <a:ext cx="251494" cy="217028"/>
          </a:xfrm>
          <a:prstGeom prst="roundRect">
            <a:avLst>
              <a:gd name="adj" fmla="val 8594"/>
            </a:avLst>
          </a:prstGeom>
          <a:solidFill>
            <a:srgbClr val="ECECEC"/>
          </a:solidFill>
          <a:ln>
            <a:noFill/>
          </a:ln>
          <a:effectLst>
            <a:reflection stA="38000" endPos="28000" dist="5000" dir="5400000" sy="-100000" algn="bl" rotWithShape="0"/>
          </a:effectLst>
        </p:spPr>
      </p:pic>
      <p:pic>
        <p:nvPicPr>
          <p:cNvPr id="14" name="Picture 13">
            <a:extLst>
              <a:ext uri="{FF2B5EF4-FFF2-40B4-BE49-F238E27FC236}">
                <a16:creationId xmlns:a16="http://schemas.microsoft.com/office/drawing/2014/main" id="{6E461D5F-6E96-1570-924F-3F3182000268}"/>
              </a:ext>
            </a:extLst>
          </p:cNvPr>
          <p:cNvPicPr>
            <a:picLocks noChangeAspect="1"/>
          </p:cNvPicPr>
          <p:nvPr/>
        </p:nvPicPr>
        <p:blipFill>
          <a:blip r:embed="rId6"/>
          <a:stretch>
            <a:fillRect/>
          </a:stretch>
        </p:blipFill>
        <p:spPr>
          <a:xfrm>
            <a:off x="8223706" y="1866475"/>
            <a:ext cx="3806370" cy="3384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997FA8D0-4B92-EC42-870F-329577885355}"/>
              </a:ext>
            </a:extLst>
          </p:cNvPr>
          <p:cNvPicPr>
            <a:picLocks noChangeAspect="1"/>
          </p:cNvPicPr>
          <p:nvPr/>
        </p:nvPicPr>
        <p:blipFill>
          <a:blip r:embed="rId7"/>
          <a:stretch>
            <a:fillRect/>
          </a:stretch>
        </p:blipFill>
        <p:spPr>
          <a:xfrm>
            <a:off x="10699001" y="1866476"/>
            <a:ext cx="1331074" cy="762192"/>
          </a:xfrm>
          <a:prstGeom prst="rect">
            <a:avLst/>
          </a:prstGeom>
        </p:spPr>
      </p:pic>
      <p:pic>
        <p:nvPicPr>
          <p:cNvPr id="17" name="Google Shape;2060;p44">
            <a:extLst>
              <a:ext uri="{FF2B5EF4-FFF2-40B4-BE49-F238E27FC236}">
                <a16:creationId xmlns:a16="http://schemas.microsoft.com/office/drawing/2014/main" id="{10ABE458-2D94-A6C8-F795-BDB8A6FA6810}"/>
              </a:ext>
            </a:extLst>
          </p:cNvPr>
          <p:cNvPicPr preferRelativeResize="0"/>
          <p:nvPr/>
        </p:nvPicPr>
        <p:blipFill rotWithShape="1">
          <a:blip r:embed="rId8">
            <a:alphaModFix/>
          </a:blip>
          <a:srcRect/>
          <a:stretch/>
        </p:blipFill>
        <p:spPr>
          <a:xfrm>
            <a:off x="11832554" y="1900496"/>
            <a:ext cx="197521" cy="202691"/>
          </a:xfrm>
          <a:prstGeom prst="rect">
            <a:avLst/>
          </a:prstGeom>
          <a:noFill/>
          <a:ln>
            <a:noFill/>
          </a:ln>
        </p:spPr>
      </p:pic>
      <p:pic>
        <p:nvPicPr>
          <p:cNvPr id="19" name="Picture 18">
            <a:extLst>
              <a:ext uri="{FF2B5EF4-FFF2-40B4-BE49-F238E27FC236}">
                <a16:creationId xmlns:a16="http://schemas.microsoft.com/office/drawing/2014/main" id="{433206F8-772F-C0E7-FE97-B9D946125E80}"/>
              </a:ext>
            </a:extLst>
          </p:cNvPr>
          <p:cNvPicPr>
            <a:picLocks noChangeAspect="1"/>
          </p:cNvPicPr>
          <p:nvPr/>
        </p:nvPicPr>
        <p:blipFill>
          <a:blip r:embed="rId9"/>
          <a:stretch>
            <a:fillRect/>
          </a:stretch>
        </p:blipFill>
        <p:spPr>
          <a:xfrm>
            <a:off x="476993" y="1900496"/>
            <a:ext cx="3613226" cy="3350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B972FD13-1F20-F7CF-93FB-957E71BF2B90}"/>
              </a:ext>
            </a:extLst>
          </p:cNvPr>
          <p:cNvPicPr>
            <a:picLocks noChangeAspect="1"/>
          </p:cNvPicPr>
          <p:nvPr/>
        </p:nvPicPr>
        <p:blipFill>
          <a:blip r:embed="rId10"/>
          <a:stretch>
            <a:fillRect/>
          </a:stretch>
        </p:blipFill>
        <p:spPr>
          <a:xfrm>
            <a:off x="2686119" y="1900496"/>
            <a:ext cx="1404099" cy="798180"/>
          </a:xfrm>
          <a:prstGeom prst="rect">
            <a:avLst/>
          </a:prstGeom>
        </p:spPr>
      </p:pic>
      <p:pic>
        <p:nvPicPr>
          <p:cNvPr id="22" name="Google Shape;2030;p42">
            <a:extLst>
              <a:ext uri="{FF2B5EF4-FFF2-40B4-BE49-F238E27FC236}">
                <a16:creationId xmlns:a16="http://schemas.microsoft.com/office/drawing/2014/main" id="{595CA15F-C1BA-B2B0-94F3-421B1F7885F9}"/>
              </a:ext>
            </a:extLst>
          </p:cNvPr>
          <p:cNvPicPr preferRelativeResize="0"/>
          <p:nvPr/>
        </p:nvPicPr>
        <p:blipFill rotWithShape="1">
          <a:blip r:embed="rId11">
            <a:alphaModFix/>
          </a:blip>
          <a:srcRect/>
          <a:stretch/>
        </p:blipFill>
        <p:spPr>
          <a:xfrm>
            <a:off x="3838725" y="1918368"/>
            <a:ext cx="251494" cy="25807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acceptable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1352977080"/>
              </p:ext>
            </p:extLst>
          </p:nvPr>
        </p:nvGraphicFramePr>
        <p:xfrm>
          <a:off x="469899" y="1934811"/>
          <a:ext cx="11252201" cy="35433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8" name="Picture 7">
            <a:extLst>
              <a:ext uri="{FF2B5EF4-FFF2-40B4-BE49-F238E27FC236}">
                <a16:creationId xmlns:a16="http://schemas.microsoft.com/office/drawing/2014/main" id="{1EF3078F-38AE-462E-9A70-3E8579019013}"/>
              </a:ext>
            </a:extLst>
          </p:cNvPr>
          <p:cNvPicPr>
            <a:picLocks noChangeAspect="1"/>
          </p:cNvPicPr>
          <p:nvPr/>
        </p:nvPicPr>
        <p:blipFill rotWithShape="1">
          <a:blip r:embed="rId3"/>
          <a:srcRect r="13689"/>
          <a:stretch/>
        </p:blipFill>
        <p:spPr>
          <a:xfrm>
            <a:off x="4285642" y="1884880"/>
            <a:ext cx="3726138" cy="3202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ACF9C5CE-9520-F182-9A23-A7DF6D6994E5}"/>
              </a:ext>
            </a:extLst>
          </p:cNvPr>
          <p:cNvPicPr>
            <a:picLocks noChangeAspect="1"/>
          </p:cNvPicPr>
          <p:nvPr/>
        </p:nvPicPr>
        <p:blipFill>
          <a:blip r:embed="rId4"/>
          <a:stretch>
            <a:fillRect/>
          </a:stretch>
        </p:blipFill>
        <p:spPr>
          <a:xfrm>
            <a:off x="469900" y="1903434"/>
            <a:ext cx="3705658" cy="3184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Signal of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5" name="Picture 4">
            <a:extLst>
              <a:ext uri="{FF2B5EF4-FFF2-40B4-BE49-F238E27FC236}">
                <a16:creationId xmlns:a16="http://schemas.microsoft.com/office/drawing/2014/main" id="{627DF262-36ED-0758-C002-DFDB5A6D2486}"/>
              </a:ext>
            </a:extLst>
          </p:cNvPr>
          <p:cNvPicPr>
            <a:picLocks noChangeAspect="1"/>
          </p:cNvPicPr>
          <p:nvPr/>
        </p:nvPicPr>
        <p:blipFill>
          <a:blip r:embed="rId5"/>
          <a:stretch>
            <a:fillRect/>
          </a:stretch>
        </p:blipFill>
        <p:spPr>
          <a:xfrm>
            <a:off x="2861187" y="1903435"/>
            <a:ext cx="1319036" cy="982140"/>
          </a:xfrm>
          <a:prstGeom prst="rect">
            <a:avLst/>
          </a:prstGeom>
        </p:spPr>
      </p:pic>
      <p:pic>
        <p:nvPicPr>
          <p:cNvPr id="6" name="Google Shape;2054;p44">
            <a:extLst>
              <a:ext uri="{FF2B5EF4-FFF2-40B4-BE49-F238E27FC236}">
                <a16:creationId xmlns:a16="http://schemas.microsoft.com/office/drawing/2014/main" id="{2625838A-AD06-8E00-2069-8D7E038C4ED4}"/>
              </a:ext>
            </a:extLst>
          </p:cNvPr>
          <p:cNvPicPr preferRelativeResize="0"/>
          <p:nvPr/>
        </p:nvPicPr>
        <p:blipFill rotWithShape="1">
          <a:blip r:embed="rId6">
            <a:alphaModFix/>
          </a:blip>
          <a:srcRect/>
          <a:stretch/>
        </p:blipFill>
        <p:spPr>
          <a:xfrm>
            <a:off x="3919255" y="1913289"/>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Picture 9">
            <a:extLst>
              <a:ext uri="{FF2B5EF4-FFF2-40B4-BE49-F238E27FC236}">
                <a16:creationId xmlns:a16="http://schemas.microsoft.com/office/drawing/2014/main" id="{DCC35C83-1C17-4E00-2A7B-AA873856A704}"/>
              </a:ext>
            </a:extLst>
          </p:cNvPr>
          <p:cNvPicPr>
            <a:picLocks noChangeAspect="1"/>
          </p:cNvPicPr>
          <p:nvPr/>
        </p:nvPicPr>
        <p:blipFill>
          <a:blip r:embed="rId7"/>
          <a:stretch>
            <a:fillRect/>
          </a:stretch>
        </p:blipFill>
        <p:spPr>
          <a:xfrm>
            <a:off x="6784258" y="1884880"/>
            <a:ext cx="1227522" cy="972286"/>
          </a:xfrm>
          <a:prstGeom prst="rect">
            <a:avLst/>
          </a:prstGeom>
        </p:spPr>
      </p:pic>
      <p:pic>
        <p:nvPicPr>
          <p:cNvPr id="11" name="Google Shape;2057;p44">
            <a:extLst>
              <a:ext uri="{FF2B5EF4-FFF2-40B4-BE49-F238E27FC236}">
                <a16:creationId xmlns:a16="http://schemas.microsoft.com/office/drawing/2014/main" id="{F4A66454-6AE8-C309-3B75-841D1CEE61D6}"/>
              </a:ext>
            </a:extLst>
          </p:cNvPr>
          <p:cNvPicPr preferRelativeResize="0"/>
          <p:nvPr/>
        </p:nvPicPr>
        <p:blipFill rotWithShape="1">
          <a:blip r:embed="rId8">
            <a:alphaModFix/>
          </a:blip>
          <a:srcRect l="8657" r="10313"/>
          <a:stretch/>
        </p:blipFill>
        <p:spPr>
          <a:xfrm>
            <a:off x="7782575" y="1914381"/>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Picture 12">
            <a:extLst>
              <a:ext uri="{FF2B5EF4-FFF2-40B4-BE49-F238E27FC236}">
                <a16:creationId xmlns:a16="http://schemas.microsoft.com/office/drawing/2014/main" id="{D9616F1D-3E41-C98B-C15D-85D2EFF609EF}"/>
              </a:ext>
            </a:extLst>
          </p:cNvPr>
          <p:cNvPicPr>
            <a:picLocks noChangeAspect="1"/>
          </p:cNvPicPr>
          <p:nvPr/>
        </p:nvPicPr>
        <p:blipFill rotWithShape="1">
          <a:blip r:embed="rId9"/>
          <a:srcRect r="10244"/>
          <a:stretch/>
        </p:blipFill>
        <p:spPr>
          <a:xfrm>
            <a:off x="8117199" y="1855403"/>
            <a:ext cx="3588022" cy="3232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42834B6A-7ECE-F126-2A5E-959F81DAC896}"/>
              </a:ext>
            </a:extLst>
          </p:cNvPr>
          <p:cNvPicPr>
            <a:picLocks noChangeAspect="1"/>
          </p:cNvPicPr>
          <p:nvPr/>
        </p:nvPicPr>
        <p:blipFill>
          <a:blip r:embed="rId10"/>
          <a:stretch>
            <a:fillRect/>
          </a:stretch>
        </p:blipFill>
        <p:spPr>
          <a:xfrm>
            <a:off x="10343535" y="1855403"/>
            <a:ext cx="1361686" cy="1030891"/>
          </a:xfrm>
          <a:prstGeom prst="rect">
            <a:avLst/>
          </a:prstGeom>
        </p:spPr>
      </p:pic>
      <p:pic>
        <p:nvPicPr>
          <p:cNvPr id="16" name="Google Shape;2060;p44">
            <a:extLst>
              <a:ext uri="{FF2B5EF4-FFF2-40B4-BE49-F238E27FC236}">
                <a16:creationId xmlns:a16="http://schemas.microsoft.com/office/drawing/2014/main" id="{6BF20CC1-1FB7-31AD-947B-3CB0BE3A2FEB}"/>
              </a:ext>
            </a:extLst>
          </p:cNvPr>
          <p:cNvPicPr preferRelativeResize="0"/>
          <p:nvPr/>
        </p:nvPicPr>
        <p:blipFill rotWithShape="1">
          <a:blip r:embed="rId11">
            <a:alphaModFix/>
          </a:blip>
          <a:srcRect/>
          <a:stretch/>
        </p:blipFill>
        <p:spPr>
          <a:xfrm>
            <a:off x="11507700" y="1896599"/>
            <a:ext cx="197521" cy="202691"/>
          </a:xfrm>
          <a:prstGeom prst="rect">
            <a:avLst/>
          </a:prstGeom>
          <a:noFill/>
          <a:ln>
            <a:noFill/>
          </a:ln>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1758724516"/>
              </p:ext>
            </p:extLst>
          </p:nvPr>
        </p:nvGraphicFramePr>
        <p:xfrm>
          <a:off x="469901" y="2188943"/>
          <a:ext cx="11252200" cy="425264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2078" name="Google Shape;2078;p46"/>
          <p:cNvGraphicFramePr/>
          <p:nvPr>
            <p:extLst>
              <p:ext uri="{D42A27DB-BD31-4B8C-83A1-F6EECF244321}">
                <p14:modId xmlns:p14="http://schemas.microsoft.com/office/powerpoint/2010/main" val="3185553475"/>
              </p:ext>
            </p:extLst>
          </p:nvPr>
        </p:nvGraphicFramePr>
        <p:xfrm>
          <a:off x="2835701" y="2222423"/>
          <a:ext cx="6520597" cy="369481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4003114406"/>
              </p:ext>
            </p:extLst>
          </p:nvPr>
        </p:nvGraphicFramePr>
        <p:xfrm>
          <a:off x="469901" y="2729132"/>
          <a:ext cx="5579208" cy="3351775"/>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of the </a:t>
            </a:r>
            <a:r>
              <a:rPr lang="fr-FR" dirty="0" err="1">
                <a:solidFill>
                  <a:srgbClr val="7F7F7F"/>
                </a:solidFill>
                <a:latin typeface="Verdana"/>
                <a:ea typeface="Verdana"/>
                <a:cs typeface="Verdana"/>
                <a:sym typeface="Verdana"/>
              </a:rPr>
              <a:t>three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are not compliant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the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because</a:t>
            </a:r>
            <a:r>
              <a:rPr lang="fr-FR" dirty="0">
                <a:solidFill>
                  <a:srgbClr val="7F7F7F"/>
                </a:solidFill>
                <a:latin typeface="Verdana"/>
                <a:ea typeface="Verdana"/>
                <a:cs typeface="Verdana"/>
                <a:sym typeface="Verdana"/>
              </a:rPr>
              <a:t> of the 6s criteria.</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p:nvPr/>
        </p:nvCxnSpPr>
        <p:spPr>
          <a:xfrm flipV="1">
            <a:off x="1514114" y="3281050"/>
            <a:ext cx="4295843" cy="1"/>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1092820330"/>
              </p:ext>
            </p:extLst>
          </p:nvPr>
        </p:nvGraphicFramePr>
        <p:xfrm>
          <a:off x="6239999" y="2729131"/>
          <a:ext cx="5482102" cy="335177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 good rate of successful Internet connection </a:t>
            </a:r>
            <a:endParaRPr>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2451189498"/>
              </p:ext>
            </p:extLst>
          </p:nvPr>
        </p:nvGraphicFramePr>
        <p:xfrm>
          <a:off x="469900" y="1698632"/>
          <a:ext cx="6774961" cy="4315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343332199"/>
              </p:ext>
            </p:extLst>
          </p:nvPr>
        </p:nvGraphicFramePr>
        <p:xfrm>
          <a:off x="7512148" y="1698633"/>
          <a:ext cx="4209953" cy="43152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2"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1313591558"/>
              </p:ext>
            </p:extLst>
          </p:nvPr>
        </p:nvGraphicFramePr>
        <p:xfrm>
          <a:off x="5537983" y="1899533"/>
          <a:ext cx="4129500" cy="4315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1107096924"/>
              </p:ext>
            </p:extLst>
          </p:nvPr>
        </p:nvGraphicFramePr>
        <p:xfrm>
          <a:off x="469901" y="1899533"/>
          <a:ext cx="4439724" cy="4315260"/>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web service success rate. MTN have high PS connection setup time</a:t>
            </a:r>
            <a:endParaRPr>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096000" y="2353539"/>
            <a:ext cx="3679590" cy="0"/>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384917" y="2446549"/>
            <a:ext cx="335589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1162965282"/>
              </p:ext>
            </p:extLst>
          </p:nvPr>
        </p:nvGraphicFramePr>
        <p:xfrm>
          <a:off x="469900" y="1795828"/>
          <a:ext cx="7379304" cy="4347670"/>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a:cxnSpLocks/>
          </p:cNvCxnSpPr>
          <p:nvPr/>
        </p:nvCxnSpPr>
        <p:spPr>
          <a:xfrm>
            <a:off x="1502242" y="5157524"/>
            <a:ext cx="5753964"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1977043292"/>
              </p:ext>
            </p:extLst>
          </p:nvPr>
        </p:nvGraphicFramePr>
        <p:xfrm>
          <a:off x="489682" y="1669261"/>
          <a:ext cx="8871048"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3G FTP MEAN THROUGHPUT </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3G Throughput DL/UL is less than MOOV’s and CELTISS’s</a:t>
            </a:r>
            <a:endParaRPr>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682558"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831270" y="462957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8" name="Picture 7">
            <a:extLst>
              <a:ext uri="{FF2B5EF4-FFF2-40B4-BE49-F238E27FC236}">
                <a16:creationId xmlns:a16="http://schemas.microsoft.com/office/drawing/2014/main" id="{252D5EBD-1743-6541-B504-11099E2214D0}"/>
              </a:ext>
            </a:extLst>
          </p:cNvPr>
          <p:cNvPicPr>
            <a:picLocks noChangeAspect="1"/>
          </p:cNvPicPr>
          <p:nvPr/>
        </p:nvPicPr>
        <p:blipFill>
          <a:blip r:embed="rId3"/>
          <a:stretch>
            <a:fillRect/>
          </a:stretch>
        </p:blipFill>
        <p:spPr>
          <a:xfrm>
            <a:off x="3895471" y="1878260"/>
            <a:ext cx="3674119" cy="283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distribution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close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155" name="Google Shape;2155;p53"/>
          <p:cNvPicPr preferRelativeResize="0"/>
          <p:nvPr/>
        </p:nvPicPr>
        <p:blipFill rotWithShape="1">
          <a:blip r:embed="rId4">
            <a:alphaModFix/>
          </a:blip>
          <a:srcRect l="8657" r="10313"/>
          <a:stretch/>
        </p:blipFill>
        <p:spPr>
          <a:xfrm>
            <a:off x="3895471" y="1903815"/>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3" name="Picture 2">
            <a:extLst>
              <a:ext uri="{FF2B5EF4-FFF2-40B4-BE49-F238E27FC236}">
                <a16:creationId xmlns:a16="http://schemas.microsoft.com/office/drawing/2014/main" id="{04117E51-881D-19D9-DAF2-6EFE197BDDC8}"/>
              </a:ext>
            </a:extLst>
          </p:cNvPr>
          <p:cNvPicPr>
            <a:picLocks noChangeAspect="1"/>
          </p:cNvPicPr>
          <p:nvPr/>
        </p:nvPicPr>
        <p:blipFill>
          <a:blip r:embed="rId5"/>
          <a:stretch>
            <a:fillRect/>
          </a:stretch>
        </p:blipFill>
        <p:spPr>
          <a:xfrm>
            <a:off x="428086" y="1903815"/>
            <a:ext cx="3347046" cy="281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D2A07E72-C81D-9F43-9E5B-4D71DF8081EE}"/>
              </a:ext>
            </a:extLst>
          </p:cNvPr>
          <p:cNvPicPr>
            <a:picLocks noChangeAspect="1"/>
          </p:cNvPicPr>
          <p:nvPr/>
        </p:nvPicPr>
        <p:blipFill>
          <a:blip r:embed="rId6"/>
          <a:stretch>
            <a:fillRect/>
          </a:stretch>
        </p:blipFill>
        <p:spPr>
          <a:xfrm>
            <a:off x="2387705" y="1878261"/>
            <a:ext cx="1370227" cy="692988"/>
          </a:xfrm>
          <a:prstGeom prst="rect">
            <a:avLst/>
          </a:prstGeom>
        </p:spPr>
      </p:pic>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7">
            <a:alphaModFix/>
          </a:blip>
          <a:srcRect/>
          <a:stretch/>
        </p:blipFill>
        <p:spPr>
          <a:xfrm>
            <a:off x="465204" y="194256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Picture 9">
            <a:extLst>
              <a:ext uri="{FF2B5EF4-FFF2-40B4-BE49-F238E27FC236}">
                <a16:creationId xmlns:a16="http://schemas.microsoft.com/office/drawing/2014/main" id="{21590274-CA7A-A906-49AE-C3FB1D02EF68}"/>
              </a:ext>
            </a:extLst>
          </p:cNvPr>
          <p:cNvPicPr>
            <a:picLocks noChangeAspect="1"/>
          </p:cNvPicPr>
          <p:nvPr/>
        </p:nvPicPr>
        <p:blipFill>
          <a:blip r:embed="rId8"/>
          <a:stretch>
            <a:fillRect/>
          </a:stretch>
        </p:blipFill>
        <p:spPr>
          <a:xfrm>
            <a:off x="6380348" y="1866957"/>
            <a:ext cx="1189242" cy="648271"/>
          </a:xfrm>
          <a:prstGeom prst="rect">
            <a:avLst/>
          </a:prstGeom>
        </p:spPr>
      </p:pic>
      <p:pic>
        <p:nvPicPr>
          <p:cNvPr id="12" name="Picture 11">
            <a:extLst>
              <a:ext uri="{FF2B5EF4-FFF2-40B4-BE49-F238E27FC236}">
                <a16:creationId xmlns:a16="http://schemas.microsoft.com/office/drawing/2014/main" id="{040C772C-9242-1326-2B54-305F10237BD7}"/>
              </a:ext>
            </a:extLst>
          </p:cNvPr>
          <p:cNvPicPr>
            <a:picLocks noChangeAspect="1"/>
          </p:cNvPicPr>
          <p:nvPr/>
        </p:nvPicPr>
        <p:blipFill>
          <a:blip r:embed="rId9"/>
          <a:stretch>
            <a:fillRect/>
          </a:stretch>
        </p:blipFill>
        <p:spPr>
          <a:xfrm>
            <a:off x="7742704" y="1878260"/>
            <a:ext cx="3847013" cy="283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Google Shape;2158;p53">
            <a:extLst>
              <a:ext uri="{FF2B5EF4-FFF2-40B4-BE49-F238E27FC236}">
                <a16:creationId xmlns:a16="http://schemas.microsoft.com/office/drawing/2014/main" id="{90AEDB3F-37BB-C1A2-BAD7-648F03F34B72}"/>
              </a:ext>
            </a:extLst>
          </p:cNvPr>
          <p:cNvPicPr preferRelativeResize="0"/>
          <p:nvPr/>
        </p:nvPicPr>
        <p:blipFill rotWithShape="1">
          <a:blip r:embed="rId10">
            <a:alphaModFix/>
          </a:blip>
          <a:srcRect/>
          <a:stretch/>
        </p:blipFill>
        <p:spPr>
          <a:xfrm>
            <a:off x="7742704" y="1911449"/>
            <a:ext cx="388663" cy="279643"/>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Picture 14">
            <a:extLst>
              <a:ext uri="{FF2B5EF4-FFF2-40B4-BE49-F238E27FC236}">
                <a16:creationId xmlns:a16="http://schemas.microsoft.com/office/drawing/2014/main" id="{F1381C7C-1C31-26F6-DB3F-CF320ED7BDB4}"/>
              </a:ext>
            </a:extLst>
          </p:cNvPr>
          <p:cNvPicPr>
            <a:picLocks noChangeAspect="1"/>
          </p:cNvPicPr>
          <p:nvPr/>
        </p:nvPicPr>
        <p:blipFill>
          <a:blip r:embed="rId11"/>
          <a:stretch>
            <a:fillRect/>
          </a:stretch>
        </p:blipFill>
        <p:spPr>
          <a:xfrm>
            <a:off x="10343535" y="1881692"/>
            <a:ext cx="1236446" cy="630345"/>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HTTP Browsing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HTTP Browsing success rate. </a:t>
            </a:r>
            <a:br>
              <a:rPr lang="fr-FR" sz="2400">
                <a:solidFill>
                  <a:srgbClr val="7F7F7F"/>
                </a:solidFill>
                <a:latin typeface="Verdana"/>
                <a:ea typeface="Verdana"/>
                <a:cs typeface="Verdana"/>
                <a:sym typeface="Verdana"/>
              </a:rPr>
            </a:br>
            <a:endParaRPr sz="240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2814305320"/>
              </p:ext>
            </p:extLst>
          </p:nvPr>
        </p:nvGraphicFramePr>
        <p:xfrm>
          <a:off x="469900" y="1679332"/>
          <a:ext cx="4566333" cy="445418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E66DB7E-A2CC-F763-0FE6-FE05EF5FB1E3}"/>
              </a:ext>
            </a:extLst>
          </p:cNvPr>
          <p:cNvGraphicFramePr>
            <a:graphicFrameLocks/>
          </p:cNvGraphicFramePr>
          <p:nvPr>
            <p:extLst>
              <p:ext uri="{D42A27DB-BD31-4B8C-83A1-F6EECF244321}">
                <p14:modId xmlns:p14="http://schemas.microsoft.com/office/powerpoint/2010/main" val="2608553592"/>
              </p:ext>
            </p:extLst>
          </p:nvPr>
        </p:nvGraphicFramePr>
        <p:xfrm>
          <a:off x="469899" y="1619631"/>
          <a:ext cx="7494229" cy="4111491"/>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acceptable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131597" y="4240516"/>
            <a:ext cx="6170832"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8"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2009353273"/>
              </p:ext>
            </p:extLst>
          </p:nvPr>
        </p:nvGraphicFramePr>
        <p:xfrm>
          <a:off x="469900" y="1895408"/>
          <a:ext cx="10427970" cy="443878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FTP DL AVERAGE Throughput is better than CELTISS. MTN FTP UL AVERAGE Throughput is better than MOOV &amp; CELTISS.</a:t>
            </a:r>
            <a:br>
              <a:rPr lang="fr-FR" sz="2400">
                <a:solidFill>
                  <a:srgbClr val="7F7F7F"/>
                </a:solidFill>
                <a:latin typeface="Verdana"/>
                <a:ea typeface="Verdana"/>
                <a:cs typeface="Verdana"/>
                <a:sym typeface="Verdana"/>
              </a:rPr>
            </a:br>
            <a:endParaRPr sz="240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561487" y="3784209"/>
            <a:ext cx="19049" cy="619116"/>
          </a:xfrm>
          <a:prstGeom prst="straightConnector1">
            <a:avLst/>
          </a:prstGeom>
          <a:noFill/>
          <a:ln w="28575" cap="flat" cmpd="sng">
            <a:solidFill>
              <a:srgbClr val="DA291C"/>
            </a:solidFill>
            <a:prstDash val="dash"/>
            <a:round/>
            <a:headEnd type="none" w="sm" len="sm"/>
            <a:tailEnd type="none" w="sm" len="sm"/>
          </a:ln>
        </p:spPr>
      </p:cxnSp>
      <p:cxnSp>
        <p:nvCxnSpPr>
          <p:cNvPr id="10" name="Google Shape;2197;p57"/>
          <p:cNvCxnSpPr/>
          <p:nvPr/>
        </p:nvCxnSpPr>
        <p:spPr>
          <a:xfrm>
            <a:off x="2713887" y="4428985"/>
            <a:ext cx="16087" cy="522843"/>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1" name="Picture 10">
            <a:extLst>
              <a:ext uri="{FF2B5EF4-FFF2-40B4-BE49-F238E27FC236}">
                <a16:creationId xmlns:a16="http://schemas.microsoft.com/office/drawing/2014/main" id="{70EE64B3-CC19-C0BB-F448-0CE23A945071}"/>
              </a:ext>
            </a:extLst>
          </p:cNvPr>
          <p:cNvPicPr>
            <a:picLocks noChangeAspect="1"/>
          </p:cNvPicPr>
          <p:nvPr/>
        </p:nvPicPr>
        <p:blipFill>
          <a:blip r:embed="rId3"/>
          <a:stretch>
            <a:fillRect/>
          </a:stretch>
        </p:blipFill>
        <p:spPr>
          <a:xfrm>
            <a:off x="7967350" y="1945902"/>
            <a:ext cx="3754750" cy="2575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A480167-2D03-DECF-8AB0-F051CB903CD7}"/>
              </a:ext>
            </a:extLst>
          </p:cNvPr>
          <p:cNvPicPr>
            <a:picLocks noChangeAspect="1"/>
          </p:cNvPicPr>
          <p:nvPr/>
        </p:nvPicPr>
        <p:blipFill>
          <a:blip r:embed="rId4"/>
          <a:stretch>
            <a:fillRect/>
          </a:stretch>
        </p:blipFill>
        <p:spPr>
          <a:xfrm>
            <a:off x="4209439" y="1954358"/>
            <a:ext cx="3619241" cy="2567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3CFAFD43-D911-F6C4-2398-7BAA0CAA10E9}"/>
              </a:ext>
            </a:extLst>
          </p:cNvPr>
          <p:cNvPicPr>
            <a:picLocks noChangeAspect="1"/>
          </p:cNvPicPr>
          <p:nvPr/>
        </p:nvPicPr>
        <p:blipFill>
          <a:blip r:embed="rId5"/>
          <a:stretch>
            <a:fillRect/>
          </a:stretch>
        </p:blipFill>
        <p:spPr>
          <a:xfrm>
            <a:off x="466839" y="1945902"/>
            <a:ext cx="3619241" cy="2599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DL rate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6839" y="1945902"/>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4223247" y="1976772"/>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2214" name="Google Shape;2214;p58"/>
          <p:cNvPicPr preferRelativeResize="0"/>
          <p:nvPr/>
        </p:nvPicPr>
        <p:blipFill rotWithShape="1">
          <a:blip r:embed="rId8">
            <a:alphaModFix/>
          </a:blip>
          <a:srcRect/>
          <a:stretch/>
        </p:blipFill>
        <p:spPr>
          <a:xfrm>
            <a:off x="7976595" y="1945902"/>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FD04626E-5E32-88E9-492E-8F844B55FD86}"/>
              </a:ext>
            </a:extLst>
          </p:cNvPr>
          <p:cNvPicPr>
            <a:picLocks noChangeAspect="1"/>
          </p:cNvPicPr>
          <p:nvPr/>
        </p:nvPicPr>
        <p:blipFill>
          <a:blip r:embed="rId9"/>
          <a:stretch>
            <a:fillRect/>
          </a:stretch>
        </p:blipFill>
        <p:spPr>
          <a:xfrm>
            <a:off x="2871019" y="1976772"/>
            <a:ext cx="1205816" cy="806833"/>
          </a:xfrm>
          <a:prstGeom prst="rect">
            <a:avLst/>
          </a:prstGeom>
        </p:spPr>
      </p:pic>
      <p:pic>
        <p:nvPicPr>
          <p:cNvPr id="9" name="Picture 8">
            <a:extLst>
              <a:ext uri="{FF2B5EF4-FFF2-40B4-BE49-F238E27FC236}">
                <a16:creationId xmlns:a16="http://schemas.microsoft.com/office/drawing/2014/main" id="{EB0C0C4B-72E1-3EAB-2280-5CA51615178E}"/>
              </a:ext>
            </a:extLst>
          </p:cNvPr>
          <p:cNvPicPr>
            <a:picLocks noChangeAspect="1"/>
          </p:cNvPicPr>
          <p:nvPr/>
        </p:nvPicPr>
        <p:blipFill>
          <a:blip r:embed="rId10"/>
          <a:stretch>
            <a:fillRect/>
          </a:stretch>
        </p:blipFill>
        <p:spPr>
          <a:xfrm>
            <a:off x="6609947" y="1954358"/>
            <a:ext cx="1218733" cy="749875"/>
          </a:xfrm>
          <a:prstGeom prst="rect">
            <a:avLst/>
          </a:prstGeom>
        </p:spPr>
      </p:pic>
      <p:pic>
        <p:nvPicPr>
          <p:cNvPr id="13" name="Picture 12">
            <a:extLst>
              <a:ext uri="{FF2B5EF4-FFF2-40B4-BE49-F238E27FC236}">
                <a16:creationId xmlns:a16="http://schemas.microsoft.com/office/drawing/2014/main" id="{76A634F4-DA12-31A2-E7CB-DFC3F4DEEA47}"/>
              </a:ext>
            </a:extLst>
          </p:cNvPr>
          <p:cNvPicPr>
            <a:picLocks noChangeAspect="1"/>
          </p:cNvPicPr>
          <p:nvPr/>
        </p:nvPicPr>
        <p:blipFill>
          <a:blip r:embed="rId11"/>
          <a:stretch>
            <a:fillRect/>
          </a:stretch>
        </p:blipFill>
        <p:spPr>
          <a:xfrm>
            <a:off x="10599173" y="1945902"/>
            <a:ext cx="1132171" cy="694559"/>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2600 band.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800 band and 2600 band.</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1800 band.</a:t>
            </a:r>
            <a:br>
              <a:rPr lang="fr-FR" sz="28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Usage of 3G U900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0"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3890202837"/>
              </p:ext>
            </p:extLst>
          </p:nvPr>
        </p:nvGraphicFramePr>
        <p:xfrm>
          <a:off x="5230618" y="2819262"/>
          <a:ext cx="6799458" cy="34984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99D88EB2-216F-9CAF-42A9-F567CDA2963D}"/>
              </a:ext>
            </a:extLst>
          </p:cNvPr>
          <p:cNvGraphicFramePr>
            <a:graphicFrameLocks/>
          </p:cNvGraphicFramePr>
          <p:nvPr>
            <p:extLst>
              <p:ext uri="{D42A27DB-BD31-4B8C-83A1-F6EECF244321}">
                <p14:modId xmlns:p14="http://schemas.microsoft.com/office/powerpoint/2010/main" val="3461289227"/>
              </p:ext>
            </p:extLst>
          </p:nvPr>
        </p:nvGraphicFramePr>
        <p:xfrm>
          <a:off x="469900" y="2819261"/>
          <a:ext cx="4495390" cy="349844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err="1">
                <a:solidFill>
                  <a:srgbClr val="00B050"/>
                </a:solidFill>
                <a:latin typeface="Verdana"/>
                <a:ea typeface="Verdana"/>
                <a:cs typeface="Verdana"/>
                <a:sym typeface="Verdana"/>
              </a:rPr>
              <a:t>highest</a:t>
            </a:r>
            <a:r>
              <a:rPr lang="fr-FR" dirty="0">
                <a:solidFill>
                  <a:srgbClr val="00B050"/>
                </a:solidFill>
                <a:latin typeface="Verdana"/>
                <a:ea typeface="Verdana"/>
                <a:cs typeface="Verdana"/>
                <a:sym typeface="Verdana"/>
              </a:rPr>
              <a:t> LTE CA </a:t>
            </a:r>
            <a:r>
              <a:rPr lang="fr-FR" dirty="0">
                <a:solidFill>
                  <a:srgbClr val="7F7F7F"/>
                </a:solidFill>
                <a:latin typeface="Verdana"/>
                <a:ea typeface="Verdana"/>
                <a:cs typeface="Verdana"/>
                <a:sym typeface="Verdana"/>
              </a:rPr>
              <a:t>Carrier </a:t>
            </a:r>
            <a:r>
              <a:rPr lang="fr-FR" dirty="0" err="1">
                <a:solidFill>
                  <a:srgbClr val="7F7F7F"/>
                </a:solidFill>
                <a:latin typeface="Verdana"/>
                <a:ea typeface="Verdana"/>
                <a:cs typeface="Verdana"/>
                <a:sym typeface="Verdana"/>
              </a:rPr>
              <a:t>Aggregation</a:t>
            </a:r>
            <a:r>
              <a:rPr lang="fr-FR" dirty="0">
                <a:solidFill>
                  <a:srgbClr val="7F7F7F"/>
                </a:solidFill>
                <a:latin typeface="Verdana"/>
                <a:ea typeface="Verdana"/>
                <a:cs typeface="Verdana"/>
                <a:sym typeface="Verdana"/>
              </a:rPr>
              <a:t> usage.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HSDPA-DC not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for MTN.</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57</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Chart 7">
            <a:extLst>
              <a:ext uri="{FF2B5EF4-FFF2-40B4-BE49-F238E27FC236}">
                <a16:creationId xmlns:a16="http://schemas.microsoft.com/office/drawing/2014/main" id="{D5F1A736-A4B6-409B-A379-D29A65AAEA08}"/>
              </a:ext>
            </a:extLst>
          </p:cNvPr>
          <p:cNvGraphicFramePr>
            <a:graphicFrameLocks/>
          </p:cNvGraphicFramePr>
          <p:nvPr>
            <p:extLst>
              <p:ext uri="{D42A27DB-BD31-4B8C-83A1-F6EECF244321}">
                <p14:modId xmlns:p14="http://schemas.microsoft.com/office/powerpoint/2010/main" val="492358943"/>
              </p:ext>
            </p:extLst>
          </p:nvPr>
        </p:nvGraphicFramePr>
        <p:xfrm>
          <a:off x="469900" y="2676372"/>
          <a:ext cx="5719885" cy="3086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1347359215"/>
              </p:ext>
            </p:extLst>
          </p:nvPr>
        </p:nvGraphicFramePr>
        <p:xfrm>
          <a:off x="6344529" y="2676372"/>
          <a:ext cx="5685546" cy="30861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a:t>
                </a:r>
                <a:r>
                  <a:rPr lang="fr-FR" sz="1200" b="1" dirty="0" err="1">
                    <a:solidFill>
                      <a:schemeClr val="lt1"/>
                    </a:solidFill>
                    <a:latin typeface="Verdana"/>
                    <a:ea typeface="Verdana"/>
                    <a:cs typeface="Verdana"/>
                    <a:sym typeface="Verdana"/>
                  </a:rPr>
                  <a:t>its</a:t>
                </a:r>
                <a:r>
                  <a:rPr lang="fr-FR" sz="1200" b="1" dirty="0">
                    <a:solidFill>
                      <a:schemeClr val="lt1"/>
                    </a:solidFill>
                    <a:latin typeface="Verdana"/>
                    <a:ea typeface="Verdana"/>
                    <a:cs typeface="Verdana"/>
                    <a:sym typeface="Verdana"/>
                  </a:rPr>
                  <a:t>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Formulate drive test methodology and coverage</a:t>
                </a:r>
                <a:endParaRPr sz="90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Validate results with MTN Benin’s radio planning team</a:t>
                </a:r>
                <a:endParaRPr sz="90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a:t>
            </a:r>
            <a:r>
              <a:rPr lang="fr-FR" sz="1200" dirty="0" err="1">
                <a:solidFill>
                  <a:schemeClr val="dk1"/>
                </a:solidFill>
                <a:latin typeface="Verdana"/>
                <a:ea typeface="Verdana"/>
                <a:cs typeface="Verdana"/>
                <a:sym typeface="Verdana"/>
              </a:rPr>
              <a:t>Quality</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Evaluate and benchmark Quality levels offered by MTN to MOOV mobiles networks and regulator’s defined KPIs levels based on Drive Test measurements results</a:t>
            </a:r>
            <a:endParaRPr/>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Voice service quality and SMS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3G Data FTP DL/UL and HTTP Browsing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4G Data FTP DL/UL and  HTTP Browsing (one team with Drive test tool)</a:t>
            </a:r>
            <a:endParaRPr/>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HTTP Browsing Success Ratio</a:t>
            </a:r>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Session Setup time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Session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UL/DL Throughput</a:t>
            </a:r>
            <a:endParaRPr/>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Coverage rate (2G/3G/LTE)</a:t>
            </a:r>
            <a:endParaRPr sz="1200" b="1">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Outoor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Indoor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Incar coverage rate</a:t>
            </a:r>
            <a:endParaRPr sz="105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Voice KPIs </a:t>
            </a:r>
            <a:endParaRPr sz="1200" b="1">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success</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good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MO SMS delivery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MT SMS delivery success rate</a:t>
            </a:r>
            <a:endParaRPr sz="105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a:solidFill>
                  <a:schemeClr val="accent1"/>
                </a:solidFill>
                <a:latin typeface="Verdana"/>
                <a:ea typeface="Verdana"/>
                <a:cs typeface="Verdana"/>
                <a:sym typeface="Verdana"/>
              </a:rPr>
              <a:t>18 thousand samples to analyze</a:t>
            </a:r>
            <a:endParaRPr/>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3485</TotalTime>
  <Words>4212</Words>
  <Application>Microsoft Office PowerPoint</Application>
  <PresentationFormat>Widescreen</PresentationFormat>
  <Paragraphs>801</Paragraphs>
  <Slides>58</Slides>
  <Notes>58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58</vt:i4>
      </vt:variant>
    </vt:vector>
  </HeadingPairs>
  <TitlesOfParts>
    <vt:vector size="70" baseType="lpstr">
      <vt:lpstr>Open Sans Light</vt:lpstr>
      <vt:lpstr>Verdana</vt:lpstr>
      <vt:lpstr>Quattrocento Sans</vt:lpstr>
      <vt:lpstr>Arial</vt:lpstr>
      <vt:lpstr>Calibri</vt:lpstr>
      <vt:lpstr>Segoe UI</vt:lpstr>
      <vt:lpstr>Noto Sans Symbols</vt:lpstr>
      <vt:lpstr>Open Sans</vt:lpstr>
      <vt:lpstr>Merriweather Sans</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 2G and 3G coverage, but MTN's 4G coverage is lower than that of MOOV and CELTISS. The expansion of the 4G network is necessary in Cotonou to match MOOV's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MOOV and CELTISS’s 2G coverage meets ARCEP RxLev thresholds.     </vt:lpstr>
      <vt:lpstr>Benchmarking: 2G coverage - Maps  MTN’s 2G coverage is better than MOOV’s and CELTISS’s.     </vt:lpstr>
      <vt:lpstr>Benchmarking: 3G coverage  MTN’s 3G coverage meets ARCEP requirements and is closely similar with competitors.      </vt:lpstr>
      <vt:lpstr>Benchmarking: 3G coverage-Maps  MTN’s 3G coverage is better than MOOV’s and CELTISS’s.      </vt:lpstr>
      <vt:lpstr>Benchmarking: 4G coverage  MTN's 4G Radio coverage meets ARCEP requirements.       </vt:lpstr>
      <vt:lpstr>Benchmarking – 4G coverage - Maps  MTN’s 4G coverage is better than MOOV’s and CELTISS.      </vt:lpstr>
      <vt:lpstr>PowerPoint Presentation</vt:lpstr>
      <vt:lpstr>Benchmarking: CS Accessibility 2G/3G BLOCKED CALLS   MTN has the best accessibility to voice service compared to competitors, MTN exceeds slightly ARCEP requirements.     </vt:lpstr>
      <vt:lpstr>Benchmarking: CS Integrity Voice quality Mean Opinion Score  CELTISS has the best ratio of excellent and good Voice Quality samples compared to MTN’s and MOOV’S,MTN needs to improve its voice quality MOS by pushing CS traffic to 3G and increase 2G full rate penetration.      </vt:lpstr>
      <vt:lpstr>Benchmarking: CS Retainability 2G/3G DROPPED CALLS  MTN and CELTISS satisfy ARCEP thresholds regarding Call Drop Rate.  </vt:lpstr>
      <vt:lpstr>Benchmarking Voice service Band usage(%)  MTN has 40% of voice calls carried by 2G, CELTISS and MOOV have more than 98% of voice calls carried by 3G,  Recommended for MTN to reduce 2G utilization and increase 3G penetration for better audio quality. MTN's 2G band usage: 76,57% GSM 900 and 23,43% GSM 1800 Mhz, 3G band usage: MTN uses mainly UMTS2100, CELTISS uses mainly UMTS900 and MOOV has an equitable utilization for both bands U2100 and U900.      </vt:lpstr>
      <vt:lpstr>Benchmarking – CS Integrity Voice quality maps (MOS)  MTN has around 4% of MOS samples lower than 2.2,  Values lower than 2,2 pose risk of bad users perceived voice quality                                              3d       </vt:lpstr>
      <vt:lpstr>Benchmarking: Radio parameters EC/NO comparison  12,35%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vt:lpstr>
      <vt:lpstr>Benchmarking – SINR comparison   Drive tests are showing a acceptable level of MTN Network SINR.     </vt:lpstr>
      <vt:lpstr>Benchmarking – SNIR comparison map  4G CELTISS has the better Signal of quality compared to MTN’s and MOOV’s.     </vt:lpstr>
      <vt:lpstr>Benchmarking – 2G/3G CALL SETUP TIME   MTN has the best Call setup time.      </vt:lpstr>
      <vt:lpstr>Benchmarking – CALL SETUP TIME/Call Mode  MTN has the best 4G CSBF Call setup Time, Call setup time 2G is higher than in 3G/4G.        </vt:lpstr>
      <vt:lpstr>Benchmarking – SMS SENDING FAILURE  CELTISS SMS SETUP/RESPONSE is better than MTN’s &amp; MOOV’s.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MTN 3G Throughput DL/UL is less than MOOV’s and CELTISS’s</vt:lpstr>
      <vt:lpstr>Benchmarking – 3G FTP MEAN THROUGHPUT comparison map  MTN Throughput distribution is very close to MOOV &amp; CELTISS.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better than CELTISS. MTN FTP UL AVERAGE Throughput is better than MOOV &amp; CELTISS. </vt:lpstr>
      <vt:lpstr>Benchmarking – 4G FTP THROUGHPUT comparison map  MOOV’s average throughput DL rate is better than MTN and CELTISS.   </vt:lpstr>
      <vt:lpstr>Benchmarking – BAND and TECHNOLOGY UTILISATION  Most of MTN LTE samples in Cotonou are in 2600 band.  Most of MOOV LTE samples in Cotonou are in 800 band and 2600 band. Most of MOOV LTE samples in Cotonou are in 1800 band. Usage of 3G U900 is very low for competitors.   </vt:lpstr>
      <vt:lpstr>Benchmarking – Data TECHNOLOGY Usage(%)  MTN has the highest LTE CA Carrier Aggregation usage.   HSDPA-DC not used for MTN.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110</cp:revision>
  <dcterms:created xsi:type="dcterms:W3CDTF">2019-01-15T17:14:35Z</dcterms:created>
  <dcterms:modified xsi:type="dcterms:W3CDTF">2023-11-18T11:19:06Z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