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67" r:id="rId2"/>
  </p:sldMasterIdLst>
  <p:notesMasterIdLst>
    <p:notesMasterId r:id="rId50"/>
  </p:notesMasterIdLst>
  <p:sldIdLst>
    <p:sldId id="256" r:id="rId3"/>
    <p:sldId id="369" r:id="rId4"/>
    <p:sldId id="370" r:id="rId5"/>
    <p:sldId id="371" r:id="rId6"/>
    <p:sldId id="270" r:id="rId7"/>
    <p:sldId id="372" r:id="rId8"/>
    <p:sldId id="373" r:id="rId9"/>
    <p:sldId id="374" r:id="rId10"/>
    <p:sldId id="375" r:id="rId11"/>
    <p:sldId id="376"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2" r:id="rId27"/>
    <p:sldId id="293" r:id="rId28"/>
    <p:sldId id="290" r:id="rId29"/>
    <p:sldId id="294" r:id="rId30"/>
    <p:sldId id="296" r:id="rId31"/>
    <p:sldId id="297" r:id="rId32"/>
    <p:sldId id="300" r:id="rId33"/>
    <p:sldId id="302" r:id="rId34"/>
    <p:sldId id="303" r:id="rId35"/>
    <p:sldId id="304" r:id="rId36"/>
    <p:sldId id="305" r:id="rId37"/>
    <p:sldId id="306" r:id="rId38"/>
    <p:sldId id="307" r:id="rId39"/>
    <p:sldId id="308" r:id="rId40"/>
    <p:sldId id="310" r:id="rId41"/>
    <p:sldId id="311" r:id="rId42"/>
    <p:sldId id="312" r:id="rId43"/>
    <p:sldId id="313" r:id="rId44"/>
    <p:sldId id="314" r:id="rId45"/>
    <p:sldId id="315" r:id="rId46"/>
    <p:sldId id="298" r:id="rId47"/>
    <p:sldId id="299" r:id="rId48"/>
    <p:sldId id="363" r:id="rId49"/>
  </p:sldIdLst>
  <p:sldSz cx="12192000" cy="6858000"/>
  <p:notesSz cx="6888163" cy="10018713"/>
  <p:embeddedFontLst>
    <p:embeddedFont>
      <p:font typeface="Calibri" panose="020F0502020204030204" pitchFamily="34" charset="0"/>
      <p:regular r:id="rId51"/>
      <p:bold r:id="rId52"/>
      <p:italic r:id="rId53"/>
      <p:boldItalic r:id="rId54"/>
    </p:embeddedFont>
    <p:embeddedFont>
      <p:font typeface="Quattrocento Sans" panose="020B0502050000020003"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1" roundtripDataSignature="AMtx7mh9ShnsCpWfi0a89vcibXs08kjq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9F1B-63BB-83C6-93DF-D19ED3AAC3E9}" name="Staali, Tayssir" initials="ST" userId="S::tstaali@deloitte.tn::a18552f2-2b35-4792-b779-7338f8e64709" providerId="AD"/>
  <p188:author id="{5855DCBF-4AE8-91DC-443D-EB7E0B381EDC}" name="Fares Saadani" initials="FS" userId="3f643a38f509a1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84436-6C33-42CD-8F6A-DCAEFB94276C}">
  <a:tblStyle styleId="{62A84436-6C33-42CD-8F6A-DCAEFB9427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EE405A-7E54-4E8C-AB30-BF626E5CE3A9}" styleName="Table_1">
    <a:wholeTbl>
      <a:tcTxStyle b="off" i="off">
        <a:font>
          <a:latin typeface="Verdana"/>
          <a:ea typeface="Verdana"/>
          <a:cs typeface="Verdan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EBEC"/>
          </a:solidFill>
        </a:fill>
      </a:tcStyle>
    </a:wholeTbl>
    <a:band1H>
      <a:tcTxStyle/>
      <a:tcStyle>
        <a:tcBdr/>
        <a:fill>
          <a:solidFill>
            <a:srgbClr val="D5D5D6"/>
          </a:solidFill>
        </a:fill>
      </a:tcStyle>
    </a:band1H>
    <a:band2H>
      <a:tcTxStyle/>
      <a:tcStyle>
        <a:tcBdr/>
      </a:tcStyle>
    </a:band2H>
    <a:band1V>
      <a:tcTxStyle/>
      <a:tcStyle>
        <a:tcBdr/>
        <a:fill>
          <a:solidFill>
            <a:srgbClr val="D5D5D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EBEC"/>
          </a:solidFill>
        </a:fill>
      </a:tcStyle>
    </a:lastRow>
    <a:seCell>
      <a:tcTxStyle/>
      <a:tcStyle>
        <a:tcBdr/>
      </a:tcStyle>
    </a:seCell>
    <a:swCell>
      <a:tcTxStyle/>
      <a:tcStyle>
        <a:tcBdr/>
      </a:tcStyle>
    </a:swCell>
    <a:firstRow>
      <a:tcTxStyle b="on" i="off"/>
      <a:tcStyle>
        <a:tcBdr/>
        <a:fill>
          <a:solidFill>
            <a:srgbClr val="EBEBE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36" autoAdjust="0"/>
  </p:normalViewPr>
  <p:slideViewPr>
    <p:cSldViewPr snapToGrid="0">
      <p:cViewPr varScale="1">
        <p:scale>
          <a:sx n="71" d="100"/>
          <a:sy n="71" d="100"/>
        </p:scale>
        <p:origin x="1109"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141" Type="http://customschemas.google.com/relationships/presentationmetadata" Target="metadata"/><Relationship Id="rId146"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14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14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Project\MTN\Report\All%20Roads\Chart%20All%20Roads.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US1\Desktop\Benin\All%20Roads\Chart%20All%20Road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RxLev Distribution (%)</a:t>
            </a:r>
          </a:p>
        </c:rich>
      </c:tx>
      <c:layout>
        <c:manualLayout>
          <c:xMode val="edge"/>
          <c:yMode val="edge"/>
          <c:x val="0.33227129767096902"/>
          <c:y val="2.2046996280330165E-2"/>
          <c:w val="0.54464143514633179"/>
          <c:h val="0.170516297221183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607111111111105E-2"/>
          <c:y val="0.19848089438022806"/>
          <c:w val="0.94290256500244141"/>
          <c:h val="0.62545496225357056"/>
        </c:manualLayout>
      </c:layout>
      <c:barChart>
        <c:barDir val="col"/>
        <c:grouping val="clustered"/>
        <c:varyColors val="0"/>
        <c:ser>
          <c:idx val="0"/>
          <c:order val="0"/>
          <c:tx>
            <c:strRef>
              <c:f>Sheet1!$A$5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Sheet1!$B$5:$D$5</c:f>
              <c:numCache>
                <c:formatCode>0.00%</c:formatCode>
                <c:ptCount val="3"/>
                <c:pt idx="0">
                  <c:v>0.64559999999999995</c:v>
                </c:pt>
                <c:pt idx="1">
                  <c:v>0.79369999999999996</c:v>
                </c:pt>
                <c:pt idx="2">
                  <c:v>0.877</c:v>
                </c:pt>
              </c:numCache>
            </c:numRef>
          </c:val>
          <c:extLst>
            <c:ext xmlns:c16="http://schemas.microsoft.com/office/drawing/2014/chart" uri="{C3380CC4-5D6E-409C-BE32-E72D297353CC}">
              <c16:uniqueId val="{00000000-573D-4CD0-823C-621BCDCE607B}"/>
            </c:ext>
          </c:extLst>
        </c:ser>
        <c:ser>
          <c:idx val="2"/>
          <c:order val="1"/>
          <c:tx>
            <c:strRef>
              <c:f>Sheet1!$A$6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Sheet1!$B$6:$D$6</c:f>
              <c:numCache>
                <c:formatCode>0.00%</c:formatCode>
                <c:ptCount val="3"/>
                <c:pt idx="0">
                  <c:v>0.6542</c:v>
                </c:pt>
                <c:pt idx="1">
                  <c:v>0.82940000000000003</c:v>
                </c:pt>
                <c:pt idx="2">
                  <c:v>0.91339999999999999</c:v>
                </c:pt>
              </c:numCache>
            </c:numRef>
          </c:val>
          <c:extLst>
            <c:ext xmlns:c16="http://schemas.microsoft.com/office/drawing/2014/chart" uri="{C3380CC4-5D6E-409C-BE32-E72D297353CC}">
              <c16:uniqueId val="{00000001-573D-4CD0-823C-621BCDCE607B}"/>
            </c:ext>
          </c:extLst>
        </c:ser>
        <c:ser>
          <c:idx val="1"/>
          <c:order val="2"/>
          <c:tx>
            <c:strRef>
              <c:f>Sheet1!$A$7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Sheet1!$B$7:$D$7</c:f>
              <c:numCache>
                <c:formatCode>0.00%</c:formatCode>
                <c:ptCount val="3"/>
                <c:pt idx="0">
                  <c:v>0.57950000000000002</c:v>
                </c:pt>
                <c:pt idx="1">
                  <c:v>0.75360000000000005</c:v>
                </c:pt>
                <c:pt idx="2">
                  <c:v>0.876</c:v>
                </c:pt>
              </c:numCache>
            </c:numRef>
          </c:val>
          <c:extLst>
            <c:ext xmlns:c16="http://schemas.microsoft.com/office/drawing/2014/chart" uri="{C3380CC4-5D6E-409C-BE32-E72D297353CC}">
              <c16:uniqueId val="{00000002-573D-4CD0-823C-621BCDCE607B}"/>
            </c:ext>
          </c:extLst>
        </c:ser>
        <c:dLbls>
          <c:dLblPos val="outEnd"/>
          <c:showLegendKey val="0"/>
          <c:showVal val="1"/>
          <c:showCatName val="0"/>
          <c:showSerName val="0"/>
          <c:showPercent val="0"/>
          <c:showBubbleSize val="0"/>
        </c:dLbls>
        <c:gapWidth val="219"/>
        <c:overlap val="-27"/>
        <c:axId val="424928000"/>
        <c:axId val="424929536"/>
      </c:barChart>
      <c:catAx>
        <c:axId val="424928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9536"/>
        <c:crosses val="autoZero"/>
        <c:auto val="1"/>
        <c:lblAlgn val="ctr"/>
        <c:lblOffset val="100"/>
        <c:tickLblSkip val="1"/>
        <c:noMultiLvlLbl val="1"/>
      </c:catAx>
      <c:valAx>
        <c:axId val="424929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Average MOS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Sheet1!$B$84</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Sheet1!$B$85</c:f>
              <c:numCache>
                <c:formatCode>General</c:formatCode>
                <c:ptCount val="1"/>
                <c:pt idx="0">
                  <c:v>3.79</c:v>
                </c:pt>
              </c:numCache>
            </c:numRef>
          </c:val>
          <c:extLst>
            <c:ext xmlns:c16="http://schemas.microsoft.com/office/drawing/2014/chart" uri="{C3380CC4-5D6E-409C-BE32-E72D297353CC}">
              <c16:uniqueId val="{00000000-49AB-49D3-9AC3-2E122DF39777}"/>
            </c:ext>
          </c:extLst>
        </c:ser>
        <c:ser>
          <c:idx val="1"/>
          <c:order val="1"/>
          <c:tx>
            <c:strRef>
              <c:f>Sheet1!$C$84</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Sheet1!$C$85</c:f>
              <c:numCache>
                <c:formatCode>General</c:formatCode>
                <c:ptCount val="1"/>
                <c:pt idx="0">
                  <c:v>3.95</c:v>
                </c:pt>
              </c:numCache>
            </c:numRef>
          </c:val>
          <c:extLst>
            <c:ext xmlns:c16="http://schemas.microsoft.com/office/drawing/2014/chart" uri="{C3380CC4-5D6E-409C-BE32-E72D297353CC}">
              <c16:uniqueId val="{00000001-49AB-49D3-9AC3-2E122DF39777}"/>
            </c:ext>
          </c:extLst>
        </c:ser>
        <c:ser>
          <c:idx val="2"/>
          <c:order val="2"/>
          <c:tx>
            <c:strRef>
              <c:f>Sheet1!$D$84</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Sheet1!$D$85</c:f>
              <c:numCache>
                <c:formatCode>General</c:formatCode>
                <c:ptCount val="1"/>
                <c:pt idx="0">
                  <c:v>3.91</c:v>
                </c:pt>
              </c:numCache>
            </c:numRef>
          </c:val>
          <c:extLst>
            <c:ext xmlns:c16="http://schemas.microsoft.com/office/drawing/2014/chart" uri="{C3380CC4-5D6E-409C-BE32-E72D297353CC}">
              <c16:uniqueId val="{00000002-49AB-49D3-9AC3-2E122DF39777}"/>
            </c:ext>
          </c:extLst>
        </c:ser>
        <c:dLbls>
          <c:dLblPos val="outEnd"/>
          <c:showLegendKey val="0"/>
          <c:showVal val="1"/>
          <c:showCatName val="0"/>
          <c:showSerName val="0"/>
          <c:showPercent val="0"/>
          <c:showBubbleSize val="0"/>
        </c:dLbls>
        <c:gapWidth val="219"/>
        <c:overlap val="-27"/>
        <c:axId val="980399711"/>
        <c:axId val="1072775535"/>
      </c:barChart>
      <c:catAx>
        <c:axId val="980399711"/>
        <c:scaling>
          <c:orientation val="minMax"/>
        </c:scaling>
        <c:delete val="1"/>
        <c:axPos val="b"/>
        <c:numFmt formatCode="General" sourceLinked="1"/>
        <c:majorTickMark val="none"/>
        <c:minorTickMark val="none"/>
        <c:tickLblPos val="nextTo"/>
        <c:crossAx val="1072775535"/>
        <c:crosses val="autoZero"/>
        <c:auto val="1"/>
        <c:lblAlgn val="ctr"/>
        <c:lblOffset val="100"/>
        <c:noMultiLvlLbl val="0"/>
      </c:catAx>
      <c:valAx>
        <c:axId val="107277553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03997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Voice Quality Distribution (%)</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5909411963958627E-2"/>
          <c:y val="0.20998453032890915"/>
          <c:w val="0.89281024070082438"/>
          <c:h val="0.65969551709705432"/>
        </c:manualLayout>
      </c:layout>
      <c:barChart>
        <c:barDir val="col"/>
        <c:grouping val="clustered"/>
        <c:varyColors val="0"/>
        <c:ser>
          <c:idx val="0"/>
          <c:order val="0"/>
          <c:tx>
            <c:strRef>
              <c:f>Sheet1!$A$71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Sheet1!$B$71:$F$71</c:f>
              <c:numCache>
                <c:formatCode>0.00%</c:formatCode>
                <c:ptCount val="5"/>
                <c:pt idx="0">
                  <c:v>0.4209</c:v>
                </c:pt>
                <c:pt idx="1">
                  <c:v>0.49020000000000002</c:v>
                </c:pt>
                <c:pt idx="2">
                  <c:v>3.27E-2</c:v>
                </c:pt>
                <c:pt idx="3">
                  <c:v>5.62E-2</c:v>
                </c:pt>
                <c:pt idx="4">
                  <c:v>0.91110000000000002</c:v>
                </c:pt>
              </c:numCache>
            </c:numRef>
          </c:val>
          <c:extLst>
            <c:ext xmlns:c16="http://schemas.microsoft.com/office/drawing/2014/chart" uri="{C3380CC4-5D6E-409C-BE32-E72D297353CC}">
              <c16:uniqueId val="{00000000-D94E-4AB4-AAAD-4651E5077C97}"/>
            </c:ext>
          </c:extLst>
        </c:ser>
        <c:ser>
          <c:idx val="2"/>
          <c:order val="1"/>
          <c:tx>
            <c:strRef>
              <c:f>Sheet1!$A$72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Sheet1!$B$72:$F$72</c:f>
              <c:numCache>
                <c:formatCode>0.00%</c:formatCode>
                <c:ptCount val="5"/>
                <c:pt idx="0">
                  <c:v>0.7631</c:v>
                </c:pt>
                <c:pt idx="1">
                  <c:v>0.18690000000000001</c:v>
                </c:pt>
                <c:pt idx="2">
                  <c:v>2.18E-2</c:v>
                </c:pt>
                <c:pt idx="3">
                  <c:v>2.8199999999999999E-2</c:v>
                </c:pt>
                <c:pt idx="4">
                  <c:v>0.95</c:v>
                </c:pt>
              </c:numCache>
            </c:numRef>
          </c:val>
          <c:extLst>
            <c:ext xmlns:c16="http://schemas.microsoft.com/office/drawing/2014/chart" uri="{C3380CC4-5D6E-409C-BE32-E72D297353CC}">
              <c16:uniqueId val="{00000001-D94E-4AB4-AAAD-4651E5077C97}"/>
            </c:ext>
          </c:extLst>
        </c:ser>
        <c:ser>
          <c:idx val="1"/>
          <c:order val="2"/>
          <c:tx>
            <c:strRef>
              <c:f>Sheet1!$A$73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Sheet1!$B$73:$F$73</c:f>
              <c:numCache>
                <c:formatCode>0.00%</c:formatCode>
                <c:ptCount val="5"/>
                <c:pt idx="0">
                  <c:v>0.4022</c:v>
                </c:pt>
                <c:pt idx="1">
                  <c:v>0.54330000000000001</c:v>
                </c:pt>
                <c:pt idx="2">
                  <c:v>2.6499999999999999E-2</c:v>
                </c:pt>
                <c:pt idx="3">
                  <c:v>2.7900000000000001E-2</c:v>
                </c:pt>
                <c:pt idx="4">
                  <c:v>0.94550000000000001</c:v>
                </c:pt>
              </c:numCache>
            </c:numRef>
          </c:val>
          <c:extLst>
            <c:ext xmlns:c16="http://schemas.microsoft.com/office/drawing/2014/chart" uri="{C3380CC4-5D6E-409C-BE32-E72D297353CC}">
              <c16:uniqueId val="{00000002-D94E-4AB4-AAAD-4651E5077C97}"/>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Ec/No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Sheet1!$A$108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Sheet1!$B$108:$F$108</c:f>
              <c:numCache>
                <c:formatCode>0.00%</c:formatCode>
                <c:ptCount val="5"/>
                <c:pt idx="0">
                  <c:v>0.3498</c:v>
                </c:pt>
                <c:pt idx="1">
                  <c:v>0.17780000000000001</c:v>
                </c:pt>
                <c:pt idx="2">
                  <c:v>0.28660000000000002</c:v>
                </c:pt>
                <c:pt idx="3">
                  <c:v>0.1857</c:v>
                </c:pt>
                <c:pt idx="4">
                  <c:v>0.52760000000000007</c:v>
                </c:pt>
              </c:numCache>
            </c:numRef>
          </c:val>
          <c:extLst>
            <c:ext xmlns:c16="http://schemas.microsoft.com/office/drawing/2014/chart" uri="{C3380CC4-5D6E-409C-BE32-E72D297353CC}">
              <c16:uniqueId val="{00000000-4D62-4958-9B36-CE9CF93AF68F}"/>
            </c:ext>
          </c:extLst>
        </c:ser>
        <c:ser>
          <c:idx val="1"/>
          <c:order val="1"/>
          <c:tx>
            <c:strRef>
              <c:f>Sheet1!$A$109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Sheet1!$B$109:$F$109</c:f>
              <c:numCache>
                <c:formatCode>0.00%</c:formatCode>
                <c:ptCount val="5"/>
                <c:pt idx="0">
                  <c:v>0.31280000000000002</c:v>
                </c:pt>
                <c:pt idx="1">
                  <c:v>0.23139999999999999</c:v>
                </c:pt>
                <c:pt idx="2">
                  <c:v>0.26800000000000002</c:v>
                </c:pt>
                <c:pt idx="3">
                  <c:v>0.18779999999999999</c:v>
                </c:pt>
                <c:pt idx="4">
                  <c:v>0.54420000000000002</c:v>
                </c:pt>
              </c:numCache>
            </c:numRef>
          </c:val>
          <c:extLst>
            <c:ext xmlns:c16="http://schemas.microsoft.com/office/drawing/2014/chart" uri="{C3380CC4-5D6E-409C-BE32-E72D297353CC}">
              <c16:uniqueId val="{00000001-4D62-4958-9B36-CE9CF93AF68F}"/>
            </c:ext>
          </c:extLst>
        </c:ser>
        <c:ser>
          <c:idx val="2"/>
          <c:order val="2"/>
          <c:tx>
            <c:strRef>
              <c:f>Sheet1!$A$110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Sheet1!$B$110:$F$110</c:f>
              <c:numCache>
                <c:formatCode>0.00%</c:formatCode>
                <c:ptCount val="5"/>
                <c:pt idx="0">
                  <c:v>0.375</c:v>
                </c:pt>
                <c:pt idx="1">
                  <c:v>0.21429999999999999</c:v>
                </c:pt>
                <c:pt idx="2">
                  <c:v>0.17519999999999999</c:v>
                </c:pt>
                <c:pt idx="3">
                  <c:v>0.23549999999999999</c:v>
                </c:pt>
                <c:pt idx="4">
                  <c:v>0.58929999999999993</c:v>
                </c:pt>
              </c:numCache>
            </c:numRef>
          </c:val>
          <c:extLst>
            <c:ext xmlns:c16="http://schemas.microsoft.com/office/drawing/2014/chart" uri="{C3380CC4-5D6E-409C-BE32-E72D297353CC}">
              <c16:uniqueId val="{00000002-4D62-4958-9B36-CE9CF93AF68F}"/>
            </c:ext>
          </c:extLst>
        </c:ser>
        <c:dLbls>
          <c:dLblPos val="outEnd"/>
          <c:showLegendKey val="0"/>
          <c:showVal val="1"/>
          <c:showCatName val="0"/>
          <c:showSerName val="0"/>
          <c:showPercent val="0"/>
          <c:showBubbleSize val="0"/>
        </c:dLbls>
        <c:gapWidth val="219"/>
        <c:overlap val="-27"/>
        <c:axId val="320530304"/>
        <c:axId val="320531840"/>
      </c:barChart>
      <c:catAx>
        <c:axId val="3205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1840"/>
        <c:crosses val="autoZero"/>
        <c:auto val="1"/>
        <c:lblAlgn val="ctr"/>
        <c:lblOffset val="100"/>
        <c:noMultiLvlLbl val="0"/>
      </c:catAx>
      <c:valAx>
        <c:axId val="320531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Sheet1!$B$194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Sheet1!$B$195</c:f>
              <c:numCache>
                <c:formatCode>0.00</c:formatCode>
                <c:ptCount val="1"/>
                <c:pt idx="0">
                  <c:v>7.29</c:v>
                </c:pt>
              </c:numCache>
            </c:numRef>
          </c:val>
          <c:extLst>
            <c:ext xmlns:c16="http://schemas.microsoft.com/office/drawing/2014/chart" uri="{C3380CC4-5D6E-409C-BE32-E72D297353CC}">
              <c16:uniqueId val="{00000000-F887-41A9-AE7C-7B960E7E256D}"/>
            </c:ext>
          </c:extLst>
        </c:ser>
        <c:ser>
          <c:idx val="1"/>
          <c:order val="1"/>
          <c:tx>
            <c:strRef>
              <c:f>Sheet1!$C$194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Sheet1!$C$195</c:f>
              <c:numCache>
                <c:formatCode>0.00</c:formatCode>
                <c:ptCount val="1"/>
                <c:pt idx="0">
                  <c:v>8.3000000000000007</c:v>
                </c:pt>
              </c:numCache>
            </c:numRef>
          </c:val>
          <c:extLst>
            <c:ext xmlns:c16="http://schemas.microsoft.com/office/drawing/2014/chart" uri="{C3380CC4-5D6E-409C-BE32-E72D297353CC}">
              <c16:uniqueId val="{00000001-F887-41A9-AE7C-7B960E7E256D}"/>
            </c:ext>
          </c:extLst>
        </c:ser>
        <c:ser>
          <c:idx val="2"/>
          <c:order val="2"/>
          <c:tx>
            <c:strRef>
              <c:f>Sheet1!$D$194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Sheet1!$D$195</c:f>
              <c:numCache>
                <c:formatCode>0.00</c:formatCode>
                <c:ptCount val="1"/>
                <c:pt idx="0">
                  <c:v>8.9</c:v>
                </c:pt>
              </c:numCache>
            </c:numRef>
          </c:val>
          <c:extLst>
            <c:ext xmlns:c16="http://schemas.microsoft.com/office/drawing/2014/chart" uri="{C3380CC4-5D6E-409C-BE32-E72D297353CC}">
              <c16:uniqueId val="{00000002-F887-41A9-AE7C-7B960E7E256D}"/>
            </c:ext>
          </c:extLst>
        </c:ser>
        <c:dLbls>
          <c:dLblPos val="outEnd"/>
          <c:showLegendKey val="0"/>
          <c:showVal val="1"/>
          <c:showCatName val="0"/>
          <c:showSerName val="0"/>
          <c:showPercent val="0"/>
          <c:showBubbleSize val="0"/>
        </c:dLbls>
        <c:gapWidth val="219"/>
        <c:overlap val="-27"/>
        <c:axId val="287468928"/>
        <c:axId val="287478912"/>
      </c:barChart>
      <c:catAx>
        <c:axId val="2874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78912"/>
        <c:crosses val="autoZero"/>
        <c:auto val="1"/>
        <c:lblAlgn val="ctr"/>
        <c:lblOffset val="100"/>
        <c:noMultiLvlLbl val="0"/>
      </c:catAx>
      <c:valAx>
        <c:axId val="2874789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6892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CS Call setup Time</a:t>
            </a:r>
            <a:r>
              <a:rPr lang="fr-FR" baseline="0"/>
              <a:t> by technology (s)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Sheet1!$A$221</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Sheet1!$B$221:$D$221</c:f>
              <c:numCache>
                <c:formatCode>General</c:formatCode>
                <c:ptCount val="3"/>
                <c:pt idx="0">
                  <c:v>6.25</c:v>
                </c:pt>
                <c:pt idx="1">
                  <c:v>7.64</c:v>
                </c:pt>
                <c:pt idx="2">
                  <c:v>7.98</c:v>
                </c:pt>
              </c:numCache>
            </c:numRef>
          </c:val>
          <c:extLst>
            <c:ext xmlns:c16="http://schemas.microsoft.com/office/drawing/2014/chart" uri="{C3380CC4-5D6E-409C-BE32-E72D297353CC}">
              <c16:uniqueId val="{00000000-9E46-4B08-B01B-DD57F9EEC6F7}"/>
            </c:ext>
          </c:extLst>
        </c:ser>
        <c:ser>
          <c:idx val="1"/>
          <c:order val="1"/>
          <c:tx>
            <c:strRef>
              <c:f>Sheet1!$A$222</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Sheet1!$B$222:$D$222</c:f>
              <c:numCache>
                <c:formatCode>General</c:formatCode>
                <c:ptCount val="3"/>
                <c:pt idx="0">
                  <c:v>7.79</c:v>
                </c:pt>
                <c:pt idx="1">
                  <c:v>8.77</c:v>
                </c:pt>
                <c:pt idx="2">
                  <c:v>8.35</c:v>
                </c:pt>
              </c:numCache>
            </c:numRef>
          </c:val>
          <c:extLst>
            <c:ext xmlns:c16="http://schemas.microsoft.com/office/drawing/2014/chart" uri="{C3380CC4-5D6E-409C-BE32-E72D297353CC}">
              <c16:uniqueId val="{00000001-9E46-4B08-B01B-DD57F9EEC6F7}"/>
            </c:ext>
          </c:extLst>
        </c:ser>
        <c:ser>
          <c:idx val="2"/>
          <c:order val="2"/>
          <c:tx>
            <c:strRef>
              <c:f>Sheet1!$A$223</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Sheet1!$B$223:$D$223</c:f>
              <c:numCache>
                <c:formatCode>General</c:formatCode>
                <c:ptCount val="3"/>
                <c:pt idx="0">
                  <c:v>8.91</c:v>
                </c:pt>
                <c:pt idx="1">
                  <c:v>8.82</c:v>
                </c:pt>
                <c:pt idx="2">
                  <c:v>8.98</c:v>
                </c:pt>
              </c:numCache>
            </c:numRef>
          </c:val>
          <c:extLst>
            <c:ext xmlns:c16="http://schemas.microsoft.com/office/drawing/2014/chart" uri="{C3380CC4-5D6E-409C-BE32-E72D297353CC}">
              <c16:uniqueId val="{00000002-9E46-4B08-B01B-DD57F9EEC6F7}"/>
            </c:ext>
          </c:extLst>
        </c:ser>
        <c:dLbls>
          <c:dLblPos val="outEnd"/>
          <c:showLegendKey val="0"/>
          <c:showVal val="1"/>
          <c:showCatName val="0"/>
          <c:showSerName val="0"/>
          <c:showPercent val="0"/>
          <c:showBubbleSize val="0"/>
        </c:dLbls>
        <c:gapWidth val="219"/>
        <c:overlap val="-27"/>
        <c:axId val="475710159"/>
        <c:axId val="1114480031"/>
      </c:barChart>
      <c:catAx>
        <c:axId val="47571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4480031"/>
        <c:crosses val="autoZero"/>
        <c:auto val="1"/>
        <c:lblAlgn val="ctr"/>
        <c:lblOffset val="100"/>
        <c:noMultiLvlLbl val="0"/>
      </c:catAx>
      <c:valAx>
        <c:axId val="111448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5710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191752890392821E-2"/>
          <c:y val="0.15095645095645097"/>
          <c:w val="0.92103414242641157"/>
          <c:h val="0.66152468120972063"/>
        </c:manualLayout>
      </c:layout>
      <c:barChart>
        <c:barDir val="col"/>
        <c:grouping val="clustered"/>
        <c:varyColors val="0"/>
        <c:ser>
          <c:idx val="0"/>
          <c:order val="0"/>
          <c:tx>
            <c:strRef>
              <c:f>Sheet1!$A$254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Sheet1!$B$254:$C$254</c:f>
              <c:numCache>
                <c:formatCode>0.00%</c:formatCode>
                <c:ptCount val="2"/>
                <c:pt idx="0">
                  <c:v>0.92200000000000004</c:v>
                </c:pt>
                <c:pt idx="1">
                  <c:v>0.90090000000000003</c:v>
                </c:pt>
              </c:numCache>
            </c:numRef>
          </c:val>
          <c:extLst>
            <c:ext xmlns:c16="http://schemas.microsoft.com/office/drawing/2014/chart" uri="{C3380CC4-5D6E-409C-BE32-E72D297353CC}">
              <c16:uniqueId val="{00000000-4CFC-441E-9CE4-A46827FA17B5}"/>
            </c:ext>
          </c:extLst>
        </c:ser>
        <c:ser>
          <c:idx val="1"/>
          <c:order val="1"/>
          <c:tx>
            <c:strRef>
              <c:f>Sheet1!$A$255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Sheet1!$B$255:$C$255</c:f>
              <c:numCache>
                <c:formatCode>0.00%</c:formatCode>
                <c:ptCount val="2"/>
                <c:pt idx="0">
                  <c:v>0.89500000000000002</c:v>
                </c:pt>
                <c:pt idx="1">
                  <c:v>0.88139999999999996</c:v>
                </c:pt>
              </c:numCache>
            </c:numRef>
          </c:val>
          <c:extLst>
            <c:ext xmlns:c16="http://schemas.microsoft.com/office/drawing/2014/chart" uri="{C3380CC4-5D6E-409C-BE32-E72D297353CC}">
              <c16:uniqueId val="{00000001-4CFC-441E-9CE4-A46827FA17B5}"/>
            </c:ext>
          </c:extLst>
        </c:ser>
        <c:ser>
          <c:idx val="2"/>
          <c:order val="2"/>
          <c:tx>
            <c:strRef>
              <c:f>Sheet1!$A$256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Sheet1!$B$256:$C$256</c:f>
              <c:numCache>
                <c:formatCode>0.00%</c:formatCode>
                <c:ptCount val="2"/>
                <c:pt idx="0">
                  <c:v>0.91120000000000001</c:v>
                </c:pt>
                <c:pt idx="1">
                  <c:v>0.90669999999999995</c:v>
                </c:pt>
              </c:numCache>
            </c:numRef>
          </c:val>
          <c:extLst>
            <c:ext xmlns:c16="http://schemas.microsoft.com/office/drawing/2014/chart" uri="{C3380CC4-5D6E-409C-BE32-E72D297353CC}">
              <c16:uniqueId val="{00000002-4CFC-441E-9CE4-A46827FA17B5}"/>
            </c:ext>
          </c:extLst>
        </c:ser>
        <c:dLbls>
          <c:dLblPos val="outEnd"/>
          <c:showLegendKey val="0"/>
          <c:showVal val="1"/>
          <c:showCatName val="0"/>
          <c:showSerName val="0"/>
          <c:showPercent val="0"/>
          <c:showBubbleSize val="0"/>
        </c:dLbls>
        <c:gapWidth val="219"/>
        <c:overlap val="-27"/>
        <c:axId val="322579072"/>
        <c:axId val="322582016"/>
      </c:barChart>
      <c:catAx>
        <c:axId val="3225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82016"/>
        <c:crosses val="autoZero"/>
        <c:auto val="1"/>
        <c:lblAlgn val="ctr"/>
        <c:lblOffset val="100"/>
        <c:noMultiLvlLbl val="0"/>
      </c:catAx>
      <c:valAx>
        <c:axId val="3225820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7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 Send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Sheet1!$A$278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Sheet1!$B$278:$D$278</c:f>
              <c:numCache>
                <c:formatCode>0.00%</c:formatCode>
                <c:ptCount val="3"/>
                <c:pt idx="0">
                  <c:v>0.40110000000000001</c:v>
                </c:pt>
                <c:pt idx="1">
                  <c:v>0.52090000000000003</c:v>
                </c:pt>
                <c:pt idx="2">
                  <c:v>7.8E-2</c:v>
                </c:pt>
              </c:numCache>
            </c:numRef>
          </c:val>
          <c:extLst>
            <c:ext xmlns:c16="http://schemas.microsoft.com/office/drawing/2014/chart" uri="{C3380CC4-5D6E-409C-BE32-E72D297353CC}">
              <c16:uniqueId val="{00000000-7631-4F04-BF65-50271B13762C}"/>
            </c:ext>
          </c:extLst>
        </c:ser>
        <c:ser>
          <c:idx val="1"/>
          <c:order val="1"/>
          <c:tx>
            <c:strRef>
              <c:f>Sheet1!$A$279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Sheet1!$B$279:$D$279</c:f>
              <c:numCache>
                <c:formatCode>0.00%</c:formatCode>
                <c:ptCount val="3"/>
                <c:pt idx="0">
                  <c:v>0.3654</c:v>
                </c:pt>
                <c:pt idx="1">
                  <c:v>0.52959999999999996</c:v>
                </c:pt>
                <c:pt idx="2">
                  <c:v>0.105</c:v>
                </c:pt>
              </c:numCache>
            </c:numRef>
          </c:val>
          <c:extLst>
            <c:ext xmlns:c16="http://schemas.microsoft.com/office/drawing/2014/chart" uri="{C3380CC4-5D6E-409C-BE32-E72D297353CC}">
              <c16:uniqueId val="{00000001-7631-4F04-BF65-50271B13762C}"/>
            </c:ext>
          </c:extLst>
        </c:ser>
        <c:ser>
          <c:idx val="2"/>
          <c:order val="2"/>
          <c:tx>
            <c:strRef>
              <c:f>Sheet1!$A$280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Sheet1!$B$280:$D$280</c:f>
              <c:numCache>
                <c:formatCode>0.00%</c:formatCode>
                <c:ptCount val="3"/>
                <c:pt idx="0">
                  <c:v>0.39200000000000002</c:v>
                </c:pt>
                <c:pt idx="1">
                  <c:v>0.5292</c:v>
                </c:pt>
                <c:pt idx="2">
                  <c:v>7.8799999999999995E-2</c:v>
                </c:pt>
              </c:numCache>
            </c:numRef>
          </c:val>
          <c:extLst>
            <c:ext xmlns:c16="http://schemas.microsoft.com/office/drawing/2014/chart" uri="{C3380CC4-5D6E-409C-BE32-E72D297353CC}">
              <c16:uniqueId val="{00000002-7631-4F04-BF65-50271B13762C}"/>
            </c:ext>
          </c:extLst>
        </c:ser>
        <c:dLbls>
          <c:dLblPos val="outEnd"/>
          <c:showLegendKey val="0"/>
          <c:showVal val="1"/>
          <c:showCatName val="0"/>
          <c:showSerName val="0"/>
          <c:showPercent val="0"/>
          <c:showBubbleSize val="0"/>
        </c:dLbls>
        <c:gapWidth val="219"/>
        <c:overlap val="-27"/>
        <c:axId val="363053440"/>
        <c:axId val="363054976"/>
      </c:barChart>
      <c:catAx>
        <c:axId val="3630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4976"/>
        <c:crosses val="autoZero"/>
        <c:auto val="1"/>
        <c:lblAlgn val="ctr"/>
        <c:lblOffset val="100"/>
        <c:noMultiLvlLbl val="0"/>
      </c:catAx>
      <c:valAx>
        <c:axId val="363054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Attach &amp; PDP Contex 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720319502979083E-2"/>
          <c:y val="0.17995507246376813"/>
          <c:w val="0.91497519108087766"/>
          <c:h val="0.74215217391304344"/>
        </c:manualLayout>
      </c:layout>
      <c:barChart>
        <c:barDir val="col"/>
        <c:grouping val="clustered"/>
        <c:varyColors val="0"/>
        <c:ser>
          <c:idx val="0"/>
          <c:order val="0"/>
          <c:tx>
            <c:strRef>
              <c:f>Sheet1!$A$302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Sheet1!$B$302:$C$302</c:f>
              <c:numCache>
                <c:formatCode>0.00%</c:formatCode>
                <c:ptCount val="2"/>
                <c:pt idx="0">
                  <c:v>0.95250000000000001</c:v>
                </c:pt>
                <c:pt idx="1">
                  <c:v>0.94330000000000003</c:v>
                </c:pt>
              </c:numCache>
            </c:numRef>
          </c:val>
          <c:extLst>
            <c:ext xmlns:c16="http://schemas.microsoft.com/office/drawing/2014/chart" uri="{C3380CC4-5D6E-409C-BE32-E72D297353CC}">
              <c16:uniqueId val="{00000000-9985-4126-A3D4-C627CD2D5B76}"/>
            </c:ext>
          </c:extLst>
        </c:ser>
        <c:ser>
          <c:idx val="1"/>
          <c:order val="1"/>
          <c:tx>
            <c:strRef>
              <c:f>Sheet1!$A$303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Sheet1!$B$303:$C$303</c:f>
              <c:numCache>
                <c:formatCode>0.00%</c:formatCode>
                <c:ptCount val="2"/>
                <c:pt idx="0">
                  <c:v>0.91220000000000001</c:v>
                </c:pt>
                <c:pt idx="1">
                  <c:v>0.94099999999999995</c:v>
                </c:pt>
              </c:numCache>
            </c:numRef>
          </c:val>
          <c:extLst>
            <c:ext xmlns:c16="http://schemas.microsoft.com/office/drawing/2014/chart" uri="{C3380CC4-5D6E-409C-BE32-E72D297353CC}">
              <c16:uniqueId val="{00000001-9985-4126-A3D4-C627CD2D5B76}"/>
            </c:ext>
          </c:extLst>
        </c:ser>
        <c:ser>
          <c:idx val="2"/>
          <c:order val="2"/>
          <c:tx>
            <c:strRef>
              <c:f>Sheet1!$A$304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Sheet1!$B$304:$C$304</c:f>
              <c:numCache>
                <c:formatCode>0.00%</c:formatCode>
                <c:ptCount val="2"/>
                <c:pt idx="0">
                  <c:v>0.93469999999999998</c:v>
                </c:pt>
                <c:pt idx="1">
                  <c:v>0.92879999999999996</c:v>
                </c:pt>
              </c:numCache>
            </c:numRef>
          </c:val>
          <c:extLst>
            <c:ext xmlns:c16="http://schemas.microsoft.com/office/drawing/2014/chart" uri="{C3380CC4-5D6E-409C-BE32-E72D297353CC}">
              <c16:uniqueId val="{00000002-9985-4126-A3D4-C627CD2D5B76}"/>
            </c:ext>
          </c:extLst>
        </c:ser>
        <c:dLbls>
          <c:dLblPos val="outEnd"/>
          <c:showLegendKey val="0"/>
          <c:showVal val="1"/>
          <c:showCatName val="0"/>
          <c:showSerName val="0"/>
          <c:showPercent val="0"/>
          <c:showBubbleSize val="0"/>
        </c:dLbls>
        <c:gapWidth val="219"/>
        <c:overlap val="-27"/>
        <c:axId val="322641920"/>
        <c:axId val="322643456"/>
      </c:barChart>
      <c:catAx>
        <c:axId val="3226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3456"/>
        <c:crosses val="autoZero"/>
        <c:auto val="1"/>
        <c:lblAlgn val="ctr"/>
        <c:lblOffset val="100"/>
        <c:noMultiLvlLbl val="0"/>
      </c:catAx>
      <c:valAx>
        <c:axId val="32264345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Attach &amp; PDP Activation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Sheet1!$B$328:$C$328</c:f>
              <c:numCache>
                <c:formatCode>0.00</c:formatCode>
                <c:ptCount val="2"/>
                <c:pt idx="0">
                  <c:v>2.25</c:v>
                </c:pt>
                <c:pt idx="1">
                  <c:v>2.09</c:v>
                </c:pt>
              </c:numCache>
            </c:numRef>
          </c:val>
          <c:extLst>
            <c:ext xmlns:c16="http://schemas.microsoft.com/office/drawing/2014/chart" uri="{C3380CC4-5D6E-409C-BE32-E72D297353CC}">
              <c16:uniqueId val="{00000000-7DFB-45CA-825D-F56588B00637}"/>
            </c:ext>
          </c:extLst>
        </c:ser>
        <c:ser>
          <c:idx val="1"/>
          <c:order val="1"/>
          <c:tx>
            <c:strRef>
              <c:f>Sheet1!$A$329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Sheet1!$B$329:$C$329</c:f>
              <c:numCache>
                <c:formatCode>0.00</c:formatCode>
                <c:ptCount val="2"/>
                <c:pt idx="0">
                  <c:v>2.4500000000000002</c:v>
                </c:pt>
                <c:pt idx="1">
                  <c:v>2.66</c:v>
                </c:pt>
              </c:numCache>
            </c:numRef>
          </c:val>
          <c:extLst>
            <c:ext xmlns:c16="http://schemas.microsoft.com/office/drawing/2014/chart" uri="{C3380CC4-5D6E-409C-BE32-E72D297353CC}">
              <c16:uniqueId val="{00000001-7DFB-45CA-825D-F56588B00637}"/>
            </c:ext>
          </c:extLst>
        </c:ser>
        <c:ser>
          <c:idx val="2"/>
          <c:order val="2"/>
          <c:tx>
            <c:strRef>
              <c:f>Sheet1!$A$330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Sheet1!$B$330:$C$330</c:f>
              <c:numCache>
                <c:formatCode>0.00</c:formatCode>
                <c:ptCount val="2"/>
                <c:pt idx="0">
                  <c:v>2.2200000000000002</c:v>
                </c:pt>
                <c:pt idx="1">
                  <c:v>2.94</c:v>
                </c:pt>
              </c:numCache>
            </c:numRef>
          </c:val>
          <c:extLst>
            <c:ext xmlns:c16="http://schemas.microsoft.com/office/drawing/2014/chart" uri="{C3380CC4-5D6E-409C-BE32-E72D297353CC}">
              <c16:uniqueId val="{00000002-7DFB-45CA-825D-F56588B00637}"/>
            </c:ext>
          </c:extLst>
        </c:ser>
        <c:dLbls>
          <c:dLblPos val="outEnd"/>
          <c:showLegendKey val="0"/>
          <c:showVal val="1"/>
          <c:showCatName val="0"/>
          <c:showSerName val="0"/>
          <c:showPercent val="0"/>
          <c:showBubbleSize val="0"/>
        </c:dLbls>
        <c:gapWidth val="219"/>
        <c:overlap val="-27"/>
        <c:axId val="322204032"/>
        <c:axId val="322205568"/>
      </c:barChart>
      <c:catAx>
        <c:axId val="3222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5568"/>
        <c:crosses val="autoZero"/>
        <c:auto val="1"/>
        <c:lblAlgn val="ctr"/>
        <c:lblOffset val="100"/>
        <c:noMultiLvlLbl val="0"/>
      </c:catAx>
      <c:valAx>
        <c:axId val="322205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Connection setup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Sheet1!$D$351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Sheet1!$E$351</c:f>
              <c:numCache>
                <c:formatCode>0.00</c:formatCode>
                <c:ptCount val="1"/>
                <c:pt idx="0">
                  <c:v>7.29</c:v>
                </c:pt>
              </c:numCache>
            </c:numRef>
          </c:val>
          <c:extLst>
            <c:ext xmlns:c16="http://schemas.microsoft.com/office/drawing/2014/chart" uri="{C3380CC4-5D6E-409C-BE32-E72D297353CC}">
              <c16:uniqueId val="{00000000-B492-4DBF-A47D-DB9837609341}"/>
            </c:ext>
          </c:extLst>
        </c:ser>
        <c:ser>
          <c:idx val="1"/>
          <c:order val="1"/>
          <c:tx>
            <c:strRef>
              <c:f>Sheet1!$D$352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Sheet1!$E$352</c:f>
              <c:numCache>
                <c:formatCode>0.00</c:formatCode>
                <c:ptCount val="1"/>
                <c:pt idx="0">
                  <c:v>8.3000000000000007</c:v>
                </c:pt>
              </c:numCache>
            </c:numRef>
          </c:val>
          <c:extLst>
            <c:ext xmlns:c16="http://schemas.microsoft.com/office/drawing/2014/chart" uri="{C3380CC4-5D6E-409C-BE32-E72D297353CC}">
              <c16:uniqueId val="{00000001-B492-4DBF-A47D-DB9837609341}"/>
            </c:ext>
          </c:extLst>
        </c:ser>
        <c:ser>
          <c:idx val="2"/>
          <c:order val="2"/>
          <c:tx>
            <c:strRef>
              <c:f>Sheet1!$D$353</c:f>
              <c:strCache>
                <c:ptCount val="1"/>
                <c:pt idx="0">
                  <c:v>CELTISS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B492-4DBF-A47D-DB983760934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Sheet1!$E$353</c:f>
              <c:numCache>
                <c:formatCode>0.00</c:formatCode>
                <c:ptCount val="1"/>
                <c:pt idx="0">
                  <c:v>8.77</c:v>
                </c:pt>
              </c:numCache>
            </c:numRef>
          </c:val>
          <c:extLst>
            <c:ext xmlns:c16="http://schemas.microsoft.com/office/drawing/2014/chart" uri="{C3380CC4-5D6E-409C-BE32-E72D297353CC}">
              <c16:uniqueId val="{00000004-B492-4DBF-A47D-DB9837609341}"/>
            </c:ext>
          </c:extLst>
        </c:ser>
        <c:dLbls>
          <c:dLblPos val="outEnd"/>
          <c:showLegendKey val="0"/>
          <c:showVal val="1"/>
          <c:showCatName val="0"/>
          <c:showSerName val="0"/>
          <c:showPercent val="0"/>
          <c:showBubbleSize val="0"/>
        </c:dLbls>
        <c:gapWidth val="219"/>
        <c:overlap val="-27"/>
        <c:axId val="356471552"/>
        <c:axId val="356473088"/>
      </c:barChart>
      <c:catAx>
        <c:axId val="356471552"/>
        <c:scaling>
          <c:orientation val="minMax"/>
        </c:scaling>
        <c:delete val="1"/>
        <c:axPos val="b"/>
        <c:numFmt formatCode="General" sourceLinked="1"/>
        <c:majorTickMark val="none"/>
        <c:minorTickMark val="none"/>
        <c:tickLblPos val="nextTo"/>
        <c:crossAx val="356473088"/>
        <c:crosses val="autoZero"/>
        <c:auto val="1"/>
        <c:lblAlgn val="ctr"/>
        <c:lblOffset val="100"/>
        <c:noMultiLvlLbl val="0"/>
      </c:catAx>
      <c:valAx>
        <c:axId val="3564730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647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RSCP Distribution (%)</a:t>
            </a:r>
          </a:p>
        </c:rich>
      </c:tx>
      <c:layout>
        <c:manualLayout>
          <c:xMode val="edge"/>
          <c:yMode val="edge"/>
          <c:x val="0.39366668262211907"/>
          <c:y val="2.1746905979475418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764597177505493E-2"/>
          <c:y val="0.18936929963341115"/>
          <c:w val="0.901385046637452"/>
          <c:h val="0.67432248203080747"/>
        </c:manualLayout>
      </c:layout>
      <c:barChart>
        <c:barDir val="col"/>
        <c:grouping val="clustered"/>
        <c:varyColors val="0"/>
        <c:ser>
          <c:idx val="0"/>
          <c:order val="0"/>
          <c:tx>
            <c:strRef>
              <c:f>Sheet1!$A$21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Sheet1!$B$21</c:f>
              <c:numCache>
                <c:formatCode>0.00%</c:formatCode>
                <c:ptCount val="1"/>
                <c:pt idx="0">
                  <c:v>0.62649999999999995</c:v>
                </c:pt>
              </c:numCache>
            </c:numRef>
          </c:val>
          <c:extLst>
            <c:ext xmlns:c16="http://schemas.microsoft.com/office/drawing/2014/chart" uri="{C3380CC4-5D6E-409C-BE32-E72D297353CC}">
              <c16:uniqueId val="{00000000-6942-4EB5-8A19-DD5958DB3AB7}"/>
            </c:ext>
          </c:extLst>
        </c:ser>
        <c:ser>
          <c:idx val="2"/>
          <c:order val="1"/>
          <c:tx>
            <c:strRef>
              <c:f>Sheet1!$A$22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Sheet1!$B$22</c:f>
              <c:numCache>
                <c:formatCode>0.00%</c:formatCode>
                <c:ptCount val="1"/>
                <c:pt idx="0">
                  <c:v>0.68500000000000005</c:v>
                </c:pt>
              </c:numCache>
            </c:numRef>
          </c:val>
          <c:extLst>
            <c:ext xmlns:c16="http://schemas.microsoft.com/office/drawing/2014/chart" uri="{C3380CC4-5D6E-409C-BE32-E72D297353CC}">
              <c16:uniqueId val="{00000001-6942-4EB5-8A19-DD5958DB3AB7}"/>
            </c:ext>
          </c:extLst>
        </c:ser>
        <c:ser>
          <c:idx val="1"/>
          <c:order val="2"/>
          <c:tx>
            <c:strRef>
              <c:f>Sheet1!$A$23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Sheet1!$B$23</c:f>
              <c:numCache>
                <c:formatCode>0.00%</c:formatCode>
                <c:ptCount val="1"/>
                <c:pt idx="0">
                  <c:v>0.6552</c:v>
                </c:pt>
              </c:numCache>
            </c:numRef>
          </c:val>
          <c:extLst>
            <c:ext xmlns:c16="http://schemas.microsoft.com/office/drawing/2014/chart" uri="{C3380CC4-5D6E-409C-BE32-E72D297353CC}">
              <c16:uniqueId val="{00000002-6942-4EB5-8A19-DD5958DB3AB7}"/>
            </c:ext>
          </c:extLst>
        </c:ser>
        <c:dLbls>
          <c:dLblPos val="outEnd"/>
          <c:showLegendKey val="0"/>
          <c:showVal val="1"/>
          <c:showCatName val="0"/>
          <c:showSerName val="0"/>
          <c:showPercent val="0"/>
          <c:showBubbleSize val="0"/>
        </c:dLbls>
        <c:gapWidth val="219"/>
        <c:overlap val="-27"/>
        <c:axId val="425056512"/>
        <c:axId val="448462848"/>
      </c:barChart>
      <c:catAx>
        <c:axId val="425056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8462848"/>
        <c:crosses val="autoZero"/>
        <c:auto val="1"/>
        <c:lblAlgn val="ctr"/>
        <c:lblOffset val="100"/>
        <c:tickLblSkip val="1"/>
        <c:noMultiLvlLbl val="1"/>
      </c:catAx>
      <c:valAx>
        <c:axId val="448462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505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Sheet1!$A$351</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BA61-4122-BCE4-E32BD5CCF19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Sheet1!$B$351</c:f>
              <c:numCache>
                <c:formatCode>0.00%</c:formatCode>
                <c:ptCount val="1"/>
                <c:pt idx="0">
                  <c:v>0.93330000000000002</c:v>
                </c:pt>
              </c:numCache>
            </c:numRef>
          </c:val>
          <c:extLst>
            <c:ext xmlns:c16="http://schemas.microsoft.com/office/drawing/2014/chart" uri="{C3380CC4-5D6E-409C-BE32-E72D297353CC}">
              <c16:uniqueId val="{00000002-BA61-4122-BCE4-E32BD5CCF19B}"/>
            </c:ext>
          </c:extLst>
        </c:ser>
        <c:ser>
          <c:idx val="1"/>
          <c:order val="1"/>
          <c:tx>
            <c:strRef>
              <c:f>Sheet1!$A$352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Sheet1!$B$352</c:f>
              <c:numCache>
                <c:formatCode>0.00%</c:formatCode>
                <c:ptCount val="1"/>
                <c:pt idx="0">
                  <c:v>0.87890000000000001</c:v>
                </c:pt>
              </c:numCache>
            </c:numRef>
          </c:val>
          <c:extLst>
            <c:ext xmlns:c16="http://schemas.microsoft.com/office/drawing/2014/chart" uri="{C3380CC4-5D6E-409C-BE32-E72D297353CC}">
              <c16:uniqueId val="{00000003-BA61-4122-BCE4-E32BD5CCF19B}"/>
            </c:ext>
          </c:extLst>
        </c:ser>
        <c:ser>
          <c:idx val="2"/>
          <c:order val="2"/>
          <c:tx>
            <c:strRef>
              <c:f>Sheet1!$A$353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Sheet1!$B$353</c:f>
              <c:numCache>
                <c:formatCode>0.00%</c:formatCode>
                <c:ptCount val="1"/>
                <c:pt idx="0">
                  <c:v>0.88300000000000001</c:v>
                </c:pt>
              </c:numCache>
            </c:numRef>
          </c:val>
          <c:extLst>
            <c:ext xmlns:c16="http://schemas.microsoft.com/office/drawing/2014/chart" uri="{C3380CC4-5D6E-409C-BE32-E72D297353CC}">
              <c16:uniqueId val="{00000004-BA61-4122-BCE4-E32BD5CCF19B}"/>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850000000000000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Sheet1!$A$377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Sheet1!$B$377:$C$377</c:f>
              <c:numCache>
                <c:formatCode>0.00%</c:formatCode>
                <c:ptCount val="2"/>
                <c:pt idx="0">
                  <c:v>0.95420000000000005</c:v>
                </c:pt>
                <c:pt idx="1">
                  <c:v>0.93920000000000003</c:v>
                </c:pt>
              </c:numCache>
            </c:numRef>
          </c:val>
          <c:extLst>
            <c:ext xmlns:c16="http://schemas.microsoft.com/office/drawing/2014/chart" uri="{C3380CC4-5D6E-409C-BE32-E72D297353CC}">
              <c16:uniqueId val="{00000000-0D81-42C7-A1F8-564E8900A497}"/>
            </c:ext>
          </c:extLst>
        </c:ser>
        <c:ser>
          <c:idx val="1"/>
          <c:order val="1"/>
          <c:tx>
            <c:strRef>
              <c:f>Sheet1!$A$378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Sheet1!$B$378:$C$378</c:f>
              <c:numCache>
                <c:formatCode>0.00%</c:formatCode>
                <c:ptCount val="2"/>
                <c:pt idx="0">
                  <c:v>0.93659999999999999</c:v>
                </c:pt>
                <c:pt idx="1">
                  <c:v>0.97729999999999995</c:v>
                </c:pt>
              </c:numCache>
            </c:numRef>
          </c:val>
          <c:extLst>
            <c:ext xmlns:c16="http://schemas.microsoft.com/office/drawing/2014/chart" uri="{C3380CC4-5D6E-409C-BE32-E72D297353CC}">
              <c16:uniqueId val="{00000001-0D81-42C7-A1F8-564E8900A497}"/>
            </c:ext>
          </c:extLst>
        </c:ser>
        <c:ser>
          <c:idx val="2"/>
          <c:order val="2"/>
          <c:tx>
            <c:strRef>
              <c:f>Sheet1!$A$379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Sheet1!$B$379:$C$379</c:f>
              <c:numCache>
                <c:formatCode>0.00%</c:formatCode>
                <c:ptCount val="2"/>
                <c:pt idx="0">
                  <c:v>0.98680000000000001</c:v>
                </c:pt>
                <c:pt idx="1">
                  <c:v>0.92959999999999998</c:v>
                </c:pt>
              </c:numCache>
            </c:numRef>
          </c:val>
          <c:extLst>
            <c:ext xmlns:c16="http://schemas.microsoft.com/office/drawing/2014/chart" uri="{C3380CC4-5D6E-409C-BE32-E72D297353CC}">
              <c16:uniqueId val="{00000002-0D81-42C7-A1F8-564E8900A497}"/>
            </c:ext>
          </c:extLst>
        </c:ser>
        <c:dLbls>
          <c:dLblPos val="outEnd"/>
          <c:showLegendKey val="0"/>
          <c:showVal val="1"/>
          <c:showCatName val="0"/>
          <c:showSerName val="0"/>
          <c:showPercent val="0"/>
          <c:showBubbleSize val="0"/>
        </c:dLbls>
        <c:gapWidth val="219"/>
        <c:overlap val="-27"/>
        <c:axId val="361956864"/>
        <c:axId val="361958400"/>
      </c:barChart>
      <c:catAx>
        <c:axId val="361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8400"/>
        <c:crosses val="autoZero"/>
        <c:auto val="1"/>
        <c:lblAlgn val="ctr"/>
        <c:lblOffset val="100"/>
        <c:noMultiLvlLbl val="0"/>
      </c:catAx>
      <c:valAx>
        <c:axId val="361958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alpha val="99000"/>
        </a:schemeClr>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4081277777777776"/>
          <c:y val="0.10348288478891357"/>
          <c:w val="0.72380366666666662"/>
          <c:h val="0.73025206916293439"/>
        </c:manualLayout>
      </c:layout>
      <c:barChart>
        <c:barDir val="bar"/>
        <c:grouping val="clustered"/>
        <c:varyColors val="0"/>
        <c:ser>
          <c:idx val="0"/>
          <c:order val="0"/>
          <c:tx>
            <c:strRef>
              <c:f>Sheet1!$A$395</c:f>
              <c:strCache>
                <c:ptCount val="1"/>
                <c:pt idx="0">
                  <c:v>MTN</c:v>
                </c:pt>
              </c:strCache>
            </c:strRef>
          </c:tx>
          <c:spPr>
            <a:solidFill>
              <a:srgbClr val="FFC00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412F-4ABF-94E9-5CACB717F25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Sheet1!$B$395:$E$395</c:f>
              <c:numCache>
                <c:formatCode>0.00</c:formatCode>
                <c:ptCount val="4"/>
                <c:pt idx="0">
                  <c:v>4432.96</c:v>
                </c:pt>
                <c:pt idx="1">
                  <c:v>1867.87</c:v>
                </c:pt>
                <c:pt idx="2">
                  <c:v>15424.48</c:v>
                </c:pt>
                <c:pt idx="3">
                  <c:v>9324.11</c:v>
                </c:pt>
              </c:numCache>
            </c:numRef>
          </c:val>
          <c:extLst>
            <c:ext xmlns:c16="http://schemas.microsoft.com/office/drawing/2014/chart" uri="{C3380CC4-5D6E-409C-BE32-E72D297353CC}">
              <c16:uniqueId val="{00000002-412F-4ABF-94E9-5CACB717F25E}"/>
            </c:ext>
          </c:extLst>
        </c:ser>
        <c:ser>
          <c:idx val="1"/>
          <c:order val="1"/>
          <c:tx>
            <c:strRef>
              <c:f>Sheet1!$A$396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Sheet1!$B$396:$E$396</c:f>
              <c:numCache>
                <c:formatCode>0.00</c:formatCode>
                <c:ptCount val="4"/>
                <c:pt idx="0">
                  <c:v>3134.27</c:v>
                </c:pt>
                <c:pt idx="1">
                  <c:v>1352.87</c:v>
                </c:pt>
                <c:pt idx="2">
                  <c:v>11141.72</c:v>
                </c:pt>
                <c:pt idx="3">
                  <c:v>8654.8799999999992</c:v>
                </c:pt>
              </c:numCache>
            </c:numRef>
          </c:val>
          <c:extLst>
            <c:ext xmlns:c16="http://schemas.microsoft.com/office/drawing/2014/chart" uri="{C3380CC4-5D6E-409C-BE32-E72D297353CC}">
              <c16:uniqueId val="{00000003-412F-4ABF-94E9-5CACB717F25E}"/>
            </c:ext>
          </c:extLst>
        </c:ser>
        <c:ser>
          <c:idx val="2"/>
          <c:order val="2"/>
          <c:tx>
            <c:strRef>
              <c:f>Sheet1!$A$397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Sheet1!$B$397:$E$397</c:f>
              <c:numCache>
                <c:formatCode>0.00</c:formatCode>
                <c:ptCount val="4"/>
                <c:pt idx="0">
                  <c:v>5867.9</c:v>
                </c:pt>
                <c:pt idx="1">
                  <c:v>1793.38</c:v>
                </c:pt>
                <c:pt idx="2">
                  <c:v>12444.15</c:v>
                </c:pt>
                <c:pt idx="3">
                  <c:v>10254.99</c:v>
                </c:pt>
              </c:numCache>
            </c:numRef>
          </c:val>
          <c:extLst>
            <c:ext xmlns:c16="http://schemas.microsoft.com/office/drawing/2014/chart" uri="{C3380CC4-5D6E-409C-BE32-E72D297353CC}">
              <c16:uniqueId val="{00000004-412F-4ABF-94E9-5CACB717F25E}"/>
            </c:ext>
          </c:extLst>
        </c:ser>
        <c:dLbls>
          <c:dLblPos val="outEnd"/>
          <c:showLegendKey val="0"/>
          <c:showVal val="1"/>
          <c:showCatName val="0"/>
          <c:showSerName val="0"/>
          <c:showPercent val="0"/>
          <c:showBubbleSize val="0"/>
        </c:dLbls>
        <c:gapWidth val="182"/>
        <c:axId val="362297216"/>
        <c:axId val="362298752"/>
      </c:barChart>
      <c:catAx>
        <c:axId val="36229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8752"/>
        <c:crosses val="autoZero"/>
        <c:auto val="1"/>
        <c:lblAlgn val="ctr"/>
        <c:lblOffset val="100"/>
        <c:noMultiLvlLbl val="0"/>
      </c:catAx>
      <c:valAx>
        <c:axId val="36229875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Sheet1!$A$467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Sheet1!$B$467</c:f>
              <c:numCache>
                <c:formatCode>0.00%</c:formatCode>
                <c:ptCount val="1"/>
                <c:pt idx="0">
                  <c:v>0.9708</c:v>
                </c:pt>
              </c:numCache>
            </c:numRef>
          </c:val>
          <c:extLst>
            <c:ext xmlns:c16="http://schemas.microsoft.com/office/drawing/2014/chart" uri="{C3380CC4-5D6E-409C-BE32-E72D297353CC}">
              <c16:uniqueId val="{00000000-C959-45D6-A374-0383520ADEA3}"/>
            </c:ext>
          </c:extLst>
        </c:ser>
        <c:ser>
          <c:idx val="1"/>
          <c:order val="1"/>
          <c:tx>
            <c:strRef>
              <c:f>Sheet1!$A$468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Sheet1!$B$468</c:f>
              <c:numCache>
                <c:formatCode>0.00%</c:formatCode>
                <c:ptCount val="1"/>
                <c:pt idx="0">
                  <c:v>0.95330000000000004</c:v>
                </c:pt>
              </c:numCache>
            </c:numRef>
          </c:val>
          <c:extLst>
            <c:ext xmlns:c16="http://schemas.microsoft.com/office/drawing/2014/chart" uri="{C3380CC4-5D6E-409C-BE32-E72D297353CC}">
              <c16:uniqueId val="{00000001-C959-45D6-A374-0383520ADEA3}"/>
            </c:ext>
          </c:extLst>
        </c:ser>
        <c:ser>
          <c:idx val="2"/>
          <c:order val="2"/>
          <c:tx>
            <c:strRef>
              <c:f>Sheet1!$A$469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Sheet1!$B$469</c:f>
              <c:numCache>
                <c:formatCode>0.00%</c:formatCode>
                <c:ptCount val="1"/>
                <c:pt idx="0">
                  <c:v>0.9526</c:v>
                </c:pt>
              </c:numCache>
            </c:numRef>
          </c:val>
          <c:extLst>
            <c:ext xmlns:c16="http://schemas.microsoft.com/office/drawing/2014/chart" uri="{C3380CC4-5D6E-409C-BE32-E72D297353CC}">
              <c16:uniqueId val="{00000002-C959-45D6-A374-0383520ADEA3}"/>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Sheet1!$A$415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Sheet1!$B$415:$C$415</c:f>
              <c:numCache>
                <c:formatCode>0.00%</c:formatCode>
                <c:ptCount val="2"/>
                <c:pt idx="0">
                  <c:v>0.99409999999999998</c:v>
                </c:pt>
                <c:pt idx="1">
                  <c:v>0.93130000000000002</c:v>
                </c:pt>
              </c:numCache>
            </c:numRef>
          </c:val>
          <c:extLst>
            <c:ext xmlns:c16="http://schemas.microsoft.com/office/drawing/2014/chart" uri="{C3380CC4-5D6E-409C-BE32-E72D297353CC}">
              <c16:uniqueId val="{00000000-3783-4594-8099-D241E58EF77D}"/>
            </c:ext>
          </c:extLst>
        </c:ser>
        <c:ser>
          <c:idx val="1"/>
          <c:order val="1"/>
          <c:tx>
            <c:strRef>
              <c:f>Sheet1!$A$416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Sheet1!$B$416:$C$416</c:f>
              <c:numCache>
                <c:formatCode>0.00%</c:formatCode>
                <c:ptCount val="2"/>
                <c:pt idx="0">
                  <c:v>0.93259999999999998</c:v>
                </c:pt>
                <c:pt idx="1">
                  <c:v>0.90790000000000004</c:v>
                </c:pt>
              </c:numCache>
            </c:numRef>
          </c:val>
          <c:extLst>
            <c:ext xmlns:c16="http://schemas.microsoft.com/office/drawing/2014/chart" uri="{C3380CC4-5D6E-409C-BE32-E72D297353CC}">
              <c16:uniqueId val="{00000001-3783-4594-8099-D241E58EF77D}"/>
            </c:ext>
          </c:extLst>
        </c:ser>
        <c:ser>
          <c:idx val="2"/>
          <c:order val="2"/>
          <c:tx>
            <c:strRef>
              <c:f>Sheet1!$A$417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Sheet1!$B$417:$C$417</c:f>
              <c:numCache>
                <c:formatCode>0.00%</c:formatCode>
                <c:ptCount val="2"/>
                <c:pt idx="0">
                  <c:v>0.875</c:v>
                </c:pt>
                <c:pt idx="1">
                  <c:v>0.9103</c:v>
                </c:pt>
              </c:numCache>
            </c:numRef>
          </c:val>
          <c:extLst>
            <c:ext xmlns:c16="http://schemas.microsoft.com/office/drawing/2014/chart" uri="{C3380CC4-5D6E-409C-BE32-E72D297353CC}">
              <c16:uniqueId val="{00000002-3783-4594-8099-D241E58EF77D}"/>
            </c:ext>
          </c:extLst>
        </c:ser>
        <c:dLbls>
          <c:dLblPos val="outEnd"/>
          <c:showLegendKey val="0"/>
          <c:showVal val="1"/>
          <c:showCatName val="0"/>
          <c:showSerName val="0"/>
          <c:showPercent val="0"/>
          <c:showBubbleSize val="0"/>
        </c:dLbls>
        <c:gapWidth val="219"/>
        <c:overlap val="-27"/>
        <c:axId val="979608223"/>
        <c:axId val="414380047"/>
      </c:barChart>
      <c:catAx>
        <c:axId val="97960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4380047"/>
        <c:crosses val="autoZero"/>
        <c:auto val="1"/>
        <c:lblAlgn val="ctr"/>
        <c:lblOffset val="100"/>
        <c:noMultiLvlLbl val="0"/>
      </c:catAx>
      <c:valAx>
        <c:axId val="414380047"/>
        <c:scaling>
          <c:orientation val="minMax"/>
          <c:min val="0.850000000000000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9608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2893477829337832"/>
          <c:y val="0.11175330314605787"/>
          <c:w val="0.82588586273263154"/>
          <c:h val="0.60115768209218134"/>
        </c:manualLayout>
      </c:layout>
      <c:barChart>
        <c:barDir val="bar"/>
        <c:grouping val="clustered"/>
        <c:varyColors val="0"/>
        <c:ser>
          <c:idx val="0"/>
          <c:order val="0"/>
          <c:tx>
            <c:strRef>
              <c:f>Sheet1!$A$447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Sheet1!$B$447:$E$447</c:f>
              <c:numCache>
                <c:formatCode>0.00</c:formatCode>
                <c:ptCount val="4"/>
                <c:pt idx="0">
                  <c:v>39881.870000000003</c:v>
                </c:pt>
                <c:pt idx="1">
                  <c:v>13135.49</c:v>
                </c:pt>
                <c:pt idx="2">
                  <c:v>180500.66</c:v>
                </c:pt>
                <c:pt idx="3">
                  <c:v>39240.870000000003</c:v>
                </c:pt>
              </c:numCache>
            </c:numRef>
          </c:val>
          <c:extLst>
            <c:ext xmlns:c16="http://schemas.microsoft.com/office/drawing/2014/chart" uri="{C3380CC4-5D6E-409C-BE32-E72D297353CC}">
              <c16:uniqueId val="{00000000-5557-4309-8528-7AB5A802FD3E}"/>
            </c:ext>
          </c:extLst>
        </c:ser>
        <c:ser>
          <c:idx val="1"/>
          <c:order val="1"/>
          <c:tx>
            <c:strRef>
              <c:f>Sheet1!$A$448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Sheet1!$B$448:$E$448</c:f>
              <c:numCache>
                <c:formatCode>0.00</c:formatCode>
                <c:ptCount val="4"/>
                <c:pt idx="0">
                  <c:v>10525.87</c:v>
                </c:pt>
                <c:pt idx="1">
                  <c:v>7045.87</c:v>
                </c:pt>
                <c:pt idx="2">
                  <c:v>181699.27</c:v>
                </c:pt>
                <c:pt idx="3">
                  <c:v>20106.75</c:v>
                </c:pt>
              </c:numCache>
            </c:numRef>
          </c:val>
          <c:extLst>
            <c:ext xmlns:c16="http://schemas.microsoft.com/office/drawing/2014/chart" uri="{C3380CC4-5D6E-409C-BE32-E72D297353CC}">
              <c16:uniqueId val="{00000001-5557-4309-8528-7AB5A802FD3E}"/>
            </c:ext>
          </c:extLst>
        </c:ser>
        <c:ser>
          <c:idx val="2"/>
          <c:order val="2"/>
          <c:tx>
            <c:strRef>
              <c:f>Sheet1!$A$449</c:f>
              <c:strCache>
                <c:ptCount val="1"/>
                <c:pt idx="0">
                  <c:v>CELTISS</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Sheet1!$B$449:$E$449</c:f>
              <c:numCache>
                <c:formatCode>0.00</c:formatCode>
                <c:ptCount val="4"/>
                <c:pt idx="0">
                  <c:v>10351.44</c:v>
                </c:pt>
                <c:pt idx="1">
                  <c:v>9103.26</c:v>
                </c:pt>
                <c:pt idx="2">
                  <c:v>19475.22</c:v>
                </c:pt>
                <c:pt idx="3">
                  <c:v>14849.72</c:v>
                </c:pt>
              </c:numCache>
            </c:numRef>
          </c:val>
          <c:extLst>
            <c:ext xmlns:c16="http://schemas.microsoft.com/office/drawing/2014/chart" uri="{C3380CC4-5D6E-409C-BE32-E72D297353CC}">
              <c16:uniqueId val="{00000002-5557-4309-8528-7AB5A802FD3E}"/>
            </c:ext>
          </c:extLst>
        </c:ser>
        <c:dLbls>
          <c:dLblPos val="outEnd"/>
          <c:showLegendKey val="0"/>
          <c:showVal val="1"/>
          <c:showCatName val="0"/>
          <c:showSerName val="0"/>
          <c:showPercent val="0"/>
          <c:showBubbleSize val="0"/>
        </c:dLbls>
        <c:gapWidth val="182"/>
        <c:axId val="362754816"/>
        <c:axId val="362756352"/>
      </c:barChart>
      <c:catAx>
        <c:axId val="36275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6352"/>
        <c:crosses val="autoZero"/>
        <c:auto val="1"/>
        <c:lblAlgn val="ctr"/>
        <c:lblOffset val="100"/>
        <c:noMultiLvlLbl val="0"/>
      </c:catAx>
      <c:valAx>
        <c:axId val="362756352"/>
        <c:scaling>
          <c:orientation val="minMax"/>
          <c:max val="220000"/>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4816"/>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a:t>3G</a:t>
            </a:r>
            <a:r>
              <a:rPr lang="fr-FR" baseline="0"/>
              <a:t> band </a:t>
            </a:r>
            <a:r>
              <a:rPr lang="fr-FR" sz="1400" b="0" i="0" u="none" strike="noStrike" baseline="0">
                <a:effectLst/>
              </a:rPr>
              <a:t>Distribution </a:t>
            </a:r>
            <a:r>
              <a:rPr lang="fr-FR"/>
              <a:t>(%)</a:t>
            </a:r>
          </a:p>
        </c:rich>
      </c:tx>
      <c:layout>
        <c:manualLayout>
          <c:xMode val="edge"/>
          <c:yMode val="edge"/>
          <c:x val="0.25289574219889183"/>
          <c:y val="4.8840625906657886E-2"/>
          <c:w val="0.7471042275428772"/>
          <c:h val="0.15181452035903931"/>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Sheet1!$B$571:$C$571</c:f>
              <c:numCache>
                <c:formatCode>0.00%</c:formatCode>
                <c:ptCount val="2"/>
                <c:pt idx="0">
                  <c:v>0.1123</c:v>
                </c:pt>
                <c:pt idx="1">
                  <c:v>0.88770000000000004</c:v>
                </c:pt>
              </c:numCache>
            </c:numRef>
          </c:val>
          <c:extLst>
            <c:ext xmlns:c16="http://schemas.microsoft.com/office/drawing/2014/chart" uri="{C3380CC4-5D6E-409C-BE32-E72D297353CC}">
              <c16:uniqueId val="{00000000-ED62-4D4B-9F77-054676BA9896}"/>
            </c:ext>
          </c:extLst>
        </c:ser>
        <c:ser>
          <c:idx val="2"/>
          <c:order val="1"/>
          <c:tx>
            <c:strRef>
              <c:f>Sheet1!$A$572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Sheet1!$B$572:$C$572</c:f>
              <c:numCache>
                <c:formatCode>0.00%</c:formatCode>
                <c:ptCount val="2"/>
                <c:pt idx="0">
                  <c:v>0.48549999999999999</c:v>
                </c:pt>
                <c:pt idx="1">
                  <c:v>0.51449999999999996</c:v>
                </c:pt>
              </c:numCache>
            </c:numRef>
          </c:val>
          <c:extLst>
            <c:ext xmlns:c16="http://schemas.microsoft.com/office/drawing/2014/chart" uri="{C3380CC4-5D6E-409C-BE32-E72D297353CC}">
              <c16:uniqueId val="{00000001-ED62-4D4B-9F77-054676BA9896}"/>
            </c:ext>
          </c:extLst>
        </c:ser>
        <c:ser>
          <c:idx val="1"/>
          <c:order val="2"/>
          <c:tx>
            <c:strRef>
              <c:f>Sheet1!$A$573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Sheet1!$B$573:$C$573</c:f>
              <c:numCache>
                <c:formatCode>0.00%</c:formatCode>
                <c:ptCount val="2"/>
                <c:pt idx="0">
                  <c:v>0.29089999999999999</c:v>
                </c:pt>
                <c:pt idx="1">
                  <c:v>0.70909999999999995</c:v>
                </c:pt>
              </c:numCache>
            </c:numRef>
          </c:val>
          <c:extLst>
            <c:ext xmlns:c16="http://schemas.microsoft.com/office/drawing/2014/chart" uri="{C3380CC4-5D6E-409C-BE32-E72D297353CC}">
              <c16:uniqueId val="{00000002-ED62-4D4B-9F77-054676BA9896}"/>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Band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Sheet1!$A$493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Sheet1!$B$493:$F$493</c:f>
              <c:numCache>
                <c:formatCode>0.00%</c:formatCode>
                <c:ptCount val="5"/>
                <c:pt idx="0">
                  <c:v>0.30170000000000002</c:v>
                </c:pt>
                <c:pt idx="1">
                  <c:v>5.3600000000000002E-2</c:v>
                </c:pt>
                <c:pt idx="2">
                  <c:v>0.1857</c:v>
                </c:pt>
                <c:pt idx="3">
                  <c:v>2.7000000000000001E-3</c:v>
                </c:pt>
                <c:pt idx="4">
                  <c:v>0.45629999999999998</c:v>
                </c:pt>
              </c:numCache>
            </c:numRef>
          </c:val>
          <c:extLst>
            <c:ext xmlns:c16="http://schemas.microsoft.com/office/drawing/2014/chart" uri="{C3380CC4-5D6E-409C-BE32-E72D297353CC}">
              <c16:uniqueId val="{00000000-A864-4D4E-B80C-3B01A50365D8}"/>
            </c:ext>
          </c:extLst>
        </c:ser>
        <c:ser>
          <c:idx val="1"/>
          <c:order val="1"/>
          <c:tx>
            <c:strRef>
              <c:f>Sheet1!$A$494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Sheet1!$B$494:$F$494</c:f>
              <c:numCache>
                <c:formatCode>0.00%</c:formatCode>
                <c:ptCount val="5"/>
                <c:pt idx="0">
                  <c:v>0.92330000000000001</c:v>
                </c:pt>
                <c:pt idx="1">
                  <c:v>0</c:v>
                </c:pt>
                <c:pt idx="2">
                  <c:v>3.1099999999999999E-2</c:v>
                </c:pt>
                <c:pt idx="3">
                  <c:v>0</c:v>
                </c:pt>
                <c:pt idx="4">
                  <c:v>4.5600000000000002E-2</c:v>
                </c:pt>
              </c:numCache>
            </c:numRef>
          </c:val>
          <c:extLst>
            <c:ext xmlns:c16="http://schemas.microsoft.com/office/drawing/2014/chart" uri="{C3380CC4-5D6E-409C-BE32-E72D297353CC}">
              <c16:uniqueId val="{00000001-A864-4D4E-B80C-3B01A50365D8}"/>
            </c:ext>
          </c:extLst>
        </c:ser>
        <c:ser>
          <c:idx val="2"/>
          <c:order val="2"/>
          <c:tx>
            <c:strRef>
              <c:f>Sheet1!$A$495</c:f>
              <c:strCache>
                <c:ptCount val="1"/>
                <c:pt idx="0">
                  <c:v>CELTISS</c:v>
                </c:pt>
              </c:strCache>
            </c:strRef>
          </c:tx>
          <c:spPr>
            <a:solidFill>
              <a:srgbClr val="0070C0"/>
            </a:solidFill>
            <a:ln>
              <a:noFill/>
            </a:ln>
            <a:effectLst/>
          </c:spPr>
          <c:invertIfNegative val="0"/>
          <c:dLbls>
            <c:dLbl>
              <c:idx val="1"/>
              <c:layout>
                <c:manualLayout>
                  <c:x val="9.8422439842078564E-3"/>
                  <c:y val="-3.1928480204342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64-4D4E-B80C-3B01A50365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Sheet1!$B$495:$F$495</c:f>
              <c:numCache>
                <c:formatCode>0.00%</c:formatCode>
                <c:ptCount val="5"/>
                <c:pt idx="0">
                  <c:v>0.74670000000000003</c:v>
                </c:pt>
                <c:pt idx="1">
                  <c:v>0</c:v>
                </c:pt>
                <c:pt idx="2">
                  <c:v>0.2427</c:v>
                </c:pt>
                <c:pt idx="3">
                  <c:v>0</c:v>
                </c:pt>
                <c:pt idx="4">
                  <c:v>1.06E-2</c:v>
                </c:pt>
              </c:numCache>
            </c:numRef>
          </c:val>
          <c:extLst>
            <c:ext xmlns:c16="http://schemas.microsoft.com/office/drawing/2014/chart" uri="{C3380CC4-5D6E-409C-BE32-E72D297353CC}">
              <c16:uniqueId val="{00000003-A864-4D4E-B80C-3B01A50365D8}"/>
            </c:ext>
          </c:extLst>
        </c:ser>
        <c:dLbls>
          <c:dLblPos val="outEnd"/>
          <c:showLegendKey val="0"/>
          <c:showVal val="1"/>
          <c:showCatName val="0"/>
          <c:showSerName val="0"/>
          <c:showPercent val="0"/>
          <c:showBubbleSize val="0"/>
        </c:dLbls>
        <c:gapWidth val="219"/>
        <c:overlap val="-27"/>
        <c:axId val="363086976"/>
        <c:axId val="363088512"/>
      </c:barChart>
      <c:catAx>
        <c:axId val="3630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8512"/>
        <c:crosses val="autoZero"/>
        <c:auto val="1"/>
        <c:lblAlgn val="ctr"/>
        <c:lblOffset val="100"/>
        <c:noMultiLvlLbl val="0"/>
      </c:catAx>
      <c:valAx>
        <c:axId val="36308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3G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Sheet1!$B$606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Sheet1!$B$607:$B$610</c:f>
              <c:numCache>
                <c:formatCode>0.00%</c:formatCode>
                <c:ptCount val="4"/>
                <c:pt idx="0">
                  <c:v>0.35249999999999998</c:v>
                </c:pt>
                <c:pt idx="1">
                  <c:v>0.23139999999999999</c:v>
                </c:pt>
                <c:pt idx="2">
                  <c:v>3.0999999999999999E-3</c:v>
                </c:pt>
                <c:pt idx="3">
                  <c:v>0.41289999999999999</c:v>
                </c:pt>
              </c:numCache>
            </c:numRef>
          </c:val>
          <c:extLst>
            <c:ext xmlns:c16="http://schemas.microsoft.com/office/drawing/2014/chart" uri="{C3380CC4-5D6E-409C-BE32-E72D297353CC}">
              <c16:uniqueId val="{00000000-6E2C-476A-83E0-E0F4F09166FF}"/>
            </c:ext>
          </c:extLst>
        </c:ser>
        <c:ser>
          <c:idx val="1"/>
          <c:order val="1"/>
          <c:tx>
            <c:strRef>
              <c:f>Sheet1!$C$606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Sheet1!$C$607:$C$610</c:f>
              <c:numCache>
                <c:formatCode>0.00%</c:formatCode>
                <c:ptCount val="4"/>
                <c:pt idx="0">
                  <c:v>0.1835</c:v>
                </c:pt>
                <c:pt idx="1">
                  <c:v>0.40670000000000001</c:v>
                </c:pt>
                <c:pt idx="2">
                  <c:v>1.9E-3</c:v>
                </c:pt>
                <c:pt idx="3">
                  <c:v>0.4078</c:v>
                </c:pt>
              </c:numCache>
            </c:numRef>
          </c:val>
          <c:extLst>
            <c:ext xmlns:c16="http://schemas.microsoft.com/office/drawing/2014/chart" uri="{C3380CC4-5D6E-409C-BE32-E72D297353CC}">
              <c16:uniqueId val="{00000001-6E2C-476A-83E0-E0F4F09166FF}"/>
            </c:ext>
          </c:extLst>
        </c:ser>
        <c:ser>
          <c:idx val="2"/>
          <c:order val="2"/>
          <c:tx>
            <c:strRef>
              <c:f>Sheet1!$D$606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Sheet1!$D$607:$D$610</c:f>
              <c:numCache>
                <c:formatCode>0.00%</c:formatCode>
                <c:ptCount val="4"/>
                <c:pt idx="0">
                  <c:v>0.3049</c:v>
                </c:pt>
                <c:pt idx="1">
                  <c:v>0.1318</c:v>
                </c:pt>
                <c:pt idx="2">
                  <c:v>2.6599999999999999E-2</c:v>
                </c:pt>
                <c:pt idx="3">
                  <c:v>0.53520000000000001</c:v>
                </c:pt>
              </c:numCache>
            </c:numRef>
          </c:val>
          <c:extLst>
            <c:ext xmlns:c16="http://schemas.microsoft.com/office/drawing/2014/chart" uri="{C3380CC4-5D6E-409C-BE32-E72D297353CC}">
              <c16:uniqueId val="{00000002-6E2C-476A-83E0-E0F4F09166FF}"/>
            </c:ext>
          </c:extLst>
        </c:ser>
        <c:dLbls>
          <c:dLblPos val="outEnd"/>
          <c:showLegendKey val="0"/>
          <c:showVal val="1"/>
          <c:showCatName val="0"/>
          <c:showSerName val="0"/>
          <c:showPercent val="0"/>
          <c:showBubbleSize val="0"/>
        </c:dLbls>
        <c:gapWidth val="219"/>
        <c:overlap val="-27"/>
        <c:axId val="1019512799"/>
        <c:axId val="1000977727"/>
      </c:barChart>
      <c:catAx>
        <c:axId val="10195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0977727"/>
        <c:crosses val="autoZero"/>
        <c:auto val="1"/>
        <c:lblAlgn val="ctr"/>
        <c:lblOffset val="100"/>
        <c:noMultiLvlLbl val="0"/>
      </c:catAx>
      <c:valAx>
        <c:axId val="1000977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95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1"/>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Sheet1!$B$590</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Sheet1!$B$591:$B$592</c:f>
              <c:numCache>
                <c:formatCode>0.00%</c:formatCode>
                <c:ptCount val="2"/>
                <c:pt idx="0">
                  <c:v>0.18210000000000001</c:v>
                </c:pt>
                <c:pt idx="1">
                  <c:v>0.81789999999999996</c:v>
                </c:pt>
              </c:numCache>
            </c:numRef>
          </c:val>
          <c:extLst>
            <c:ext xmlns:c16="http://schemas.microsoft.com/office/drawing/2014/chart" uri="{C3380CC4-5D6E-409C-BE32-E72D297353CC}">
              <c16:uniqueId val="{00000000-7B74-4E37-81BC-DF0967061334}"/>
            </c:ext>
          </c:extLst>
        </c:ser>
        <c:ser>
          <c:idx val="1"/>
          <c:order val="1"/>
          <c:tx>
            <c:strRef>
              <c:f>Sheet1!$C$590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Sheet1!$C$591:$C$592</c:f>
              <c:numCache>
                <c:formatCode>0.00%</c:formatCode>
                <c:ptCount val="2"/>
                <c:pt idx="0">
                  <c:v>0.53879999999999995</c:v>
                </c:pt>
                <c:pt idx="1">
                  <c:v>0.4612</c:v>
                </c:pt>
              </c:numCache>
            </c:numRef>
          </c:val>
          <c:extLst>
            <c:ext xmlns:c16="http://schemas.microsoft.com/office/drawing/2014/chart" uri="{C3380CC4-5D6E-409C-BE32-E72D297353CC}">
              <c16:uniqueId val="{00000001-7B74-4E37-81BC-DF0967061334}"/>
            </c:ext>
          </c:extLst>
        </c:ser>
        <c:ser>
          <c:idx val="2"/>
          <c:order val="2"/>
          <c:tx>
            <c:strRef>
              <c:f>Sheet1!$D$590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Sheet1!$D$591:$D$592</c:f>
              <c:numCache>
                <c:formatCode>0.00%</c:formatCode>
                <c:ptCount val="2"/>
                <c:pt idx="0">
                  <c:v>0.52439999999999998</c:v>
                </c:pt>
                <c:pt idx="1">
                  <c:v>0.47560000000000002</c:v>
                </c:pt>
              </c:numCache>
            </c:numRef>
          </c:val>
          <c:extLst>
            <c:ext xmlns:c16="http://schemas.microsoft.com/office/drawing/2014/chart" uri="{C3380CC4-5D6E-409C-BE32-E72D297353CC}">
              <c16:uniqueId val="{00000002-7B74-4E37-81BC-DF0967061334}"/>
            </c:ext>
          </c:extLst>
        </c:ser>
        <c:dLbls>
          <c:dLblPos val="outEnd"/>
          <c:showLegendKey val="0"/>
          <c:showVal val="1"/>
          <c:showCatName val="0"/>
          <c:showSerName val="0"/>
          <c:showPercent val="0"/>
          <c:showBubbleSize val="0"/>
        </c:dLbls>
        <c:gapWidth val="219"/>
        <c:overlap val="-27"/>
        <c:axId val="986534575"/>
        <c:axId val="753523247"/>
      </c:barChart>
      <c:catAx>
        <c:axId val="9865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523247"/>
        <c:crosses val="autoZero"/>
        <c:auto val="1"/>
        <c:lblAlgn val="ctr"/>
        <c:lblOffset val="100"/>
        <c:noMultiLvlLbl val="0"/>
      </c:catAx>
      <c:valAx>
        <c:axId val="753523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6534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RSRP Distribution (%)</a:t>
            </a:r>
          </a:p>
        </c:rich>
      </c:tx>
      <c:layout>
        <c:manualLayout>
          <c:xMode val="edge"/>
          <c:yMode val="edge"/>
          <c:x val="0.3653220940743403"/>
          <c:y val="5.1584447292925599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7498151909683349E-2"/>
          <c:y val="0.17954011940595618"/>
          <c:w val="0.901385046637452"/>
          <c:h val="0.63360087383611008"/>
        </c:manualLayout>
      </c:layout>
      <c:barChart>
        <c:barDir val="col"/>
        <c:grouping val="clustered"/>
        <c:varyColors val="0"/>
        <c:ser>
          <c:idx val="0"/>
          <c:order val="0"/>
          <c:tx>
            <c:strRef>
              <c:f>Sheet1!$A$45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Sheet1!$B$45:$D$45</c:f>
              <c:numCache>
                <c:formatCode>0.00%</c:formatCode>
                <c:ptCount val="3"/>
                <c:pt idx="0">
                  <c:v>0.28989999999999999</c:v>
                </c:pt>
                <c:pt idx="1">
                  <c:v>0.57399999999999995</c:v>
                </c:pt>
                <c:pt idx="2">
                  <c:v>0.81200000000000006</c:v>
                </c:pt>
              </c:numCache>
            </c:numRef>
          </c:val>
          <c:extLst>
            <c:ext xmlns:c16="http://schemas.microsoft.com/office/drawing/2014/chart" uri="{C3380CC4-5D6E-409C-BE32-E72D297353CC}">
              <c16:uniqueId val="{00000000-00DC-4F05-B98A-A778E380340B}"/>
            </c:ext>
          </c:extLst>
        </c:ser>
        <c:ser>
          <c:idx val="2"/>
          <c:order val="1"/>
          <c:tx>
            <c:strRef>
              <c:f>Sheet1!$A$46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Sheet1!$B$46:$D$46</c:f>
              <c:numCache>
                <c:formatCode>0.00%</c:formatCode>
                <c:ptCount val="3"/>
                <c:pt idx="0">
                  <c:v>0.28349999999999997</c:v>
                </c:pt>
                <c:pt idx="1">
                  <c:v>0.55430000000000001</c:v>
                </c:pt>
                <c:pt idx="2">
                  <c:v>0.73780000000000001</c:v>
                </c:pt>
              </c:numCache>
            </c:numRef>
          </c:val>
          <c:extLst>
            <c:ext xmlns:c16="http://schemas.microsoft.com/office/drawing/2014/chart" uri="{C3380CC4-5D6E-409C-BE32-E72D297353CC}">
              <c16:uniqueId val="{00000001-00DC-4F05-B98A-A778E380340B}"/>
            </c:ext>
          </c:extLst>
        </c:ser>
        <c:ser>
          <c:idx val="1"/>
          <c:order val="2"/>
          <c:tx>
            <c:strRef>
              <c:f>Sheet1!$A$47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Sheet1!$B$47:$D$47</c:f>
              <c:numCache>
                <c:formatCode>0.00%</c:formatCode>
                <c:ptCount val="3"/>
                <c:pt idx="0">
                  <c:v>0.25319999999999998</c:v>
                </c:pt>
                <c:pt idx="1">
                  <c:v>0.49509999999999998</c:v>
                </c:pt>
                <c:pt idx="2">
                  <c:v>0.67630000000000001</c:v>
                </c:pt>
              </c:numCache>
            </c:numRef>
          </c:val>
          <c:extLst>
            <c:ext xmlns:c16="http://schemas.microsoft.com/office/drawing/2014/chart" uri="{C3380CC4-5D6E-409C-BE32-E72D297353CC}">
              <c16:uniqueId val="{00000002-00DC-4F05-B98A-A778E380340B}"/>
            </c:ext>
          </c:extLst>
        </c:ser>
        <c:dLbls>
          <c:dLblPos val="outEnd"/>
          <c:showLegendKey val="0"/>
          <c:showVal val="1"/>
          <c:showCatName val="0"/>
          <c:showSerName val="0"/>
          <c:showPercent val="0"/>
          <c:showBubbleSize val="0"/>
        </c:dLbls>
        <c:gapWidth val="219"/>
        <c:overlap val="-27"/>
        <c:axId val="284408832"/>
        <c:axId val="286049024"/>
      </c:barChart>
      <c:catAx>
        <c:axId val="284408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049024"/>
        <c:crosses val="autoZero"/>
        <c:auto val="1"/>
        <c:lblAlgn val="ctr"/>
        <c:lblOffset val="100"/>
        <c:tickLblSkip val="1"/>
        <c:noMultiLvlLbl val="1"/>
      </c:catAx>
      <c:valAx>
        <c:axId val="286049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40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SINR Comparison </a:t>
            </a:r>
            <a:endParaRPr 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Sheet1!$B$128:$F$128</c:f>
              <c:numCache>
                <c:formatCode>0.00%</c:formatCode>
                <c:ptCount val="5"/>
                <c:pt idx="0">
                  <c:v>3.5799999999999998E-2</c:v>
                </c:pt>
                <c:pt idx="1">
                  <c:v>6.4000000000000001E-2</c:v>
                </c:pt>
                <c:pt idx="2">
                  <c:v>0.2034</c:v>
                </c:pt>
                <c:pt idx="3">
                  <c:v>0.69679999999999997</c:v>
                </c:pt>
                <c:pt idx="4">
                  <c:v>0.9002</c:v>
                </c:pt>
              </c:numCache>
            </c:numRef>
          </c:val>
          <c:extLst>
            <c:ext xmlns:c16="http://schemas.microsoft.com/office/drawing/2014/chart" uri="{C3380CC4-5D6E-409C-BE32-E72D297353CC}">
              <c16:uniqueId val="{00000000-2B6C-4DC7-8713-2CA31C0638D6}"/>
            </c:ext>
          </c:extLst>
        </c:ser>
        <c:ser>
          <c:idx val="2"/>
          <c:order val="1"/>
          <c:tx>
            <c:strRef>
              <c:f>Sheet1!$A$129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Sheet1!$B$129:$F$129</c:f>
              <c:numCache>
                <c:formatCode>0.00%</c:formatCode>
                <c:ptCount val="5"/>
                <c:pt idx="0">
                  <c:v>6.3600000000000004E-2</c:v>
                </c:pt>
                <c:pt idx="1">
                  <c:v>0.11</c:v>
                </c:pt>
                <c:pt idx="2">
                  <c:v>0.25509999999999999</c:v>
                </c:pt>
                <c:pt idx="3">
                  <c:v>0.57130000000000003</c:v>
                </c:pt>
                <c:pt idx="4">
                  <c:v>0.82640000000000002</c:v>
                </c:pt>
              </c:numCache>
            </c:numRef>
          </c:val>
          <c:extLst>
            <c:ext xmlns:c16="http://schemas.microsoft.com/office/drawing/2014/chart" uri="{C3380CC4-5D6E-409C-BE32-E72D297353CC}">
              <c16:uniqueId val="{00000001-2B6C-4DC7-8713-2CA31C0638D6}"/>
            </c:ext>
          </c:extLst>
        </c:ser>
        <c:ser>
          <c:idx val="1"/>
          <c:order val="2"/>
          <c:tx>
            <c:strRef>
              <c:f>Sheet1!$A$130</c:f>
              <c:strCache>
                <c:ptCount val="1"/>
                <c:pt idx="0">
                  <c:v>CELTISS</c:v>
                </c:pt>
              </c:strCache>
            </c:strRef>
          </c:tx>
          <c:spPr>
            <a:solidFill>
              <a:srgbClr val="0070C0"/>
            </a:solidFill>
            <a:ln>
              <a:noFill/>
            </a:ln>
            <a:effectLst/>
          </c:spPr>
          <c:invertIfNegative val="0"/>
          <c:dLbls>
            <c:dLbl>
              <c:idx val="0"/>
              <c:layout>
                <c:manualLayout>
                  <c:x val="2.6811111111111112E-2"/>
                  <c:y val="-1.557398109895759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6C-4DC7-8713-2CA31C0638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Sheet1!$B$130:$F$130</c:f>
              <c:numCache>
                <c:formatCode>0.00%</c:formatCode>
                <c:ptCount val="5"/>
                <c:pt idx="0">
                  <c:v>8.3500000000000005E-2</c:v>
                </c:pt>
                <c:pt idx="1">
                  <c:v>0.10680000000000001</c:v>
                </c:pt>
                <c:pt idx="2">
                  <c:v>0.2268</c:v>
                </c:pt>
                <c:pt idx="3">
                  <c:v>0.58289999999999997</c:v>
                </c:pt>
                <c:pt idx="4">
                  <c:v>0.80969999999999998</c:v>
                </c:pt>
              </c:numCache>
            </c:numRef>
          </c:val>
          <c:extLst>
            <c:ext xmlns:c16="http://schemas.microsoft.com/office/drawing/2014/chart" uri="{C3380CC4-5D6E-409C-BE32-E72D297353CC}">
              <c16:uniqueId val="{00000003-2B6C-4DC7-8713-2CA31C0638D6}"/>
            </c:ext>
          </c:extLst>
        </c:ser>
        <c:dLbls>
          <c:dLblPos val="outEnd"/>
          <c:showLegendKey val="0"/>
          <c:showVal val="1"/>
          <c:showCatName val="0"/>
          <c:showSerName val="0"/>
          <c:showPercent val="0"/>
          <c:showBubbleSize val="0"/>
        </c:dLbls>
        <c:gapWidth val="219"/>
        <c:overlap val="-27"/>
        <c:axId val="217392256"/>
        <c:axId val="217393792"/>
      </c:barChart>
      <c:catAx>
        <c:axId val="2173922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3792"/>
        <c:crosses val="autoZero"/>
        <c:auto val="1"/>
        <c:lblAlgn val="ctr"/>
        <c:lblOffset val="100"/>
        <c:noMultiLvlLbl val="0"/>
      </c:catAx>
      <c:valAx>
        <c:axId val="217393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225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Call Blocked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Sheet1!$B$146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Sheet1!$B$147</c:f>
              <c:numCache>
                <c:formatCode>0.00%</c:formatCode>
                <c:ptCount val="1"/>
                <c:pt idx="0">
                  <c:v>5.8799999999999998E-2</c:v>
                </c:pt>
              </c:numCache>
            </c:numRef>
          </c:val>
          <c:extLst>
            <c:ext xmlns:c16="http://schemas.microsoft.com/office/drawing/2014/chart" uri="{C3380CC4-5D6E-409C-BE32-E72D297353CC}">
              <c16:uniqueId val="{00000000-C838-45F2-8561-945C10F88327}"/>
            </c:ext>
          </c:extLst>
        </c:ser>
        <c:ser>
          <c:idx val="1"/>
          <c:order val="1"/>
          <c:tx>
            <c:strRef>
              <c:f>Sheet1!$C$146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Sheet1!$C$147</c:f>
              <c:numCache>
                <c:formatCode>0.00%</c:formatCode>
                <c:ptCount val="1"/>
                <c:pt idx="0">
                  <c:v>7.6399999999999996E-2</c:v>
                </c:pt>
              </c:numCache>
            </c:numRef>
          </c:val>
          <c:extLst>
            <c:ext xmlns:c16="http://schemas.microsoft.com/office/drawing/2014/chart" uri="{C3380CC4-5D6E-409C-BE32-E72D297353CC}">
              <c16:uniqueId val="{00000001-C838-45F2-8561-945C10F88327}"/>
            </c:ext>
          </c:extLst>
        </c:ser>
        <c:ser>
          <c:idx val="2"/>
          <c:order val="2"/>
          <c:tx>
            <c:strRef>
              <c:f>Sheet1!$D$146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Sheet1!$D$147</c:f>
              <c:numCache>
                <c:formatCode>0.00%</c:formatCode>
                <c:ptCount val="1"/>
                <c:pt idx="0">
                  <c:v>9.5799999999999996E-2</c:v>
                </c:pt>
              </c:numCache>
            </c:numRef>
          </c:val>
          <c:extLst>
            <c:ext xmlns:c16="http://schemas.microsoft.com/office/drawing/2014/chart" uri="{C3380CC4-5D6E-409C-BE32-E72D297353CC}">
              <c16:uniqueId val="{00000002-C838-45F2-8561-945C10F88327}"/>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a:t>Call Blocked Rate per Technology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Sheet1!$B$168:$B$169</c:f>
              <c:strCache>
                <c:ptCount val="2"/>
                <c:pt idx="0">
                  <c:v>MTN</c:v>
                </c:pt>
                <c:pt idx="1">
                  <c:v>2G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Sheet1!$B$170</c:f>
              <c:numCache>
                <c:formatCode>0.00%</c:formatCode>
                <c:ptCount val="1"/>
                <c:pt idx="0">
                  <c:v>1.9800000000000002E-2</c:v>
                </c:pt>
              </c:numCache>
            </c:numRef>
          </c:val>
          <c:extLst>
            <c:ext xmlns:c16="http://schemas.microsoft.com/office/drawing/2014/chart" uri="{C3380CC4-5D6E-409C-BE32-E72D297353CC}">
              <c16:uniqueId val="{00000000-3C0B-4D52-8FD7-7CFFC0DEC3F4}"/>
            </c:ext>
          </c:extLst>
        </c:ser>
        <c:ser>
          <c:idx val="1"/>
          <c:order val="1"/>
          <c:tx>
            <c:strRef>
              <c:f>Sheet1!$C$168:$C$169</c:f>
              <c:strCache>
                <c:ptCount val="2"/>
                <c:pt idx="0">
                  <c:v>MTN</c:v>
                </c:pt>
                <c:pt idx="1">
                  <c:v>3G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Sheet1!$C$170</c:f>
              <c:numCache>
                <c:formatCode>0.00%</c:formatCode>
                <c:ptCount val="1"/>
                <c:pt idx="0">
                  <c:v>2.35E-2</c:v>
                </c:pt>
              </c:numCache>
            </c:numRef>
          </c:val>
          <c:extLst>
            <c:ext xmlns:c16="http://schemas.microsoft.com/office/drawing/2014/chart" uri="{C3380CC4-5D6E-409C-BE32-E72D297353CC}">
              <c16:uniqueId val="{00000001-3C0B-4D52-8FD7-7CFFC0DEC3F4}"/>
            </c:ext>
          </c:extLst>
        </c:ser>
        <c:ser>
          <c:idx val="2"/>
          <c:order val="2"/>
          <c:tx>
            <c:strRef>
              <c:f>Sheet1!$D$168:$D$169</c:f>
              <c:strCache>
                <c:ptCount val="2"/>
                <c:pt idx="0">
                  <c:v>MOOV</c:v>
                </c:pt>
                <c:pt idx="1">
                  <c:v>2G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Sheet1!$D$170</c:f>
              <c:numCache>
                <c:formatCode>0.00%</c:formatCode>
                <c:ptCount val="1"/>
                <c:pt idx="0">
                  <c:v>2.1899999999999999E-2</c:v>
                </c:pt>
              </c:numCache>
            </c:numRef>
          </c:val>
          <c:extLst>
            <c:ext xmlns:c16="http://schemas.microsoft.com/office/drawing/2014/chart" uri="{C3380CC4-5D6E-409C-BE32-E72D297353CC}">
              <c16:uniqueId val="{00000002-3C0B-4D52-8FD7-7CFFC0DEC3F4}"/>
            </c:ext>
          </c:extLst>
        </c:ser>
        <c:ser>
          <c:idx val="3"/>
          <c:order val="3"/>
          <c:tx>
            <c:strRef>
              <c:f>Sheet1!$E$168:$E$169</c:f>
              <c:strCache>
                <c:ptCount val="2"/>
                <c:pt idx="0">
                  <c:v>MOOV</c:v>
                </c:pt>
                <c:pt idx="1">
                  <c:v>3G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Sheet1!$E$170</c:f>
              <c:numCache>
                <c:formatCode>0.00%</c:formatCode>
                <c:ptCount val="1"/>
                <c:pt idx="0">
                  <c:v>4.2500000000000003E-2</c:v>
                </c:pt>
              </c:numCache>
            </c:numRef>
          </c:val>
          <c:extLst>
            <c:ext xmlns:c16="http://schemas.microsoft.com/office/drawing/2014/chart" uri="{C3380CC4-5D6E-409C-BE32-E72D297353CC}">
              <c16:uniqueId val="{00000003-3C0B-4D52-8FD7-7CFFC0DEC3F4}"/>
            </c:ext>
          </c:extLst>
        </c:ser>
        <c:ser>
          <c:idx val="4"/>
          <c:order val="4"/>
          <c:tx>
            <c:strRef>
              <c:f>Sheet1!$F$168:$F$169</c:f>
              <c:strCache>
                <c:ptCount val="2"/>
                <c:pt idx="0">
                  <c:v>CELTISS</c:v>
                </c:pt>
                <c:pt idx="1">
                  <c:v>2G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Sheet1!$F$170</c:f>
              <c:numCache>
                <c:formatCode>0.00%</c:formatCode>
                <c:ptCount val="1"/>
                <c:pt idx="0">
                  <c:v>4.8000000000000001E-2</c:v>
                </c:pt>
              </c:numCache>
            </c:numRef>
          </c:val>
          <c:extLst>
            <c:ext xmlns:c16="http://schemas.microsoft.com/office/drawing/2014/chart" uri="{C3380CC4-5D6E-409C-BE32-E72D297353CC}">
              <c16:uniqueId val="{00000004-3C0B-4D52-8FD7-7CFFC0DEC3F4}"/>
            </c:ext>
          </c:extLst>
        </c:ser>
        <c:ser>
          <c:idx val="5"/>
          <c:order val="5"/>
          <c:tx>
            <c:strRef>
              <c:f>Sheet1!$G$168:$G$169</c:f>
              <c:strCache>
                <c:ptCount val="2"/>
                <c:pt idx="0">
                  <c:v>CELTISS</c:v>
                </c:pt>
                <c:pt idx="1">
                  <c:v>3G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Sheet1!$G$170</c:f>
              <c:numCache>
                <c:formatCode>0.00%</c:formatCode>
                <c:ptCount val="1"/>
                <c:pt idx="0">
                  <c:v>2.9499999999999998E-2</c:v>
                </c:pt>
              </c:numCache>
            </c:numRef>
          </c:val>
          <c:extLst>
            <c:ext xmlns:c16="http://schemas.microsoft.com/office/drawing/2014/chart" uri="{C3380CC4-5D6E-409C-BE32-E72D297353CC}">
              <c16:uniqueId val="{00000005-3C0B-4D52-8FD7-7CFFC0DEC3F4}"/>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Drop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Sheet1!$A$234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Sheet1!$B$234</c:f>
              <c:numCache>
                <c:formatCode>0.00%</c:formatCode>
                <c:ptCount val="1"/>
                <c:pt idx="0">
                  <c:v>0.06</c:v>
                </c:pt>
              </c:numCache>
            </c:numRef>
          </c:val>
          <c:extLst>
            <c:ext xmlns:c16="http://schemas.microsoft.com/office/drawing/2014/chart" uri="{C3380CC4-5D6E-409C-BE32-E72D297353CC}">
              <c16:uniqueId val="{00000000-F254-4D05-9902-3E5420AD8A16}"/>
            </c:ext>
          </c:extLst>
        </c:ser>
        <c:ser>
          <c:idx val="1"/>
          <c:order val="1"/>
          <c:tx>
            <c:strRef>
              <c:f>Sheet1!$A$235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Sheet1!$B$235</c:f>
              <c:numCache>
                <c:formatCode>0.00%</c:formatCode>
                <c:ptCount val="1"/>
                <c:pt idx="0">
                  <c:v>0.1032</c:v>
                </c:pt>
              </c:numCache>
            </c:numRef>
          </c:val>
          <c:extLst>
            <c:ext xmlns:c16="http://schemas.microsoft.com/office/drawing/2014/chart" uri="{C3380CC4-5D6E-409C-BE32-E72D297353CC}">
              <c16:uniqueId val="{00000001-F254-4D05-9902-3E5420AD8A16}"/>
            </c:ext>
          </c:extLst>
        </c:ser>
        <c:ser>
          <c:idx val="2"/>
          <c:order val="2"/>
          <c:tx>
            <c:strRef>
              <c:f>Sheet1!$A$236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Sheet1!$B$236</c:f>
              <c:numCache>
                <c:formatCode>0.00%</c:formatCode>
                <c:ptCount val="1"/>
                <c:pt idx="0">
                  <c:v>9.5600000000000004E-2</c:v>
                </c:pt>
              </c:numCache>
            </c:numRef>
          </c:val>
          <c:extLst>
            <c:ext xmlns:c16="http://schemas.microsoft.com/office/drawing/2014/chart" uri="{C3380CC4-5D6E-409C-BE32-E72D297353CC}">
              <c16:uniqueId val="{00000002-F254-4D05-9902-3E5420AD8A16}"/>
            </c:ext>
          </c:extLst>
        </c:ser>
        <c:dLbls>
          <c:dLblPos val="outEnd"/>
          <c:showLegendKey val="0"/>
          <c:showVal val="1"/>
          <c:showCatName val="0"/>
          <c:showSerName val="0"/>
          <c:showPercent val="0"/>
          <c:showBubbleSize val="0"/>
        </c:dLbls>
        <c:gapWidth val="219"/>
        <c:overlap val="-27"/>
        <c:axId val="287568256"/>
        <c:axId val="287569792"/>
      </c:barChart>
      <c:catAx>
        <c:axId val="2875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9792"/>
        <c:crosses val="autoZero"/>
        <c:auto val="1"/>
        <c:lblAlgn val="ctr"/>
        <c:lblOffset val="100"/>
        <c:noMultiLvlLbl val="0"/>
      </c:catAx>
      <c:valAx>
        <c:axId val="287569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8256"/>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System Technology usage(%)</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Sheet1!$A$511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Sheet1!$B$511:$C$511</c:f>
              <c:numCache>
                <c:formatCode>0.00%</c:formatCode>
                <c:ptCount val="2"/>
                <c:pt idx="0">
                  <c:v>8.3900000000000002E-2</c:v>
                </c:pt>
                <c:pt idx="1">
                  <c:v>0.91610000000000003</c:v>
                </c:pt>
              </c:numCache>
            </c:numRef>
          </c:val>
          <c:extLst>
            <c:ext xmlns:c16="http://schemas.microsoft.com/office/drawing/2014/chart" uri="{C3380CC4-5D6E-409C-BE32-E72D297353CC}">
              <c16:uniqueId val="{00000000-F7C6-461C-BA5E-2EDB0E68AD3C}"/>
            </c:ext>
          </c:extLst>
        </c:ser>
        <c:ser>
          <c:idx val="2"/>
          <c:order val="1"/>
          <c:tx>
            <c:strRef>
              <c:f>Sheet1!$A$512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Sheet1!$B$512:$C$512</c:f>
              <c:numCache>
                <c:formatCode>0.00%</c:formatCode>
                <c:ptCount val="2"/>
                <c:pt idx="0">
                  <c:v>1.9E-2</c:v>
                </c:pt>
                <c:pt idx="1">
                  <c:v>0.98099999999999998</c:v>
                </c:pt>
              </c:numCache>
            </c:numRef>
          </c:val>
          <c:extLst>
            <c:ext xmlns:c16="http://schemas.microsoft.com/office/drawing/2014/chart" uri="{C3380CC4-5D6E-409C-BE32-E72D297353CC}">
              <c16:uniqueId val="{00000001-F7C6-461C-BA5E-2EDB0E68AD3C}"/>
            </c:ext>
          </c:extLst>
        </c:ser>
        <c:ser>
          <c:idx val="1"/>
          <c:order val="2"/>
          <c:tx>
            <c:strRef>
              <c:f>Sheet1!$A$513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Sheet1!$B$513:$C$513</c:f>
              <c:numCache>
                <c:formatCode>0.00%</c:formatCode>
                <c:ptCount val="2"/>
                <c:pt idx="0">
                  <c:v>0.1172</c:v>
                </c:pt>
                <c:pt idx="1">
                  <c:v>0.88280000000000003</c:v>
                </c:pt>
              </c:numCache>
            </c:numRef>
          </c:val>
          <c:extLst>
            <c:ext xmlns:c16="http://schemas.microsoft.com/office/drawing/2014/chart" uri="{C3380CC4-5D6E-409C-BE32-E72D297353CC}">
              <c16:uniqueId val="{00000002-F7C6-461C-BA5E-2EDB0E68AD3C}"/>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2G</a:t>
            </a:r>
            <a:r>
              <a:rPr lang="fr-FR" baseline="0"/>
              <a:t> band </a:t>
            </a:r>
            <a:r>
              <a:rPr lang="fr-FR"/>
              <a:t>usage(%)</a:t>
            </a:r>
          </a:p>
        </c:rich>
      </c:tx>
      <c:layout>
        <c:manualLayout>
          <c:xMode val="edge"/>
          <c:yMode val="edge"/>
          <c:x val="0.25289574219889183"/>
          <c:y val="2.9906105652237565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Sheet1!$A$529</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06BE-43B1-B8DC-9224EF0540F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Sheet1!$B$529:$C$529</c:f>
              <c:numCache>
                <c:formatCode>0.00%</c:formatCode>
                <c:ptCount val="2"/>
                <c:pt idx="0">
                  <c:v>0.87639999999999996</c:v>
                </c:pt>
                <c:pt idx="1">
                  <c:v>0.1236</c:v>
                </c:pt>
              </c:numCache>
            </c:numRef>
          </c:val>
          <c:extLst>
            <c:ext xmlns:c16="http://schemas.microsoft.com/office/drawing/2014/chart" uri="{C3380CC4-5D6E-409C-BE32-E72D297353CC}">
              <c16:uniqueId val="{00000002-06BE-43B1-B8DC-9224EF0540F6}"/>
            </c:ext>
          </c:extLst>
        </c:ser>
        <c:ser>
          <c:idx val="2"/>
          <c:order val="1"/>
          <c:tx>
            <c:strRef>
              <c:f>Sheet1!$A$530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Sheet1!$B$530:$C$530</c:f>
              <c:numCache>
                <c:formatCode>0.00%</c:formatCode>
                <c:ptCount val="2"/>
                <c:pt idx="0">
                  <c:v>0.74660000000000004</c:v>
                </c:pt>
                <c:pt idx="1">
                  <c:v>0.25340000000000001</c:v>
                </c:pt>
              </c:numCache>
            </c:numRef>
          </c:val>
          <c:extLst>
            <c:ext xmlns:c16="http://schemas.microsoft.com/office/drawing/2014/chart" uri="{C3380CC4-5D6E-409C-BE32-E72D297353CC}">
              <c16:uniqueId val="{00000003-06BE-43B1-B8DC-9224EF0540F6}"/>
            </c:ext>
          </c:extLst>
        </c:ser>
        <c:ser>
          <c:idx val="1"/>
          <c:order val="2"/>
          <c:tx>
            <c:strRef>
              <c:f>Sheet1!$A$531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Sheet1!$B$531:$C$531</c:f>
              <c:numCache>
                <c:formatCode>0.00%</c:formatCode>
                <c:ptCount val="2"/>
                <c:pt idx="0">
                  <c:v>0.81699999999999995</c:v>
                </c:pt>
                <c:pt idx="1">
                  <c:v>0.183</c:v>
                </c:pt>
              </c:numCache>
            </c:numRef>
          </c:val>
          <c:extLst>
            <c:ext xmlns:c16="http://schemas.microsoft.com/office/drawing/2014/chart" uri="{C3380CC4-5D6E-409C-BE32-E72D297353CC}">
              <c16:uniqueId val="{00000004-06BE-43B1-B8DC-9224EF0540F6}"/>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ysClr val="windowText" lastClr="000000">
                    <a:lumMod val="65000"/>
                    <a:lumOff val="35000"/>
                  </a:sysClr>
                </a:solidFill>
              </a:rPr>
              <a:t>3G band usage(%)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Sheet1!$A$549</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Sheet1!$B$549:$C$549</c:f>
              <c:numCache>
                <c:formatCode>0.00%</c:formatCode>
                <c:ptCount val="2"/>
                <c:pt idx="0">
                  <c:v>0.56859999999999999</c:v>
                </c:pt>
                <c:pt idx="1">
                  <c:v>0.43140000000000001</c:v>
                </c:pt>
              </c:numCache>
            </c:numRef>
          </c:val>
          <c:extLst>
            <c:ext xmlns:c16="http://schemas.microsoft.com/office/drawing/2014/chart" uri="{C3380CC4-5D6E-409C-BE32-E72D297353CC}">
              <c16:uniqueId val="{00000000-549D-4974-9456-68BA7FE1EB3B}"/>
            </c:ext>
          </c:extLst>
        </c:ser>
        <c:ser>
          <c:idx val="1"/>
          <c:order val="1"/>
          <c:tx>
            <c:strRef>
              <c:f>Sheet1!$A$550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Sheet1!$B$550:$C$550</c:f>
              <c:numCache>
                <c:formatCode>0.00%</c:formatCode>
                <c:ptCount val="2"/>
                <c:pt idx="0">
                  <c:v>0.73870000000000002</c:v>
                </c:pt>
                <c:pt idx="1">
                  <c:v>0.26129999999999998</c:v>
                </c:pt>
              </c:numCache>
            </c:numRef>
          </c:val>
          <c:extLst>
            <c:ext xmlns:c16="http://schemas.microsoft.com/office/drawing/2014/chart" uri="{C3380CC4-5D6E-409C-BE32-E72D297353CC}">
              <c16:uniqueId val="{00000001-549D-4974-9456-68BA7FE1EB3B}"/>
            </c:ext>
          </c:extLst>
        </c:ser>
        <c:ser>
          <c:idx val="2"/>
          <c:order val="2"/>
          <c:tx>
            <c:strRef>
              <c:f>Sheet1!$A$551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Sheet1!$B$551:$C$551</c:f>
              <c:numCache>
                <c:formatCode>0.00%</c:formatCode>
                <c:ptCount val="2"/>
                <c:pt idx="0">
                  <c:v>0.60029999999999994</c:v>
                </c:pt>
                <c:pt idx="1">
                  <c:v>0.3997</c:v>
                </c:pt>
              </c:numCache>
            </c:numRef>
          </c:val>
          <c:extLst>
            <c:ext xmlns:c16="http://schemas.microsoft.com/office/drawing/2014/chart" uri="{C3380CC4-5D6E-409C-BE32-E72D297353CC}">
              <c16:uniqueId val="{00000002-549D-4974-9456-68BA7FE1EB3B}"/>
            </c:ext>
          </c:extLst>
        </c:ser>
        <c:dLbls>
          <c:dLblPos val="outEnd"/>
          <c:showLegendKey val="0"/>
          <c:showVal val="1"/>
          <c:showCatName val="0"/>
          <c:showSerName val="0"/>
          <c:showPercent val="0"/>
          <c:showBubbleSize val="0"/>
        </c:dLbls>
        <c:gapWidth val="219"/>
        <c:overlap val="-27"/>
        <c:axId val="782347327"/>
        <c:axId val="1111135391"/>
      </c:barChart>
      <c:catAx>
        <c:axId val="78234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1135391"/>
        <c:crosses val="autoZero"/>
        <c:auto val="1"/>
        <c:lblAlgn val="ctr"/>
        <c:lblOffset val="100"/>
        <c:noMultiLvlLbl val="0"/>
      </c:catAx>
      <c:valAx>
        <c:axId val="11111353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2347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Text" lastClr="000000"/>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67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fr-F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18" name="Google Shape;1418;p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1" name="Google Shape;1771;p2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72" name="Google Shape;1772;p2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1: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89" name="Google Shape;1789;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p2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97" name="Google Shape;1797;p2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2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p2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06" name="Google Shape;1806;p2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4" name="Google Shape;1814;p2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15" name="Google Shape;1815;p2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14</a:t>
            </a:fld>
            <a:endParaRPr>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2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p2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24" name="Google Shape;1824;p2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6: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32" name="Google Shape;1832;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p2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9" name="Google Shape;1839;p2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40" name="Google Shape;1840;p2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9" name="Google Shape;1849;p2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50" name="Google Shape;1850;p2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2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6" name="Google Shape;1866;p2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67" name="Google Shape;1867;p2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36" name="Google Shape;1436;p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2437795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3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p3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77" name="Google Shape;1877;p3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p3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Google Shape;1893;p3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94" name="Google Shape;1894;p3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3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p3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04" name="Google Shape;1904;p3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33: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0" name="Google Shape;1920;p3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3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3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8" name="Google Shape;1928;p3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3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3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60" name="Google Shape;1960;p3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9" name="Google Shape;1969;p3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970" name="Google Shape;1970;p3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26</a:t>
            </a:fld>
            <a:endParaRPr>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p3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Google Shape;1938;p3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39" name="Google Shape;1939;p3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27</a:t>
            </a:fld>
            <a:endParaRPr>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3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3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81" name="Google Shape;1981;p3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28</a:t>
            </a:fld>
            <a:endParaRPr>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4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p4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12" name="Google Shape;2012;p4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29</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10: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47" name="Google Shape;1647;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4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4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21" name="Google Shape;2021;p4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30</a:t>
            </a:fld>
            <a:endParaRPr>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4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3" name="Google Shape;2063;p4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64" name="Google Shape;2064;p4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31</a:t>
            </a:fld>
            <a:endParaRPr>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p4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2" name="Google Shape;2082;p4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83" name="Google Shape;2083;p4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32</a:t>
            </a:fld>
            <a:endParaRPr>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p4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93" name="Google Shape;2093;p4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p4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0" name="Google Shape;2100;p4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1" name="Google Shape;2101;p4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34</a:t>
            </a:fld>
            <a:endParaRPr>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5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0" name="Google Shape;2110;p5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11" name="Google Shape;2111;p5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35</a:t>
            </a:fld>
            <a:endParaRPr>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5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5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23" name="Google Shape;2123;p5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36</a:t>
            </a:fld>
            <a:endParaRPr>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5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2" name="Google Shape;2132;p5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33" name="Google Shape;2133;p5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37</a:t>
            </a:fld>
            <a:endParaRPr>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5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p5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45" name="Google Shape;2145;p5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38</a:t>
            </a:fld>
            <a:endParaRPr>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5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1" name="Google Shape;2171;p5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72" name="Google Shape;2172;p5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39</a:t>
            </a:fld>
            <a:endParaRPr>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1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p1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55" name="Google Shape;1655;p1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5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p5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81" name="Google Shape;2181;p5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40</a:t>
            </a:fld>
            <a:endParaRPr>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p5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0" name="Google Shape;2190;p5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91" name="Google Shape;2191;p5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41</a:t>
            </a:fld>
            <a:endParaRPr>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5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0" name="Google Shape;2200;p5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01" name="Google Shape;2201;p5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42</a:t>
            </a:fld>
            <a:endParaRPr>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5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p5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18" name="Google Shape;2218;p5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43</a:t>
            </a:fld>
            <a:endParaRPr>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p6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28" name="Google Shape;2228;p6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44</a:t>
            </a:fld>
            <a:endParaRPr>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4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7" name="Google Shape;2037;p4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38" name="Google Shape;2038;p4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45</a:t>
            </a:fld>
            <a:endParaRPr>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4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6" name="Google Shape;2046;p4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47" name="Google Shape;2047;p4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46</a:t>
            </a:fld>
            <a:endParaRPr>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10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93" name="Google Shape;2693;p10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5: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92" name="Google Shape;1692;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1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00" name="Google Shape;1700;p1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1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18" name="Google Shape;1718;p1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1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1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736" name="Google Shape;1736;p1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p1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54" name="Google Shape;1754;p1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A">
  <p:cSld name="Title Slide - A">
    <p:bg>
      <p:bgPr>
        <a:blipFill>
          <a:blip r:embed="rId2">
            <a:alphaModFix/>
          </a:blip>
          <a:stretch>
            <a:fillRect/>
          </a:stretch>
        </a:blipFill>
        <a:effectLst/>
      </p:bgPr>
    </p:bg>
    <p:spTree>
      <p:nvGrpSpPr>
        <p:cNvPr id="1" name="Shape 14"/>
        <p:cNvGrpSpPr/>
        <p:nvPr/>
      </p:nvGrpSpPr>
      <p:grpSpPr>
        <a:xfrm>
          <a:off x="0" y="0"/>
          <a:ext cx="0" cy="0"/>
          <a:chOff x="0" y="0"/>
          <a:chExt cx="0" cy="0"/>
        </a:xfrm>
      </p:grpSpPr>
      <p:grpSp>
        <p:nvGrpSpPr>
          <p:cNvPr id="15" name="Google Shape;15;p110"/>
          <p:cNvGrpSpPr/>
          <p:nvPr/>
        </p:nvGrpSpPr>
        <p:grpSpPr>
          <a:xfrm>
            <a:off x="469900" y="457761"/>
            <a:ext cx="1998000" cy="374400"/>
            <a:chOff x="398463" y="404813"/>
            <a:chExt cx="1627187" cy="307976"/>
          </a:xfrm>
        </p:grpSpPr>
        <p:sp>
          <p:nvSpPr>
            <p:cNvPr id="16" name="Google Shape;16;p110"/>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7" name="Google Shape;17;p110"/>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8" name="Google Shape;18;p110"/>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9" name="Google Shape;19;p110"/>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0" name="Google Shape;20;p110"/>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1" name="Google Shape;21;p110"/>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2" name="Google Shape;22;p110"/>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3" name="Google Shape;23;p110"/>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4" name="Google Shape;24;p110"/>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5" name="Google Shape;25;p110"/>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26" name="Google Shape;26;p110"/>
          <p:cNvSpPr txBox="1">
            <a:spLocks noGrp="1"/>
          </p:cNvSpPr>
          <p:nvPr>
            <p:ph type="subTitle" idx="1"/>
          </p:nvPr>
        </p:nvSpPr>
        <p:spPr>
          <a:xfrm>
            <a:off x="469900" y="5051913"/>
            <a:ext cx="3521274" cy="98137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spcBef>
                <a:spcPts val="0"/>
              </a:spcBef>
              <a:spcAft>
                <a:spcPts val="0"/>
              </a:spcAft>
              <a:buClr>
                <a:schemeClr val="lt1"/>
              </a:buClr>
              <a:buSzPts val="2000"/>
              <a:buNone/>
              <a:defRPr sz="20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7" name="Google Shape;27;p110"/>
          <p:cNvSpPr txBox="1">
            <a:spLocks noGrp="1"/>
          </p:cNvSpPr>
          <p:nvPr>
            <p:ph type="body" idx="2"/>
          </p:nvPr>
        </p:nvSpPr>
        <p:spPr>
          <a:xfrm>
            <a:off x="469900" y="6041240"/>
            <a:ext cx="3521274" cy="32893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600"/>
              <a:buNone/>
              <a:defRPr sz="16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104"/>
        <p:cNvGrpSpPr/>
        <p:nvPr/>
      </p:nvGrpSpPr>
      <p:grpSpPr>
        <a:xfrm>
          <a:off x="0" y="0"/>
          <a:ext cx="0" cy="0"/>
          <a:chOff x="0" y="0"/>
          <a:chExt cx="0" cy="0"/>
        </a:xfrm>
      </p:grpSpPr>
      <p:sp>
        <p:nvSpPr>
          <p:cNvPr id="105" name="Google Shape;105;p12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2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7" name="Google Shape;107;p12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_Title, subtitle &amp; 1 column text">
  <p:cSld name="2_Title, subtitle &amp; 1 column text">
    <p:spTree>
      <p:nvGrpSpPr>
        <p:cNvPr id="1" name="Shape 685"/>
        <p:cNvGrpSpPr/>
        <p:nvPr/>
      </p:nvGrpSpPr>
      <p:grpSpPr>
        <a:xfrm>
          <a:off x="0" y="0"/>
          <a:ext cx="0" cy="0"/>
          <a:chOff x="0" y="0"/>
          <a:chExt cx="0" cy="0"/>
        </a:xfrm>
      </p:grpSpPr>
      <p:sp>
        <p:nvSpPr>
          <p:cNvPr id="686" name="Google Shape;686;p21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7" name="Google Shape;687;p21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8" name="Google Shape;688;p21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Title, subtitle &amp; chart">
  <p:cSld name="2_Title, subtitle &amp; chart">
    <p:spTree>
      <p:nvGrpSpPr>
        <p:cNvPr id="1" name="Shape 689"/>
        <p:cNvGrpSpPr/>
        <p:nvPr/>
      </p:nvGrpSpPr>
      <p:grpSpPr>
        <a:xfrm>
          <a:off x="0" y="0"/>
          <a:ext cx="0" cy="0"/>
          <a:chOff x="0" y="0"/>
          <a:chExt cx="0" cy="0"/>
        </a:xfrm>
      </p:grpSpPr>
      <p:sp>
        <p:nvSpPr>
          <p:cNvPr id="690" name="Google Shape;690;p220"/>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1" name="Google Shape;691;p220"/>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2" name="Google Shape;692;p220"/>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3" name="Google Shape;693;p22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_3 chart">
  <p:cSld name="2_3 chart">
    <p:spTree>
      <p:nvGrpSpPr>
        <p:cNvPr id="1" name="Shape 694"/>
        <p:cNvGrpSpPr/>
        <p:nvPr/>
      </p:nvGrpSpPr>
      <p:grpSpPr>
        <a:xfrm>
          <a:off x="0" y="0"/>
          <a:ext cx="0" cy="0"/>
          <a:chOff x="0" y="0"/>
          <a:chExt cx="0" cy="0"/>
        </a:xfrm>
      </p:grpSpPr>
      <p:sp>
        <p:nvSpPr>
          <p:cNvPr id="695" name="Google Shape;695;p221"/>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6" name="Google Shape;696;p221"/>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7" name="Google Shape;697;p221"/>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8" name="Google Shape;698;p221"/>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9" name="Google Shape;699;p221"/>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0" name="Google Shape;700;p221"/>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1" name="Google Shape;701;p22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2" name="Google Shape;702;p221"/>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Text and chart">
  <p:cSld name="2_Text and chart">
    <p:spTree>
      <p:nvGrpSpPr>
        <p:cNvPr id="1" name="Shape 703"/>
        <p:cNvGrpSpPr/>
        <p:nvPr/>
      </p:nvGrpSpPr>
      <p:grpSpPr>
        <a:xfrm>
          <a:off x="0" y="0"/>
          <a:ext cx="0" cy="0"/>
          <a:chOff x="0" y="0"/>
          <a:chExt cx="0" cy="0"/>
        </a:xfrm>
      </p:grpSpPr>
      <p:sp>
        <p:nvSpPr>
          <p:cNvPr id="704" name="Google Shape;704;p222"/>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5" name="Google Shape;705;p222"/>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6" name="Google Shape;706;p222"/>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7" name="Google Shape;707;p22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8" name="Google Shape;708;p22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2 chart">
  <p:cSld name="2_2 chart">
    <p:spTree>
      <p:nvGrpSpPr>
        <p:cNvPr id="1" name="Shape 709"/>
        <p:cNvGrpSpPr/>
        <p:nvPr/>
      </p:nvGrpSpPr>
      <p:grpSpPr>
        <a:xfrm>
          <a:off x="0" y="0"/>
          <a:ext cx="0" cy="0"/>
          <a:chOff x="0" y="0"/>
          <a:chExt cx="0" cy="0"/>
        </a:xfrm>
      </p:grpSpPr>
      <p:sp>
        <p:nvSpPr>
          <p:cNvPr id="710" name="Google Shape;710;p223"/>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1" name="Google Shape;711;p223"/>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2" name="Google Shape;712;p223"/>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3" name="Google Shape;713;p223"/>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4" name="Google Shape;714;p223"/>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5" name="Google Shape;715;p22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Team profile">
  <p:cSld name="2_Team profile">
    <p:spTree>
      <p:nvGrpSpPr>
        <p:cNvPr id="1" name="Shape 716"/>
        <p:cNvGrpSpPr/>
        <p:nvPr/>
      </p:nvGrpSpPr>
      <p:grpSpPr>
        <a:xfrm>
          <a:off x="0" y="0"/>
          <a:ext cx="0" cy="0"/>
          <a:chOff x="0" y="0"/>
          <a:chExt cx="0" cy="0"/>
        </a:xfrm>
      </p:grpSpPr>
      <p:sp>
        <p:nvSpPr>
          <p:cNvPr id="717" name="Google Shape;717;p224"/>
          <p:cNvSpPr>
            <a:spLocks noGrp="1"/>
          </p:cNvSpPr>
          <p:nvPr>
            <p:ph type="pic" idx="2"/>
          </p:nvPr>
        </p:nvSpPr>
        <p:spPr>
          <a:xfrm>
            <a:off x="488742" y="1700213"/>
            <a:ext cx="2664000" cy="1260000"/>
          </a:xfrm>
          <a:prstGeom prst="rect">
            <a:avLst/>
          </a:prstGeom>
          <a:noFill/>
          <a:ln>
            <a:noFill/>
          </a:ln>
        </p:spPr>
      </p:sp>
      <p:sp>
        <p:nvSpPr>
          <p:cNvPr id="718" name="Google Shape;718;p224"/>
          <p:cNvSpPr>
            <a:spLocks noGrp="1"/>
          </p:cNvSpPr>
          <p:nvPr>
            <p:ph type="pic" idx="3"/>
          </p:nvPr>
        </p:nvSpPr>
        <p:spPr>
          <a:xfrm>
            <a:off x="3341040" y="1700212"/>
            <a:ext cx="2664000" cy="1260000"/>
          </a:xfrm>
          <a:prstGeom prst="rect">
            <a:avLst/>
          </a:prstGeom>
          <a:noFill/>
          <a:ln>
            <a:noFill/>
          </a:ln>
        </p:spPr>
      </p:sp>
      <p:sp>
        <p:nvSpPr>
          <p:cNvPr id="719" name="Google Shape;719;p224"/>
          <p:cNvSpPr>
            <a:spLocks noGrp="1"/>
          </p:cNvSpPr>
          <p:nvPr>
            <p:ph type="pic" idx="4"/>
          </p:nvPr>
        </p:nvSpPr>
        <p:spPr>
          <a:xfrm>
            <a:off x="6193338" y="1700212"/>
            <a:ext cx="2664000" cy="1260000"/>
          </a:xfrm>
          <a:prstGeom prst="rect">
            <a:avLst/>
          </a:prstGeom>
          <a:noFill/>
          <a:ln>
            <a:noFill/>
          </a:ln>
        </p:spPr>
      </p:sp>
      <p:sp>
        <p:nvSpPr>
          <p:cNvPr id="720" name="Google Shape;720;p224"/>
          <p:cNvSpPr>
            <a:spLocks noGrp="1"/>
          </p:cNvSpPr>
          <p:nvPr>
            <p:ph type="pic" idx="5"/>
          </p:nvPr>
        </p:nvSpPr>
        <p:spPr>
          <a:xfrm>
            <a:off x="9045636" y="1700212"/>
            <a:ext cx="2664000" cy="1260000"/>
          </a:xfrm>
          <a:prstGeom prst="rect">
            <a:avLst/>
          </a:prstGeom>
          <a:noFill/>
          <a:ln>
            <a:noFill/>
          </a:ln>
        </p:spPr>
      </p:sp>
      <p:sp>
        <p:nvSpPr>
          <p:cNvPr id="721" name="Google Shape;721;p224"/>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2" name="Google Shape;722;p224"/>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3" name="Google Shape;723;p224"/>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4" name="Google Shape;724;p224"/>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5" name="Google Shape;725;p224"/>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26" name="Google Shape;726;p22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Team profile 2">
  <p:cSld name="2_Team profile 2">
    <p:spTree>
      <p:nvGrpSpPr>
        <p:cNvPr id="1" name="Shape 727"/>
        <p:cNvGrpSpPr/>
        <p:nvPr/>
      </p:nvGrpSpPr>
      <p:grpSpPr>
        <a:xfrm>
          <a:off x="0" y="0"/>
          <a:ext cx="0" cy="0"/>
          <a:chOff x="0" y="0"/>
          <a:chExt cx="0" cy="0"/>
        </a:xfrm>
      </p:grpSpPr>
      <p:sp>
        <p:nvSpPr>
          <p:cNvPr id="728" name="Google Shape;728;p225"/>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29" name="Google Shape;729;p225"/>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0" name="Google Shape;730;p225"/>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1" name="Google Shape;731;p225"/>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2" name="Google Shape;732;p225"/>
          <p:cNvSpPr>
            <a:spLocks noGrp="1"/>
          </p:cNvSpPr>
          <p:nvPr>
            <p:ph type="pic" idx="2"/>
          </p:nvPr>
        </p:nvSpPr>
        <p:spPr>
          <a:xfrm>
            <a:off x="476780" y="1880213"/>
            <a:ext cx="2116800" cy="1591200"/>
          </a:xfrm>
          <a:prstGeom prst="rect">
            <a:avLst/>
          </a:prstGeom>
          <a:noFill/>
          <a:ln>
            <a:noFill/>
          </a:ln>
        </p:spPr>
      </p:sp>
      <p:sp>
        <p:nvSpPr>
          <p:cNvPr id="733" name="Google Shape;733;p225"/>
          <p:cNvSpPr>
            <a:spLocks noGrp="1"/>
          </p:cNvSpPr>
          <p:nvPr>
            <p:ph type="pic" idx="3"/>
          </p:nvPr>
        </p:nvSpPr>
        <p:spPr>
          <a:xfrm>
            <a:off x="6204097" y="1880212"/>
            <a:ext cx="2116800" cy="1591200"/>
          </a:xfrm>
          <a:prstGeom prst="rect">
            <a:avLst/>
          </a:prstGeom>
          <a:noFill/>
          <a:ln>
            <a:noFill/>
          </a:ln>
        </p:spPr>
      </p:sp>
      <p:sp>
        <p:nvSpPr>
          <p:cNvPr id="734" name="Google Shape;734;p225"/>
          <p:cNvSpPr>
            <a:spLocks noGrp="1"/>
          </p:cNvSpPr>
          <p:nvPr>
            <p:ph type="pic" idx="4"/>
          </p:nvPr>
        </p:nvSpPr>
        <p:spPr>
          <a:xfrm>
            <a:off x="481779" y="4256211"/>
            <a:ext cx="2116800" cy="1591200"/>
          </a:xfrm>
          <a:prstGeom prst="rect">
            <a:avLst/>
          </a:prstGeom>
          <a:noFill/>
          <a:ln>
            <a:noFill/>
          </a:ln>
        </p:spPr>
      </p:sp>
      <p:sp>
        <p:nvSpPr>
          <p:cNvPr id="735" name="Google Shape;735;p225"/>
          <p:cNvSpPr>
            <a:spLocks noGrp="1"/>
          </p:cNvSpPr>
          <p:nvPr>
            <p:ph type="pic" idx="5"/>
          </p:nvPr>
        </p:nvSpPr>
        <p:spPr>
          <a:xfrm>
            <a:off x="6204097" y="4256211"/>
            <a:ext cx="2116800" cy="1591200"/>
          </a:xfrm>
          <a:prstGeom prst="rect">
            <a:avLst/>
          </a:prstGeom>
          <a:noFill/>
          <a:ln>
            <a:noFill/>
          </a:ln>
        </p:spPr>
      </p:sp>
      <p:sp>
        <p:nvSpPr>
          <p:cNvPr id="736" name="Google Shape;736;p225"/>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7" name="Google Shape;737;p225"/>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8" name="Google Shape;738;p225"/>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9" name="Google Shape;739;p225"/>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0" name="Google Shape;740;p22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1" name="Google Shape;741;p22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Qualifications 2 x 1">
  <p:cSld name="2_Qualifications 2 x 1">
    <p:spTree>
      <p:nvGrpSpPr>
        <p:cNvPr id="1" name="Shape 742"/>
        <p:cNvGrpSpPr/>
        <p:nvPr/>
      </p:nvGrpSpPr>
      <p:grpSpPr>
        <a:xfrm>
          <a:off x="0" y="0"/>
          <a:ext cx="0" cy="0"/>
          <a:chOff x="0" y="0"/>
          <a:chExt cx="0" cy="0"/>
        </a:xfrm>
      </p:grpSpPr>
      <p:sp>
        <p:nvSpPr>
          <p:cNvPr id="743" name="Google Shape;743;p226"/>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4" name="Google Shape;744;p226"/>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226"/>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6" name="Google Shape;746;p226"/>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7" name="Google Shape;747;p226"/>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8" name="Google Shape;748;p226"/>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9" name="Google Shape;749;p226"/>
          <p:cNvSpPr>
            <a:spLocks noGrp="1"/>
          </p:cNvSpPr>
          <p:nvPr>
            <p:ph type="pic" idx="4"/>
          </p:nvPr>
        </p:nvSpPr>
        <p:spPr>
          <a:xfrm>
            <a:off x="10467635" y="1857892"/>
            <a:ext cx="1244161" cy="549275"/>
          </a:xfrm>
          <a:prstGeom prst="rect">
            <a:avLst/>
          </a:prstGeom>
          <a:noFill/>
          <a:ln>
            <a:noFill/>
          </a:ln>
        </p:spPr>
      </p:sp>
      <p:sp>
        <p:nvSpPr>
          <p:cNvPr id="750" name="Google Shape;750;p226"/>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Qualifications 2 x 2">
  <p:cSld name="2_Qualifications 2 x 2">
    <p:spTree>
      <p:nvGrpSpPr>
        <p:cNvPr id="1" name="Shape 751"/>
        <p:cNvGrpSpPr/>
        <p:nvPr/>
      </p:nvGrpSpPr>
      <p:grpSpPr>
        <a:xfrm>
          <a:off x="0" y="0"/>
          <a:ext cx="0" cy="0"/>
          <a:chOff x="0" y="0"/>
          <a:chExt cx="0" cy="0"/>
        </a:xfrm>
      </p:grpSpPr>
      <p:sp>
        <p:nvSpPr>
          <p:cNvPr id="752" name="Google Shape;752;p227"/>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3" name="Google Shape;753;p227"/>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4" name="Google Shape;754;p227"/>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5" name="Google Shape;755;p227"/>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6" name="Google Shape;756;p227"/>
          <p:cNvSpPr>
            <a:spLocks noGrp="1"/>
          </p:cNvSpPr>
          <p:nvPr>
            <p:ph type="pic" idx="3"/>
          </p:nvPr>
        </p:nvSpPr>
        <p:spPr>
          <a:xfrm>
            <a:off x="10467635" y="1857892"/>
            <a:ext cx="1244161" cy="549275"/>
          </a:xfrm>
          <a:prstGeom prst="rect">
            <a:avLst/>
          </a:prstGeom>
          <a:noFill/>
          <a:ln>
            <a:noFill/>
          </a:ln>
        </p:spPr>
      </p:sp>
      <p:sp>
        <p:nvSpPr>
          <p:cNvPr id="757" name="Google Shape;757;p227"/>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8" name="Google Shape;758;p227"/>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9" name="Google Shape;759;p227"/>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0" name="Google Shape;760;p227"/>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1" name="Google Shape;761;p227"/>
          <p:cNvSpPr>
            <a:spLocks noGrp="1"/>
          </p:cNvSpPr>
          <p:nvPr>
            <p:ph type="pic" idx="6"/>
          </p:nvPr>
        </p:nvSpPr>
        <p:spPr>
          <a:xfrm>
            <a:off x="4700436" y="4249683"/>
            <a:ext cx="1274916" cy="549275"/>
          </a:xfrm>
          <a:prstGeom prst="rect">
            <a:avLst/>
          </a:prstGeom>
          <a:noFill/>
          <a:ln>
            <a:noFill/>
          </a:ln>
        </p:spPr>
      </p:sp>
      <p:sp>
        <p:nvSpPr>
          <p:cNvPr id="762" name="Google Shape;762;p227"/>
          <p:cNvSpPr>
            <a:spLocks noGrp="1"/>
          </p:cNvSpPr>
          <p:nvPr>
            <p:ph type="pic" idx="7"/>
          </p:nvPr>
        </p:nvSpPr>
        <p:spPr>
          <a:xfrm>
            <a:off x="10459036" y="4248209"/>
            <a:ext cx="1244160" cy="549275"/>
          </a:xfrm>
          <a:prstGeom prst="rect">
            <a:avLst/>
          </a:prstGeom>
          <a:noFill/>
          <a:ln>
            <a:noFill/>
          </a:ln>
        </p:spPr>
      </p:sp>
      <p:sp>
        <p:nvSpPr>
          <p:cNvPr id="763" name="Google Shape;763;p227"/>
          <p:cNvSpPr>
            <a:spLocks noGrp="1"/>
          </p:cNvSpPr>
          <p:nvPr>
            <p:ph type="pic" idx="8"/>
          </p:nvPr>
        </p:nvSpPr>
        <p:spPr>
          <a:xfrm>
            <a:off x="4734795" y="1863917"/>
            <a:ext cx="1244906" cy="549275"/>
          </a:xfrm>
          <a:prstGeom prst="rect">
            <a:avLst/>
          </a:prstGeom>
          <a:noFill/>
          <a:ln>
            <a:noFill/>
          </a:ln>
        </p:spPr>
      </p:sp>
      <p:sp>
        <p:nvSpPr>
          <p:cNvPr id="764" name="Google Shape;764;p227"/>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65" name="Google Shape;765;p22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_3 column green line">
  <p:cSld name="2_3 column green line">
    <p:spTree>
      <p:nvGrpSpPr>
        <p:cNvPr id="1" name="Shape 766"/>
        <p:cNvGrpSpPr/>
        <p:nvPr/>
      </p:nvGrpSpPr>
      <p:grpSpPr>
        <a:xfrm>
          <a:off x="0" y="0"/>
          <a:ext cx="0" cy="0"/>
          <a:chOff x="0" y="0"/>
          <a:chExt cx="0" cy="0"/>
        </a:xfrm>
      </p:grpSpPr>
      <p:sp>
        <p:nvSpPr>
          <p:cNvPr id="767" name="Google Shape;767;p228"/>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8" name="Google Shape;768;p228"/>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9" name="Google Shape;769;p228"/>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70" name="Google Shape;770;p228"/>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1" name="Google Shape;771;p228"/>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2" name="Google Shape;772;p228"/>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3" name="Google Shape;773;p228"/>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74" name="Google Shape;774;p22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108"/>
        <p:cNvGrpSpPr/>
        <p:nvPr/>
      </p:nvGrpSpPr>
      <p:grpSpPr>
        <a:xfrm>
          <a:off x="0" y="0"/>
          <a:ext cx="0" cy="0"/>
          <a:chOff x="0" y="0"/>
          <a:chExt cx="0" cy="0"/>
        </a:xfrm>
      </p:grpSpPr>
      <p:sp>
        <p:nvSpPr>
          <p:cNvPr id="109" name="Google Shape;109;p13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3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11" name="Google Shape;111;p13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2_4 column icon">
  <p:cSld name="2_4 column icon">
    <p:spTree>
      <p:nvGrpSpPr>
        <p:cNvPr id="1" name="Shape 775"/>
        <p:cNvGrpSpPr/>
        <p:nvPr/>
      </p:nvGrpSpPr>
      <p:grpSpPr>
        <a:xfrm>
          <a:off x="0" y="0"/>
          <a:ext cx="0" cy="0"/>
          <a:chOff x="0" y="0"/>
          <a:chExt cx="0" cy="0"/>
        </a:xfrm>
      </p:grpSpPr>
      <p:sp>
        <p:nvSpPr>
          <p:cNvPr id="776" name="Google Shape;776;p229"/>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7" name="Google Shape;777;p229"/>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8" name="Google Shape;778;p229"/>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9" name="Google Shape;779;p229"/>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80" name="Google Shape;780;p229"/>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81" name="Google Shape;781;p22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2_4 column icon green">
  <p:cSld name="2_4 column icon green">
    <p:bg>
      <p:bgPr>
        <a:solidFill>
          <a:schemeClr val="accent2"/>
        </a:solidFill>
        <a:effectLst/>
      </p:bgPr>
    </p:bg>
    <p:spTree>
      <p:nvGrpSpPr>
        <p:cNvPr id="1" name="Shape 782"/>
        <p:cNvGrpSpPr/>
        <p:nvPr/>
      </p:nvGrpSpPr>
      <p:grpSpPr>
        <a:xfrm>
          <a:off x="0" y="0"/>
          <a:ext cx="0" cy="0"/>
          <a:chOff x="0" y="0"/>
          <a:chExt cx="0" cy="0"/>
        </a:xfrm>
      </p:grpSpPr>
      <p:sp>
        <p:nvSpPr>
          <p:cNvPr id="783" name="Google Shape;783;p230"/>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4" name="Google Shape;784;p230"/>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5" name="Google Shape;785;p230"/>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6" name="Google Shape;786;p230"/>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7" name="Google Shape;787;p23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788" name="Google Shape;788;p230"/>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
        <p:nvSpPr>
          <p:cNvPr id="789" name="Google Shape;789;p230"/>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90" name="Google Shape;790;p23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791"/>
        <p:cNvGrpSpPr/>
        <p:nvPr/>
      </p:nvGrpSpPr>
      <p:grpSpPr>
        <a:xfrm>
          <a:off x="0" y="0"/>
          <a:ext cx="0" cy="0"/>
          <a:chOff x="0" y="0"/>
          <a:chExt cx="0" cy="0"/>
        </a:xfrm>
      </p:grpSpPr>
      <p:sp>
        <p:nvSpPr>
          <p:cNvPr id="792" name="Google Shape;792;p231"/>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3" name="Google Shape;793;p231"/>
          <p:cNvSpPr txBox="1">
            <a:spLocks noGrp="1"/>
          </p:cNvSpPr>
          <p:nvPr>
            <p:ph type="ctrTitle"/>
          </p:nvPr>
        </p:nvSpPr>
        <p:spPr>
          <a:xfrm>
            <a:off x="504883" y="1122363"/>
            <a:ext cx="10212330"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9600"/>
              <a:buFont typeface="Verdana"/>
              <a:buNone/>
              <a:defRPr sz="9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4" name="Google Shape;794;p231"/>
          <p:cNvSpPr txBox="1">
            <a:spLocks noGrp="1"/>
          </p:cNvSpPr>
          <p:nvPr>
            <p:ph type="subTitle" idx="1"/>
          </p:nvPr>
        </p:nvSpPr>
        <p:spPr>
          <a:xfrm>
            <a:off x="504883" y="3289471"/>
            <a:ext cx="10212330" cy="4656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A5A5A5"/>
              </a:buClr>
              <a:buSzPts val="2000"/>
              <a:buNone/>
              <a:defRPr sz="2000">
                <a:solidFill>
                  <a:srgbClr val="A5A5A5"/>
                </a:solidFill>
              </a:defRPr>
            </a:lvl1pPr>
            <a:lvl2pPr lvl="1" algn="ctr">
              <a:spcBef>
                <a:spcPts val="1333"/>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795" name="Google Shape;795;p231"/>
          <p:cNvSpPr txBox="1">
            <a:spLocks noGrp="1"/>
          </p:cNvSpPr>
          <p:nvPr>
            <p:ph type="body" idx="2"/>
          </p:nvPr>
        </p:nvSpPr>
        <p:spPr>
          <a:xfrm>
            <a:off x="504883" y="4058039"/>
            <a:ext cx="10212388" cy="403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400"/>
              <a:buNone/>
              <a:defRPr sz="1400">
                <a:solidFill>
                  <a:schemeClr val="accent5"/>
                </a:solidFill>
              </a:defRPr>
            </a:lvl1pPr>
            <a:lvl2pPr marL="914400" lvl="1" indent="-228600" algn="l">
              <a:spcBef>
                <a:spcPts val="1333"/>
              </a:spcBef>
              <a:spcAft>
                <a:spcPts val="0"/>
              </a:spcAft>
              <a:buClr>
                <a:schemeClr val="accent5"/>
              </a:buClr>
              <a:buSzPts val="1200"/>
              <a:buNone/>
              <a:defRPr>
                <a:solidFill>
                  <a:schemeClr val="accent5"/>
                </a:solidFill>
              </a:defRPr>
            </a:lvl2pPr>
            <a:lvl3pPr marL="1371600" lvl="2" indent="-228600" algn="l">
              <a:spcBef>
                <a:spcPts val="1333"/>
              </a:spcBef>
              <a:spcAft>
                <a:spcPts val="0"/>
              </a:spcAft>
              <a:buClr>
                <a:schemeClr val="accent5"/>
              </a:buClr>
              <a:buSzPts val="1200"/>
              <a:buNone/>
              <a:defRPr>
                <a:solidFill>
                  <a:schemeClr val="accent5"/>
                </a:solidFill>
              </a:defRPr>
            </a:lvl3pPr>
            <a:lvl4pPr marL="1828800" lvl="3" indent="-228600" algn="l">
              <a:spcBef>
                <a:spcPts val="1333"/>
              </a:spcBef>
              <a:spcAft>
                <a:spcPts val="0"/>
              </a:spcAft>
              <a:buClr>
                <a:schemeClr val="accent5"/>
              </a:buClr>
              <a:buSzPts val="1200"/>
              <a:buNone/>
              <a:defRPr>
                <a:solidFill>
                  <a:schemeClr val="accent5"/>
                </a:solidFill>
              </a:defRPr>
            </a:lvl4pPr>
            <a:lvl5pPr marL="2286000" lvl="4" indent="-228600" algn="l">
              <a:spcBef>
                <a:spcPts val="1333"/>
              </a:spcBef>
              <a:spcAft>
                <a:spcPts val="0"/>
              </a:spcAft>
              <a:buClr>
                <a:schemeClr val="accent5"/>
              </a:buClr>
              <a:buSzPts val="1200"/>
              <a:buNone/>
              <a:defRPr>
                <a:solidFill>
                  <a:schemeClr val="accent5"/>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796"/>
        <p:cNvGrpSpPr/>
        <p:nvPr/>
      </p:nvGrpSpPr>
      <p:grpSpPr>
        <a:xfrm>
          <a:off x="0" y="0"/>
          <a:ext cx="0" cy="0"/>
          <a:chOff x="0" y="0"/>
          <a:chExt cx="0" cy="0"/>
        </a:xfrm>
      </p:grpSpPr>
      <p:sp>
        <p:nvSpPr>
          <p:cNvPr id="797" name="Google Shape;797;p232"/>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8" name="Google Shape;798;p232"/>
          <p:cNvSpPr>
            <a:spLocks noGrp="1"/>
          </p:cNvSpPr>
          <p:nvPr>
            <p:ph type="pic" idx="2"/>
          </p:nvPr>
        </p:nvSpPr>
        <p:spPr>
          <a:xfrm>
            <a:off x="0" y="-1"/>
            <a:ext cx="12192000" cy="6858001"/>
          </a:xfrm>
          <a:prstGeom prst="rect">
            <a:avLst/>
          </a:prstGeom>
          <a:noFill/>
          <a:ln>
            <a:noFill/>
          </a:ln>
        </p:spPr>
      </p:sp>
      <p:sp>
        <p:nvSpPr>
          <p:cNvPr id="799" name="Google Shape;799;p232"/>
          <p:cNvSpPr txBox="1">
            <a:spLocks noGrp="1"/>
          </p:cNvSpPr>
          <p:nvPr>
            <p:ph type="title"/>
          </p:nvPr>
        </p:nvSpPr>
        <p:spPr>
          <a:xfrm>
            <a:off x="506538" y="1138238"/>
            <a:ext cx="11075862" cy="2852737"/>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7200"/>
              <a:buFont typeface="Verdana"/>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0" name="Google Shape;800;p232"/>
          <p:cNvSpPr txBox="1">
            <a:spLocks noGrp="1"/>
          </p:cNvSpPr>
          <p:nvPr>
            <p:ph type="body" idx="1"/>
          </p:nvPr>
        </p:nvSpPr>
        <p:spPr>
          <a:xfrm>
            <a:off x="505614" y="3990975"/>
            <a:ext cx="11175211" cy="647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5"/>
              </a:buClr>
              <a:buSzPts val="1500"/>
              <a:buFont typeface="Arial"/>
              <a:buNone/>
              <a:defRPr sz="2000">
                <a:solidFill>
                  <a:srgbClr val="A5A5A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233"/>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3" name="Google Shape;803;p233"/>
          <p:cNvSpPr txBox="1">
            <a:spLocks noGrp="1"/>
          </p:cNvSpPr>
          <p:nvPr>
            <p:ph type="body" idx="1"/>
          </p:nvPr>
        </p:nvSpPr>
        <p:spPr>
          <a:xfrm>
            <a:off x="511175" y="1279083"/>
            <a:ext cx="11071225" cy="6477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7F7F7F"/>
              </a:buClr>
              <a:buSzPts val="2000"/>
              <a:buNone/>
              <a:defRPr sz="2000">
                <a:solidFill>
                  <a:srgbClr val="7F7F7F"/>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04" name="Google Shape;804;p233"/>
          <p:cNvSpPr txBox="1">
            <a:spLocks noGrp="1"/>
          </p:cNvSpPr>
          <p:nvPr>
            <p:ph type="body" idx="2"/>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805"/>
        <p:cNvGrpSpPr/>
        <p:nvPr/>
      </p:nvGrpSpPr>
      <p:grpSpPr>
        <a:xfrm>
          <a:off x="0" y="0"/>
          <a:ext cx="0" cy="0"/>
          <a:chOff x="0" y="0"/>
          <a:chExt cx="0" cy="0"/>
        </a:xfrm>
      </p:grpSpPr>
      <p:sp>
        <p:nvSpPr>
          <p:cNvPr id="806" name="Google Shape;806;p234"/>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7" name="Google Shape;807;p234"/>
          <p:cNvSpPr txBox="1">
            <a:spLocks noGrp="1"/>
          </p:cNvSpPr>
          <p:nvPr>
            <p:ph type="body" idx="1"/>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08"/>
        <p:cNvGrpSpPr/>
        <p:nvPr/>
      </p:nvGrpSpPr>
      <p:grpSpPr>
        <a:xfrm>
          <a:off x="0" y="0"/>
          <a:ext cx="0" cy="0"/>
          <a:chOff x="0" y="0"/>
          <a:chExt cx="0" cy="0"/>
        </a:xfrm>
      </p:grpSpPr>
      <p:sp>
        <p:nvSpPr>
          <p:cNvPr id="809" name="Google Shape;809;p235"/>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810"/>
        <p:cNvGrpSpPr/>
        <p:nvPr/>
      </p:nvGrpSpPr>
      <p:grpSpPr>
        <a:xfrm>
          <a:off x="0" y="0"/>
          <a:ext cx="0" cy="0"/>
          <a:chOff x="0" y="0"/>
          <a:chExt cx="0" cy="0"/>
        </a:xfrm>
      </p:grpSpPr>
      <p:sp>
        <p:nvSpPr>
          <p:cNvPr id="811" name="Google Shape;811;p236"/>
          <p:cNvSpPr>
            <a:spLocks noGrp="1"/>
          </p:cNvSpPr>
          <p:nvPr>
            <p:ph type="pic" idx="2"/>
          </p:nvPr>
        </p:nvSpPr>
        <p:spPr>
          <a:xfrm>
            <a:off x="943114" y="1818329"/>
            <a:ext cx="1246909" cy="1243775"/>
          </a:xfrm>
          <a:prstGeom prst="ellipse">
            <a:avLst/>
          </a:prstGeom>
          <a:noFill/>
          <a:ln>
            <a:noFill/>
          </a:ln>
        </p:spPr>
      </p:sp>
      <p:sp>
        <p:nvSpPr>
          <p:cNvPr id="812" name="Google Shape;812;p236"/>
          <p:cNvSpPr>
            <a:spLocks noGrp="1"/>
          </p:cNvSpPr>
          <p:nvPr>
            <p:ph type="pic" idx="3"/>
          </p:nvPr>
        </p:nvSpPr>
        <p:spPr>
          <a:xfrm>
            <a:off x="6519164" y="1818329"/>
            <a:ext cx="1246909" cy="1243775"/>
          </a:xfrm>
          <a:prstGeom prst="ellipse">
            <a:avLst/>
          </a:prstGeom>
          <a:noFill/>
          <a:ln>
            <a:noFill/>
          </a:ln>
        </p:spPr>
      </p:sp>
      <p:sp>
        <p:nvSpPr>
          <p:cNvPr id="813" name="Google Shape;813;p236"/>
          <p:cNvSpPr>
            <a:spLocks noGrp="1"/>
          </p:cNvSpPr>
          <p:nvPr>
            <p:ph type="pic" idx="4"/>
          </p:nvPr>
        </p:nvSpPr>
        <p:spPr>
          <a:xfrm>
            <a:off x="943114" y="3302580"/>
            <a:ext cx="1246909" cy="1243775"/>
          </a:xfrm>
          <a:prstGeom prst="ellipse">
            <a:avLst/>
          </a:prstGeom>
          <a:noFill/>
          <a:ln>
            <a:noFill/>
          </a:ln>
        </p:spPr>
      </p:sp>
      <p:sp>
        <p:nvSpPr>
          <p:cNvPr id="814" name="Google Shape;814;p236"/>
          <p:cNvSpPr>
            <a:spLocks noGrp="1"/>
          </p:cNvSpPr>
          <p:nvPr>
            <p:ph type="pic" idx="5"/>
          </p:nvPr>
        </p:nvSpPr>
        <p:spPr>
          <a:xfrm>
            <a:off x="6519164" y="3302580"/>
            <a:ext cx="1246909" cy="1243775"/>
          </a:xfrm>
          <a:prstGeom prst="ellipse">
            <a:avLst/>
          </a:prstGeom>
          <a:noFill/>
          <a:ln>
            <a:noFill/>
          </a:ln>
        </p:spPr>
      </p:sp>
      <p:sp>
        <p:nvSpPr>
          <p:cNvPr id="815" name="Google Shape;815;p236"/>
          <p:cNvSpPr>
            <a:spLocks noGrp="1"/>
          </p:cNvSpPr>
          <p:nvPr>
            <p:ph type="pic" idx="6"/>
          </p:nvPr>
        </p:nvSpPr>
        <p:spPr>
          <a:xfrm>
            <a:off x="943114" y="4808349"/>
            <a:ext cx="1246909" cy="1243775"/>
          </a:xfrm>
          <a:prstGeom prst="ellipse">
            <a:avLst/>
          </a:prstGeom>
          <a:noFill/>
          <a:ln>
            <a:noFill/>
          </a:ln>
        </p:spPr>
      </p:sp>
      <p:sp>
        <p:nvSpPr>
          <p:cNvPr id="816" name="Google Shape;816;p236"/>
          <p:cNvSpPr>
            <a:spLocks noGrp="1"/>
          </p:cNvSpPr>
          <p:nvPr>
            <p:ph type="pic" idx="7"/>
          </p:nvPr>
        </p:nvSpPr>
        <p:spPr>
          <a:xfrm>
            <a:off x="6519164" y="4808349"/>
            <a:ext cx="1246909" cy="1243775"/>
          </a:xfrm>
          <a:prstGeom prst="ellipse">
            <a:avLst/>
          </a:prstGeom>
          <a:noFill/>
          <a:ln>
            <a:noFill/>
          </a:ln>
        </p:spPr>
      </p:sp>
      <p:sp>
        <p:nvSpPr>
          <p:cNvPr id="817" name="Google Shape;817;p236"/>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8" name="Google Shape;818;p236"/>
          <p:cNvSpPr txBox="1">
            <a:spLocks noGrp="1"/>
          </p:cNvSpPr>
          <p:nvPr>
            <p:ph type="body" idx="1"/>
          </p:nvPr>
        </p:nvSpPr>
        <p:spPr>
          <a:xfrm>
            <a:off x="2444750" y="2048375"/>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19" name="Google Shape;819;p236"/>
          <p:cNvSpPr txBox="1">
            <a:spLocks noGrp="1"/>
          </p:cNvSpPr>
          <p:nvPr>
            <p:ph type="body" idx="8"/>
          </p:nvPr>
        </p:nvSpPr>
        <p:spPr>
          <a:xfrm>
            <a:off x="2444750" y="2395309"/>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0" name="Google Shape;820;p236"/>
          <p:cNvSpPr txBox="1">
            <a:spLocks noGrp="1"/>
          </p:cNvSpPr>
          <p:nvPr>
            <p:ph type="body" idx="9"/>
          </p:nvPr>
        </p:nvSpPr>
        <p:spPr>
          <a:xfrm>
            <a:off x="2444750" y="3596731"/>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1" name="Google Shape;821;p236"/>
          <p:cNvSpPr txBox="1">
            <a:spLocks noGrp="1"/>
          </p:cNvSpPr>
          <p:nvPr>
            <p:ph type="body" idx="13"/>
          </p:nvPr>
        </p:nvSpPr>
        <p:spPr>
          <a:xfrm>
            <a:off x="2444750" y="3943665"/>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2" name="Google Shape;822;p236"/>
          <p:cNvSpPr txBox="1">
            <a:spLocks noGrp="1"/>
          </p:cNvSpPr>
          <p:nvPr>
            <p:ph type="body" idx="14"/>
          </p:nvPr>
        </p:nvSpPr>
        <p:spPr>
          <a:xfrm>
            <a:off x="2444750" y="5144679"/>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3" name="Google Shape;823;p236"/>
          <p:cNvSpPr txBox="1">
            <a:spLocks noGrp="1"/>
          </p:cNvSpPr>
          <p:nvPr>
            <p:ph type="body" idx="15"/>
          </p:nvPr>
        </p:nvSpPr>
        <p:spPr>
          <a:xfrm>
            <a:off x="2444750" y="5491613"/>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4" name="Google Shape;824;p236"/>
          <p:cNvSpPr txBox="1">
            <a:spLocks noGrp="1"/>
          </p:cNvSpPr>
          <p:nvPr>
            <p:ph type="body" idx="16"/>
          </p:nvPr>
        </p:nvSpPr>
        <p:spPr>
          <a:xfrm>
            <a:off x="8016059" y="2048375"/>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5" name="Google Shape;825;p236"/>
          <p:cNvSpPr txBox="1">
            <a:spLocks noGrp="1"/>
          </p:cNvSpPr>
          <p:nvPr>
            <p:ph type="body" idx="17"/>
          </p:nvPr>
        </p:nvSpPr>
        <p:spPr>
          <a:xfrm>
            <a:off x="8016059" y="2395309"/>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6" name="Google Shape;826;p236"/>
          <p:cNvSpPr txBox="1">
            <a:spLocks noGrp="1"/>
          </p:cNvSpPr>
          <p:nvPr>
            <p:ph type="body" idx="18"/>
          </p:nvPr>
        </p:nvSpPr>
        <p:spPr>
          <a:xfrm>
            <a:off x="8016059" y="3596731"/>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7" name="Google Shape;827;p236"/>
          <p:cNvSpPr txBox="1">
            <a:spLocks noGrp="1"/>
          </p:cNvSpPr>
          <p:nvPr>
            <p:ph type="body" idx="19"/>
          </p:nvPr>
        </p:nvSpPr>
        <p:spPr>
          <a:xfrm>
            <a:off x="8016059" y="3943665"/>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8" name="Google Shape;828;p236"/>
          <p:cNvSpPr txBox="1">
            <a:spLocks noGrp="1"/>
          </p:cNvSpPr>
          <p:nvPr>
            <p:ph type="body" idx="20"/>
          </p:nvPr>
        </p:nvSpPr>
        <p:spPr>
          <a:xfrm>
            <a:off x="8016059" y="5144679"/>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9" name="Google Shape;829;p236"/>
          <p:cNvSpPr txBox="1">
            <a:spLocks noGrp="1"/>
          </p:cNvSpPr>
          <p:nvPr>
            <p:ph type="body" idx="21"/>
          </p:nvPr>
        </p:nvSpPr>
        <p:spPr>
          <a:xfrm>
            <a:off x="8016059" y="5491613"/>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830"/>
        <p:cNvGrpSpPr/>
        <p:nvPr/>
      </p:nvGrpSpPr>
      <p:grpSpPr>
        <a:xfrm>
          <a:off x="0" y="0"/>
          <a:ext cx="0" cy="0"/>
          <a:chOff x="0" y="0"/>
          <a:chExt cx="0" cy="0"/>
        </a:xfrm>
      </p:grpSpPr>
      <p:sp>
        <p:nvSpPr>
          <p:cNvPr id="831" name="Google Shape;831;p237"/>
          <p:cNvSpPr txBox="1">
            <a:spLocks noGrp="1"/>
          </p:cNvSpPr>
          <p:nvPr>
            <p:ph type="body" idx="1"/>
          </p:nvPr>
        </p:nvSpPr>
        <p:spPr>
          <a:xfrm>
            <a:off x="475325" y="4102100"/>
            <a:ext cx="8555263" cy="219710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None/>
              <a:defRPr sz="900"/>
            </a:lvl1pPr>
            <a:lvl2pPr marL="914400" lvl="1" indent="-228600" algn="l">
              <a:spcBef>
                <a:spcPts val="80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32" name="Google Shape;832;p237"/>
          <p:cNvSpPr>
            <a:spLocks noGrp="1"/>
          </p:cNvSpPr>
          <p:nvPr>
            <p:ph type="pic" idx="2"/>
          </p:nvPr>
        </p:nvSpPr>
        <p:spPr>
          <a:xfrm>
            <a:off x="9402597" y="4102100"/>
            <a:ext cx="2319503" cy="1725448"/>
          </a:xfrm>
          <a:prstGeom prst="rect">
            <a:avLst/>
          </a:prstGeom>
          <a:noFill/>
          <a:ln>
            <a:noFill/>
          </a:ln>
        </p:spPr>
      </p:sp>
      <p:sp>
        <p:nvSpPr>
          <p:cNvPr id="833" name="Google Shape;833;p237"/>
          <p:cNvSpPr txBox="1">
            <a:spLocks noGrp="1"/>
          </p:cNvSpPr>
          <p:nvPr>
            <p:ph type="body" idx="3"/>
          </p:nvPr>
        </p:nvSpPr>
        <p:spPr>
          <a:xfrm>
            <a:off x="9402598" y="5935479"/>
            <a:ext cx="2319501" cy="36372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267"/>
              <a:buNone/>
              <a:defRPr sz="1267"/>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34" name="Google Shape;834;p237"/>
          <p:cNvGrpSpPr/>
          <p:nvPr/>
        </p:nvGrpSpPr>
        <p:grpSpPr>
          <a:xfrm>
            <a:off x="475325" y="457200"/>
            <a:ext cx="1998000" cy="374400"/>
            <a:chOff x="398463" y="404813"/>
            <a:chExt cx="1627187" cy="307976"/>
          </a:xfrm>
        </p:grpSpPr>
        <p:sp>
          <p:nvSpPr>
            <p:cNvPr id="835" name="Google Shape;835;p23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6" name="Google Shape;836;p23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7" name="Google Shape;837;p237"/>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8" name="Google Shape;838;p23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9" name="Google Shape;839;p237"/>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0" name="Google Shape;840;p237"/>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1" name="Google Shape;841;p23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2" name="Google Shape;842;p23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3" name="Google Shape;843;p23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4" name="Google Shape;844;p23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dirty="0">
                <a:solidFill>
                  <a:srgbClr val="000000"/>
                </a:solidFill>
                <a:latin typeface="Verdana"/>
                <a:ea typeface="Verdana"/>
                <a:cs typeface="Verdana"/>
                <a:sym typeface="Verdana"/>
              </a:rPr>
              <a:t>Benchmarking Report</a:t>
            </a:r>
            <a:endParaRPr sz="651" dirty="0">
              <a:solidFill>
                <a:srgbClr val="000000"/>
              </a:solidFill>
              <a:latin typeface="Verdana"/>
              <a:ea typeface="Verdana"/>
              <a:cs typeface="Verdana"/>
              <a:sym typeface="Verdana"/>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112"/>
        <p:cNvGrpSpPr/>
        <p:nvPr/>
      </p:nvGrpSpPr>
      <p:grpSpPr>
        <a:xfrm>
          <a:off x="0" y="0"/>
          <a:ext cx="0" cy="0"/>
          <a:chOff x="0" y="0"/>
          <a:chExt cx="0" cy="0"/>
        </a:xfrm>
      </p:grpSpPr>
      <p:sp>
        <p:nvSpPr>
          <p:cNvPr id="113" name="Google Shape;113;p131"/>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31"/>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Divider Slide 7">
  <p:cSld name="Divider Slide 7">
    <p:spTree>
      <p:nvGrpSpPr>
        <p:cNvPr id="1" name="Shape 864"/>
        <p:cNvGrpSpPr/>
        <p:nvPr/>
      </p:nvGrpSpPr>
      <p:grpSpPr>
        <a:xfrm>
          <a:off x="0" y="0"/>
          <a:ext cx="0" cy="0"/>
          <a:chOff x="0" y="0"/>
          <a:chExt cx="0" cy="0"/>
        </a:xfrm>
      </p:grpSpPr>
      <p:pic>
        <p:nvPicPr>
          <p:cNvPr id="865" name="Google Shape;865;p116"/>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66" name="Google Shape;866;p116"/>
          <p:cNvSpPr/>
          <p:nvPr/>
        </p:nvSpPr>
        <p:spPr>
          <a:xfrm>
            <a:off x="0" y="0"/>
            <a:ext cx="12192000" cy="6858000"/>
          </a:xfrm>
          <a:prstGeom prst="rect">
            <a:avLst/>
          </a:prstGeom>
          <a:solidFill>
            <a:srgbClr val="000000">
              <a:alpha val="40000"/>
            </a:srgbClr>
          </a:solidFill>
          <a:ln>
            <a:noFill/>
          </a:ln>
          <a:effectLst>
            <a:outerShdw blurRad="40000" dist="23000" dir="5400000" rotWithShape="0">
              <a:srgbClr val="000000">
                <a:alpha val="34901"/>
              </a:srgbClr>
            </a:outerShdw>
          </a:effectLst>
        </p:spPr>
        <p:txBody>
          <a:bodyPr spcFirstLastPara="1" wrap="square" lIns="59350" tIns="29675" rIns="59350" bIns="29675" anchor="ctr" anchorCtr="0">
            <a:noAutofit/>
          </a:bodyPr>
          <a:lstStyle/>
          <a:p>
            <a:pPr marL="0" marR="0" lvl="0" indent="0" algn="ctr" rtl="0">
              <a:spcBef>
                <a:spcPts val="0"/>
              </a:spcBef>
              <a:spcAft>
                <a:spcPts val="0"/>
              </a:spcAft>
              <a:buNone/>
            </a:pPr>
            <a:endParaRPr sz="1900">
              <a:solidFill>
                <a:srgbClr val="FFFFFF"/>
              </a:solidFill>
              <a:latin typeface="Verdana"/>
              <a:ea typeface="Verdana"/>
              <a:cs typeface="Verdana"/>
              <a:sym typeface="Verdana"/>
            </a:endParaRPr>
          </a:p>
        </p:txBody>
      </p:sp>
      <p:pic>
        <p:nvPicPr>
          <p:cNvPr id="867" name="Google Shape;867;p116" descr="http://www.virtual-affairs.nl/wp-content/uploads/2014/03/Deloitte_Logo_Wit.png"/>
          <p:cNvPicPr preferRelativeResize="0"/>
          <p:nvPr/>
        </p:nvPicPr>
        <p:blipFill rotWithShape="1">
          <a:blip r:embed="rId3">
            <a:alphaModFix/>
          </a:blip>
          <a:srcRect/>
          <a:stretch/>
        </p:blipFill>
        <p:spPr>
          <a:xfrm>
            <a:off x="334963" y="6364030"/>
            <a:ext cx="1265778" cy="28800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Page de fin">
  <p:cSld name="Page de fin">
    <p:spTree>
      <p:nvGrpSpPr>
        <p:cNvPr id="1" name="Shape 883"/>
        <p:cNvGrpSpPr/>
        <p:nvPr/>
      </p:nvGrpSpPr>
      <p:grpSpPr>
        <a:xfrm>
          <a:off x="0" y="0"/>
          <a:ext cx="0" cy="0"/>
          <a:chOff x="0" y="0"/>
          <a:chExt cx="0" cy="0"/>
        </a:xfrm>
      </p:grpSpPr>
      <p:sp>
        <p:nvSpPr>
          <p:cNvPr id="884" name="Google Shape;884;p121"/>
          <p:cNvSpPr txBox="1">
            <a:spLocks noGrp="1"/>
          </p:cNvSpPr>
          <p:nvPr>
            <p:ph type="sldNum" idx="12"/>
          </p:nvPr>
        </p:nvSpPr>
        <p:spPr>
          <a:xfrm>
            <a:off x="554143" y="6554192"/>
            <a:ext cx="377092" cy="100156"/>
          </a:xfrm>
          <a:prstGeom prst="rect">
            <a:avLst/>
          </a:prstGeom>
          <a:noFill/>
          <a:ln>
            <a:noFill/>
          </a:ln>
        </p:spPr>
        <p:txBody>
          <a:bodyPr spcFirstLastPara="1" wrap="square" lIns="0" tIns="0" rIns="0" bIns="0" anchor="t" anchorCtr="0">
            <a:spAutoFit/>
          </a:bodyPr>
          <a:lstStyle>
            <a:lvl1pPr marL="0" lvl="0" indent="0" algn="r">
              <a:spcBef>
                <a:spcPts val="0"/>
              </a:spcBef>
              <a:buNone/>
              <a:defRPr sz="651">
                <a:solidFill>
                  <a:srgbClr val="000000"/>
                </a:solidFill>
                <a:latin typeface="Verdana"/>
                <a:ea typeface="Verdana"/>
                <a:cs typeface="Verdana"/>
                <a:sym typeface="Verdana"/>
              </a:defRPr>
            </a:lvl1pPr>
            <a:lvl2pPr marL="0" lvl="1" indent="0" algn="r">
              <a:spcBef>
                <a:spcPts val="0"/>
              </a:spcBef>
              <a:buNone/>
              <a:defRPr sz="651">
                <a:solidFill>
                  <a:srgbClr val="000000"/>
                </a:solidFill>
                <a:latin typeface="Verdana"/>
                <a:ea typeface="Verdana"/>
                <a:cs typeface="Verdana"/>
                <a:sym typeface="Verdana"/>
              </a:defRPr>
            </a:lvl2pPr>
            <a:lvl3pPr marL="0" lvl="2" indent="0" algn="r">
              <a:spcBef>
                <a:spcPts val="0"/>
              </a:spcBef>
              <a:buNone/>
              <a:defRPr sz="651">
                <a:solidFill>
                  <a:srgbClr val="000000"/>
                </a:solidFill>
                <a:latin typeface="Verdana"/>
                <a:ea typeface="Verdana"/>
                <a:cs typeface="Verdana"/>
                <a:sym typeface="Verdana"/>
              </a:defRPr>
            </a:lvl3pPr>
            <a:lvl4pPr marL="0" lvl="3" indent="0" algn="r">
              <a:spcBef>
                <a:spcPts val="0"/>
              </a:spcBef>
              <a:buNone/>
              <a:defRPr sz="651">
                <a:solidFill>
                  <a:srgbClr val="000000"/>
                </a:solidFill>
                <a:latin typeface="Verdana"/>
                <a:ea typeface="Verdana"/>
                <a:cs typeface="Verdana"/>
                <a:sym typeface="Verdana"/>
              </a:defRPr>
            </a:lvl4pPr>
            <a:lvl5pPr marL="0" lvl="4" indent="0" algn="r">
              <a:spcBef>
                <a:spcPts val="0"/>
              </a:spcBef>
              <a:buNone/>
              <a:defRPr sz="651">
                <a:solidFill>
                  <a:srgbClr val="000000"/>
                </a:solidFill>
                <a:latin typeface="Verdana"/>
                <a:ea typeface="Verdana"/>
                <a:cs typeface="Verdana"/>
                <a:sym typeface="Verdana"/>
              </a:defRPr>
            </a:lvl5pPr>
            <a:lvl6pPr marL="0" lvl="5" indent="0" algn="r">
              <a:spcBef>
                <a:spcPts val="0"/>
              </a:spcBef>
              <a:buNone/>
              <a:defRPr sz="651">
                <a:solidFill>
                  <a:srgbClr val="000000"/>
                </a:solidFill>
                <a:latin typeface="Verdana"/>
                <a:ea typeface="Verdana"/>
                <a:cs typeface="Verdana"/>
                <a:sym typeface="Verdana"/>
              </a:defRPr>
            </a:lvl6pPr>
            <a:lvl7pPr marL="0" lvl="6" indent="0" algn="r">
              <a:spcBef>
                <a:spcPts val="0"/>
              </a:spcBef>
              <a:buNone/>
              <a:defRPr sz="651">
                <a:solidFill>
                  <a:srgbClr val="000000"/>
                </a:solidFill>
                <a:latin typeface="Verdana"/>
                <a:ea typeface="Verdana"/>
                <a:cs typeface="Verdana"/>
                <a:sym typeface="Verdana"/>
              </a:defRPr>
            </a:lvl7pPr>
            <a:lvl8pPr marL="0" lvl="7" indent="0" algn="r">
              <a:spcBef>
                <a:spcPts val="0"/>
              </a:spcBef>
              <a:buNone/>
              <a:defRPr sz="651">
                <a:solidFill>
                  <a:srgbClr val="000000"/>
                </a:solidFill>
                <a:latin typeface="Verdana"/>
                <a:ea typeface="Verdana"/>
                <a:cs typeface="Verdana"/>
                <a:sym typeface="Verdana"/>
              </a:defRPr>
            </a:lvl8pPr>
            <a:lvl9pPr marL="0" lvl="8" indent="0" algn="r">
              <a:spcBef>
                <a:spcPts val="0"/>
              </a:spcBef>
              <a:buNone/>
              <a:defRPr sz="651">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65"/>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Font typeface="Verdana"/>
              <a:buNone/>
              <a:defRPr sz="18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7" name="Google Shape;887;p265"/>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88" name="Google Shape;888;p265"/>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89" name="Google Shape;889;p265"/>
          <p:cNvSpPr>
            <a:spLocks noGrp="1"/>
          </p:cNvSpPr>
          <p:nvPr>
            <p:ph type="pic" idx="3"/>
          </p:nvPr>
        </p:nvSpPr>
        <p:spPr>
          <a:xfrm>
            <a:off x="3393716" y="727595"/>
            <a:ext cx="5400000" cy="5400000"/>
          </a:xfrm>
          <a:prstGeom prst="rect">
            <a:avLst/>
          </a:prstGeom>
          <a:noFill/>
          <a:ln>
            <a:noFill/>
          </a:ln>
        </p:spPr>
      </p:sp>
      <p:sp>
        <p:nvSpPr>
          <p:cNvPr id="890" name="Google Shape;890;p265"/>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91" name="Google Shape;891;p265"/>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92" name="Google Shape;892;p265"/>
          <p:cNvGrpSpPr/>
          <p:nvPr/>
        </p:nvGrpSpPr>
        <p:grpSpPr>
          <a:xfrm>
            <a:off x="469900" y="457761"/>
            <a:ext cx="1998000" cy="374400"/>
            <a:chOff x="398463" y="404813"/>
            <a:chExt cx="1627187" cy="307976"/>
          </a:xfrm>
        </p:grpSpPr>
        <p:sp>
          <p:nvSpPr>
            <p:cNvPr id="893" name="Google Shape;893;p2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4" name="Google Shape;894;p2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5" name="Google Shape;895;p26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6" name="Google Shape;896;p2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7" name="Google Shape;897;p26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8" name="Google Shape;898;p26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9" name="Google Shape;899;p2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0" name="Google Shape;900;p2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1" name="Google Shape;901;p2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2" name="Google Shape;902;p2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903"/>
        <p:cNvGrpSpPr/>
        <p:nvPr/>
      </p:nvGrpSpPr>
      <p:grpSpPr>
        <a:xfrm>
          <a:off x="0" y="0"/>
          <a:ext cx="0" cy="0"/>
          <a:chOff x="0" y="0"/>
          <a:chExt cx="0" cy="0"/>
        </a:xfrm>
      </p:grpSpPr>
      <p:grpSp>
        <p:nvGrpSpPr>
          <p:cNvPr id="904" name="Google Shape;904;p266"/>
          <p:cNvGrpSpPr/>
          <p:nvPr/>
        </p:nvGrpSpPr>
        <p:grpSpPr>
          <a:xfrm>
            <a:off x="475325" y="457200"/>
            <a:ext cx="1998000" cy="374400"/>
            <a:chOff x="398463" y="404813"/>
            <a:chExt cx="1627187" cy="307976"/>
          </a:xfrm>
        </p:grpSpPr>
        <p:sp>
          <p:nvSpPr>
            <p:cNvPr id="905" name="Google Shape;905;p26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6" name="Google Shape;906;p26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7" name="Google Shape;907;p26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8" name="Google Shape;908;p26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9" name="Google Shape;909;p26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0" name="Google Shape;910;p26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1" name="Google Shape;911;p26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2" name="Google Shape;912;p26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3" name="Google Shape;913;p26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4" name="Google Shape;914;p26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15" name="Google Shape;915;p266"/>
          <p:cNvSpPr>
            <a:spLocks noGrp="1"/>
          </p:cNvSpPr>
          <p:nvPr>
            <p:ph type="pic" idx="2"/>
          </p:nvPr>
        </p:nvSpPr>
        <p:spPr>
          <a:xfrm>
            <a:off x="3393716" y="727595"/>
            <a:ext cx="5400000" cy="5400000"/>
          </a:xfrm>
          <a:prstGeom prst="rect">
            <a:avLst/>
          </a:prstGeom>
          <a:noFill/>
          <a:ln>
            <a:noFill/>
          </a:ln>
        </p:spPr>
      </p:sp>
      <p:sp>
        <p:nvSpPr>
          <p:cNvPr id="916" name="Google Shape;916;p266"/>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Font typeface="Verdana"/>
              <a:buNone/>
              <a:defRPr sz="180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266"/>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18" name="Google Shape;918;p266"/>
          <p:cNvSpPr txBox="1">
            <a:spLocks noGrp="1"/>
          </p:cNvSpPr>
          <p:nvPr>
            <p:ph type="body" idx="3"/>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19" name="Google Shape;919;p266"/>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20" name="Google Shape;920;p266"/>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921"/>
        <p:cNvGrpSpPr/>
        <p:nvPr/>
      </p:nvGrpSpPr>
      <p:grpSpPr>
        <a:xfrm>
          <a:off x="0" y="0"/>
          <a:ext cx="0" cy="0"/>
          <a:chOff x="0" y="0"/>
          <a:chExt cx="0" cy="0"/>
        </a:xfrm>
      </p:grpSpPr>
      <p:sp>
        <p:nvSpPr>
          <p:cNvPr id="922" name="Google Shape;922;p267"/>
          <p:cNvSpPr>
            <a:spLocks noGrp="1"/>
          </p:cNvSpPr>
          <p:nvPr>
            <p:ph type="ctrTitle"/>
          </p:nvPr>
        </p:nvSpPr>
        <p:spPr>
          <a:xfrm>
            <a:off x="4210149" y="1530451"/>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23" name="Google Shape;923;p267"/>
          <p:cNvGrpSpPr/>
          <p:nvPr/>
        </p:nvGrpSpPr>
        <p:grpSpPr>
          <a:xfrm>
            <a:off x="469900" y="457761"/>
            <a:ext cx="1998000" cy="374400"/>
            <a:chOff x="398463" y="404813"/>
            <a:chExt cx="1627187" cy="307976"/>
          </a:xfrm>
        </p:grpSpPr>
        <p:sp>
          <p:nvSpPr>
            <p:cNvPr id="924" name="Google Shape;924;p26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5" name="Google Shape;925;p26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6" name="Google Shape;926;p267"/>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7" name="Google Shape;927;p26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8" name="Google Shape;928;p267"/>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9" name="Google Shape;929;p267"/>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0" name="Google Shape;930;p26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1" name="Google Shape;931;p26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2" name="Google Shape;932;p26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3" name="Google Shape;933;p26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34" name="Google Shape;934;p267"/>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35" name="Google Shape;935;p267"/>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6" name="Google Shape;936;p267"/>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7" name="Google Shape;937;p267"/>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938"/>
        <p:cNvGrpSpPr/>
        <p:nvPr/>
      </p:nvGrpSpPr>
      <p:grpSpPr>
        <a:xfrm>
          <a:off x="0" y="0"/>
          <a:ext cx="0" cy="0"/>
          <a:chOff x="0" y="0"/>
          <a:chExt cx="0" cy="0"/>
        </a:xfrm>
      </p:grpSpPr>
      <p:sp>
        <p:nvSpPr>
          <p:cNvPr id="939" name="Google Shape;939;p268"/>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40" name="Google Shape;940;p268"/>
          <p:cNvGrpSpPr/>
          <p:nvPr/>
        </p:nvGrpSpPr>
        <p:grpSpPr>
          <a:xfrm>
            <a:off x="475325" y="457200"/>
            <a:ext cx="1998000" cy="374400"/>
            <a:chOff x="398463" y="404813"/>
            <a:chExt cx="1627187" cy="307976"/>
          </a:xfrm>
        </p:grpSpPr>
        <p:sp>
          <p:nvSpPr>
            <p:cNvPr id="941" name="Google Shape;941;p268"/>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2" name="Google Shape;942;p268"/>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3" name="Google Shape;943;p268"/>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4" name="Google Shape;944;p268"/>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5" name="Google Shape;945;p268"/>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6" name="Google Shape;946;p268"/>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7" name="Google Shape;947;p268"/>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8" name="Google Shape;948;p268"/>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9" name="Google Shape;949;p268"/>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50" name="Google Shape;950;p268"/>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51" name="Google Shape;951;p268"/>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52" name="Google Shape;952;p268"/>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3" name="Google Shape;953;p268"/>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4" name="Google Shape;954;p268"/>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55"/>
        <p:cNvGrpSpPr/>
        <p:nvPr/>
      </p:nvGrpSpPr>
      <p:grpSpPr>
        <a:xfrm>
          <a:off x="0" y="0"/>
          <a:ext cx="0" cy="0"/>
          <a:chOff x="0" y="0"/>
          <a:chExt cx="0" cy="0"/>
        </a:xfrm>
      </p:grpSpPr>
      <p:sp>
        <p:nvSpPr>
          <p:cNvPr id="956" name="Google Shape;956;p269"/>
          <p:cNvSpPr txBox="1">
            <a:spLocks noGrp="1"/>
          </p:cNvSpPr>
          <p:nvPr>
            <p:ph type="title"/>
          </p:nvPr>
        </p:nvSpPr>
        <p:spPr>
          <a:xfrm>
            <a:off x="469902" y="1700215"/>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7" name="Google Shape;957;p269"/>
          <p:cNvSpPr txBox="1">
            <a:spLocks noGrp="1"/>
          </p:cNvSpPr>
          <p:nvPr>
            <p:ph type="body" idx="1"/>
          </p:nvPr>
        </p:nvSpPr>
        <p:spPr>
          <a:xfrm>
            <a:off x="469901" y="3423546"/>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8" name="Google Shape;958;p26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9" name="Google Shape;959;p26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0" name="Google Shape;960;p26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1"/>
        <p:cNvGrpSpPr/>
        <p:nvPr/>
      </p:nvGrpSpPr>
      <p:grpSpPr>
        <a:xfrm>
          <a:off x="0" y="0"/>
          <a:ext cx="0" cy="0"/>
          <a:chOff x="0" y="0"/>
          <a:chExt cx="0" cy="0"/>
        </a:xfrm>
      </p:grpSpPr>
      <p:sp>
        <p:nvSpPr>
          <p:cNvPr id="962" name="Google Shape;962;p270"/>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3" name="Google Shape;963;p270"/>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64" name="Google Shape;964;p27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5" name="Google Shape;965;p27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6" name="Google Shape;966;p27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967"/>
        <p:cNvGrpSpPr/>
        <p:nvPr/>
      </p:nvGrpSpPr>
      <p:grpSpPr>
        <a:xfrm>
          <a:off x="0" y="0"/>
          <a:ext cx="0" cy="0"/>
          <a:chOff x="0" y="0"/>
          <a:chExt cx="0" cy="0"/>
        </a:xfrm>
      </p:grpSpPr>
      <p:sp>
        <p:nvSpPr>
          <p:cNvPr id="968" name="Google Shape;968;p271"/>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271"/>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0" name="Google Shape;970;p27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1" name="Google Shape;971;p27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27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973"/>
        <p:cNvGrpSpPr/>
        <p:nvPr/>
      </p:nvGrpSpPr>
      <p:grpSpPr>
        <a:xfrm>
          <a:off x="0" y="0"/>
          <a:ext cx="0" cy="0"/>
          <a:chOff x="0" y="0"/>
          <a:chExt cx="0" cy="0"/>
        </a:xfrm>
      </p:grpSpPr>
      <p:sp>
        <p:nvSpPr>
          <p:cNvPr id="974" name="Google Shape;974;p272"/>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5" name="Google Shape;975;p272"/>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6" name="Google Shape;976;p27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7" name="Google Shape;977;p27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8" name="Google Shape;978;p27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115"/>
        <p:cNvGrpSpPr/>
        <p:nvPr/>
      </p:nvGrpSpPr>
      <p:grpSpPr>
        <a:xfrm>
          <a:off x="0" y="0"/>
          <a:ext cx="0" cy="0"/>
          <a:chOff x="0" y="0"/>
          <a:chExt cx="0" cy="0"/>
        </a:xfrm>
      </p:grpSpPr>
      <p:sp>
        <p:nvSpPr>
          <p:cNvPr id="116" name="Google Shape;116;p13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7" name="Google Shape;117;p13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979"/>
        <p:cNvGrpSpPr/>
        <p:nvPr/>
      </p:nvGrpSpPr>
      <p:grpSpPr>
        <a:xfrm>
          <a:off x="0" y="0"/>
          <a:ext cx="0" cy="0"/>
          <a:chOff x="0" y="0"/>
          <a:chExt cx="0" cy="0"/>
        </a:xfrm>
      </p:grpSpPr>
      <p:sp>
        <p:nvSpPr>
          <p:cNvPr id="980" name="Google Shape;980;p273"/>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1" name="Google Shape;981;p273"/>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2" name="Google Shape;982;p27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3" name="Google Shape;983;p27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4" name="Google Shape;984;p27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985"/>
        <p:cNvGrpSpPr/>
        <p:nvPr/>
      </p:nvGrpSpPr>
      <p:grpSpPr>
        <a:xfrm>
          <a:off x="0" y="0"/>
          <a:ext cx="0" cy="0"/>
          <a:chOff x="0" y="0"/>
          <a:chExt cx="0" cy="0"/>
        </a:xfrm>
      </p:grpSpPr>
      <p:sp>
        <p:nvSpPr>
          <p:cNvPr id="986" name="Google Shape;986;p274"/>
          <p:cNvSpPr txBox="1">
            <a:spLocks noGrp="1"/>
          </p:cNvSpPr>
          <p:nvPr>
            <p:ph type="title"/>
          </p:nvPr>
        </p:nvSpPr>
        <p:spPr>
          <a:xfrm>
            <a:off x="469904"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1"/>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7" name="Google Shape;987;p274"/>
          <p:cNvSpPr txBox="1">
            <a:spLocks noGrp="1"/>
          </p:cNvSpPr>
          <p:nvPr>
            <p:ph type="body" idx="1"/>
          </p:nvPr>
        </p:nvSpPr>
        <p:spPr>
          <a:xfrm>
            <a:off x="469900" y="3429001"/>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1"/>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8" name="Google Shape;988;p27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9" name="Google Shape;989;p27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0" name="Google Shape;990;p27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991"/>
        <p:cNvGrpSpPr/>
        <p:nvPr/>
      </p:nvGrpSpPr>
      <p:grpSpPr>
        <a:xfrm>
          <a:off x="0" y="0"/>
          <a:ext cx="0" cy="0"/>
          <a:chOff x="0" y="0"/>
          <a:chExt cx="0" cy="0"/>
        </a:xfrm>
      </p:grpSpPr>
      <p:sp>
        <p:nvSpPr>
          <p:cNvPr id="992" name="Google Shape;992;p275"/>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3" name="Google Shape;993;p27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4" name="Google Shape;994;p27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5" name="Google Shape;995;p27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996"/>
        <p:cNvGrpSpPr/>
        <p:nvPr/>
      </p:nvGrpSpPr>
      <p:grpSpPr>
        <a:xfrm>
          <a:off x="0" y="0"/>
          <a:ext cx="0" cy="0"/>
          <a:chOff x="0" y="0"/>
          <a:chExt cx="0" cy="0"/>
        </a:xfrm>
      </p:grpSpPr>
      <p:sp>
        <p:nvSpPr>
          <p:cNvPr id="997" name="Google Shape;997;p276"/>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8" name="Google Shape;998;p27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27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0" name="Google Shape;1000;p27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001"/>
        <p:cNvGrpSpPr/>
        <p:nvPr/>
      </p:nvGrpSpPr>
      <p:grpSpPr>
        <a:xfrm>
          <a:off x="0" y="0"/>
          <a:ext cx="0" cy="0"/>
          <a:chOff x="0" y="0"/>
          <a:chExt cx="0" cy="0"/>
        </a:xfrm>
      </p:grpSpPr>
      <p:sp>
        <p:nvSpPr>
          <p:cNvPr id="1002" name="Google Shape;1002;p277"/>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3" name="Google Shape;1003;p27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4" name="Google Shape;1004;p27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5" name="Google Shape;1005;p27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006"/>
        <p:cNvGrpSpPr/>
        <p:nvPr/>
      </p:nvGrpSpPr>
      <p:grpSpPr>
        <a:xfrm>
          <a:off x="0" y="0"/>
          <a:ext cx="0" cy="0"/>
          <a:chOff x="0" y="0"/>
          <a:chExt cx="0" cy="0"/>
        </a:xfrm>
      </p:grpSpPr>
      <p:sp>
        <p:nvSpPr>
          <p:cNvPr id="1007" name="Google Shape;1007;p278"/>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8" name="Google Shape;1008;p27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9" name="Google Shape;1009;p27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0" name="Google Shape;1010;p27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011"/>
        <p:cNvGrpSpPr/>
        <p:nvPr/>
      </p:nvGrpSpPr>
      <p:grpSpPr>
        <a:xfrm>
          <a:off x="0" y="0"/>
          <a:ext cx="0" cy="0"/>
          <a:chOff x="0" y="0"/>
          <a:chExt cx="0" cy="0"/>
        </a:xfrm>
      </p:grpSpPr>
      <p:sp>
        <p:nvSpPr>
          <p:cNvPr id="1012" name="Google Shape;1012;p279"/>
          <p:cNvSpPr txBox="1">
            <a:spLocks noGrp="1"/>
          </p:cNvSpPr>
          <p:nvPr>
            <p:ph type="body" idx="1"/>
          </p:nvPr>
        </p:nvSpPr>
        <p:spPr>
          <a:xfrm>
            <a:off x="469902"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13" name="Google Shape;1013;p27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4" name="Google Shape;1014;p27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5" name="Google Shape;1015;p27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016"/>
        <p:cNvGrpSpPr/>
        <p:nvPr/>
      </p:nvGrpSpPr>
      <p:grpSpPr>
        <a:xfrm>
          <a:off x="0" y="0"/>
          <a:ext cx="0" cy="0"/>
          <a:chOff x="0" y="0"/>
          <a:chExt cx="0" cy="0"/>
        </a:xfrm>
      </p:grpSpPr>
      <p:sp>
        <p:nvSpPr>
          <p:cNvPr id="1017" name="Google Shape;1017;p280"/>
          <p:cNvSpPr txBox="1">
            <a:spLocks noGrp="1"/>
          </p:cNvSpPr>
          <p:nvPr>
            <p:ph type="body" idx="1"/>
          </p:nvPr>
        </p:nvSpPr>
        <p:spPr>
          <a:xfrm>
            <a:off x="469901" y="1665293"/>
            <a:ext cx="9348787"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018" name="Google Shape;1018;p28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9" name="Google Shape;1019;p28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0" name="Google Shape;1020;p28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1" name="Google Shape;1021;p28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022"/>
        <p:cNvGrpSpPr/>
        <p:nvPr/>
      </p:nvGrpSpPr>
      <p:grpSpPr>
        <a:xfrm>
          <a:off x="0" y="0"/>
          <a:ext cx="0" cy="0"/>
          <a:chOff x="0" y="0"/>
          <a:chExt cx="0" cy="0"/>
        </a:xfrm>
      </p:grpSpPr>
      <p:sp>
        <p:nvSpPr>
          <p:cNvPr id="1023" name="Google Shape;1023;p281"/>
          <p:cNvSpPr>
            <a:spLocks noGrp="1"/>
          </p:cNvSpPr>
          <p:nvPr>
            <p:ph type="pic" idx="2"/>
          </p:nvPr>
        </p:nvSpPr>
        <p:spPr>
          <a:xfrm>
            <a:off x="5604870" y="1700214"/>
            <a:ext cx="6117233" cy="4598988"/>
          </a:xfrm>
          <a:prstGeom prst="rect">
            <a:avLst/>
          </a:prstGeom>
          <a:noFill/>
          <a:ln>
            <a:noFill/>
          </a:ln>
        </p:spPr>
      </p:sp>
      <p:sp>
        <p:nvSpPr>
          <p:cNvPr id="1024" name="Google Shape;1024;p281"/>
          <p:cNvSpPr txBox="1">
            <a:spLocks noGrp="1"/>
          </p:cNvSpPr>
          <p:nvPr>
            <p:ph type="body" idx="1"/>
          </p:nvPr>
        </p:nvSpPr>
        <p:spPr>
          <a:xfrm>
            <a:off x="469903" y="1665293"/>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5" name="Google Shape;1025;p281"/>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6" name="Google Shape;1026;p28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28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8" name="Google Shape;1028;p28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9" name="Google Shape;1029;p28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030"/>
        <p:cNvGrpSpPr/>
        <p:nvPr/>
      </p:nvGrpSpPr>
      <p:grpSpPr>
        <a:xfrm>
          <a:off x="0" y="0"/>
          <a:ext cx="0" cy="0"/>
          <a:chOff x="0" y="0"/>
          <a:chExt cx="0" cy="0"/>
        </a:xfrm>
      </p:grpSpPr>
      <p:sp>
        <p:nvSpPr>
          <p:cNvPr id="1031" name="Google Shape;1031;p282"/>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2" name="Google Shape;1032;p282"/>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3" name="Google Shape;1033;p28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28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5" name="Google Shape;1035;p28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6" name="Google Shape;1036;p28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118"/>
        <p:cNvGrpSpPr/>
        <p:nvPr/>
      </p:nvGrpSpPr>
      <p:grpSpPr>
        <a:xfrm>
          <a:off x="0" y="0"/>
          <a:ext cx="0" cy="0"/>
          <a:chOff x="0" y="0"/>
          <a:chExt cx="0" cy="0"/>
        </a:xfrm>
      </p:grpSpPr>
      <p:sp>
        <p:nvSpPr>
          <p:cNvPr id="119" name="Google Shape;119;p13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 name="Google Shape;120;p13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1037"/>
        <p:cNvGrpSpPr/>
        <p:nvPr/>
      </p:nvGrpSpPr>
      <p:grpSpPr>
        <a:xfrm>
          <a:off x="0" y="0"/>
          <a:ext cx="0" cy="0"/>
          <a:chOff x="0" y="0"/>
          <a:chExt cx="0" cy="0"/>
        </a:xfrm>
      </p:grpSpPr>
      <p:sp>
        <p:nvSpPr>
          <p:cNvPr id="1038" name="Google Shape;1038;p283"/>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9" name="Google Shape;1039;p28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0" name="Google Shape;1040;p28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28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2" name="Google Shape;1042;p28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043"/>
        <p:cNvGrpSpPr/>
        <p:nvPr/>
      </p:nvGrpSpPr>
      <p:grpSpPr>
        <a:xfrm>
          <a:off x="0" y="0"/>
          <a:ext cx="0" cy="0"/>
          <a:chOff x="0" y="0"/>
          <a:chExt cx="0" cy="0"/>
        </a:xfrm>
      </p:grpSpPr>
      <p:sp>
        <p:nvSpPr>
          <p:cNvPr id="1044" name="Google Shape;1044;p284"/>
          <p:cNvSpPr>
            <a:spLocks noGrp="1"/>
          </p:cNvSpPr>
          <p:nvPr>
            <p:ph type="chart" idx="2"/>
          </p:nvPr>
        </p:nvSpPr>
        <p:spPr>
          <a:xfrm>
            <a:off x="468000" y="2036658"/>
            <a:ext cx="11252200" cy="394613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45" name="Google Shape;1045;p284"/>
          <p:cNvSpPr txBox="1">
            <a:spLocks noGrp="1"/>
          </p:cNvSpPr>
          <p:nvPr>
            <p:ph type="body" idx="1"/>
          </p:nvPr>
        </p:nvSpPr>
        <p:spPr>
          <a:xfrm>
            <a:off x="468000" y="1665291"/>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6" name="Google Shape;1046;p284"/>
          <p:cNvSpPr txBox="1">
            <a:spLocks noGrp="1"/>
          </p:cNvSpPr>
          <p:nvPr>
            <p:ph type="body" idx="3"/>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7" name="Google Shape;1047;p284"/>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8" name="Google Shape;1048;p28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9" name="Google Shape;1049;p28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0" name="Google Shape;1050;p28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28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052"/>
        <p:cNvGrpSpPr/>
        <p:nvPr/>
      </p:nvGrpSpPr>
      <p:grpSpPr>
        <a:xfrm>
          <a:off x="0" y="0"/>
          <a:ext cx="0" cy="0"/>
          <a:chOff x="0" y="0"/>
          <a:chExt cx="0" cy="0"/>
        </a:xfrm>
      </p:grpSpPr>
      <p:sp>
        <p:nvSpPr>
          <p:cNvPr id="1053" name="Google Shape;1053;p285"/>
          <p:cNvSpPr>
            <a:spLocks noGrp="1"/>
          </p:cNvSpPr>
          <p:nvPr>
            <p:ph type="chart" idx="2"/>
          </p:nvPr>
        </p:nvSpPr>
        <p:spPr>
          <a:xfrm>
            <a:off x="46800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4" name="Google Shape;1054;p285"/>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5" name="Google Shape;1055;p285"/>
          <p:cNvSpPr>
            <a:spLocks noGrp="1"/>
          </p:cNvSpPr>
          <p:nvPr>
            <p:ph type="chart" idx="3"/>
          </p:nvPr>
        </p:nvSpPr>
        <p:spPr>
          <a:xfrm>
            <a:off x="4296000" y="2052001"/>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6" name="Google Shape;1056;p285"/>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7" name="Google Shape;1057;p285"/>
          <p:cNvSpPr>
            <a:spLocks noGrp="1"/>
          </p:cNvSpPr>
          <p:nvPr>
            <p:ph type="chart" idx="5"/>
          </p:nvPr>
        </p:nvSpPr>
        <p:spPr>
          <a:xfrm>
            <a:off x="808696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8" name="Google Shape;1058;p285"/>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9" name="Google Shape;1059;p285"/>
          <p:cNvSpPr txBox="1">
            <a:spLocks noGrp="1"/>
          </p:cNvSpPr>
          <p:nvPr>
            <p:ph type="body" idx="7"/>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0" name="Google Shape;1060;p285"/>
          <p:cNvSpPr txBox="1">
            <a:spLocks noGrp="1"/>
          </p:cNvSpPr>
          <p:nvPr>
            <p:ph type="body" idx="8"/>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1" name="Google Shape;1061;p28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2" name="Google Shape;1062;p28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3" name="Google Shape;1063;p28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4" name="Google Shape;1064;p28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065"/>
        <p:cNvGrpSpPr/>
        <p:nvPr/>
      </p:nvGrpSpPr>
      <p:grpSpPr>
        <a:xfrm>
          <a:off x="0" y="0"/>
          <a:ext cx="0" cy="0"/>
          <a:chOff x="0" y="0"/>
          <a:chExt cx="0" cy="0"/>
        </a:xfrm>
      </p:grpSpPr>
      <p:sp>
        <p:nvSpPr>
          <p:cNvPr id="1066" name="Google Shape;1066;p286"/>
          <p:cNvSpPr txBox="1">
            <a:spLocks noGrp="1"/>
          </p:cNvSpPr>
          <p:nvPr>
            <p:ph type="body" idx="1"/>
          </p:nvPr>
        </p:nvSpPr>
        <p:spPr>
          <a:xfrm>
            <a:off x="468000" y="1665291"/>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7" name="Google Shape;1067;p286"/>
          <p:cNvSpPr txBox="1">
            <a:spLocks noGrp="1"/>
          </p:cNvSpPr>
          <p:nvPr>
            <p:ph type="body" idx="2"/>
          </p:nvPr>
        </p:nvSpPr>
        <p:spPr>
          <a:xfrm>
            <a:off x="6394100" y="1656003"/>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8" name="Google Shape;1068;p286"/>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9" name="Google Shape;1069;p28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0" name="Google Shape;1070;p28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1" name="Google Shape;1071;p28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2" name="Google Shape;1072;p28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073"/>
        <p:cNvGrpSpPr/>
        <p:nvPr/>
      </p:nvGrpSpPr>
      <p:grpSpPr>
        <a:xfrm>
          <a:off x="0" y="0"/>
          <a:ext cx="0" cy="0"/>
          <a:chOff x="0" y="0"/>
          <a:chExt cx="0" cy="0"/>
        </a:xfrm>
      </p:grpSpPr>
      <p:sp>
        <p:nvSpPr>
          <p:cNvPr id="1074" name="Google Shape;1074;p287"/>
          <p:cNvSpPr txBox="1">
            <a:spLocks noGrp="1"/>
          </p:cNvSpPr>
          <p:nvPr>
            <p:ph type="body" idx="1"/>
          </p:nvPr>
        </p:nvSpPr>
        <p:spPr>
          <a:xfrm>
            <a:off x="469900" y="1665291"/>
            <a:ext cx="5480400" cy="431750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5" name="Google Shape;1075;p287"/>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76" name="Google Shape;1076;p287"/>
          <p:cNvSpPr txBox="1">
            <a:spLocks noGrp="1"/>
          </p:cNvSpPr>
          <p:nvPr>
            <p:ph type="body" idx="3"/>
          </p:nvPr>
        </p:nvSpPr>
        <p:spPr>
          <a:xfrm>
            <a:off x="6239586" y="1655764"/>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7" name="Google Shape;1077;p287"/>
          <p:cNvSpPr txBox="1">
            <a:spLocks noGrp="1"/>
          </p:cNvSpPr>
          <p:nvPr>
            <p:ph type="body" idx="4"/>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8" name="Google Shape;1078;p28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9" name="Google Shape;1079;p28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28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1" name="Google Shape;1081;p28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28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083"/>
        <p:cNvGrpSpPr/>
        <p:nvPr/>
      </p:nvGrpSpPr>
      <p:grpSpPr>
        <a:xfrm>
          <a:off x="0" y="0"/>
          <a:ext cx="0" cy="0"/>
          <a:chOff x="0" y="0"/>
          <a:chExt cx="0" cy="0"/>
        </a:xfrm>
      </p:grpSpPr>
      <p:sp>
        <p:nvSpPr>
          <p:cNvPr id="1084" name="Google Shape;1084;p288"/>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5" name="Google Shape;1085;p288"/>
          <p:cNvSpPr txBox="1">
            <a:spLocks noGrp="1"/>
          </p:cNvSpPr>
          <p:nvPr>
            <p:ph type="body" idx="1"/>
          </p:nvPr>
        </p:nvSpPr>
        <p:spPr>
          <a:xfrm>
            <a:off x="6239587" y="1654032"/>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6" name="Google Shape;1086;p288"/>
          <p:cNvSpPr>
            <a:spLocks noGrp="1"/>
          </p:cNvSpPr>
          <p:nvPr>
            <p:ph type="chart" idx="3"/>
          </p:nvPr>
        </p:nvSpPr>
        <p:spPr>
          <a:xfrm>
            <a:off x="469900" y="2125016"/>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7" name="Google Shape;1087;p288"/>
          <p:cNvSpPr txBox="1">
            <a:spLocks noGrp="1"/>
          </p:cNvSpPr>
          <p:nvPr>
            <p:ph type="body" idx="4"/>
          </p:nvPr>
        </p:nvSpPr>
        <p:spPr>
          <a:xfrm>
            <a:off x="469900" y="1665290"/>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8" name="Google Shape;1088;p288"/>
          <p:cNvSpPr txBox="1">
            <a:spLocks noGrp="1"/>
          </p:cNvSpPr>
          <p:nvPr>
            <p:ph type="body" idx="5"/>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9" name="Google Shape;1089;p288"/>
          <p:cNvSpPr txBox="1">
            <a:spLocks noGrp="1"/>
          </p:cNvSpPr>
          <p:nvPr>
            <p:ph type="body" idx="6"/>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0" name="Google Shape;1090;p28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1" name="Google Shape;1091;p28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28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3" name="Google Shape;1093;p28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094"/>
        <p:cNvGrpSpPr/>
        <p:nvPr/>
      </p:nvGrpSpPr>
      <p:grpSpPr>
        <a:xfrm>
          <a:off x="0" y="0"/>
          <a:ext cx="0" cy="0"/>
          <a:chOff x="0" y="0"/>
          <a:chExt cx="0" cy="0"/>
        </a:xfrm>
      </p:grpSpPr>
      <p:sp>
        <p:nvSpPr>
          <p:cNvPr id="1095" name="Google Shape;1095;p289"/>
          <p:cNvSpPr txBox="1">
            <a:spLocks noGrp="1"/>
          </p:cNvSpPr>
          <p:nvPr>
            <p:ph type="body" idx="1"/>
          </p:nvPr>
        </p:nvSpPr>
        <p:spPr>
          <a:xfrm>
            <a:off x="469902" y="1665292"/>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6" name="Google Shape;1096;p289"/>
          <p:cNvSpPr txBox="1">
            <a:spLocks noGrp="1"/>
          </p:cNvSpPr>
          <p:nvPr>
            <p:ph type="body" idx="2"/>
          </p:nvPr>
        </p:nvSpPr>
        <p:spPr>
          <a:xfrm>
            <a:off x="5482100" y="1700215"/>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7" name="Google Shape;1097;p289"/>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8" name="Google Shape;1098;p28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9" name="Google Shape;1099;p28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0" name="Google Shape;1100;p28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1" name="Google Shape;1101;p28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102"/>
        <p:cNvGrpSpPr/>
        <p:nvPr/>
      </p:nvGrpSpPr>
      <p:grpSpPr>
        <a:xfrm>
          <a:off x="0" y="0"/>
          <a:ext cx="0" cy="0"/>
          <a:chOff x="0" y="0"/>
          <a:chExt cx="0" cy="0"/>
        </a:xfrm>
      </p:grpSpPr>
      <p:sp>
        <p:nvSpPr>
          <p:cNvPr id="1103" name="Google Shape;1103;p290"/>
          <p:cNvSpPr txBox="1">
            <a:spLocks noGrp="1"/>
          </p:cNvSpPr>
          <p:nvPr>
            <p:ph type="body" idx="1"/>
          </p:nvPr>
        </p:nvSpPr>
        <p:spPr>
          <a:xfrm>
            <a:off x="7455119" y="1626102"/>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4" name="Google Shape;1104;p290"/>
          <p:cNvSpPr txBox="1">
            <a:spLocks noGrp="1"/>
          </p:cNvSpPr>
          <p:nvPr>
            <p:ph type="body" idx="2"/>
          </p:nvPr>
        </p:nvSpPr>
        <p:spPr>
          <a:xfrm>
            <a:off x="469901" y="1665289"/>
            <a:ext cx="666086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5" name="Google Shape;1105;p290"/>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6" name="Google Shape;1106;p29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7" name="Google Shape;1107;p29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8" name="Google Shape;1108;p29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9" name="Google Shape;1109;p29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1110"/>
        <p:cNvGrpSpPr/>
        <p:nvPr/>
      </p:nvGrpSpPr>
      <p:grpSpPr>
        <a:xfrm>
          <a:off x="0" y="0"/>
          <a:ext cx="0" cy="0"/>
          <a:chOff x="0" y="0"/>
          <a:chExt cx="0" cy="0"/>
        </a:xfrm>
      </p:grpSpPr>
      <p:sp>
        <p:nvSpPr>
          <p:cNvPr id="1111" name="Google Shape;1111;p291"/>
          <p:cNvSpPr>
            <a:spLocks noGrp="1"/>
          </p:cNvSpPr>
          <p:nvPr>
            <p:ph type="pic" idx="2"/>
          </p:nvPr>
        </p:nvSpPr>
        <p:spPr>
          <a:xfrm>
            <a:off x="469900" y="1665289"/>
            <a:ext cx="2664000" cy="1260000"/>
          </a:xfrm>
          <a:prstGeom prst="rect">
            <a:avLst/>
          </a:prstGeom>
          <a:noFill/>
          <a:ln>
            <a:noFill/>
          </a:ln>
        </p:spPr>
      </p:sp>
      <p:sp>
        <p:nvSpPr>
          <p:cNvPr id="1112" name="Google Shape;1112;p291"/>
          <p:cNvSpPr>
            <a:spLocks noGrp="1"/>
          </p:cNvSpPr>
          <p:nvPr>
            <p:ph type="pic" idx="3"/>
          </p:nvPr>
        </p:nvSpPr>
        <p:spPr>
          <a:xfrm>
            <a:off x="3341040" y="1665289"/>
            <a:ext cx="2664000" cy="1260000"/>
          </a:xfrm>
          <a:prstGeom prst="rect">
            <a:avLst/>
          </a:prstGeom>
          <a:noFill/>
          <a:ln>
            <a:noFill/>
          </a:ln>
        </p:spPr>
      </p:sp>
      <p:sp>
        <p:nvSpPr>
          <p:cNvPr id="1113" name="Google Shape;1113;p291"/>
          <p:cNvSpPr>
            <a:spLocks noGrp="1"/>
          </p:cNvSpPr>
          <p:nvPr>
            <p:ph type="pic" idx="4"/>
          </p:nvPr>
        </p:nvSpPr>
        <p:spPr>
          <a:xfrm>
            <a:off x="6193339" y="1665289"/>
            <a:ext cx="2664000" cy="1260000"/>
          </a:xfrm>
          <a:prstGeom prst="rect">
            <a:avLst/>
          </a:prstGeom>
          <a:noFill/>
          <a:ln>
            <a:noFill/>
          </a:ln>
        </p:spPr>
      </p:sp>
      <p:sp>
        <p:nvSpPr>
          <p:cNvPr id="1114" name="Google Shape;1114;p291"/>
          <p:cNvSpPr>
            <a:spLocks noGrp="1"/>
          </p:cNvSpPr>
          <p:nvPr>
            <p:ph type="pic" idx="5"/>
          </p:nvPr>
        </p:nvSpPr>
        <p:spPr>
          <a:xfrm>
            <a:off x="9045636" y="1665289"/>
            <a:ext cx="2664000" cy="1260000"/>
          </a:xfrm>
          <a:prstGeom prst="rect">
            <a:avLst/>
          </a:prstGeom>
          <a:noFill/>
          <a:ln>
            <a:noFill/>
          </a:ln>
        </p:spPr>
      </p:sp>
      <p:sp>
        <p:nvSpPr>
          <p:cNvPr id="1115" name="Google Shape;1115;p291"/>
          <p:cNvSpPr txBox="1">
            <a:spLocks noGrp="1"/>
          </p:cNvSpPr>
          <p:nvPr>
            <p:ph type="body" idx="1"/>
          </p:nvPr>
        </p:nvSpPr>
        <p:spPr>
          <a:xfrm>
            <a:off x="469900"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6" name="Google Shape;1116;p291"/>
          <p:cNvSpPr txBox="1">
            <a:spLocks noGrp="1"/>
          </p:cNvSpPr>
          <p:nvPr>
            <p:ph type="body" idx="6"/>
          </p:nvPr>
        </p:nvSpPr>
        <p:spPr>
          <a:xfrm>
            <a:off x="6207211"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7" name="Google Shape;1117;p291"/>
          <p:cNvSpPr txBox="1">
            <a:spLocks noGrp="1"/>
          </p:cNvSpPr>
          <p:nvPr>
            <p:ph type="body" idx="7"/>
          </p:nvPr>
        </p:nvSpPr>
        <p:spPr>
          <a:xfrm>
            <a:off x="3344787"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8" name="Google Shape;1118;p291"/>
          <p:cNvSpPr txBox="1">
            <a:spLocks noGrp="1"/>
          </p:cNvSpPr>
          <p:nvPr>
            <p:ph type="body" idx="8"/>
          </p:nvPr>
        </p:nvSpPr>
        <p:spPr>
          <a:xfrm>
            <a:off x="9069636"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9" name="Google Shape;1119;p291"/>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20" name="Google Shape;1120;p29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1" name="Google Shape;1121;p29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2" name="Google Shape;1122;p29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3" name="Google Shape;1123;p29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1124"/>
        <p:cNvGrpSpPr/>
        <p:nvPr/>
      </p:nvGrpSpPr>
      <p:grpSpPr>
        <a:xfrm>
          <a:off x="0" y="0"/>
          <a:ext cx="0" cy="0"/>
          <a:chOff x="0" y="0"/>
          <a:chExt cx="0" cy="0"/>
        </a:xfrm>
      </p:grpSpPr>
      <p:sp>
        <p:nvSpPr>
          <p:cNvPr id="1125" name="Google Shape;1125;p292"/>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6" name="Google Shape;1126;p292"/>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7" name="Google Shape;1127;p292"/>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8" name="Google Shape;1128;p292"/>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9" name="Google Shape;1129;p292"/>
          <p:cNvSpPr>
            <a:spLocks noGrp="1"/>
          </p:cNvSpPr>
          <p:nvPr>
            <p:ph type="pic" idx="2"/>
          </p:nvPr>
        </p:nvSpPr>
        <p:spPr>
          <a:xfrm>
            <a:off x="476780" y="1880213"/>
            <a:ext cx="2116800" cy="1591200"/>
          </a:xfrm>
          <a:prstGeom prst="rect">
            <a:avLst/>
          </a:prstGeom>
          <a:noFill/>
          <a:ln>
            <a:noFill/>
          </a:ln>
        </p:spPr>
      </p:sp>
      <p:sp>
        <p:nvSpPr>
          <p:cNvPr id="1130" name="Google Shape;1130;p292"/>
          <p:cNvSpPr>
            <a:spLocks noGrp="1"/>
          </p:cNvSpPr>
          <p:nvPr>
            <p:ph type="pic" idx="3"/>
          </p:nvPr>
        </p:nvSpPr>
        <p:spPr>
          <a:xfrm>
            <a:off x="6204097" y="1880212"/>
            <a:ext cx="2116800" cy="1591200"/>
          </a:xfrm>
          <a:prstGeom prst="rect">
            <a:avLst/>
          </a:prstGeom>
          <a:noFill/>
          <a:ln>
            <a:noFill/>
          </a:ln>
        </p:spPr>
      </p:sp>
      <p:sp>
        <p:nvSpPr>
          <p:cNvPr id="1131" name="Google Shape;1131;p292"/>
          <p:cNvSpPr>
            <a:spLocks noGrp="1"/>
          </p:cNvSpPr>
          <p:nvPr>
            <p:ph type="pic" idx="4"/>
          </p:nvPr>
        </p:nvSpPr>
        <p:spPr>
          <a:xfrm>
            <a:off x="481779" y="4256211"/>
            <a:ext cx="2116800" cy="1591200"/>
          </a:xfrm>
          <a:prstGeom prst="rect">
            <a:avLst/>
          </a:prstGeom>
          <a:noFill/>
          <a:ln>
            <a:noFill/>
          </a:ln>
        </p:spPr>
      </p:sp>
      <p:sp>
        <p:nvSpPr>
          <p:cNvPr id="1132" name="Google Shape;1132;p292"/>
          <p:cNvSpPr>
            <a:spLocks noGrp="1"/>
          </p:cNvSpPr>
          <p:nvPr>
            <p:ph type="pic" idx="5"/>
          </p:nvPr>
        </p:nvSpPr>
        <p:spPr>
          <a:xfrm>
            <a:off x="6204097" y="4256211"/>
            <a:ext cx="2116800" cy="1591200"/>
          </a:xfrm>
          <a:prstGeom prst="rect">
            <a:avLst/>
          </a:prstGeom>
          <a:noFill/>
          <a:ln>
            <a:noFill/>
          </a:ln>
        </p:spPr>
      </p:sp>
      <p:sp>
        <p:nvSpPr>
          <p:cNvPr id="1133" name="Google Shape;1133;p292"/>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4" name="Google Shape;1134;p292"/>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5" name="Google Shape;1135;p292"/>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6" name="Google Shape;1136;p292"/>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7" name="Google Shape;1137;p292"/>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8" name="Google Shape;1138;p29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9" name="Google Shape;1139;p29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0" name="Google Shape;1140;p29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1" name="Google Shape;1141;p29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21"/>
        <p:cNvGrpSpPr/>
        <p:nvPr/>
      </p:nvGrpSpPr>
      <p:grpSpPr>
        <a:xfrm>
          <a:off x="0" y="0"/>
          <a:ext cx="0" cy="0"/>
          <a:chOff x="0" y="0"/>
          <a:chExt cx="0" cy="0"/>
        </a:xfrm>
      </p:grpSpPr>
      <p:sp>
        <p:nvSpPr>
          <p:cNvPr id="122" name="Google Shape;122;p13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 name="Google Shape;123;p13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1142"/>
        <p:cNvGrpSpPr/>
        <p:nvPr/>
      </p:nvGrpSpPr>
      <p:grpSpPr>
        <a:xfrm>
          <a:off x="0" y="0"/>
          <a:ext cx="0" cy="0"/>
          <a:chOff x="0" y="0"/>
          <a:chExt cx="0" cy="0"/>
        </a:xfrm>
      </p:grpSpPr>
      <p:sp>
        <p:nvSpPr>
          <p:cNvPr id="1143" name="Google Shape;1143;p293"/>
          <p:cNvSpPr>
            <a:spLocks noGrp="1"/>
          </p:cNvSpPr>
          <p:nvPr>
            <p:ph type="pic" idx="2"/>
          </p:nvPr>
        </p:nvSpPr>
        <p:spPr>
          <a:xfrm>
            <a:off x="469902" y="1700216"/>
            <a:ext cx="3627439" cy="2052831"/>
          </a:xfrm>
          <a:prstGeom prst="rect">
            <a:avLst/>
          </a:prstGeom>
          <a:noFill/>
          <a:ln>
            <a:noFill/>
          </a:ln>
        </p:spPr>
      </p:sp>
      <p:sp>
        <p:nvSpPr>
          <p:cNvPr id="1144" name="Google Shape;1144;p293"/>
          <p:cNvSpPr>
            <a:spLocks noGrp="1"/>
          </p:cNvSpPr>
          <p:nvPr>
            <p:ph type="pic" idx="3"/>
          </p:nvPr>
        </p:nvSpPr>
        <p:spPr>
          <a:xfrm>
            <a:off x="8082786" y="1700215"/>
            <a:ext cx="3639316" cy="2059099"/>
          </a:xfrm>
          <a:prstGeom prst="rect">
            <a:avLst/>
          </a:prstGeom>
          <a:noFill/>
          <a:ln>
            <a:noFill/>
          </a:ln>
        </p:spPr>
      </p:sp>
      <p:sp>
        <p:nvSpPr>
          <p:cNvPr id="1145" name="Google Shape;1145;p293"/>
          <p:cNvSpPr>
            <a:spLocks noGrp="1"/>
          </p:cNvSpPr>
          <p:nvPr>
            <p:ph type="pic" idx="4"/>
          </p:nvPr>
        </p:nvSpPr>
        <p:spPr>
          <a:xfrm>
            <a:off x="4284189" y="1700216"/>
            <a:ext cx="3636963" cy="2057767"/>
          </a:xfrm>
          <a:prstGeom prst="rect">
            <a:avLst/>
          </a:prstGeom>
          <a:noFill/>
          <a:ln>
            <a:noFill/>
          </a:ln>
        </p:spPr>
      </p:sp>
      <p:sp>
        <p:nvSpPr>
          <p:cNvPr id="1146" name="Google Shape;1146;p293"/>
          <p:cNvSpPr txBox="1">
            <a:spLocks noGrp="1"/>
          </p:cNvSpPr>
          <p:nvPr>
            <p:ph type="body" idx="1"/>
          </p:nvPr>
        </p:nvSpPr>
        <p:spPr>
          <a:xfrm>
            <a:off x="469902" y="3832225"/>
            <a:ext cx="3627439" cy="2181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7" name="Google Shape;1147;p293"/>
          <p:cNvSpPr txBox="1">
            <a:spLocks noGrp="1"/>
          </p:cNvSpPr>
          <p:nvPr>
            <p:ph type="body" idx="5"/>
          </p:nvPr>
        </p:nvSpPr>
        <p:spPr>
          <a:xfrm>
            <a:off x="4278313" y="3832227"/>
            <a:ext cx="3636963" cy="2186687"/>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8" name="Google Shape;1148;p293"/>
          <p:cNvSpPr txBox="1">
            <a:spLocks noGrp="1"/>
          </p:cNvSpPr>
          <p:nvPr>
            <p:ph type="body" idx="6"/>
          </p:nvPr>
        </p:nvSpPr>
        <p:spPr>
          <a:xfrm>
            <a:off x="8082786" y="3832226"/>
            <a:ext cx="3639316" cy="218810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9" name="Google Shape;1149;p293"/>
          <p:cNvSpPr txBox="1">
            <a:spLocks noGrp="1"/>
          </p:cNvSpPr>
          <p:nvPr>
            <p:ph type="body" idx="7"/>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0" name="Google Shape;1150;p29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1" name="Google Shape;1151;p29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2" name="Google Shape;1152;p29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3" name="Google Shape;1153;p29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1154"/>
        <p:cNvGrpSpPr/>
        <p:nvPr/>
      </p:nvGrpSpPr>
      <p:grpSpPr>
        <a:xfrm>
          <a:off x="0" y="0"/>
          <a:ext cx="0" cy="0"/>
          <a:chOff x="0" y="0"/>
          <a:chExt cx="0" cy="0"/>
        </a:xfrm>
      </p:grpSpPr>
      <p:sp>
        <p:nvSpPr>
          <p:cNvPr id="1155" name="Google Shape;1155;p294"/>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6" name="Google Shape;1156;p29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7" name="Google Shape;1157;p294"/>
          <p:cNvSpPr txBox="1">
            <a:spLocks noGrp="1"/>
          </p:cNvSpPr>
          <p:nvPr>
            <p:ph type="body" idx="2"/>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8" name="Google Shape;1158;p294"/>
          <p:cNvSpPr txBox="1">
            <a:spLocks noGrp="1"/>
          </p:cNvSpPr>
          <p:nvPr>
            <p:ph type="body" idx="3"/>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9" name="Google Shape;1159;p29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0" name="Google Shape;1160;p29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1" name="Google Shape;1161;p294"/>
          <p:cNvSpPr>
            <a:spLocks noGrp="1"/>
          </p:cNvSpPr>
          <p:nvPr>
            <p:ph type="pic" idx="4"/>
          </p:nvPr>
        </p:nvSpPr>
        <p:spPr>
          <a:xfrm>
            <a:off x="10467638" y="1857894"/>
            <a:ext cx="1244161" cy="549275"/>
          </a:xfrm>
          <a:prstGeom prst="rect">
            <a:avLst/>
          </a:prstGeom>
          <a:noFill/>
          <a:ln>
            <a:noFill/>
          </a:ln>
        </p:spPr>
      </p:sp>
      <p:sp>
        <p:nvSpPr>
          <p:cNvPr id="1162" name="Google Shape;1162;p294"/>
          <p:cNvSpPr>
            <a:spLocks noGrp="1"/>
          </p:cNvSpPr>
          <p:nvPr>
            <p:ph type="pic" idx="5"/>
          </p:nvPr>
        </p:nvSpPr>
        <p:spPr>
          <a:xfrm>
            <a:off x="4734796" y="1863919"/>
            <a:ext cx="1244907" cy="549275"/>
          </a:xfrm>
          <a:prstGeom prst="rect">
            <a:avLst/>
          </a:prstGeom>
          <a:noFill/>
          <a:ln>
            <a:noFill/>
          </a:ln>
        </p:spPr>
      </p:sp>
      <p:sp>
        <p:nvSpPr>
          <p:cNvPr id="1163" name="Google Shape;1163;p29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4" name="Google Shape;1164;p29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5" name="Google Shape;1165;p29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1166"/>
        <p:cNvGrpSpPr/>
        <p:nvPr/>
      </p:nvGrpSpPr>
      <p:grpSpPr>
        <a:xfrm>
          <a:off x="0" y="0"/>
          <a:ext cx="0" cy="0"/>
          <a:chOff x="0" y="0"/>
          <a:chExt cx="0" cy="0"/>
        </a:xfrm>
      </p:grpSpPr>
      <p:sp>
        <p:nvSpPr>
          <p:cNvPr id="1167" name="Google Shape;1167;p295"/>
          <p:cNvSpPr txBox="1">
            <a:spLocks noGrp="1"/>
          </p:cNvSpPr>
          <p:nvPr>
            <p:ph type="body" idx="1"/>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8" name="Google Shape;1168;p295"/>
          <p:cNvSpPr txBox="1">
            <a:spLocks noGrp="1"/>
          </p:cNvSpPr>
          <p:nvPr>
            <p:ph type="body" idx="2"/>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9" name="Google Shape;1169;p29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0" name="Google Shape;1170;p29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1" name="Google Shape;1171;p295"/>
          <p:cNvSpPr>
            <a:spLocks noGrp="1"/>
          </p:cNvSpPr>
          <p:nvPr>
            <p:ph type="pic" idx="3"/>
          </p:nvPr>
        </p:nvSpPr>
        <p:spPr>
          <a:xfrm>
            <a:off x="10467638" y="1857894"/>
            <a:ext cx="1244161" cy="549275"/>
          </a:xfrm>
          <a:prstGeom prst="rect">
            <a:avLst/>
          </a:prstGeom>
          <a:noFill/>
          <a:ln>
            <a:noFill/>
          </a:ln>
        </p:spPr>
      </p:sp>
      <p:sp>
        <p:nvSpPr>
          <p:cNvPr id="1172" name="Google Shape;1172;p295"/>
          <p:cNvSpPr txBox="1">
            <a:spLocks noGrp="1"/>
          </p:cNvSpPr>
          <p:nvPr>
            <p:ph type="body" idx="4"/>
          </p:nvPr>
        </p:nvSpPr>
        <p:spPr>
          <a:xfrm>
            <a:off x="469899"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3" name="Google Shape;1173;p295"/>
          <p:cNvSpPr txBox="1">
            <a:spLocks noGrp="1"/>
          </p:cNvSpPr>
          <p:nvPr>
            <p:ph type="body" idx="5"/>
          </p:nvPr>
        </p:nvSpPr>
        <p:spPr>
          <a:xfrm>
            <a:off x="6177460"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4" name="Google Shape;1174;p29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5" name="Google Shape;1175;p29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6" name="Google Shape;1176;p295"/>
          <p:cNvSpPr>
            <a:spLocks noGrp="1"/>
          </p:cNvSpPr>
          <p:nvPr>
            <p:ph type="pic" idx="6"/>
          </p:nvPr>
        </p:nvSpPr>
        <p:spPr>
          <a:xfrm>
            <a:off x="4700438" y="4249686"/>
            <a:ext cx="1274916" cy="549275"/>
          </a:xfrm>
          <a:prstGeom prst="rect">
            <a:avLst/>
          </a:prstGeom>
          <a:noFill/>
          <a:ln>
            <a:noFill/>
          </a:ln>
        </p:spPr>
      </p:sp>
      <p:sp>
        <p:nvSpPr>
          <p:cNvPr id="1177" name="Google Shape;1177;p295"/>
          <p:cNvSpPr>
            <a:spLocks noGrp="1"/>
          </p:cNvSpPr>
          <p:nvPr>
            <p:ph type="pic" idx="7"/>
          </p:nvPr>
        </p:nvSpPr>
        <p:spPr>
          <a:xfrm>
            <a:off x="10459036" y="4248211"/>
            <a:ext cx="1244160" cy="549275"/>
          </a:xfrm>
          <a:prstGeom prst="rect">
            <a:avLst/>
          </a:prstGeom>
          <a:noFill/>
          <a:ln>
            <a:noFill/>
          </a:ln>
        </p:spPr>
      </p:sp>
      <p:sp>
        <p:nvSpPr>
          <p:cNvPr id="1178" name="Google Shape;1178;p295"/>
          <p:cNvSpPr>
            <a:spLocks noGrp="1"/>
          </p:cNvSpPr>
          <p:nvPr>
            <p:ph type="pic" idx="8"/>
          </p:nvPr>
        </p:nvSpPr>
        <p:spPr>
          <a:xfrm>
            <a:off x="4734796" y="1863919"/>
            <a:ext cx="1244907" cy="549275"/>
          </a:xfrm>
          <a:prstGeom prst="rect">
            <a:avLst/>
          </a:prstGeom>
          <a:noFill/>
          <a:ln>
            <a:noFill/>
          </a:ln>
        </p:spPr>
      </p:sp>
      <p:sp>
        <p:nvSpPr>
          <p:cNvPr id="1179" name="Google Shape;1179;p295"/>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80" name="Google Shape;1180;p29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1" name="Google Shape;1181;p29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2" name="Google Shape;1182;p29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3" name="Google Shape;1183;p29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1184"/>
        <p:cNvGrpSpPr/>
        <p:nvPr/>
      </p:nvGrpSpPr>
      <p:grpSpPr>
        <a:xfrm>
          <a:off x="0" y="0"/>
          <a:ext cx="0" cy="0"/>
          <a:chOff x="0" y="0"/>
          <a:chExt cx="0" cy="0"/>
        </a:xfrm>
      </p:grpSpPr>
      <p:sp>
        <p:nvSpPr>
          <p:cNvPr id="1185" name="Google Shape;1185;p296"/>
          <p:cNvSpPr/>
          <p:nvPr/>
        </p:nvSpPr>
        <p:spPr>
          <a:xfrm>
            <a:off x="4278313" y="1705968"/>
            <a:ext cx="3636963"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6" name="Google Shape;1186;p296"/>
          <p:cNvSpPr/>
          <p:nvPr/>
        </p:nvSpPr>
        <p:spPr>
          <a:xfrm>
            <a:off x="469902" y="1705968"/>
            <a:ext cx="3627439"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7" name="Google Shape;1187;p296"/>
          <p:cNvSpPr/>
          <p:nvPr/>
        </p:nvSpPr>
        <p:spPr>
          <a:xfrm>
            <a:off x="8104178"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8" name="Google Shape;1188;p296"/>
          <p:cNvSpPr txBox="1">
            <a:spLocks noGrp="1"/>
          </p:cNvSpPr>
          <p:nvPr>
            <p:ph type="body" idx="1"/>
          </p:nvPr>
        </p:nvSpPr>
        <p:spPr>
          <a:xfrm>
            <a:off x="4278313" y="1851441"/>
            <a:ext cx="3636963"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89" name="Google Shape;1189;p296"/>
          <p:cNvSpPr txBox="1">
            <a:spLocks noGrp="1"/>
          </p:cNvSpPr>
          <p:nvPr>
            <p:ph type="body" idx="2"/>
          </p:nvPr>
        </p:nvSpPr>
        <p:spPr>
          <a:xfrm>
            <a:off x="469902" y="1851441"/>
            <a:ext cx="3627439"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0" name="Google Shape;1190;p296"/>
          <p:cNvSpPr txBox="1">
            <a:spLocks noGrp="1"/>
          </p:cNvSpPr>
          <p:nvPr>
            <p:ph type="body" idx="3"/>
          </p:nvPr>
        </p:nvSpPr>
        <p:spPr>
          <a:xfrm>
            <a:off x="8093078"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1" name="Google Shape;1191;p296"/>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92" name="Google Shape;1192;p29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3" name="Google Shape;1193;p29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4" name="Google Shape;1194;p29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5" name="Google Shape;1195;p29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1196"/>
        <p:cNvGrpSpPr/>
        <p:nvPr/>
      </p:nvGrpSpPr>
      <p:grpSpPr>
        <a:xfrm>
          <a:off x="0" y="0"/>
          <a:ext cx="0" cy="0"/>
          <a:chOff x="0" y="0"/>
          <a:chExt cx="0" cy="0"/>
        </a:xfrm>
      </p:grpSpPr>
      <p:sp>
        <p:nvSpPr>
          <p:cNvPr id="1197" name="Google Shape;1197;p29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8" name="Google Shape;1198;p29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9" name="Google Shape;1199;p29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0" name="Google Shape;1200;p297"/>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1" name="Google Shape;1201;p29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2" name="Google Shape;1202;p29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29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4" name="Google Shape;1204;p29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5" name="Google Shape;1205;p29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1206"/>
        <p:cNvGrpSpPr/>
        <p:nvPr/>
      </p:nvGrpSpPr>
      <p:grpSpPr>
        <a:xfrm>
          <a:off x="0" y="0"/>
          <a:ext cx="0" cy="0"/>
          <a:chOff x="0" y="0"/>
          <a:chExt cx="0" cy="0"/>
        </a:xfrm>
      </p:grpSpPr>
      <p:sp>
        <p:nvSpPr>
          <p:cNvPr id="1207" name="Google Shape;1207;p29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8" name="Google Shape;1208;p29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9" name="Google Shape;1209;p29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0" name="Google Shape;1210;p29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1" name="Google Shape;1211;p298"/>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2" name="Google Shape;1212;p29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3" name="Google Shape;1213;p29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4" name="Google Shape;1214;p29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5" name="Google Shape;1215;p29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1216"/>
        <p:cNvGrpSpPr/>
        <p:nvPr/>
      </p:nvGrpSpPr>
      <p:grpSpPr>
        <a:xfrm>
          <a:off x="0" y="0"/>
          <a:ext cx="0" cy="0"/>
          <a:chOff x="0" y="0"/>
          <a:chExt cx="0" cy="0"/>
        </a:xfrm>
      </p:grpSpPr>
      <p:sp>
        <p:nvSpPr>
          <p:cNvPr id="1217" name="Google Shape;1217;p299"/>
          <p:cNvSpPr txBox="1">
            <a:spLocks noGrp="1"/>
          </p:cNvSpPr>
          <p:nvPr>
            <p:ph type="body" idx="1"/>
          </p:nvPr>
        </p:nvSpPr>
        <p:spPr>
          <a:xfrm>
            <a:off x="467784" y="1665818"/>
            <a:ext cx="5537731"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8" name="Google Shape;1218;p299"/>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9" name="Google Shape;1219;p29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0" name="Google Shape;1220;p29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1" name="Google Shape;1221;p29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2" name="Google Shape;1222;p29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3"/>
        <p:cNvGrpSpPr/>
        <p:nvPr/>
      </p:nvGrpSpPr>
      <p:grpSpPr>
        <a:xfrm>
          <a:off x="0" y="0"/>
          <a:ext cx="0" cy="0"/>
          <a:chOff x="0" y="0"/>
          <a:chExt cx="0" cy="0"/>
        </a:xfrm>
      </p:grpSpPr>
      <p:sp>
        <p:nvSpPr>
          <p:cNvPr id="1224" name="Google Shape;1224;p300"/>
          <p:cNvSpPr txBox="1">
            <a:spLocks noGrp="1"/>
          </p:cNvSpPr>
          <p:nvPr>
            <p:ph type="title"/>
          </p:nvPr>
        </p:nvSpPr>
        <p:spPr>
          <a:xfrm>
            <a:off x="469900" y="402589"/>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5" name="Google Shape;1225;p30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6" name="Google Shape;1226;p30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7" name="Google Shape;1227;p30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28"/>
        <p:cNvGrpSpPr/>
        <p:nvPr/>
      </p:nvGrpSpPr>
      <p:grpSpPr>
        <a:xfrm>
          <a:off x="0" y="0"/>
          <a:ext cx="0" cy="0"/>
          <a:chOff x="0" y="0"/>
          <a:chExt cx="0" cy="0"/>
        </a:xfrm>
      </p:grpSpPr>
    </p:spTree>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Slide White Text">
  <p:cSld name="Title Slide White Text">
    <p:spTree>
      <p:nvGrpSpPr>
        <p:cNvPr id="1" name="Shape 1229"/>
        <p:cNvGrpSpPr/>
        <p:nvPr/>
      </p:nvGrpSpPr>
      <p:grpSpPr>
        <a:xfrm>
          <a:off x="0" y="0"/>
          <a:ext cx="0" cy="0"/>
          <a:chOff x="0" y="0"/>
          <a:chExt cx="0" cy="0"/>
        </a:xfrm>
      </p:grpSpPr>
      <p:sp>
        <p:nvSpPr>
          <p:cNvPr id="1230" name="Google Shape;1230;p302"/>
          <p:cNvSpPr txBox="1">
            <a:spLocks noGrp="1"/>
          </p:cNvSpPr>
          <p:nvPr>
            <p:ph type="subTitle" idx="1"/>
          </p:nvPr>
        </p:nvSpPr>
        <p:spPr>
          <a:xfrm>
            <a:off x="531621" y="5805504"/>
            <a:ext cx="5564379" cy="49643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1231" name="Google Shape;1231;p302"/>
          <p:cNvSpPr txBox="1">
            <a:spLocks noGrp="1"/>
          </p:cNvSpPr>
          <p:nvPr>
            <p:ph type="body" idx="2"/>
          </p:nvPr>
        </p:nvSpPr>
        <p:spPr>
          <a:xfrm>
            <a:off x="531621" y="6313814"/>
            <a:ext cx="5564379" cy="2984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2" name="Google Shape;1232;p302"/>
          <p:cNvSpPr/>
          <p:nvPr/>
        </p:nvSpPr>
        <p:spPr>
          <a:xfrm>
            <a:off x="3545062" y="1203125"/>
            <a:ext cx="5095385" cy="414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p>
            <a:pPr marL="0" marR="0" lvl="0" indent="0" algn="ctr" rtl="0">
              <a:lnSpc>
                <a:spcPct val="116666"/>
              </a:lnSpc>
              <a:spcBef>
                <a:spcPts val="0"/>
              </a:spcBef>
              <a:spcAft>
                <a:spcPts val="0"/>
              </a:spcAft>
              <a:buClr>
                <a:schemeClr val="lt1"/>
              </a:buClr>
              <a:buSzPts val="3600"/>
              <a:buFont typeface="Verdana"/>
              <a:buNone/>
            </a:pPr>
            <a:endParaRPr sz="3600" b="0">
              <a:solidFill>
                <a:schemeClr val="dk1"/>
              </a:solidFill>
              <a:latin typeface="Verdana"/>
              <a:ea typeface="Verdana"/>
              <a:cs typeface="Verdana"/>
              <a:sym typeface="Verdana"/>
            </a:endParaRPr>
          </a:p>
        </p:txBody>
      </p:sp>
      <p:sp>
        <p:nvSpPr>
          <p:cNvPr id="1233" name="Google Shape;1233;p302"/>
          <p:cNvSpPr txBox="1">
            <a:spLocks noGrp="1"/>
          </p:cNvSpPr>
          <p:nvPr>
            <p:ph type="ctrTitle"/>
          </p:nvPr>
        </p:nvSpPr>
        <p:spPr>
          <a:xfrm>
            <a:off x="3545061" y="1124744"/>
            <a:ext cx="5051077" cy="4104000"/>
          </a:xfrm>
          <a:prstGeom prst="rect">
            <a:avLst/>
          </a:prstGeom>
          <a:noFill/>
          <a:ln>
            <a:noFill/>
          </a:ln>
        </p:spPr>
        <p:txBody>
          <a:bodyPr spcFirstLastPara="1" wrap="square" lIns="36000" tIns="36000" rIns="36000" bIns="36000" anchor="ctr" anchorCtr="0">
            <a:noAutofit/>
          </a:bodyPr>
          <a:lstStyle>
            <a:lvl1pPr lvl="0" algn="ctr">
              <a:lnSpc>
                <a:spcPct val="100000"/>
              </a:lnSpc>
              <a:spcBef>
                <a:spcPts val="0"/>
              </a:spcBef>
              <a:spcAft>
                <a:spcPts val="0"/>
              </a:spcAft>
              <a:buClr>
                <a:schemeClr val="dk1"/>
              </a:buClr>
              <a:buSzPts val="3600"/>
              <a:buFont typeface="Verdana"/>
              <a:buNone/>
              <a:defRPr sz="36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24"/>
        <p:cNvGrpSpPr/>
        <p:nvPr/>
      </p:nvGrpSpPr>
      <p:grpSpPr>
        <a:xfrm>
          <a:off x="0" y="0"/>
          <a:ext cx="0" cy="0"/>
          <a:chOff x="0" y="0"/>
          <a:chExt cx="0" cy="0"/>
        </a:xfrm>
      </p:grpSpPr>
      <p:sp>
        <p:nvSpPr>
          <p:cNvPr id="125" name="Google Shape;125;p13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6" name="Google Shape;126;p13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27"/>
        <p:cNvGrpSpPr/>
        <p:nvPr/>
      </p:nvGrpSpPr>
      <p:grpSpPr>
        <a:xfrm>
          <a:off x="0" y="0"/>
          <a:ext cx="0" cy="0"/>
          <a:chOff x="0" y="0"/>
          <a:chExt cx="0" cy="0"/>
        </a:xfrm>
      </p:grpSpPr>
      <p:sp>
        <p:nvSpPr>
          <p:cNvPr id="128" name="Google Shape;128;p136"/>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9"/>
        <p:cNvGrpSpPr/>
        <p:nvPr/>
      </p:nvGrpSpPr>
      <p:grpSpPr>
        <a:xfrm>
          <a:off x="0" y="0"/>
          <a:ext cx="0" cy="0"/>
          <a:chOff x="0" y="0"/>
          <a:chExt cx="0" cy="0"/>
        </a:xfrm>
      </p:grpSpPr>
      <p:sp>
        <p:nvSpPr>
          <p:cNvPr id="130" name="Google Shape;130;p137"/>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31" name="Google Shape;131;p13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2" name="Google Shape;132;p13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33"/>
        <p:cNvGrpSpPr/>
        <p:nvPr/>
      </p:nvGrpSpPr>
      <p:grpSpPr>
        <a:xfrm>
          <a:off x="0" y="0"/>
          <a:ext cx="0" cy="0"/>
          <a:chOff x="0" y="0"/>
          <a:chExt cx="0" cy="0"/>
        </a:xfrm>
      </p:grpSpPr>
      <p:sp>
        <p:nvSpPr>
          <p:cNvPr id="134" name="Google Shape;134;p138"/>
          <p:cNvSpPr>
            <a:spLocks noGrp="1"/>
          </p:cNvSpPr>
          <p:nvPr>
            <p:ph type="pic" idx="2"/>
          </p:nvPr>
        </p:nvSpPr>
        <p:spPr>
          <a:xfrm>
            <a:off x="5604867" y="1700213"/>
            <a:ext cx="6117233" cy="4598988"/>
          </a:xfrm>
          <a:prstGeom prst="rect">
            <a:avLst/>
          </a:prstGeom>
          <a:noFill/>
          <a:ln>
            <a:noFill/>
          </a:ln>
        </p:spPr>
      </p:sp>
      <p:sp>
        <p:nvSpPr>
          <p:cNvPr id="135" name="Google Shape;135;p138"/>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6" name="Google Shape;136;p13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7" name="Google Shape;137;p13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7">
  <p:cSld name="Divider Slide 7">
    <p:spTree>
      <p:nvGrpSpPr>
        <p:cNvPr id="1" name="Shape 28"/>
        <p:cNvGrpSpPr/>
        <p:nvPr/>
      </p:nvGrpSpPr>
      <p:grpSpPr>
        <a:xfrm>
          <a:off x="0" y="0"/>
          <a:ext cx="0" cy="0"/>
          <a:chOff x="0" y="0"/>
          <a:chExt cx="0" cy="0"/>
        </a:xfrm>
      </p:grpSpPr>
      <p:pic>
        <p:nvPicPr>
          <p:cNvPr id="29" name="Google Shape;29;p117"/>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30" name="Google Shape;30;p117"/>
          <p:cNvSpPr/>
          <p:nvPr/>
        </p:nvSpPr>
        <p:spPr>
          <a:xfrm>
            <a:off x="0" y="0"/>
            <a:ext cx="12192000" cy="6858000"/>
          </a:xfrm>
          <a:prstGeom prst="rect">
            <a:avLst/>
          </a:prstGeom>
          <a:solidFill>
            <a:srgbClr val="000000">
              <a:alpha val="40000"/>
            </a:srgbClr>
          </a:solidFill>
          <a:ln>
            <a:noFill/>
          </a:ln>
          <a:effectLst>
            <a:outerShdw blurRad="40000" dist="23000" dir="5400000" rotWithShape="0">
              <a:srgbClr val="000000">
                <a:alpha val="34901"/>
              </a:srgbClr>
            </a:outerShdw>
          </a:effectLst>
        </p:spPr>
        <p:txBody>
          <a:bodyPr spcFirstLastPara="1" wrap="square" lIns="59350" tIns="29675" rIns="59350" bIns="29675" anchor="ctr" anchorCtr="0">
            <a:noAutofit/>
          </a:bodyPr>
          <a:lstStyle/>
          <a:p>
            <a:pPr marL="0" marR="0" lvl="0" indent="0" algn="ctr" rtl="0">
              <a:spcBef>
                <a:spcPts val="0"/>
              </a:spcBef>
              <a:spcAft>
                <a:spcPts val="0"/>
              </a:spcAft>
              <a:buNone/>
            </a:pPr>
            <a:endParaRPr sz="1900">
              <a:solidFill>
                <a:srgbClr val="FFFFFF"/>
              </a:solidFill>
              <a:latin typeface="Verdana"/>
              <a:ea typeface="Verdana"/>
              <a:cs typeface="Verdana"/>
              <a:sym typeface="Verdana"/>
            </a:endParaRPr>
          </a:p>
        </p:txBody>
      </p:sp>
      <p:pic>
        <p:nvPicPr>
          <p:cNvPr id="31" name="Google Shape;31;p117" descr="http://www.virtual-affairs.nl/wp-content/uploads/2014/03/Deloitte_Logo_Wit.png"/>
          <p:cNvPicPr preferRelativeResize="0"/>
          <p:nvPr/>
        </p:nvPicPr>
        <p:blipFill rotWithShape="1">
          <a:blip r:embed="rId3">
            <a:alphaModFix/>
          </a:blip>
          <a:srcRect/>
          <a:stretch/>
        </p:blipFill>
        <p:spPr>
          <a:xfrm>
            <a:off x="334963" y="6364030"/>
            <a:ext cx="1265778" cy="28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38"/>
        <p:cNvGrpSpPr/>
        <p:nvPr/>
      </p:nvGrpSpPr>
      <p:grpSpPr>
        <a:xfrm>
          <a:off x="0" y="0"/>
          <a:ext cx="0" cy="0"/>
          <a:chOff x="0" y="0"/>
          <a:chExt cx="0" cy="0"/>
        </a:xfrm>
      </p:grpSpPr>
      <p:sp>
        <p:nvSpPr>
          <p:cNvPr id="139" name="Google Shape;139;p13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0" name="Google Shape;140;p13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1" name="Google Shape;141;p13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142"/>
        <p:cNvGrpSpPr/>
        <p:nvPr/>
      </p:nvGrpSpPr>
      <p:grpSpPr>
        <a:xfrm>
          <a:off x="0" y="0"/>
          <a:ext cx="0" cy="0"/>
          <a:chOff x="0" y="0"/>
          <a:chExt cx="0" cy="0"/>
        </a:xfrm>
      </p:grpSpPr>
      <p:sp>
        <p:nvSpPr>
          <p:cNvPr id="143" name="Google Shape;143;p140"/>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4" name="Google Shape;144;p14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40"/>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1 column - large">
  <p:cSld name="Title, subtitle &amp; 1 column - large">
    <p:spTree>
      <p:nvGrpSpPr>
        <p:cNvPr id="1" name="Shape 146"/>
        <p:cNvGrpSpPr/>
        <p:nvPr/>
      </p:nvGrpSpPr>
      <p:grpSpPr>
        <a:xfrm>
          <a:off x="0" y="0"/>
          <a:ext cx="0" cy="0"/>
          <a:chOff x="0" y="0"/>
          <a:chExt cx="0" cy="0"/>
        </a:xfrm>
      </p:grpSpPr>
      <p:sp>
        <p:nvSpPr>
          <p:cNvPr id="147" name="Google Shape;147;p141"/>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48" name="Google Shape;148;p141"/>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9" name="Google Shape;149;p14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50"/>
        <p:cNvGrpSpPr/>
        <p:nvPr/>
      </p:nvGrpSpPr>
      <p:grpSpPr>
        <a:xfrm>
          <a:off x="0" y="0"/>
          <a:ext cx="0" cy="0"/>
          <a:chOff x="0" y="0"/>
          <a:chExt cx="0" cy="0"/>
        </a:xfrm>
      </p:grpSpPr>
      <p:sp>
        <p:nvSpPr>
          <p:cNvPr id="151" name="Google Shape;151;p142"/>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2" name="Google Shape;152;p142"/>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3" name="Google Shape;153;p142"/>
          <p:cNvSpPr txBox="1">
            <a:spLocks noGrp="1"/>
          </p:cNvSpPr>
          <p:nvPr>
            <p:ph type="body" idx="3"/>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4" name="Google Shape;154;p14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5" name="Google Shape;155;p14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56"/>
        <p:cNvGrpSpPr/>
        <p:nvPr/>
      </p:nvGrpSpPr>
      <p:grpSpPr>
        <a:xfrm>
          <a:off x="0" y="0"/>
          <a:ext cx="0" cy="0"/>
          <a:chOff x="0" y="0"/>
          <a:chExt cx="0" cy="0"/>
        </a:xfrm>
      </p:grpSpPr>
      <p:sp>
        <p:nvSpPr>
          <p:cNvPr id="157" name="Google Shape;157;p143"/>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8" name="Google Shape;158;p143"/>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9" name="Google Shape;159;p143"/>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0" name="Google Shape;160;p143"/>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1" name="Google Shape;161;p143"/>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2" name="Google Shape;162;p143"/>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3" name="Google Shape;163;p143"/>
          <p:cNvSpPr txBox="1">
            <a:spLocks noGrp="1"/>
          </p:cNvSpPr>
          <p:nvPr>
            <p:ph type="body" idx="7"/>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4" name="Google Shape;164;p143"/>
          <p:cNvSpPr txBox="1">
            <a:spLocks noGrp="1"/>
          </p:cNvSpPr>
          <p:nvPr>
            <p:ph type="body" idx="8"/>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5" name="Google Shape;165;p143"/>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66"/>
        <p:cNvGrpSpPr/>
        <p:nvPr/>
      </p:nvGrpSpPr>
      <p:grpSpPr>
        <a:xfrm>
          <a:off x="0" y="0"/>
          <a:ext cx="0" cy="0"/>
          <a:chOff x="0" y="0"/>
          <a:chExt cx="0" cy="0"/>
        </a:xfrm>
      </p:grpSpPr>
      <p:sp>
        <p:nvSpPr>
          <p:cNvPr id="167" name="Google Shape;167;p144"/>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8" name="Google Shape;168;p144"/>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9" name="Google Shape;169;p14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0" name="Google Shape;170;p14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columns - large">
  <p:cSld name="2 columns - large">
    <p:spTree>
      <p:nvGrpSpPr>
        <p:cNvPr id="1" name="Shape 171"/>
        <p:cNvGrpSpPr/>
        <p:nvPr/>
      </p:nvGrpSpPr>
      <p:grpSpPr>
        <a:xfrm>
          <a:off x="0" y="0"/>
          <a:ext cx="0" cy="0"/>
          <a:chOff x="0" y="0"/>
          <a:chExt cx="0" cy="0"/>
        </a:xfrm>
      </p:grpSpPr>
      <p:sp>
        <p:nvSpPr>
          <p:cNvPr id="172" name="Google Shape;172;p14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3" name="Google Shape;173;p14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4" name="Google Shape;174;p14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5" name="Google Shape;175;p14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76"/>
        <p:cNvGrpSpPr/>
        <p:nvPr/>
      </p:nvGrpSpPr>
      <p:grpSpPr>
        <a:xfrm>
          <a:off x="0" y="0"/>
          <a:ext cx="0" cy="0"/>
          <a:chOff x="0" y="0"/>
          <a:chExt cx="0" cy="0"/>
        </a:xfrm>
      </p:grpSpPr>
      <p:sp>
        <p:nvSpPr>
          <p:cNvPr id="177" name="Google Shape;177;p14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8" name="Google Shape;178;p14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79" name="Google Shape;179;p14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0" name="Google Shape;180;p146"/>
          <p:cNvSpPr txBox="1">
            <a:spLocks noGrp="1"/>
          </p:cNvSpPr>
          <p:nvPr>
            <p:ph type="body" idx="4"/>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1" name="Google Shape;181;p14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2" name="Google Shape;182;p14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83"/>
        <p:cNvGrpSpPr/>
        <p:nvPr/>
      </p:nvGrpSpPr>
      <p:grpSpPr>
        <a:xfrm>
          <a:off x="0" y="0"/>
          <a:ext cx="0" cy="0"/>
          <a:chOff x="0" y="0"/>
          <a:chExt cx="0" cy="0"/>
        </a:xfrm>
      </p:grpSpPr>
      <p:sp>
        <p:nvSpPr>
          <p:cNvPr id="184" name="Google Shape;184;p14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5" name="Google Shape;185;p14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6" name="Google Shape;186;p14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7" name="Google Shape;187;p14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8" name="Google Shape;188;p147"/>
          <p:cNvSpPr txBox="1">
            <a:spLocks noGrp="1"/>
          </p:cNvSpPr>
          <p:nvPr>
            <p:ph type="body" idx="5"/>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9" name="Google Shape;189;p147"/>
          <p:cNvSpPr txBox="1">
            <a:spLocks noGrp="1"/>
          </p:cNvSpPr>
          <p:nvPr>
            <p:ph type="body" idx="6"/>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0" name="Google Shape;190;p14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91"/>
        <p:cNvGrpSpPr/>
        <p:nvPr/>
      </p:nvGrpSpPr>
      <p:grpSpPr>
        <a:xfrm>
          <a:off x="0" y="0"/>
          <a:ext cx="0" cy="0"/>
          <a:chOff x="0" y="0"/>
          <a:chExt cx="0" cy="0"/>
        </a:xfrm>
      </p:grpSpPr>
      <p:sp>
        <p:nvSpPr>
          <p:cNvPr id="192" name="Google Shape;192;p148"/>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3" name="Google Shape;193;p148"/>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4" name="Google Shape;194;p14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5" name="Google Shape;195;p14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2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 name="Google Shape;34;p12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5" name="Google Shape;35;p122"/>
          <p:cNvGrpSpPr/>
          <p:nvPr/>
        </p:nvGrpSpPr>
        <p:grpSpPr>
          <a:xfrm>
            <a:off x="469900" y="457761"/>
            <a:ext cx="1998000" cy="374400"/>
            <a:chOff x="398463" y="404813"/>
            <a:chExt cx="1627187" cy="307976"/>
          </a:xfrm>
        </p:grpSpPr>
        <p:sp>
          <p:nvSpPr>
            <p:cNvPr id="36" name="Google Shape;36;p12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7" name="Google Shape;37;p12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8" name="Google Shape;38;p12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9" name="Google Shape;39;p12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0" name="Google Shape;40;p12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1" name="Google Shape;41;p12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2" name="Google Shape;42;p12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3" name="Google Shape;43;p12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4" name="Google Shape;44;p12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5" name="Google Shape;45;p12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46" name="Google Shape;46;p12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96"/>
        <p:cNvGrpSpPr/>
        <p:nvPr/>
      </p:nvGrpSpPr>
      <p:grpSpPr>
        <a:xfrm>
          <a:off x="0" y="0"/>
          <a:ext cx="0" cy="0"/>
          <a:chOff x="0" y="0"/>
          <a:chExt cx="0" cy="0"/>
        </a:xfrm>
      </p:grpSpPr>
      <p:sp>
        <p:nvSpPr>
          <p:cNvPr id="197" name="Google Shape;197;p149"/>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8" name="Google Shape;198;p149"/>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9" name="Google Shape;199;p149"/>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00" name="Google Shape;200;p14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201"/>
        <p:cNvGrpSpPr/>
        <p:nvPr/>
      </p:nvGrpSpPr>
      <p:grpSpPr>
        <a:xfrm>
          <a:off x="0" y="0"/>
          <a:ext cx="0" cy="0"/>
          <a:chOff x="0" y="0"/>
          <a:chExt cx="0" cy="0"/>
        </a:xfrm>
      </p:grpSpPr>
      <p:sp>
        <p:nvSpPr>
          <p:cNvPr id="202" name="Google Shape;202;p150"/>
          <p:cNvSpPr>
            <a:spLocks noGrp="1"/>
          </p:cNvSpPr>
          <p:nvPr>
            <p:ph type="pic" idx="2"/>
          </p:nvPr>
        </p:nvSpPr>
        <p:spPr>
          <a:xfrm>
            <a:off x="488742" y="1700213"/>
            <a:ext cx="2664000" cy="1260000"/>
          </a:xfrm>
          <a:prstGeom prst="rect">
            <a:avLst/>
          </a:prstGeom>
          <a:noFill/>
          <a:ln>
            <a:noFill/>
          </a:ln>
        </p:spPr>
      </p:sp>
      <p:sp>
        <p:nvSpPr>
          <p:cNvPr id="203" name="Google Shape;203;p150"/>
          <p:cNvSpPr>
            <a:spLocks noGrp="1"/>
          </p:cNvSpPr>
          <p:nvPr>
            <p:ph type="pic" idx="3"/>
          </p:nvPr>
        </p:nvSpPr>
        <p:spPr>
          <a:xfrm>
            <a:off x="3341040" y="1700212"/>
            <a:ext cx="2664000" cy="1260000"/>
          </a:xfrm>
          <a:prstGeom prst="rect">
            <a:avLst/>
          </a:prstGeom>
          <a:noFill/>
          <a:ln>
            <a:noFill/>
          </a:ln>
        </p:spPr>
      </p:sp>
      <p:sp>
        <p:nvSpPr>
          <p:cNvPr id="204" name="Google Shape;204;p150"/>
          <p:cNvSpPr>
            <a:spLocks noGrp="1"/>
          </p:cNvSpPr>
          <p:nvPr>
            <p:ph type="pic" idx="4"/>
          </p:nvPr>
        </p:nvSpPr>
        <p:spPr>
          <a:xfrm>
            <a:off x="6193338" y="1700212"/>
            <a:ext cx="2664000" cy="1260000"/>
          </a:xfrm>
          <a:prstGeom prst="rect">
            <a:avLst/>
          </a:prstGeom>
          <a:noFill/>
          <a:ln>
            <a:noFill/>
          </a:ln>
        </p:spPr>
      </p:sp>
      <p:sp>
        <p:nvSpPr>
          <p:cNvPr id="205" name="Google Shape;205;p150"/>
          <p:cNvSpPr>
            <a:spLocks noGrp="1"/>
          </p:cNvSpPr>
          <p:nvPr>
            <p:ph type="pic" idx="5"/>
          </p:nvPr>
        </p:nvSpPr>
        <p:spPr>
          <a:xfrm>
            <a:off x="9045636" y="1700212"/>
            <a:ext cx="2664000" cy="1260000"/>
          </a:xfrm>
          <a:prstGeom prst="rect">
            <a:avLst/>
          </a:prstGeom>
          <a:noFill/>
          <a:ln>
            <a:noFill/>
          </a:ln>
        </p:spPr>
      </p:sp>
      <p:sp>
        <p:nvSpPr>
          <p:cNvPr id="206" name="Google Shape;206;p150"/>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7" name="Google Shape;207;p150"/>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8" name="Google Shape;208;p150"/>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9" name="Google Shape;209;p150"/>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10" name="Google Shape;210;p15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11" name="Google Shape;211;p15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212"/>
        <p:cNvGrpSpPr/>
        <p:nvPr/>
      </p:nvGrpSpPr>
      <p:grpSpPr>
        <a:xfrm>
          <a:off x="0" y="0"/>
          <a:ext cx="0" cy="0"/>
          <a:chOff x="0" y="0"/>
          <a:chExt cx="0" cy="0"/>
        </a:xfrm>
      </p:grpSpPr>
      <p:sp>
        <p:nvSpPr>
          <p:cNvPr id="213" name="Google Shape;213;p151"/>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4" name="Google Shape;214;p151"/>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5" name="Google Shape;215;p151"/>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6" name="Google Shape;216;p151"/>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7" name="Google Shape;217;p151"/>
          <p:cNvSpPr>
            <a:spLocks noGrp="1"/>
          </p:cNvSpPr>
          <p:nvPr>
            <p:ph type="pic" idx="2"/>
          </p:nvPr>
        </p:nvSpPr>
        <p:spPr>
          <a:xfrm>
            <a:off x="476780" y="1880213"/>
            <a:ext cx="2116800" cy="1591200"/>
          </a:xfrm>
          <a:prstGeom prst="rect">
            <a:avLst/>
          </a:prstGeom>
          <a:noFill/>
          <a:ln>
            <a:noFill/>
          </a:ln>
        </p:spPr>
      </p:sp>
      <p:sp>
        <p:nvSpPr>
          <p:cNvPr id="218" name="Google Shape;218;p151"/>
          <p:cNvSpPr>
            <a:spLocks noGrp="1"/>
          </p:cNvSpPr>
          <p:nvPr>
            <p:ph type="pic" idx="3"/>
          </p:nvPr>
        </p:nvSpPr>
        <p:spPr>
          <a:xfrm>
            <a:off x="6204097" y="1880212"/>
            <a:ext cx="2116800" cy="1591200"/>
          </a:xfrm>
          <a:prstGeom prst="rect">
            <a:avLst/>
          </a:prstGeom>
          <a:noFill/>
          <a:ln>
            <a:noFill/>
          </a:ln>
        </p:spPr>
      </p:sp>
      <p:sp>
        <p:nvSpPr>
          <p:cNvPr id="219" name="Google Shape;219;p151"/>
          <p:cNvSpPr>
            <a:spLocks noGrp="1"/>
          </p:cNvSpPr>
          <p:nvPr>
            <p:ph type="pic" idx="4"/>
          </p:nvPr>
        </p:nvSpPr>
        <p:spPr>
          <a:xfrm>
            <a:off x="481779" y="4256211"/>
            <a:ext cx="2116800" cy="1591200"/>
          </a:xfrm>
          <a:prstGeom prst="rect">
            <a:avLst/>
          </a:prstGeom>
          <a:noFill/>
          <a:ln>
            <a:noFill/>
          </a:ln>
        </p:spPr>
      </p:sp>
      <p:sp>
        <p:nvSpPr>
          <p:cNvPr id="220" name="Google Shape;220;p151"/>
          <p:cNvSpPr>
            <a:spLocks noGrp="1"/>
          </p:cNvSpPr>
          <p:nvPr>
            <p:ph type="pic" idx="5"/>
          </p:nvPr>
        </p:nvSpPr>
        <p:spPr>
          <a:xfrm>
            <a:off x="6204097" y="4256211"/>
            <a:ext cx="2116800" cy="1591200"/>
          </a:xfrm>
          <a:prstGeom prst="rect">
            <a:avLst/>
          </a:prstGeom>
          <a:noFill/>
          <a:ln>
            <a:noFill/>
          </a:ln>
        </p:spPr>
      </p:sp>
      <p:sp>
        <p:nvSpPr>
          <p:cNvPr id="221" name="Google Shape;221;p151"/>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2" name="Google Shape;222;p151"/>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3" name="Google Shape;223;p151"/>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4" name="Google Shape;224;p151"/>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5" name="Google Shape;225;p151"/>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6" name="Google Shape;226;p15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227"/>
        <p:cNvGrpSpPr/>
        <p:nvPr/>
      </p:nvGrpSpPr>
      <p:grpSpPr>
        <a:xfrm>
          <a:off x="0" y="0"/>
          <a:ext cx="0" cy="0"/>
          <a:chOff x="0" y="0"/>
          <a:chExt cx="0" cy="0"/>
        </a:xfrm>
      </p:grpSpPr>
      <p:sp>
        <p:nvSpPr>
          <p:cNvPr id="228" name="Google Shape;228;p152"/>
          <p:cNvSpPr>
            <a:spLocks noGrp="1"/>
          </p:cNvSpPr>
          <p:nvPr>
            <p:ph type="pic" idx="2"/>
          </p:nvPr>
        </p:nvSpPr>
        <p:spPr>
          <a:xfrm>
            <a:off x="469900" y="1700213"/>
            <a:ext cx="3627438" cy="2052830"/>
          </a:xfrm>
          <a:prstGeom prst="rect">
            <a:avLst/>
          </a:prstGeom>
          <a:noFill/>
          <a:ln>
            <a:noFill/>
          </a:ln>
        </p:spPr>
      </p:sp>
      <p:sp>
        <p:nvSpPr>
          <p:cNvPr id="229" name="Google Shape;229;p152"/>
          <p:cNvSpPr>
            <a:spLocks noGrp="1"/>
          </p:cNvSpPr>
          <p:nvPr>
            <p:ph type="pic" idx="3"/>
          </p:nvPr>
        </p:nvSpPr>
        <p:spPr>
          <a:xfrm>
            <a:off x="8082784" y="1700213"/>
            <a:ext cx="3639316" cy="2059099"/>
          </a:xfrm>
          <a:prstGeom prst="rect">
            <a:avLst/>
          </a:prstGeom>
          <a:noFill/>
          <a:ln>
            <a:noFill/>
          </a:ln>
        </p:spPr>
      </p:sp>
      <p:sp>
        <p:nvSpPr>
          <p:cNvPr id="230" name="Google Shape;230;p152"/>
          <p:cNvSpPr>
            <a:spLocks noGrp="1"/>
          </p:cNvSpPr>
          <p:nvPr>
            <p:ph type="pic" idx="4"/>
          </p:nvPr>
        </p:nvSpPr>
        <p:spPr>
          <a:xfrm>
            <a:off x="4284188" y="1700212"/>
            <a:ext cx="3636962" cy="2057767"/>
          </a:xfrm>
          <a:prstGeom prst="rect">
            <a:avLst/>
          </a:prstGeom>
          <a:noFill/>
          <a:ln>
            <a:noFill/>
          </a:ln>
        </p:spPr>
      </p:sp>
      <p:sp>
        <p:nvSpPr>
          <p:cNvPr id="231" name="Google Shape;231;p152"/>
          <p:cNvSpPr txBox="1">
            <a:spLocks noGrp="1"/>
          </p:cNvSpPr>
          <p:nvPr>
            <p:ph type="body" idx="1"/>
          </p:nvPr>
        </p:nvSpPr>
        <p:spPr>
          <a:xfrm>
            <a:off x="469900" y="3832225"/>
            <a:ext cx="3627438"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2" name="Google Shape;232;p152"/>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3" name="Google Shape;233;p152"/>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4" name="Google Shape;234;p15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5" name="Google Shape;235;p15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6"/>
        <p:cNvGrpSpPr/>
        <p:nvPr/>
      </p:nvGrpSpPr>
      <p:grpSpPr>
        <a:xfrm>
          <a:off x="0" y="0"/>
          <a:ext cx="0" cy="0"/>
          <a:chOff x="0" y="0"/>
          <a:chExt cx="0" cy="0"/>
        </a:xfrm>
      </p:grpSpPr>
      <p:sp>
        <p:nvSpPr>
          <p:cNvPr id="237" name="Google Shape;237;p153"/>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8" name="Google Shape;238;p15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239"/>
        <p:cNvGrpSpPr/>
        <p:nvPr/>
      </p:nvGrpSpPr>
      <p:grpSpPr>
        <a:xfrm>
          <a:off x="0" y="0"/>
          <a:ext cx="0" cy="0"/>
          <a:chOff x="0" y="0"/>
          <a:chExt cx="0" cy="0"/>
        </a:xfrm>
      </p:grpSpPr>
      <p:sp>
        <p:nvSpPr>
          <p:cNvPr id="240" name="Google Shape;240;p154"/>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41" name="Google Shape;241;p154"/>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54"/>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3" name="Google Shape;243;p154"/>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4" name="Google Shape;244;p15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5" name="Google Shape;245;p15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6" name="Google Shape;246;p154"/>
          <p:cNvSpPr>
            <a:spLocks noGrp="1"/>
          </p:cNvSpPr>
          <p:nvPr>
            <p:ph type="pic" idx="4"/>
          </p:nvPr>
        </p:nvSpPr>
        <p:spPr>
          <a:xfrm>
            <a:off x="10467635" y="1857892"/>
            <a:ext cx="1244161" cy="549275"/>
          </a:xfrm>
          <a:prstGeom prst="rect">
            <a:avLst/>
          </a:prstGeom>
          <a:noFill/>
          <a:ln>
            <a:noFill/>
          </a:ln>
        </p:spPr>
      </p:sp>
      <p:sp>
        <p:nvSpPr>
          <p:cNvPr id="247" name="Google Shape;247;p154"/>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248"/>
        <p:cNvGrpSpPr/>
        <p:nvPr/>
      </p:nvGrpSpPr>
      <p:grpSpPr>
        <a:xfrm>
          <a:off x="0" y="0"/>
          <a:ext cx="0" cy="0"/>
          <a:chOff x="0" y="0"/>
          <a:chExt cx="0" cy="0"/>
        </a:xfrm>
      </p:grpSpPr>
      <p:sp>
        <p:nvSpPr>
          <p:cNvPr id="249" name="Google Shape;249;p155"/>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0" name="Google Shape;250;p155"/>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1" name="Google Shape;251;p15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2" name="Google Shape;252;p15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3" name="Google Shape;253;p155"/>
          <p:cNvSpPr>
            <a:spLocks noGrp="1"/>
          </p:cNvSpPr>
          <p:nvPr>
            <p:ph type="pic" idx="3"/>
          </p:nvPr>
        </p:nvSpPr>
        <p:spPr>
          <a:xfrm>
            <a:off x="10467635" y="1857892"/>
            <a:ext cx="1244161" cy="549275"/>
          </a:xfrm>
          <a:prstGeom prst="rect">
            <a:avLst/>
          </a:prstGeom>
          <a:noFill/>
          <a:ln>
            <a:noFill/>
          </a:ln>
        </p:spPr>
      </p:sp>
      <p:sp>
        <p:nvSpPr>
          <p:cNvPr id="254" name="Google Shape;254;p155"/>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5" name="Google Shape;255;p155"/>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6" name="Google Shape;256;p15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7" name="Google Shape;257;p15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8" name="Google Shape;258;p155"/>
          <p:cNvSpPr>
            <a:spLocks noGrp="1"/>
          </p:cNvSpPr>
          <p:nvPr>
            <p:ph type="pic" idx="6"/>
          </p:nvPr>
        </p:nvSpPr>
        <p:spPr>
          <a:xfrm>
            <a:off x="4700436" y="4249683"/>
            <a:ext cx="1274916" cy="549275"/>
          </a:xfrm>
          <a:prstGeom prst="rect">
            <a:avLst/>
          </a:prstGeom>
          <a:noFill/>
          <a:ln>
            <a:noFill/>
          </a:ln>
        </p:spPr>
      </p:sp>
      <p:sp>
        <p:nvSpPr>
          <p:cNvPr id="259" name="Google Shape;259;p155"/>
          <p:cNvSpPr>
            <a:spLocks noGrp="1"/>
          </p:cNvSpPr>
          <p:nvPr>
            <p:ph type="pic" idx="7"/>
          </p:nvPr>
        </p:nvSpPr>
        <p:spPr>
          <a:xfrm>
            <a:off x="10459036" y="4248209"/>
            <a:ext cx="1244160" cy="549275"/>
          </a:xfrm>
          <a:prstGeom prst="rect">
            <a:avLst/>
          </a:prstGeom>
          <a:noFill/>
          <a:ln>
            <a:noFill/>
          </a:ln>
        </p:spPr>
      </p:sp>
      <p:sp>
        <p:nvSpPr>
          <p:cNvPr id="260" name="Google Shape;260;p155"/>
          <p:cNvSpPr>
            <a:spLocks noGrp="1"/>
          </p:cNvSpPr>
          <p:nvPr>
            <p:ph type="pic" idx="8"/>
          </p:nvPr>
        </p:nvSpPr>
        <p:spPr>
          <a:xfrm>
            <a:off x="4734795" y="1863917"/>
            <a:ext cx="1244906" cy="549275"/>
          </a:xfrm>
          <a:prstGeom prst="rect">
            <a:avLst/>
          </a:prstGeom>
          <a:noFill/>
          <a:ln>
            <a:noFill/>
          </a:ln>
        </p:spPr>
      </p:sp>
      <p:sp>
        <p:nvSpPr>
          <p:cNvPr id="261" name="Google Shape;261;p15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62" name="Google Shape;262;p15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263"/>
        <p:cNvGrpSpPr/>
        <p:nvPr/>
      </p:nvGrpSpPr>
      <p:grpSpPr>
        <a:xfrm>
          <a:off x="0" y="0"/>
          <a:ext cx="0" cy="0"/>
          <a:chOff x="0" y="0"/>
          <a:chExt cx="0" cy="0"/>
        </a:xfrm>
      </p:grpSpPr>
      <p:sp>
        <p:nvSpPr>
          <p:cNvPr id="264" name="Google Shape;264;p156"/>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5" name="Google Shape;265;p156"/>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6" name="Google Shape;266;p156"/>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7" name="Google Shape;267;p156"/>
          <p:cNvSpPr txBox="1">
            <a:spLocks noGrp="1"/>
          </p:cNvSpPr>
          <p:nvPr>
            <p:ph type="body" idx="1"/>
          </p:nvPr>
        </p:nvSpPr>
        <p:spPr>
          <a:xfrm>
            <a:off x="4278313" y="1851441"/>
            <a:ext cx="3636962"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8" name="Google Shape;268;p156"/>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9" name="Google Shape;269;p156"/>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0" name="Google Shape;270;p15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1" name="Google Shape;271;p15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272"/>
        <p:cNvGrpSpPr/>
        <p:nvPr/>
      </p:nvGrpSpPr>
      <p:grpSpPr>
        <a:xfrm>
          <a:off x="0" y="0"/>
          <a:ext cx="0" cy="0"/>
          <a:chOff x="0" y="0"/>
          <a:chExt cx="0" cy="0"/>
        </a:xfrm>
      </p:grpSpPr>
      <p:sp>
        <p:nvSpPr>
          <p:cNvPr id="273" name="Google Shape;273;p15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4" name="Google Shape;274;p15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5" name="Google Shape;275;p15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6" name="Google Shape;276;p157"/>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7" name="Google Shape;277;p15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8" name="Google Shape;278;p15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279"/>
        <p:cNvGrpSpPr/>
        <p:nvPr/>
      </p:nvGrpSpPr>
      <p:grpSpPr>
        <a:xfrm>
          <a:off x="0" y="0"/>
          <a:ext cx="0" cy="0"/>
          <a:chOff x="0" y="0"/>
          <a:chExt cx="0" cy="0"/>
        </a:xfrm>
      </p:grpSpPr>
      <p:sp>
        <p:nvSpPr>
          <p:cNvPr id="280" name="Google Shape;280;p15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1" name="Google Shape;281;p15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2" name="Google Shape;282;p15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3" name="Google Shape;283;p15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4" name="Google Shape;284;p158"/>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285" name="Google Shape;285;p158"/>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6" name="Google Shape;286;p15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47"/>
        <p:cNvGrpSpPr/>
        <p:nvPr/>
      </p:nvGrpSpPr>
      <p:grpSpPr>
        <a:xfrm>
          <a:off x="0" y="0"/>
          <a:ext cx="0" cy="0"/>
          <a:chOff x="0" y="0"/>
          <a:chExt cx="0" cy="0"/>
        </a:xfrm>
      </p:grpSpPr>
      <p:sp>
        <p:nvSpPr>
          <p:cNvPr id="48" name="Google Shape;48;p12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49" name="Google Shape;49;p12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0" name="Google Shape;50;p123"/>
          <p:cNvSpPr>
            <a:spLocks noGrp="1"/>
          </p:cNvSpPr>
          <p:nvPr>
            <p:ph type="pic" idx="3"/>
          </p:nvPr>
        </p:nvSpPr>
        <p:spPr>
          <a:xfrm>
            <a:off x="3393716" y="727595"/>
            <a:ext cx="5400000" cy="5400000"/>
          </a:xfrm>
          <a:prstGeom prst="rect">
            <a:avLst/>
          </a:prstGeom>
          <a:noFill/>
          <a:ln>
            <a:noFill/>
          </a:ln>
        </p:spPr>
      </p:sp>
      <p:grpSp>
        <p:nvGrpSpPr>
          <p:cNvPr id="51" name="Google Shape;51;p123"/>
          <p:cNvGrpSpPr/>
          <p:nvPr/>
        </p:nvGrpSpPr>
        <p:grpSpPr>
          <a:xfrm>
            <a:off x="475325" y="457200"/>
            <a:ext cx="1998000" cy="374400"/>
            <a:chOff x="398463" y="404813"/>
            <a:chExt cx="1627187" cy="307976"/>
          </a:xfrm>
        </p:grpSpPr>
        <p:sp>
          <p:nvSpPr>
            <p:cNvPr id="52" name="Google Shape;52;p12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3" name="Google Shape;53;p12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4" name="Google Shape;54;p12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5" name="Google Shape;55;p12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6" name="Google Shape;56;p12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7" name="Google Shape;57;p12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8" name="Google Shape;58;p12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9" name="Google Shape;59;p12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0" name="Google Shape;60;p12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1" name="Google Shape;61;p12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287"/>
        <p:cNvGrpSpPr/>
        <p:nvPr/>
      </p:nvGrpSpPr>
      <p:grpSpPr>
        <a:xfrm>
          <a:off x="0" y="0"/>
          <a:ext cx="0" cy="0"/>
          <a:chOff x="0" y="0"/>
          <a:chExt cx="0" cy="0"/>
        </a:xfrm>
      </p:grpSpPr>
      <p:sp>
        <p:nvSpPr>
          <p:cNvPr id="288" name="Google Shape;288;p159"/>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9" name="Google Shape;289;p15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90" name="Google Shape;290;p15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1"/>
        <p:cNvGrpSpPr/>
        <p:nvPr/>
      </p:nvGrpSpPr>
      <p:grpSpPr>
        <a:xfrm>
          <a:off x="0" y="0"/>
          <a:ext cx="0" cy="0"/>
          <a:chOff x="0" y="0"/>
          <a:chExt cx="0" cy="0"/>
        </a:xfrm>
      </p:grpSpPr>
      <p:sp>
        <p:nvSpPr>
          <p:cNvPr id="292" name="Google Shape;292;p160"/>
          <p:cNvSpPr txBox="1">
            <a:spLocks noGrp="1"/>
          </p:cNvSpPr>
          <p:nvPr>
            <p:ph type="title"/>
          </p:nvPr>
        </p:nvSpPr>
        <p:spPr>
          <a:xfrm>
            <a:off x="469900" y="402586"/>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3"/>
        <p:cNvGrpSpPr/>
        <p:nvPr/>
      </p:nvGrpSpPr>
      <p:grpSpPr>
        <a:xfrm>
          <a:off x="0" y="0"/>
          <a:ext cx="0" cy="0"/>
          <a:chOff x="0" y="0"/>
          <a:chExt cx="0" cy="0"/>
        </a:xfrm>
      </p:grpSpPr>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_Title Slide - Black">
  <p:cSld name="1_Title Slide - Black">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6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96" name="Google Shape;296;p16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297" name="Google Shape;297;p162"/>
          <p:cNvGrpSpPr/>
          <p:nvPr/>
        </p:nvGrpSpPr>
        <p:grpSpPr>
          <a:xfrm>
            <a:off x="469900" y="457761"/>
            <a:ext cx="1998000" cy="374400"/>
            <a:chOff x="398463" y="404813"/>
            <a:chExt cx="1627187" cy="307976"/>
          </a:xfrm>
        </p:grpSpPr>
        <p:sp>
          <p:nvSpPr>
            <p:cNvPr id="298" name="Google Shape;298;p16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99" name="Google Shape;299;p16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0" name="Google Shape;300;p16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1" name="Google Shape;301;p16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2" name="Google Shape;302;p16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3" name="Google Shape;303;p16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4" name="Google Shape;304;p16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5" name="Google Shape;305;p16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6" name="Google Shape;306;p16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7" name="Google Shape;307;p16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08" name="Google Shape;308;p16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Title Slide - White">
  <p:cSld name="1_Title Slide - White">
    <p:bg>
      <p:bgPr>
        <a:solidFill>
          <a:schemeClr val="lt1"/>
        </a:solidFill>
        <a:effectLst/>
      </p:bgPr>
    </p:bg>
    <p:spTree>
      <p:nvGrpSpPr>
        <p:cNvPr id="1" name="Shape 309"/>
        <p:cNvGrpSpPr/>
        <p:nvPr/>
      </p:nvGrpSpPr>
      <p:grpSpPr>
        <a:xfrm>
          <a:off x="0" y="0"/>
          <a:ext cx="0" cy="0"/>
          <a:chOff x="0" y="0"/>
          <a:chExt cx="0" cy="0"/>
        </a:xfrm>
      </p:grpSpPr>
      <p:sp>
        <p:nvSpPr>
          <p:cNvPr id="310" name="Google Shape;310;p16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11" name="Google Shape;311;p16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12" name="Google Shape;312;p163"/>
          <p:cNvGrpSpPr/>
          <p:nvPr/>
        </p:nvGrpSpPr>
        <p:grpSpPr>
          <a:xfrm>
            <a:off x="475325" y="457200"/>
            <a:ext cx="1998000" cy="374400"/>
            <a:chOff x="398463" y="404813"/>
            <a:chExt cx="1627187" cy="307976"/>
          </a:xfrm>
        </p:grpSpPr>
        <p:sp>
          <p:nvSpPr>
            <p:cNvPr id="313" name="Google Shape;313;p16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4" name="Google Shape;314;p16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5" name="Google Shape;315;p16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6" name="Google Shape;316;p16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7" name="Google Shape;317;p16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8" name="Google Shape;318;p16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9" name="Google Shape;319;p16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0" name="Google Shape;320;p16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1" name="Google Shape;321;p16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2" name="Google Shape;322;p16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23" name="Google Shape;323;p16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Title Slide - Circle Black">
  <p:cSld name="1_Title Slide - Circle Black">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6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16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27" name="Google Shape;327;p16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28" name="Google Shape;328;p164"/>
          <p:cNvGrpSpPr/>
          <p:nvPr/>
        </p:nvGrpSpPr>
        <p:grpSpPr>
          <a:xfrm>
            <a:off x="469900" y="457761"/>
            <a:ext cx="1998000" cy="374400"/>
            <a:chOff x="398463" y="404813"/>
            <a:chExt cx="1627187" cy="307976"/>
          </a:xfrm>
        </p:grpSpPr>
        <p:sp>
          <p:nvSpPr>
            <p:cNvPr id="329" name="Google Shape;329;p16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0" name="Google Shape;330;p16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1" name="Google Shape;331;p16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2" name="Google Shape;332;p16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3" name="Google Shape;333;p16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4" name="Google Shape;334;p16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5" name="Google Shape;335;p16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6" name="Google Shape;336;p16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7" name="Google Shape;337;p16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8" name="Google Shape;338;p16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Title Slide - Circle White">
  <p:cSld name="1_Title Slide - Circle White">
    <p:bg>
      <p:bgPr>
        <a:solidFill>
          <a:schemeClr val="lt1"/>
        </a:solidFill>
        <a:effectLst/>
      </p:bgPr>
    </p:bg>
    <p:spTree>
      <p:nvGrpSpPr>
        <p:cNvPr id="1" name="Shape 339"/>
        <p:cNvGrpSpPr/>
        <p:nvPr/>
      </p:nvGrpSpPr>
      <p:grpSpPr>
        <a:xfrm>
          <a:off x="0" y="0"/>
          <a:ext cx="0" cy="0"/>
          <a:chOff x="0" y="0"/>
          <a:chExt cx="0" cy="0"/>
        </a:xfrm>
      </p:grpSpPr>
      <p:sp>
        <p:nvSpPr>
          <p:cNvPr id="340" name="Google Shape;340;p16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16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2" name="Google Shape;342;p16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43" name="Google Shape;343;p165"/>
          <p:cNvGrpSpPr/>
          <p:nvPr/>
        </p:nvGrpSpPr>
        <p:grpSpPr>
          <a:xfrm>
            <a:off x="475325" y="457200"/>
            <a:ext cx="1998000" cy="374400"/>
            <a:chOff x="398463" y="404813"/>
            <a:chExt cx="1627187" cy="307976"/>
          </a:xfrm>
        </p:grpSpPr>
        <p:sp>
          <p:nvSpPr>
            <p:cNvPr id="344" name="Google Shape;344;p1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5" name="Google Shape;345;p1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6" name="Google Shape;346;p16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7" name="Google Shape;347;p1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8" name="Google Shape;348;p16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9" name="Google Shape;349;p16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0" name="Google Shape;350;p1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1" name="Google Shape;351;p1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2" name="Google Shape;352;p1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3" name="Google Shape;353;p1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Divider - Deloitte green">
  <p:cSld name="1_Divider - Deloitte green">
    <p:bg>
      <p:bgPr>
        <a:solidFill>
          <a:schemeClr val="accent1"/>
        </a:solidFill>
        <a:effectLst/>
      </p:bgPr>
    </p:bg>
    <p:spTree>
      <p:nvGrpSpPr>
        <p:cNvPr id="1" name="Shape 354"/>
        <p:cNvGrpSpPr/>
        <p:nvPr/>
      </p:nvGrpSpPr>
      <p:grpSpPr>
        <a:xfrm>
          <a:off x="0" y="0"/>
          <a:ext cx="0" cy="0"/>
          <a:chOff x="0" y="0"/>
          <a:chExt cx="0" cy="0"/>
        </a:xfrm>
      </p:grpSpPr>
      <p:sp>
        <p:nvSpPr>
          <p:cNvPr id="355" name="Google Shape;355;p16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6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57" name="Google Shape;357;p166"/>
          <p:cNvSpPr txBox="1"/>
          <p:nvPr/>
        </p:nvSpPr>
        <p:spPr>
          <a:xfrm>
            <a:off x="469900" y="6480046"/>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58" name="Google Shape;358;p16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Divider - Deloitte dark green">
  <p:cSld name="1_Divider - Deloitte dark green">
    <p:bg>
      <p:bgPr>
        <a:solidFill>
          <a:schemeClr val="accent2"/>
        </a:solidFill>
        <a:effectLst/>
      </p:bgPr>
    </p:bg>
    <p:spTree>
      <p:nvGrpSpPr>
        <p:cNvPr id="1" name="Shape 359"/>
        <p:cNvGrpSpPr/>
        <p:nvPr/>
      </p:nvGrpSpPr>
      <p:grpSpPr>
        <a:xfrm>
          <a:off x="0" y="0"/>
          <a:ext cx="0" cy="0"/>
          <a:chOff x="0" y="0"/>
          <a:chExt cx="0" cy="0"/>
        </a:xfrm>
      </p:grpSpPr>
      <p:sp>
        <p:nvSpPr>
          <p:cNvPr id="360" name="Google Shape;360;p16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16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2" name="Google Shape;362;p16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3" name="Google Shape;363;p16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Divider - Deloitte blue">
  <p:cSld name="1_Divider - Deloitte blue">
    <p:bg>
      <p:bgPr>
        <a:solidFill>
          <a:schemeClr val="accent3"/>
        </a:solidFill>
        <a:effectLst/>
      </p:bgPr>
    </p:bg>
    <p:spTree>
      <p:nvGrpSpPr>
        <p:cNvPr id="1" name="Shape 364"/>
        <p:cNvGrpSpPr/>
        <p:nvPr/>
      </p:nvGrpSpPr>
      <p:grpSpPr>
        <a:xfrm>
          <a:off x="0" y="0"/>
          <a:ext cx="0" cy="0"/>
          <a:chOff x="0" y="0"/>
          <a:chExt cx="0" cy="0"/>
        </a:xfrm>
      </p:grpSpPr>
      <p:sp>
        <p:nvSpPr>
          <p:cNvPr id="365" name="Google Shape;365;p16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6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7" name="Google Shape;367;p16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8" name="Google Shape;368;p16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2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5" name="Google Shape;65;p12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6" name="Google Shape;66;p124"/>
          <p:cNvGrpSpPr/>
          <p:nvPr/>
        </p:nvGrpSpPr>
        <p:grpSpPr>
          <a:xfrm>
            <a:off x="469900" y="457761"/>
            <a:ext cx="1998000" cy="374400"/>
            <a:chOff x="398463" y="404813"/>
            <a:chExt cx="1627187" cy="307976"/>
          </a:xfrm>
        </p:grpSpPr>
        <p:sp>
          <p:nvSpPr>
            <p:cNvPr id="67" name="Google Shape;67;p12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8" name="Google Shape;68;p12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9" name="Google Shape;69;p12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0" name="Google Shape;70;p12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1" name="Google Shape;71;p12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2" name="Google Shape;72;p12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3" name="Google Shape;73;p12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4" name="Google Shape;74;p12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5" name="Google Shape;75;p12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6" name="Google Shape;76;p12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1_Divider - Deloitte dark blue">
  <p:cSld name="1_Divider - Deloitte dark blue">
    <p:bg>
      <p:bgPr>
        <a:solidFill>
          <a:schemeClr val="accent4"/>
        </a:solidFill>
        <a:effectLst/>
      </p:bgPr>
    </p:bg>
    <p:spTree>
      <p:nvGrpSpPr>
        <p:cNvPr id="1" name="Shape 369"/>
        <p:cNvGrpSpPr/>
        <p:nvPr/>
      </p:nvGrpSpPr>
      <p:grpSpPr>
        <a:xfrm>
          <a:off x="0" y="0"/>
          <a:ext cx="0" cy="0"/>
          <a:chOff x="0" y="0"/>
          <a:chExt cx="0" cy="0"/>
        </a:xfrm>
      </p:grpSpPr>
      <p:sp>
        <p:nvSpPr>
          <p:cNvPr id="370" name="Google Shape;370;p16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16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72" name="Google Shape;372;p16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73" name="Google Shape;373;p16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Divider - Deloitte white">
  <p:cSld name="1_Divider - Deloitte white">
    <p:bg>
      <p:bgPr>
        <a:solidFill>
          <a:schemeClr val="lt1"/>
        </a:solidFill>
        <a:effectLst/>
      </p:bgPr>
    </p:bg>
    <p:spTree>
      <p:nvGrpSpPr>
        <p:cNvPr id="1" name="Shape 374"/>
        <p:cNvGrpSpPr/>
        <p:nvPr/>
      </p:nvGrpSpPr>
      <p:grpSpPr>
        <a:xfrm>
          <a:off x="0" y="0"/>
          <a:ext cx="0" cy="0"/>
          <a:chOff x="0" y="0"/>
          <a:chExt cx="0" cy="0"/>
        </a:xfrm>
      </p:grpSpPr>
      <p:sp>
        <p:nvSpPr>
          <p:cNvPr id="375" name="Google Shape;375;p170"/>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70"/>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_Key statement dark green">
  <p:cSld name="1_Key statement dark green">
    <p:bg>
      <p:bgPr>
        <a:solidFill>
          <a:schemeClr val="accent2"/>
        </a:solidFill>
        <a:effectLst/>
      </p:bgPr>
    </p:bg>
    <p:spTree>
      <p:nvGrpSpPr>
        <p:cNvPr id="1" name="Shape 377"/>
        <p:cNvGrpSpPr/>
        <p:nvPr/>
      </p:nvGrpSpPr>
      <p:grpSpPr>
        <a:xfrm>
          <a:off x="0" y="0"/>
          <a:ext cx="0" cy="0"/>
          <a:chOff x="0" y="0"/>
          <a:chExt cx="0" cy="0"/>
        </a:xfrm>
      </p:grpSpPr>
      <p:sp>
        <p:nvSpPr>
          <p:cNvPr id="378" name="Google Shape;378;p171"/>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79" name="Google Shape;379;p17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0" name="Google Shape;380;p17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Key statement dark blue">
  <p:cSld name="1_Key statement dark blue">
    <p:bg>
      <p:bgPr>
        <a:solidFill>
          <a:schemeClr val="accent4"/>
        </a:solidFill>
        <a:effectLst/>
      </p:bgPr>
    </p:bg>
    <p:spTree>
      <p:nvGrpSpPr>
        <p:cNvPr id="1" name="Shape 381"/>
        <p:cNvGrpSpPr/>
        <p:nvPr/>
      </p:nvGrpSpPr>
      <p:grpSpPr>
        <a:xfrm>
          <a:off x="0" y="0"/>
          <a:ext cx="0" cy="0"/>
          <a:chOff x="0" y="0"/>
          <a:chExt cx="0" cy="0"/>
        </a:xfrm>
      </p:grpSpPr>
      <p:sp>
        <p:nvSpPr>
          <p:cNvPr id="382" name="Google Shape;382;p17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3" name="Google Shape;383;p17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4" name="Google Shape;384;p17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Key statement teal">
  <p:cSld name="1_Key statement teal">
    <p:bg>
      <p:bgPr>
        <a:solidFill>
          <a:schemeClr val="accent5"/>
        </a:solidFill>
        <a:effectLst/>
      </p:bgPr>
    </p:bg>
    <p:spTree>
      <p:nvGrpSpPr>
        <p:cNvPr id="1" name="Shape 385"/>
        <p:cNvGrpSpPr/>
        <p:nvPr/>
      </p:nvGrpSpPr>
      <p:grpSpPr>
        <a:xfrm>
          <a:off x="0" y="0"/>
          <a:ext cx="0" cy="0"/>
          <a:chOff x="0" y="0"/>
          <a:chExt cx="0" cy="0"/>
        </a:xfrm>
      </p:grpSpPr>
      <p:sp>
        <p:nvSpPr>
          <p:cNvPr id="386" name="Google Shape;386;p17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7" name="Google Shape;387;p17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8" name="Google Shape;388;p17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1_Key statement black">
  <p:cSld name="1_Key statement black">
    <p:bg>
      <p:bgPr>
        <a:solidFill>
          <a:schemeClr val="dk1"/>
        </a:solidFill>
        <a:effectLst/>
      </p:bgPr>
    </p:bg>
    <p:spTree>
      <p:nvGrpSpPr>
        <p:cNvPr id="1" name="Shape 389"/>
        <p:cNvGrpSpPr/>
        <p:nvPr/>
      </p:nvGrpSpPr>
      <p:grpSpPr>
        <a:xfrm>
          <a:off x="0" y="0"/>
          <a:ext cx="0" cy="0"/>
          <a:chOff x="0" y="0"/>
          <a:chExt cx="0" cy="0"/>
        </a:xfrm>
      </p:grpSpPr>
      <p:sp>
        <p:nvSpPr>
          <p:cNvPr id="390" name="Google Shape;390;p17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1" name="Google Shape;391;p17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92" name="Google Shape;392;p17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Key statement white">
  <p:cSld name="1_Key statement white">
    <p:bg>
      <p:bgPr>
        <a:solidFill>
          <a:schemeClr val="lt1"/>
        </a:solidFill>
        <a:effectLst/>
      </p:bgPr>
    </p:bg>
    <p:spTree>
      <p:nvGrpSpPr>
        <p:cNvPr id="1" name="Shape 393"/>
        <p:cNvGrpSpPr/>
        <p:nvPr/>
      </p:nvGrpSpPr>
      <p:grpSpPr>
        <a:xfrm>
          <a:off x="0" y="0"/>
          <a:ext cx="0" cy="0"/>
          <a:chOff x="0" y="0"/>
          <a:chExt cx="0" cy="0"/>
        </a:xfrm>
      </p:grpSpPr>
      <p:sp>
        <p:nvSpPr>
          <p:cNvPr id="394" name="Google Shape;394;p175"/>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ontents">
  <p:cSld name="1_Contents">
    <p:spTree>
      <p:nvGrpSpPr>
        <p:cNvPr id="1" name="Shape 395"/>
        <p:cNvGrpSpPr/>
        <p:nvPr/>
      </p:nvGrpSpPr>
      <p:grpSpPr>
        <a:xfrm>
          <a:off x="0" y="0"/>
          <a:ext cx="0" cy="0"/>
          <a:chOff x="0" y="0"/>
          <a:chExt cx="0" cy="0"/>
        </a:xfrm>
      </p:grpSpPr>
      <p:sp>
        <p:nvSpPr>
          <p:cNvPr id="396" name="Google Shape;396;p17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397" name="Google Shape;397;p17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8" name="Google Shape;398;p17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Contents with image">
  <p:cSld name="1_Contents with image">
    <p:spTree>
      <p:nvGrpSpPr>
        <p:cNvPr id="1" name="Shape 399"/>
        <p:cNvGrpSpPr/>
        <p:nvPr/>
      </p:nvGrpSpPr>
      <p:grpSpPr>
        <a:xfrm>
          <a:off x="0" y="0"/>
          <a:ext cx="0" cy="0"/>
          <a:chOff x="0" y="0"/>
          <a:chExt cx="0" cy="0"/>
        </a:xfrm>
      </p:grpSpPr>
      <p:sp>
        <p:nvSpPr>
          <p:cNvPr id="400" name="Google Shape;400;p177"/>
          <p:cNvSpPr>
            <a:spLocks noGrp="1"/>
          </p:cNvSpPr>
          <p:nvPr>
            <p:ph type="pic" idx="2"/>
          </p:nvPr>
        </p:nvSpPr>
        <p:spPr>
          <a:xfrm>
            <a:off x="5604867" y="1700213"/>
            <a:ext cx="6117233" cy="4598988"/>
          </a:xfrm>
          <a:prstGeom prst="rect">
            <a:avLst/>
          </a:prstGeom>
          <a:noFill/>
          <a:ln>
            <a:noFill/>
          </a:ln>
        </p:spPr>
      </p:sp>
      <p:sp>
        <p:nvSpPr>
          <p:cNvPr id="401" name="Google Shape;401;p17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2" name="Google Shape;402;p17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3" name="Google Shape;403;p17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404"/>
        <p:cNvGrpSpPr/>
        <p:nvPr/>
      </p:nvGrpSpPr>
      <p:grpSpPr>
        <a:xfrm>
          <a:off x="0" y="0"/>
          <a:ext cx="0" cy="0"/>
          <a:chOff x="0" y="0"/>
          <a:chExt cx="0" cy="0"/>
        </a:xfrm>
      </p:grpSpPr>
      <p:sp>
        <p:nvSpPr>
          <p:cNvPr id="405" name="Google Shape;405;p17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6" name="Google Shape;406;p17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77"/>
        <p:cNvGrpSpPr/>
        <p:nvPr/>
      </p:nvGrpSpPr>
      <p:grpSpPr>
        <a:xfrm>
          <a:off x="0" y="0"/>
          <a:ext cx="0" cy="0"/>
          <a:chOff x="0" y="0"/>
          <a:chExt cx="0" cy="0"/>
        </a:xfrm>
      </p:grpSpPr>
      <p:sp>
        <p:nvSpPr>
          <p:cNvPr id="78" name="Google Shape;78;p12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0" name="Google Shape;80;p12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1" name="Google Shape;81;p125"/>
          <p:cNvGrpSpPr/>
          <p:nvPr/>
        </p:nvGrpSpPr>
        <p:grpSpPr>
          <a:xfrm>
            <a:off x="475325" y="457200"/>
            <a:ext cx="1998000" cy="374400"/>
            <a:chOff x="398463" y="404813"/>
            <a:chExt cx="1627187" cy="307976"/>
          </a:xfrm>
        </p:grpSpPr>
        <p:sp>
          <p:nvSpPr>
            <p:cNvPr id="82" name="Google Shape;82;p12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3" name="Google Shape;83;p12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4" name="Google Shape;84;p12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5" name="Google Shape;85;p12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6" name="Google Shape;86;p12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7" name="Google Shape;87;p12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8" name="Google Shape;88;p12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9" name="Google Shape;89;p12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0" name="Google Shape;90;p12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1" name="Google Shape;91;p12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subtitle &amp; 1 column text">
  <p:cSld name="1_Title, subtitle &amp; 1 column text">
    <p:spTree>
      <p:nvGrpSpPr>
        <p:cNvPr id="1" name="Shape 407"/>
        <p:cNvGrpSpPr/>
        <p:nvPr/>
      </p:nvGrpSpPr>
      <p:grpSpPr>
        <a:xfrm>
          <a:off x="0" y="0"/>
          <a:ext cx="0" cy="0"/>
          <a:chOff x="0" y="0"/>
          <a:chExt cx="0" cy="0"/>
        </a:xfrm>
      </p:grpSpPr>
      <p:sp>
        <p:nvSpPr>
          <p:cNvPr id="408" name="Google Shape;408;p17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9" name="Google Shape;409;p17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7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subtitle &amp; 1 column - large">
  <p:cSld name="1_Title, subtitle &amp; 1 column - large">
    <p:spTree>
      <p:nvGrpSpPr>
        <p:cNvPr id="1" name="Shape 411"/>
        <p:cNvGrpSpPr/>
        <p:nvPr/>
      </p:nvGrpSpPr>
      <p:grpSpPr>
        <a:xfrm>
          <a:off x="0" y="0"/>
          <a:ext cx="0" cy="0"/>
          <a:chOff x="0" y="0"/>
          <a:chExt cx="0" cy="0"/>
        </a:xfrm>
      </p:grpSpPr>
      <p:sp>
        <p:nvSpPr>
          <p:cNvPr id="412" name="Google Shape;412;p180"/>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13" name="Google Shape;413;p180"/>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4" name="Google Shape;414;p18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subtitle &amp; chart">
  <p:cSld name="1_Title, subtitle &amp; chart">
    <p:spTree>
      <p:nvGrpSpPr>
        <p:cNvPr id="1" name="Shape 415"/>
        <p:cNvGrpSpPr/>
        <p:nvPr/>
      </p:nvGrpSpPr>
      <p:grpSpPr>
        <a:xfrm>
          <a:off x="0" y="0"/>
          <a:ext cx="0" cy="0"/>
          <a:chOff x="0" y="0"/>
          <a:chExt cx="0" cy="0"/>
        </a:xfrm>
      </p:grpSpPr>
      <p:sp>
        <p:nvSpPr>
          <p:cNvPr id="416" name="Google Shape;416;p181"/>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17" name="Google Shape;417;p181"/>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8" name="Google Shape;418;p181"/>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9" name="Google Shape;419;p18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3 chart">
  <p:cSld name="1_3 chart">
    <p:spTree>
      <p:nvGrpSpPr>
        <p:cNvPr id="1" name="Shape 420"/>
        <p:cNvGrpSpPr/>
        <p:nvPr/>
      </p:nvGrpSpPr>
      <p:grpSpPr>
        <a:xfrm>
          <a:off x="0" y="0"/>
          <a:ext cx="0" cy="0"/>
          <a:chOff x="0" y="0"/>
          <a:chExt cx="0" cy="0"/>
        </a:xfrm>
      </p:grpSpPr>
      <p:sp>
        <p:nvSpPr>
          <p:cNvPr id="421" name="Google Shape;421;p182"/>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2" name="Google Shape;422;p182"/>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3" name="Google Shape;423;p182"/>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4" name="Google Shape;424;p182"/>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5" name="Google Shape;425;p182"/>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6" name="Google Shape;426;p182"/>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7" name="Google Shape;427;p18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8" name="Google Shape;428;p18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2 columns of text">
  <p:cSld name="1_2 columns of text">
    <p:spTree>
      <p:nvGrpSpPr>
        <p:cNvPr id="1" name="Shape 429"/>
        <p:cNvGrpSpPr/>
        <p:nvPr/>
      </p:nvGrpSpPr>
      <p:grpSpPr>
        <a:xfrm>
          <a:off x="0" y="0"/>
          <a:ext cx="0" cy="0"/>
          <a:chOff x="0" y="0"/>
          <a:chExt cx="0" cy="0"/>
        </a:xfrm>
      </p:grpSpPr>
      <p:sp>
        <p:nvSpPr>
          <p:cNvPr id="430" name="Google Shape;430;p183"/>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1" name="Google Shape;431;p183"/>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2" name="Google Shape;432;p183"/>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3" name="Google Shape;433;p18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2 column content">
  <p:cSld name="1_2 column content">
    <p:spTree>
      <p:nvGrpSpPr>
        <p:cNvPr id="1" name="Shape 434"/>
        <p:cNvGrpSpPr/>
        <p:nvPr/>
      </p:nvGrpSpPr>
      <p:grpSpPr>
        <a:xfrm>
          <a:off x="0" y="0"/>
          <a:ext cx="0" cy="0"/>
          <a:chOff x="0" y="0"/>
          <a:chExt cx="0" cy="0"/>
        </a:xfrm>
      </p:grpSpPr>
      <p:sp>
        <p:nvSpPr>
          <p:cNvPr id="435" name="Google Shape;435;p184"/>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6" name="Google Shape;436;p184"/>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7" name="Google Shape;437;p18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8" name="Google Shape;438;p18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2 columns - large">
  <p:cSld name="1_2 columns - large">
    <p:spTree>
      <p:nvGrpSpPr>
        <p:cNvPr id="1" name="Shape 439"/>
        <p:cNvGrpSpPr/>
        <p:nvPr/>
      </p:nvGrpSpPr>
      <p:grpSpPr>
        <a:xfrm>
          <a:off x="0" y="0"/>
          <a:ext cx="0" cy="0"/>
          <a:chOff x="0" y="0"/>
          <a:chExt cx="0" cy="0"/>
        </a:xfrm>
      </p:grpSpPr>
      <p:sp>
        <p:nvSpPr>
          <p:cNvPr id="440" name="Google Shape;440;p18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1" name="Google Shape;441;p18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2" name="Google Shape;442;p18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3" name="Google Shape;443;p18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ext and chart">
  <p:cSld name="1_Text and chart">
    <p:spTree>
      <p:nvGrpSpPr>
        <p:cNvPr id="1" name="Shape 444"/>
        <p:cNvGrpSpPr/>
        <p:nvPr/>
      </p:nvGrpSpPr>
      <p:grpSpPr>
        <a:xfrm>
          <a:off x="0" y="0"/>
          <a:ext cx="0" cy="0"/>
          <a:chOff x="0" y="0"/>
          <a:chExt cx="0" cy="0"/>
        </a:xfrm>
      </p:grpSpPr>
      <p:sp>
        <p:nvSpPr>
          <p:cNvPr id="445" name="Google Shape;445;p18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6" name="Google Shape;446;p18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47" name="Google Shape;447;p18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8" name="Google Shape;448;p18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9" name="Google Shape;449;p18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2 chart">
  <p:cSld name="1_2 chart">
    <p:spTree>
      <p:nvGrpSpPr>
        <p:cNvPr id="1" name="Shape 450"/>
        <p:cNvGrpSpPr/>
        <p:nvPr/>
      </p:nvGrpSpPr>
      <p:grpSpPr>
        <a:xfrm>
          <a:off x="0" y="0"/>
          <a:ext cx="0" cy="0"/>
          <a:chOff x="0" y="0"/>
          <a:chExt cx="0" cy="0"/>
        </a:xfrm>
      </p:grpSpPr>
      <p:sp>
        <p:nvSpPr>
          <p:cNvPr id="451" name="Google Shape;451;p18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2" name="Google Shape;452;p18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3" name="Google Shape;453;p18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4" name="Google Shape;454;p18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5" name="Google Shape;455;p18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6" name="Google Shape;456;p18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2 content with quote ">
  <p:cSld name="1_2 content with quote ">
    <p:spTree>
      <p:nvGrpSpPr>
        <p:cNvPr id="1" name="Shape 457"/>
        <p:cNvGrpSpPr/>
        <p:nvPr/>
      </p:nvGrpSpPr>
      <p:grpSpPr>
        <a:xfrm>
          <a:off x="0" y="0"/>
          <a:ext cx="0" cy="0"/>
          <a:chOff x="0" y="0"/>
          <a:chExt cx="0" cy="0"/>
        </a:xfrm>
      </p:grpSpPr>
      <p:sp>
        <p:nvSpPr>
          <p:cNvPr id="458" name="Google Shape;458;p188"/>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9" name="Google Shape;459;p188"/>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0" name="Google Shape;460;p18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1" name="Google Shape;461;p18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 name="Google Shape;95;p12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eam profile">
  <p:cSld name="1_Team profile">
    <p:spTree>
      <p:nvGrpSpPr>
        <p:cNvPr id="1" name="Shape 462"/>
        <p:cNvGrpSpPr/>
        <p:nvPr/>
      </p:nvGrpSpPr>
      <p:grpSpPr>
        <a:xfrm>
          <a:off x="0" y="0"/>
          <a:ext cx="0" cy="0"/>
          <a:chOff x="0" y="0"/>
          <a:chExt cx="0" cy="0"/>
        </a:xfrm>
      </p:grpSpPr>
      <p:sp>
        <p:nvSpPr>
          <p:cNvPr id="463" name="Google Shape;463;p189"/>
          <p:cNvSpPr>
            <a:spLocks noGrp="1"/>
          </p:cNvSpPr>
          <p:nvPr>
            <p:ph type="pic" idx="2"/>
          </p:nvPr>
        </p:nvSpPr>
        <p:spPr>
          <a:xfrm>
            <a:off x="488742" y="1700213"/>
            <a:ext cx="2664000" cy="1260000"/>
          </a:xfrm>
          <a:prstGeom prst="rect">
            <a:avLst/>
          </a:prstGeom>
          <a:noFill/>
          <a:ln>
            <a:noFill/>
          </a:ln>
        </p:spPr>
      </p:sp>
      <p:sp>
        <p:nvSpPr>
          <p:cNvPr id="464" name="Google Shape;464;p189"/>
          <p:cNvSpPr>
            <a:spLocks noGrp="1"/>
          </p:cNvSpPr>
          <p:nvPr>
            <p:ph type="pic" idx="3"/>
          </p:nvPr>
        </p:nvSpPr>
        <p:spPr>
          <a:xfrm>
            <a:off x="3341040" y="1700212"/>
            <a:ext cx="2664000" cy="1260000"/>
          </a:xfrm>
          <a:prstGeom prst="rect">
            <a:avLst/>
          </a:prstGeom>
          <a:noFill/>
          <a:ln>
            <a:noFill/>
          </a:ln>
        </p:spPr>
      </p:sp>
      <p:sp>
        <p:nvSpPr>
          <p:cNvPr id="465" name="Google Shape;465;p189"/>
          <p:cNvSpPr>
            <a:spLocks noGrp="1"/>
          </p:cNvSpPr>
          <p:nvPr>
            <p:ph type="pic" idx="4"/>
          </p:nvPr>
        </p:nvSpPr>
        <p:spPr>
          <a:xfrm>
            <a:off x="6193338" y="1700212"/>
            <a:ext cx="2664000" cy="1260000"/>
          </a:xfrm>
          <a:prstGeom prst="rect">
            <a:avLst/>
          </a:prstGeom>
          <a:noFill/>
          <a:ln>
            <a:noFill/>
          </a:ln>
        </p:spPr>
      </p:sp>
      <p:sp>
        <p:nvSpPr>
          <p:cNvPr id="466" name="Google Shape;466;p189"/>
          <p:cNvSpPr>
            <a:spLocks noGrp="1"/>
          </p:cNvSpPr>
          <p:nvPr>
            <p:ph type="pic" idx="5"/>
          </p:nvPr>
        </p:nvSpPr>
        <p:spPr>
          <a:xfrm>
            <a:off x="9045636" y="1700212"/>
            <a:ext cx="2664000" cy="1260000"/>
          </a:xfrm>
          <a:prstGeom prst="rect">
            <a:avLst/>
          </a:prstGeom>
          <a:noFill/>
          <a:ln>
            <a:noFill/>
          </a:ln>
        </p:spPr>
      </p:sp>
      <p:sp>
        <p:nvSpPr>
          <p:cNvPr id="467" name="Google Shape;467;p189"/>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8" name="Google Shape;468;p189"/>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9" name="Google Shape;469;p189"/>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0" name="Google Shape;470;p189"/>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1" name="Google Shape;471;p189"/>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72" name="Google Shape;472;p18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eam profile 2">
  <p:cSld name="1_Team profile 2">
    <p:spTree>
      <p:nvGrpSpPr>
        <p:cNvPr id="1" name="Shape 473"/>
        <p:cNvGrpSpPr/>
        <p:nvPr/>
      </p:nvGrpSpPr>
      <p:grpSpPr>
        <a:xfrm>
          <a:off x="0" y="0"/>
          <a:ext cx="0" cy="0"/>
          <a:chOff x="0" y="0"/>
          <a:chExt cx="0" cy="0"/>
        </a:xfrm>
      </p:grpSpPr>
      <p:sp>
        <p:nvSpPr>
          <p:cNvPr id="474" name="Google Shape;474;p190"/>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5" name="Google Shape;475;p190"/>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6" name="Google Shape;476;p190"/>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7" name="Google Shape;477;p190"/>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8" name="Google Shape;478;p190"/>
          <p:cNvSpPr>
            <a:spLocks noGrp="1"/>
          </p:cNvSpPr>
          <p:nvPr>
            <p:ph type="pic" idx="2"/>
          </p:nvPr>
        </p:nvSpPr>
        <p:spPr>
          <a:xfrm>
            <a:off x="476780" y="1880213"/>
            <a:ext cx="2116800" cy="1591200"/>
          </a:xfrm>
          <a:prstGeom prst="rect">
            <a:avLst/>
          </a:prstGeom>
          <a:noFill/>
          <a:ln>
            <a:noFill/>
          </a:ln>
        </p:spPr>
      </p:sp>
      <p:sp>
        <p:nvSpPr>
          <p:cNvPr id="479" name="Google Shape;479;p190"/>
          <p:cNvSpPr>
            <a:spLocks noGrp="1"/>
          </p:cNvSpPr>
          <p:nvPr>
            <p:ph type="pic" idx="3"/>
          </p:nvPr>
        </p:nvSpPr>
        <p:spPr>
          <a:xfrm>
            <a:off x="6204097" y="1880212"/>
            <a:ext cx="2116800" cy="1591200"/>
          </a:xfrm>
          <a:prstGeom prst="rect">
            <a:avLst/>
          </a:prstGeom>
          <a:noFill/>
          <a:ln>
            <a:noFill/>
          </a:ln>
        </p:spPr>
      </p:sp>
      <p:sp>
        <p:nvSpPr>
          <p:cNvPr id="480" name="Google Shape;480;p190"/>
          <p:cNvSpPr>
            <a:spLocks noGrp="1"/>
          </p:cNvSpPr>
          <p:nvPr>
            <p:ph type="pic" idx="4"/>
          </p:nvPr>
        </p:nvSpPr>
        <p:spPr>
          <a:xfrm>
            <a:off x="481779" y="4256211"/>
            <a:ext cx="2116800" cy="1591200"/>
          </a:xfrm>
          <a:prstGeom prst="rect">
            <a:avLst/>
          </a:prstGeom>
          <a:noFill/>
          <a:ln>
            <a:noFill/>
          </a:ln>
        </p:spPr>
      </p:sp>
      <p:sp>
        <p:nvSpPr>
          <p:cNvPr id="481" name="Google Shape;481;p190"/>
          <p:cNvSpPr>
            <a:spLocks noGrp="1"/>
          </p:cNvSpPr>
          <p:nvPr>
            <p:ph type="pic" idx="5"/>
          </p:nvPr>
        </p:nvSpPr>
        <p:spPr>
          <a:xfrm>
            <a:off x="6204097" y="4256211"/>
            <a:ext cx="2116800" cy="1591200"/>
          </a:xfrm>
          <a:prstGeom prst="rect">
            <a:avLst/>
          </a:prstGeom>
          <a:noFill/>
          <a:ln>
            <a:noFill/>
          </a:ln>
        </p:spPr>
      </p:sp>
      <p:sp>
        <p:nvSpPr>
          <p:cNvPr id="482" name="Google Shape;482;p190"/>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3" name="Google Shape;483;p190"/>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4" name="Google Shape;484;p190"/>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5" name="Google Shape;485;p190"/>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6" name="Google Shape;486;p19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7" name="Google Shape;487;p19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3 picture and text">
  <p:cSld name="1_3 picture and text">
    <p:spTree>
      <p:nvGrpSpPr>
        <p:cNvPr id="1" name="Shape 488"/>
        <p:cNvGrpSpPr/>
        <p:nvPr/>
      </p:nvGrpSpPr>
      <p:grpSpPr>
        <a:xfrm>
          <a:off x="0" y="0"/>
          <a:ext cx="0" cy="0"/>
          <a:chOff x="0" y="0"/>
          <a:chExt cx="0" cy="0"/>
        </a:xfrm>
      </p:grpSpPr>
      <p:sp>
        <p:nvSpPr>
          <p:cNvPr id="489" name="Google Shape;489;p191"/>
          <p:cNvSpPr>
            <a:spLocks noGrp="1"/>
          </p:cNvSpPr>
          <p:nvPr>
            <p:ph type="pic" idx="2"/>
          </p:nvPr>
        </p:nvSpPr>
        <p:spPr>
          <a:xfrm>
            <a:off x="478609" y="1700213"/>
            <a:ext cx="3639312" cy="2052830"/>
          </a:xfrm>
          <a:prstGeom prst="rect">
            <a:avLst/>
          </a:prstGeom>
          <a:noFill/>
          <a:ln>
            <a:noFill/>
          </a:ln>
        </p:spPr>
      </p:sp>
      <p:sp>
        <p:nvSpPr>
          <p:cNvPr id="490" name="Google Shape;490;p191"/>
          <p:cNvSpPr>
            <a:spLocks noGrp="1"/>
          </p:cNvSpPr>
          <p:nvPr>
            <p:ph type="pic" idx="3"/>
          </p:nvPr>
        </p:nvSpPr>
        <p:spPr>
          <a:xfrm>
            <a:off x="8082784" y="1700213"/>
            <a:ext cx="3639316" cy="2059099"/>
          </a:xfrm>
          <a:prstGeom prst="rect">
            <a:avLst/>
          </a:prstGeom>
          <a:noFill/>
          <a:ln>
            <a:noFill/>
          </a:ln>
        </p:spPr>
      </p:sp>
      <p:sp>
        <p:nvSpPr>
          <p:cNvPr id="491" name="Google Shape;491;p191"/>
          <p:cNvSpPr>
            <a:spLocks noGrp="1"/>
          </p:cNvSpPr>
          <p:nvPr>
            <p:ph type="pic" idx="4"/>
          </p:nvPr>
        </p:nvSpPr>
        <p:spPr>
          <a:xfrm>
            <a:off x="4284188" y="1700212"/>
            <a:ext cx="3636962" cy="2057767"/>
          </a:xfrm>
          <a:prstGeom prst="rect">
            <a:avLst/>
          </a:prstGeom>
          <a:noFill/>
          <a:ln>
            <a:noFill/>
          </a:ln>
        </p:spPr>
      </p:sp>
      <p:sp>
        <p:nvSpPr>
          <p:cNvPr id="492" name="Google Shape;492;p191"/>
          <p:cNvSpPr txBox="1">
            <a:spLocks noGrp="1"/>
          </p:cNvSpPr>
          <p:nvPr>
            <p:ph type="body" idx="1"/>
          </p:nvPr>
        </p:nvSpPr>
        <p:spPr>
          <a:xfrm>
            <a:off x="478609" y="3832225"/>
            <a:ext cx="3639312"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3" name="Google Shape;493;p191"/>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4" name="Google Shape;494;p191"/>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5" name="Google Shape;495;p19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6" name="Google Shape;496;p19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Qualifications 2 x 1">
  <p:cSld name="1_Qualifications 2 x 1">
    <p:spTree>
      <p:nvGrpSpPr>
        <p:cNvPr id="1" name="Shape 497"/>
        <p:cNvGrpSpPr/>
        <p:nvPr/>
      </p:nvGrpSpPr>
      <p:grpSpPr>
        <a:xfrm>
          <a:off x="0" y="0"/>
          <a:ext cx="0" cy="0"/>
          <a:chOff x="0" y="0"/>
          <a:chExt cx="0" cy="0"/>
        </a:xfrm>
      </p:grpSpPr>
      <p:sp>
        <p:nvSpPr>
          <p:cNvPr id="498" name="Google Shape;498;p192"/>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9" name="Google Shape;499;p19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92"/>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1" name="Google Shape;501;p192"/>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2" name="Google Shape;502;p192"/>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3" name="Google Shape;503;p192"/>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4" name="Google Shape;504;p192"/>
          <p:cNvSpPr>
            <a:spLocks noGrp="1"/>
          </p:cNvSpPr>
          <p:nvPr>
            <p:ph type="pic" idx="4"/>
          </p:nvPr>
        </p:nvSpPr>
        <p:spPr>
          <a:xfrm>
            <a:off x="10467635" y="1857892"/>
            <a:ext cx="1244161" cy="549275"/>
          </a:xfrm>
          <a:prstGeom prst="rect">
            <a:avLst/>
          </a:prstGeom>
          <a:noFill/>
          <a:ln>
            <a:noFill/>
          </a:ln>
        </p:spPr>
      </p:sp>
      <p:sp>
        <p:nvSpPr>
          <p:cNvPr id="505" name="Google Shape;505;p192"/>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Qualifications 2 x 2">
  <p:cSld name="1_Qualifications 2 x 2">
    <p:spTree>
      <p:nvGrpSpPr>
        <p:cNvPr id="1" name="Shape 506"/>
        <p:cNvGrpSpPr/>
        <p:nvPr/>
      </p:nvGrpSpPr>
      <p:grpSpPr>
        <a:xfrm>
          <a:off x="0" y="0"/>
          <a:ext cx="0" cy="0"/>
          <a:chOff x="0" y="0"/>
          <a:chExt cx="0" cy="0"/>
        </a:xfrm>
      </p:grpSpPr>
      <p:sp>
        <p:nvSpPr>
          <p:cNvPr id="507" name="Google Shape;507;p193"/>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8" name="Google Shape;508;p193"/>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9" name="Google Shape;509;p193"/>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0" name="Google Shape;510;p193"/>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1" name="Google Shape;511;p193"/>
          <p:cNvSpPr>
            <a:spLocks noGrp="1"/>
          </p:cNvSpPr>
          <p:nvPr>
            <p:ph type="pic" idx="3"/>
          </p:nvPr>
        </p:nvSpPr>
        <p:spPr>
          <a:xfrm>
            <a:off x="10467635" y="1857892"/>
            <a:ext cx="1244161" cy="549275"/>
          </a:xfrm>
          <a:prstGeom prst="rect">
            <a:avLst/>
          </a:prstGeom>
          <a:noFill/>
          <a:ln>
            <a:noFill/>
          </a:ln>
        </p:spPr>
      </p:sp>
      <p:sp>
        <p:nvSpPr>
          <p:cNvPr id="512" name="Google Shape;512;p193"/>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3" name="Google Shape;513;p193"/>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4" name="Google Shape;514;p193"/>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5" name="Google Shape;515;p193"/>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6" name="Google Shape;516;p193"/>
          <p:cNvSpPr>
            <a:spLocks noGrp="1"/>
          </p:cNvSpPr>
          <p:nvPr>
            <p:ph type="pic" idx="6"/>
          </p:nvPr>
        </p:nvSpPr>
        <p:spPr>
          <a:xfrm>
            <a:off x="4700436" y="4249683"/>
            <a:ext cx="1274916" cy="549275"/>
          </a:xfrm>
          <a:prstGeom prst="rect">
            <a:avLst/>
          </a:prstGeom>
          <a:noFill/>
          <a:ln>
            <a:noFill/>
          </a:ln>
        </p:spPr>
      </p:sp>
      <p:sp>
        <p:nvSpPr>
          <p:cNvPr id="517" name="Google Shape;517;p193"/>
          <p:cNvSpPr>
            <a:spLocks noGrp="1"/>
          </p:cNvSpPr>
          <p:nvPr>
            <p:ph type="pic" idx="7"/>
          </p:nvPr>
        </p:nvSpPr>
        <p:spPr>
          <a:xfrm>
            <a:off x="10459036" y="4248209"/>
            <a:ext cx="1244160" cy="549275"/>
          </a:xfrm>
          <a:prstGeom prst="rect">
            <a:avLst/>
          </a:prstGeom>
          <a:noFill/>
          <a:ln>
            <a:noFill/>
          </a:ln>
        </p:spPr>
      </p:sp>
      <p:sp>
        <p:nvSpPr>
          <p:cNvPr id="518" name="Google Shape;518;p193"/>
          <p:cNvSpPr>
            <a:spLocks noGrp="1"/>
          </p:cNvSpPr>
          <p:nvPr>
            <p:ph type="pic" idx="8"/>
          </p:nvPr>
        </p:nvSpPr>
        <p:spPr>
          <a:xfrm>
            <a:off x="4734795" y="1863917"/>
            <a:ext cx="1244906" cy="549275"/>
          </a:xfrm>
          <a:prstGeom prst="rect">
            <a:avLst/>
          </a:prstGeom>
          <a:noFill/>
          <a:ln>
            <a:noFill/>
          </a:ln>
        </p:spPr>
      </p:sp>
      <p:sp>
        <p:nvSpPr>
          <p:cNvPr id="519" name="Google Shape;519;p193"/>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0" name="Google Shape;520;p19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3 column green line">
  <p:cSld name="1_3 column green line">
    <p:spTree>
      <p:nvGrpSpPr>
        <p:cNvPr id="1" name="Shape 521"/>
        <p:cNvGrpSpPr/>
        <p:nvPr/>
      </p:nvGrpSpPr>
      <p:grpSpPr>
        <a:xfrm>
          <a:off x="0" y="0"/>
          <a:ext cx="0" cy="0"/>
          <a:chOff x="0" y="0"/>
          <a:chExt cx="0" cy="0"/>
        </a:xfrm>
      </p:grpSpPr>
      <p:sp>
        <p:nvSpPr>
          <p:cNvPr id="522" name="Google Shape;522;p194"/>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3" name="Google Shape;523;p194"/>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4" name="Google Shape;524;p194"/>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5" name="Google Shape;525;p194"/>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6" name="Google Shape;526;p194"/>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7" name="Google Shape;527;p194"/>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8" name="Google Shape;528;p194"/>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9" name="Google Shape;529;p19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4 column icon">
  <p:cSld name="1_4 column icon">
    <p:spTree>
      <p:nvGrpSpPr>
        <p:cNvPr id="1" name="Shape 530"/>
        <p:cNvGrpSpPr/>
        <p:nvPr/>
      </p:nvGrpSpPr>
      <p:grpSpPr>
        <a:xfrm>
          <a:off x="0" y="0"/>
          <a:ext cx="0" cy="0"/>
          <a:chOff x="0" y="0"/>
          <a:chExt cx="0" cy="0"/>
        </a:xfrm>
      </p:grpSpPr>
      <p:sp>
        <p:nvSpPr>
          <p:cNvPr id="531" name="Google Shape;531;p195"/>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2" name="Google Shape;532;p195"/>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3" name="Google Shape;533;p195"/>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4" name="Google Shape;534;p195"/>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5" name="Google Shape;535;p195"/>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36" name="Google Shape;536;p19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1_4 column icon green">
  <p:cSld name="1_4 column icon green">
    <p:bg>
      <p:bgPr>
        <a:solidFill>
          <a:schemeClr val="accent2"/>
        </a:solidFill>
        <a:effectLst/>
      </p:bgPr>
    </p:bg>
    <p:spTree>
      <p:nvGrpSpPr>
        <p:cNvPr id="1" name="Shape 537"/>
        <p:cNvGrpSpPr/>
        <p:nvPr/>
      </p:nvGrpSpPr>
      <p:grpSpPr>
        <a:xfrm>
          <a:off x="0" y="0"/>
          <a:ext cx="0" cy="0"/>
          <a:chOff x="0" y="0"/>
          <a:chExt cx="0" cy="0"/>
        </a:xfrm>
      </p:grpSpPr>
      <p:sp>
        <p:nvSpPr>
          <p:cNvPr id="538" name="Google Shape;538;p196"/>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39" name="Google Shape;539;p196"/>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0" name="Google Shape;540;p196"/>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1" name="Google Shape;541;p196"/>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2" name="Google Shape;542;p196"/>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543" name="Google Shape;543;p196"/>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544" name="Google Shape;544;p19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5" name="Google Shape;545;p19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itle, subtitle, 1 column text with charts">
  <p:cSld name="1_Title, subtitle, 1 column text with charts">
    <p:spTree>
      <p:nvGrpSpPr>
        <p:cNvPr id="1" name="Shape 546"/>
        <p:cNvGrpSpPr/>
        <p:nvPr/>
      </p:nvGrpSpPr>
      <p:grpSpPr>
        <a:xfrm>
          <a:off x="0" y="0"/>
          <a:ext cx="0" cy="0"/>
          <a:chOff x="0" y="0"/>
          <a:chExt cx="0" cy="0"/>
        </a:xfrm>
      </p:grpSpPr>
      <p:sp>
        <p:nvSpPr>
          <p:cNvPr id="547" name="Google Shape;547;p197"/>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8" name="Google Shape;548;p19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9" name="Google Shape;549;p19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Agenda Layout Black">
  <p:cSld name="Agenda Layout Black">
    <p:bg>
      <p:bgPr>
        <a:solidFill>
          <a:schemeClr val="dk1"/>
        </a:solidFill>
        <a:effectLst/>
      </p:bgPr>
    </p:bg>
    <p:spTree>
      <p:nvGrpSpPr>
        <p:cNvPr id="1" name="Shape 550"/>
        <p:cNvGrpSpPr/>
        <p:nvPr/>
      </p:nvGrpSpPr>
      <p:grpSpPr>
        <a:xfrm>
          <a:off x="0" y="0"/>
          <a:ext cx="0" cy="0"/>
          <a:chOff x="0" y="0"/>
          <a:chExt cx="0" cy="0"/>
        </a:xfrm>
      </p:grpSpPr>
      <p:sp>
        <p:nvSpPr>
          <p:cNvPr id="551" name="Google Shape;551;p198"/>
          <p:cNvSpPr txBox="1">
            <a:spLocks noGrp="1"/>
          </p:cNvSpPr>
          <p:nvPr>
            <p:ph type="body" idx="1"/>
          </p:nvPr>
        </p:nvSpPr>
        <p:spPr>
          <a:xfrm>
            <a:off x="480484" y="488441"/>
            <a:ext cx="9029604" cy="5810760"/>
          </a:xfrm>
          <a:prstGeom prst="rect">
            <a:avLst/>
          </a:prstGeom>
          <a:noFill/>
          <a:ln>
            <a:noFill/>
          </a:ln>
        </p:spPr>
        <p:txBody>
          <a:bodyPr spcFirstLastPara="1" wrap="square" lIns="0" tIns="0" rIns="0" bIns="0" anchor="ctr" anchorCtr="0">
            <a:noAutofit/>
          </a:bodyPr>
          <a:lstStyle>
            <a:lvl1pPr marL="457200" lvl="0" indent="-228600" algn="l">
              <a:spcBef>
                <a:spcPts val="4800"/>
              </a:spcBef>
              <a:spcAft>
                <a:spcPts val="0"/>
              </a:spcAft>
              <a:buClr>
                <a:schemeClr val="lt1"/>
              </a:buClr>
              <a:buSzPts val="5400"/>
              <a:buNone/>
              <a:defRPr sz="54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52" name="Google Shape;552;p198"/>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
        <p:nvSpPr>
          <p:cNvPr id="553" name="Google Shape;553;p19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54" name="Google Shape;554;p19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
        <p:cNvGrpSpPr/>
        <p:nvPr/>
      </p:nvGrpSpPr>
      <p:grpSpPr>
        <a:xfrm>
          <a:off x="0" y="0"/>
          <a:ext cx="0" cy="0"/>
          <a:chOff x="0" y="0"/>
          <a:chExt cx="0" cy="0"/>
        </a:xfrm>
      </p:grpSpPr>
      <p:sp>
        <p:nvSpPr>
          <p:cNvPr id="97" name="Google Shape;97;p12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9" name="Google Shape;99;p12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Contents Black 4-Column - B">
  <p:cSld name="1_Contents Black 4-Column - B">
    <p:bg>
      <p:bgPr>
        <a:solidFill>
          <a:schemeClr val="dk1"/>
        </a:solidFill>
        <a:effectLst/>
      </p:bgPr>
    </p:bg>
    <p:spTree>
      <p:nvGrpSpPr>
        <p:cNvPr id="1" name="Shape 555"/>
        <p:cNvGrpSpPr/>
        <p:nvPr/>
      </p:nvGrpSpPr>
      <p:grpSpPr>
        <a:xfrm>
          <a:off x="0" y="0"/>
          <a:ext cx="0" cy="0"/>
          <a:chOff x="0" y="0"/>
          <a:chExt cx="0" cy="0"/>
        </a:xfrm>
      </p:grpSpPr>
      <p:sp>
        <p:nvSpPr>
          <p:cNvPr id="556" name="Google Shape;556;p19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57" name="Google Shape;557;p19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Pullout statement black">
  <p:cSld name="Pullout statement black">
    <p:bg>
      <p:bgPr>
        <a:solidFill>
          <a:schemeClr val="dk1"/>
        </a:solidFill>
        <a:effectLst/>
      </p:bgPr>
    </p:bg>
    <p:spTree>
      <p:nvGrpSpPr>
        <p:cNvPr id="1" name="Shape 558"/>
        <p:cNvGrpSpPr/>
        <p:nvPr/>
      </p:nvGrpSpPr>
      <p:grpSpPr>
        <a:xfrm>
          <a:off x="0" y="0"/>
          <a:ext cx="0" cy="0"/>
          <a:chOff x="0" y="0"/>
          <a:chExt cx="0" cy="0"/>
        </a:xfrm>
      </p:grpSpPr>
      <p:sp>
        <p:nvSpPr>
          <p:cNvPr id="559" name="Google Shape;559;p200"/>
          <p:cNvSpPr txBox="1">
            <a:spLocks noGrp="1"/>
          </p:cNvSpPr>
          <p:nvPr>
            <p:ph type="body" idx="1"/>
          </p:nvPr>
        </p:nvSpPr>
        <p:spPr>
          <a:xfrm>
            <a:off x="480483" y="493847"/>
            <a:ext cx="11267583" cy="56995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A5A5A5"/>
              </a:buClr>
              <a:buSzPts val="4400"/>
              <a:buNone/>
              <a:defRPr sz="4400" b="0">
                <a:solidFill>
                  <a:srgbClr val="A5A5A5"/>
                </a:solidFill>
              </a:defRPr>
            </a:lvl1pPr>
            <a:lvl2pPr marL="914400" lvl="1" indent="-228600" algn="l">
              <a:spcBef>
                <a:spcPts val="0"/>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0" name="Google Shape;560;p20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61" name="Google Shape;561;p20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2" name="Google Shape;562;p200"/>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s Black 4-Column - A">
  <p:cSld name="Contents Black 4-Column - A">
    <p:bg>
      <p:bgPr>
        <a:solidFill>
          <a:schemeClr val="dk1"/>
        </a:solidFill>
        <a:effectLst/>
      </p:bgPr>
    </p:bg>
    <p:spTree>
      <p:nvGrpSpPr>
        <p:cNvPr id="1" name="Shape 563"/>
        <p:cNvGrpSpPr/>
        <p:nvPr/>
      </p:nvGrpSpPr>
      <p:grpSpPr>
        <a:xfrm>
          <a:off x="0" y="0"/>
          <a:ext cx="0" cy="0"/>
          <a:chOff x="0" y="0"/>
          <a:chExt cx="0" cy="0"/>
        </a:xfrm>
      </p:grpSpPr>
      <p:sp>
        <p:nvSpPr>
          <p:cNvPr id="564" name="Google Shape;564;p201"/>
          <p:cNvSpPr txBox="1">
            <a:spLocks noGrp="1"/>
          </p:cNvSpPr>
          <p:nvPr>
            <p:ph type="title"/>
          </p:nvPr>
        </p:nvSpPr>
        <p:spPr>
          <a:xfrm>
            <a:off x="469900" y="402587"/>
            <a:ext cx="11252200" cy="49104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FFFFFF"/>
              </a:buClr>
              <a:buSzPts val="3200"/>
              <a:buFont typeface="Verdana"/>
              <a:buNone/>
              <a:defRPr sz="3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20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6" name="Google Shape;566;p20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Key statement Layout - Black">
  <p:cSld name="Key statement Layout - Black">
    <p:bg>
      <p:bgPr>
        <a:solidFill>
          <a:schemeClr val="dk1"/>
        </a:solidFill>
        <a:effectLst/>
      </p:bgPr>
    </p:bg>
    <p:spTree>
      <p:nvGrpSpPr>
        <p:cNvPr id="1" name="Shape 567"/>
        <p:cNvGrpSpPr/>
        <p:nvPr/>
      </p:nvGrpSpPr>
      <p:grpSpPr>
        <a:xfrm>
          <a:off x="0" y="0"/>
          <a:ext cx="0" cy="0"/>
          <a:chOff x="0" y="0"/>
          <a:chExt cx="0" cy="0"/>
        </a:xfrm>
      </p:grpSpPr>
      <p:sp>
        <p:nvSpPr>
          <p:cNvPr id="568" name="Google Shape;568;p202"/>
          <p:cNvSpPr txBox="1">
            <a:spLocks noGrp="1"/>
          </p:cNvSpPr>
          <p:nvPr>
            <p:ph type="body" idx="1"/>
          </p:nvPr>
        </p:nvSpPr>
        <p:spPr>
          <a:xfrm>
            <a:off x="6576167" y="488441"/>
            <a:ext cx="5134991" cy="5810760"/>
          </a:xfrm>
          <a:prstGeom prst="rect">
            <a:avLst/>
          </a:prstGeom>
          <a:noFill/>
          <a:ln>
            <a:noFill/>
          </a:ln>
        </p:spPr>
        <p:txBody>
          <a:bodyPr spcFirstLastPara="1" wrap="square" lIns="0" tIns="0" rIns="0" bIns="0" anchor="ctr" anchorCtr="1">
            <a:noAutofit/>
          </a:bodyPr>
          <a:lstStyle>
            <a:lvl1pPr marL="457200" lvl="0" indent="-228600" algn="l">
              <a:spcBef>
                <a:spcPts val="4800"/>
              </a:spcBef>
              <a:spcAft>
                <a:spcPts val="0"/>
              </a:spcAft>
              <a:buClr>
                <a:schemeClr val="lt1"/>
              </a:buClr>
              <a:buSzPts val="3000"/>
              <a:buNone/>
              <a:defRPr sz="30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9" name="Google Shape;569;p20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70" name="Google Shape;570;p20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71" name="Google Shape;571;p202"/>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3_Title Slide - Black">
  <p:cSld name="3_Title Slide - Black">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3"/>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74" name="Google Shape;574;p203"/>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75" name="Google Shape;575;p203"/>
          <p:cNvGrpSpPr/>
          <p:nvPr/>
        </p:nvGrpSpPr>
        <p:grpSpPr>
          <a:xfrm>
            <a:off x="469900" y="457761"/>
            <a:ext cx="1998000" cy="374400"/>
            <a:chOff x="398463" y="404813"/>
            <a:chExt cx="1627187" cy="307976"/>
          </a:xfrm>
        </p:grpSpPr>
        <p:sp>
          <p:nvSpPr>
            <p:cNvPr id="576" name="Google Shape;576;p20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7" name="Google Shape;577;p20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8" name="Google Shape;578;p203"/>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9" name="Google Shape;579;p20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0" name="Google Shape;580;p203"/>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1" name="Google Shape;581;p203"/>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2" name="Google Shape;582;p20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3" name="Google Shape;583;p20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4" name="Google Shape;584;p20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5" name="Google Shape;585;p20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586" name="Google Shape;586;p20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2_Title Slide - White">
  <p:cSld name="2_Title Slide - White">
    <p:bg>
      <p:bgPr>
        <a:solidFill>
          <a:schemeClr val="lt1"/>
        </a:solidFill>
        <a:effectLst/>
      </p:bgPr>
    </p:bg>
    <p:spTree>
      <p:nvGrpSpPr>
        <p:cNvPr id="1" name="Shape 587"/>
        <p:cNvGrpSpPr/>
        <p:nvPr/>
      </p:nvGrpSpPr>
      <p:grpSpPr>
        <a:xfrm>
          <a:off x="0" y="0"/>
          <a:ext cx="0" cy="0"/>
          <a:chOff x="0" y="0"/>
          <a:chExt cx="0" cy="0"/>
        </a:xfrm>
      </p:grpSpPr>
      <p:sp>
        <p:nvSpPr>
          <p:cNvPr id="588" name="Google Shape;588;p204"/>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89" name="Google Shape;589;p204"/>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90" name="Google Shape;590;p204"/>
          <p:cNvGrpSpPr/>
          <p:nvPr/>
        </p:nvGrpSpPr>
        <p:grpSpPr>
          <a:xfrm>
            <a:off x="475325" y="457200"/>
            <a:ext cx="1998000" cy="374400"/>
            <a:chOff x="398463" y="404813"/>
            <a:chExt cx="1627187" cy="307976"/>
          </a:xfrm>
        </p:grpSpPr>
        <p:sp>
          <p:nvSpPr>
            <p:cNvPr id="591" name="Google Shape;591;p20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2" name="Google Shape;592;p20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3" name="Google Shape;593;p204"/>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4" name="Google Shape;594;p20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5" name="Google Shape;595;p204"/>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6" name="Google Shape;596;p204"/>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7" name="Google Shape;597;p20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8" name="Google Shape;598;p20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9" name="Google Shape;599;p20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0" name="Google Shape;600;p20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601" name="Google Shape;601;p204"/>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2_Title Slide - Circle Black">
  <p:cSld name="2_Title Slide - Circle Black">
    <p:bg>
      <p:bgPr>
        <a:blipFill>
          <a:blip r:embed="rId2">
            <a:alphaModFix/>
          </a:blip>
          <a:stretch>
            <a:fillRect/>
          </a:stretch>
        </a:blipFill>
        <a:effectLst/>
      </p:bgPr>
    </p:bg>
    <p:spTree>
      <p:nvGrpSpPr>
        <p:cNvPr id="1" name="Shape 602"/>
        <p:cNvGrpSpPr/>
        <p:nvPr/>
      </p:nvGrpSpPr>
      <p:grpSpPr>
        <a:xfrm>
          <a:off x="0" y="0"/>
          <a:ext cx="0" cy="0"/>
          <a:chOff x="0" y="0"/>
          <a:chExt cx="0" cy="0"/>
        </a:xfrm>
      </p:grpSpPr>
      <p:sp>
        <p:nvSpPr>
          <p:cNvPr id="603" name="Google Shape;603;p205"/>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205"/>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05" name="Google Shape;605;p205"/>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06" name="Google Shape;606;p205"/>
          <p:cNvGrpSpPr/>
          <p:nvPr/>
        </p:nvGrpSpPr>
        <p:grpSpPr>
          <a:xfrm>
            <a:off x="469900" y="457761"/>
            <a:ext cx="1998000" cy="374400"/>
            <a:chOff x="398463" y="404813"/>
            <a:chExt cx="1627187" cy="307976"/>
          </a:xfrm>
        </p:grpSpPr>
        <p:sp>
          <p:nvSpPr>
            <p:cNvPr id="607" name="Google Shape;607;p20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8" name="Google Shape;608;p20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9" name="Google Shape;609;p20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0" name="Google Shape;610;p20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1" name="Google Shape;611;p20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2" name="Google Shape;612;p20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3" name="Google Shape;613;p20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4" name="Google Shape;614;p20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5" name="Google Shape;615;p20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6" name="Google Shape;616;p20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2_Title Slide - Circle White">
  <p:cSld name="2_Title Slide - Circle White">
    <p:bg>
      <p:bgPr>
        <a:solidFill>
          <a:schemeClr val="lt1"/>
        </a:solidFill>
        <a:effectLst/>
      </p:bgPr>
    </p:bg>
    <p:spTree>
      <p:nvGrpSpPr>
        <p:cNvPr id="1" name="Shape 617"/>
        <p:cNvGrpSpPr/>
        <p:nvPr/>
      </p:nvGrpSpPr>
      <p:grpSpPr>
        <a:xfrm>
          <a:off x="0" y="0"/>
          <a:ext cx="0" cy="0"/>
          <a:chOff x="0" y="0"/>
          <a:chExt cx="0" cy="0"/>
        </a:xfrm>
      </p:grpSpPr>
      <p:sp>
        <p:nvSpPr>
          <p:cNvPr id="618" name="Google Shape;618;p206"/>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206"/>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20" name="Google Shape;620;p206"/>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21" name="Google Shape;621;p206"/>
          <p:cNvGrpSpPr/>
          <p:nvPr/>
        </p:nvGrpSpPr>
        <p:grpSpPr>
          <a:xfrm>
            <a:off x="475325" y="457200"/>
            <a:ext cx="1998000" cy="374400"/>
            <a:chOff x="398463" y="404813"/>
            <a:chExt cx="1627187" cy="307976"/>
          </a:xfrm>
        </p:grpSpPr>
        <p:sp>
          <p:nvSpPr>
            <p:cNvPr id="622" name="Google Shape;622;p20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3" name="Google Shape;623;p20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4" name="Google Shape;624;p20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5" name="Google Shape;625;p20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6" name="Google Shape;626;p20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7" name="Google Shape;627;p20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8" name="Google Shape;628;p20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9" name="Google Shape;629;p20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0" name="Google Shape;630;p20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1" name="Google Shape;631;p20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2_Divider - Deloitte green">
  <p:cSld name="2_Divider - Deloitte green">
    <p:bg>
      <p:bgPr>
        <a:solidFill>
          <a:schemeClr val="accent1"/>
        </a:solidFill>
        <a:effectLst/>
      </p:bgPr>
    </p:bg>
    <p:spTree>
      <p:nvGrpSpPr>
        <p:cNvPr id="1" name="Shape 632"/>
        <p:cNvGrpSpPr/>
        <p:nvPr/>
      </p:nvGrpSpPr>
      <p:grpSpPr>
        <a:xfrm>
          <a:off x="0" y="0"/>
          <a:ext cx="0" cy="0"/>
          <a:chOff x="0" y="0"/>
          <a:chExt cx="0" cy="0"/>
        </a:xfrm>
      </p:grpSpPr>
      <p:sp>
        <p:nvSpPr>
          <p:cNvPr id="633" name="Google Shape;633;p207"/>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207"/>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35" name="Google Shape;635;p20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36" name="Google Shape;636;p20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2_Divider - Deloitte dark green">
  <p:cSld name="2_Divider - Deloitte dark green">
    <p:bg>
      <p:bgPr>
        <a:solidFill>
          <a:schemeClr val="accent2"/>
        </a:solidFill>
        <a:effectLst/>
      </p:bgPr>
    </p:bg>
    <p:spTree>
      <p:nvGrpSpPr>
        <p:cNvPr id="1" name="Shape 637"/>
        <p:cNvGrpSpPr/>
        <p:nvPr/>
      </p:nvGrpSpPr>
      <p:grpSpPr>
        <a:xfrm>
          <a:off x="0" y="0"/>
          <a:ext cx="0" cy="0"/>
          <a:chOff x="0" y="0"/>
          <a:chExt cx="0" cy="0"/>
        </a:xfrm>
      </p:grpSpPr>
      <p:sp>
        <p:nvSpPr>
          <p:cNvPr id="638" name="Google Shape;638;p20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20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0" name="Google Shape;640;p20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1" name="Google Shape;641;p20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100"/>
        <p:cNvGrpSpPr/>
        <p:nvPr/>
      </p:nvGrpSpPr>
      <p:grpSpPr>
        <a:xfrm>
          <a:off x="0" y="0"/>
          <a:ext cx="0" cy="0"/>
          <a:chOff x="0" y="0"/>
          <a:chExt cx="0" cy="0"/>
        </a:xfrm>
      </p:grpSpPr>
      <p:sp>
        <p:nvSpPr>
          <p:cNvPr id="101" name="Google Shape;101;p12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3" name="Google Shape;103;p12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2_Divider - Deloitte blue">
  <p:cSld name="2_Divider - Deloitte blue">
    <p:bg>
      <p:bgPr>
        <a:solidFill>
          <a:schemeClr val="accent3"/>
        </a:solidFill>
        <a:effectLst/>
      </p:bgPr>
    </p:bg>
    <p:spTree>
      <p:nvGrpSpPr>
        <p:cNvPr id="1" name="Shape 642"/>
        <p:cNvGrpSpPr/>
        <p:nvPr/>
      </p:nvGrpSpPr>
      <p:grpSpPr>
        <a:xfrm>
          <a:off x="0" y="0"/>
          <a:ext cx="0" cy="0"/>
          <a:chOff x="0" y="0"/>
          <a:chExt cx="0" cy="0"/>
        </a:xfrm>
      </p:grpSpPr>
      <p:sp>
        <p:nvSpPr>
          <p:cNvPr id="643" name="Google Shape;643;p20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20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5" name="Google Shape;645;p2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6" name="Google Shape;646;p20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2_Divider - Deloitte dark blue">
  <p:cSld name="2_Divider - Deloitte dark blue">
    <p:bg>
      <p:bgPr>
        <a:solidFill>
          <a:schemeClr val="accent4"/>
        </a:solidFill>
        <a:effectLst/>
      </p:bgPr>
    </p:bg>
    <p:spTree>
      <p:nvGrpSpPr>
        <p:cNvPr id="1" name="Shape 647"/>
        <p:cNvGrpSpPr/>
        <p:nvPr/>
      </p:nvGrpSpPr>
      <p:grpSpPr>
        <a:xfrm>
          <a:off x="0" y="0"/>
          <a:ext cx="0" cy="0"/>
          <a:chOff x="0" y="0"/>
          <a:chExt cx="0" cy="0"/>
        </a:xfrm>
      </p:grpSpPr>
      <p:sp>
        <p:nvSpPr>
          <p:cNvPr id="648" name="Google Shape;648;p21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21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0" name="Google Shape;650;p21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1" name="Google Shape;651;p21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1_Divider - Deloitte black">
  <p:cSld name="1_Divider - Deloitte black">
    <p:bg>
      <p:bgPr>
        <a:solidFill>
          <a:schemeClr val="dk1"/>
        </a:solidFill>
        <a:effectLst/>
      </p:bgPr>
    </p:bg>
    <p:spTree>
      <p:nvGrpSpPr>
        <p:cNvPr id="1" name="Shape 652"/>
        <p:cNvGrpSpPr/>
        <p:nvPr/>
      </p:nvGrpSpPr>
      <p:grpSpPr>
        <a:xfrm>
          <a:off x="0" y="0"/>
          <a:ext cx="0" cy="0"/>
          <a:chOff x="0" y="0"/>
          <a:chExt cx="0" cy="0"/>
        </a:xfrm>
      </p:grpSpPr>
      <p:sp>
        <p:nvSpPr>
          <p:cNvPr id="653" name="Google Shape;653;p211"/>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4" name="Google Shape;654;p211"/>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5" name="Google Shape;655;p21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6" name="Google Shape;656;p21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2_Key statement dark green">
  <p:cSld name="2_Key statement dark green">
    <p:bg>
      <p:bgPr>
        <a:solidFill>
          <a:schemeClr val="accent2"/>
        </a:solidFill>
        <a:effectLst/>
      </p:bgPr>
    </p:bg>
    <p:spTree>
      <p:nvGrpSpPr>
        <p:cNvPr id="1" name="Shape 657"/>
        <p:cNvGrpSpPr/>
        <p:nvPr/>
      </p:nvGrpSpPr>
      <p:grpSpPr>
        <a:xfrm>
          <a:off x="0" y="0"/>
          <a:ext cx="0" cy="0"/>
          <a:chOff x="0" y="0"/>
          <a:chExt cx="0" cy="0"/>
        </a:xfrm>
      </p:grpSpPr>
      <p:sp>
        <p:nvSpPr>
          <p:cNvPr id="658" name="Google Shape;658;p21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59" name="Google Shape;659;p21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0" name="Google Shape;660;p21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2_Key statement dark blue">
  <p:cSld name="2_Key statement dark blue">
    <p:bg>
      <p:bgPr>
        <a:solidFill>
          <a:schemeClr val="accent4"/>
        </a:solidFill>
        <a:effectLst/>
      </p:bgPr>
    </p:bg>
    <p:spTree>
      <p:nvGrpSpPr>
        <p:cNvPr id="1" name="Shape 661"/>
        <p:cNvGrpSpPr/>
        <p:nvPr/>
      </p:nvGrpSpPr>
      <p:grpSpPr>
        <a:xfrm>
          <a:off x="0" y="0"/>
          <a:ext cx="0" cy="0"/>
          <a:chOff x="0" y="0"/>
          <a:chExt cx="0" cy="0"/>
        </a:xfrm>
      </p:grpSpPr>
      <p:sp>
        <p:nvSpPr>
          <p:cNvPr id="662" name="Google Shape;662;p21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3" name="Google Shape;663;p21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4" name="Google Shape;664;p21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2_Key statement teal">
  <p:cSld name="2_Key statement teal">
    <p:bg>
      <p:bgPr>
        <a:solidFill>
          <a:schemeClr val="accent5"/>
        </a:solidFill>
        <a:effectLst/>
      </p:bgPr>
    </p:bg>
    <p:spTree>
      <p:nvGrpSpPr>
        <p:cNvPr id="1" name="Shape 665"/>
        <p:cNvGrpSpPr/>
        <p:nvPr/>
      </p:nvGrpSpPr>
      <p:grpSpPr>
        <a:xfrm>
          <a:off x="0" y="0"/>
          <a:ext cx="0" cy="0"/>
          <a:chOff x="0" y="0"/>
          <a:chExt cx="0" cy="0"/>
        </a:xfrm>
      </p:grpSpPr>
      <p:sp>
        <p:nvSpPr>
          <p:cNvPr id="666" name="Google Shape;666;p21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7" name="Google Shape;667;p21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8" name="Google Shape;668;p21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2_Key statement black">
  <p:cSld name="2_Key statement black">
    <p:bg>
      <p:bgPr>
        <a:solidFill>
          <a:schemeClr val="dk1"/>
        </a:solidFill>
        <a:effectLst/>
      </p:bgPr>
    </p:bg>
    <p:spTree>
      <p:nvGrpSpPr>
        <p:cNvPr id="1" name="Shape 669"/>
        <p:cNvGrpSpPr/>
        <p:nvPr/>
      </p:nvGrpSpPr>
      <p:grpSpPr>
        <a:xfrm>
          <a:off x="0" y="0"/>
          <a:ext cx="0" cy="0"/>
          <a:chOff x="0" y="0"/>
          <a:chExt cx="0" cy="0"/>
        </a:xfrm>
      </p:grpSpPr>
      <p:sp>
        <p:nvSpPr>
          <p:cNvPr id="670" name="Google Shape;670;p21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1" name="Google Shape;671;p215"/>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72" name="Google Shape;672;p21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3_Contents">
  <p:cSld name="3_Contents">
    <p:spTree>
      <p:nvGrpSpPr>
        <p:cNvPr id="1" name="Shape 673"/>
        <p:cNvGrpSpPr/>
        <p:nvPr/>
      </p:nvGrpSpPr>
      <p:grpSpPr>
        <a:xfrm>
          <a:off x="0" y="0"/>
          <a:ext cx="0" cy="0"/>
          <a:chOff x="0" y="0"/>
          <a:chExt cx="0" cy="0"/>
        </a:xfrm>
      </p:grpSpPr>
      <p:sp>
        <p:nvSpPr>
          <p:cNvPr id="674" name="Google Shape;674;p21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675" name="Google Shape;675;p21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6" name="Google Shape;676;p21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Contents with image">
  <p:cSld name="2_Contents with image">
    <p:spTree>
      <p:nvGrpSpPr>
        <p:cNvPr id="1" name="Shape 677"/>
        <p:cNvGrpSpPr/>
        <p:nvPr/>
      </p:nvGrpSpPr>
      <p:grpSpPr>
        <a:xfrm>
          <a:off x="0" y="0"/>
          <a:ext cx="0" cy="0"/>
          <a:chOff x="0" y="0"/>
          <a:chExt cx="0" cy="0"/>
        </a:xfrm>
      </p:grpSpPr>
      <p:sp>
        <p:nvSpPr>
          <p:cNvPr id="678" name="Google Shape;678;p217"/>
          <p:cNvSpPr>
            <a:spLocks noGrp="1"/>
          </p:cNvSpPr>
          <p:nvPr>
            <p:ph type="pic" idx="2"/>
          </p:nvPr>
        </p:nvSpPr>
        <p:spPr>
          <a:xfrm>
            <a:off x="5604867" y="1700213"/>
            <a:ext cx="6117233" cy="4598988"/>
          </a:xfrm>
          <a:prstGeom prst="rect">
            <a:avLst/>
          </a:prstGeom>
          <a:noFill/>
          <a:ln>
            <a:noFill/>
          </a:ln>
        </p:spPr>
      </p:sp>
      <p:sp>
        <p:nvSpPr>
          <p:cNvPr id="679" name="Google Shape;679;p21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0" name="Google Shape;680;p21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1" name="Google Shape;681;p21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Title &amp; 1 column text">
  <p:cSld name="2_Title &amp; 1 column text">
    <p:spTree>
      <p:nvGrpSpPr>
        <p:cNvPr id="1" name="Shape 682"/>
        <p:cNvGrpSpPr/>
        <p:nvPr/>
      </p:nvGrpSpPr>
      <p:grpSpPr>
        <a:xfrm>
          <a:off x="0" y="0"/>
          <a:ext cx="0" cy="0"/>
          <a:chOff x="0" y="0"/>
          <a:chExt cx="0" cy="0"/>
        </a:xfrm>
      </p:grpSpPr>
      <p:sp>
        <p:nvSpPr>
          <p:cNvPr id="683" name="Google Shape;683;p21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4" name="Google Shape;684;p21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slideLayout" Target="../slideLayouts/slideLayout157.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42" Type="http://schemas.openxmlformats.org/officeDocument/2006/relationships/theme" Target="../theme/theme2.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41" Type="http://schemas.openxmlformats.org/officeDocument/2006/relationships/slideLayout" Target="../slideLayouts/slideLayout159.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slideLayout" Target="../slideLayouts/slideLayout158.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slideLayout" Target="../slideLayouts/slideLayout149.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8" Type="http://schemas.openxmlformats.org/officeDocument/2006/relationships/slideLayout" Target="../slideLayouts/slideLayout126.xml"/><Relationship Id="rId3" Type="http://schemas.openxmlformats.org/officeDocument/2006/relationships/slideLayout" Target="../slideLayouts/slideLayout121.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2" name="Google Shape;12;p1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650"/>
              <a:buFont typeface="Arial"/>
              <a:buNone/>
            </a:pPr>
            <a:r>
              <a:rPr lang="fr-FR" sz="650" b="0" i="0" u="none" strike="noStrike" cap="none">
                <a:solidFill>
                  <a:srgbClr val="000000"/>
                </a:solidFill>
                <a:latin typeface="Verdana"/>
                <a:ea typeface="Verdana"/>
                <a:cs typeface="Verdana"/>
                <a:sym typeface="Verdana"/>
              </a:rPr>
              <a:t>Copyright © 2018 Deloitte Consulting LLC. All rights reserved.</a:t>
            </a:r>
            <a:endParaRPr/>
          </a:p>
        </p:txBody>
      </p:sp>
      <p:sp>
        <p:nvSpPr>
          <p:cNvPr id="13" name="Google Shape;13;p109"/>
          <p:cNvSpPr txBox="1"/>
          <p:nvPr/>
        </p:nvSpPr>
        <p:spPr>
          <a:xfrm>
            <a:off x="11410953"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000000"/>
              </a:buClr>
              <a:buSzPts val="650"/>
              <a:buFont typeface="Arial"/>
              <a:buNone/>
            </a:pPr>
            <a:fld id="{00000000-1234-1234-1234-123412341234}" type="slidenum">
              <a:rPr lang="fr-FR" sz="650" b="0" i="0" u="none" strike="noStrike" cap="none">
                <a:solidFill>
                  <a:srgbClr val="000000"/>
                </a:solidFill>
                <a:latin typeface="Verdana"/>
                <a:ea typeface="Verdana"/>
                <a:cs typeface="Verdana"/>
                <a:sym typeface="Verdana"/>
              </a:rPr>
              <a:t>‹#›</a:t>
            </a:fld>
            <a:endParaRPr sz="650" b="0" i="0" u="none" strike="noStrike" cap="none">
              <a:solidFill>
                <a:srgbClr val="000000"/>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111"/>
          <p:cNvSpPr txBox="1">
            <a:spLocks noGrp="1"/>
          </p:cNvSpPr>
          <p:nvPr>
            <p:ph type="title"/>
          </p:nvPr>
        </p:nvSpPr>
        <p:spPr>
          <a:xfrm>
            <a:off x="469900" y="402589"/>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7" name="Google Shape;847;p111"/>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848" name="Google Shape;848;p11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marR="0" lvl="0" algn="r"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49" name="Google Shape;849;p1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0" name="Google Shape;850;p1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651">
                <a:solidFill>
                  <a:schemeClr val="dk1"/>
                </a:solidFill>
                <a:latin typeface="Verdana"/>
                <a:ea typeface="Verdana"/>
                <a:cs typeface="Verdana"/>
                <a:sym typeface="Verdana"/>
              </a:defRPr>
            </a:lvl1pPr>
            <a:lvl2pPr marL="0" marR="0" lvl="1" indent="0" algn="r" rtl="0">
              <a:spcBef>
                <a:spcPts val="0"/>
              </a:spcBef>
              <a:buNone/>
              <a:defRPr sz="651">
                <a:solidFill>
                  <a:schemeClr val="dk1"/>
                </a:solidFill>
                <a:latin typeface="Verdana"/>
                <a:ea typeface="Verdana"/>
                <a:cs typeface="Verdana"/>
                <a:sym typeface="Verdana"/>
              </a:defRPr>
            </a:lvl2pPr>
            <a:lvl3pPr marL="0" marR="0" lvl="2" indent="0" algn="r" rtl="0">
              <a:spcBef>
                <a:spcPts val="0"/>
              </a:spcBef>
              <a:buNone/>
              <a:defRPr sz="651">
                <a:solidFill>
                  <a:schemeClr val="dk1"/>
                </a:solidFill>
                <a:latin typeface="Verdana"/>
                <a:ea typeface="Verdana"/>
                <a:cs typeface="Verdana"/>
                <a:sym typeface="Verdana"/>
              </a:defRPr>
            </a:lvl3pPr>
            <a:lvl4pPr marL="0" marR="0" lvl="3" indent="0" algn="r" rtl="0">
              <a:spcBef>
                <a:spcPts val="0"/>
              </a:spcBef>
              <a:buNone/>
              <a:defRPr sz="651">
                <a:solidFill>
                  <a:schemeClr val="dk1"/>
                </a:solidFill>
                <a:latin typeface="Verdana"/>
                <a:ea typeface="Verdana"/>
                <a:cs typeface="Verdana"/>
                <a:sym typeface="Verdana"/>
              </a:defRPr>
            </a:lvl4pPr>
            <a:lvl5pPr marL="0" marR="0" lvl="4" indent="0" algn="r" rtl="0">
              <a:spcBef>
                <a:spcPts val="0"/>
              </a:spcBef>
              <a:buNone/>
              <a:defRPr sz="651">
                <a:solidFill>
                  <a:schemeClr val="dk1"/>
                </a:solidFill>
                <a:latin typeface="Verdana"/>
                <a:ea typeface="Verdana"/>
                <a:cs typeface="Verdana"/>
                <a:sym typeface="Verdana"/>
              </a:defRPr>
            </a:lvl5pPr>
            <a:lvl6pPr marL="0" marR="0" lvl="5" indent="0" algn="r" rtl="0">
              <a:spcBef>
                <a:spcPts val="0"/>
              </a:spcBef>
              <a:buNone/>
              <a:defRPr sz="651">
                <a:solidFill>
                  <a:schemeClr val="dk1"/>
                </a:solidFill>
                <a:latin typeface="Verdana"/>
                <a:ea typeface="Verdana"/>
                <a:cs typeface="Verdana"/>
                <a:sym typeface="Verdana"/>
              </a:defRPr>
            </a:lvl6pPr>
            <a:lvl7pPr marL="0" marR="0" lvl="6" indent="0" algn="r" rtl="0">
              <a:spcBef>
                <a:spcPts val="0"/>
              </a:spcBef>
              <a:buNone/>
              <a:defRPr sz="651">
                <a:solidFill>
                  <a:schemeClr val="dk1"/>
                </a:solidFill>
                <a:latin typeface="Verdana"/>
                <a:ea typeface="Verdana"/>
                <a:cs typeface="Verdana"/>
                <a:sym typeface="Verdana"/>
              </a:defRPr>
            </a:lvl7pPr>
            <a:lvl8pPr marL="0" marR="0" lvl="7" indent="0" algn="r" rtl="0">
              <a:spcBef>
                <a:spcPts val="0"/>
              </a:spcBef>
              <a:buNone/>
              <a:defRPr sz="651">
                <a:solidFill>
                  <a:schemeClr val="dk1"/>
                </a:solidFill>
                <a:latin typeface="Verdana"/>
                <a:ea typeface="Verdana"/>
                <a:cs typeface="Verdana"/>
                <a:sym typeface="Verdana"/>
              </a:defRPr>
            </a:lvl8pPr>
            <a:lvl9pPr marL="0" marR="0" lvl="8" indent="0" algn="r" rtl="0">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768" r:id="rId1"/>
    <p:sldLayoutId id="2147483770"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7">
          <p15:clr>
            <a:srgbClr val="F26B43"/>
          </p15:clr>
        </p15:guide>
        <p15:guide id="10" pos="1383">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9.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19.xml"/><Relationship Id="rId6" Type="http://schemas.openxmlformats.org/officeDocument/2006/relationships/image" Target="../media/image17.jp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19.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9.xml"/><Relationship Id="rId6" Type="http://schemas.openxmlformats.org/officeDocument/2006/relationships/image" Target="../media/image9.png"/><Relationship Id="rId5" Type="http://schemas.openxmlformats.org/officeDocument/2006/relationships/image" Target="../media/image23.jp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19.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19.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119.xml"/><Relationship Id="rId5" Type="http://schemas.openxmlformats.org/officeDocument/2006/relationships/chart" Target="../charts/chart9.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119.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7.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19.xml"/><Relationship Id="rId6" Type="http://schemas.openxmlformats.org/officeDocument/2006/relationships/image" Target="../media/image30.jp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1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19.xml"/><Relationship Id="rId6" Type="http://schemas.openxmlformats.org/officeDocument/2006/relationships/image" Target="../media/image30.jpg"/><Relationship Id="rId11"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19.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119.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0.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119.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119.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119.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119.xml"/></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0.png"/><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19.xml"/><Relationship Id="rId6" Type="http://schemas.openxmlformats.org/officeDocument/2006/relationships/image" Target="../media/image43.jpg"/><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119.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119.xml"/></Relationships>
</file>

<file path=ppt/slides/_rels/slide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7.png"/><Relationship Id="rId7"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19.xml"/><Relationship Id="rId6" Type="http://schemas.openxmlformats.org/officeDocument/2006/relationships/image" Target="../media/image43.jpg"/><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3.xml"/><Relationship Id="rId1" Type="http://schemas.openxmlformats.org/officeDocument/2006/relationships/slideLayout" Target="../slideLayouts/slideLayout119.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4.xml"/><Relationship Id="rId1" Type="http://schemas.openxmlformats.org/officeDocument/2006/relationships/slideLayout" Target="../slideLayouts/slideLayout119.xml"/><Relationship Id="rId4" Type="http://schemas.openxmlformats.org/officeDocument/2006/relationships/chart" Target="../charts/chart2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119.xml"/></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3.png"/><Relationship Id="rId7"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19.xml"/><Relationship Id="rId6" Type="http://schemas.openxmlformats.org/officeDocument/2006/relationships/image" Target="../media/image56.jp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7.xml"/><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
          <p:cNvSpPr txBox="1">
            <a:spLocks noGrp="1"/>
          </p:cNvSpPr>
          <p:nvPr>
            <p:ph type="subTitle" idx="4294967295"/>
          </p:nvPr>
        </p:nvSpPr>
        <p:spPr>
          <a:xfrm>
            <a:off x="335716" y="4743294"/>
            <a:ext cx="4499756" cy="11547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endParaRPr sz="2000" b="0" i="0" u="none" strike="noStrike" cap="none" dirty="0">
              <a:solidFill>
                <a:schemeClr val="lt1"/>
              </a:solidFill>
              <a:latin typeface="Verdana"/>
              <a:ea typeface="Verdana"/>
              <a:cs typeface="Verdana"/>
              <a:sym typeface="Verdana"/>
            </a:endParaRPr>
          </a:p>
          <a:p>
            <a:pPr marL="0" marR="0" lvl="0" indent="0" algn="l" rtl="0">
              <a:spcBef>
                <a:spcPts val="1333"/>
              </a:spcBef>
              <a:spcAft>
                <a:spcPts val="0"/>
              </a:spcAft>
              <a:buClr>
                <a:schemeClr val="accent1"/>
              </a:buClr>
              <a:buSzPts val="2000"/>
              <a:buFont typeface="Arial"/>
              <a:buNone/>
            </a:pPr>
            <a:r>
              <a:rPr lang="fr-FR" sz="2000" b="1" i="0" u="none" strike="noStrike" cap="none" dirty="0">
                <a:solidFill>
                  <a:schemeClr val="accent1"/>
                </a:solidFill>
                <a:latin typeface="Verdana"/>
                <a:ea typeface="Verdana"/>
                <a:cs typeface="Verdana"/>
                <a:sym typeface="Verdana"/>
              </a:rPr>
              <a:t>Network QoS</a:t>
            </a:r>
            <a:endParaRPr dirty="0"/>
          </a:p>
          <a:p>
            <a:pPr marL="0" marR="0" lvl="0" indent="0" algn="l" rtl="0">
              <a:spcBef>
                <a:spcPts val="1333"/>
              </a:spcBef>
              <a:spcAft>
                <a:spcPts val="0"/>
              </a:spcAft>
              <a:buClr>
                <a:schemeClr val="lt1"/>
              </a:buClr>
              <a:buSzPts val="2000"/>
              <a:buFont typeface="Arial"/>
              <a:buNone/>
            </a:pPr>
            <a:r>
              <a:rPr lang="fr-FR" sz="2000" dirty="0">
                <a:solidFill>
                  <a:schemeClr val="lt1"/>
                </a:solidFill>
              </a:rPr>
              <a:t>Benchmarking</a:t>
            </a:r>
            <a:r>
              <a:rPr lang="fr-FR" sz="2000" b="0" i="0" u="none" strike="noStrike" cap="none" dirty="0">
                <a:solidFill>
                  <a:schemeClr val="lt1"/>
                </a:solidFill>
                <a:latin typeface="Verdana"/>
                <a:ea typeface="Verdana"/>
                <a:cs typeface="Verdana"/>
                <a:sym typeface="Verdana"/>
              </a:rPr>
              <a:t> report ALL ROADS </a:t>
            </a:r>
            <a:endParaRPr dirty="0"/>
          </a:p>
        </p:txBody>
      </p:sp>
      <p:sp>
        <p:nvSpPr>
          <p:cNvPr id="1421" name="Google Shape;1421;p1"/>
          <p:cNvSpPr txBox="1">
            <a:spLocks noGrp="1"/>
          </p:cNvSpPr>
          <p:nvPr>
            <p:ph type="body" idx="4294967295"/>
          </p:nvPr>
        </p:nvSpPr>
        <p:spPr>
          <a:xfrm>
            <a:off x="335716" y="6256666"/>
            <a:ext cx="4537067" cy="3378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400"/>
              <a:buNone/>
            </a:pPr>
            <a:r>
              <a:rPr lang="fr-FR" sz="1400" dirty="0" err="1">
                <a:solidFill>
                  <a:schemeClr val="lt1"/>
                </a:solidFill>
              </a:rPr>
              <a:t>November</a:t>
            </a:r>
            <a:r>
              <a:rPr lang="fr-FR" sz="1400" dirty="0">
                <a:solidFill>
                  <a:schemeClr val="lt1"/>
                </a:solidFill>
              </a:rPr>
              <a:t> 30</a:t>
            </a:r>
            <a:r>
              <a:rPr lang="fr-FR" sz="1400" baseline="30000" dirty="0">
                <a:solidFill>
                  <a:schemeClr val="lt1"/>
                </a:solidFill>
              </a:rPr>
              <a:t>th</a:t>
            </a:r>
            <a:r>
              <a:rPr lang="fr-FR" sz="1400" dirty="0">
                <a:solidFill>
                  <a:schemeClr val="lt1"/>
                </a:solidFill>
              </a:rPr>
              <a:t>, 2023</a:t>
            </a:r>
            <a:endParaRPr dirty="0"/>
          </a:p>
        </p:txBody>
      </p:sp>
      <p:pic>
        <p:nvPicPr>
          <p:cNvPr id="1422" name="Google Shape;1422;p1"/>
          <p:cNvPicPr preferRelativeResize="0"/>
          <p:nvPr/>
        </p:nvPicPr>
        <p:blipFill rotWithShape="1">
          <a:blip r:embed="rId3">
            <a:alphaModFix/>
          </a:blip>
          <a:srcRect/>
          <a:stretch/>
        </p:blipFill>
        <p:spPr>
          <a:xfrm>
            <a:off x="10771696" y="134528"/>
            <a:ext cx="980043" cy="990506"/>
          </a:xfrm>
          <a:prstGeom prst="rect">
            <a:avLst/>
          </a:prstGeom>
          <a:noFill/>
          <a:ln>
            <a:noFill/>
          </a:ln>
        </p:spPr>
      </p:pic>
      <p:pic>
        <p:nvPicPr>
          <p:cNvPr id="1423" name="Google Shape;1423;p1"/>
          <p:cNvPicPr preferRelativeResize="0"/>
          <p:nvPr/>
        </p:nvPicPr>
        <p:blipFill rotWithShape="1">
          <a:blip r:embed="rId4">
            <a:alphaModFix/>
          </a:blip>
          <a:srcRect b="7100"/>
          <a:stretch/>
        </p:blipFill>
        <p:spPr>
          <a:xfrm>
            <a:off x="3016578" y="188520"/>
            <a:ext cx="6008203" cy="5581531"/>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2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3G Data service </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75" name="Google Shape;1775;p2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10</a:t>
            </a:fld>
            <a:endParaRPr sz="651" b="0" i="0" u="none" strike="noStrike" cap="none">
              <a:solidFill>
                <a:srgbClr val="000000"/>
              </a:solidFill>
              <a:latin typeface="Verdana"/>
              <a:ea typeface="Verdana"/>
              <a:cs typeface="Verdana"/>
              <a:sym typeface="Verdana"/>
            </a:endParaRPr>
          </a:p>
        </p:txBody>
      </p:sp>
      <p:sp>
        <p:nvSpPr>
          <p:cNvPr id="1776" name="Google Shape;1776;p2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77" name="Google Shape;1777;p20"/>
          <p:cNvSpPr/>
          <p:nvPr/>
        </p:nvSpPr>
        <p:spPr>
          <a:xfrm>
            <a:off x="469900" y="1913766"/>
            <a:ext cx="1669392" cy="42838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3G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78" name="Google Shape;1778;p20"/>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79" name="Google Shape;1779;p20"/>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80" name="Google Shape;1780;p20"/>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81" name="Google Shape;1781;p20"/>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82" name="Google Shape;1782;p20"/>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83" name="Google Shape;1783;p20"/>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84" name="Google Shape;1784;p20"/>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85" name="Google Shape;1785;p20"/>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3G data service, and all operators meet ARCEP's requirements.</a:t>
            </a: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in third position for 3G DL throughput with 2.2Mbps, compared to 4.62Mbps for CELTISS and 3.33Mbps for MOOV.</a:t>
            </a: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MTN is ranked second in term of 3G UL throughput with 1.04 Mbps against 1.01 Mbps for MOOV and  2.15Mbps for CELTISS,</a:t>
            </a:r>
            <a:endParaRPr dirty="0"/>
          </a:p>
          <a:p>
            <a:pPr marL="0" marR="0" lvl="0" indent="0" algn="just" rtl="0">
              <a:lnSpc>
                <a:spcPct val="150000"/>
              </a:lnSpc>
              <a:spcBef>
                <a:spcPts val="0"/>
              </a:spcBef>
              <a:spcAft>
                <a:spcPts val="0"/>
              </a:spcAft>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meets </a:t>
            </a:r>
            <a:r>
              <a:rPr lang="fr-FR" sz="1200" dirty="0" err="1">
                <a:solidFill>
                  <a:srgbClr val="7F7F7F"/>
                </a:solidFill>
                <a:latin typeface="Verdana"/>
                <a:ea typeface="Verdana"/>
                <a:cs typeface="Verdana"/>
                <a:sym typeface="Verdana"/>
              </a:rPr>
              <a:t>ARCEP’s</a:t>
            </a:r>
            <a:r>
              <a:rPr lang="fr-FR" sz="1200" dirty="0">
                <a:solidFill>
                  <a:srgbClr val="7F7F7F"/>
                </a:solidFill>
                <a:latin typeface="Verdana"/>
                <a:ea typeface="Verdana"/>
                <a:cs typeface="Verdana"/>
                <a:sym typeface="Verdana"/>
              </a:rPr>
              <a:t> 3G End User Throughput obligation for download and </a:t>
            </a:r>
            <a:r>
              <a:rPr lang="fr-FR" sz="1200" dirty="0" err="1">
                <a:solidFill>
                  <a:srgbClr val="7F7F7F"/>
                </a:solidFill>
                <a:latin typeface="Verdana"/>
                <a:ea typeface="Verdana"/>
                <a:cs typeface="Verdana"/>
                <a:sym typeface="Verdana"/>
              </a:rPr>
              <a:t>upload</a:t>
            </a:r>
            <a:r>
              <a:rPr lang="fr-FR" sz="1200" dirty="0">
                <a:solidFill>
                  <a:srgbClr val="7F7F7F"/>
                </a:solidFill>
                <a:latin typeface="Verdana"/>
                <a:ea typeface="Verdana"/>
                <a:cs typeface="Verdana"/>
                <a:sym typeface="Verdana"/>
              </a:rPr>
              <a:t>.</a:t>
            </a:r>
            <a:endParaRPr dirty="0"/>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All operators meet ARCEP’s web browsing service accessibility thresholds.</a:t>
            </a:r>
            <a:endParaRPr lang="en-US" dirty="0"/>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86" name="Google Shape;1786;p20"/>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733253" y="1913766"/>
            <a:ext cx="4226785" cy="4056324"/>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Its recommended to push as much as possible the data traffic to 4G in order to:</a:t>
            </a:r>
          </a:p>
          <a:p>
            <a:pPr algn="just">
              <a:lnSpc>
                <a:spcPct val="150000"/>
              </a:lnSpc>
              <a:buClr>
                <a:srgbClr val="81BC00"/>
              </a:buClr>
              <a:buSzPts val="1200"/>
            </a:pPr>
            <a:r>
              <a:rPr lang="en-US" sz="1200" dirty="0">
                <a:solidFill>
                  <a:srgbClr val="7F7F7F"/>
                </a:solidFill>
                <a:latin typeface="Verdana"/>
                <a:ea typeface="Verdana"/>
                <a:cs typeface="Verdana"/>
              </a:rPr>
              <a:t>       - Improve end user perception,  Both DT and          stats are showing that users in average are served with an excellent throughput in 4G,</a:t>
            </a:r>
          </a:p>
          <a:p>
            <a:pPr algn="just">
              <a:lnSpc>
                <a:spcPct val="150000"/>
              </a:lnSpc>
              <a:buClr>
                <a:srgbClr val="81BC00"/>
              </a:buClr>
              <a:buSzPts val="1200"/>
            </a:pPr>
            <a:r>
              <a:rPr lang="en-US" sz="1200" dirty="0">
                <a:solidFill>
                  <a:srgbClr val="7F7F7F"/>
                </a:solidFill>
                <a:latin typeface="Verdana"/>
                <a:ea typeface="Verdana"/>
                <a:cs typeface="Verdana"/>
              </a:rPr>
              <a:t>       -  Offload the 3G network which will improve       the 3G throughput and the 3G radio quality</a:t>
            </a:r>
          </a:p>
          <a:p>
            <a:pPr marL="171450" indent="-171450" algn="just">
              <a:lnSpc>
                <a:spcPct val="150000"/>
              </a:lnSpc>
              <a:buClr>
                <a:srgbClr val="81BC00"/>
              </a:buClr>
              <a:buSzPts val="1200"/>
              <a:buFont typeface="Arial" panose="020B0604020202020204" pitchFamily="34" charset="0"/>
              <a:buChar char="•"/>
            </a:pPr>
            <a:r>
              <a:rPr lang="en-US" sz="1200" dirty="0">
                <a:solidFill>
                  <a:srgbClr val="7F7F7F"/>
                </a:solidFill>
                <a:latin typeface="Verdana"/>
                <a:ea typeface="Verdana"/>
                <a:cs typeface="Verdana"/>
              </a:rPr>
              <a:t>Increasing the utilization of 3G data technology HSPA-DC can improve 3G throughput,  </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Some features and parameters need to be tuned and aligned</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algn="just">
              <a:lnSpc>
                <a:spcPct val="150000"/>
              </a:lnSpc>
              <a:buClr>
                <a:srgbClr val="81BC00"/>
              </a:buClr>
              <a:buSzPts val="1200"/>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21"/>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Key Results</a:t>
            </a:r>
            <a:endParaRPr sz="2600" b="0" i="0" u="none" strike="noStrike" cap="none">
              <a:solidFill>
                <a:srgbClr val="FFFFFF"/>
              </a:solidFill>
              <a:latin typeface="Quattrocento Sans"/>
              <a:ea typeface="Quattrocento Sans"/>
              <a:cs typeface="Quattrocento Sans"/>
              <a:sym typeface="Quattrocento Sans"/>
            </a:endParaRPr>
          </a:p>
        </p:txBody>
      </p:sp>
      <p:sp>
        <p:nvSpPr>
          <p:cNvPr id="1792" name="Google Shape;1792;p21"/>
          <p:cNvSpPr txBox="1"/>
          <p:nvPr/>
        </p:nvSpPr>
        <p:spPr>
          <a:xfrm>
            <a:off x="471057" y="2090740"/>
            <a:ext cx="1719694"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03</a:t>
            </a:r>
            <a:endParaRPr dirty="0"/>
          </a:p>
        </p:txBody>
      </p:sp>
      <p:cxnSp>
        <p:nvCxnSpPr>
          <p:cNvPr id="1793" name="Google Shape;1793;p21"/>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2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a:t>
            </a:r>
            <a:r>
              <a:rPr lang="fr-FR" sz="2400" dirty="0" err="1">
                <a:solidFill>
                  <a:srgbClr val="414141"/>
                </a:solidFill>
              </a:rPr>
              <a:t>Coverage</a:t>
            </a:r>
            <a:br>
              <a:rPr lang="fr-FR" sz="2400" dirty="0">
                <a:solidFill>
                  <a:srgbClr val="414141"/>
                </a:solidFill>
              </a:rPr>
            </a:br>
            <a:r>
              <a:rPr lang="en-US" sz="2400" dirty="0">
                <a:solidFill>
                  <a:srgbClr val="7F7F7F"/>
                </a:solidFill>
                <a:latin typeface="Verdana"/>
                <a:ea typeface="Verdana"/>
                <a:cs typeface="Verdana"/>
                <a:sym typeface="Verdana"/>
              </a:rPr>
              <a:t>MTN, MOOV, and CELTISS have similar 2G and 3G coverage, but MTN's 4G coverage is lower than that of MOOV and CELTISS. The expansion of the 4G network is necessary in Cotonou to match MOOV's coverage</a:t>
            </a: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0" name="Google Shape;1800;p2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12</a:t>
            </a:fld>
            <a:endParaRPr sz="651" b="0" i="0" u="none" strike="noStrike" cap="none">
              <a:solidFill>
                <a:srgbClr val="000000"/>
              </a:solidFill>
              <a:latin typeface="Verdana"/>
              <a:ea typeface="Verdana"/>
              <a:cs typeface="Verdana"/>
              <a:sym typeface="Verdana"/>
            </a:endParaRPr>
          </a:p>
        </p:txBody>
      </p:sp>
      <p:sp>
        <p:nvSpPr>
          <p:cNvPr id="1801" name="Google Shape;1801;p2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dirty="0">
                <a:solidFill>
                  <a:srgbClr val="000000"/>
                </a:solidFill>
                <a:latin typeface="Verdana"/>
                <a:ea typeface="Verdana"/>
                <a:cs typeface="Verdana"/>
                <a:sym typeface="Verdana"/>
              </a:rPr>
              <a:t>© 2023 Deloitte  - </a:t>
            </a:r>
            <a:r>
              <a:rPr lang="fr-FR" sz="651" b="0" i="0" u="none" strike="noStrike" cap="none" dirty="0" err="1">
                <a:solidFill>
                  <a:srgbClr val="000000"/>
                </a:solidFill>
                <a:latin typeface="Verdana"/>
                <a:ea typeface="Verdana"/>
                <a:cs typeface="Verdana"/>
                <a:sym typeface="Verdana"/>
              </a:rPr>
              <a:t>Confidential</a:t>
            </a:r>
            <a:endParaRPr sz="651" b="0" i="0" u="none" strike="noStrike" cap="none" dirty="0">
              <a:solidFill>
                <a:srgbClr val="000000"/>
              </a:solidFill>
              <a:latin typeface="Verdana"/>
              <a:ea typeface="Verdana"/>
              <a:cs typeface="Verdana"/>
              <a:sym typeface="Verdana"/>
            </a:endParaRPr>
          </a:p>
        </p:txBody>
      </p:sp>
      <p:graphicFrame>
        <p:nvGraphicFramePr>
          <p:cNvPr id="1802" name="Google Shape;1802;p22"/>
          <p:cNvGraphicFramePr/>
          <p:nvPr>
            <p:extLst>
              <p:ext uri="{D42A27DB-BD31-4B8C-83A1-F6EECF244321}">
                <p14:modId xmlns:p14="http://schemas.microsoft.com/office/powerpoint/2010/main" val="1306541247"/>
              </p:ext>
            </p:extLst>
          </p:nvPr>
        </p:nvGraphicFramePr>
        <p:xfrm>
          <a:off x="469900" y="2268400"/>
          <a:ext cx="11475750" cy="3130760"/>
        </p:xfrm>
        <a:graphic>
          <a:graphicData uri="http://schemas.openxmlformats.org/drawingml/2006/table">
            <a:tbl>
              <a:tblPr>
                <a:noFill/>
                <a:tableStyleId>{62A84436-6C33-42CD-8F6A-DCAEFB94276C}</a:tableStyleId>
              </a:tblPr>
              <a:tblGrid>
                <a:gridCol w="1033425">
                  <a:extLst>
                    <a:ext uri="{9D8B030D-6E8A-4147-A177-3AD203B41FA5}">
                      <a16:colId xmlns:a16="http://schemas.microsoft.com/office/drawing/2014/main" val="20000"/>
                    </a:ext>
                  </a:extLst>
                </a:gridCol>
                <a:gridCol w="1561650">
                  <a:extLst>
                    <a:ext uri="{9D8B030D-6E8A-4147-A177-3AD203B41FA5}">
                      <a16:colId xmlns:a16="http://schemas.microsoft.com/office/drawing/2014/main" val="20001"/>
                    </a:ext>
                  </a:extLst>
                </a:gridCol>
                <a:gridCol w="2946125">
                  <a:extLst>
                    <a:ext uri="{9D8B030D-6E8A-4147-A177-3AD203B41FA5}">
                      <a16:colId xmlns:a16="http://schemas.microsoft.com/office/drawing/2014/main" val="20002"/>
                    </a:ext>
                  </a:extLst>
                </a:gridCol>
                <a:gridCol w="667875">
                  <a:extLst>
                    <a:ext uri="{9D8B030D-6E8A-4147-A177-3AD203B41FA5}">
                      <a16:colId xmlns:a16="http://schemas.microsoft.com/office/drawing/2014/main" val="20003"/>
                    </a:ext>
                  </a:extLst>
                </a:gridCol>
                <a:gridCol w="965575">
                  <a:extLst>
                    <a:ext uri="{9D8B030D-6E8A-4147-A177-3AD203B41FA5}">
                      <a16:colId xmlns:a16="http://schemas.microsoft.com/office/drawing/2014/main" val="20004"/>
                    </a:ext>
                  </a:extLst>
                </a:gridCol>
                <a:gridCol w="776700">
                  <a:extLst>
                    <a:ext uri="{9D8B030D-6E8A-4147-A177-3AD203B41FA5}">
                      <a16:colId xmlns:a16="http://schemas.microsoft.com/office/drawing/2014/main" val="20005"/>
                    </a:ext>
                  </a:extLst>
                </a:gridCol>
                <a:gridCol w="965575">
                  <a:extLst>
                    <a:ext uri="{9D8B030D-6E8A-4147-A177-3AD203B41FA5}">
                      <a16:colId xmlns:a16="http://schemas.microsoft.com/office/drawing/2014/main" val="20006"/>
                    </a:ext>
                  </a:extLst>
                </a:gridCol>
                <a:gridCol w="826500">
                  <a:extLst>
                    <a:ext uri="{9D8B030D-6E8A-4147-A177-3AD203B41FA5}">
                      <a16:colId xmlns:a16="http://schemas.microsoft.com/office/drawing/2014/main" val="20007"/>
                    </a:ext>
                  </a:extLst>
                </a:gridCol>
                <a:gridCol w="965575">
                  <a:extLst>
                    <a:ext uri="{9D8B030D-6E8A-4147-A177-3AD203B41FA5}">
                      <a16:colId xmlns:a16="http://schemas.microsoft.com/office/drawing/2014/main" val="20008"/>
                    </a:ext>
                  </a:extLst>
                </a:gridCol>
                <a:gridCol w="766750">
                  <a:extLst>
                    <a:ext uri="{9D8B030D-6E8A-4147-A177-3AD203B41FA5}">
                      <a16:colId xmlns:a16="http://schemas.microsoft.com/office/drawing/2014/main" val="20009"/>
                    </a:ext>
                  </a:extLst>
                </a:gridCol>
              </a:tblGrid>
              <a:tr h="19122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12775">
                <a:tc vMerge="1">
                  <a:txBody>
                    <a:bodyPr/>
                    <a:lstStyle/>
                    <a:p>
                      <a:endParaRPr lang="fr-FR"/>
                    </a:p>
                  </a:txBody>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409775">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2G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Incar: Rxlev &gt;-87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79,37%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82,94%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75,36%</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775">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&gt;-92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87,70%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91,34%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87,60%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2</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&gt;-74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64,56%</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 </a:t>
                      </a:r>
                      <a:r>
                        <a:rPr lang="fr-FR" sz="1100" b="1" i="0" u="none" strike="noStrike" cap="none" dirty="0">
                          <a:solidFill>
                            <a:schemeClr val="dk1"/>
                          </a:solidFill>
                          <a:latin typeface="Verdana"/>
                          <a:ea typeface="Verdana"/>
                          <a:cs typeface="Verdana"/>
                          <a:sym typeface="Verdana"/>
                        </a:rPr>
                        <a:t>NOK</a:t>
                      </a:r>
                      <a:endParaRPr sz="1100" b="1" i="0" u="none" strike="noStrike" cap="none" dirty="0">
                        <a:solidFill>
                          <a:schemeClr val="dk1"/>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65,42%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 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57,95%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37300">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3G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Incar,Indoor,Outdoor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RSCP &lt;-85 dBm</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62,65%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68,50%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65,52%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314150">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4G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&lt;-90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57,40%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55,43%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49,51%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&lt;-95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81,20%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73,78%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67,63%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9610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&lt;-78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28,99%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28,35%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r>
                        <a:rPr lang="fr-FR" sz="1100" b="0" i="0" u="none" strike="noStrike" cap="none">
                          <a:solidFill>
                            <a:schemeClr val="dk1"/>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25,32%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a:t>
                      </a:r>
                      <a:r>
                        <a:rPr lang="fr-FR" sz="1100" b="1" i="0" u="none" strike="noStrike" cap="none">
                          <a:solidFill>
                            <a:schemeClr val="dk1"/>
                          </a:solidFill>
                          <a:latin typeface="Verdana"/>
                          <a:ea typeface="Verdana"/>
                          <a:cs typeface="Verdana"/>
                          <a:sym typeface="Verdana"/>
                        </a:rPr>
                        <a:t>NOK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2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2G/3G </a:t>
            </a:r>
            <a:r>
              <a:rPr lang="fr-FR" sz="2400" dirty="0" err="1">
                <a:solidFill>
                  <a:srgbClr val="414141"/>
                </a:solidFill>
              </a:rPr>
              <a:t>voice</a:t>
            </a:r>
            <a:r>
              <a:rPr lang="fr-FR" sz="2400" dirty="0">
                <a:solidFill>
                  <a:srgbClr val="414141"/>
                </a:solidFill>
              </a:rPr>
              <a:t> and SMS </a:t>
            </a:r>
            <a:r>
              <a:rPr lang="fr-FR" sz="2400" dirty="0" err="1">
                <a:solidFill>
                  <a:srgbClr val="414141"/>
                </a:solidFill>
              </a:rPr>
              <a:t>Summary</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network in </a:t>
            </a:r>
            <a:r>
              <a:rPr lang="fr-FR" dirty="0" err="1">
                <a:solidFill>
                  <a:srgbClr val="7F7F7F"/>
                </a:solidFill>
                <a:latin typeface="Verdana"/>
                <a:ea typeface="Verdana"/>
                <a:cs typeface="Verdana"/>
                <a:sym typeface="Verdana"/>
              </a:rPr>
              <a:t>retainability</a:t>
            </a:r>
            <a:r>
              <a:rPr lang="fr-FR" dirty="0">
                <a:solidFill>
                  <a:srgbClr val="7F7F7F"/>
                </a:solidFill>
                <a:latin typeface="Verdana"/>
                <a:ea typeface="Verdana"/>
                <a:cs typeface="Verdana"/>
                <a:sym typeface="Verdana"/>
              </a:rPr>
              <a:t> CDR (%) </a:t>
            </a:r>
            <a:r>
              <a:rPr lang="fr-FR" dirty="0" err="1">
                <a:solidFill>
                  <a:srgbClr val="7F7F7F"/>
                </a:solidFill>
                <a:latin typeface="Verdana"/>
                <a:ea typeface="Verdana"/>
                <a:cs typeface="Verdana"/>
                <a:sym typeface="Verdana"/>
              </a:rPr>
              <a:t>meets</a:t>
            </a:r>
            <a:r>
              <a:rPr lang="fr-FR" dirty="0">
                <a:solidFill>
                  <a:srgbClr val="7F7F7F"/>
                </a:solidFill>
                <a:latin typeface="Verdana"/>
                <a:ea typeface="Verdana"/>
                <a:cs typeface="Verdana"/>
                <a:sym typeface="Verdana"/>
              </a:rPr>
              <a:t> ARCEP </a:t>
            </a:r>
            <a:r>
              <a:rPr lang="fr-FR" dirty="0" err="1">
                <a:solidFill>
                  <a:srgbClr val="7F7F7F"/>
                </a:solidFill>
                <a:latin typeface="Verdana"/>
                <a:ea typeface="Verdana"/>
                <a:cs typeface="Verdana"/>
                <a:sym typeface="Verdana"/>
              </a:rPr>
              <a:t>requirements</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a:t>
            </a:r>
            <a:r>
              <a:rPr lang="fr-FR" dirty="0" err="1">
                <a:solidFill>
                  <a:srgbClr val="7F7F7F"/>
                </a:solidFill>
                <a:latin typeface="Verdana"/>
                <a:ea typeface="Verdana"/>
                <a:cs typeface="Verdana"/>
                <a:sym typeface="Verdana"/>
              </a:rPr>
              <a:t>is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leading</a:t>
            </a:r>
            <a:r>
              <a:rPr lang="fr-FR" dirty="0">
                <a:solidFill>
                  <a:srgbClr val="7F7F7F"/>
                </a:solidFill>
                <a:latin typeface="Verdana"/>
                <a:ea typeface="Verdana"/>
                <a:cs typeface="Verdana"/>
                <a:sym typeface="Verdana"/>
              </a:rPr>
              <a:t> in </a:t>
            </a:r>
            <a:r>
              <a:rPr lang="fr-FR" dirty="0" err="1">
                <a:solidFill>
                  <a:srgbClr val="7F7F7F"/>
                </a:solidFill>
                <a:latin typeface="Verdana"/>
                <a:ea typeface="Verdana"/>
                <a:cs typeface="Verdana"/>
                <a:sym typeface="Verdana"/>
              </a:rPr>
              <a:t>accessibility</a:t>
            </a:r>
            <a:r>
              <a:rPr lang="fr-FR" dirty="0">
                <a:solidFill>
                  <a:srgbClr val="7F7F7F"/>
                </a:solidFill>
                <a:latin typeface="Verdana"/>
                <a:ea typeface="Verdana"/>
                <a:cs typeface="Verdana"/>
                <a:sym typeface="Verdana"/>
              </a:rPr>
              <a:t> but </a:t>
            </a:r>
            <a:r>
              <a:rPr lang="fr-FR" dirty="0" err="1">
                <a:solidFill>
                  <a:srgbClr val="7F7F7F"/>
                </a:solidFill>
                <a:latin typeface="Verdana"/>
                <a:ea typeface="Verdana"/>
                <a:cs typeface="Verdana"/>
                <a:sym typeface="Verdana"/>
              </a:rPr>
              <a:t>slightly</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exceeds</a:t>
            </a:r>
            <a:r>
              <a:rPr lang="fr-FR" dirty="0">
                <a:solidFill>
                  <a:srgbClr val="7F7F7F"/>
                </a:solidFill>
                <a:latin typeface="Verdana"/>
                <a:ea typeface="Verdana"/>
                <a:cs typeface="Verdana"/>
                <a:sym typeface="Verdana"/>
              </a:rPr>
              <a:t> ARCEP </a:t>
            </a:r>
            <a:r>
              <a:rPr lang="fr-FR" dirty="0" err="1">
                <a:solidFill>
                  <a:srgbClr val="7F7F7F"/>
                </a:solidFill>
                <a:latin typeface="Verdana"/>
                <a:ea typeface="Verdana"/>
                <a:cs typeface="Verdana"/>
                <a:sym typeface="Verdana"/>
              </a:rPr>
              <a:t>threshold</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a:t>
            </a:r>
            <a:r>
              <a:rPr lang="fr-FR" dirty="0" err="1">
                <a:solidFill>
                  <a:srgbClr val="7F7F7F"/>
                </a:solidFill>
                <a:latin typeface="Verdana"/>
                <a:ea typeface="Verdana"/>
                <a:cs typeface="Verdana"/>
                <a:sym typeface="Verdana"/>
              </a:rPr>
              <a:t>needs</a:t>
            </a:r>
            <a:r>
              <a:rPr lang="fr-FR" dirty="0">
                <a:solidFill>
                  <a:srgbClr val="7F7F7F"/>
                </a:solidFill>
                <a:latin typeface="Verdana"/>
                <a:ea typeface="Verdana"/>
                <a:cs typeface="Verdana"/>
                <a:sym typeface="Verdana"/>
              </a:rPr>
              <a:t> to </a:t>
            </a:r>
            <a:r>
              <a:rPr lang="fr-FR" dirty="0" err="1">
                <a:solidFill>
                  <a:srgbClr val="7F7F7F"/>
                </a:solidFill>
                <a:latin typeface="Verdana"/>
                <a:ea typeface="Verdana"/>
                <a:cs typeface="Verdana"/>
                <a:sym typeface="Verdana"/>
              </a:rPr>
              <a:t>improve</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its</a:t>
            </a:r>
            <a:r>
              <a:rPr lang="fr-FR" dirty="0">
                <a:solidFill>
                  <a:srgbClr val="7F7F7F"/>
                </a:solidFill>
                <a:latin typeface="Verdana"/>
                <a:ea typeface="Verdana"/>
                <a:cs typeface="Verdana"/>
                <a:sym typeface="Verdana"/>
              </a:rPr>
              <a:t> </a:t>
            </a:r>
            <a:r>
              <a:rPr lang="fr-FR" dirty="0">
                <a:latin typeface="Verdana"/>
                <a:ea typeface="Verdana"/>
                <a:cs typeface="Verdana"/>
                <a:sym typeface="Verdana"/>
              </a:rPr>
              <a:t>Voice </a:t>
            </a:r>
            <a:r>
              <a:rPr lang="fr-FR" dirty="0" err="1">
                <a:latin typeface="Verdana"/>
                <a:ea typeface="Verdana"/>
                <a:cs typeface="Verdana"/>
                <a:sym typeface="Verdana"/>
              </a:rPr>
              <a:t>Quality</a:t>
            </a:r>
            <a:r>
              <a:rPr lang="fr-FR" dirty="0">
                <a:latin typeface="Verdana"/>
                <a:ea typeface="Verdana"/>
                <a:cs typeface="Verdana"/>
                <a:sym typeface="Verdana"/>
              </a:rPr>
              <a:t> MOS </a:t>
            </a:r>
            <a:r>
              <a:rPr lang="fr-FR" dirty="0">
                <a:solidFill>
                  <a:srgbClr val="7F7F7F"/>
                </a:solidFill>
                <a:latin typeface="Verdana"/>
                <a:ea typeface="Verdana"/>
                <a:cs typeface="Verdana"/>
                <a:sym typeface="Verdana"/>
              </a:rPr>
              <a:t>and </a:t>
            </a:r>
            <a:r>
              <a:rPr lang="fr-FR" dirty="0">
                <a:latin typeface="Verdana"/>
                <a:ea typeface="Verdana"/>
                <a:cs typeface="Verdana"/>
                <a:sym typeface="Verdana"/>
              </a:rPr>
              <a:t>SMS </a:t>
            </a:r>
            <a:r>
              <a:rPr lang="fr-FR" dirty="0" err="1">
                <a:latin typeface="Verdana"/>
                <a:ea typeface="Verdana"/>
                <a:cs typeface="Verdana"/>
                <a:sym typeface="Verdana"/>
              </a:rPr>
              <a:t>Send</a:t>
            </a:r>
            <a:r>
              <a:rPr lang="fr-FR" dirty="0">
                <a:latin typeface="Verdana"/>
                <a:ea typeface="Verdana"/>
                <a:cs typeface="Verdana"/>
                <a:sym typeface="Verdana"/>
              </a:rPr>
              <a:t> </a:t>
            </a:r>
            <a:r>
              <a:rPr lang="fr-FR" dirty="0">
                <a:solidFill>
                  <a:srgbClr val="7F7F7F"/>
                </a:solidFill>
                <a:latin typeface="Verdana"/>
                <a:ea typeface="Verdana"/>
                <a:cs typeface="Verdana"/>
                <a:sym typeface="Verdana"/>
              </a:rPr>
              <a:t>duration. </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9" name="Google Shape;1809;p2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13</a:t>
            </a:fld>
            <a:endParaRPr sz="651" b="0" i="0" u="none" strike="noStrike" cap="none">
              <a:solidFill>
                <a:srgbClr val="000000"/>
              </a:solidFill>
              <a:latin typeface="Verdana"/>
              <a:ea typeface="Verdana"/>
              <a:cs typeface="Verdana"/>
              <a:sym typeface="Verdana"/>
            </a:endParaRPr>
          </a:p>
        </p:txBody>
      </p:sp>
      <p:sp>
        <p:nvSpPr>
          <p:cNvPr id="1810" name="Google Shape;1810;p2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11" name="Google Shape;1811;p23"/>
          <p:cNvGraphicFramePr/>
          <p:nvPr>
            <p:extLst>
              <p:ext uri="{D42A27DB-BD31-4B8C-83A1-F6EECF244321}">
                <p14:modId xmlns:p14="http://schemas.microsoft.com/office/powerpoint/2010/main" val="3366930156"/>
              </p:ext>
            </p:extLst>
          </p:nvPr>
        </p:nvGraphicFramePr>
        <p:xfrm>
          <a:off x="469900" y="2441604"/>
          <a:ext cx="11387975" cy="2835675"/>
        </p:xfrm>
        <a:graphic>
          <a:graphicData uri="http://schemas.openxmlformats.org/drawingml/2006/table">
            <a:tbl>
              <a:tblPr>
                <a:noFill/>
                <a:tableStyleId>{62A84436-6C33-42CD-8F6A-DCAEFB94276C}</a:tableStyleId>
              </a:tblPr>
              <a:tblGrid>
                <a:gridCol w="2125825">
                  <a:extLst>
                    <a:ext uri="{9D8B030D-6E8A-4147-A177-3AD203B41FA5}">
                      <a16:colId xmlns:a16="http://schemas.microsoft.com/office/drawing/2014/main" val="20000"/>
                    </a:ext>
                  </a:extLst>
                </a:gridCol>
                <a:gridCol w="1870750">
                  <a:extLst>
                    <a:ext uri="{9D8B030D-6E8A-4147-A177-3AD203B41FA5}">
                      <a16:colId xmlns:a16="http://schemas.microsoft.com/office/drawing/2014/main" val="20001"/>
                    </a:ext>
                  </a:extLst>
                </a:gridCol>
                <a:gridCol w="1320300">
                  <a:extLst>
                    <a:ext uri="{9D8B030D-6E8A-4147-A177-3AD203B41FA5}">
                      <a16:colId xmlns:a16="http://schemas.microsoft.com/office/drawing/2014/main" val="20002"/>
                    </a:ext>
                  </a:extLst>
                </a:gridCol>
                <a:gridCol w="1320300">
                  <a:extLst>
                    <a:ext uri="{9D8B030D-6E8A-4147-A177-3AD203B41FA5}">
                      <a16:colId xmlns:a16="http://schemas.microsoft.com/office/drawing/2014/main" val="20003"/>
                    </a:ext>
                  </a:extLst>
                </a:gridCol>
                <a:gridCol w="1129975">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868300">
                  <a:extLst>
                    <a:ext uri="{9D8B030D-6E8A-4147-A177-3AD203B41FA5}">
                      <a16:colId xmlns:a16="http://schemas.microsoft.com/office/drawing/2014/main" val="20006"/>
                    </a:ext>
                  </a:extLst>
                </a:gridCol>
                <a:gridCol w="868300">
                  <a:extLst>
                    <a:ext uri="{9D8B030D-6E8A-4147-A177-3AD203B41FA5}">
                      <a16:colId xmlns:a16="http://schemas.microsoft.com/office/drawing/2014/main" val="20007"/>
                    </a:ext>
                  </a:extLst>
                </a:gridCol>
                <a:gridCol w="915875">
                  <a:extLst>
                    <a:ext uri="{9D8B030D-6E8A-4147-A177-3AD203B41FA5}">
                      <a16:colId xmlns:a16="http://schemas.microsoft.com/office/drawing/2014/main" val="20008"/>
                    </a:ext>
                  </a:extLst>
                </a:gridCol>
              </a:tblGrid>
              <a:tr h="21050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05975">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3383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Accesibility: Blocking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5,88%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7,64%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9,58%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10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Retainability: Call drop rate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10,32%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9,56%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7725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Call Completetion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=&lt;98%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88,12%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82,04%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80,86%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2327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Integrity: Voice quality</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Note requise&gt; 2,8</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3,79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350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sending success rate % (E2E delivery Time&lt;6 sec)</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92,20%</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89,50%</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91,12%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458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receving success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90,09%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88,14%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90,67%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2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3G Data </a:t>
            </a:r>
            <a:r>
              <a:rPr lang="fr-FR" sz="2400" dirty="0" err="1">
                <a:solidFill>
                  <a:srgbClr val="414141"/>
                </a:solidFill>
              </a:rPr>
              <a:t>Summary</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network in 3G DATA </a:t>
            </a:r>
            <a:r>
              <a:rPr lang="fr-FR" dirty="0" err="1">
                <a:solidFill>
                  <a:srgbClr val="7F7F7F"/>
                </a:solidFill>
                <a:latin typeface="Verdana"/>
                <a:ea typeface="Verdana"/>
                <a:cs typeface="Verdana"/>
                <a:sym typeface="Verdana"/>
              </a:rPr>
              <a:t>meets</a:t>
            </a:r>
            <a:r>
              <a:rPr lang="fr-FR" dirty="0">
                <a:solidFill>
                  <a:srgbClr val="7F7F7F"/>
                </a:solidFill>
                <a:latin typeface="Verdana"/>
                <a:ea typeface="Verdana"/>
                <a:cs typeface="Verdana"/>
                <a:sym typeface="Verdana"/>
              </a:rPr>
              <a:t> ARCEP </a:t>
            </a:r>
            <a:r>
              <a:rPr lang="fr-FR" dirty="0" err="1">
                <a:solidFill>
                  <a:srgbClr val="7F7F7F"/>
                </a:solidFill>
                <a:latin typeface="Verdana"/>
                <a:ea typeface="Verdana"/>
                <a:cs typeface="Verdana"/>
                <a:sym typeface="Verdana"/>
              </a:rPr>
              <a:t>requirements</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br>
              <a:rPr lang="fr-FR" sz="2400" dirty="0">
                <a:solidFill>
                  <a:srgbClr val="414141"/>
                </a:solidFill>
              </a:rPr>
            </a:br>
            <a:endParaRPr sz="2400" dirty="0">
              <a:solidFill>
                <a:srgbClr val="414141"/>
              </a:solidFill>
            </a:endParaRPr>
          </a:p>
        </p:txBody>
      </p:sp>
      <p:sp>
        <p:nvSpPr>
          <p:cNvPr id="1818" name="Google Shape;1818;p2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14</a:t>
            </a:fld>
            <a:endParaRPr sz="651" b="0" i="0" u="none" strike="noStrike" cap="none">
              <a:solidFill>
                <a:srgbClr val="000000"/>
              </a:solidFill>
              <a:latin typeface="Verdana"/>
              <a:ea typeface="Verdana"/>
              <a:cs typeface="Verdana"/>
              <a:sym typeface="Verdana"/>
            </a:endParaRPr>
          </a:p>
        </p:txBody>
      </p:sp>
      <p:sp>
        <p:nvSpPr>
          <p:cNvPr id="1819" name="Google Shape;1819;p2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0" name="Google Shape;1820;p24"/>
          <p:cNvGraphicFramePr/>
          <p:nvPr>
            <p:extLst>
              <p:ext uri="{D42A27DB-BD31-4B8C-83A1-F6EECF244321}">
                <p14:modId xmlns:p14="http://schemas.microsoft.com/office/powerpoint/2010/main" val="2301489933"/>
              </p:ext>
            </p:extLst>
          </p:nvPr>
        </p:nvGraphicFramePr>
        <p:xfrm>
          <a:off x="469897" y="2048068"/>
          <a:ext cx="10883575" cy="3760350"/>
        </p:xfrm>
        <a:graphic>
          <a:graphicData uri="http://schemas.openxmlformats.org/drawingml/2006/table">
            <a:tbl>
              <a:tblPr>
                <a:noFill/>
                <a:tableStyleId>{62A84436-6C33-42CD-8F6A-DCAEFB94276C}</a:tableStyleId>
              </a:tblPr>
              <a:tblGrid>
                <a:gridCol w="1589250">
                  <a:extLst>
                    <a:ext uri="{9D8B030D-6E8A-4147-A177-3AD203B41FA5}">
                      <a16:colId xmlns:a16="http://schemas.microsoft.com/office/drawing/2014/main" val="20000"/>
                    </a:ext>
                  </a:extLst>
                </a:gridCol>
                <a:gridCol w="1706950">
                  <a:extLst>
                    <a:ext uri="{9D8B030D-6E8A-4147-A177-3AD203B41FA5}">
                      <a16:colId xmlns:a16="http://schemas.microsoft.com/office/drawing/2014/main" val="20001"/>
                    </a:ext>
                  </a:extLst>
                </a:gridCol>
                <a:gridCol w="1100375">
                  <a:extLst>
                    <a:ext uri="{9D8B030D-6E8A-4147-A177-3AD203B41FA5}">
                      <a16:colId xmlns:a16="http://schemas.microsoft.com/office/drawing/2014/main" val="20002"/>
                    </a:ext>
                  </a:extLst>
                </a:gridCol>
                <a:gridCol w="964950">
                  <a:extLst>
                    <a:ext uri="{9D8B030D-6E8A-4147-A177-3AD203B41FA5}">
                      <a16:colId xmlns:a16="http://schemas.microsoft.com/office/drawing/2014/main" val="20003"/>
                    </a:ext>
                  </a:extLst>
                </a:gridCol>
                <a:gridCol w="1088925">
                  <a:extLst>
                    <a:ext uri="{9D8B030D-6E8A-4147-A177-3AD203B41FA5}">
                      <a16:colId xmlns:a16="http://schemas.microsoft.com/office/drawing/2014/main" val="20004"/>
                    </a:ext>
                  </a:extLst>
                </a:gridCol>
                <a:gridCol w="931950">
                  <a:extLst>
                    <a:ext uri="{9D8B030D-6E8A-4147-A177-3AD203B41FA5}">
                      <a16:colId xmlns:a16="http://schemas.microsoft.com/office/drawing/2014/main" val="20005"/>
                    </a:ext>
                  </a:extLst>
                </a:gridCol>
                <a:gridCol w="965775">
                  <a:extLst>
                    <a:ext uri="{9D8B030D-6E8A-4147-A177-3AD203B41FA5}">
                      <a16:colId xmlns:a16="http://schemas.microsoft.com/office/drawing/2014/main" val="20006"/>
                    </a:ext>
                  </a:extLst>
                </a:gridCol>
                <a:gridCol w="945360">
                  <a:extLst>
                    <a:ext uri="{9D8B030D-6E8A-4147-A177-3AD203B41FA5}">
                      <a16:colId xmlns:a16="http://schemas.microsoft.com/office/drawing/2014/main" val="20007"/>
                    </a:ext>
                  </a:extLst>
                </a:gridCol>
                <a:gridCol w="834665">
                  <a:extLst>
                    <a:ext uri="{9D8B030D-6E8A-4147-A177-3AD203B41FA5}">
                      <a16:colId xmlns:a16="http://schemas.microsoft.com/office/drawing/2014/main" val="20008"/>
                    </a:ext>
                  </a:extLst>
                </a:gridCol>
                <a:gridCol w="755375">
                  <a:extLst>
                    <a:ext uri="{9D8B030D-6E8A-4147-A177-3AD203B41FA5}">
                      <a16:colId xmlns:a16="http://schemas.microsoft.com/office/drawing/2014/main" val="20009"/>
                    </a:ext>
                  </a:extLst>
                </a:gridCol>
              </a:tblGrid>
              <a:tr h="33737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506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554250">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HTTP </a:t>
                      </a:r>
                      <a:endParaRPr/>
                    </a:p>
                  </a:txBody>
                  <a:tcPr marL="6225" marR="6225" marT="6225" marB="0" anchor="ctr">
                    <a:lnL w="12700" cap="flat" cmpd="sng">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Successful internet connexion rate</a:t>
                      </a:r>
                      <a:endParaRPr/>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&gt;96%</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95,25%</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chemeClr val="dk1"/>
                          </a:solidFill>
                          <a:latin typeface="Verdana"/>
                          <a:ea typeface="Verdana"/>
                          <a:cs typeface="Verdana"/>
                          <a:sym typeface="Verdana"/>
                        </a:rPr>
                        <a:t>NOK</a:t>
                      </a:r>
                      <a:endParaRPr b="1"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91,22%</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93,47%</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lgn="ctr">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89175">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&lt;=10sec</a:t>
                      </a:r>
                      <a:endParaRPr sz="10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7,29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8,30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8,77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5542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Web service failure rate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&lt;3%</a:t>
                      </a:r>
                      <a:endParaRPr sz="1000" b="0" i="0" u="none" strike="noStrike" cap="none" dirty="0">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6,67%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chemeClr val="dk1"/>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12,11%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11,7%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289175">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FTP</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4,58%/6,08%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cap="none" dirty="0">
                          <a:solidFill>
                            <a:schemeClr val="dk1"/>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6,34%/2,27%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r>
                        <a:rPr lang="fr-FR" sz="1000" b="0" i="0" u="none" strike="noStrike" cap="none" dirty="0">
                          <a:solidFill>
                            <a:srgbClr val="000000"/>
                          </a:solidFill>
                          <a:latin typeface="Verdana"/>
                          <a:ea typeface="Verdana"/>
                          <a:cs typeface="Verdana"/>
                          <a:sym typeface="Verdana"/>
                        </a:rPr>
                        <a:t>/OK</a:t>
                      </a:r>
                      <a:endParaRPr b="0"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1,32%/7,04%</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OK/</a:t>
                      </a: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6"/>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2Mbps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4,432</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3,134</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5,867</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1Mbps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1,867</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1,352</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1,792</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4G Data </a:t>
            </a:r>
            <a:r>
              <a:rPr lang="fr-FR" sz="2400" dirty="0" err="1">
                <a:solidFill>
                  <a:srgbClr val="414141"/>
                </a:solidFill>
              </a:rPr>
              <a:t>Summary</a:t>
            </a:r>
            <a:br>
              <a:rPr lang="fr-FR" sz="2400" dirty="0">
                <a:solidFill>
                  <a:srgbClr val="414141"/>
                </a:solidFill>
              </a:rPr>
            </a:br>
            <a:br>
              <a:rPr lang="fr-FR" sz="2400" dirty="0">
                <a:solidFill>
                  <a:srgbClr val="414141"/>
                </a:solidFill>
              </a:rPr>
            </a:br>
            <a:r>
              <a:rPr lang="fr-FR" dirty="0" err="1">
                <a:solidFill>
                  <a:srgbClr val="7F7F7F"/>
                </a:solidFill>
                <a:latin typeface="Verdana"/>
                <a:ea typeface="Verdana"/>
                <a:cs typeface="Verdana"/>
                <a:sym typeface="Verdana"/>
              </a:rPr>
              <a:t>MTN’s</a:t>
            </a:r>
            <a:r>
              <a:rPr lang="fr-FR" dirty="0">
                <a:solidFill>
                  <a:srgbClr val="7F7F7F"/>
                </a:solidFill>
                <a:latin typeface="Verdana"/>
                <a:ea typeface="Verdana"/>
                <a:cs typeface="Verdana"/>
                <a:sym typeface="Verdana"/>
              </a:rPr>
              <a:t> 4G DATA End User KPIs </a:t>
            </a:r>
            <a:r>
              <a:rPr lang="fr-FR" dirty="0" err="1">
                <a:solidFill>
                  <a:srgbClr val="7F7F7F"/>
                </a:solidFill>
                <a:latin typeface="Verdana"/>
                <a:ea typeface="Verdana"/>
                <a:cs typeface="Verdana"/>
                <a:sym typeface="Verdana"/>
              </a:rPr>
              <a:t>satisfy</a:t>
            </a:r>
            <a:r>
              <a:rPr lang="fr-FR" dirty="0">
                <a:solidFill>
                  <a:srgbClr val="7F7F7F"/>
                </a:solidFill>
                <a:latin typeface="Verdana"/>
                <a:ea typeface="Verdana"/>
                <a:cs typeface="Verdana"/>
                <a:sym typeface="Verdana"/>
              </a:rPr>
              <a:t> ARCEP </a:t>
            </a:r>
            <a:r>
              <a:rPr lang="fr-FR" dirty="0" err="1">
                <a:solidFill>
                  <a:srgbClr val="7F7F7F"/>
                </a:solidFill>
                <a:latin typeface="Verdana"/>
                <a:ea typeface="Verdana"/>
                <a:cs typeface="Verdana"/>
                <a:sym typeface="Verdana"/>
              </a:rPr>
              <a:t>requirements</a:t>
            </a:r>
            <a:r>
              <a:rPr lang="fr-FR" dirty="0">
                <a:solidFill>
                  <a:srgbClr val="7F7F7F"/>
                </a:solidFill>
                <a:latin typeface="Verdana"/>
                <a:ea typeface="Verdana"/>
                <a:cs typeface="Verdana"/>
                <a:sym typeface="Verdana"/>
              </a:rPr>
              <a:t>,</a:t>
            </a:r>
            <a:br>
              <a:rPr lang="fr-FR" dirty="0">
                <a:solidFill>
                  <a:srgbClr val="414141"/>
                </a:solidFill>
              </a:rPr>
            </a:br>
            <a:r>
              <a:rPr lang="fr-FR" dirty="0">
                <a:solidFill>
                  <a:srgbClr val="7F7F7F"/>
                </a:solidFill>
                <a:latin typeface="Verdana"/>
                <a:ea typeface="Verdana"/>
                <a:cs typeface="Verdana"/>
                <a:sym typeface="Verdana"/>
              </a:rPr>
              <a:t>MTN </a:t>
            </a:r>
            <a:r>
              <a:rPr lang="fr-FR" dirty="0" err="1">
                <a:solidFill>
                  <a:srgbClr val="7F7F7F"/>
                </a:solidFill>
                <a:latin typeface="Verdana"/>
                <a:ea typeface="Verdana"/>
                <a:cs typeface="Verdana"/>
                <a:sym typeface="Verdana"/>
              </a:rPr>
              <a:t>is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ranked</a:t>
            </a:r>
            <a:r>
              <a:rPr lang="fr-FR" dirty="0">
                <a:solidFill>
                  <a:srgbClr val="7F7F7F"/>
                </a:solidFill>
                <a:latin typeface="Verdana"/>
                <a:ea typeface="Verdana"/>
                <a:cs typeface="Verdana"/>
                <a:sym typeface="Verdana"/>
              </a:rPr>
              <a:t> second in 4G DL THP </a:t>
            </a:r>
            <a:r>
              <a:rPr lang="fr-FR" dirty="0" err="1">
                <a:solidFill>
                  <a:srgbClr val="7F7F7F"/>
                </a:solidFill>
                <a:latin typeface="Verdana"/>
                <a:ea typeface="Verdana"/>
                <a:cs typeface="Verdana"/>
                <a:sym typeface="Verdana"/>
              </a:rPr>
              <a:t>after</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MOOV’s</a:t>
            </a:r>
            <a:r>
              <a:rPr lang="fr-FR" dirty="0">
                <a:solidFill>
                  <a:srgbClr val="7F7F7F"/>
                </a:solidFill>
                <a:latin typeface="Verdana"/>
                <a:ea typeface="Verdana"/>
                <a:cs typeface="Verdana"/>
                <a:sym typeface="Verdana"/>
              </a:rPr>
              <a:t> ,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a:t>
            </a:r>
            <a:r>
              <a:rPr lang="fr-FR" dirty="0" err="1">
                <a:solidFill>
                  <a:srgbClr val="7F7F7F"/>
                </a:solidFill>
                <a:latin typeface="Verdana"/>
                <a:ea typeface="Verdana"/>
                <a:cs typeface="Verdana"/>
                <a:sym typeface="Verdana"/>
              </a:rPr>
              <a:t>is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outperforming</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MOOV’s</a:t>
            </a:r>
            <a:r>
              <a:rPr lang="fr-FR" dirty="0">
                <a:solidFill>
                  <a:srgbClr val="7F7F7F"/>
                </a:solidFill>
                <a:latin typeface="Verdana"/>
                <a:ea typeface="Verdana"/>
                <a:cs typeface="Verdana"/>
                <a:sym typeface="Verdana"/>
              </a:rPr>
              <a:t> &amp; CELTISS in 4G UL THP.</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27" name="Google Shape;1827;p2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15</a:t>
            </a:fld>
            <a:endParaRPr sz="651" b="0" i="0" u="none" strike="noStrike" cap="none">
              <a:solidFill>
                <a:srgbClr val="000000"/>
              </a:solidFill>
              <a:latin typeface="Verdana"/>
              <a:ea typeface="Verdana"/>
              <a:cs typeface="Verdana"/>
              <a:sym typeface="Verdana"/>
            </a:endParaRPr>
          </a:p>
        </p:txBody>
      </p:sp>
      <p:sp>
        <p:nvSpPr>
          <p:cNvPr id="1828" name="Google Shape;1828;p2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9" name="Google Shape;1829;p25"/>
          <p:cNvGraphicFramePr/>
          <p:nvPr>
            <p:extLst>
              <p:ext uri="{D42A27DB-BD31-4B8C-83A1-F6EECF244321}">
                <p14:modId xmlns:p14="http://schemas.microsoft.com/office/powerpoint/2010/main" val="3211100911"/>
              </p:ext>
            </p:extLst>
          </p:nvPr>
        </p:nvGraphicFramePr>
        <p:xfrm>
          <a:off x="469900" y="2784362"/>
          <a:ext cx="11579600" cy="2743250"/>
        </p:xfrm>
        <a:graphic>
          <a:graphicData uri="http://schemas.openxmlformats.org/drawingml/2006/table">
            <a:tbl>
              <a:tblPr>
                <a:noFill/>
                <a:tableStyleId>{62A84436-6C33-42CD-8F6A-DCAEFB94276C}</a:tableStyleId>
              </a:tblPr>
              <a:tblGrid>
                <a:gridCol w="1563950">
                  <a:extLst>
                    <a:ext uri="{9D8B030D-6E8A-4147-A177-3AD203B41FA5}">
                      <a16:colId xmlns:a16="http://schemas.microsoft.com/office/drawing/2014/main" val="20000"/>
                    </a:ext>
                  </a:extLst>
                </a:gridCol>
                <a:gridCol w="2104200">
                  <a:extLst>
                    <a:ext uri="{9D8B030D-6E8A-4147-A177-3AD203B41FA5}">
                      <a16:colId xmlns:a16="http://schemas.microsoft.com/office/drawing/2014/main" val="20001"/>
                    </a:ext>
                  </a:extLst>
                </a:gridCol>
                <a:gridCol w="1286350">
                  <a:extLst>
                    <a:ext uri="{9D8B030D-6E8A-4147-A177-3AD203B41FA5}">
                      <a16:colId xmlns:a16="http://schemas.microsoft.com/office/drawing/2014/main" val="20002"/>
                    </a:ext>
                  </a:extLst>
                </a:gridCol>
                <a:gridCol w="1256099">
                  <a:extLst>
                    <a:ext uri="{9D8B030D-6E8A-4147-A177-3AD203B41FA5}">
                      <a16:colId xmlns:a16="http://schemas.microsoft.com/office/drawing/2014/main" val="20003"/>
                    </a:ext>
                  </a:extLst>
                </a:gridCol>
                <a:gridCol w="749101">
                  <a:extLst>
                    <a:ext uri="{9D8B030D-6E8A-4147-A177-3AD203B41FA5}">
                      <a16:colId xmlns:a16="http://schemas.microsoft.com/office/drawing/2014/main" val="20004"/>
                    </a:ext>
                  </a:extLst>
                </a:gridCol>
                <a:gridCol w="1187275">
                  <a:extLst>
                    <a:ext uri="{9D8B030D-6E8A-4147-A177-3AD203B41FA5}">
                      <a16:colId xmlns:a16="http://schemas.microsoft.com/office/drawing/2014/main" val="20005"/>
                    </a:ext>
                  </a:extLst>
                </a:gridCol>
                <a:gridCol w="699525">
                  <a:extLst>
                    <a:ext uri="{9D8B030D-6E8A-4147-A177-3AD203B41FA5}">
                      <a16:colId xmlns:a16="http://schemas.microsoft.com/office/drawing/2014/main" val="20006"/>
                    </a:ext>
                  </a:extLst>
                </a:gridCol>
                <a:gridCol w="1183064">
                  <a:extLst>
                    <a:ext uri="{9D8B030D-6E8A-4147-A177-3AD203B41FA5}">
                      <a16:colId xmlns:a16="http://schemas.microsoft.com/office/drawing/2014/main" val="20007"/>
                    </a:ext>
                  </a:extLst>
                </a:gridCol>
                <a:gridCol w="615911">
                  <a:extLst>
                    <a:ext uri="{9D8B030D-6E8A-4147-A177-3AD203B41FA5}">
                      <a16:colId xmlns:a16="http://schemas.microsoft.com/office/drawing/2014/main" val="20008"/>
                    </a:ext>
                  </a:extLst>
                </a:gridCol>
                <a:gridCol w="934125">
                  <a:extLst>
                    <a:ext uri="{9D8B030D-6E8A-4147-A177-3AD203B41FA5}">
                      <a16:colId xmlns:a16="http://schemas.microsoft.com/office/drawing/2014/main" val="20009"/>
                    </a:ext>
                  </a:extLst>
                </a:gridCol>
              </a:tblGrid>
              <a:tr h="31225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0217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267625">
                <a:tc rowSpan="2">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HTTP Browsing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Web service failure rate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&lt;3%</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2,92%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3,67%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4,74%</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26762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&lt;=3sec</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1,37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1,48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1,52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67625">
                <a:tc rowSpan="3">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FTP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0,59%/6,87%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r>
                        <a:rPr lang="fr-FR" sz="1100" b="1" i="0" u="none" strike="noStrike" cap="none" dirty="0">
                          <a:solidFill>
                            <a:schemeClr val="dk1"/>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6,74%/9,21%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12,5%/8,97%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5 Mbps</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39,681</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10,525</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10,351</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2Mbps</a:t>
                      </a:r>
                      <a:endParaRPr sz="11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13,135</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7,045</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9,103</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26"/>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2G/3G/4G coverage</a:t>
            </a:r>
            <a:endParaRPr sz="2600" b="0" i="0" u="none" strike="noStrike" cap="none">
              <a:solidFill>
                <a:srgbClr val="FFFFFF"/>
              </a:solidFill>
              <a:latin typeface="Quattrocento Sans"/>
              <a:ea typeface="Quattrocento Sans"/>
              <a:cs typeface="Quattrocento Sans"/>
              <a:sym typeface="Quattrocento Sans"/>
            </a:endParaRPr>
          </a:p>
        </p:txBody>
      </p:sp>
      <p:sp>
        <p:nvSpPr>
          <p:cNvPr id="1835" name="Google Shape;1835;p26"/>
          <p:cNvSpPr txBox="1"/>
          <p:nvPr/>
        </p:nvSpPr>
        <p:spPr>
          <a:xfrm>
            <a:off x="554184" y="2090740"/>
            <a:ext cx="1636567"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04</a:t>
            </a:r>
            <a:endParaRPr dirty="0"/>
          </a:p>
        </p:txBody>
      </p:sp>
      <p:cxnSp>
        <p:nvCxnSpPr>
          <p:cNvPr id="1836" name="Google Shape;1836;p26"/>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aphicFrame>
        <p:nvGraphicFramePr>
          <p:cNvPr id="8" name="Graphique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831733780"/>
              </p:ext>
            </p:extLst>
          </p:nvPr>
        </p:nvGraphicFramePr>
        <p:xfrm>
          <a:off x="469900" y="1976479"/>
          <a:ext cx="10198100" cy="3997601"/>
        </p:xfrm>
        <a:graphic>
          <a:graphicData uri="http://schemas.openxmlformats.org/drawingml/2006/chart">
            <c:chart xmlns:c="http://schemas.openxmlformats.org/drawingml/2006/chart" xmlns:r="http://schemas.openxmlformats.org/officeDocument/2006/relationships" r:id="rId3"/>
          </a:graphicData>
        </a:graphic>
      </p:graphicFrame>
      <p:sp>
        <p:nvSpPr>
          <p:cNvPr id="1842" name="Google Shape;1842;p2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2G </a:t>
            </a:r>
            <a:r>
              <a:rPr lang="fr-FR" sz="2400" dirty="0" err="1">
                <a:solidFill>
                  <a:srgbClr val="414141"/>
                </a:solidFill>
              </a:rPr>
              <a:t>coverage</a:t>
            </a:r>
            <a:br>
              <a:rPr lang="fr-FR" sz="2400" dirty="0">
                <a:solidFill>
                  <a:srgbClr val="414141"/>
                </a:solidFill>
              </a:rPr>
            </a:br>
            <a:br>
              <a:rPr lang="fr-FR" sz="2400" dirty="0">
                <a:solidFill>
                  <a:srgbClr val="414141"/>
                </a:solidFill>
              </a:rPr>
            </a:br>
            <a:r>
              <a:rPr lang="fr-FR" sz="2000" dirty="0">
                <a:solidFill>
                  <a:srgbClr val="7F7F7F"/>
                </a:solidFill>
                <a:latin typeface="Verdana"/>
                <a:ea typeface="Verdana"/>
                <a:cs typeface="Verdana"/>
                <a:sym typeface="Verdana"/>
              </a:rPr>
              <a:t>All </a:t>
            </a:r>
            <a:r>
              <a:rPr lang="fr-FR" sz="2000" dirty="0" err="1">
                <a:solidFill>
                  <a:srgbClr val="7F7F7F"/>
                </a:solidFill>
                <a:latin typeface="Verdana"/>
                <a:ea typeface="Verdana"/>
                <a:cs typeface="Verdana"/>
                <a:sym typeface="Verdana"/>
              </a:rPr>
              <a:t>operators</a:t>
            </a:r>
            <a:r>
              <a:rPr lang="fr-FR" sz="2000" dirty="0">
                <a:solidFill>
                  <a:srgbClr val="7F7F7F"/>
                </a:solidFill>
                <a:latin typeface="Verdana"/>
                <a:ea typeface="Verdana"/>
                <a:cs typeface="Verdana"/>
                <a:sym typeface="Verdana"/>
              </a:rPr>
              <a:t> </a:t>
            </a:r>
            <a:r>
              <a:rPr lang="fr-FR" sz="2000" dirty="0" err="1">
                <a:solidFill>
                  <a:srgbClr val="7F7F7F"/>
                </a:solidFill>
                <a:latin typeface="Verdana"/>
                <a:ea typeface="Verdana"/>
                <a:cs typeface="Verdana"/>
                <a:sym typeface="Verdana"/>
              </a:rPr>
              <a:t>failed</a:t>
            </a:r>
            <a:r>
              <a:rPr lang="fr-FR" sz="2000" dirty="0">
                <a:solidFill>
                  <a:srgbClr val="7F7F7F"/>
                </a:solidFill>
                <a:latin typeface="Verdana"/>
                <a:ea typeface="Verdana"/>
                <a:cs typeface="Verdana"/>
                <a:sym typeface="Verdana"/>
              </a:rPr>
              <a:t> to </a:t>
            </a:r>
            <a:r>
              <a:rPr lang="fr-FR" sz="2000" dirty="0" err="1">
                <a:solidFill>
                  <a:srgbClr val="7F7F7F"/>
                </a:solidFill>
                <a:latin typeface="Verdana"/>
                <a:ea typeface="Verdana"/>
                <a:cs typeface="Verdana"/>
                <a:sym typeface="Verdana"/>
              </a:rPr>
              <a:t>meet</a:t>
            </a:r>
            <a:r>
              <a:rPr lang="fr-FR" sz="2000" dirty="0">
                <a:solidFill>
                  <a:srgbClr val="7F7F7F"/>
                </a:solidFill>
                <a:latin typeface="Verdana"/>
                <a:ea typeface="Verdana"/>
                <a:cs typeface="Verdana"/>
                <a:sym typeface="Verdana"/>
              </a:rPr>
              <a:t> ARCEP </a:t>
            </a:r>
            <a:r>
              <a:rPr lang="fr-FR" sz="2000" dirty="0" err="1">
                <a:solidFill>
                  <a:srgbClr val="7F7F7F"/>
                </a:solidFill>
                <a:latin typeface="Verdana"/>
                <a:ea typeface="Verdana"/>
                <a:cs typeface="Verdana"/>
                <a:sym typeface="Verdana"/>
              </a:rPr>
              <a:t>thresholds</a:t>
            </a:r>
            <a:r>
              <a:rPr lang="fr-FR" sz="2000" dirty="0">
                <a:solidFill>
                  <a:srgbClr val="7F7F7F"/>
                </a:solidFill>
                <a:latin typeface="Verdana"/>
                <a:ea typeface="Verdana"/>
                <a:cs typeface="Verdana"/>
                <a:sym typeface="Verdana"/>
              </a:rPr>
              <a:t> </a:t>
            </a:r>
            <a:r>
              <a:rPr lang="fr-FR" sz="2000" dirty="0" err="1">
                <a:solidFill>
                  <a:srgbClr val="7F7F7F"/>
                </a:solidFill>
                <a:latin typeface="Verdana"/>
                <a:ea typeface="Verdana"/>
                <a:cs typeface="Verdana"/>
                <a:sym typeface="Verdana"/>
              </a:rPr>
              <a:t>except</a:t>
            </a:r>
            <a:r>
              <a:rPr lang="fr-FR" sz="2000" dirty="0">
                <a:solidFill>
                  <a:srgbClr val="7F7F7F"/>
                </a:solidFill>
                <a:latin typeface="Verdana"/>
                <a:ea typeface="Verdana"/>
                <a:cs typeface="Verdana"/>
                <a:sym typeface="Verdana"/>
              </a:rPr>
              <a:t> CELTIIS IN </a:t>
            </a:r>
            <a:r>
              <a:rPr lang="fr-FR" sz="2000" dirty="0" err="1">
                <a:solidFill>
                  <a:srgbClr val="7F7F7F"/>
                </a:solidFill>
                <a:latin typeface="Verdana"/>
                <a:ea typeface="Verdana"/>
                <a:cs typeface="Verdana"/>
                <a:sym typeface="Verdana"/>
              </a:rPr>
              <a:t>outdoor</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43" name="Google Shape;1843;p2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17</a:t>
            </a:fld>
            <a:endParaRPr sz="651" b="0" i="0" u="none" strike="noStrike" cap="none">
              <a:solidFill>
                <a:srgbClr val="000000"/>
              </a:solidFill>
              <a:latin typeface="Verdana"/>
              <a:ea typeface="Verdana"/>
              <a:cs typeface="Verdana"/>
              <a:sym typeface="Verdana"/>
            </a:endParaRPr>
          </a:p>
        </p:txBody>
      </p:sp>
      <p:sp>
        <p:nvSpPr>
          <p:cNvPr id="1844" name="Google Shape;1844;p2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46" name="Google Shape;1846;p27"/>
          <p:cNvCxnSpPr/>
          <p:nvPr/>
        </p:nvCxnSpPr>
        <p:spPr>
          <a:xfrm>
            <a:off x="1402080" y="3018398"/>
            <a:ext cx="8854440"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pic>
        <p:nvPicPr>
          <p:cNvPr id="7" name="Picture 6">
            <a:extLst>
              <a:ext uri="{FF2B5EF4-FFF2-40B4-BE49-F238E27FC236}">
                <a16:creationId xmlns:a16="http://schemas.microsoft.com/office/drawing/2014/main" id="{31C5E7C8-86AA-5A09-AEAD-86DCA61623FD}"/>
              </a:ext>
            </a:extLst>
          </p:cNvPr>
          <p:cNvPicPr>
            <a:picLocks noChangeAspect="1"/>
          </p:cNvPicPr>
          <p:nvPr/>
        </p:nvPicPr>
        <p:blipFill>
          <a:blip r:embed="rId3"/>
          <a:stretch>
            <a:fillRect/>
          </a:stretch>
        </p:blipFill>
        <p:spPr>
          <a:xfrm>
            <a:off x="8146486" y="1944515"/>
            <a:ext cx="3470674" cy="3356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862F1F99-F152-08D7-C7DC-E4C2C5CDA2B8}"/>
              </a:ext>
            </a:extLst>
          </p:cNvPr>
          <p:cNvPicPr>
            <a:picLocks noChangeAspect="1"/>
          </p:cNvPicPr>
          <p:nvPr/>
        </p:nvPicPr>
        <p:blipFill>
          <a:blip r:embed="rId3"/>
          <a:stretch>
            <a:fillRect/>
          </a:stretch>
        </p:blipFill>
        <p:spPr>
          <a:xfrm>
            <a:off x="4318949" y="1956736"/>
            <a:ext cx="3470674" cy="3356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7A4FB5A2-23D3-5FD8-B26F-FAFC8A30D0A7}"/>
              </a:ext>
            </a:extLst>
          </p:cNvPr>
          <p:cNvPicPr>
            <a:picLocks noChangeAspect="1"/>
          </p:cNvPicPr>
          <p:nvPr/>
        </p:nvPicPr>
        <p:blipFill>
          <a:blip r:embed="rId4"/>
          <a:stretch>
            <a:fillRect/>
          </a:stretch>
        </p:blipFill>
        <p:spPr>
          <a:xfrm>
            <a:off x="465211" y="1944515"/>
            <a:ext cx="3522210" cy="3356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52" name="Google Shape;1852;p28"/>
          <p:cNvSpPr txBox="1">
            <a:spLocks noGrp="1"/>
          </p:cNvSpPr>
          <p:nvPr>
            <p:ph type="title"/>
          </p:nvPr>
        </p:nvSpPr>
        <p:spPr>
          <a:xfrm>
            <a:off x="469900" y="269237"/>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2G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br>
              <a:rPr lang="fr-FR" sz="2400" dirty="0">
                <a:solidFill>
                  <a:srgbClr val="414141"/>
                </a:solidFill>
              </a:rPr>
            </a:br>
            <a:br>
              <a:rPr lang="fr-FR" sz="2400" dirty="0">
                <a:solidFill>
                  <a:srgbClr val="414141"/>
                </a:solidFill>
              </a:rPr>
            </a:br>
            <a:r>
              <a:rPr lang="fr-FR" sz="2400" dirty="0" err="1">
                <a:solidFill>
                  <a:srgbClr val="7F7F7F"/>
                </a:solidFill>
                <a:latin typeface="Verdana"/>
                <a:ea typeface="Verdana"/>
                <a:cs typeface="Verdana"/>
                <a:sym typeface="Verdana"/>
              </a:rPr>
              <a:t>MTN’s</a:t>
            </a:r>
            <a:r>
              <a:rPr lang="fr-FR" sz="2400" dirty="0">
                <a:solidFill>
                  <a:srgbClr val="7F7F7F"/>
                </a:solidFill>
                <a:latin typeface="Verdana"/>
                <a:ea typeface="Verdana"/>
                <a:cs typeface="Verdana"/>
                <a:sym typeface="Verdana"/>
              </a:rPr>
              <a:t> 2G </a:t>
            </a:r>
            <a:r>
              <a:rPr lang="fr-FR" sz="2400" dirty="0" err="1">
                <a:solidFill>
                  <a:srgbClr val="7F7F7F"/>
                </a:solidFill>
                <a:latin typeface="Verdana"/>
                <a:ea typeface="Verdana"/>
                <a:cs typeface="Verdana"/>
                <a:sym typeface="Verdana"/>
              </a:rPr>
              <a:t>coverage</a:t>
            </a:r>
            <a:r>
              <a:rPr lang="fr-FR" sz="2400" dirty="0">
                <a:solidFill>
                  <a:srgbClr val="7F7F7F"/>
                </a:solidFill>
                <a:latin typeface="Verdana"/>
                <a:ea typeface="Verdana"/>
                <a:cs typeface="Verdana"/>
                <a:sym typeface="Verdana"/>
              </a:rPr>
              <a:t> </a:t>
            </a:r>
            <a:r>
              <a:rPr lang="fr-FR" sz="2400" dirty="0" err="1">
                <a:solidFill>
                  <a:srgbClr val="7F7F7F"/>
                </a:solidFill>
                <a:latin typeface="Verdana"/>
                <a:ea typeface="Verdana"/>
                <a:cs typeface="Verdana"/>
                <a:sym typeface="Verdana"/>
              </a:rPr>
              <a:t>is</a:t>
            </a:r>
            <a:r>
              <a:rPr lang="fr-FR" sz="2400" dirty="0">
                <a:solidFill>
                  <a:srgbClr val="7F7F7F"/>
                </a:solidFill>
                <a:latin typeface="Verdana"/>
                <a:ea typeface="Verdana"/>
                <a:cs typeface="Verdana"/>
                <a:sym typeface="Verdana"/>
              </a:rPr>
              <a:t> </a:t>
            </a:r>
            <a:r>
              <a:rPr lang="fr-FR" sz="2400" dirty="0" err="1">
                <a:solidFill>
                  <a:srgbClr val="7F7F7F"/>
                </a:solidFill>
                <a:latin typeface="Verdana"/>
                <a:ea typeface="Verdana"/>
                <a:cs typeface="Verdana"/>
                <a:sym typeface="Verdana"/>
              </a:rPr>
              <a:t>very</a:t>
            </a:r>
            <a:r>
              <a:rPr lang="fr-FR" sz="2400" dirty="0">
                <a:solidFill>
                  <a:srgbClr val="7F7F7F"/>
                </a:solidFill>
                <a:latin typeface="Verdana"/>
                <a:ea typeface="Verdana"/>
                <a:cs typeface="Verdana"/>
                <a:sym typeface="Verdana"/>
              </a:rPr>
              <a:t> close</a:t>
            </a:r>
            <a:r>
              <a:rPr lang="fr-FR" sz="2400" dirty="0">
                <a:solidFill>
                  <a:srgbClr val="7F7F7F"/>
                </a:solidFill>
              </a:rPr>
              <a:t> </a:t>
            </a:r>
            <a:r>
              <a:rPr lang="fr-FR" sz="2400" dirty="0" err="1">
                <a:solidFill>
                  <a:srgbClr val="7F7F7F"/>
                </a:solidFill>
              </a:rPr>
              <a:t>than</a:t>
            </a:r>
            <a:r>
              <a:rPr lang="fr-FR" sz="2400" dirty="0">
                <a:solidFill>
                  <a:srgbClr val="7F7F7F"/>
                </a:solidFill>
                <a:latin typeface="Verdana"/>
                <a:ea typeface="Verdana"/>
                <a:cs typeface="Verdana"/>
                <a:sym typeface="Verdana"/>
              </a:rPr>
              <a:t> </a:t>
            </a:r>
            <a:r>
              <a:rPr lang="fr-FR" sz="2400" dirty="0" err="1">
                <a:solidFill>
                  <a:srgbClr val="7F7F7F"/>
                </a:solidFill>
                <a:latin typeface="Verdana"/>
                <a:ea typeface="Verdana"/>
                <a:cs typeface="Verdana"/>
                <a:sym typeface="Verdana"/>
              </a:rPr>
              <a:t>MOOV’s</a:t>
            </a:r>
            <a:r>
              <a:rPr lang="fr-FR" sz="2400" dirty="0">
                <a:solidFill>
                  <a:srgbClr val="7F7F7F"/>
                </a:solidFill>
                <a:latin typeface="Verdana"/>
                <a:ea typeface="Verdana"/>
                <a:cs typeface="Verdana"/>
                <a:sym typeface="Verdana"/>
              </a:rPr>
              <a:t> and </a:t>
            </a:r>
            <a:r>
              <a:rPr lang="fr-FR" sz="2400" dirty="0" err="1">
                <a:solidFill>
                  <a:srgbClr val="7F7F7F"/>
                </a:solidFill>
                <a:latin typeface="Verdana"/>
                <a:ea typeface="Verdana"/>
                <a:cs typeface="Verdana"/>
                <a:sym typeface="Verdana"/>
              </a:rPr>
              <a:t>better</a:t>
            </a:r>
            <a:r>
              <a:rPr lang="fr-FR" sz="2400" dirty="0">
                <a:solidFill>
                  <a:srgbClr val="7F7F7F"/>
                </a:solidFill>
                <a:latin typeface="Verdana"/>
                <a:ea typeface="Verdana"/>
                <a:cs typeface="Verdana"/>
                <a:sym typeface="Verdana"/>
              </a:rPr>
              <a:t> </a:t>
            </a:r>
            <a:r>
              <a:rPr lang="fr-FR" sz="2400" dirty="0" err="1">
                <a:solidFill>
                  <a:srgbClr val="7F7F7F"/>
                </a:solidFill>
                <a:latin typeface="Verdana"/>
                <a:ea typeface="Verdana"/>
                <a:cs typeface="Verdana"/>
                <a:sym typeface="Verdana"/>
              </a:rPr>
              <a:t>than</a:t>
            </a:r>
            <a:r>
              <a:rPr lang="fr-FR" sz="2400" dirty="0">
                <a:solidFill>
                  <a:srgbClr val="7F7F7F"/>
                </a:solidFill>
                <a:latin typeface="Verdana"/>
                <a:ea typeface="Verdana"/>
                <a:cs typeface="Verdana"/>
                <a:sym typeface="Verdana"/>
              </a:rPr>
              <a:t> </a:t>
            </a:r>
            <a:r>
              <a:rPr lang="fr-FR" sz="2400" dirty="0" err="1">
                <a:solidFill>
                  <a:srgbClr val="7F7F7F"/>
                </a:solidFill>
                <a:latin typeface="Verdana"/>
                <a:ea typeface="Verdana"/>
                <a:cs typeface="Verdana"/>
                <a:sym typeface="Verdana"/>
              </a:rPr>
              <a:t>CELTISS’s</a:t>
            </a:r>
            <a:r>
              <a:rPr lang="fr-FR" sz="2400" dirty="0">
                <a:solidFill>
                  <a:srgbClr val="7F7F7F"/>
                </a:solidFill>
                <a:latin typeface="Verdana"/>
                <a:ea typeface="Verdana"/>
                <a:cs typeface="Verdana"/>
                <a:sym typeface="Verdana"/>
              </a:rPr>
              <a:t>.</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53" name="Google Shape;1853;p2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18</a:t>
            </a:fld>
            <a:endParaRPr sz="651" b="0" i="0" u="none" strike="noStrike" cap="none">
              <a:solidFill>
                <a:srgbClr val="000000"/>
              </a:solidFill>
              <a:latin typeface="Verdana"/>
              <a:ea typeface="Verdana"/>
              <a:cs typeface="Verdana"/>
              <a:sym typeface="Verdana"/>
            </a:endParaRPr>
          </a:p>
        </p:txBody>
      </p:sp>
      <p:sp>
        <p:nvSpPr>
          <p:cNvPr id="1854" name="Google Shape;1854;p28"/>
          <p:cNvSpPr txBox="1">
            <a:spLocks noGrp="1"/>
          </p:cNvSpPr>
          <p:nvPr>
            <p:ph type="ftr" idx="11"/>
          </p:nvPr>
        </p:nvSpPr>
        <p:spPr>
          <a:xfrm>
            <a:off x="95492" y="6631263"/>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57" name="Google Shape;1857;p28"/>
          <p:cNvPicPr preferRelativeResize="0"/>
          <p:nvPr/>
        </p:nvPicPr>
        <p:blipFill rotWithShape="1">
          <a:blip r:embed="rId5">
            <a:alphaModFix/>
          </a:blip>
          <a:srcRect/>
          <a:stretch/>
        </p:blipFill>
        <p:spPr>
          <a:xfrm>
            <a:off x="465212" y="1960027"/>
            <a:ext cx="362286" cy="322705"/>
          </a:xfrm>
          <a:prstGeom prst="roundRect">
            <a:avLst>
              <a:gd name="adj" fmla="val 8594"/>
            </a:avLst>
          </a:prstGeom>
          <a:solidFill>
            <a:srgbClr val="ECECEC"/>
          </a:solidFill>
          <a:ln>
            <a:noFill/>
          </a:ln>
          <a:effectLst>
            <a:reflection stA="38000" endPos="28000" dist="5000" dir="5400000" sy="-100000" algn="bl" rotWithShape="0"/>
          </a:effectLst>
        </p:spPr>
      </p:pic>
      <p:pic>
        <p:nvPicPr>
          <p:cNvPr id="1860" name="Google Shape;1860;p28"/>
          <p:cNvPicPr preferRelativeResize="0"/>
          <p:nvPr/>
        </p:nvPicPr>
        <p:blipFill rotWithShape="1">
          <a:blip r:embed="rId6">
            <a:alphaModFix/>
          </a:blip>
          <a:srcRect l="8657" r="10313"/>
          <a:stretch/>
        </p:blipFill>
        <p:spPr>
          <a:xfrm>
            <a:off x="4318950" y="1956735"/>
            <a:ext cx="339173" cy="317302"/>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863;p28">
            <a:extLst>
              <a:ext uri="{FF2B5EF4-FFF2-40B4-BE49-F238E27FC236}">
                <a16:creationId xmlns:a16="http://schemas.microsoft.com/office/drawing/2014/main" id="{C7359E55-5F13-2A1A-8D44-376BDC535658}"/>
              </a:ext>
            </a:extLst>
          </p:cNvPr>
          <p:cNvPicPr preferRelativeResize="0"/>
          <p:nvPr/>
        </p:nvPicPr>
        <p:blipFill rotWithShape="1">
          <a:blip r:embed="rId7">
            <a:alphaModFix/>
          </a:blip>
          <a:srcRect/>
          <a:stretch/>
        </p:blipFill>
        <p:spPr>
          <a:xfrm>
            <a:off x="8146486" y="1944515"/>
            <a:ext cx="361361" cy="310577"/>
          </a:xfrm>
          <a:prstGeom prst="rect">
            <a:avLst/>
          </a:prstGeom>
          <a:noFill/>
          <a:ln>
            <a:noFill/>
          </a:ln>
        </p:spPr>
      </p:pic>
      <p:pic>
        <p:nvPicPr>
          <p:cNvPr id="8" name="Picture 7">
            <a:extLst>
              <a:ext uri="{FF2B5EF4-FFF2-40B4-BE49-F238E27FC236}">
                <a16:creationId xmlns:a16="http://schemas.microsoft.com/office/drawing/2014/main" id="{76B6B41E-F37D-8864-7D6F-BBFB2AB6653A}"/>
              </a:ext>
            </a:extLst>
          </p:cNvPr>
          <p:cNvPicPr>
            <a:picLocks noChangeAspect="1"/>
          </p:cNvPicPr>
          <p:nvPr/>
        </p:nvPicPr>
        <p:blipFill>
          <a:blip r:embed="rId8"/>
          <a:stretch>
            <a:fillRect/>
          </a:stretch>
        </p:blipFill>
        <p:spPr>
          <a:xfrm>
            <a:off x="2420471" y="1956735"/>
            <a:ext cx="1600610" cy="833777"/>
          </a:xfrm>
          <a:prstGeom prst="rect">
            <a:avLst/>
          </a:prstGeom>
        </p:spPr>
      </p:pic>
      <p:pic>
        <p:nvPicPr>
          <p:cNvPr id="15" name="Picture 14">
            <a:extLst>
              <a:ext uri="{FF2B5EF4-FFF2-40B4-BE49-F238E27FC236}">
                <a16:creationId xmlns:a16="http://schemas.microsoft.com/office/drawing/2014/main" id="{952AFED1-9EE8-AD36-9F45-736EF7A1261A}"/>
              </a:ext>
            </a:extLst>
          </p:cNvPr>
          <p:cNvPicPr>
            <a:picLocks noChangeAspect="1"/>
          </p:cNvPicPr>
          <p:nvPr/>
        </p:nvPicPr>
        <p:blipFill>
          <a:blip r:embed="rId9"/>
          <a:stretch>
            <a:fillRect/>
          </a:stretch>
        </p:blipFill>
        <p:spPr>
          <a:xfrm>
            <a:off x="6214347" y="1944515"/>
            <a:ext cx="1600610" cy="843398"/>
          </a:xfrm>
          <a:prstGeom prst="rect">
            <a:avLst/>
          </a:prstGeom>
        </p:spPr>
      </p:pic>
      <p:pic>
        <p:nvPicPr>
          <p:cNvPr id="22" name="Picture 21">
            <a:extLst>
              <a:ext uri="{FF2B5EF4-FFF2-40B4-BE49-F238E27FC236}">
                <a16:creationId xmlns:a16="http://schemas.microsoft.com/office/drawing/2014/main" id="{95954760-493F-1F21-FB6C-F3EB6E6A532F}"/>
              </a:ext>
            </a:extLst>
          </p:cNvPr>
          <p:cNvPicPr>
            <a:picLocks noChangeAspect="1"/>
          </p:cNvPicPr>
          <p:nvPr/>
        </p:nvPicPr>
        <p:blipFill>
          <a:blip r:embed="rId10"/>
          <a:stretch>
            <a:fillRect/>
          </a:stretch>
        </p:blipFill>
        <p:spPr>
          <a:xfrm>
            <a:off x="10239479" y="1956736"/>
            <a:ext cx="1346506" cy="831177"/>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aphicFrame>
        <p:nvGraphicFramePr>
          <p:cNvPr id="8" name="Graphique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938872555"/>
              </p:ext>
            </p:extLst>
          </p:nvPr>
        </p:nvGraphicFramePr>
        <p:xfrm>
          <a:off x="1699260" y="1670680"/>
          <a:ext cx="8580120" cy="4379599"/>
        </p:xfrm>
        <a:graphic>
          <a:graphicData uri="http://schemas.openxmlformats.org/drawingml/2006/chart">
            <c:chart xmlns:c="http://schemas.openxmlformats.org/drawingml/2006/chart" xmlns:r="http://schemas.openxmlformats.org/officeDocument/2006/relationships" r:id="rId3"/>
          </a:graphicData>
        </a:graphic>
      </p:graphicFrame>
      <p:sp>
        <p:nvSpPr>
          <p:cNvPr id="1869" name="Google Shape;1869;p2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3G </a:t>
            </a:r>
            <a:r>
              <a:rPr lang="fr-FR" sz="2400" dirty="0" err="1">
                <a:solidFill>
                  <a:srgbClr val="414141"/>
                </a:solidFill>
              </a:rPr>
              <a:t>coverage</a:t>
            </a:r>
            <a:br>
              <a:rPr lang="fr-FR" sz="2400" dirty="0">
                <a:solidFill>
                  <a:srgbClr val="414141"/>
                </a:solidFill>
              </a:rPr>
            </a:br>
            <a:br>
              <a:rPr lang="fr-FR" dirty="0">
                <a:solidFill>
                  <a:srgbClr val="7F7F7F"/>
                </a:solidFill>
                <a:latin typeface="Verdana"/>
                <a:ea typeface="Verdana"/>
                <a:cs typeface="Verdana"/>
                <a:sym typeface="Verdana"/>
              </a:rPr>
            </a:br>
            <a:r>
              <a:rPr lang="fr-FR" sz="2000" dirty="0">
                <a:solidFill>
                  <a:srgbClr val="7F7F7F"/>
                </a:solidFill>
                <a:latin typeface="Verdana"/>
                <a:ea typeface="Verdana"/>
                <a:cs typeface="Verdana"/>
                <a:sym typeface="Verdana"/>
              </a:rPr>
              <a:t>All </a:t>
            </a:r>
            <a:r>
              <a:rPr lang="fr-FR" sz="2000" dirty="0" err="1">
                <a:solidFill>
                  <a:srgbClr val="7F7F7F"/>
                </a:solidFill>
                <a:latin typeface="Verdana"/>
                <a:ea typeface="Verdana"/>
                <a:cs typeface="Verdana"/>
                <a:sym typeface="Verdana"/>
              </a:rPr>
              <a:t>operators</a:t>
            </a:r>
            <a:r>
              <a:rPr lang="fr-FR" sz="2000" dirty="0">
                <a:solidFill>
                  <a:srgbClr val="7F7F7F"/>
                </a:solidFill>
                <a:latin typeface="Verdana"/>
                <a:ea typeface="Verdana"/>
                <a:cs typeface="Verdana"/>
                <a:sym typeface="Verdana"/>
              </a:rPr>
              <a:t> </a:t>
            </a:r>
            <a:r>
              <a:rPr lang="fr-FR" sz="2000" dirty="0" err="1">
                <a:solidFill>
                  <a:srgbClr val="7F7F7F"/>
                </a:solidFill>
                <a:latin typeface="Verdana"/>
                <a:ea typeface="Verdana"/>
                <a:cs typeface="Verdana"/>
                <a:sym typeface="Verdana"/>
              </a:rPr>
              <a:t>failed</a:t>
            </a:r>
            <a:r>
              <a:rPr lang="fr-FR" sz="2000" dirty="0">
                <a:solidFill>
                  <a:srgbClr val="7F7F7F"/>
                </a:solidFill>
                <a:latin typeface="Verdana"/>
                <a:ea typeface="Verdana"/>
                <a:cs typeface="Verdana"/>
                <a:sym typeface="Verdana"/>
              </a:rPr>
              <a:t> to </a:t>
            </a:r>
            <a:r>
              <a:rPr lang="fr-FR" sz="2000" dirty="0" err="1">
                <a:solidFill>
                  <a:srgbClr val="7F7F7F"/>
                </a:solidFill>
                <a:latin typeface="Verdana"/>
                <a:ea typeface="Verdana"/>
                <a:cs typeface="Verdana"/>
                <a:sym typeface="Verdana"/>
              </a:rPr>
              <a:t>meet</a:t>
            </a:r>
            <a:r>
              <a:rPr lang="fr-FR" sz="2000" dirty="0">
                <a:solidFill>
                  <a:srgbClr val="7F7F7F"/>
                </a:solidFill>
                <a:latin typeface="Verdana"/>
                <a:ea typeface="Verdana"/>
                <a:cs typeface="Verdana"/>
                <a:sym typeface="Verdana"/>
              </a:rPr>
              <a:t> ARCEP </a:t>
            </a:r>
            <a:r>
              <a:rPr lang="fr-FR" sz="2000" dirty="0" err="1">
                <a:solidFill>
                  <a:srgbClr val="7F7F7F"/>
                </a:solidFill>
                <a:latin typeface="Verdana"/>
                <a:ea typeface="Verdana"/>
                <a:cs typeface="Verdana"/>
                <a:sym typeface="Verdana"/>
              </a:rPr>
              <a:t>thresholds</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70" name="Google Shape;1870;p2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19</a:t>
            </a:fld>
            <a:endParaRPr sz="651" b="0" i="0" u="none" strike="noStrike" cap="none">
              <a:solidFill>
                <a:srgbClr val="000000"/>
              </a:solidFill>
              <a:latin typeface="Verdana"/>
              <a:ea typeface="Verdana"/>
              <a:cs typeface="Verdana"/>
              <a:sym typeface="Verdana"/>
            </a:endParaRPr>
          </a:p>
        </p:txBody>
      </p:sp>
      <p:sp>
        <p:nvSpPr>
          <p:cNvPr id="1871" name="Google Shape;1871;p2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73" name="Google Shape;1873;p29"/>
          <p:cNvCxnSpPr/>
          <p:nvPr/>
        </p:nvCxnSpPr>
        <p:spPr>
          <a:xfrm>
            <a:off x="3594011" y="2783201"/>
            <a:ext cx="5229225"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Summary</a:t>
            </a:r>
            <a:endParaRPr dirty="0"/>
          </a:p>
        </p:txBody>
      </p:sp>
      <p:sp>
        <p:nvSpPr>
          <p:cNvPr id="1439" name="Google Shape;1439;p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9p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mtClean="0"/>
              <a:pPr/>
              <a:t>2</a:t>
            </a:fld>
            <a:endParaRPr sz="651" b="0" i="0" u="none" strike="noStrike" cap="none">
              <a:solidFill>
                <a:srgbClr val="000000"/>
              </a:solidFill>
              <a:latin typeface="Verdana"/>
              <a:ea typeface="Verdana"/>
              <a:cs typeface="Verdana"/>
              <a:sym typeface="Verdana"/>
            </a:endParaRPr>
          </a:p>
        </p:txBody>
      </p:sp>
      <p:graphicFrame>
        <p:nvGraphicFramePr>
          <p:cNvPr id="1440" name="Google Shape;1440;p3"/>
          <p:cNvGraphicFramePr/>
          <p:nvPr>
            <p:extLst>
              <p:ext uri="{D42A27DB-BD31-4B8C-83A1-F6EECF244321}">
                <p14:modId xmlns:p14="http://schemas.microsoft.com/office/powerpoint/2010/main" val="2987121093"/>
              </p:ext>
            </p:extLst>
          </p:nvPr>
        </p:nvGraphicFramePr>
        <p:xfrm>
          <a:off x="921482" y="1430005"/>
          <a:ext cx="10996150" cy="3552450"/>
        </p:xfrm>
        <a:graphic>
          <a:graphicData uri="http://schemas.openxmlformats.org/drawingml/2006/table">
            <a:tbl>
              <a:tblPr>
                <a:noFill/>
                <a:tableStyleId>{62A84436-6C33-42CD-8F6A-DCAEFB94276C}</a:tableStyleId>
              </a:tblPr>
              <a:tblGrid>
                <a:gridCol w="10136150">
                  <a:extLst>
                    <a:ext uri="{9D8B030D-6E8A-4147-A177-3AD203B41FA5}">
                      <a16:colId xmlns:a16="http://schemas.microsoft.com/office/drawing/2014/main" val="20000"/>
                    </a:ext>
                  </a:extLst>
                </a:gridCol>
                <a:gridCol w="860000">
                  <a:extLst>
                    <a:ext uri="{9D8B030D-6E8A-4147-A177-3AD203B41FA5}">
                      <a16:colId xmlns:a16="http://schemas.microsoft.com/office/drawing/2014/main" val="20001"/>
                    </a:ext>
                  </a:extLst>
                </a:gridCol>
              </a:tblGrid>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a:solidFill>
                            <a:srgbClr val="414141"/>
                          </a:solidFill>
                          <a:latin typeface="Verdana"/>
                          <a:ea typeface="Verdana"/>
                          <a:cs typeface="Verdana"/>
                          <a:sym typeface="Quattrocento Sans"/>
                        </a:rPr>
                        <a:t>Scope of </a:t>
                      </a:r>
                      <a:r>
                        <a:rPr lang="fr-FR" sz="1600" b="0" i="0" u="none" strike="noStrike" cap="none" dirty="0" err="1">
                          <a:solidFill>
                            <a:srgbClr val="414141"/>
                          </a:solidFill>
                          <a:latin typeface="Verdana"/>
                          <a:ea typeface="Verdana"/>
                          <a:cs typeface="Verdana"/>
                          <a:sym typeface="Quattrocento Sans"/>
                        </a:rPr>
                        <a:t>Intermediate</a:t>
                      </a:r>
                      <a:r>
                        <a:rPr lang="fr-FR" sz="1600" b="0" i="0" u="none" strike="noStrike" cap="none" dirty="0">
                          <a:solidFill>
                            <a:srgbClr val="414141"/>
                          </a:solidFill>
                          <a:latin typeface="Verdana"/>
                          <a:ea typeface="Verdana"/>
                          <a:cs typeface="Verdana"/>
                          <a:sym typeface="Quattrocento Sans"/>
                        </a:rPr>
                        <a:t> Report</a:t>
                      </a:r>
                      <a:endParaRPr sz="1600" b="0" i="0" u="none" strike="noStrike" cap="none" dirty="0">
                        <a:solidFill>
                          <a:srgbClr val="414141"/>
                        </a:solidFill>
                        <a:latin typeface="Verdana"/>
                        <a:ea typeface="Verdana"/>
                        <a:cs typeface="Verdana"/>
                        <a:sym typeface="Arial"/>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3</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err="1">
                          <a:solidFill>
                            <a:srgbClr val="414141"/>
                          </a:solidFill>
                          <a:latin typeface="Verdana"/>
                          <a:ea typeface="Verdana"/>
                          <a:cs typeface="Verdana"/>
                          <a:sym typeface="Verdana"/>
                        </a:rPr>
                        <a:t>Executive</a:t>
                      </a:r>
                      <a:r>
                        <a:rPr lang="fr-FR" sz="1600" b="0" i="0" u="none" strike="noStrike" cap="none" dirty="0">
                          <a:solidFill>
                            <a:srgbClr val="414141"/>
                          </a:solidFill>
                          <a:latin typeface="Verdana"/>
                          <a:ea typeface="Verdana"/>
                          <a:cs typeface="Verdana"/>
                          <a:sym typeface="Verdana"/>
                        </a:rPr>
                        <a:t> </a:t>
                      </a:r>
                      <a:r>
                        <a:rPr lang="fr-FR" sz="1600" b="0" i="0" u="none" strike="noStrike" cap="none" dirty="0" err="1">
                          <a:solidFill>
                            <a:srgbClr val="414141"/>
                          </a:solidFill>
                          <a:latin typeface="Verdana"/>
                          <a:ea typeface="Verdana"/>
                          <a:cs typeface="Verdana"/>
                          <a:sym typeface="Verdana"/>
                        </a:rPr>
                        <a:t>Summary</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5</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Key Results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11</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Coverage</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16</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Voice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23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92075">
                <a:tc>
                  <a:txBody>
                    <a:bodyPr/>
                    <a:lstStyle/>
                    <a:p>
                      <a:pPr marL="355600" marR="0" lvl="0" indent="-355600" algn="l" rtl="0">
                        <a:lnSpc>
                          <a:spcPct val="106000"/>
                        </a:lnSpc>
                        <a:spcBef>
                          <a:spcPts val="0"/>
                        </a:spcBef>
                        <a:spcAft>
                          <a:spcPts val="0"/>
                        </a:spcAft>
                        <a:buClr>
                          <a:srgbClr val="000000"/>
                        </a:buClr>
                        <a:buSzPts val="1600"/>
                        <a:buFont typeface="Noto Sans Symbols"/>
                        <a:buNone/>
                      </a:pPr>
                      <a:r>
                        <a:rPr lang="fr-FR" sz="1600" b="0" i="0" u="none" strike="noStrike" cap="none">
                          <a:solidFill>
                            <a:srgbClr val="414141"/>
                          </a:solidFill>
                          <a:latin typeface="Verdana"/>
                          <a:ea typeface="Verdana"/>
                          <a:cs typeface="Verdana"/>
                          <a:sym typeface="Verdana"/>
                        </a:rPr>
                        <a:t>Benchmarking Data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33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41" name="Google Shape;1441;p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651"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pPr marL="0" marR="0" lvl="0" indent="0" algn="l" rtl="0">
              <a:lnSpc>
                <a:spcPct val="100000"/>
              </a:lnSpc>
              <a:spcBef>
                <a:spcPts val="0"/>
              </a:spcBef>
              <a:spcAft>
                <a:spcPts val="0"/>
              </a:spcAft>
              <a:buClr>
                <a:srgbClr val="000000"/>
              </a:buClr>
              <a:buSzPts val="651"/>
              <a:buFont typeface="Verdana"/>
              <a:buNone/>
            </a:pPr>
            <a:endParaRPr/>
          </a:p>
        </p:txBody>
      </p:sp>
      <p:sp>
        <p:nvSpPr>
          <p:cNvPr id="1442" name="Google Shape;1442;p3"/>
          <p:cNvSpPr/>
          <p:nvPr/>
        </p:nvSpPr>
        <p:spPr>
          <a:xfrm>
            <a:off x="469900" y="1536251"/>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3" name="Google Shape;1443;p3"/>
          <p:cNvSpPr/>
          <p:nvPr/>
        </p:nvSpPr>
        <p:spPr>
          <a:xfrm>
            <a:off x="470440" y="2702778"/>
            <a:ext cx="367041" cy="368120"/>
          </a:xfrm>
          <a:custGeom>
            <a:avLst/>
            <a:gdLst/>
            <a:ahLst/>
            <a:cxnLst/>
            <a:rect l="l" t="t" r="r" b="b"/>
            <a:pathLst>
              <a:path w="512" h="512" extrusionOk="0">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4" name="Google Shape;1444;p3"/>
          <p:cNvSpPr/>
          <p:nvPr/>
        </p:nvSpPr>
        <p:spPr>
          <a:xfrm>
            <a:off x="469450" y="3309285"/>
            <a:ext cx="369021" cy="370106"/>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nvGrpSpPr>
          <p:cNvPr id="1445" name="Google Shape;1445;p3"/>
          <p:cNvGrpSpPr/>
          <p:nvPr/>
        </p:nvGrpSpPr>
        <p:grpSpPr>
          <a:xfrm>
            <a:off x="469122" y="3902805"/>
            <a:ext cx="369676" cy="369676"/>
            <a:chOff x="5426" y="1148"/>
            <a:chExt cx="340" cy="340"/>
          </a:xfrm>
        </p:grpSpPr>
        <p:sp>
          <p:nvSpPr>
            <p:cNvPr id="1446" name="Google Shape;1446;p3"/>
            <p:cNvSpPr/>
            <p:nvPr/>
          </p:nvSpPr>
          <p:spPr>
            <a:xfrm>
              <a:off x="5518" y="1254"/>
              <a:ext cx="156" cy="142"/>
            </a:xfrm>
            <a:custGeom>
              <a:avLst/>
              <a:gdLst/>
              <a:ahLst/>
              <a:cxnLst/>
              <a:rect l="l" t="t" r="r" b="b"/>
              <a:pathLst>
                <a:path w="235" h="213" extrusionOk="0">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7" name="Google Shape;1447;p3"/>
            <p:cNvSpPr/>
            <p:nvPr/>
          </p:nvSpPr>
          <p:spPr>
            <a:xfrm>
              <a:off x="5553" y="1233"/>
              <a:ext cx="85" cy="78"/>
            </a:xfrm>
            <a:custGeom>
              <a:avLst/>
              <a:gdLst/>
              <a:ahLst/>
              <a:cxnLst/>
              <a:rect l="l" t="t" r="r" b="b"/>
              <a:pathLst>
                <a:path w="128" h="117" extrusionOk="0">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8" name="Google Shape;1448;p3"/>
            <p:cNvSpPr/>
            <p:nvPr/>
          </p:nvSpPr>
          <p:spPr>
            <a:xfrm>
              <a:off x="5426" y="1148"/>
              <a:ext cx="340" cy="34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sp>
        <p:nvSpPr>
          <p:cNvPr id="1449" name="Google Shape;1449;p3"/>
          <p:cNvSpPr/>
          <p:nvPr/>
        </p:nvSpPr>
        <p:spPr>
          <a:xfrm>
            <a:off x="470145" y="215131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0" name="Google Shape;1450;p3"/>
          <p:cNvSpPr/>
          <p:nvPr/>
        </p:nvSpPr>
        <p:spPr>
          <a:xfrm>
            <a:off x="469361" y="4556862"/>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67790370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10" name="Picture 9">
            <a:extLst>
              <a:ext uri="{FF2B5EF4-FFF2-40B4-BE49-F238E27FC236}">
                <a16:creationId xmlns:a16="http://schemas.microsoft.com/office/drawing/2014/main" id="{26191158-D4C7-4A89-BB1A-4CE93DB8506B}"/>
              </a:ext>
            </a:extLst>
          </p:cNvPr>
          <p:cNvPicPr>
            <a:picLocks noChangeAspect="1"/>
          </p:cNvPicPr>
          <p:nvPr/>
        </p:nvPicPr>
        <p:blipFill>
          <a:blip r:embed="rId3"/>
          <a:stretch>
            <a:fillRect/>
          </a:stretch>
        </p:blipFill>
        <p:spPr>
          <a:xfrm>
            <a:off x="7774440" y="1911286"/>
            <a:ext cx="3521089" cy="3422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A17C1358-DD11-526F-73DC-3495EB85D81E}"/>
              </a:ext>
            </a:extLst>
          </p:cNvPr>
          <p:cNvPicPr>
            <a:picLocks noChangeAspect="1"/>
          </p:cNvPicPr>
          <p:nvPr/>
        </p:nvPicPr>
        <p:blipFill>
          <a:blip r:embed="rId4"/>
          <a:stretch>
            <a:fillRect/>
          </a:stretch>
        </p:blipFill>
        <p:spPr>
          <a:xfrm>
            <a:off x="4100373" y="1908920"/>
            <a:ext cx="3431167" cy="3448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987B96A9-EA6D-129A-A020-854282490013}"/>
              </a:ext>
            </a:extLst>
          </p:cNvPr>
          <p:cNvPicPr>
            <a:picLocks noChangeAspect="1"/>
          </p:cNvPicPr>
          <p:nvPr/>
        </p:nvPicPr>
        <p:blipFill>
          <a:blip r:embed="rId5"/>
          <a:stretch>
            <a:fillRect/>
          </a:stretch>
        </p:blipFill>
        <p:spPr>
          <a:xfrm>
            <a:off x="426917" y="1885058"/>
            <a:ext cx="3460214" cy="3448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79" name="Google Shape;1879;p30"/>
          <p:cNvSpPr txBox="1">
            <a:spLocks noGrp="1"/>
          </p:cNvSpPr>
          <p:nvPr>
            <p:ph type="title"/>
          </p:nvPr>
        </p:nvSpPr>
        <p:spPr>
          <a:xfrm>
            <a:off x="469900" y="412421"/>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3G </a:t>
            </a:r>
            <a:r>
              <a:rPr lang="fr-FR" sz="2400" dirty="0" err="1">
                <a:solidFill>
                  <a:srgbClr val="414141"/>
                </a:solidFill>
              </a:rPr>
              <a:t>coverage-Maps</a:t>
            </a:r>
            <a:br>
              <a:rPr lang="fr-FR" sz="2400" dirty="0">
                <a:solidFill>
                  <a:srgbClr val="414141"/>
                </a:solidFill>
              </a:rPr>
            </a:br>
            <a:br>
              <a:rPr lang="fr-FR" sz="2400" dirty="0">
                <a:solidFill>
                  <a:srgbClr val="414141"/>
                </a:solidFill>
              </a:rPr>
            </a:br>
            <a:r>
              <a:rPr lang="fr-FR" dirty="0" err="1">
                <a:solidFill>
                  <a:srgbClr val="7F7F7F"/>
                </a:solidFill>
                <a:latin typeface="Verdana"/>
                <a:ea typeface="Verdana"/>
                <a:cs typeface="Verdana"/>
                <a:sym typeface="Verdana"/>
              </a:rPr>
              <a:t>MTN’s</a:t>
            </a:r>
            <a:r>
              <a:rPr lang="fr-FR" dirty="0">
                <a:solidFill>
                  <a:srgbClr val="7F7F7F"/>
                </a:solidFill>
                <a:latin typeface="Verdana"/>
                <a:ea typeface="Verdana"/>
                <a:cs typeface="Verdana"/>
                <a:sym typeface="Verdana"/>
              </a:rPr>
              <a:t> 3G </a:t>
            </a:r>
            <a:r>
              <a:rPr lang="fr-FR" dirty="0" err="1">
                <a:solidFill>
                  <a:srgbClr val="7F7F7F"/>
                </a:solidFill>
                <a:latin typeface="Verdana"/>
                <a:ea typeface="Verdana"/>
                <a:cs typeface="Verdana"/>
                <a:sym typeface="Verdana"/>
              </a:rPr>
              <a:t>coverage</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is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lower</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than</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CELTISS’s</a:t>
            </a:r>
            <a:r>
              <a:rPr lang="fr-FR" dirty="0">
                <a:solidFill>
                  <a:srgbClr val="7F7F7F"/>
                </a:solidFill>
                <a:latin typeface="Verdana"/>
                <a:ea typeface="Verdana"/>
                <a:cs typeface="Verdana"/>
                <a:sym typeface="Verdana"/>
              </a:rPr>
              <a:t> </a:t>
            </a:r>
            <a:r>
              <a:rPr lang="fr-FR" dirty="0">
                <a:solidFill>
                  <a:srgbClr val="7F7F7F"/>
                </a:solidFill>
              </a:rPr>
              <a:t>and</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MOOV’s</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80" name="Google Shape;1880;p3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20</a:t>
            </a:fld>
            <a:endParaRPr sz="651" b="0" i="0" u="none" strike="noStrike" cap="none">
              <a:solidFill>
                <a:srgbClr val="000000"/>
              </a:solidFill>
              <a:latin typeface="Verdana"/>
              <a:ea typeface="Verdana"/>
              <a:cs typeface="Verdana"/>
              <a:sym typeface="Verdana"/>
            </a:endParaRPr>
          </a:p>
        </p:txBody>
      </p:sp>
      <p:sp>
        <p:nvSpPr>
          <p:cNvPr id="1881" name="Google Shape;1881;p3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84" name="Google Shape;1884;p30"/>
          <p:cNvPicPr preferRelativeResize="0"/>
          <p:nvPr/>
        </p:nvPicPr>
        <p:blipFill rotWithShape="1">
          <a:blip r:embed="rId6">
            <a:alphaModFix/>
          </a:blip>
          <a:srcRect/>
          <a:stretch/>
        </p:blipFill>
        <p:spPr>
          <a:xfrm>
            <a:off x="429761" y="1885557"/>
            <a:ext cx="292340" cy="300095"/>
          </a:xfrm>
          <a:prstGeom prst="roundRect">
            <a:avLst>
              <a:gd name="adj" fmla="val 8594"/>
            </a:avLst>
          </a:prstGeom>
          <a:solidFill>
            <a:srgbClr val="ECECEC"/>
          </a:solidFill>
          <a:ln>
            <a:noFill/>
          </a:ln>
          <a:effectLst>
            <a:reflection stA="38000" endPos="28000" dist="5000" dir="5400000" sy="-100000" algn="bl" rotWithShape="0"/>
          </a:effectLst>
        </p:spPr>
      </p:pic>
      <p:pic>
        <p:nvPicPr>
          <p:cNvPr id="1887" name="Google Shape;1887;p30"/>
          <p:cNvPicPr preferRelativeResize="0"/>
          <p:nvPr/>
        </p:nvPicPr>
        <p:blipFill rotWithShape="1">
          <a:blip r:embed="rId7">
            <a:alphaModFix/>
          </a:blip>
          <a:srcRect l="8657" r="10313"/>
          <a:stretch/>
        </p:blipFill>
        <p:spPr>
          <a:xfrm>
            <a:off x="4101802" y="1899347"/>
            <a:ext cx="351632" cy="272513"/>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863;p28">
            <a:extLst>
              <a:ext uri="{FF2B5EF4-FFF2-40B4-BE49-F238E27FC236}">
                <a16:creationId xmlns:a16="http://schemas.microsoft.com/office/drawing/2014/main" id="{0BC7AD00-427A-133B-653E-10463ABB39E6}"/>
              </a:ext>
            </a:extLst>
          </p:cNvPr>
          <p:cNvPicPr preferRelativeResize="0"/>
          <p:nvPr/>
        </p:nvPicPr>
        <p:blipFill rotWithShape="1">
          <a:blip r:embed="rId8">
            <a:alphaModFix/>
          </a:blip>
          <a:srcRect/>
          <a:stretch/>
        </p:blipFill>
        <p:spPr>
          <a:xfrm>
            <a:off x="7774440" y="1899347"/>
            <a:ext cx="361361" cy="310577"/>
          </a:xfrm>
          <a:prstGeom prst="rect">
            <a:avLst/>
          </a:prstGeom>
          <a:noFill/>
          <a:ln>
            <a:noFill/>
          </a:ln>
        </p:spPr>
      </p:pic>
      <p:pic>
        <p:nvPicPr>
          <p:cNvPr id="6" name="Picture 5">
            <a:extLst>
              <a:ext uri="{FF2B5EF4-FFF2-40B4-BE49-F238E27FC236}">
                <a16:creationId xmlns:a16="http://schemas.microsoft.com/office/drawing/2014/main" id="{A0997568-C375-D5FA-C720-8087E95212A7}"/>
              </a:ext>
            </a:extLst>
          </p:cNvPr>
          <p:cNvPicPr>
            <a:picLocks noChangeAspect="1"/>
          </p:cNvPicPr>
          <p:nvPr/>
        </p:nvPicPr>
        <p:blipFill>
          <a:blip r:embed="rId9"/>
          <a:stretch>
            <a:fillRect/>
          </a:stretch>
        </p:blipFill>
        <p:spPr>
          <a:xfrm>
            <a:off x="2292827" y="1885058"/>
            <a:ext cx="1579925" cy="793353"/>
          </a:xfrm>
          <a:prstGeom prst="rect">
            <a:avLst/>
          </a:prstGeom>
        </p:spPr>
      </p:pic>
      <p:pic>
        <p:nvPicPr>
          <p:cNvPr id="15" name="Picture 14">
            <a:extLst>
              <a:ext uri="{FF2B5EF4-FFF2-40B4-BE49-F238E27FC236}">
                <a16:creationId xmlns:a16="http://schemas.microsoft.com/office/drawing/2014/main" id="{4CA00EDB-5332-0555-DF8F-14425D8976CD}"/>
              </a:ext>
            </a:extLst>
          </p:cNvPr>
          <p:cNvPicPr>
            <a:picLocks noChangeAspect="1"/>
          </p:cNvPicPr>
          <p:nvPr/>
        </p:nvPicPr>
        <p:blipFill>
          <a:blip r:embed="rId10"/>
          <a:stretch>
            <a:fillRect/>
          </a:stretch>
        </p:blipFill>
        <p:spPr>
          <a:xfrm>
            <a:off x="6000093" y="1885058"/>
            <a:ext cx="1506130" cy="793353"/>
          </a:xfrm>
          <a:prstGeom prst="rect">
            <a:avLst/>
          </a:prstGeom>
        </p:spPr>
      </p:pic>
      <p:pic>
        <p:nvPicPr>
          <p:cNvPr id="24" name="Picture 23">
            <a:extLst>
              <a:ext uri="{FF2B5EF4-FFF2-40B4-BE49-F238E27FC236}">
                <a16:creationId xmlns:a16="http://schemas.microsoft.com/office/drawing/2014/main" id="{E34F4A6B-47A4-45A2-E9BC-D929FC5C9806}"/>
              </a:ext>
            </a:extLst>
          </p:cNvPr>
          <p:cNvPicPr>
            <a:picLocks noChangeAspect="1"/>
          </p:cNvPicPr>
          <p:nvPr/>
        </p:nvPicPr>
        <p:blipFill>
          <a:blip r:embed="rId11"/>
          <a:stretch>
            <a:fillRect/>
          </a:stretch>
        </p:blipFill>
        <p:spPr>
          <a:xfrm>
            <a:off x="9715604" y="1885058"/>
            <a:ext cx="1579925" cy="828864"/>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aphicFrame>
        <p:nvGraphicFramePr>
          <p:cNvPr id="8" name="Graphique 1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1465587675"/>
              </p:ext>
            </p:extLst>
          </p:nvPr>
        </p:nvGraphicFramePr>
        <p:xfrm>
          <a:off x="1785937" y="1755165"/>
          <a:ext cx="8620125" cy="4447515"/>
        </p:xfrm>
        <a:graphic>
          <a:graphicData uri="http://schemas.openxmlformats.org/drawingml/2006/chart">
            <c:chart xmlns:c="http://schemas.openxmlformats.org/drawingml/2006/chart" xmlns:r="http://schemas.openxmlformats.org/officeDocument/2006/relationships" r:id="rId3"/>
          </a:graphicData>
        </a:graphic>
      </p:graphicFrame>
      <p:sp>
        <p:nvSpPr>
          <p:cNvPr id="1896" name="Google Shape;1896;p3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4G </a:t>
            </a:r>
            <a:r>
              <a:rPr lang="fr-FR" sz="2400" dirty="0" err="1">
                <a:solidFill>
                  <a:srgbClr val="414141"/>
                </a:solidFill>
              </a:rPr>
              <a:t>coverage</a:t>
            </a:r>
            <a:br>
              <a:rPr lang="fr-FR" sz="2400" dirty="0">
                <a:solidFill>
                  <a:srgbClr val="414141"/>
                </a:solidFill>
              </a:rPr>
            </a:br>
            <a:br>
              <a:rPr lang="fr-FR" sz="2400" dirty="0">
                <a:solidFill>
                  <a:srgbClr val="414141"/>
                </a:solidFill>
              </a:rPr>
            </a:br>
            <a:r>
              <a:rPr lang="fr-FR" sz="2000" dirty="0">
                <a:solidFill>
                  <a:srgbClr val="7F7F7F"/>
                </a:solidFill>
                <a:latin typeface="Verdana"/>
                <a:ea typeface="Verdana"/>
                <a:cs typeface="Verdana"/>
                <a:sym typeface="Verdana"/>
              </a:rPr>
              <a:t>All </a:t>
            </a:r>
            <a:r>
              <a:rPr lang="fr-FR" sz="2000" dirty="0" err="1">
                <a:solidFill>
                  <a:srgbClr val="7F7F7F"/>
                </a:solidFill>
                <a:latin typeface="Verdana"/>
                <a:ea typeface="Verdana"/>
                <a:cs typeface="Verdana"/>
                <a:sym typeface="Verdana"/>
              </a:rPr>
              <a:t>operators</a:t>
            </a:r>
            <a:r>
              <a:rPr lang="fr-FR" sz="2000" dirty="0">
                <a:solidFill>
                  <a:srgbClr val="7F7F7F"/>
                </a:solidFill>
                <a:latin typeface="Verdana"/>
                <a:ea typeface="Verdana"/>
                <a:cs typeface="Verdana"/>
                <a:sym typeface="Verdana"/>
              </a:rPr>
              <a:t> </a:t>
            </a:r>
            <a:r>
              <a:rPr lang="fr-FR" sz="2000" dirty="0" err="1">
                <a:solidFill>
                  <a:srgbClr val="7F7F7F"/>
                </a:solidFill>
                <a:latin typeface="Verdana"/>
                <a:ea typeface="Verdana"/>
                <a:cs typeface="Verdana"/>
                <a:sym typeface="Verdana"/>
              </a:rPr>
              <a:t>failed</a:t>
            </a:r>
            <a:r>
              <a:rPr lang="fr-FR" sz="2000" dirty="0">
                <a:solidFill>
                  <a:srgbClr val="7F7F7F"/>
                </a:solidFill>
                <a:latin typeface="Verdana"/>
                <a:ea typeface="Verdana"/>
                <a:cs typeface="Verdana"/>
                <a:sym typeface="Verdana"/>
              </a:rPr>
              <a:t> to </a:t>
            </a:r>
            <a:r>
              <a:rPr lang="fr-FR" sz="2000" dirty="0" err="1">
                <a:solidFill>
                  <a:srgbClr val="7F7F7F"/>
                </a:solidFill>
                <a:latin typeface="Verdana"/>
                <a:ea typeface="Verdana"/>
                <a:cs typeface="Verdana"/>
                <a:sym typeface="Verdana"/>
              </a:rPr>
              <a:t>meet</a:t>
            </a:r>
            <a:r>
              <a:rPr lang="fr-FR" sz="2000" dirty="0">
                <a:solidFill>
                  <a:srgbClr val="7F7F7F"/>
                </a:solidFill>
                <a:latin typeface="Verdana"/>
                <a:ea typeface="Verdana"/>
                <a:cs typeface="Verdana"/>
                <a:sym typeface="Verdana"/>
              </a:rPr>
              <a:t> ARCEP </a:t>
            </a:r>
            <a:r>
              <a:rPr lang="fr-FR" sz="2000" dirty="0" err="1">
                <a:solidFill>
                  <a:srgbClr val="7F7F7F"/>
                </a:solidFill>
                <a:latin typeface="Verdana"/>
                <a:ea typeface="Verdana"/>
                <a:cs typeface="Verdana"/>
                <a:sym typeface="Verdana"/>
              </a:rPr>
              <a:t>thresholds</a:t>
            </a:r>
            <a:r>
              <a:rPr lang="fr-FR" dirty="0">
                <a:solidFill>
                  <a:srgbClr val="7F7F7F"/>
                </a:solidFill>
                <a:latin typeface="Verdana"/>
                <a:ea typeface="Verdana"/>
                <a:cs typeface="Verdana"/>
                <a:sym typeface="Verdana"/>
              </a:rPr>
              <a:t>.</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97" name="Google Shape;1897;p3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21</a:t>
            </a:fld>
            <a:endParaRPr sz="651" b="0" i="0" u="none" strike="noStrike" cap="none">
              <a:solidFill>
                <a:srgbClr val="000000"/>
              </a:solidFill>
              <a:latin typeface="Verdana"/>
              <a:ea typeface="Verdana"/>
              <a:cs typeface="Verdana"/>
              <a:sym typeface="Verdana"/>
            </a:endParaRPr>
          </a:p>
        </p:txBody>
      </p:sp>
      <p:sp>
        <p:nvSpPr>
          <p:cNvPr id="1898" name="Google Shape;1898;p3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00" name="Google Shape;1900;p31"/>
          <p:cNvCxnSpPr/>
          <p:nvPr/>
        </p:nvCxnSpPr>
        <p:spPr>
          <a:xfrm>
            <a:off x="2788920" y="3026751"/>
            <a:ext cx="6945923"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pic>
        <p:nvPicPr>
          <p:cNvPr id="8" name="Picture 7">
            <a:extLst>
              <a:ext uri="{FF2B5EF4-FFF2-40B4-BE49-F238E27FC236}">
                <a16:creationId xmlns:a16="http://schemas.microsoft.com/office/drawing/2014/main" id="{63C5E4F5-5299-632A-1C4E-0BEA492E3F8A}"/>
              </a:ext>
            </a:extLst>
          </p:cNvPr>
          <p:cNvPicPr>
            <a:picLocks noChangeAspect="1"/>
          </p:cNvPicPr>
          <p:nvPr/>
        </p:nvPicPr>
        <p:blipFill>
          <a:blip r:embed="rId3"/>
          <a:stretch>
            <a:fillRect/>
          </a:stretch>
        </p:blipFill>
        <p:spPr>
          <a:xfrm>
            <a:off x="7709991" y="1908979"/>
            <a:ext cx="3671600" cy="3435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A5933A75-F199-061E-72B8-280832740A2D}"/>
              </a:ext>
            </a:extLst>
          </p:cNvPr>
          <p:cNvPicPr>
            <a:picLocks noChangeAspect="1"/>
          </p:cNvPicPr>
          <p:nvPr/>
        </p:nvPicPr>
        <p:blipFill>
          <a:blip r:embed="rId3"/>
          <a:stretch>
            <a:fillRect/>
          </a:stretch>
        </p:blipFill>
        <p:spPr>
          <a:xfrm>
            <a:off x="3925807" y="1931153"/>
            <a:ext cx="3549202" cy="3391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0092D3A0-D65B-3D28-77BE-F0D098D4F042}"/>
              </a:ext>
            </a:extLst>
          </p:cNvPr>
          <p:cNvPicPr>
            <a:picLocks noChangeAspect="1"/>
          </p:cNvPicPr>
          <p:nvPr/>
        </p:nvPicPr>
        <p:blipFill>
          <a:blip r:embed="rId4"/>
          <a:stretch>
            <a:fillRect/>
          </a:stretch>
        </p:blipFill>
        <p:spPr>
          <a:xfrm>
            <a:off x="469900" y="1908979"/>
            <a:ext cx="3238976" cy="3435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06" name="Google Shape;1906;p3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br>
              <a:rPr lang="fr-FR" sz="2400" dirty="0">
                <a:solidFill>
                  <a:srgbClr val="414141"/>
                </a:solidFill>
              </a:rPr>
            </a:br>
            <a:br>
              <a:rPr lang="fr-FR" sz="2400" dirty="0">
                <a:solidFill>
                  <a:srgbClr val="414141"/>
                </a:solidFill>
              </a:rPr>
            </a:br>
            <a:r>
              <a:rPr lang="fr-FR" sz="2400" dirty="0" err="1">
                <a:solidFill>
                  <a:srgbClr val="7F7F7F"/>
                </a:solidFill>
              </a:rPr>
              <a:t>MTN</a:t>
            </a:r>
            <a:r>
              <a:rPr lang="fr-FR" sz="2400" dirty="0" err="1">
                <a:solidFill>
                  <a:srgbClr val="7F7F7F"/>
                </a:solidFill>
                <a:latin typeface="Verdana"/>
                <a:ea typeface="Verdana"/>
                <a:cs typeface="Verdana"/>
                <a:sym typeface="Verdana"/>
              </a:rPr>
              <a:t>’s</a:t>
            </a:r>
            <a:r>
              <a:rPr lang="fr-FR" sz="2400" dirty="0">
                <a:solidFill>
                  <a:srgbClr val="7F7F7F"/>
                </a:solidFill>
                <a:latin typeface="Verdana"/>
                <a:ea typeface="Verdana"/>
                <a:cs typeface="Verdana"/>
                <a:sym typeface="Verdana"/>
              </a:rPr>
              <a:t> 4G </a:t>
            </a:r>
            <a:r>
              <a:rPr lang="fr-FR" sz="2400" dirty="0" err="1">
                <a:solidFill>
                  <a:srgbClr val="7F7F7F"/>
                </a:solidFill>
                <a:latin typeface="Verdana"/>
                <a:ea typeface="Verdana"/>
                <a:cs typeface="Verdana"/>
                <a:sym typeface="Verdana"/>
              </a:rPr>
              <a:t>coverage</a:t>
            </a:r>
            <a:r>
              <a:rPr lang="fr-FR" sz="2400" dirty="0">
                <a:solidFill>
                  <a:srgbClr val="7F7F7F"/>
                </a:solidFill>
                <a:latin typeface="Verdana"/>
                <a:ea typeface="Verdana"/>
                <a:cs typeface="Verdana"/>
                <a:sym typeface="Verdana"/>
              </a:rPr>
              <a:t> </a:t>
            </a:r>
            <a:r>
              <a:rPr lang="fr-FR" sz="2400" dirty="0" err="1">
                <a:solidFill>
                  <a:srgbClr val="7F7F7F"/>
                </a:solidFill>
                <a:latin typeface="Verdana"/>
                <a:ea typeface="Verdana"/>
                <a:cs typeface="Verdana"/>
                <a:sym typeface="Verdana"/>
              </a:rPr>
              <a:t>is</a:t>
            </a:r>
            <a:r>
              <a:rPr lang="fr-FR" sz="2400" dirty="0">
                <a:solidFill>
                  <a:srgbClr val="7F7F7F"/>
                </a:solidFill>
                <a:latin typeface="Verdana"/>
                <a:ea typeface="Verdana"/>
                <a:cs typeface="Verdana"/>
                <a:sym typeface="Verdana"/>
              </a:rPr>
              <a:t> </a:t>
            </a:r>
            <a:r>
              <a:rPr lang="fr-FR" sz="2400" dirty="0" err="1">
                <a:solidFill>
                  <a:srgbClr val="7F7F7F"/>
                </a:solidFill>
                <a:latin typeface="Verdana"/>
                <a:ea typeface="Verdana"/>
                <a:cs typeface="Verdana"/>
                <a:sym typeface="Verdana"/>
              </a:rPr>
              <a:t>better</a:t>
            </a:r>
            <a:r>
              <a:rPr lang="fr-FR" sz="2400" dirty="0">
                <a:solidFill>
                  <a:srgbClr val="7F7F7F"/>
                </a:solidFill>
              </a:rPr>
              <a:t> </a:t>
            </a:r>
            <a:r>
              <a:rPr lang="fr-FR" sz="2400" dirty="0" err="1">
                <a:solidFill>
                  <a:srgbClr val="7F7F7F"/>
                </a:solidFill>
              </a:rPr>
              <a:t>than</a:t>
            </a:r>
            <a:r>
              <a:rPr lang="fr-FR" sz="2400" dirty="0">
                <a:solidFill>
                  <a:srgbClr val="7F7F7F"/>
                </a:solidFill>
                <a:latin typeface="Verdana"/>
                <a:ea typeface="Verdana"/>
                <a:cs typeface="Verdana"/>
                <a:sym typeface="Verdana"/>
              </a:rPr>
              <a:t> </a:t>
            </a:r>
            <a:r>
              <a:rPr lang="fr-FR" sz="2400" dirty="0" err="1">
                <a:solidFill>
                  <a:srgbClr val="7F7F7F"/>
                </a:solidFill>
                <a:latin typeface="Verdana"/>
                <a:ea typeface="Verdana"/>
                <a:cs typeface="Verdana"/>
                <a:sym typeface="Verdana"/>
              </a:rPr>
              <a:t>MOOV’s</a:t>
            </a:r>
            <a:r>
              <a:rPr lang="fr-FR" sz="2400" dirty="0">
                <a:solidFill>
                  <a:srgbClr val="7F7F7F"/>
                </a:solidFill>
                <a:latin typeface="Verdana"/>
                <a:ea typeface="Verdana"/>
                <a:cs typeface="Verdana"/>
                <a:sym typeface="Verdana"/>
              </a:rPr>
              <a:t> and CELTISS.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endParaRPr sz="2400" dirty="0">
              <a:solidFill>
                <a:srgbClr val="414141"/>
              </a:solidFill>
            </a:endParaRPr>
          </a:p>
        </p:txBody>
      </p:sp>
      <p:sp>
        <p:nvSpPr>
          <p:cNvPr id="1907" name="Google Shape;1907;p3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22</a:t>
            </a:fld>
            <a:endParaRPr sz="651" b="0" i="0" u="none" strike="noStrike" cap="none">
              <a:solidFill>
                <a:srgbClr val="000000"/>
              </a:solidFill>
              <a:latin typeface="Verdana"/>
              <a:ea typeface="Verdana"/>
              <a:cs typeface="Verdana"/>
              <a:sym typeface="Verdana"/>
            </a:endParaRPr>
          </a:p>
        </p:txBody>
      </p:sp>
      <p:sp>
        <p:nvSpPr>
          <p:cNvPr id="1908" name="Google Shape;1908;p3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917" name="Google Shape;1917;p32"/>
          <p:cNvPicPr preferRelativeResize="0"/>
          <p:nvPr/>
        </p:nvPicPr>
        <p:blipFill rotWithShape="1">
          <a:blip r:embed="rId5">
            <a:alphaModFix/>
          </a:blip>
          <a:srcRect/>
          <a:stretch/>
        </p:blipFill>
        <p:spPr>
          <a:xfrm>
            <a:off x="455706" y="1961757"/>
            <a:ext cx="258077" cy="326166"/>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Google Shape;1912;p32">
            <a:extLst>
              <a:ext uri="{FF2B5EF4-FFF2-40B4-BE49-F238E27FC236}">
                <a16:creationId xmlns:a16="http://schemas.microsoft.com/office/drawing/2014/main" id="{9563B188-0831-7130-ECE8-CD4563452ABA}"/>
              </a:ext>
            </a:extLst>
          </p:cNvPr>
          <p:cNvPicPr preferRelativeResize="0"/>
          <p:nvPr/>
        </p:nvPicPr>
        <p:blipFill rotWithShape="1">
          <a:blip r:embed="rId6">
            <a:alphaModFix/>
          </a:blip>
          <a:srcRect l="8657" r="10313"/>
          <a:stretch/>
        </p:blipFill>
        <p:spPr>
          <a:xfrm>
            <a:off x="3925807" y="1931153"/>
            <a:ext cx="291005" cy="288497"/>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915;p32">
            <a:extLst>
              <a:ext uri="{FF2B5EF4-FFF2-40B4-BE49-F238E27FC236}">
                <a16:creationId xmlns:a16="http://schemas.microsoft.com/office/drawing/2014/main" id="{D27C3BF1-C867-0086-87AB-D27BED7C27FC}"/>
              </a:ext>
            </a:extLst>
          </p:cNvPr>
          <p:cNvPicPr preferRelativeResize="0"/>
          <p:nvPr/>
        </p:nvPicPr>
        <p:blipFill rotWithShape="1">
          <a:blip r:embed="rId7">
            <a:alphaModFix/>
          </a:blip>
          <a:srcRect/>
          <a:stretch/>
        </p:blipFill>
        <p:spPr>
          <a:xfrm>
            <a:off x="7691940" y="1906588"/>
            <a:ext cx="251494" cy="258077"/>
          </a:xfrm>
          <a:prstGeom prst="rect">
            <a:avLst/>
          </a:prstGeom>
          <a:noFill/>
          <a:ln>
            <a:noFill/>
          </a:ln>
        </p:spPr>
      </p:pic>
      <p:pic>
        <p:nvPicPr>
          <p:cNvPr id="7" name="Picture 6">
            <a:extLst>
              <a:ext uri="{FF2B5EF4-FFF2-40B4-BE49-F238E27FC236}">
                <a16:creationId xmlns:a16="http://schemas.microsoft.com/office/drawing/2014/main" id="{4796A722-C1B9-A982-A813-69A1FD00DE74}"/>
              </a:ext>
            </a:extLst>
          </p:cNvPr>
          <p:cNvPicPr>
            <a:picLocks noChangeAspect="1"/>
          </p:cNvPicPr>
          <p:nvPr/>
        </p:nvPicPr>
        <p:blipFill>
          <a:blip r:embed="rId8"/>
          <a:stretch>
            <a:fillRect/>
          </a:stretch>
        </p:blipFill>
        <p:spPr>
          <a:xfrm>
            <a:off x="2313599" y="1906588"/>
            <a:ext cx="1377226" cy="752735"/>
          </a:xfrm>
          <a:prstGeom prst="rect">
            <a:avLst/>
          </a:prstGeom>
        </p:spPr>
      </p:pic>
      <p:pic>
        <p:nvPicPr>
          <p:cNvPr id="12" name="Picture 11">
            <a:extLst>
              <a:ext uri="{FF2B5EF4-FFF2-40B4-BE49-F238E27FC236}">
                <a16:creationId xmlns:a16="http://schemas.microsoft.com/office/drawing/2014/main" id="{B7A60C11-98C6-D345-E6E9-D00475E453D1}"/>
              </a:ext>
            </a:extLst>
          </p:cNvPr>
          <p:cNvPicPr>
            <a:picLocks noChangeAspect="1"/>
          </p:cNvPicPr>
          <p:nvPr/>
        </p:nvPicPr>
        <p:blipFill>
          <a:blip r:embed="rId9"/>
          <a:stretch>
            <a:fillRect/>
          </a:stretch>
        </p:blipFill>
        <p:spPr>
          <a:xfrm>
            <a:off x="5849119" y="1961757"/>
            <a:ext cx="1595157" cy="870085"/>
          </a:xfrm>
          <a:prstGeom prst="rect">
            <a:avLst/>
          </a:prstGeom>
        </p:spPr>
      </p:pic>
      <p:pic>
        <p:nvPicPr>
          <p:cNvPr id="20" name="Picture 19">
            <a:extLst>
              <a:ext uri="{FF2B5EF4-FFF2-40B4-BE49-F238E27FC236}">
                <a16:creationId xmlns:a16="http://schemas.microsoft.com/office/drawing/2014/main" id="{C41B1EB9-B26E-FA1F-4AF6-836930A89779}"/>
              </a:ext>
            </a:extLst>
          </p:cNvPr>
          <p:cNvPicPr>
            <a:picLocks noChangeAspect="1"/>
          </p:cNvPicPr>
          <p:nvPr/>
        </p:nvPicPr>
        <p:blipFill>
          <a:blip r:embed="rId10"/>
          <a:stretch>
            <a:fillRect/>
          </a:stretch>
        </p:blipFill>
        <p:spPr>
          <a:xfrm>
            <a:off x="9786255" y="1906588"/>
            <a:ext cx="1595336" cy="895406"/>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3"/>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voice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1923" name="Google Shape;1923;p33"/>
          <p:cNvSpPr txBox="1"/>
          <p:nvPr/>
        </p:nvSpPr>
        <p:spPr>
          <a:xfrm>
            <a:off x="443345" y="2090740"/>
            <a:ext cx="1747406"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04</a:t>
            </a:r>
            <a:endParaRPr dirty="0"/>
          </a:p>
        </p:txBody>
      </p:sp>
      <p:cxnSp>
        <p:nvCxnSpPr>
          <p:cNvPr id="1924" name="Google Shape;1924;p33"/>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10" name="Graphique 3">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4281953198"/>
              </p:ext>
            </p:extLst>
          </p:nvPr>
        </p:nvGraphicFramePr>
        <p:xfrm>
          <a:off x="306387" y="2017505"/>
          <a:ext cx="3518853" cy="4297569"/>
        </p:xfrm>
        <a:graphic>
          <a:graphicData uri="http://schemas.openxmlformats.org/drawingml/2006/chart">
            <c:chart xmlns:c="http://schemas.openxmlformats.org/drawingml/2006/chart" xmlns:r="http://schemas.openxmlformats.org/officeDocument/2006/relationships" r:id="rId3"/>
          </a:graphicData>
        </a:graphic>
      </p:graphicFrame>
      <p:sp>
        <p:nvSpPr>
          <p:cNvPr id="1930" name="Google Shape;1930;p3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CS </a:t>
            </a:r>
            <a:r>
              <a:rPr lang="fr-FR" sz="2400" dirty="0" err="1">
                <a:solidFill>
                  <a:srgbClr val="414141"/>
                </a:solidFill>
              </a:rPr>
              <a:t>Accessibility</a:t>
            </a:r>
            <a:r>
              <a:rPr lang="fr-FR" sz="2400" dirty="0">
                <a:solidFill>
                  <a:srgbClr val="414141"/>
                </a:solidFill>
              </a:rPr>
              <a:t> 2G/3G BLOCKED CALLS </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best </a:t>
            </a:r>
            <a:r>
              <a:rPr lang="fr-FR" dirty="0" err="1">
                <a:solidFill>
                  <a:srgbClr val="7F7F7F"/>
                </a:solidFill>
                <a:latin typeface="Verdana"/>
                <a:ea typeface="Verdana"/>
                <a:cs typeface="Verdana"/>
                <a:sym typeface="Verdana"/>
              </a:rPr>
              <a:t>accessibility</a:t>
            </a:r>
            <a:r>
              <a:rPr lang="fr-FR" dirty="0">
                <a:solidFill>
                  <a:srgbClr val="7F7F7F"/>
                </a:solidFill>
                <a:latin typeface="Verdana"/>
                <a:ea typeface="Verdana"/>
                <a:cs typeface="Verdana"/>
                <a:sym typeface="Verdana"/>
              </a:rPr>
              <a:t> to </a:t>
            </a:r>
            <a:r>
              <a:rPr lang="fr-FR" dirty="0" err="1">
                <a:solidFill>
                  <a:srgbClr val="7F7F7F"/>
                </a:solidFill>
                <a:latin typeface="Verdana"/>
                <a:ea typeface="Verdana"/>
                <a:cs typeface="Verdana"/>
                <a:sym typeface="Verdana"/>
              </a:rPr>
              <a:t>voice</a:t>
            </a:r>
            <a:r>
              <a:rPr lang="fr-FR" dirty="0">
                <a:solidFill>
                  <a:srgbClr val="7F7F7F"/>
                </a:solidFill>
                <a:latin typeface="Verdana"/>
                <a:ea typeface="Verdana"/>
                <a:cs typeface="Verdana"/>
                <a:sym typeface="Verdana"/>
              </a:rPr>
              <a:t> service </a:t>
            </a:r>
            <a:r>
              <a:rPr lang="fr-FR" dirty="0" err="1">
                <a:solidFill>
                  <a:srgbClr val="7F7F7F"/>
                </a:solidFill>
                <a:latin typeface="Verdana"/>
                <a:ea typeface="Verdana"/>
                <a:cs typeface="Verdana"/>
                <a:sym typeface="Verdana"/>
              </a:rPr>
              <a:t>compared</a:t>
            </a:r>
            <a:r>
              <a:rPr lang="fr-FR" dirty="0">
                <a:solidFill>
                  <a:srgbClr val="7F7F7F"/>
                </a:solidFill>
                <a:latin typeface="Verdana"/>
                <a:ea typeface="Verdana"/>
                <a:cs typeface="Verdana"/>
                <a:sym typeface="Verdana"/>
              </a:rPr>
              <a:t> to </a:t>
            </a:r>
            <a:r>
              <a:rPr lang="fr-FR" dirty="0" err="1">
                <a:solidFill>
                  <a:srgbClr val="7F7F7F"/>
                </a:solidFill>
                <a:latin typeface="Verdana"/>
                <a:ea typeface="Verdana"/>
                <a:cs typeface="Verdana"/>
                <a:sym typeface="Verdana"/>
              </a:rPr>
              <a:t>competitors</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r>
              <a:rPr lang="fr-FR" sz="2000" dirty="0">
                <a:solidFill>
                  <a:srgbClr val="7F7F7F"/>
                </a:solidFill>
                <a:latin typeface="Verdana"/>
                <a:ea typeface="Verdana"/>
                <a:cs typeface="Verdana"/>
                <a:sym typeface="Verdana"/>
              </a:rPr>
              <a:t>All </a:t>
            </a:r>
            <a:r>
              <a:rPr lang="fr-FR" sz="2000" dirty="0" err="1">
                <a:solidFill>
                  <a:srgbClr val="7F7F7F"/>
                </a:solidFill>
                <a:latin typeface="Verdana"/>
                <a:ea typeface="Verdana"/>
                <a:cs typeface="Verdana"/>
                <a:sym typeface="Verdana"/>
              </a:rPr>
              <a:t>operators</a:t>
            </a:r>
            <a:r>
              <a:rPr lang="fr-FR" sz="2000" dirty="0">
                <a:solidFill>
                  <a:srgbClr val="7F7F7F"/>
                </a:solidFill>
                <a:latin typeface="Verdana"/>
                <a:ea typeface="Verdana"/>
                <a:cs typeface="Verdana"/>
                <a:sym typeface="Verdana"/>
              </a:rPr>
              <a:t> </a:t>
            </a:r>
            <a:r>
              <a:rPr lang="fr-FR" sz="2000" dirty="0" err="1">
                <a:solidFill>
                  <a:srgbClr val="7F7F7F"/>
                </a:solidFill>
                <a:latin typeface="Verdana"/>
                <a:ea typeface="Verdana"/>
                <a:cs typeface="Verdana"/>
                <a:sym typeface="Verdana"/>
              </a:rPr>
              <a:t>failed</a:t>
            </a:r>
            <a:r>
              <a:rPr lang="fr-FR" sz="2000" dirty="0">
                <a:solidFill>
                  <a:srgbClr val="7F7F7F"/>
                </a:solidFill>
                <a:latin typeface="Verdana"/>
                <a:ea typeface="Verdana"/>
                <a:cs typeface="Verdana"/>
                <a:sym typeface="Verdana"/>
              </a:rPr>
              <a:t> to </a:t>
            </a:r>
            <a:r>
              <a:rPr lang="fr-FR" sz="2000" dirty="0" err="1">
                <a:solidFill>
                  <a:srgbClr val="7F7F7F"/>
                </a:solidFill>
                <a:latin typeface="Verdana"/>
                <a:ea typeface="Verdana"/>
                <a:cs typeface="Verdana"/>
                <a:sym typeface="Verdana"/>
              </a:rPr>
              <a:t>meet</a:t>
            </a:r>
            <a:r>
              <a:rPr lang="fr-FR" sz="2000" dirty="0">
                <a:solidFill>
                  <a:srgbClr val="7F7F7F"/>
                </a:solidFill>
                <a:latin typeface="Verdana"/>
                <a:ea typeface="Verdana"/>
                <a:cs typeface="Verdana"/>
                <a:sym typeface="Verdana"/>
              </a:rPr>
              <a:t> ARCEP </a:t>
            </a:r>
            <a:r>
              <a:rPr lang="fr-FR" sz="2000" dirty="0" err="1">
                <a:solidFill>
                  <a:srgbClr val="7F7F7F"/>
                </a:solidFill>
                <a:latin typeface="Verdana"/>
                <a:ea typeface="Verdana"/>
                <a:cs typeface="Verdana"/>
                <a:sym typeface="Verdana"/>
              </a:rPr>
              <a:t>thresholds</a:t>
            </a:r>
            <a:r>
              <a:rPr lang="fr-FR" dirty="0">
                <a:solidFill>
                  <a:srgbClr val="7F7F7F"/>
                </a:solidFill>
                <a:latin typeface="Verdana"/>
                <a:ea typeface="Verdana"/>
                <a:cs typeface="Verdana"/>
                <a:sym typeface="Verdana"/>
              </a:rPr>
              <a:t>.</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31" name="Google Shape;1931;p3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24</a:t>
            </a:fld>
            <a:endParaRPr sz="651" b="0" i="0" u="none" strike="noStrike" cap="none">
              <a:solidFill>
                <a:srgbClr val="000000"/>
              </a:solidFill>
              <a:latin typeface="Verdana"/>
              <a:ea typeface="Verdana"/>
              <a:cs typeface="Verdana"/>
              <a:sym typeface="Verdana"/>
            </a:endParaRPr>
          </a:p>
        </p:txBody>
      </p:sp>
      <p:sp>
        <p:nvSpPr>
          <p:cNvPr id="1932" name="Google Shape;1932;p3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35" name="Google Shape;1935;p34"/>
          <p:cNvCxnSpPr/>
          <p:nvPr/>
        </p:nvCxnSpPr>
        <p:spPr>
          <a:xfrm>
            <a:off x="1295400" y="5428706"/>
            <a:ext cx="2026920" cy="0"/>
          </a:xfrm>
          <a:prstGeom prst="straightConnector1">
            <a:avLst/>
          </a:prstGeom>
          <a:noFill/>
          <a:ln w="28575" cap="flat" cmpd="sng">
            <a:solidFill>
              <a:srgbClr val="DA291C"/>
            </a:solidFill>
            <a:prstDash val="dash"/>
            <a:round/>
            <a:headEnd type="none" w="sm" len="sm"/>
            <a:tailEnd type="none" w="sm" len="sm"/>
          </a:ln>
        </p:spPr>
      </p:cxnSp>
      <p:graphicFrame>
        <p:nvGraphicFramePr>
          <p:cNvPr id="11" name="Graphique 3">
            <a:extLst>
              <a:ext uri="{FF2B5EF4-FFF2-40B4-BE49-F238E27FC236}">
                <a16:creationId xmlns:a16="http://schemas.microsoft.com/office/drawing/2014/main" id="{7E92C824-B9E5-4D3A-A405-27B1952A4869}"/>
              </a:ext>
            </a:extLst>
          </p:cNvPr>
          <p:cNvGraphicFramePr>
            <a:graphicFrameLocks/>
          </p:cNvGraphicFramePr>
          <p:nvPr>
            <p:extLst>
              <p:ext uri="{D42A27DB-BD31-4B8C-83A1-F6EECF244321}">
                <p14:modId xmlns:p14="http://schemas.microsoft.com/office/powerpoint/2010/main" val="4092399050"/>
              </p:ext>
            </p:extLst>
          </p:nvPr>
        </p:nvGraphicFramePr>
        <p:xfrm>
          <a:off x="3977640" y="2017505"/>
          <a:ext cx="7744460" cy="429756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aphicFrame>
        <p:nvGraphicFramePr>
          <p:cNvPr id="8" name="Graphique 5">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576756159"/>
              </p:ext>
            </p:extLst>
          </p:nvPr>
        </p:nvGraphicFramePr>
        <p:xfrm>
          <a:off x="1519237" y="1870416"/>
          <a:ext cx="9153525" cy="4164623"/>
        </p:xfrm>
        <a:graphic>
          <a:graphicData uri="http://schemas.openxmlformats.org/drawingml/2006/chart">
            <c:chart xmlns:c="http://schemas.openxmlformats.org/drawingml/2006/chart" xmlns:r="http://schemas.openxmlformats.org/officeDocument/2006/relationships" r:id="rId3"/>
          </a:graphicData>
        </a:graphic>
      </p:graphicFrame>
      <p:sp>
        <p:nvSpPr>
          <p:cNvPr id="1962" name="Google Shape;1962;p3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CS </a:t>
            </a:r>
            <a:r>
              <a:rPr lang="fr-FR" sz="2400" dirty="0" err="1">
                <a:solidFill>
                  <a:srgbClr val="414141"/>
                </a:solidFill>
              </a:rPr>
              <a:t>Retainability</a:t>
            </a:r>
            <a:r>
              <a:rPr lang="fr-FR" sz="2400" dirty="0">
                <a:solidFill>
                  <a:srgbClr val="414141"/>
                </a:solidFill>
              </a:rPr>
              <a:t> 2G/3G DROPPED CALLS</a:t>
            </a:r>
            <a:br>
              <a:rPr lang="fr-FR" sz="2400" dirty="0">
                <a:solidFill>
                  <a:srgbClr val="414141"/>
                </a:solidFill>
              </a:rPr>
            </a:br>
            <a:br>
              <a:rPr lang="fr-FR" sz="2400" dirty="0">
                <a:solidFill>
                  <a:srgbClr val="414141"/>
                </a:solidFill>
              </a:rPr>
            </a:br>
            <a:r>
              <a:rPr lang="fr-FR" sz="2000" dirty="0">
                <a:solidFill>
                  <a:srgbClr val="7F7F7F"/>
                </a:solidFill>
                <a:latin typeface="Verdana"/>
                <a:ea typeface="Verdana"/>
                <a:cs typeface="Verdana"/>
                <a:sym typeface="Verdana"/>
              </a:rPr>
              <a:t>All </a:t>
            </a:r>
            <a:r>
              <a:rPr lang="fr-FR" sz="2000" dirty="0" err="1">
                <a:solidFill>
                  <a:srgbClr val="7F7F7F"/>
                </a:solidFill>
                <a:latin typeface="Verdana"/>
                <a:ea typeface="Verdana"/>
                <a:cs typeface="Verdana"/>
                <a:sym typeface="Verdana"/>
              </a:rPr>
              <a:t>operators</a:t>
            </a:r>
            <a:r>
              <a:rPr lang="fr-FR" sz="2000" dirty="0">
                <a:solidFill>
                  <a:srgbClr val="7F7F7F"/>
                </a:solidFill>
                <a:latin typeface="Verdana"/>
                <a:ea typeface="Verdana"/>
                <a:cs typeface="Verdana"/>
                <a:sym typeface="Verdana"/>
              </a:rPr>
              <a:t> </a:t>
            </a:r>
            <a:r>
              <a:rPr lang="fr-FR" sz="2000" dirty="0" err="1">
                <a:solidFill>
                  <a:srgbClr val="7F7F7F"/>
                </a:solidFill>
                <a:latin typeface="Verdana"/>
                <a:ea typeface="Verdana"/>
                <a:cs typeface="Verdana"/>
                <a:sym typeface="Verdana"/>
              </a:rPr>
              <a:t>failed</a:t>
            </a:r>
            <a:r>
              <a:rPr lang="fr-FR" sz="2000" dirty="0">
                <a:solidFill>
                  <a:srgbClr val="7F7F7F"/>
                </a:solidFill>
                <a:latin typeface="Verdana"/>
                <a:ea typeface="Verdana"/>
                <a:cs typeface="Verdana"/>
                <a:sym typeface="Verdana"/>
              </a:rPr>
              <a:t> to </a:t>
            </a:r>
            <a:r>
              <a:rPr lang="fr-FR" sz="2000" dirty="0" err="1">
                <a:solidFill>
                  <a:srgbClr val="7F7F7F"/>
                </a:solidFill>
                <a:latin typeface="Verdana"/>
                <a:ea typeface="Verdana"/>
                <a:cs typeface="Verdana"/>
                <a:sym typeface="Verdana"/>
              </a:rPr>
              <a:t>meet</a:t>
            </a:r>
            <a:r>
              <a:rPr lang="fr-FR" sz="2000" dirty="0">
                <a:solidFill>
                  <a:srgbClr val="7F7F7F"/>
                </a:solidFill>
                <a:latin typeface="Verdana"/>
                <a:ea typeface="Verdana"/>
                <a:cs typeface="Verdana"/>
                <a:sym typeface="Verdana"/>
              </a:rPr>
              <a:t> ARCEP </a:t>
            </a:r>
            <a:r>
              <a:rPr lang="fr-FR" sz="2000" dirty="0" err="1">
                <a:solidFill>
                  <a:srgbClr val="7F7F7F"/>
                </a:solidFill>
                <a:latin typeface="Verdana"/>
                <a:ea typeface="Verdana"/>
                <a:cs typeface="Verdana"/>
                <a:sym typeface="Verdana"/>
              </a:rPr>
              <a:t>thresholds</a:t>
            </a:r>
            <a:r>
              <a:rPr lang="fr-FR" dirty="0">
                <a:solidFill>
                  <a:srgbClr val="7F7F7F"/>
                </a:solidFill>
                <a:latin typeface="Verdana"/>
                <a:ea typeface="Verdana"/>
                <a:cs typeface="Verdana"/>
                <a:sym typeface="Verdana"/>
              </a:rPr>
              <a:t>.</a:t>
            </a:r>
            <a:br>
              <a:rPr lang="fr-FR" dirty="0">
                <a:solidFill>
                  <a:srgbClr val="414141"/>
                </a:solidFill>
              </a:rPr>
            </a:br>
            <a:br>
              <a:rPr lang="fr-FR" dirty="0">
                <a:solidFill>
                  <a:srgbClr val="414141"/>
                </a:solidFill>
              </a:rPr>
            </a:br>
            <a:endParaRPr dirty="0">
              <a:solidFill>
                <a:srgbClr val="414141"/>
              </a:solidFill>
            </a:endParaRPr>
          </a:p>
        </p:txBody>
      </p:sp>
      <p:sp>
        <p:nvSpPr>
          <p:cNvPr id="1963" name="Google Shape;1963;p3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25</a:t>
            </a:fld>
            <a:endParaRPr sz="651" b="0" i="0" u="none" strike="noStrike" cap="none">
              <a:solidFill>
                <a:srgbClr val="000000"/>
              </a:solidFill>
              <a:latin typeface="Verdana"/>
              <a:ea typeface="Verdana"/>
              <a:cs typeface="Verdana"/>
              <a:sym typeface="Verdana"/>
            </a:endParaRPr>
          </a:p>
        </p:txBody>
      </p:sp>
      <p:sp>
        <p:nvSpPr>
          <p:cNvPr id="1964" name="Google Shape;1964;p3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66" name="Google Shape;1966;p37"/>
          <p:cNvCxnSpPr/>
          <p:nvPr/>
        </p:nvCxnSpPr>
        <p:spPr>
          <a:xfrm>
            <a:off x="3593123" y="5184671"/>
            <a:ext cx="5528603" cy="19503"/>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Voice service Band usage(%)</a:t>
            </a:r>
            <a:br>
              <a:rPr lang="fr-FR" sz="2400" dirty="0">
                <a:solidFill>
                  <a:srgbClr val="414141"/>
                </a:solidFill>
              </a:rPr>
            </a:br>
            <a:br>
              <a:rPr lang="fr-FR" sz="2400" dirty="0">
                <a:solidFill>
                  <a:srgbClr val="414141"/>
                </a:solidFill>
              </a:rPr>
            </a:br>
            <a:r>
              <a:rPr lang="fr-FR" dirty="0">
                <a:solidFill>
                  <a:srgbClr val="7F7F7F"/>
                </a:solidFill>
              </a:rPr>
              <a:t>All </a:t>
            </a:r>
            <a:r>
              <a:rPr lang="fr-FR" dirty="0" err="1">
                <a:solidFill>
                  <a:srgbClr val="7F7F7F"/>
                </a:solidFill>
              </a:rPr>
              <a:t>operators</a:t>
            </a:r>
            <a:r>
              <a:rPr lang="fr-FR" dirty="0">
                <a:solidFill>
                  <a:srgbClr val="7F7F7F"/>
                </a:solidFill>
              </a:rPr>
              <a:t> </a:t>
            </a:r>
            <a:r>
              <a:rPr lang="fr-FR" dirty="0">
                <a:solidFill>
                  <a:srgbClr val="7F7F7F"/>
                </a:solidFill>
                <a:latin typeface="Verdana"/>
                <a:ea typeface="Verdana"/>
                <a:cs typeface="Verdana"/>
                <a:sym typeface="Verdana"/>
              </a:rPr>
              <a:t>have more </a:t>
            </a:r>
            <a:r>
              <a:rPr lang="fr-FR" dirty="0" err="1">
                <a:solidFill>
                  <a:srgbClr val="7F7F7F"/>
                </a:solidFill>
                <a:latin typeface="Verdana"/>
                <a:ea typeface="Verdana"/>
                <a:cs typeface="Verdana"/>
                <a:sym typeface="Verdana"/>
              </a:rPr>
              <a:t>than</a:t>
            </a:r>
            <a:r>
              <a:rPr lang="fr-FR" dirty="0">
                <a:solidFill>
                  <a:srgbClr val="7F7F7F"/>
                </a:solidFill>
                <a:latin typeface="Verdana"/>
                <a:ea typeface="Verdana"/>
                <a:cs typeface="Verdana"/>
                <a:sym typeface="Verdana"/>
              </a:rPr>
              <a:t> 88% of </a:t>
            </a:r>
            <a:r>
              <a:rPr lang="fr-FR" dirty="0" err="1">
                <a:solidFill>
                  <a:srgbClr val="7F7F7F"/>
                </a:solidFill>
                <a:latin typeface="Verdana"/>
                <a:ea typeface="Verdana"/>
                <a:cs typeface="Verdana"/>
                <a:sym typeface="Verdana"/>
              </a:rPr>
              <a:t>voice</a:t>
            </a:r>
            <a:r>
              <a:rPr lang="fr-FR" dirty="0">
                <a:solidFill>
                  <a:srgbClr val="7F7F7F"/>
                </a:solidFill>
                <a:latin typeface="Verdana"/>
                <a:ea typeface="Verdana"/>
                <a:cs typeface="Verdana"/>
                <a:sym typeface="Verdana"/>
              </a:rPr>
              <a:t> calls </a:t>
            </a:r>
            <a:r>
              <a:rPr lang="fr-FR" dirty="0" err="1">
                <a:solidFill>
                  <a:srgbClr val="7F7F7F"/>
                </a:solidFill>
                <a:latin typeface="Verdana"/>
                <a:ea typeface="Verdana"/>
                <a:cs typeface="Verdana"/>
                <a:sym typeface="Verdana"/>
              </a:rPr>
              <a:t>carried</a:t>
            </a:r>
            <a:r>
              <a:rPr lang="fr-FR" dirty="0">
                <a:solidFill>
                  <a:srgbClr val="7F7F7F"/>
                </a:solidFill>
                <a:latin typeface="Verdana"/>
                <a:ea typeface="Verdana"/>
                <a:cs typeface="Verdana"/>
                <a:sym typeface="Verdana"/>
              </a:rPr>
              <a:t> out over</a:t>
            </a:r>
            <a:r>
              <a:rPr lang="fr-FR" dirty="0">
                <a:solidFill>
                  <a:srgbClr val="7F7F7F"/>
                </a:solidFill>
              </a:rPr>
              <a:t> </a:t>
            </a:r>
            <a:r>
              <a:rPr lang="fr-FR" dirty="0">
                <a:solidFill>
                  <a:srgbClr val="7F7F7F"/>
                </a:solidFill>
                <a:latin typeface="Verdana"/>
                <a:ea typeface="Verdana"/>
                <a:cs typeface="Verdana"/>
                <a:sym typeface="Verdana"/>
              </a:rPr>
              <a:t>3G, </a:t>
            </a:r>
            <a:br>
              <a:rPr lang="fr-FR" dirty="0">
                <a:solidFill>
                  <a:srgbClr val="7F7F7F"/>
                </a:solidFill>
                <a:latin typeface="Verdana"/>
                <a:ea typeface="Verdana"/>
                <a:cs typeface="Verdana"/>
                <a:sym typeface="Verdana"/>
              </a:rPr>
            </a:br>
            <a:r>
              <a:rPr lang="fr-FR" dirty="0">
                <a:solidFill>
                  <a:srgbClr val="7F7F7F"/>
                </a:solidFill>
              </a:rPr>
              <a:t>All </a:t>
            </a:r>
            <a:r>
              <a:rPr lang="fr-FR" dirty="0" err="1">
                <a:solidFill>
                  <a:srgbClr val="7F7F7F"/>
                </a:solidFill>
              </a:rPr>
              <a:t>operators</a:t>
            </a:r>
            <a:r>
              <a:rPr lang="fr-FR" dirty="0">
                <a:solidFill>
                  <a:srgbClr val="7F7F7F"/>
                </a:solidFill>
              </a:rPr>
              <a:t> </a:t>
            </a:r>
            <a:r>
              <a:rPr lang="fr-FR" dirty="0">
                <a:solidFill>
                  <a:srgbClr val="7F7F7F"/>
                </a:solidFill>
                <a:latin typeface="Verdana"/>
                <a:ea typeface="Verdana"/>
                <a:cs typeface="Verdana"/>
                <a:sym typeface="Verdana"/>
              </a:rPr>
              <a:t>use </a:t>
            </a:r>
            <a:r>
              <a:rPr lang="fr-FR" dirty="0" err="1">
                <a:solidFill>
                  <a:srgbClr val="7F7F7F"/>
                </a:solidFill>
                <a:latin typeface="Verdana"/>
                <a:ea typeface="Verdana"/>
                <a:cs typeface="Verdana"/>
                <a:sym typeface="Verdana"/>
              </a:rPr>
              <a:t>mainly</a:t>
            </a:r>
            <a:r>
              <a:rPr lang="fr-FR" dirty="0">
                <a:solidFill>
                  <a:srgbClr val="7F7F7F"/>
                </a:solidFill>
                <a:latin typeface="Verdana"/>
                <a:ea typeface="Verdana"/>
                <a:cs typeface="Verdana"/>
                <a:sym typeface="Verdana"/>
              </a:rPr>
              <a:t> UMTS900 band.</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73" name="Google Shape;1973;p3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26</a:t>
            </a:fld>
            <a:endParaRPr sz="651" b="0" i="0" u="none" strike="noStrike" cap="none">
              <a:solidFill>
                <a:srgbClr val="000000"/>
              </a:solidFill>
              <a:latin typeface="Verdana"/>
              <a:ea typeface="Verdana"/>
              <a:cs typeface="Verdana"/>
              <a:sym typeface="Verdana"/>
            </a:endParaRPr>
          </a:p>
        </p:txBody>
      </p:sp>
      <p:sp>
        <p:nvSpPr>
          <p:cNvPr id="1974" name="Google Shape;1974;p3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1" name="Graphique 3">
            <a:extLst>
              <a:ext uri="{FF2B5EF4-FFF2-40B4-BE49-F238E27FC236}">
                <a16:creationId xmlns:a16="http://schemas.microsoft.com/office/drawing/2014/main" id="{B876376A-5752-481F-9C6F-7D207AA26B58}"/>
              </a:ext>
            </a:extLst>
          </p:cNvPr>
          <p:cNvGraphicFramePr>
            <a:graphicFrameLocks/>
          </p:cNvGraphicFramePr>
          <p:nvPr>
            <p:extLst>
              <p:ext uri="{D42A27DB-BD31-4B8C-83A1-F6EECF244321}">
                <p14:modId xmlns:p14="http://schemas.microsoft.com/office/powerpoint/2010/main" val="1619461161"/>
              </p:ext>
            </p:extLst>
          </p:nvPr>
        </p:nvGraphicFramePr>
        <p:xfrm>
          <a:off x="469900" y="2175714"/>
          <a:ext cx="3655275" cy="3061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3">
            <a:extLst>
              <a:ext uri="{FF2B5EF4-FFF2-40B4-BE49-F238E27FC236}">
                <a16:creationId xmlns:a16="http://schemas.microsoft.com/office/drawing/2014/main" id="{ECB51E8B-10B0-40D9-B3ED-94130CF95C1A}"/>
              </a:ext>
            </a:extLst>
          </p:cNvPr>
          <p:cNvGraphicFramePr>
            <a:graphicFrameLocks/>
          </p:cNvGraphicFramePr>
          <p:nvPr>
            <p:extLst>
              <p:ext uri="{D42A27DB-BD31-4B8C-83A1-F6EECF244321}">
                <p14:modId xmlns:p14="http://schemas.microsoft.com/office/powerpoint/2010/main" val="3614580653"/>
              </p:ext>
            </p:extLst>
          </p:nvPr>
        </p:nvGraphicFramePr>
        <p:xfrm>
          <a:off x="4253728" y="2175713"/>
          <a:ext cx="3762512" cy="3061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A38F8C99-4045-CC1F-6997-F24C91696FF9}"/>
              </a:ext>
            </a:extLst>
          </p:cNvPr>
          <p:cNvGraphicFramePr>
            <a:graphicFrameLocks/>
          </p:cNvGraphicFramePr>
          <p:nvPr>
            <p:extLst>
              <p:ext uri="{D42A27DB-BD31-4B8C-83A1-F6EECF244321}">
                <p14:modId xmlns:p14="http://schemas.microsoft.com/office/powerpoint/2010/main" val="2440258538"/>
              </p:ext>
            </p:extLst>
          </p:nvPr>
        </p:nvGraphicFramePr>
        <p:xfrm>
          <a:off x="8144793" y="2175713"/>
          <a:ext cx="3577307" cy="30614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F946BE6-50AF-4DCD-283C-3726BE3082CA}"/>
              </a:ext>
            </a:extLst>
          </p:cNvPr>
          <p:cNvGraphicFramePr>
            <a:graphicFrameLocks/>
          </p:cNvGraphicFramePr>
          <p:nvPr>
            <p:extLst>
              <p:ext uri="{D42A27DB-BD31-4B8C-83A1-F6EECF244321}">
                <p14:modId xmlns:p14="http://schemas.microsoft.com/office/powerpoint/2010/main" val="3560693174"/>
              </p:ext>
            </p:extLst>
          </p:nvPr>
        </p:nvGraphicFramePr>
        <p:xfrm>
          <a:off x="469900" y="2103553"/>
          <a:ext cx="2821940" cy="4363199"/>
        </p:xfrm>
        <a:graphic>
          <a:graphicData uri="http://schemas.openxmlformats.org/drawingml/2006/chart">
            <c:chart xmlns:c="http://schemas.openxmlformats.org/drawingml/2006/chart" xmlns:r="http://schemas.openxmlformats.org/officeDocument/2006/relationships" r:id="rId3"/>
          </a:graphicData>
        </a:graphic>
      </p:graphicFrame>
      <p:sp>
        <p:nvSpPr>
          <p:cNvPr id="1941" name="Google Shape;1941;p3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Mean</a:t>
            </a:r>
            <a:r>
              <a:rPr lang="fr-FR" sz="2400" dirty="0">
                <a:solidFill>
                  <a:srgbClr val="414141"/>
                </a:solidFill>
              </a:rPr>
              <a:t> Opinion Score</a:t>
            </a:r>
            <a:br>
              <a:rPr lang="fr-FR" sz="2400" dirty="0">
                <a:solidFill>
                  <a:srgbClr val="414141"/>
                </a:solidFill>
              </a:rPr>
            </a:br>
            <a:br>
              <a:rPr lang="fr-FR" sz="2400" dirty="0">
                <a:solidFill>
                  <a:srgbClr val="414141"/>
                </a:solidFill>
              </a:rPr>
            </a:br>
            <a:r>
              <a:rPr lang="fr-FR" sz="1800" dirty="0">
                <a:solidFill>
                  <a:srgbClr val="7F7F7F"/>
                </a:solidFill>
              </a:rPr>
              <a:t>MOOV</a:t>
            </a:r>
            <a:r>
              <a:rPr lang="fr-FR" sz="1800" dirty="0">
                <a:solidFill>
                  <a:srgbClr val="7F7F7F"/>
                </a:solidFill>
                <a:latin typeface="Verdana"/>
                <a:ea typeface="Verdana"/>
                <a:cs typeface="Verdana"/>
                <a:sym typeface="Verdana"/>
              </a:rPr>
              <a:t> has the </a:t>
            </a:r>
            <a:r>
              <a:rPr lang="fr-FR" sz="1800" dirty="0" err="1">
                <a:solidFill>
                  <a:srgbClr val="7F7F7F"/>
                </a:solidFill>
                <a:latin typeface="Verdana"/>
                <a:ea typeface="Verdana"/>
                <a:cs typeface="Verdana"/>
                <a:sym typeface="Verdana"/>
              </a:rPr>
              <a:t>lower</a:t>
            </a:r>
            <a:r>
              <a:rPr lang="fr-FR" sz="1800" dirty="0">
                <a:solidFill>
                  <a:srgbClr val="7F7F7F"/>
                </a:solidFill>
                <a:latin typeface="Verdana"/>
                <a:ea typeface="Verdana"/>
                <a:cs typeface="Verdana"/>
                <a:sym typeface="Verdana"/>
              </a:rPr>
              <a:t> ratio of excellent and good Voice </a:t>
            </a:r>
            <a:r>
              <a:rPr lang="fr-FR" sz="1800" dirty="0" err="1">
                <a:solidFill>
                  <a:srgbClr val="7F7F7F"/>
                </a:solidFill>
                <a:latin typeface="Verdana"/>
                <a:ea typeface="Verdana"/>
                <a:cs typeface="Verdana"/>
                <a:sym typeface="Verdana"/>
              </a:rPr>
              <a:t>Quality</a:t>
            </a:r>
            <a:r>
              <a:rPr lang="fr-FR" sz="1800" dirty="0">
                <a:solidFill>
                  <a:srgbClr val="7F7F7F"/>
                </a:solidFill>
                <a:latin typeface="Verdana"/>
                <a:ea typeface="Verdana"/>
                <a:cs typeface="Verdana"/>
                <a:sym typeface="Verdana"/>
              </a:rPr>
              <a:t> </a:t>
            </a:r>
            <a:r>
              <a:rPr lang="fr-FR" sz="1800" dirty="0" err="1">
                <a:solidFill>
                  <a:srgbClr val="7F7F7F"/>
                </a:solidFill>
                <a:latin typeface="Verdana"/>
                <a:ea typeface="Verdana"/>
                <a:cs typeface="Verdana"/>
                <a:sym typeface="Verdana"/>
              </a:rPr>
              <a:t>samples</a:t>
            </a:r>
            <a:r>
              <a:rPr lang="fr-FR" sz="1800" dirty="0">
                <a:solidFill>
                  <a:srgbClr val="7F7F7F"/>
                </a:solidFill>
                <a:latin typeface="Verdana"/>
                <a:ea typeface="Verdana"/>
                <a:cs typeface="Verdana"/>
                <a:sym typeface="Verdana"/>
              </a:rPr>
              <a:t> </a:t>
            </a:r>
            <a:r>
              <a:rPr lang="fr-FR" sz="1800" dirty="0" err="1">
                <a:solidFill>
                  <a:srgbClr val="7F7F7F"/>
                </a:solidFill>
                <a:latin typeface="Verdana"/>
                <a:ea typeface="Verdana"/>
                <a:cs typeface="Verdana"/>
                <a:sym typeface="Verdana"/>
              </a:rPr>
              <a:t>compared</a:t>
            </a:r>
            <a:r>
              <a:rPr lang="fr-FR" sz="1800" dirty="0">
                <a:solidFill>
                  <a:srgbClr val="7F7F7F"/>
                </a:solidFill>
                <a:latin typeface="Verdana"/>
                <a:ea typeface="Verdana"/>
                <a:cs typeface="Verdana"/>
                <a:sym typeface="Verdana"/>
              </a:rPr>
              <a:t> to </a:t>
            </a:r>
            <a:r>
              <a:rPr lang="fr-FR" sz="1800" dirty="0" err="1">
                <a:solidFill>
                  <a:srgbClr val="7F7F7F"/>
                </a:solidFill>
                <a:latin typeface="Verdana"/>
                <a:ea typeface="Verdana"/>
                <a:cs typeface="Verdana"/>
                <a:sym typeface="Verdana"/>
              </a:rPr>
              <a:t>MTN’s</a:t>
            </a:r>
            <a:r>
              <a:rPr lang="fr-FR" sz="1800" dirty="0">
                <a:solidFill>
                  <a:srgbClr val="7F7F7F"/>
                </a:solidFill>
                <a:latin typeface="Verdana"/>
                <a:ea typeface="Verdana"/>
                <a:cs typeface="Verdana"/>
                <a:sym typeface="Verdana"/>
              </a:rPr>
              <a:t> and </a:t>
            </a:r>
            <a:r>
              <a:rPr lang="fr-FR" sz="1800" dirty="0">
                <a:solidFill>
                  <a:srgbClr val="7F7F7F"/>
                </a:solidFill>
              </a:rPr>
              <a:t>CELTISS</a:t>
            </a:r>
            <a:r>
              <a:rPr lang="fr-FR" sz="1800" dirty="0">
                <a:solidFill>
                  <a:srgbClr val="7F7F7F"/>
                </a:solidFill>
                <a:latin typeface="Verdana"/>
                <a:ea typeface="Verdana"/>
                <a:cs typeface="Verdana"/>
                <a:sym typeface="Verdana"/>
              </a:rPr>
              <a:t>’S,MTN </a:t>
            </a:r>
            <a:r>
              <a:rPr lang="fr-FR" sz="1800" dirty="0" err="1">
                <a:solidFill>
                  <a:srgbClr val="7F7F7F"/>
                </a:solidFill>
                <a:latin typeface="Verdana"/>
                <a:ea typeface="Verdana"/>
                <a:cs typeface="Verdana"/>
                <a:sym typeface="Verdana"/>
              </a:rPr>
              <a:t>needs</a:t>
            </a:r>
            <a:r>
              <a:rPr lang="fr-FR" sz="1800" dirty="0">
                <a:solidFill>
                  <a:srgbClr val="7F7F7F"/>
                </a:solidFill>
                <a:latin typeface="Verdana"/>
                <a:ea typeface="Verdana"/>
                <a:cs typeface="Verdana"/>
                <a:sym typeface="Verdana"/>
              </a:rPr>
              <a:t> to </a:t>
            </a:r>
            <a:r>
              <a:rPr lang="fr-FR" sz="1800" dirty="0" err="1">
                <a:solidFill>
                  <a:srgbClr val="7F7F7F"/>
                </a:solidFill>
                <a:latin typeface="Verdana"/>
                <a:ea typeface="Verdana"/>
                <a:cs typeface="Verdana"/>
                <a:sym typeface="Verdana"/>
              </a:rPr>
              <a:t>improve</a:t>
            </a:r>
            <a:r>
              <a:rPr lang="fr-FR" sz="1800" dirty="0">
                <a:solidFill>
                  <a:srgbClr val="7F7F7F"/>
                </a:solidFill>
                <a:latin typeface="Verdana"/>
                <a:ea typeface="Verdana"/>
                <a:cs typeface="Verdana"/>
                <a:sym typeface="Verdana"/>
              </a:rPr>
              <a:t> </a:t>
            </a:r>
            <a:r>
              <a:rPr lang="fr-FR" sz="1800" dirty="0" err="1">
                <a:solidFill>
                  <a:srgbClr val="7F7F7F"/>
                </a:solidFill>
                <a:latin typeface="Verdana"/>
                <a:ea typeface="Verdana"/>
                <a:cs typeface="Verdana"/>
                <a:sym typeface="Verdana"/>
              </a:rPr>
              <a:t>its</a:t>
            </a:r>
            <a:r>
              <a:rPr lang="fr-FR" sz="1800" dirty="0">
                <a:solidFill>
                  <a:srgbClr val="7F7F7F"/>
                </a:solidFill>
                <a:latin typeface="Verdana"/>
                <a:ea typeface="Verdana"/>
                <a:cs typeface="Verdana"/>
                <a:sym typeface="Verdana"/>
              </a:rPr>
              <a:t> </a:t>
            </a:r>
            <a:r>
              <a:rPr lang="fr-FR" sz="1800" dirty="0" err="1">
                <a:solidFill>
                  <a:srgbClr val="7F7F7F"/>
                </a:solidFill>
                <a:latin typeface="Verdana"/>
                <a:ea typeface="Verdana"/>
                <a:cs typeface="Verdana"/>
                <a:sym typeface="Verdana"/>
              </a:rPr>
              <a:t>voice</a:t>
            </a:r>
            <a:r>
              <a:rPr lang="fr-FR" sz="1800" dirty="0">
                <a:solidFill>
                  <a:srgbClr val="7F7F7F"/>
                </a:solidFill>
                <a:latin typeface="Verdana"/>
                <a:ea typeface="Verdana"/>
                <a:cs typeface="Verdana"/>
                <a:sym typeface="Verdana"/>
              </a:rPr>
              <a:t> </a:t>
            </a:r>
            <a:r>
              <a:rPr lang="fr-FR" sz="1800" dirty="0" err="1">
                <a:solidFill>
                  <a:srgbClr val="7F7F7F"/>
                </a:solidFill>
                <a:latin typeface="Verdana"/>
                <a:ea typeface="Verdana"/>
                <a:cs typeface="Verdana"/>
                <a:sym typeface="Verdana"/>
              </a:rPr>
              <a:t>quality</a:t>
            </a:r>
            <a:r>
              <a:rPr lang="fr-FR" sz="1800" dirty="0">
                <a:solidFill>
                  <a:srgbClr val="7F7F7F"/>
                </a:solidFill>
                <a:latin typeface="Verdana"/>
                <a:ea typeface="Verdana"/>
                <a:cs typeface="Verdana"/>
                <a:sym typeface="Verdana"/>
              </a:rPr>
              <a:t> MOS by pushing CS </a:t>
            </a:r>
            <a:r>
              <a:rPr lang="fr-FR" sz="1800" dirty="0" err="1">
                <a:solidFill>
                  <a:srgbClr val="7F7F7F"/>
                </a:solidFill>
                <a:latin typeface="Verdana"/>
                <a:ea typeface="Verdana"/>
                <a:cs typeface="Verdana"/>
                <a:sym typeface="Verdana"/>
              </a:rPr>
              <a:t>traffic</a:t>
            </a:r>
            <a:r>
              <a:rPr lang="fr-FR" sz="1800" dirty="0">
                <a:solidFill>
                  <a:srgbClr val="7F7F7F"/>
                </a:solidFill>
                <a:latin typeface="Verdana"/>
                <a:ea typeface="Verdana"/>
                <a:cs typeface="Verdana"/>
                <a:sym typeface="Verdana"/>
              </a:rPr>
              <a:t> to 3G and </a:t>
            </a:r>
            <a:r>
              <a:rPr lang="fr-FR" sz="1800" dirty="0" err="1">
                <a:solidFill>
                  <a:srgbClr val="7F7F7F"/>
                </a:solidFill>
                <a:latin typeface="Verdana"/>
                <a:ea typeface="Verdana"/>
                <a:cs typeface="Verdana"/>
                <a:sym typeface="Verdana"/>
              </a:rPr>
              <a:t>increase</a:t>
            </a:r>
            <a:r>
              <a:rPr lang="fr-FR" sz="1800" dirty="0">
                <a:solidFill>
                  <a:srgbClr val="7F7F7F"/>
                </a:solidFill>
                <a:latin typeface="Verdana"/>
                <a:ea typeface="Verdana"/>
                <a:cs typeface="Verdana"/>
                <a:sym typeface="Verdana"/>
              </a:rPr>
              <a:t> 2G full rate </a:t>
            </a:r>
            <a:r>
              <a:rPr lang="fr-FR" sz="1800" dirty="0" err="1">
                <a:solidFill>
                  <a:srgbClr val="7F7F7F"/>
                </a:solidFill>
                <a:latin typeface="Verdana"/>
                <a:ea typeface="Verdana"/>
                <a:cs typeface="Verdana"/>
                <a:sym typeface="Verdana"/>
              </a:rPr>
              <a:t>penetration</a:t>
            </a:r>
            <a:r>
              <a:rPr lang="fr-FR" sz="1800" dirty="0">
                <a:solidFill>
                  <a:srgbClr val="7F7F7F"/>
                </a:solidFill>
                <a:latin typeface="Verdana"/>
                <a:ea typeface="Verdana"/>
                <a:cs typeface="Verdana"/>
                <a:sym typeface="Verdana"/>
              </a:rPr>
              <a:t>.</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42" name="Google Shape;1942;p3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27</a:t>
            </a:fld>
            <a:endParaRPr sz="651" b="0" i="0" u="none" strike="noStrike" cap="none">
              <a:solidFill>
                <a:srgbClr val="000000"/>
              </a:solidFill>
              <a:latin typeface="Verdana"/>
              <a:ea typeface="Verdana"/>
              <a:cs typeface="Verdana"/>
              <a:sym typeface="Verdana"/>
            </a:endParaRPr>
          </a:p>
        </p:txBody>
      </p:sp>
      <p:sp>
        <p:nvSpPr>
          <p:cNvPr id="1943" name="Google Shape;1943;p3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46" name="Google Shape;1946;p35"/>
          <p:cNvCxnSpPr/>
          <p:nvPr/>
        </p:nvCxnSpPr>
        <p:spPr>
          <a:xfrm>
            <a:off x="1002323" y="3894254"/>
            <a:ext cx="1195754" cy="0"/>
          </a:xfrm>
          <a:prstGeom prst="straightConnector1">
            <a:avLst/>
          </a:prstGeom>
          <a:noFill/>
          <a:ln w="28575" cap="flat" cmpd="sng">
            <a:solidFill>
              <a:srgbClr val="DA291C"/>
            </a:solidFill>
            <a:prstDash val="dash"/>
            <a:round/>
            <a:headEnd type="none" w="sm" len="sm"/>
            <a:tailEnd type="none" w="sm" len="sm"/>
          </a:ln>
        </p:spPr>
      </p:cxnSp>
      <p:graphicFrame>
        <p:nvGraphicFramePr>
          <p:cNvPr id="2" name="Graphique 3">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277018202"/>
              </p:ext>
            </p:extLst>
          </p:nvPr>
        </p:nvGraphicFramePr>
        <p:xfrm>
          <a:off x="3513809" y="2103553"/>
          <a:ext cx="8362278" cy="435185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pic>
        <p:nvPicPr>
          <p:cNvPr id="10" name="Picture 9">
            <a:extLst>
              <a:ext uri="{FF2B5EF4-FFF2-40B4-BE49-F238E27FC236}">
                <a16:creationId xmlns:a16="http://schemas.microsoft.com/office/drawing/2014/main" id="{68DA85C2-ABFD-67F4-FC45-176095AF73A3}"/>
              </a:ext>
            </a:extLst>
          </p:cNvPr>
          <p:cNvPicPr>
            <a:picLocks noChangeAspect="1"/>
          </p:cNvPicPr>
          <p:nvPr/>
        </p:nvPicPr>
        <p:blipFill>
          <a:blip r:embed="rId3"/>
          <a:stretch>
            <a:fillRect/>
          </a:stretch>
        </p:blipFill>
        <p:spPr>
          <a:xfrm>
            <a:off x="7868469" y="2300599"/>
            <a:ext cx="3505380" cy="3134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0D2761CF-C248-D960-B961-93DDAB215C5D}"/>
              </a:ext>
            </a:extLst>
          </p:cNvPr>
          <p:cNvPicPr>
            <a:picLocks noChangeAspect="1"/>
          </p:cNvPicPr>
          <p:nvPr/>
        </p:nvPicPr>
        <p:blipFill>
          <a:blip r:embed="rId4"/>
          <a:stretch>
            <a:fillRect/>
          </a:stretch>
        </p:blipFill>
        <p:spPr>
          <a:xfrm>
            <a:off x="4168976" y="2320196"/>
            <a:ext cx="3505380" cy="3114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96B77115-30B7-831B-26AC-494122765311}"/>
              </a:ext>
            </a:extLst>
          </p:cNvPr>
          <p:cNvPicPr>
            <a:picLocks noChangeAspect="1"/>
          </p:cNvPicPr>
          <p:nvPr/>
        </p:nvPicPr>
        <p:blipFill>
          <a:blip r:embed="rId5"/>
          <a:stretch>
            <a:fillRect/>
          </a:stretch>
        </p:blipFill>
        <p:spPr>
          <a:xfrm>
            <a:off x="528032" y="2274745"/>
            <a:ext cx="3505379" cy="3162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84" name="Google Shape;1984;p39"/>
          <p:cNvSpPr txBox="1">
            <a:spLocks noGrp="1"/>
          </p:cNvSpPr>
          <p:nvPr>
            <p:ph type="title"/>
          </p:nvPr>
        </p:nvSpPr>
        <p:spPr>
          <a:xfrm>
            <a:off x="528032" y="377963"/>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maps</a:t>
            </a:r>
            <a:r>
              <a:rPr lang="fr-FR" sz="2400" dirty="0">
                <a:solidFill>
                  <a:srgbClr val="414141"/>
                </a:solidFill>
              </a:rPr>
              <a:t> (MOS)</a:t>
            </a:r>
            <a:br>
              <a:rPr lang="fr-FR" sz="2400" dirty="0">
                <a:solidFill>
                  <a:srgbClr val="414141"/>
                </a:solidFill>
              </a:rPr>
            </a:br>
            <a:br>
              <a:rPr lang="fr-FR" sz="2400" dirty="0">
                <a:solidFill>
                  <a:srgbClr val="414141"/>
                </a:solidFill>
              </a:rPr>
            </a:br>
            <a:r>
              <a:rPr lang="fr-FR" dirty="0">
                <a:solidFill>
                  <a:srgbClr val="7F7F7F"/>
                </a:solidFill>
              </a:rPr>
              <a:t>In All </a:t>
            </a:r>
            <a:r>
              <a:rPr lang="fr-FR" dirty="0" err="1">
                <a:solidFill>
                  <a:srgbClr val="7F7F7F"/>
                </a:solidFill>
              </a:rPr>
              <a:t>roads</a:t>
            </a:r>
            <a:r>
              <a:rPr lang="fr-FR" dirty="0">
                <a:solidFill>
                  <a:srgbClr val="7F7F7F"/>
                </a:solidFill>
              </a:rPr>
              <a:t>, MTN </a:t>
            </a:r>
            <a:r>
              <a:rPr lang="fr-FR" dirty="0">
                <a:solidFill>
                  <a:srgbClr val="7F7F7F"/>
                </a:solidFill>
                <a:latin typeface="Verdana"/>
                <a:ea typeface="Verdana"/>
                <a:cs typeface="Verdana"/>
                <a:sym typeface="Verdana"/>
              </a:rPr>
              <a:t>has the </a:t>
            </a:r>
            <a:r>
              <a:rPr lang="fr-FR" dirty="0" err="1">
                <a:solidFill>
                  <a:srgbClr val="7F7F7F"/>
                </a:solidFill>
                <a:latin typeface="Verdana"/>
                <a:ea typeface="Verdana"/>
                <a:cs typeface="Verdana"/>
                <a:sym typeface="Verdana"/>
              </a:rPr>
              <a:t>lower</a:t>
            </a:r>
            <a:r>
              <a:rPr lang="fr-FR" dirty="0">
                <a:solidFill>
                  <a:srgbClr val="7F7F7F"/>
                </a:solidFill>
                <a:latin typeface="Verdana"/>
                <a:ea typeface="Verdana"/>
                <a:cs typeface="Verdana"/>
                <a:sym typeface="Verdana"/>
              </a:rPr>
              <a:t> ratio of excellent and good Voice </a:t>
            </a:r>
            <a:r>
              <a:rPr lang="fr-FR" dirty="0" err="1">
                <a:solidFill>
                  <a:srgbClr val="7F7F7F"/>
                </a:solidFill>
                <a:latin typeface="Verdana"/>
                <a:ea typeface="Verdana"/>
                <a:cs typeface="Verdana"/>
                <a:sym typeface="Verdana"/>
              </a:rPr>
              <a:t>Quality</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samples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compared</a:t>
            </a:r>
            <a:r>
              <a:rPr lang="fr-FR" dirty="0">
                <a:solidFill>
                  <a:srgbClr val="7F7F7F"/>
                </a:solidFill>
                <a:latin typeface="Verdana"/>
                <a:ea typeface="Verdana"/>
                <a:cs typeface="Verdana"/>
                <a:sym typeface="Verdana"/>
              </a:rPr>
              <a:t> to </a:t>
            </a:r>
            <a:r>
              <a:rPr lang="fr-FR" dirty="0" err="1">
                <a:solidFill>
                  <a:srgbClr val="7F7F7F"/>
                </a:solidFill>
              </a:rPr>
              <a:t>CELTISS</a:t>
            </a:r>
            <a:r>
              <a:rPr lang="fr-FR" dirty="0" err="1">
                <a:solidFill>
                  <a:srgbClr val="7F7F7F"/>
                </a:solidFill>
                <a:latin typeface="Verdana"/>
                <a:ea typeface="Verdana"/>
                <a:cs typeface="Verdana"/>
                <a:sym typeface="Verdana"/>
              </a:rPr>
              <a:t>’s</a:t>
            </a:r>
            <a:r>
              <a:rPr lang="fr-FR" dirty="0">
                <a:solidFill>
                  <a:srgbClr val="7F7F7F"/>
                </a:solidFill>
                <a:latin typeface="Verdana"/>
                <a:ea typeface="Verdana"/>
                <a:cs typeface="Verdana"/>
                <a:sym typeface="Verdana"/>
              </a:rPr>
              <a:t> and MOOV’S. MTN </a:t>
            </a:r>
            <a:r>
              <a:rPr lang="fr-FR" dirty="0" err="1">
                <a:solidFill>
                  <a:srgbClr val="7F7F7F"/>
                </a:solidFill>
              </a:rPr>
              <a:t>is</a:t>
            </a:r>
            <a:r>
              <a:rPr lang="fr-FR" dirty="0">
                <a:solidFill>
                  <a:srgbClr val="7F7F7F"/>
                </a:solidFill>
              </a:rPr>
              <a:t> </a:t>
            </a:r>
            <a:r>
              <a:rPr lang="fr-FR" dirty="0" err="1">
                <a:solidFill>
                  <a:srgbClr val="7F7F7F"/>
                </a:solidFill>
              </a:rPr>
              <a:t>ranked</a:t>
            </a:r>
            <a:r>
              <a:rPr lang="fr-FR" dirty="0">
                <a:solidFill>
                  <a:srgbClr val="7F7F7F"/>
                </a:solidFill>
              </a:rPr>
              <a:t> </a:t>
            </a:r>
            <a:r>
              <a:rPr lang="fr-FR" dirty="0" err="1">
                <a:solidFill>
                  <a:srgbClr val="7F7F7F"/>
                </a:solidFill>
              </a:rPr>
              <a:t>third</a:t>
            </a:r>
            <a:r>
              <a:rPr lang="fr-FR" dirty="0">
                <a:solidFill>
                  <a:srgbClr val="7F7F7F"/>
                </a:solidFill>
              </a:rPr>
              <a:t> in </a:t>
            </a:r>
            <a:r>
              <a:rPr lang="fr-FR" dirty="0" err="1">
                <a:solidFill>
                  <a:srgbClr val="7F7F7F"/>
                </a:solidFill>
              </a:rPr>
              <a:t>terms</a:t>
            </a:r>
            <a:r>
              <a:rPr lang="fr-FR" dirty="0">
                <a:solidFill>
                  <a:srgbClr val="7F7F7F"/>
                </a:solidFill>
              </a:rPr>
              <a:t> of </a:t>
            </a:r>
            <a:r>
              <a:rPr lang="fr-FR" dirty="0" err="1">
                <a:solidFill>
                  <a:srgbClr val="7F7F7F"/>
                </a:solidFill>
              </a:rPr>
              <a:t>voice</a:t>
            </a:r>
            <a:r>
              <a:rPr lang="fr-FR" dirty="0">
                <a:solidFill>
                  <a:srgbClr val="7F7F7F"/>
                </a:solidFill>
              </a:rPr>
              <a:t> </a:t>
            </a:r>
            <a:r>
              <a:rPr lang="fr-FR" dirty="0" err="1">
                <a:solidFill>
                  <a:srgbClr val="7F7F7F"/>
                </a:solidFill>
              </a:rPr>
              <a:t>quality</a:t>
            </a:r>
            <a:r>
              <a:rPr lang="fr-FR" dirty="0">
                <a:solidFill>
                  <a:srgbClr val="7F7F7F"/>
                </a:solidFill>
              </a:rPr>
              <a:t> </a:t>
            </a:r>
            <a:r>
              <a:rPr lang="fr-FR" dirty="0" err="1">
                <a:solidFill>
                  <a:srgbClr val="7F7F7F"/>
                </a:solidFill>
              </a:rPr>
              <a:t>with</a:t>
            </a:r>
            <a:r>
              <a:rPr lang="fr-FR" dirty="0">
                <a:solidFill>
                  <a:srgbClr val="7F7F7F"/>
                </a:solidFill>
              </a:rPr>
              <a:t> an </a:t>
            </a:r>
            <a:r>
              <a:rPr lang="fr-FR" dirty="0" err="1">
                <a:solidFill>
                  <a:srgbClr val="7F7F7F"/>
                </a:solidFill>
              </a:rPr>
              <a:t>average</a:t>
            </a:r>
            <a:r>
              <a:rPr lang="fr-FR" dirty="0">
                <a:solidFill>
                  <a:srgbClr val="7F7F7F"/>
                </a:solidFill>
              </a:rPr>
              <a:t> MOS </a:t>
            </a:r>
            <a:r>
              <a:rPr lang="fr-FR" dirty="0" err="1">
                <a:solidFill>
                  <a:srgbClr val="7F7F7F"/>
                </a:solidFill>
              </a:rPr>
              <a:t>equal</a:t>
            </a:r>
            <a:r>
              <a:rPr lang="fr-FR" dirty="0">
                <a:solidFill>
                  <a:srgbClr val="7F7F7F"/>
                </a:solidFill>
              </a:rPr>
              <a:t> to 3,79 </a:t>
            </a:r>
            <a:r>
              <a:rPr lang="fr-FR" dirty="0" err="1">
                <a:solidFill>
                  <a:srgbClr val="7F7F7F"/>
                </a:solidFill>
              </a:rPr>
              <a:t>opposed</a:t>
            </a:r>
            <a:r>
              <a:rPr lang="fr-FR" dirty="0">
                <a:solidFill>
                  <a:srgbClr val="7F7F7F"/>
                </a:solidFill>
              </a:rPr>
              <a:t> to 3,95 for MOOV and 3,91 for CELTISS.</a:t>
            </a: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3d</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85" name="Google Shape;1985;p3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28</a:t>
            </a:fld>
            <a:endParaRPr sz="651" b="0" i="0" u="none" strike="noStrike" cap="none">
              <a:solidFill>
                <a:srgbClr val="000000"/>
              </a:solidFill>
              <a:latin typeface="Verdana"/>
              <a:ea typeface="Verdana"/>
              <a:cs typeface="Verdana"/>
              <a:sym typeface="Verdana"/>
            </a:endParaRPr>
          </a:p>
        </p:txBody>
      </p:sp>
      <p:sp>
        <p:nvSpPr>
          <p:cNvPr id="1986" name="Google Shape;1986;p3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dirty="0">
                <a:solidFill>
                  <a:srgbClr val="000000"/>
                </a:solidFill>
                <a:latin typeface="Verdana"/>
                <a:ea typeface="Verdana"/>
                <a:cs typeface="Verdana"/>
                <a:sym typeface="Verdana"/>
              </a:rPr>
              <a:t>© 2023 Deloitte  - </a:t>
            </a:r>
            <a:r>
              <a:rPr lang="fr-FR" sz="651" b="0" i="0" u="none" strike="noStrike" cap="none" dirty="0" err="1">
                <a:solidFill>
                  <a:srgbClr val="000000"/>
                </a:solidFill>
                <a:latin typeface="Verdana"/>
                <a:ea typeface="Verdana"/>
                <a:cs typeface="Verdana"/>
                <a:sym typeface="Verdana"/>
              </a:rPr>
              <a:t>Confidential</a:t>
            </a:r>
            <a:endParaRPr sz="651" b="0" i="0" u="none" strike="noStrike" cap="none" dirty="0">
              <a:solidFill>
                <a:srgbClr val="000000"/>
              </a:solidFill>
              <a:latin typeface="Verdana"/>
              <a:ea typeface="Verdana"/>
              <a:cs typeface="Verdana"/>
              <a:sym typeface="Verdana"/>
            </a:endParaRPr>
          </a:p>
        </p:txBody>
      </p:sp>
      <p:pic>
        <p:nvPicPr>
          <p:cNvPr id="12"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6">
            <a:alphaModFix/>
          </a:blip>
          <a:srcRect/>
          <a:stretch/>
        </p:blipFill>
        <p:spPr>
          <a:xfrm>
            <a:off x="528032" y="2300599"/>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8"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7">
            <a:alphaModFix/>
          </a:blip>
          <a:srcRect l="8657" r="10313"/>
          <a:stretch/>
        </p:blipFill>
        <p:spPr>
          <a:xfrm>
            <a:off x="4189558" y="2303914"/>
            <a:ext cx="297527" cy="228907"/>
          </a:xfrm>
          <a:prstGeom prst="roundRect">
            <a:avLst>
              <a:gd name="adj" fmla="val 8594"/>
            </a:avLst>
          </a:prstGeom>
          <a:solidFill>
            <a:srgbClr val="ECECEC"/>
          </a:solidFill>
          <a:ln>
            <a:noFill/>
          </a:ln>
          <a:effectLst>
            <a:reflection stA="38000" endPos="28000" dist="5000" dir="5400000" sy="-100000" algn="bl" rotWithShape="0"/>
          </a:effectLst>
        </p:spPr>
      </p:pic>
      <p:pic>
        <p:nvPicPr>
          <p:cNvPr id="15"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7868469" y="2305611"/>
            <a:ext cx="251494" cy="258077"/>
          </a:xfrm>
          <a:prstGeom prst="rect">
            <a:avLst/>
          </a:prstGeom>
          <a:noFill/>
          <a:ln>
            <a:noFill/>
          </a:ln>
        </p:spPr>
      </p:pic>
      <p:pic>
        <p:nvPicPr>
          <p:cNvPr id="6" name="Picture 5">
            <a:extLst>
              <a:ext uri="{FF2B5EF4-FFF2-40B4-BE49-F238E27FC236}">
                <a16:creationId xmlns:a16="http://schemas.microsoft.com/office/drawing/2014/main" id="{3404CA9E-CD95-B52E-168A-54BCD09E752B}"/>
              </a:ext>
            </a:extLst>
          </p:cNvPr>
          <p:cNvPicPr>
            <a:picLocks noChangeAspect="1"/>
          </p:cNvPicPr>
          <p:nvPr/>
        </p:nvPicPr>
        <p:blipFill>
          <a:blip r:embed="rId9"/>
          <a:stretch>
            <a:fillRect/>
          </a:stretch>
        </p:blipFill>
        <p:spPr>
          <a:xfrm>
            <a:off x="2619243" y="2274744"/>
            <a:ext cx="1434751" cy="851123"/>
          </a:xfrm>
          <a:prstGeom prst="rect">
            <a:avLst/>
          </a:prstGeom>
        </p:spPr>
      </p:pic>
      <p:pic>
        <p:nvPicPr>
          <p:cNvPr id="13" name="Picture 12">
            <a:extLst>
              <a:ext uri="{FF2B5EF4-FFF2-40B4-BE49-F238E27FC236}">
                <a16:creationId xmlns:a16="http://schemas.microsoft.com/office/drawing/2014/main" id="{4AA73CBF-27A1-7589-5ADE-8C57B76B264C}"/>
              </a:ext>
            </a:extLst>
          </p:cNvPr>
          <p:cNvPicPr>
            <a:picLocks noChangeAspect="1"/>
          </p:cNvPicPr>
          <p:nvPr/>
        </p:nvPicPr>
        <p:blipFill>
          <a:blip r:embed="rId10"/>
          <a:stretch>
            <a:fillRect/>
          </a:stretch>
        </p:blipFill>
        <p:spPr>
          <a:xfrm>
            <a:off x="6273300" y="2382266"/>
            <a:ext cx="1354652" cy="743601"/>
          </a:xfrm>
          <a:prstGeom prst="rect">
            <a:avLst/>
          </a:prstGeom>
        </p:spPr>
      </p:pic>
      <p:pic>
        <p:nvPicPr>
          <p:cNvPr id="21" name="Picture 20">
            <a:extLst>
              <a:ext uri="{FF2B5EF4-FFF2-40B4-BE49-F238E27FC236}">
                <a16:creationId xmlns:a16="http://schemas.microsoft.com/office/drawing/2014/main" id="{C16D6CA2-0ED6-4374-2669-15FBB3FAEAB7}"/>
              </a:ext>
            </a:extLst>
          </p:cNvPr>
          <p:cNvPicPr>
            <a:picLocks noChangeAspect="1"/>
          </p:cNvPicPr>
          <p:nvPr/>
        </p:nvPicPr>
        <p:blipFill>
          <a:blip r:embed="rId11"/>
          <a:stretch>
            <a:fillRect/>
          </a:stretch>
        </p:blipFill>
        <p:spPr>
          <a:xfrm>
            <a:off x="9965331" y="2290276"/>
            <a:ext cx="1425312" cy="866489"/>
          </a:xfrm>
          <a:prstGeom prst="rect">
            <a:avLst/>
          </a:prstGeo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p4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 </a:t>
            </a:r>
            <a:r>
              <a:rPr lang="fr-FR" sz="2400" dirty="0" err="1">
                <a:solidFill>
                  <a:srgbClr val="414141"/>
                </a:solidFill>
              </a:rPr>
              <a:t>comparison</a:t>
            </a:r>
            <a:br>
              <a:rPr lang="fr-FR" sz="2400" dirty="0">
                <a:solidFill>
                  <a:srgbClr val="414141"/>
                </a:solidFill>
              </a:rPr>
            </a:br>
            <a:br>
              <a:rPr lang="fr-FR" sz="2400" dirty="0">
                <a:solidFill>
                  <a:srgbClr val="414141"/>
                </a:solidFill>
              </a:rPr>
            </a:br>
            <a:r>
              <a:rPr lang="fr-FR" sz="2400" dirty="0">
                <a:solidFill>
                  <a:srgbClr val="7F7F7F"/>
                </a:solidFill>
              </a:rPr>
              <a:t>18</a:t>
            </a:r>
            <a:r>
              <a:rPr lang="fr-FR" dirty="0">
                <a:solidFill>
                  <a:srgbClr val="7F7F7F"/>
                </a:solidFill>
              </a:rPr>
              <a:t>,57% </a:t>
            </a:r>
            <a:r>
              <a:rPr lang="fr-FR" dirty="0">
                <a:solidFill>
                  <a:srgbClr val="7F7F7F"/>
                </a:solidFill>
                <a:latin typeface="Verdana"/>
                <a:ea typeface="Verdana"/>
                <a:cs typeface="Verdana"/>
                <a:sym typeface="Verdana"/>
              </a:rPr>
              <a:t>of drive test </a:t>
            </a:r>
            <a:r>
              <a:rPr lang="fr-FR" dirty="0" err="1">
                <a:solidFill>
                  <a:srgbClr val="7F7F7F"/>
                </a:solidFill>
                <a:latin typeface="Verdana"/>
                <a:ea typeface="Verdana"/>
                <a:cs typeface="Verdana"/>
                <a:sym typeface="Verdana"/>
              </a:rPr>
              <a:t>samples</a:t>
            </a:r>
            <a:r>
              <a:rPr lang="fr-FR" dirty="0">
                <a:solidFill>
                  <a:srgbClr val="7F7F7F"/>
                </a:solidFill>
                <a:latin typeface="Verdana"/>
                <a:ea typeface="Verdana"/>
                <a:cs typeface="Verdana"/>
                <a:sym typeface="Verdana"/>
              </a:rPr>
              <a:t> are </a:t>
            </a:r>
            <a:r>
              <a:rPr lang="fr-FR" dirty="0" err="1">
                <a:solidFill>
                  <a:srgbClr val="7F7F7F"/>
                </a:solidFill>
                <a:latin typeface="Verdana"/>
                <a:ea typeface="Verdana"/>
                <a:cs typeface="Verdana"/>
                <a:sym typeface="Verdana"/>
              </a:rPr>
              <a:t>showing</a:t>
            </a:r>
            <a:r>
              <a:rPr lang="fr-FR" dirty="0">
                <a:solidFill>
                  <a:srgbClr val="7F7F7F"/>
                </a:solidFill>
                <a:latin typeface="Verdana"/>
                <a:ea typeface="Verdana"/>
                <a:cs typeface="Verdana"/>
                <a:sym typeface="Verdana"/>
              </a:rPr>
              <a:t> a </a:t>
            </a:r>
            <a:r>
              <a:rPr lang="fr-FR" dirty="0" err="1">
                <a:solidFill>
                  <a:srgbClr val="7F7F7F"/>
                </a:solidFill>
                <a:latin typeface="Verdana"/>
                <a:ea typeface="Verdana"/>
                <a:cs typeface="Verdana"/>
                <a:sym typeface="Verdana"/>
              </a:rPr>
              <a:t>very</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low</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level</a:t>
            </a:r>
            <a:r>
              <a:rPr lang="fr-FR" dirty="0">
                <a:solidFill>
                  <a:srgbClr val="7F7F7F"/>
                </a:solidFill>
                <a:latin typeface="Verdana"/>
                <a:ea typeface="Verdana"/>
                <a:cs typeface="Verdana"/>
                <a:sym typeface="Verdana"/>
              </a:rPr>
              <a:t> of </a:t>
            </a:r>
            <a:r>
              <a:rPr lang="fr-FR" dirty="0" err="1">
                <a:solidFill>
                  <a:srgbClr val="7F7F7F"/>
                </a:solidFill>
                <a:latin typeface="Verdana"/>
                <a:ea typeface="Verdana"/>
                <a:cs typeface="Verdana"/>
                <a:sym typeface="Verdana"/>
              </a:rPr>
              <a:t>EcNo</a:t>
            </a:r>
            <a:r>
              <a:rPr lang="fr-FR" dirty="0">
                <a:solidFill>
                  <a:srgbClr val="7F7F7F"/>
                </a:solidFill>
                <a:latin typeface="Verdana"/>
                <a:ea typeface="Verdana"/>
                <a:cs typeface="Verdana"/>
                <a:sym typeface="Verdana"/>
              </a:rPr>
              <a:t> for 3G MTN</a:t>
            </a:r>
            <a:r>
              <a:rPr lang="fr-FR" dirty="0">
                <a:solidFill>
                  <a:srgbClr val="7F7F7F"/>
                </a:solidFill>
              </a:rPr>
              <a:t> MOOV </a:t>
            </a:r>
            <a:r>
              <a:rPr lang="fr-FR" dirty="0" err="1">
                <a:solidFill>
                  <a:srgbClr val="7F7F7F"/>
                </a:solidFill>
              </a:rPr>
              <a:t>with</a:t>
            </a:r>
            <a:r>
              <a:rPr lang="fr-FR" dirty="0">
                <a:solidFill>
                  <a:srgbClr val="7F7F7F"/>
                </a:solidFill>
              </a:rPr>
              <a:t> 18,57% and CELTISS </a:t>
            </a:r>
            <a:r>
              <a:rPr lang="fr-FR" dirty="0" err="1">
                <a:solidFill>
                  <a:srgbClr val="7F7F7F"/>
                </a:solidFill>
              </a:rPr>
              <a:t>with</a:t>
            </a:r>
            <a:r>
              <a:rPr lang="fr-FR" dirty="0">
                <a:solidFill>
                  <a:srgbClr val="7F7F7F"/>
                </a:solidFill>
              </a:rPr>
              <a:t> 23,55%.</a:t>
            </a:r>
            <a:br>
              <a:rPr lang="fr-FR"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15" name="Google Shape;2015;p4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29</a:t>
            </a:fld>
            <a:endParaRPr sz="651" b="0" i="0" u="none" strike="noStrike" cap="none">
              <a:solidFill>
                <a:srgbClr val="000000"/>
              </a:solidFill>
              <a:latin typeface="Verdana"/>
              <a:ea typeface="Verdana"/>
              <a:cs typeface="Verdana"/>
              <a:sym typeface="Verdana"/>
            </a:endParaRPr>
          </a:p>
        </p:txBody>
      </p:sp>
      <p:sp>
        <p:nvSpPr>
          <p:cNvPr id="2016" name="Google Shape;2016;p4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10">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2121848095"/>
              </p:ext>
            </p:extLst>
          </p:nvPr>
        </p:nvGraphicFramePr>
        <p:xfrm>
          <a:off x="469900" y="2612707"/>
          <a:ext cx="11252200" cy="36747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
          <p:cNvSpPr txBox="1"/>
          <p:nvPr/>
        </p:nvSpPr>
        <p:spPr>
          <a:xfrm>
            <a:off x="2533649" y="2090740"/>
            <a:ext cx="6804904"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Introduction: Scope of </a:t>
            </a:r>
            <a:r>
              <a:rPr lang="fr-FR" sz="2600" dirty="0">
                <a:solidFill>
                  <a:srgbClr val="FFFFFF"/>
                </a:solidFill>
                <a:latin typeface="Quattrocento Sans"/>
                <a:ea typeface="Quattrocento Sans"/>
                <a:cs typeface="Quattrocento Sans"/>
                <a:sym typeface="Quattrocento Sans"/>
              </a:rPr>
              <a:t>Benchmarking </a:t>
            </a:r>
            <a:r>
              <a:rPr lang="fr-FR" sz="2600" b="0" i="0" dirty="0">
                <a:solidFill>
                  <a:srgbClr val="FFFFFF"/>
                </a:solidFill>
                <a:latin typeface="Quattrocento Sans"/>
                <a:ea typeface="Quattrocento Sans"/>
                <a:cs typeface="Quattrocento Sans"/>
                <a:sym typeface="Quattrocento Sans"/>
              </a:rPr>
              <a:t>Report «</a:t>
            </a:r>
            <a:endParaRPr dirty="0"/>
          </a:p>
        </p:txBody>
      </p:sp>
      <p:sp>
        <p:nvSpPr>
          <p:cNvPr id="1650" name="Google Shape;1650;p10"/>
          <p:cNvSpPr txBox="1"/>
          <p:nvPr/>
        </p:nvSpPr>
        <p:spPr>
          <a:xfrm>
            <a:off x="489531" y="2090740"/>
            <a:ext cx="1701220"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01</a:t>
            </a:r>
            <a:endParaRPr dirty="0"/>
          </a:p>
        </p:txBody>
      </p:sp>
      <p:cxnSp>
        <p:nvCxnSpPr>
          <p:cNvPr id="1651" name="Google Shape;1651;p10"/>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pic>
        <p:nvPicPr>
          <p:cNvPr id="13" name="Picture 12">
            <a:extLst>
              <a:ext uri="{FF2B5EF4-FFF2-40B4-BE49-F238E27FC236}">
                <a16:creationId xmlns:a16="http://schemas.microsoft.com/office/drawing/2014/main" id="{EBA28793-437E-5B54-9371-92E92F6BC928}"/>
              </a:ext>
            </a:extLst>
          </p:cNvPr>
          <p:cNvPicPr>
            <a:picLocks noChangeAspect="1"/>
          </p:cNvPicPr>
          <p:nvPr/>
        </p:nvPicPr>
        <p:blipFill>
          <a:blip r:embed="rId3"/>
          <a:stretch>
            <a:fillRect/>
          </a:stretch>
        </p:blipFill>
        <p:spPr>
          <a:xfrm>
            <a:off x="8269608" y="1866467"/>
            <a:ext cx="3611745" cy="3587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390F9E36-64FC-C95F-F4DB-6E685A3DE811}"/>
              </a:ext>
            </a:extLst>
          </p:cNvPr>
          <p:cNvPicPr>
            <a:picLocks noChangeAspect="1"/>
          </p:cNvPicPr>
          <p:nvPr/>
        </p:nvPicPr>
        <p:blipFill>
          <a:blip r:embed="rId4"/>
          <a:stretch>
            <a:fillRect/>
          </a:stretch>
        </p:blipFill>
        <p:spPr>
          <a:xfrm>
            <a:off x="4302855" y="1917427"/>
            <a:ext cx="3611745" cy="3536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7D870C02-41B0-0DCC-11CF-A420F8BD4353}"/>
              </a:ext>
            </a:extLst>
          </p:cNvPr>
          <p:cNvPicPr>
            <a:picLocks noChangeAspect="1"/>
          </p:cNvPicPr>
          <p:nvPr/>
        </p:nvPicPr>
        <p:blipFill>
          <a:blip r:embed="rId5"/>
          <a:stretch>
            <a:fillRect/>
          </a:stretch>
        </p:blipFill>
        <p:spPr>
          <a:xfrm>
            <a:off x="469900" y="1914439"/>
            <a:ext cx="3611744" cy="3539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23" name="Google Shape;2023;p42"/>
          <p:cNvSpPr txBox="1">
            <a:spLocks noGrp="1"/>
          </p:cNvSpPr>
          <p:nvPr>
            <p:ph type="title"/>
          </p:nvPr>
        </p:nvSpPr>
        <p:spPr>
          <a:xfrm>
            <a:off x="476993" y="270706"/>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a:t>
            </a:r>
            <a:br>
              <a:rPr lang="fr-FR" sz="2400" dirty="0">
                <a:solidFill>
                  <a:srgbClr val="414141"/>
                </a:solidFill>
              </a:rPr>
            </a:br>
            <a:br>
              <a:rPr lang="fr-FR" sz="2400" dirty="0">
                <a:solidFill>
                  <a:srgbClr val="414141"/>
                </a:solidFill>
              </a:rPr>
            </a:br>
            <a:r>
              <a:rPr lang="fr-FR" dirty="0">
                <a:solidFill>
                  <a:srgbClr val="7F7F7F"/>
                </a:solidFill>
              </a:rPr>
              <a:t>MTN has the </a:t>
            </a:r>
            <a:r>
              <a:rPr lang="fr-FR" dirty="0" err="1">
                <a:solidFill>
                  <a:srgbClr val="7F7F7F"/>
                </a:solidFill>
              </a:rPr>
              <a:t>highest</a:t>
            </a:r>
            <a:r>
              <a:rPr lang="fr-FR" dirty="0">
                <a:solidFill>
                  <a:srgbClr val="7F7F7F"/>
                </a:solidFill>
              </a:rPr>
              <a:t> ratio of </a:t>
            </a:r>
            <a:r>
              <a:rPr lang="fr-FR" dirty="0" err="1">
                <a:solidFill>
                  <a:srgbClr val="7F7F7F"/>
                </a:solidFill>
              </a:rPr>
              <a:t>very</a:t>
            </a:r>
            <a:r>
              <a:rPr lang="fr-FR" dirty="0">
                <a:solidFill>
                  <a:srgbClr val="7F7F7F"/>
                </a:solidFill>
              </a:rPr>
              <a:t> </a:t>
            </a:r>
            <a:r>
              <a:rPr lang="fr-FR" dirty="0" err="1">
                <a:solidFill>
                  <a:srgbClr val="7F7F7F"/>
                </a:solidFill>
              </a:rPr>
              <a:t>bad</a:t>
            </a:r>
            <a:r>
              <a:rPr lang="fr-FR" dirty="0">
                <a:solidFill>
                  <a:srgbClr val="7F7F7F"/>
                </a:solidFill>
              </a:rPr>
              <a:t> </a:t>
            </a:r>
            <a:r>
              <a:rPr lang="fr-FR" dirty="0" err="1">
                <a:solidFill>
                  <a:srgbClr val="7F7F7F"/>
                </a:solidFill>
              </a:rPr>
              <a:t>Ec</a:t>
            </a:r>
            <a:r>
              <a:rPr lang="fr-FR" dirty="0">
                <a:solidFill>
                  <a:srgbClr val="7F7F7F"/>
                </a:solidFill>
              </a:rPr>
              <a:t>/No </a:t>
            </a:r>
            <a:r>
              <a:rPr lang="fr-FR" dirty="0" err="1">
                <a:solidFill>
                  <a:srgbClr val="7F7F7F"/>
                </a:solidFill>
              </a:rPr>
              <a:t>samples</a:t>
            </a:r>
            <a:r>
              <a:rPr lang="fr-FR" dirty="0">
                <a:solidFill>
                  <a:srgbClr val="7F7F7F"/>
                </a:solidFill>
              </a:rPr>
              <a:t> (&lt;-16db).</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endParaRPr sz="2400" dirty="0">
              <a:solidFill>
                <a:srgbClr val="414141"/>
              </a:solidFill>
            </a:endParaRPr>
          </a:p>
        </p:txBody>
      </p:sp>
      <p:sp>
        <p:nvSpPr>
          <p:cNvPr id="2024" name="Google Shape;2024;p4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30</a:t>
            </a:fld>
            <a:endParaRPr sz="651" b="0" i="0" u="none" strike="noStrike" cap="none">
              <a:solidFill>
                <a:srgbClr val="000000"/>
              </a:solidFill>
              <a:latin typeface="Verdana"/>
              <a:ea typeface="Verdana"/>
              <a:cs typeface="Verdana"/>
              <a:sym typeface="Verdana"/>
            </a:endParaRPr>
          </a:p>
        </p:txBody>
      </p:sp>
      <p:sp>
        <p:nvSpPr>
          <p:cNvPr id="2025" name="Google Shape;2025;p4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4" name="Google Shape;1988;p39">
            <a:extLst>
              <a:ext uri="{FF2B5EF4-FFF2-40B4-BE49-F238E27FC236}">
                <a16:creationId xmlns:a16="http://schemas.microsoft.com/office/drawing/2014/main" id="{F51425AB-56D0-58B5-CA70-7C649B35AAC2}"/>
              </a:ext>
            </a:extLst>
          </p:cNvPr>
          <p:cNvPicPr preferRelativeResize="0"/>
          <p:nvPr/>
        </p:nvPicPr>
        <p:blipFill rotWithShape="1">
          <a:blip r:embed="rId6">
            <a:alphaModFix/>
          </a:blip>
          <a:srcRect/>
          <a:stretch/>
        </p:blipFill>
        <p:spPr>
          <a:xfrm>
            <a:off x="476992" y="1889329"/>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25" name="Google Shape;1993;p39">
            <a:extLst>
              <a:ext uri="{FF2B5EF4-FFF2-40B4-BE49-F238E27FC236}">
                <a16:creationId xmlns:a16="http://schemas.microsoft.com/office/drawing/2014/main" id="{FAB8766A-2D21-4CE1-5A65-6AD90097518E}"/>
              </a:ext>
            </a:extLst>
          </p:cNvPr>
          <p:cNvPicPr preferRelativeResize="0"/>
          <p:nvPr/>
        </p:nvPicPr>
        <p:blipFill rotWithShape="1">
          <a:blip r:embed="rId7">
            <a:alphaModFix/>
          </a:blip>
          <a:srcRect l="8657" r="10313"/>
          <a:stretch/>
        </p:blipFill>
        <p:spPr>
          <a:xfrm>
            <a:off x="4302855" y="1889329"/>
            <a:ext cx="267744" cy="275538"/>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8269608" y="1875098"/>
            <a:ext cx="312075" cy="282333"/>
          </a:xfrm>
          <a:prstGeom prst="rect">
            <a:avLst/>
          </a:prstGeom>
          <a:noFill/>
          <a:ln>
            <a:noFill/>
          </a:ln>
        </p:spPr>
      </p:pic>
      <p:pic>
        <p:nvPicPr>
          <p:cNvPr id="9" name="Picture 8">
            <a:extLst>
              <a:ext uri="{FF2B5EF4-FFF2-40B4-BE49-F238E27FC236}">
                <a16:creationId xmlns:a16="http://schemas.microsoft.com/office/drawing/2014/main" id="{DFA31072-B156-5622-1B11-C70829C84064}"/>
              </a:ext>
            </a:extLst>
          </p:cNvPr>
          <p:cNvPicPr>
            <a:picLocks noChangeAspect="1"/>
          </p:cNvPicPr>
          <p:nvPr/>
        </p:nvPicPr>
        <p:blipFill>
          <a:blip r:embed="rId9"/>
          <a:stretch>
            <a:fillRect/>
          </a:stretch>
        </p:blipFill>
        <p:spPr>
          <a:xfrm>
            <a:off x="2560728" y="1914439"/>
            <a:ext cx="1523100" cy="912652"/>
          </a:xfrm>
          <a:prstGeom prst="rect">
            <a:avLst/>
          </a:prstGeom>
        </p:spPr>
      </p:pic>
      <p:pic>
        <p:nvPicPr>
          <p:cNvPr id="15" name="Picture 14">
            <a:extLst>
              <a:ext uri="{FF2B5EF4-FFF2-40B4-BE49-F238E27FC236}">
                <a16:creationId xmlns:a16="http://schemas.microsoft.com/office/drawing/2014/main" id="{B0961507-2A88-2A7A-60AB-C5BE842C7B2A}"/>
              </a:ext>
            </a:extLst>
          </p:cNvPr>
          <p:cNvPicPr>
            <a:picLocks noChangeAspect="1"/>
          </p:cNvPicPr>
          <p:nvPr/>
        </p:nvPicPr>
        <p:blipFill>
          <a:blip r:embed="rId10"/>
          <a:stretch>
            <a:fillRect/>
          </a:stretch>
        </p:blipFill>
        <p:spPr>
          <a:xfrm>
            <a:off x="6550512" y="1914439"/>
            <a:ext cx="1364088" cy="912652"/>
          </a:xfrm>
          <a:prstGeom prst="rect">
            <a:avLst/>
          </a:prstGeom>
        </p:spPr>
      </p:pic>
      <p:pic>
        <p:nvPicPr>
          <p:cNvPr id="16" name="Picture 15">
            <a:extLst>
              <a:ext uri="{FF2B5EF4-FFF2-40B4-BE49-F238E27FC236}">
                <a16:creationId xmlns:a16="http://schemas.microsoft.com/office/drawing/2014/main" id="{54124CCD-0230-CF38-3247-46D09D6DD3BE}"/>
              </a:ext>
            </a:extLst>
          </p:cNvPr>
          <p:cNvPicPr>
            <a:picLocks noChangeAspect="1"/>
          </p:cNvPicPr>
          <p:nvPr/>
        </p:nvPicPr>
        <p:blipFill>
          <a:blip r:embed="rId11"/>
          <a:stretch>
            <a:fillRect/>
          </a:stretch>
        </p:blipFill>
        <p:spPr>
          <a:xfrm>
            <a:off x="10359613" y="1889329"/>
            <a:ext cx="1516473" cy="937762"/>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2G/3G CALL SETUP TIME</a:t>
            </a:r>
            <a:br>
              <a:rPr lang="fr-FR" sz="2400" dirty="0">
                <a:solidFill>
                  <a:srgbClr val="414141"/>
                </a:solidFill>
              </a:rPr>
            </a:br>
            <a:br>
              <a:rPr lang="fr-FR" dirty="0">
                <a:solidFill>
                  <a:srgbClr val="414141"/>
                </a:solidFill>
              </a:rPr>
            </a:br>
            <a:br>
              <a:rPr lang="fr-FR" dirty="0">
                <a:solidFill>
                  <a:srgbClr val="414141"/>
                </a:solidFill>
              </a:rPr>
            </a:br>
            <a:r>
              <a:rPr lang="fr-FR" dirty="0">
                <a:solidFill>
                  <a:srgbClr val="7F7F7F"/>
                </a:solidFill>
                <a:latin typeface="Verdana"/>
                <a:ea typeface="Verdana"/>
                <a:cs typeface="Verdana"/>
                <a:sym typeface="Verdana"/>
              </a:rPr>
              <a:t>MTN </a:t>
            </a:r>
            <a:r>
              <a:rPr lang="fr-FR" dirty="0" err="1">
                <a:solidFill>
                  <a:srgbClr val="7F7F7F"/>
                </a:solidFill>
              </a:rPr>
              <a:t>is</a:t>
            </a:r>
            <a:r>
              <a:rPr lang="fr-FR" dirty="0">
                <a:solidFill>
                  <a:srgbClr val="7F7F7F"/>
                </a:solidFill>
              </a:rPr>
              <a:t> </a:t>
            </a:r>
            <a:r>
              <a:rPr lang="fr-FR" dirty="0" err="1">
                <a:solidFill>
                  <a:srgbClr val="7F7F7F"/>
                </a:solidFill>
              </a:rPr>
              <a:t>clear</a:t>
            </a:r>
            <a:r>
              <a:rPr lang="fr-FR" dirty="0">
                <a:solidFill>
                  <a:srgbClr val="7F7F7F"/>
                </a:solidFill>
              </a:rPr>
              <a:t> leader in </a:t>
            </a:r>
            <a:r>
              <a:rPr lang="fr-FR" dirty="0" err="1">
                <a:solidFill>
                  <a:srgbClr val="7F7F7F"/>
                </a:solidFill>
              </a:rPr>
              <a:t>terms</a:t>
            </a:r>
            <a:r>
              <a:rPr lang="fr-FR" dirty="0">
                <a:solidFill>
                  <a:srgbClr val="7F7F7F"/>
                </a:solidFill>
              </a:rPr>
              <a:t> of Call Setup Time.</a:t>
            </a:r>
            <a:br>
              <a:rPr lang="fr-FR" sz="2400" dirty="0">
                <a:solidFill>
                  <a:srgbClr val="414141"/>
                </a:solidFill>
              </a:rPr>
            </a:br>
            <a:br>
              <a:rPr lang="fr-FR" sz="2400" dirty="0">
                <a:solidFill>
                  <a:srgbClr val="414141"/>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67" name="Google Shape;2067;p4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31</a:t>
            </a:fld>
            <a:endParaRPr sz="651" b="0" i="0" u="none" strike="noStrike" cap="none">
              <a:solidFill>
                <a:srgbClr val="000000"/>
              </a:solidFill>
              <a:latin typeface="Verdana"/>
              <a:ea typeface="Verdana"/>
              <a:cs typeface="Verdana"/>
              <a:sym typeface="Verdana"/>
            </a:endParaRPr>
          </a:p>
        </p:txBody>
      </p:sp>
      <p:sp>
        <p:nvSpPr>
          <p:cNvPr id="2068" name="Google Shape;2068;p4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9">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3060311209"/>
              </p:ext>
            </p:extLst>
          </p:nvPr>
        </p:nvGraphicFramePr>
        <p:xfrm>
          <a:off x="469900" y="1913697"/>
          <a:ext cx="5349987" cy="33898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F710033B-92FB-DB3C-D020-156B8326A302}"/>
              </a:ext>
            </a:extLst>
          </p:cNvPr>
          <p:cNvGraphicFramePr>
            <a:graphicFrameLocks/>
          </p:cNvGraphicFramePr>
          <p:nvPr>
            <p:extLst>
              <p:ext uri="{D42A27DB-BD31-4B8C-83A1-F6EECF244321}">
                <p14:modId xmlns:p14="http://schemas.microsoft.com/office/powerpoint/2010/main" val="23459080"/>
              </p:ext>
            </p:extLst>
          </p:nvPr>
        </p:nvGraphicFramePr>
        <p:xfrm>
          <a:off x="6029978" y="1913696"/>
          <a:ext cx="5846109" cy="338982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graphicFrame>
        <p:nvGraphicFramePr>
          <p:cNvPr id="8" name="Graphique 2">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562172625"/>
              </p:ext>
            </p:extLst>
          </p:nvPr>
        </p:nvGraphicFramePr>
        <p:xfrm>
          <a:off x="469901" y="2186621"/>
          <a:ext cx="5687060"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2085" name="Google Shape;2085;p4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SMS SENDING FAILURE</a:t>
            </a:r>
            <a:br>
              <a:rPr lang="fr-FR" sz="2400" dirty="0">
                <a:solidFill>
                  <a:srgbClr val="414141"/>
                </a:solidFill>
              </a:rPr>
            </a:br>
            <a:br>
              <a:rPr lang="fr-FR" sz="2400" dirty="0">
                <a:solidFill>
                  <a:srgbClr val="414141"/>
                </a:solidFill>
              </a:rPr>
            </a:br>
            <a:r>
              <a:rPr lang="fr-FR" sz="2400" dirty="0" err="1">
                <a:solidFill>
                  <a:srgbClr val="7F7F7F"/>
                </a:solidFill>
              </a:rPr>
              <a:t>MTN’s</a:t>
            </a:r>
            <a:r>
              <a:rPr lang="fr-FR" sz="2400" dirty="0">
                <a:solidFill>
                  <a:srgbClr val="7F7F7F"/>
                </a:solidFill>
              </a:rPr>
              <a:t> </a:t>
            </a:r>
            <a:r>
              <a:rPr lang="fr-FR" dirty="0">
                <a:solidFill>
                  <a:srgbClr val="7F7F7F"/>
                </a:solidFill>
                <a:latin typeface="Verdana"/>
                <a:ea typeface="Verdana"/>
                <a:cs typeface="Verdana"/>
                <a:sym typeface="Verdana"/>
              </a:rPr>
              <a:t>SMS SEND/RECEIVE SR(%) </a:t>
            </a:r>
            <a:r>
              <a:rPr lang="fr-FR" dirty="0" err="1">
                <a:solidFill>
                  <a:srgbClr val="7F7F7F"/>
                </a:solidFill>
                <a:latin typeface="Verdana"/>
                <a:ea typeface="Verdana"/>
                <a:cs typeface="Verdana"/>
                <a:sym typeface="Verdana"/>
              </a:rPr>
              <a:t>is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better</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than</a:t>
            </a:r>
            <a:r>
              <a:rPr lang="fr-FR" dirty="0">
                <a:solidFill>
                  <a:srgbClr val="7F7F7F"/>
                </a:solidFill>
                <a:latin typeface="Verdana"/>
                <a:ea typeface="Verdana"/>
                <a:cs typeface="Verdana"/>
                <a:sym typeface="Verdana"/>
              </a:rPr>
              <a:t> MOOV and </a:t>
            </a:r>
            <a:r>
              <a:rPr lang="fr-FR" dirty="0" err="1">
                <a:solidFill>
                  <a:srgbClr val="7F7F7F"/>
                </a:solidFill>
                <a:latin typeface="Verdana"/>
                <a:ea typeface="Verdana"/>
                <a:cs typeface="Verdana"/>
                <a:sym typeface="Verdana"/>
              </a:rPr>
              <a:t>less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than</a:t>
            </a:r>
            <a:r>
              <a:rPr lang="fr-FR" dirty="0">
                <a:solidFill>
                  <a:srgbClr val="7F7F7F"/>
                </a:solidFill>
                <a:latin typeface="Verdana"/>
                <a:ea typeface="Verdana"/>
                <a:cs typeface="Verdana"/>
                <a:sym typeface="Verdana"/>
              </a:rPr>
              <a:t> CELTISS</a:t>
            </a:r>
            <a:r>
              <a:rPr lang="fr-FR" dirty="0">
                <a:solidFill>
                  <a:srgbClr val="7F7F7F"/>
                </a:solidFill>
              </a:rPr>
              <a:t> </a:t>
            </a:r>
            <a:r>
              <a:rPr lang="fr-FR" dirty="0">
                <a:solidFill>
                  <a:srgbClr val="7F7F7F"/>
                </a:solidFill>
                <a:latin typeface="Verdana"/>
                <a:ea typeface="Verdana"/>
                <a:cs typeface="Verdana"/>
                <a:sym typeface="Verdana"/>
              </a:rPr>
              <a:t>. SMS service KPIs for </a:t>
            </a:r>
            <a:r>
              <a:rPr lang="fr-FR" dirty="0">
                <a:solidFill>
                  <a:srgbClr val="7F7F7F"/>
                </a:solidFill>
              </a:rPr>
              <a:t>all</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operators</a:t>
            </a:r>
            <a:r>
              <a:rPr lang="fr-FR" dirty="0">
                <a:solidFill>
                  <a:srgbClr val="7F7F7F"/>
                </a:solidFill>
                <a:latin typeface="Verdana"/>
                <a:ea typeface="Verdana"/>
                <a:cs typeface="Verdana"/>
                <a:sym typeface="Verdana"/>
              </a:rPr>
              <a:t> are not compliant </a:t>
            </a:r>
            <a:r>
              <a:rPr lang="fr-FR" dirty="0" err="1">
                <a:solidFill>
                  <a:srgbClr val="7F7F7F"/>
                </a:solidFill>
                <a:latin typeface="Verdana"/>
                <a:ea typeface="Verdana"/>
                <a:cs typeface="Verdana"/>
                <a:sym typeface="Verdana"/>
              </a:rPr>
              <a:t>with</a:t>
            </a:r>
            <a:r>
              <a:rPr lang="fr-FR" dirty="0">
                <a:solidFill>
                  <a:srgbClr val="7F7F7F"/>
                </a:solidFill>
                <a:latin typeface="Verdana"/>
                <a:ea typeface="Verdana"/>
                <a:cs typeface="Verdana"/>
                <a:sym typeface="Verdana"/>
              </a:rPr>
              <a:t> the ARCEP </a:t>
            </a:r>
            <a:r>
              <a:rPr lang="fr-FR" dirty="0" err="1">
                <a:solidFill>
                  <a:srgbClr val="7F7F7F"/>
                </a:solidFill>
                <a:latin typeface="Verdana"/>
                <a:ea typeface="Verdana"/>
                <a:cs typeface="Verdana"/>
                <a:sym typeface="Verdana"/>
              </a:rPr>
              <a:t>requirements</a:t>
            </a:r>
            <a:r>
              <a:rPr lang="fr-FR" dirty="0">
                <a:solidFill>
                  <a:srgbClr val="7F7F7F"/>
                </a:solidFill>
                <a:latin typeface="Verdana"/>
                <a:ea typeface="Verdana"/>
                <a:cs typeface="Verdana"/>
                <a:sym typeface="Verdana"/>
              </a:rPr>
              <a:t> </a:t>
            </a:r>
            <a:r>
              <a:rPr lang="fr-FR" dirty="0">
                <a:solidFill>
                  <a:srgbClr val="7F7F7F"/>
                </a:solidFill>
              </a:rPr>
              <a:t>due to the timeout of </a:t>
            </a:r>
            <a:r>
              <a:rPr lang="fr-FR" dirty="0" err="1">
                <a:solidFill>
                  <a:srgbClr val="7F7F7F"/>
                </a:solidFill>
              </a:rPr>
              <a:t>sending</a:t>
            </a:r>
            <a:r>
              <a:rPr lang="fr-FR" dirty="0">
                <a:solidFill>
                  <a:srgbClr val="7F7F7F"/>
                </a:solidFill>
              </a:rPr>
              <a:t> duration</a:t>
            </a:r>
            <a:r>
              <a:rPr lang="fr-FR" dirty="0">
                <a:solidFill>
                  <a:srgbClr val="7F7F7F"/>
                </a:solidFill>
                <a:latin typeface="Verdana"/>
                <a:ea typeface="Verdana"/>
                <a:cs typeface="Verdana"/>
                <a:sym typeface="Verdana"/>
              </a:rPr>
              <a:t> (&lt; 6s).</a:t>
            </a:r>
            <a:endParaRPr dirty="0">
              <a:solidFill>
                <a:srgbClr val="414141"/>
              </a:solidFill>
            </a:endParaRPr>
          </a:p>
        </p:txBody>
      </p:sp>
      <p:sp>
        <p:nvSpPr>
          <p:cNvPr id="2086" name="Google Shape;2086;p4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32</a:t>
            </a:fld>
            <a:endParaRPr sz="651" b="0" i="0" u="none" strike="noStrike" cap="none">
              <a:solidFill>
                <a:srgbClr val="000000"/>
              </a:solidFill>
              <a:latin typeface="Verdana"/>
              <a:ea typeface="Verdana"/>
              <a:cs typeface="Verdana"/>
              <a:sym typeface="Verdana"/>
            </a:endParaRPr>
          </a:p>
        </p:txBody>
      </p:sp>
      <p:sp>
        <p:nvSpPr>
          <p:cNvPr id="2087" name="Google Shape;2087;p4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3" name="Google Shape;2090;p47">
            <a:extLst>
              <a:ext uri="{FF2B5EF4-FFF2-40B4-BE49-F238E27FC236}">
                <a16:creationId xmlns:a16="http://schemas.microsoft.com/office/drawing/2014/main" id="{31AB6BF7-4EF5-4323-A670-74FC5B62265A}"/>
              </a:ext>
            </a:extLst>
          </p:cNvPr>
          <p:cNvCxnSpPr/>
          <p:nvPr/>
        </p:nvCxnSpPr>
        <p:spPr>
          <a:xfrm>
            <a:off x="1463040" y="2895600"/>
            <a:ext cx="4251960" cy="0"/>
          </a:xfrm>
          <a:prstGeom prst="straightConnector1">
            <a:avLst/>
          </a:prstGeom>
          <a:noFill/>
          <a:ln w="28575" cap="flat" cmpd="sng">
            <a:solidFill>
              <a:srgbClr val="DA291C"/>
            </a:solidFill>
            <a:prstDash val="dash"/>
            <a:round/>
            <a:headEnd type="none" w="sm" len="sm"/>
            <a:tailEnd type="none" w="sm" len="sm"/>
          </a:ln>
        </p:spPr>
      </p:cxnSp>
      <p:graphicFrame>
        <p:nvGraphicFramePr>
          <p:cNvPr id="11" name="Graphique 8">
            <a:extLst>
              <a:ext uri="{FF2B5EF4-FFF2-40B4-BE49-F238E27FC236}">
                <a16:creationId xmlns:a16="http://schemas.microsoft.com/office/drawing/2014/main" id="{353EB156-7660-4747-8A89-681BB3F1C66D}"/>
              </a:ext>
            </a:extLst>
          </p:cNvPr>
          <p:cNvGraphicFramePr>
            <a:graphicFrameLocks/>
          </p:cNvGraphicFramePr>
          <p:nvPr>
            <p:extLst>
              <p:ext uri="{D42A27DB-BD31-4B8C-83A1-F6EECF244321}">
                <p14:modId xmlns:p14="http://schemas.microsoft.com/office/powerpoint/2010/main" val="2258822954"/>
              </p:ext>
            </p:extLst>
          </p:nvPr>
        </p:nvGraphicFramePr>
        <p:xfrm>
          <a:off x="6385560" y="2186620"/>
          <a:ext cx="5336540" cy="426878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48"/>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Data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2096" name="Google Shape;2096;p48"/>
          <p:cNvSpPr txBox="1"/>
          <p:nvPr/>
        </p:nvSpPr>
        <p:spPr>
          <a:xfrm>
            <a:off x="195943" y="2090740"/>
            <a:ext cx="1994808"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04</a:t>
            </a:r>
            <a:endParaRPr dirty="0"/>
          </a:p>
        </p:txBody>
      </p:sp>
      <p:cxnSp>
        <p:nvCxnSpPr>
          <p:cNvPr id="2097" name="Google Shape;2097;p48"/>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a:t>
            </a:r>
            <a:br>
              <a:rPr lang="fr-FR" sz="2400" dirty="0">
                <a:solidFill>
                  <a:srgbClr val="414141"/>
                </a:solidFill>
              </a:rPr>
            </a:br>
            <a:br>
              <a:rPr lang="fr-FR" sz="2400" dirty="0">
                <a:solidFill>
                  <a:srgbClr val="414141"/>
                </a:solidFill>
              </a:rPr>
            </a:br>
            <a:r>
              <a:rPr lang="fr-FR" sz="2000" dirty="0">
                <a:solidFill>
                  <a:srgbClr val="7F7F7F"/>
                </a:solidFill>
                <a:latin typeface="Verdana"/>
                <a:ea typeface="Verdana"/>
                <a:cs typeface="Verdana"/>
                <a:sym typeface="Verdana"/>
              </a:rPr>
              <a:t>All </a:t>
            </a:r>
            <a:r>
              <a:rPr lang="fr-FR" sz="2000" dirty="0" err="1">
                <a:solidFill>
                  <a:srgbClr val="7F7F7F"/>
                </a:solidFill>
                <a:latin typeface="Verdana"/>
                <a:ea typeface="Verdana"/>
                <a:cs typeface="Verdana"/>
                <a:sym typeface="Verdana"/>
              </a:rPr>
              <a:t>operators</a:t>
            </a:r>
            <a:r>
              <a:rPr lang="fr-FR" sz="2000" dirty="0">
                <a:solidFill>
                  <a:srgbClr val="7F7F7F"/>
                </a:solidFill>
                <a:latin typeface="Verdana"/>
                <a:ea typeface="Verdana"/>
                <a:cs typeface="Verdana"/>
                <a:sym typeface="Verdana"/>
              </a:rPr>
              <a:t> </a:t>
            </a:r>
            <a:r>
              <a:rPr lang="fr-FR" sz="2000" dirty="0" err="1">
                <a:solidFill>
                  <a:srgbClr val="7F7F7F"/>
                </a:solidFill>
                <a:latin typeface="Verdana"/>
                <a:ea typeface="Verdana"/>
                <a:cs typeface="Verdana"/>
                <a:sym typeface="Verdana"/>
              </a:rPr>
              <a:t>failed</a:t>
            </a:r>
            <a:r>
              <a:rPr lang="fr-FR" sz="2000" dirty="0">
                <a:solidFill>
                  <a:srgbClr val="7F7F7F"/>
                </a:solidFill>
                <a:latin typeface="Verdana"/>
                <a:ea typeface="Verdana"/>
                <a:cs typeface="Verdana"/>
                <a:sym typeface="Verdana"/>
              </a:rPr>
              <a:t> to </a:t>
            </a:r>
            <a:r>
              <a:rPr lang="fr-FR" sz="2000" dirty="0" err="1">
                <a:solidFill>
                  <a:srgbClr val="7F7F7F"/>
                </a:solidFill>
                <a:latin typeface="Verdana"/>
                <a:ea typeface="Verdana"/>
                <a:cs typeface="Verdana"/>
                <a:sym typeface="Verdana"/>
              </a:rPr>
              <a:t>meet</a:t>
            </a:r>
            <a:r>
              <a:rPr lang="fr-FR" sz="2000" dirty="0">
                <a:solidFill>
                  <a:srgbClr val="7F7F7F"/>
                </a:solidFill>
                <a:latin typeface="Verdana"/>
                <a:ea typeface="Verdana"/>
                <a:cs typeface="Verdana"/>
                <a:sym typeface="Verdana"/>
              </a:rPr>
              <a:t> ARCEP </a:t>
            </a:r>
            <a:r>
              <a:rPr lang="fr-FR" sz="2000" dirty="0" err="1">
                <a:solidFill>
                  <a:srgbClr val="7F7F7F"/>
                </a:solidFill>
                <a:latin typeface="Verdana"/>
                <a:ea typeface="Verdana"/>
                <a:cs typeface="Verdana"/>
                <a:sym typeface="Verdana"/>
              </a:rPr>
              <a:t>thresholds</a:t>
            </a:r>
            <a:r>
              <a:rPr lang="fr-FR" dirty="0">
                <a:solidFill>
                  <a:srgbClr val="7F7F7F"/>
                </a:solidFill>
                <a:latin typeface="Verdana"/>
                <a:ea typeface="Verdana"/>
                <a:cs typeface="Verdana"/>
                <a:sym typeface="Verdana"/>
              </a:rPr>
              <a:t>.</a:t>
            </a:r>
            <a:endParaRPr dirty="0">
              <a:solidFill>
                <a:srgbClr val="414141"/>
              </a:solidFill>
            </a:endParaRPr>
          </a:p>
        </p:txBody>
      </p:sp>
      <p:sp>
        <p:nvSpPr>
          <p:cNvPr id="2104" name="Google Shape;2104;p4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34</a:t>
            </a:fld>
            <a:endParaRPr sz="651" b="0" i="0" u="none" strike="noStrike" cap="none">
              <a:solidFill>
                <a:srgbClr val="000000"/>
              </a:solidFill>
              <a:latin typeface="Verdana"/>
              <a:ea typeface="Verdana"/>
              <a:cs typeface="Verdana"/>
              <a:sym typeface="Verdana"/>
            </a:endParaRPr>
          </a:p>
        </p:txBody>
      </p:sp>
      <p:sp>
        <p:nvSpPr>
          <p:cNvPr id="2105" name="Google Shape;2105;p4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9" name="Graphique 5">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4210919795"/>
              </p:ext>
            </p:extLst>
          </p:nvPr>
        </p:nvGraphicFramePr>
        <p:xfrm>
          <a:off x="469899" y="1616004"/>
          <a:ext cx="6525261" cy="4813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8">
            <a:extLst>
              <a:ext uri="{FF2B5EF4-FFF2-40B4-BE49-F238E27FC236}">
                <a16:creationId xmlns:a16="http://schemas.microsoft.com/office/drawing/2014/main" id="{00000000-0008-0000-0000-000015000000}"/>
              </a:ext>
            </a:extLst>
          </p:cNvPr>
          <p:cNvGraphicFramePr>
            <a:graphicFrameLocks/>
          </p:cNvGraphicFramePr>
          <p:nvPr>
            <p:extLst>
              <p:ext uri="{D42A27DB-BD31-4B8C-83A1-F6EECF244321}">
                <p14:modId xmlns:p14="http://schemas.microsoft.com/office/powerpoint/2010/main" val="2908170714"/>
              </p:ext>
            </p:extLst>
          </p:nvPr>
        </p:nvGraphicFramePr>
        <p:xfrm>
          <a:off x="7208520" y="1616003"/>
          <a:ext cx="4513580" cy="48131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graphicFrame>
        <p:nvGraphicFramePr>
          <p:cNvPr id="12" name="Graphique 2">
            <a:extLst>
              <a:ext uri="{FF2B5EF4-FFF2-40B4-BE49-F238E27FC236}">
                <a16:creationId xmlns:a16="http://schemas.microsoft.com/office/drawing/2014/main" id="{00000000-0008-0000-0000-000028000000}"/>
              </a:ext>
            </a:extLst>
          </p:cNvPr>
          <p:cNvGraphicFramePr>
            <a:graphicFrameLocks/>
          </p:cNvGraphicFramePr>
          <p:nvPr>
            <p:extLst>
              <p:ext uri="{D42A27DB-BD31-4B8C-83A1-F6EECF244321}">
                <p14:modId xmlns:p14="http://schemas.microsoft.com/office/powerpoint/2010/main" val="1309987997"/>
              </p:ext>
            </p:extLst>
          </p:nvPr>
        </p:nvGraphicFramePr>
        <p:xfrm>
          <a:off x="5691202" y="1903342"/>
          <a:ext cx="5662597" cy="4482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155375545"/>
              </p:ext>
            </p:extLst>
          </p:nvPr>
        </p:nvGraphicFramePr>
        <p:xfrm>
          <a:off x="469900" y="1903342"/>
          <a:ext cx="4750928" cy="4482900"/>
        </p:xfrm>
        <a:graphic>
          <a:graphicData uri="http://schemas.openxmlformats.org/drawingml/2006/chart">
            <c:chart xmlns:c="http://schemas.openxmlformats.org/drawingml/2006/chart" xmlns:r="http://schemas.openxmlformats.org/officeDocument/2006/relationships" r:id="rId4"/>
          </a:graphicData>
        </a:graphic>
      </p:graphicFrame>
      <p:sp>
        <p:nvSpPr>
          <p:cNvPr id="2113" name="Google Shape;2113;p5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a:t>
            </a:r>
            <a:r>
              <a:rPr lang="fr-FR" dirty="0" err="1">
                <a:solidFill>
                  <a:srgbClr val="7F7F7F"/>
                </a:solidFill>
                <a:latin typeface="Verdana"/>
                <a:ea typeface="Verdana"/>
                <a:cs typeface="Verdana"/>
                <a:sym typeface="Verdana"/>
              </a:rPr>
              <a:t>lowest</a:t>
            </a:r>
            <a:r>
              <a:rPr lang="fr-FR" dirty="0">
                <a:solidFill>
                  <a:srgbClr val="7F7F7F"/>
                </a:solidFill>
                <a:latin typeface="Verdana"/>
                <a:ea typeface="Verdana"/>
                <a:cs typeface="Verdana"/>
                <a:sym typeface="Verdana"/>
              </a:rPr>
              <a:t> HTTP </a:t>
            </a:r>
            <a:r>
              <a:rPr lang="fr-FR" dirty="0" err="1">
                <a:solidFill>
                  <a:srgbClr val="7F7F7F"/>
                </a:solidFill>
                <a:latin typeface="Verdana"/>
                <a:ea typeface="Verdana"/>
                <a:cs typeface="Verdana"/>
                <a:sym typeface="Verdana"/>
              </a:rPr>
              <a:t>browsing</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success</a:t>
            </a:r>
            <a:r>
              <a:rPr lang="fr-FR" dirty="0">
                <a:solidFill>
                  <a:srgbClr val="7F7F7F"/>
                </a:solidFill>
                <a:latin typeface="Verdana"/>
                <a:ea typeface="Verdana"/>
                <a:cs typeface="Verdana"/>
                <a:sym typeface="Verdana"/>
              </a:rPr>
              <a:t>, All </a:t>
            </a:r>
            <a:r>
              <a:rPr lang="fr-FR" dirty="0" err="1">
                <a:solidFill>
                  <a:srgbClr val="7F7F7F"/>
                </a:solidFill>
                <a:latin typeface="Verdana"/>
                <a:ea typeface="Verdana"/>
                <a:cs typeface="Verdana"/>
                <a:sym typeface="Verdana"/>
              </a:rPr>
              <a:t>operators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failled</a:t>
            </a:r>
            <a:r>
              <a:rPr lang="fr-FR" dirty="0">
                <a:solidFill>
                  <a:srgbClr val="7F7F7F"/>
                </a:solidFill>
                <a:latin typeface="Verdana"/>
                <a:ea typeface="Verdana"/>
                <a:cs typeface="Verdana"/>
                <a:sym typeface="Verdana"/>
              </a:rPr>
              <a:t> to </a:t>
            </a:r>
            <a:r>
              <a:rPr lang="fr-FR" dirty="0" err="1">
                <a:solidFill>
                  <a:srgbClr val="7F7F7F"/>
                </a:solidFill>
              </a:rPr>
              <a:t>meet</a:t>
            </a:r>
            <a:r>
              <a:rPr lang="fr-FR" dirty="0">
                <a:solidFill>
                  <a:srgbClr val="7F7F7F"/>
                </a:solidFill>
              </a:rPr>
              <a:t> ARCEP </a:t>
            </a:r>
            <a:r>
              <a:rPr lang="fr-FR" dirty="0" err="1">
                <a:solidFill>
                  <a:srgbClr val="7F7F7F"/>
                </a:solidFill>
              </a:rPr>
              <a:t>requirement</a:t>
            </a:r>
            <a:r>
              <a:rPr lang="fr-FR" dirty="0">
                <a:solidFill>
                  <a:srgbClr val="7F7F7F"/>
                </a:solidFill>
              </a:rPr>
              <a:t> for web service</a:t>
            </a:r>
            <a:r>
              <a:rPr lang="fr-FR" dirty="0">
                <a:solidFill>
                  <a:srgbClr val="7F7F7F"/>
                </a:solidFill>
                <a:latin typeface="Verdana"/>
                <a:ea typeface="Verdana"/>
                <a:cs typeface="Verdana"/>
                <a:sym typeface="Verdana"/>
              </a:rPr>
              <a:t>.</a:t>
            </a:r>
            <a:endParaRPr dirty="0">
              <a:solidFill>
                <a:srgbClr val="414141"/>
              </a:solidFill>
            </a:endParaRPr>
          </a:p>
        </p:txBody>
      </p:sp>
      <p:sp>
        <p:nvSpPr>
          <p:cNvPr id="2114" name="Google Shape;2114;p5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35</a:t>
            </a:fld>
            <a:endParaRPr sz="651" b="0" i="0" u="none" strike="noStrike" cap="none">
              <a:solidFill>
                <a:srgbClr val="000000"/>
              </a:solidFill>
              <a:latin typeface="Verdana"/>
              <a:ea typeface="Verdana"/>
              <a:cs typeface="Verdana"/>
              <a:sym typeface="Verdana"/>
            </a:endParaRPr>
          </a:p>
        </p:txBody>
      </p:sp>
      <p:sp>
        <p:nvSpPr>
          <p:cNvPr id="2115" name="Google Shape;2115;p5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18" name="Google Shape;2118;p50"/>
          <p:cNvCxnSpPr/>
          <p:nvPr/>
        </p:nvCxnSpPr>
        <p:spPr>
          <a:xfrm>
            <a:off x="6645285" y="2364324"/>
            <a:ext cx="4113875" cy="8879"/>
          </a:xfrm>
          <a:prstGeom prst="straightConnector1">
            <a:avLst/>
          </a:prstGeom>
          <a:noFill/>
          <a:ln w="28575" cap="flat" cmpd="sng">
            <a:solidFill>
              <a:srgbClr val="DA291C"/>
            </a:solidFill>
            <a:prstDash val="dash"/>
            <a:round/>
            <a:headEnd type="none" w="sm" len="sm"/>
            <a:tailEnd type="none" w="sm" len="sm"/>
          </a:ln>
        </p:spPr>
      </p:cxnSp>
      <p:cxnSp>
        <p:nvCxnSpPr>
          <p:cNvPr id="2119" name="Google Shape;2119;p50"/>
          <p:cNvCxnSpPr/>
          <p:nvPr/>
        </p:nvCxnSpPr>
        <p:spPr>
          <a:xfrm>
            <a:off x="1384917" y="3051454"/>
            <a:ext cx="3391269" cy="8877"/>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aphicFrame>
        <p:nvGraphicFramePr>
          <p:cNvPr id="8" name="Graphique 11">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2267246039"/>
              </p:ext>
            </p:extLst>
          </p:nvPr>
        </p:nvGraphicFramePr>
        <p:xfrm>
          <a:off x="469900" y="1861057"/>
          <a:ext cx="8577281" cy="4450992"/>
        </p:xfrm>
        <a:graphic>
          <a:graphicData uri="http://schemas.openxmlformats.org/drawingml/2006/chart">
            <c:chart xmlns:c="http://schemas.openxmlformats.org/drawingml/2006/chart" xmlns:r="http://schemas.openxmlformats.org/officeDocument/2006/relationships" r:id="rId3"/>
          </a:graphicData>
        </a:graphic>
      </p:graphicFrame>
      <p:sp>
        <p:nvSpPr>
          <p:cNvPr id="2125" name="Google Shape;2125;p5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a:t>
            </a:r>
            <a:br>
              <a:rPr lang="fr-FR" sz="2400" dirty="0">
                <a:solidFill>
                  <a:srgbClr val="414141"/>
                </a:solidFill>
              </a:rPr>
            </a:br>
            <a:br>
              <a:rPr lang="fr-FR" sz="2400" dirty="0">
                <a:solidFill>
                  <a:srgbClr val="414141"/>
                </a:solidFill>
              </a:rPr>
            </a:br>
            <a:r>
              <a:rPr lang="fr-FR" dirty="0" err="1">
                <a:solidFill>
                  <a:srgbClr val="7F7F7F"/>
                </a:solidFill>
              </a:rPr>
              <a:t>Only</a:t>
            </a:r>
            <a:r>
              <a:rPr lang="fr-FR" dirty="0">
                <a:solidFill>
                  <a:srgbClr val="7F7F7F"/>
                </a:solidFill>
              </a:rPr>
              <a:t>  CELTISS </a:t>
            </a:r>
            <a:r>
              <a:rPr lang="fr-FR" dirty="0" err="1">
                <a:solidFill>
                  <a:srgbClr val="7F7F7F"/>
                </a:solidFill>
              </a:rPr>
              <a:t>meet</a:t>
            </a:r>
            <a:r>
              <a:rPr lang="fr-FR" dirty="0">
                <a:solidFill>
                  <a:srgbClr val="7F7F7F"/>
                </a:solidFill>
              </a:rPr>
              <a:t> ARCEP </a:t>
            </a:r>
            <a:r>
              <a:rPr lang="fr-FR" dirty="0" err="1">
                <a:solidFill>
                  <a:srgbClr val="7F7F7F"/>
                </a:solidFill>
              </a:rPr>
              <a:t>requirements</a:t>
            </a:r>
            <a:r>
              <a:rPr lang="fr-FR" dirty="0">
                <a:solidFill>
                  <a:srgbClr val="7F7F7F"/>
                </a:solidFill>
              </a:rPr>
              <a:t> for FTP DL </a:t>
            </a:r>
            <a:r>
              <a:rPr lang="fr-FR" dirty="0" err="1">
                <a:solidFill>
                  <a:srgbClr val="7F7F7F"/>
                </a:solidFill>
              </a:rPr>
              <a:t>success</a:t>
            </a:r>
            <a:r>
              <a:rPr lang="fr-FR" dirty="0">
                <a:solidFill>
                  <a:srgbClr val="7F7F7F"/>
                </a:solidFill>
              </a:rPr>
              <a:t> ratio.</a:t>
            </a:r>
            <a:br>
              <a:rPr lang="fr-FR" sz="2400" dirty="0">
                <a:solidFill>
                  <a:srgbClr val="414141"/>
                </a:solidFill>
              </a:rPr>
            </a:br>
            <a:r>
              <a:rPr lang="fr-FR" dirty="0" err="1">
                <a:solidFill>
                  <a:srgbClr val="7F7F7F"/>
                </a:solidFill>
              </a:rPr>
              <a:t>Only</a:t>
            </a:r>
            <a:r>
              <a:rPr lang="fr-FR" dirty="0">
                <a:solidFill>
                  <a:srgbClr val="7F7F7F"/>
                </a:solidFill>
              </a:rPr>
              <a:t>  MOOV </a:t>
            </a:r>
            <a:r>
              <a:rPr lang="fr-FR" dirty="0" err="1">
                <a:solidFill>
                  <a:srgbClr val="7F7F7F"/>
                </a:solidFill>
              </a:rPr>
              <a:t>meet</a:t>
            </a:r>
            <a:r>
              <a:rPr lang="fr-FR" dirty="0">
                <a:solidFill>
                  <a:srgbClr val="7F7F7F"/>
                </a:solidFill>
              </a:rPr>
              <a:t> ARCEP </a:t>
            </a:r>
            <a:r>
              <a:rPr lang="fr-FR" dirty="0" err="1">
                <a:solidFill>
                  <a:srgbClr val="7F7F7F"/>
                </a:solidFill>
              </a:rPr>
              <a:t>requirements</a:t>
            </a:r>
            <a:r>
              <a:rPr lang="fr-FR" dirty="0">
                <a:solidFill>
                  <a:srgbClr val="7F7F7F"/>
                </a:solidFill>
              </a:rPr>
              <a:t> for FTP UL </a:t>
            </a:r>
            <a:r>
              <a:rPr lang="fr-FR" dirty="0" err="1">
                <a:solidFill>
                  <a:srgbClr val="7F7F7F"/>
                </a:solidFill>
              </a:rPr>
              <a:t>success</a:t>
            </a:r>
            <a:r>
              <a:rPr lang="fr-FR" dirty="0">
                <a:solidFill>
                  <a:srgbClr val="7F7F7F"/>
                </a:solidFill>
              </a:rPr>
              <a:t> ratio. </a:t>
            </a:r>
            <a:br>
              <a:rPr lang="fr-FR" dirty="0">
                <a:solidFill>
                  <a:srgbClr val="7F7F7F"/>
                </a:solidFill>
              </a:rPr>
            </a:br>
            <a:endParaRPr dirty="0">
              <a:solidFill>
                <a:srgbClr val="414141"/>
              </a:solidFill>
            </a:endParaRPr>
          </a:p>
        </p:txBody>
      </p:sp>
      <p:sp>
        <p:nvSpPr>
          <p:cNvPr id="2126" name="Google Shape;2126;p5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36</a:t>
            </a:fld>
            <a:endParaRPr sz="651" b="0" i="0" u="none" strike="noStrike" cap="none">
              <a:solidFill>
                <a:srgbClr val="000000"/>
              </a:solidFill>
              <a:latin typeface="Verdana"/>
              <a:ea typeface="Verdana"/>
              <a:cs typeface="Verdana"/>
              <a:sym typeface="Verdana"/>
            </a:endParaRPr>
          </a:p>
        </p:txBody>
      </p:sp>
      <p:sp>
        <p:nvSpPr>
          <p:cNvPr id="2127" name="Google Shape;2127;p5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29" name="Google Shape;2129;p51"/>
          <p:cNvCxnSpPr/>
          <p:nvPr/>
        </p:nvCxnSpPr>
        <p:spPr>
          <a:xfrm>
            <a:off x="1548123" y="3406544"/>
            <a:ext cx="5442012" cy="88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graphicFrame>
        <p:nvGraphicFramePr>
          <p:cNvPr id="10" name="Graphique 6">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523506476"/>
              </p:ext>
            </p:extLst>
          </p:nvPr>
        </p:nvGraphicFramePr>
        <p:xfrm>
          <a:off x="469900" y="2189088"/>
          <a:ext cx="8093186" cy="3901847"/>
        </p:xfrm>
        <a:graphic>
          <a:graphicData uri="http://schemas.openxmlformats.org/drawingml/2006/chart">
            <c:chart xmlns:c="http://schemas.openxmlformats.org/drawingml/2006/chart" xmlns:r="http://schemas.openxmlformats.org/officeDocument/2006/relationships" r:id="rId3"/>
          </a:graphicData>
        </a:graphic>
      </p:graphicFrame>
      <p:sp>
        <p:nvSpPr>
          <p:cNvPr id="2135" name="Google Shape;2135;p5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3G FTP MEAN THROUGHPUT </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3G </a:t>
            </a:r>
            <a:r>
              <a:rPr lang="fr-FR" dirty="0" err="1">
                <a:solidFill>
                  <a:srgbClr val="7F7F7F"/>
                </a:solidFill>
                <a:latin typeface="Verdana"/>
                <a:ea typeface="Verdana"/>
                <a:cs typeface="Verdana"/>
                <a:sym typeface="Verdana"/>
              </a:rPr>
              <a:t>Throughput</a:t>
            </a:r>
            <a:r>
              <a:rPr lang="fr-FR" dirty="0">
                <a:solidFill>
                  <a:srgbClr val="7F7F7F"/>
                </a:solidFill>
                <a:latin typeface="Verdana"/>
                <a:ea typeface="Verdana"/>
                <a:cs typeface="Verdana"/>
                <a:sym typeface="Verdana"/>
              </a:rPr>
              <a:t> DL </a:t>
            </a:r>
            <a:r>
              <a:rPr lang="fr-FR" dirty="0" err="1">
                <a:solidFill>
                  <a:srgbClr val="7F7F7F"/>
                </a:solidFill>
                <a:latin typeface="Verdana"/>
                <a:ea typeface="Verdana"/>
                <a:cs typeface="Verdana"/>
                <a:sym typeface="Verdana"/>
              </a:rPr>
              <a:t>is</a:t>
            </a:r>
            <a:r>
              <a:rPr lang="fr-FR" dirty="0">
                <a:solidFill>
                  <a:srgbClr val="7F7F7F"/>
                </a:solidFill>
                <a:latin typeface="Verdana"/>
                <a:ea typeface="Verdana"/>
                <a:cs typeface="Verdana"/>
                <a:sym typeface="Verdana"/>
              </a:rPr>
              <a:t> </a:t>
            </a:r>
            <a:r>
              <a:rPr lang="fr-FR" dirty="0" err="1">
                <a:solidFill>
                  <a:srgbClr val="7F7F7F"/>
                </a:solidFill>
              </a:rPr>
              <a:t>better</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than</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MOOV’s</a:t>
            </a:r>
            <a:r>
              <a:rPr lang="fr-FR" dirty="0">
                <a:solidFill>
                  <a:srgbClr val="7F7F7F"/>
                </a:solidFill>
                <a:latin typeface="Verdana"/>
                <a:ea typeface="Verdana"/>
                <a:cs typeface="Verdana"/>
                <a:sym typeface="Verdana"/>
              </a:rPr>
              <a:t> and </a:t>
            </a:r>
            <a:r>
              <a:rPr lang="fr-FR" dirty="0" err="1">
                <a:solidFill>
                  <a:srgbClr val="7F7F7F"/>
                </a:solidFill>
                <a:latin typeface="Verdana"/>
                <a:ea typeface="Verdana"/>
                <a:cs typeface="Verdana"/>
                <a:sym typeface="Verdana"/>
              </a:rPr>
              <a:t>CELTISS’s</a:t>
            </a:r>
            <a:r>
              <a:rPr lang="fr-FR" dirty="0">
                <a:solidFill>
                  <a:srgbClr val="7F7F7F"/>
                </a:solidFill>
              </a:rPr>
              <a:t>.</a:t>
            </a:r>
            <a:br>
              <a:rPr lang="fr-FR" sz="2400" dirty="0">
                <a:solidFill>
                  <a:srgbClr val="414141"/>
                </a:solidFill>
              </a:rPr>
            </a:br>
            <a:r>
              <a:rPr lang="fr-FR" dirty="0">
                <a:solidFill>
                  <a:srgbClr val="7F7F7F"/>
                </a:solidFill>
                <a:latin typeface="Verdana"/>
                <a:ea typeface="Verdana"/>
                <a:cs typeface="Verdana"/>
                <a:sym typeface="Verdana"/>
              </a:rPr>
              <a:t>MTN 3G </a:t>
            </a:r>
            <a:r>
              <a:rPr lang="fr-FR" dirty="0" err="1">
                <a:solidFill>
                  <a:srgbClr val="7F7F7F"/>
                </a:solidFill>
                <a:latin typeface="Verdana"/>
                <a:ea typeface="Verdana"/>
                <a:cs typeface="Verdana"/>
                <a:sym typeface="Verdana"/>
              </a:rPr>
              <a:t>Throughput</a:t>
            </a:r>
            <a:r>
              <a:rPr lang="fr-FR" dirty="0">
                <a:solidFill>
                  <a:srgbClr val="7F7F7F"/>
                </a:solidFill>
                <a:latin typeface="Verdana"/>
                <a:ea typeface="Verdana"/>
                <a:cs typeface="Verdana"/>
                <a:sym typeface="Verdana"/>
              </a:rPr>
              <a:t> UL </a:t>
            </a:r>
            <a:r>
              <a:rPr lang="fr-FR" dirty="0" err="1">
                <a:solidFill>
                  <a:srgbClr val="7F7F7F"/>
                </a:solidFill>
                <a:latin typeface="Verdana"/>
                <a:ea typeface="Verdana"/>
                <a:cs typeface="Verdana"/>
                <a:sym typeface="Verdana"/>
              </a:rPr>
              <a:t>is</a:t>
            </a:r>
            <a:r>
              <a:rPr lang="fr-FR" dirty="0">
                <a:solidFill>
                  <a:srgbClr val="7F7F7F"/>
                </a:solidFill>
                <a:latin typeface="Verdana"/>
                <a:ea typeface="Verdana"/>
                <a:cs typeface="Verdana"/>
                <a:sym typeface="Verdana"/>
              </a:rPr>
              <a:t> </a:t>
            </a:r>
            <a:r>
              <a:rPr lang="fr-FR" dirty="0" err="1">
                <a:solidFill>
                  <a:srgbClr val="7F7F7F"/>
                </a:solidFill>
              </a:rPr>
              <a:t>better</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than</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MOOV’s</a:t>
            </a:r>
            <a:r>
              <a:rPr lang="fr-FR" dirty="0">
                <a:solidFill>
                  <a:srgbClr val="7F7F7F"/>
                </a:solidFill>
                <a:latin typeface="Verdana"/>
                <a:ea typeface="Verdana"/>
                <a:cs typeface="Verdana"/>
                <a:sym typeface="Verdana"/>
              </a:rPr>
              <a:t> and </a:t>
            </a:r>
            <a:r>
              <a:rPr lang="fr-FR" dirty="0" err="1">
                <a:solidFill>
                  <a:srgbClr val="7F7F7F"/>
                </a:solidFill>
                <a:latin typeface="Verdana"/>
                <a:ea typeface="Verdana"/>
                <a:cs typeface="Verdana"/>
                <a:sym typeface="Verdana"/>
              </a:rPr>
              <a:t>less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than</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CELTISS’s</a:t>
            </a:r>
            <a:r>
              <a:rPr lang="fr-FR" dirty="0">
                <a:solidFill>
                  <a:srgbClr val="7F7F7F"/>
                </a:solidFill>
              </a:rPr>
              <a:t>.</a:t>
            </a:r>
            <a:br>
              <a:rPr lang="fr-FR" dirty="0">
                <a:solidFill>
                  <a:srgbClr val="7F7F7F"/>
                </a:solidFill>
                <a:latin typeface="Verdana"/>
                <a:ea typeface="Verdana"/>
                <a:cs typeface="Verdana"/>
                <a:sym typeface="Verdana"/>
              </a:rPr>
            </a:br>
            <a:r>
              <a:rPr lang="fr-FR" sz="2000" dirty="0">
                <a:solidFill>
                  <a:srgbClr val="7F7F7F"/>
                </a:solidFill>
                <a:latin typeface="Verdana"/>
                <a:ea typeface="Verdana"/>
                <a:cs typeface="Verdana"/>
                <a:sym typeface="Verdana"/>
              </a:rPr>
              <a:t>All </a:t>
            </a:r>
            <a:r>
              <a:rPr lang="fr-FR" sz="2000" dirty="0" err="1">
                <a:solidFill>
                  <a:srgbClr val="7F7F7F"/>
                </a:solidFill>
                <a:latin typeface="Verdana"/>
                <a:ea typeface="Verdana"/>
                <a:cs typeface="Verdana"/>
                <a:sym typeface="Verdana"/>
              </a:rPr>
              <a:t>operators</a:t>
            </a:r>
            <a:r>
              <a:rPr lang="fr-FR" sz="2000" dirty="0">
                <a:solidFill>
                  <a:srgbClr val="7F7F7F"/>
                </a:solidFill>
                <a:latin typeface="Verdana"/>
                <a:ea typeface="Verdana"/>
                <a:cs typeface="Verdana"/>
                <a:sym typeface="Verdana"/>
              </a:rPr>
              <a:t> </a:t>
            </a:r>
            <a:r>
              <a:rPr lang="fr-FR" sz="2000" dirty="0" err="1">
                <a:solidFill>
                  <a:srgbClr val="7F7F7F"/>
                </a:solidFill>
                <a:latin typeface="Verdana"/>
                <a:ea typeface="Verdana"/>
                <a:cs typeface="Verdana"/>
                <a:sym typeface="Verdana"/>
              </a:rPr>
              <a:t>meet</a:t>
            </a:r>
            <a:r>
              <a:rPr lang="fr-FR" sz="2000" dirty="0">
                <a:solidFill>
                  <a:srgbClr val="7F7F7F"/>
                </a:solidFill>
                <a:latin typeface="Verdana"/>
                <a:ea typeface="Verdana"/>
                <a:cs typeface="Verdana"/>
                <a:sym typeface="Verdana"/>
              </a:rPr>
              <a:t> ARCEP </a:t>
            </a:r>
            <a:r>
              <a:rPr lang="fr-FR" sz="2000" dirty="0" err="1">
                <a:solidFill>
                  <a:srgbClr val="7F7F7F"/>
                </a:solidFill>
                <a:latin typeface="Verdana"/>
                <a:ea typeface="Verdana"/>
                <a:cs typeface="Verdana"/>
                <a:sym typeface="Verdana"/>
              </a:rPr>
              <a:t>thresholds</a:t>
            </a:r>
            <a:r>
              <a:rPr lang="fr-FR" dirty="0">
                <a:solidFill>
                  <a:srgbClr val="7F7F7F"/>
                </a:solidFill>
                <a:latin typeface="Verdana"/>
                <a:ea typeface="Verdana"/>
                <a:cs typeface="Verdana"/>
                <a:sym typeface="Verdana"/>
              </a:rPr>
              <a:t>.</a:t>
            </a:r>
            <a:endParaRPr dirty="0">
              <a:solidFill>
                <a:srgbClr val="414141"/>
              </a:solidFill>
            </a:endParaRPr>
          </a:p>
        </p:txBody>
      </p:sp>
      <p:sp>
        <p:nvSpPr>
          <p:cNvPr id="2136" name="Google Shape;2136;p5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37</a:t>
            </a:fld>
            <a:endParaRPr sz="651" b="0" i="0" u="none" strike="noStrike" cap="none">
              <a:solidFill>
                <a:srgbClr val="000000"/>
              </a:solidFill>
              <a:latin typeface="Verdana"/>
              <a:ea typeface="Verdana"/>
              <a:cs typeface="Verdana"/>
              <a:sym typeface="Verdana"/>
            </a:endParaRPr>
          </a:p>
        </p:txBody>
      </p:sp>
      <p:sp>
        <p:nvSpPr>
          <p:cNvPr id="2137" name="Google Shape;2137;p5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40" name="Google Shape;2140;p52"/>
          <p:cNvCxnSpPr/>
          <p:nvPr/>
        </p:nvCxnSpPr>
        <p:spPr>
          <a:xfrm flipH="1">
            <a:off x="2679042" y="3889883"/>
            <a:ext cx="1480" cy="735390"/>
          </a:xfrm>
          <a:prstGeom prst="straightConnector1">
            <a:avLst/>
          </a:prstGeom>
          <a:noFill/>
          <a:ln w="28575" cap="flat" cmpd="sng">
            <a:solidFill>
              <a:srgbClr val="DA291C"/>
            </a:solidFill>
            <a:prstDash val="dash"/>
            <a:round/>
            <a:headEnd type="none" w="sm" len="sm"/>
            <a:tailEnd type="none" w="sm" len="sm"/>
          </a:ln>
        </p:spPr>
      </p:cxnSp>
      <p:cxnSp>
        <p:nvCxnSpPr>
          <p:cNvPr id="2141" name="Google Shape;2141;p52"/>
          <p:cNvCxnSpPr/>
          <p:nvPr/>
        </p:nvCxnSpPr>
        <p:spPr>
          <a:xfrm flipH="1">
            <a:off x="2841822" y="4770251"/>
            <a:ext cx="1480" cy="73539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pic>
        <p:nvPicPr>
          <p:cNvPr id="10" name="Picture 9">
            <a:extLst>
              <a:ext uri="{FF2B5EF4-FFF2-40B4-BE49-F238E27FC236}">
                <a16:creationId xmlns:a16="http://schemas.microsoft.com/office/drawing/2014/main" id="{F787921C-4301-A6CC-E46A-C4AAB262E954}"/>
              </a:ext>
            </a:extLst>
          </p:cNvPr>
          <p:cNvPicPr>
            <a:picLocks noChangeAspect="1"/>
          </p:cNvPicPr>
          <p:nvPr/>
        </p:nvPicPr>
        <p:blipFill>
          <a:blip r:embed="rId3"/>
          <a:stretch>
            <a:fillRect/>
          </a:stretch>
        </p:blipFill>
        <p:spPr>
          <a:xfrm>
            <a:off x="8074125" y="1865648"/>
            <a:ext cx="3734121" cy="2983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7E1C9BEF-8D9F-33C3-D48F-F4453883161C}"/>
              </a:ext>
            </a:extLst>
          </p:cNvPr>
          <p:cNvPicPr>
            <a:picLocks noChangeAspect="1"/>
          </p:cNvPicPr>
          <p:nvPr/>
        </p:nvPicPr>
        <p:blipFill rotWithShape="1">
          <a:blip r:embed="rId4"/>
          <a:srcRect r="7063"/>
          <a:stretch/>
        </p:blipFill>
        <p:spPr>
          <a:xfrm>
            <a:off x="4241640" y="1865648"/>
            <a:ext cx="3493108" cy="2964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42901B15-AD90-2091-ED0E-9873896DB9A3}"/>
              </a:ext>
            </a:extLst>
          </p:cNvPr>
          <p:cNvPicPr>
            <a:picLocks noChangeAspect="1"/>
          </p:cNvPicPr>
          <p:nvPr/>
        </p:nvPicPr>
        <p:blipFill>
          <a:blip r:embed="rId5"/>
          <a:stretch>
            <a:fillRect/>
          </a:stretch>
        </p:blipFill>
        <p:spPr>
          <a:xfrm>
            <a:off x="380168" y="1844612"/>
            <a:ext cx="3651902" cy="2983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48" name="Google Shape;2148;p5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3G FTP MEAN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dirty="0">
                <a:solidFill>
                  <a:srgbClr val="414141"/>
                </a:solidFill>
              </a:rPr>
            </a:br>
            <a:r>
              <a:rPr lang="fr-FR" dirty="0">
                <a:solidFill>
                  <a:srgbClr val="7F7F7F"/>
                </a:solidFill>
                <a:latin typeface="Verdana"/>
                <a:ea typeface="Verdana"/>
                <a:cs typeface="Verdana"/>
                <a:sym typeface="Verdana"/>
              </a:rPr>
              <a:t>MTN </a:t>
            </a:r>
            <a:r>
              <a:rPr lang="fr-FR" dirty="0" err="1">
                <a:solidFill>
                  <a:srgbClr val="7F7F7F"/>
                </a:solidFill>
                <a:latin typeface="Verdana"/>
                <a:ea typeface="Verdana"/>
                <a:cs typeface="Verdana"/>
                <a:sym typeface="Verdana"/>
              </a:rPr>
              <a:t>Throughput</a:t>
            </a:r>
            <a:r>
              <a:rPr lang="fr-FR" dirty="0">
                <a:solidFill>
                  <a:srgbClr val="7F7F7F"/>
                </a:solidFill>
                <a:latin typeface="Verdana"/>
                <a:ea typeface="Verdana"/>
                <a:cs typeface="Verdana"/>
                <a:sym typeface="Verdana"/>
              </a:rPr>
              <a:t> distribution </a:t>
            </a:r>
            <a:r>
              <a:rPr lang="fr-FR" dirty="0" err="1">
                <a:solidFill>
                  <a:srgbClr val="7F7F7F"/>
                </a:solidFill>
                <a:latin typeface="Verdana"/>
                <a:ea typeface="Verdana"/>
                <a:cs typeface="Verdana"/>
                <a:sym typeface="Verdana"/>
              </a:rPr>
              <a:t>is</a:t>
            </a:r>
            <a:r>
              <a:rPr lang="fr-FR" dirty="0">
                <a:solidFill>
                  <a:srgbClr val="7F7F7F"/>
                </a:solidFill>
              </a:rPr>
              <a:t> </a:t>
            </a:r>
            <a:r>
              <a:rPr lang="fr-FR" dirty="0" err="1">
                <a:solidFill>
                  <a:srgbClr val="7F7F7F"/>
                </a:solidFill>
              </a:rPr>
              <a:t>better</a:t>
            </a:r>
            <a:r>
              <a:rPr lang="fr-FR" dirty="0">
                <a:solidFill>
                  <a:srgbClr val="7F7F7F"/>
                </a:solidFill>
                <a:latin typeface="Verdana"/>
                <a:ea typeface="Verdana"/>
                <a:cs typeface="Verdana"/>
                <a:sym typeface="Verdana"/>
              </a:rPr>
              <a:t> to </a:t>
            </a:r>
            <a:r>
              <a:rPr lang="fr-FR" dirty="0" err="1">
                <a:solidFill>
                  <a:srgbClr val="7F7F7F"/>
                </a:solidFill>
                <a:latin typeface="Verdana"/>
                <a:ea typeface="Verdana"/>
                <a:cs typeface="Verdana"/>
                <a:sym typeface="Verdana"/>
              </a:rPr>
              <a:t>MOOVand</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less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than</a:t>
            </a:r>
            <a:r>
              <a:rPr lang="fr-FR" dirty="0">
                <a:solidFill>
                  <a:srgbClr val="7F7F7F"/>
                </a:solidFill>
                <a:latin typeface="Verdana"/>
                <a:ea typeface="Verdana"/>
                <a:cs typeface="Verdana"/>
                <a:sym typeface="Verdana"/>
              </a:rPr>
              <a:t> CELTISS.</a:t>
            </a:r>
            <a:br>
              <a:rPr lang="fr-FR" dirty="0">
                <a:solidFill>
                  <a:srgbClr val="7F7F7F"/>
                </a:solidFill>
                <a:latin typeface="Verdana"/>
                <a:ea typeface="Verdana"/>
                <a:cs typeface="Verdana"/>
                <a:sym typeface="Verdana"/>
              </a:rPr>
            </a:br>
            <a:endParaRPr dirty="0">
              <a:solidFill>
                <a:srgbClr val="414141"/>
              </a:solidFill>
            </a:endParaRPr>
          </a:p>
        </p:txBody>
      </p:sp>
      <p:sp>
        <p:nvSpPr>
          <p:cNvPr id="2149" name="Google Shape;2149;p5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38</a:t>
            </a:fld>
            <a:endParaRPr sz="651" b="0" i="0" u="none" strike="noStrike" cap="none">
              <a:solidFill>
                <a:srgbClr val="000000"/>
              </a:solidFill>
              <a:latin typeface="Verdana"/>
              <a:ea typeface="Verdana"/>
              <a:cs typeface="Verdana"/>
              <a:sym typeface="Verdana"/>
            </a:endParaRPr>
          </a:p>
        </p:txBody>
      </p:sp>
      <p:sp>
        <p:nvSpPr>
          <p:cNvPr id="2150" name="Google Shape;2150;p5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6" name="Google Shape;2154;p53">
            <a:extLst>
              <a:ext uri="{FF2B5EF4-FFF2-40B4-BE49-F238E27FC236}">
                <a16:creationId xmlns:a16="http://schemas.microsoft.com/office/drawing/2014/main" id="{54433741-019A-38A6-F85B-C52F54E98264}"/>
              </a:ext>
            </a:extLst>
          </p:cNvPr>
          <p:cNvPicPr preferRelativeResize="0"/>
          <p:nvPr/>
        </p:nvPicPr>
        <p:blipFill rotWithShape="1">
          <a:blip r:embed="rId6">
            <a:alphaModFix/>
          </a:blip>
          <a:srcRect/>
          <a:stretch/>
        </p:blipFill>
        <p:spPr>
          <a:xfrm>
            <a:off x="383754" y="1844612"/>
            <a:ext cx="295723"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155;p53">
            <a:extLst>
              <a:ext uri="{FF2B5EF4-FFF2-40B4-BE49-F238E27FC236}">
                <a16:creationId xmlns:a16="http://schemas.microsoft.com/office/drawing/2014/main" id="{0379D8E5-E76F-29FA-225B-C8478332617F}"/>
              </a:ext>
            </a:extLst>
          </p:cNvPr>
          <p:cNvPicPr preferRelativeResize="0"/>
          <p:nvPr/>
        </p:nvPicPr>
        <p:blipFill rotWithShape="1">
          <a:blip r:embed="rId7">
            <a:alphaModFix/>
          </a:blip>
          <a:srcRect l="8657" r="10313"/>
          <a:stretch/>
        </p:blipFill>
        <p:spPr>
          <a:xfrm>
            <a:off x="4238878" y="1865648"/>
            <a:ext cx="336156"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9" name="Google Shape;2214;p58">
            <a:extLst>
              <a:ext uri="{FF2B5EF4-FFF2-40B4-BE49-F238E27FC236}">
                <a16:creationId xmlns:a16="http://schemas.microsoft.com/office/drawing/2014/main" id="{302932B9-613E-7234-B3A4-BE848475BC49}"/>
              </a:ext>
            </a:extLst>
          </p:cNvPr>
          <p:cNvPicPr preferRelativeResize="0"/>
          <p:nvPr/>
        </p:nvPicPr>
        <p:blipFill rotWithShape="1">
          <a:blip r:embed="rId8">
            <a:alphaModFix/>
          </a:blip>
          <a:srcRect/>
          <a:stretch/>
        </p:blipFill>
        <p:spPr>
          <a:xfrm>
            <a:off x="8074125" y="1851656"/>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7" name="Picture 6">
            <a:extLst>
              <a:ext uri="{FF2B5EF4-FFF2-40B4-BE49-F238E27FC236}">
                <a16:creationId xmlns:a16="http://schemas.microsoft.com/office/drawing/2014/main" id="{BC129391-6920-990C-8BE2-67ABE7BCA63C}"/>
              </a:ext>
            </a:extLst>
          </p:cNvPr>
          <p:cNvPicPr>
            <a:picLocks noChangeAspect="1"/>
          </p:cNvPicPr>
          <p:nvPr/>
        </p:nvPicPr>
        <p:blipFill>
          <a:blip r:embed="rId9"/>
          <a:stretch>
            <a:fillRect/>
          </a:stretch>
        </p:blipFill>
        <p:spPr>
          <a:xfrm>
            <a:off x="2549561" y="1865648"/>
            <a:ext cx="1485271" cy="791759"/>
          </a:xfrm>
          <a:prstGeom prst="rect">
            <a:avLst/>
          </a:prstGeom>
        </p:spPr>
      </p:pic>
      <p:pic>
        <p:nvPicPr>
          <p:cNvPr id="17" name="Picture 16">
            <a:extLst>
              <a:ext uri="{FF2B5EF4-FFF2-40B4-BE49-F238E27FC236}">
                <a16:creationId xmlns:a16="http://schemas.microsoft.com/office/drawing/2014/main" id="{699DE02C-2D00-FCB2-5725-D882CA18BAF1}"/>
              </a:ext>
            </a:extLst>
          </p:cNvPr>
          <p:cNvPicPr>
            <a:picLocks noChangeAspect="1"/>
          </p:cNvPicPr>
          <p:nvPr/>
        </p:nvPicPr>
        <p:blipFill>
          <a:blip r:embed="rId10"/>
          <a:stretch>
            <a:fillRect/>
          </a:stretch>
        </p:blipFill>
        <p:spPr>
          <a:xfrm>
            <a:off x="6362958" y="1911926"/>
            <a:ext cx="1356528" cy="680863"/>
          </a:xfrm>
          <a:prstGeom prst="rect">
            <a:avLst/>
          </a:prstGeom>
        </p:spPr>
      </p:pic>
      <p:pic>
        <p:nvPicPr>
          <p:cNvPr id="21" name="Picture 20">
            <a:extLst>
              <a:ext uri="{FF2B5EF4-FFF2-40B4-BE49-F238E27FC236}">
                <a16:creationId xmlns:a16="http://schemas.microsoft.com/office/drawing/2014/main" id="{90B9C986-3F0A-4BC4-EDA0-107F1C698ACC}"/>
              </a:ext>
            </a:extLst>
          </p:cNvPr>
          <p:cNvPicPr>
            <a:picLocks noChangeAspect="1"/>
          </p:cNvPicPr>
          <p:nvPr/>
        </p:nvPicPr>
        <p:blipFill>
          <a:blip r:embed="rId11"/>
          <a:stretch>
            <a:fillRect/>
          </a:stretch>
        </p:blipFill>
        <p:spPr>
          <a:xfrm>
            <a:off x="10351574" y="1844612"/>
            <a:ext cx="1485271" cy="748177"/>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5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HTTP </a:t>
            </a:r>
            <a:r>
              <a:rPr lang="fr-FR" sz="2400" dirty="0" err="1">
                <a:solidFill>
                  <a:srgbClr val="414141"/>
                </a:solidFill>
              </a:rPr>
              <a:t>Browsing</a:t>
            </a:r>
            <a:br>
              <a:rPr lang="fr-FR" sz="2400" dirty="0">
                <a:solidFill>
                  <a:srgbClr val="414141"/>
                </a:solidFill>
              </a:rPr>
            </a:br>
            <a:br>
              <a:rPr lang="fr-FR" sz="2400" dirty="0">
                <a:solidFill>
                  <a:srgbClr val="414141"/>
                </a:solidFill>
              </a:rPr>
            </a:br>
            <a:r>
              <a:rPr lang="fr-FR" dirty="0" err="1">
                <a:solidFill>
                  <a:srgbClr val="7F7F7F"/>
                </a:solidFill>
              </a:rPr>
              <a:t>MTN’s</a:t>
            </a:r>
            <a:r>
              <a:rPr lang="fr-FR" sz="2400" dirty="0">
                <a:solidFill>
                  <a:srgbClr val="414141"/>
                </a:solidFill>
              </a:rPr>
              <a:t> </a:t>
            </a:r>
            <a:r>
              <a:rPr lang="fr-FR" dirty="0">
                <a:solidFill>
                  <a:srgbClr val="7F7F7F"/>
                </a:solidFill>
                <a:latin typeface="Verdana"/>
                <a:ea typeface="Verdana"/>
                <a:cs typeface="Verdana"/>
                <a:sym typeface="Verdana"/>
              </a:rPr>
              <a:t>HTTP </a:t>
            </a:r>
            <a:r>
              <a:rPr lang="fr-FR" dirty="0" err="1">
                <a:solidFill>
                  <a:srgbClr val="7F7F7F"/>
                </a:solidFill>
                <a:latin typeface="Verdana"/>
                <a:ea typeface="Verdana"/>
                <a:cs typeface="Verdana"/>
                <a:sym typeface="Verdana"/>
              </a:rPr>
              <a:t>Browsing</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success</a:t>
            </a:r>
            <a:r>
              <a:rPr lang="fr-FR" dirty="0">
                <a:solidFill>
                  <a:srgbClr val="7F7F7F"/>
                </a:solidFill>
                <a:latin typeface="Verdana"/>
                <a:ea typeface="Verdana"/>
                <a:cs typeface="Verdana"/>
                <a:sym typeface="Verdana"/>
              </a:rPr>
              <a:t> rate </a:t>
            </a:r>
            <a:r>
              <a:rPr lang="fr-FR" dirty="0" err="1">
                <a:solidFill>
                  <a:srgbClr val="7F7F7F"/>
                </a:solidFill>
                <a:latin typeface="Verdana"/>
                <a:ea typeface="Verdana"/>
                <a:cs typeface="Verdana"/>
                <a:sym typeface="Verdana"/>
              </a:rPr>
              <a:t>is</a:t>
            </a:r>
            <a:r>
              <a:rPr lang="fr-FR" dirty="0">
                <a:solidFill>
                  <a:srgbClr val="7F7F7F"/>
                </a:solidFill>
                <a:latin typeface="Verdana"/>
                <a:ea typeface="Verdana"/>
                <a:cs typeface="Verdana"/>
                <a:sym typeface="Verdana"/>
              </a:rPr>
              <a:t> best </a:t>
            </a:r>
            <a:r>
              <a:rPr lang="fr-FR" dirty="0" err="1">
                <a:solidFill>
                  <a:srgbClr val="7F7F7F"/>
                </a:solidFill>
                <a:latin typeface="Verdana"/>
                <a:ea typeface="Verdana"/>
                <a:cs typeface="Verdana"/>
                <a:sym typeface="Verdana"/>
              </a:rPr>
              <a:t>than</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MOOV’s</a:t>
            </a:r>
            <a:r>
              <a:rPr lang="fr-FR" dirty="0">
                <a:solidFill>
                  <a:srgbClr val="7F7F7F"/>
                </a:solidFill>
                <a:latin typeface="Verdana"/>
                <a:ea typeface="Verdana"/>
                <a:cs typeface="Verdana"/>
                <a:sym typeface="Verdana"/>
              </a:rPr>
              <a:t> and </a:t>
            </a:r>
            <a:r>
              <a:rPr lang="fr-FR" dirty="0" err="1">
                <a:solidFill>
                  <a:srgbClr val="7F7F7F"/>
                </a:solidFill>
                <a:latin typeface="Verdana"/>
                <a:ea typeface="Verdana"/>
                <a:cs typeface="Verdana"/>
                <a:sym typeface="Verdana"/>
              </a:rPr>
              <a:t>CELTISS’s</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r>
              <a:rPr lang="fr-FR" dirty="0" err="1">
                <a:solidFill>
                  <a:srgbClr val="7F7F7F"/>
                </a:solidFill>
                <a:latin typeface="Verdana"/>
                <a:ea typeface="Verdana"/>
                <a:cs typeface="Verdana"/>
                <a:sym typeface="Verdana"/>
              </a:rPr>
              <a:t>Only</a:t>
            </a:r>
            <a:r>
              <a:rPr lang="fr-FR" dirty="0">
                <a:solidFill>
                  <a:srgbClr val="7F7F7F"/>
                </a:solidFill>
                <a:latin typeface="Verdana"/>
                <a:ea typeface="Verdana"/>
                <a:cs typeface="Verdana"/>
                <a:sym typeface="Verdana"/>
              </a:rPr>
              <a:t> MTN </a:t>
            </a:r>
            <a:r>
              <a:rPr lang="fr-FR" dirty="0" err="1">
                <a:solidFill>
                  <a:srgbClr val="7F7F7F"/>
                </a:solidFill>
                <a:latin typeface="Verdana"/>
                <a:ea typeface="Verdana"/>
                <a:cs typeface="Verdana"/>
                <a:sym typeface="Verdana"/>
              </a:rPr>
              <a:t>meets</a:t>
            </a:r>
            <a:r>
              <a:rPr lang="fr-FR" dirty="0">
                <a:solidFill>
                  <a:srgbClr val="7F7F7F"/>
                </a:solidFill>
                <a:latin typeface="Verdana"/>
                <a:ea typeface="Verdana"/>
                <a:cs typeface="Verdana"/>
                <a:sym typeface="Verdana"/>
              </a:rPr>
              <a:t> ARCEP </a:t>
            </a:r>
            <a:r>
              <a:rPr lang="fr-FR" dirty="0" err="1">
                <a:solidFill>
                  <a:srgbClr val="7F7F7F"/>
                </a:solidFill>
                <a:latin typeface="Verdana"/>
                <a:ea typeface="Verdana"/>
                <a:cs typeface="Verdana"/>
                <a:sym typeface="Verdana"/>
              </a:rPr>
              <a:t>threasholds</a:t>
            </a:r>
            <a:r>
              <a:rPr lang="fr-FR" dirty="0">
                <a:solidFill>
                  <a:srgbClr val="7F7F7F"/>
                </a:solidFill>
              </a:rPr>
              <a:t>.</a:t>
            </a:r>
            <a:r>
              <a:rPr lang="fr-FR" dirty="0">
                <a:solidFill>
                  <a:srgbClr val="7F7F7F"/>
                </a:solidFill>
                <a:latin typeface="Verdana"/>
                <a:ea typeface="Verdana"/>
                <a:cs typeface="Verdana"/>
                <a:sym typeface="Verdana"/>
              </a:rPr>
              <a:t>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75" name="Google Shape;2175;p5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39</a:t>
            </a:fld>
            <a:endParaRPr sz="651" b="0" i="0" u="none" strike="noStrike" cap="none">
              <a:solidFill>
                <a:srgbClr val="000000"/>
              </a:solidFill>
              <a:latin typeface="Verdana"/>
              <a:ea typeface="Verdana"/>
              <a:cs typeface="Verdana"/>
              <a:sym typeface="Verdana"/>
            </a:endParaRPr>
          </a:p>
        </p:txBody>
      </p:sp>
      <p:sp>
        <p:nvSpPr>
          <p:cNvPr id="2176" name="Google Shape;2176;p5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4">
            <a:extLst>
              <a:ext uri="{FF2B5EF4-FFF2-40B4-BE49-F238E27FC236}">
                <a16:creationId xmlns:a16="http://schemas.microsoft.com/office/drawing/2014/main" id="{85243718-05AD-4F73-922E-A5F13355156C}"/>
              </a:ext>
            </a:extLst>
          </p:cNvPr>
          <p:cNvGraphicFramePr>
            <a:graphicFrameLocks/>
          </p:cNvGraphicFramePr>
          <p:nvPr>
            <p:extLst>
              <p:ext uri="{D42A27DB-BD31-4B8C-83A1-F6EECF244321}">
                <p14:modId xmlns:p14="http://schemas.microsoft.com/office/powerpoint/2010/main" val="992170421"/>
              </p:ext>
            </p:extLst>
          </p:nvPr>
        </p:nvGraphicFramePr>
        <p:xfrm>
          <a:off x="469900" y="2021817"/>
          <a:ext cx="4940300" cy="43152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Intermediate report</a:t>
            </a:r>
            <a:br>
              <a:rPr lang="fr-FR" sz="2400">
                <a:solidFill>
                  <a:srgbClr val="414141"/>
                </a:solidFill>
              </a:rPr>
            </a:br>
            <a:endParaRPr sz="2400">
              <a:solidFill>
                <a:srgbClr val="414141"/>
              </a:solidFill>
            </a:endParaRPr>
          </a:p>
        </p:txBody>
      </p:sp>
      <p:sp>
        <p:nvSpPr>
          <p:cNvPr id="1658" name="Google Shape;1658;p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9p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mtClean="0"/>
              <a:pPr/>
              <a:t>4</a:t>
            </a:fld>
            <a:endParaRPr sz="651" b="0" i="0" u="none" strike="noStrike" cap="none">
              <a:solidFill>
                <a:srgbClr val="000000"/>
              </a:solidFill>
              <a:latin typeface="Verdana"/>
              <a:ea typeface="Verdana"/>
              <a:cs typeface="Verdana"/>
              <a:sym typeface="Verdana"/>
            </a:endParaRPr>
          </a:p>
        </p:txBody>
      </p:sp>
      <p:sp>
        <p:nvSpPr>
          <p:cNvPr id="1659" name="Google Shape;1659;p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651"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pPr marL="0" marR="0" lvl="0" indent="0" algn="l" rtl="0">
              <a:lnSpc>
                <a:spcPct val="100000"/>
              </a:lnSpc>
              <a:spcBef>
                <a:spcPts val="0"/>
              </a:spcBef>
              <a:spcAft>
                <a:spcPts val="0"/>
              </a:spcAft>
              <a:buClr>
                <a:srgbClr val="000000"/>
              </a:buClr>
              <a:buSzPts val="651"/>
              <a:buFont typeface="Verdana"/>
              <a:buNone/>
            </a:pPr>
            <a:r>
              <a:rPr lang="en-US"/>
              <a:t>© 2019 Deloitte  - Confidential</a:t>
            </a:r>
            <a:endParaRPr sz="651" b="0" i="0" u="none" strike="noStrike" cap="none">
              <a:solidFill>
                <a:srgbClr val="000000"/>
              </a:solidFill>
              <a:latin typeface="Verdana"/>
              <a:ea typeface="Verdana"/>
              <a:cs typeface="Verdana"/>
              <a:sym typeface="Verdana"/>
            </a:endParaRPr>
          </a:p>
        </p:txBody>
      </p:sp>
      <p:sp>
        <p:nvSpPr>
          <p:cNvPr id="1660" name="Google Shape;1660;p11"/>
          <p:cNvSpPr/>
          <p:nvPr/>
        </p:nvSpPr>
        <p:spPr>
          <a:xfrm>
            <a:off x="359779" y="1206376"/>
            <a:ext cx="11472441" cy="28468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dirty="0">
                <a:solidFill>
                  <a:srgbClr val="92D050"/>
                </a:solidFill>
                <a:latin typeface="Verdana"/>
                <a:ea typeface="Verdana"/>
                <a:cs typeface="Verdana"/>
                <a:sym typeface="Verdana"/>
              </a:rPr>
              <a:t>Scope of </a:t>
            </a:r>
            <a:r>
              <a:rPr lang="fr-FR" sz="1400" b="1" dirty="0" err="1">
                <a:solidFill>
                  <a:srgbClr val="92D050"/>
                </a:solidFill>
                <a:latin typeface="Verdana"/>
                <a:ea typeface="Verdana"/>
                <a:cs typeface="Verdana"/>
                <a:sym typeface="Verdana"/>
              </a:rPr>
              <a:t>this</a:t>
            </a:r>
            <a:r>
              <a:rPr lang="fr-FR" sz="1400" b="1" dirty="0">
                <a:solidFill>
                  <a:srgbClr val="92D050"/>
                </a:solidFill>
                <a:latin typeface="Verdana"/>
                <a:ea typeface="Verdana"/>
                <a:cs typeface="Verdana"/>
                <a:sym typeface="Verdana"/>
              </a:rPr>
              <a:t> report</a:t>
            </a:r>
            <a:endParaRPr dirty="0"/>
          </a:p>
          <a:p>
            <a:pPr marL="0" marR="0" lvl="0" indent="0" algn="l" rtl="0">
              <a:spcBef>
                <a:spcPts val="0"/>
              </a:spcBef>
              <a:spcAft>
                <a:spcPts val="0"/>
              </a:spcAft>
              <a:buNone/>
            </a:pPr>
            <a:endParaRPr sz="1200" b="1" dirty="0">
              <a:solidFill>
                <a:schemeClr val="dk1"/>
              </a:solidFill>
              <a:latin typeface="Verdana"/>
              <a:ea typeface="Verdana"/>
              <a:cs typeface="Verdana"/>
              <a:sym typeface="Verdana"/>
            </a:endParaRPr>
          </a:p>
          <a:p>
            <a:pPr marL="0" marR="0" lvl="1" indent="0" algn="l" rtl="0">
              <a:lnSpc>
                <a:spcPct val="150000"/>
              </a:lnSpc>
              <a:spcBef>
                <a:spcPts val="0"/>
              </a:spcBef>
              <a:spcAft>
                <a:spcPts val="0"/>
              </a:spcAft>
              <a:buNone/>
            </a:pPr>
            <a:endParaRPr sz="1400" b="1" i="0" u="none" strike="noStrike" cap="none" dirty="0">
              <a:solidFill>
                <a:schemeClr val="accent1"/>
              </a:solidFill>
              <a:latin typeface="Verdana"/>
              <a:ea typeface="Verdana"/>
              <a:cs typeface="Verdana"/>
              <a:sym typeface="Verdana"/>
            </a:endParaRPr>
          </a:p>
          <a:p>
            <a:pPr marL="0" marR="0" lvl="1" indent="0" algn="l" rtl="0">
              <a:lnSpc>
                <a:spcPct val="150000"/>
              </a:lnSpc>
              <a:spcBef>
                <a:spcPts val="0"/>
              </a:spcBef>
              <a:spcAft>
                <a:spcPts val="0"/>
              </a:spcAft>
              <a:buNone/>
            </a:pPr>
            <a:r>
              <a:rPr lang="fr-FR" sz="1400" b="1" i="0" u="none" strike="noStrike" cap="none" dirty="0">
                <a:solidFill>
                  <a:schemeClr val="accent1"/>
                </a:solidFill>
                <a:latin typeface="Verdana"/>
                <a:ea typeface="Verdana"/>
                <a:cs typeface="Verdana"/>
                <a:sym typeface="Verdana"/>
              </a:rPr>
              <a:t>1. </a:t>
            </a:r>
            <a:r>
              <a:rPr lang="en-US" sz="1400" b="0" i="0" u="none" strike="noStrike" cap="none" dirty="0">
                <a:solidFill>
                  <a:schemeClr val="dk1"/>
                </a:solidFill>
                <a:latin typeface="Verdana"/>
                <a:ea typeface="Verdana"/>
                <a:cs typeface="Verdana"/>
                <a:sym typeface="Verdana"/>
              </a:rPr>
              <a:t>Network benchmarking results for the </a:t>
            </a:r>
            <a:r>
              <a:rPr lang="en-US" dirty="0">
                <a:solidFill>
                  <a:schemeClr val="dk1"/>
                </a:solidFill>
                <a:latin typeface="Verdana"/>
                <a:ea typeface="Verdana"/>
                <a:cs typeface="Verdana"/>
                <a:sym typeface="Verdana"/>
              </a:rPr>
              <a:t>ALL ROADS</a:t>
            </a:r>
            <a:r>
              <a:rPr lang="en-US" sz="1400" b="0" i="0" u="none" strike="noStrike" cap="none" dirty="0">
                <a:solidFill>
                  <a:schemeClr val="dk1"/>
                </a:solidFill>
                <a:latin typeface="Verdana"/>
                <a:ea typeface="Verdana"/>
                <a:cs typeface="Verdana"/>
                <a:sym typeface="Verdana"/>
              </a:rPr>
              <a:t> area between MTN, MOOV, and CELTISS from </a:t>
            </a:r>
            <a:r>
              <a:rPr lang="en-US" dirty="0">
                <a:solidFill>
                  <a:schemeClr val="dk1"/>
                </a:solidFill>
                <a:latin typeface="Verdana"/>
                <a:ea typeface="Verdana"/>
                <a:cs typeface="Verdana"/>
                <a:sym typeface="Verdana"/>
              </a:rPr>
              <a:t>September  9</a:t>
            </a:r>
            <a:r>
              <a:rPr lang="en-US" sz="1400" b="0" i="0" u="none" strike="noStrike" cap="none" dirty="0">
                <a:solidFill>
                  <a:schemeClr val="dk1"/>
                </a:solidFill>
                <a:latin typeface="Verdana"/>
                <a:ea typeface="Verdana"/>
                <a:cs typeface="Verdana"/>
                <a:sym typeface="Verdana"/>
              </a:rPr>
              <a:t>th to </a:t>
            </a:r>
            <a:r>
              <a:rPr lang="en-US" dirty="0">
                <a:solidFill>
                  <a:schemeClr val="dk1"/>
                </a:solidFill>
                <a:latin typeface="Verdana"/>
                <a:ea typeface="Verdana"/>
                <a:cs typeface="Verdana"/>
                <a:sym typeface="Verdana"/>
              </a:rPr>
              <a:t>October</a:t>
            </a:r>
            <a:r>
              <a:rPr lang="en-US" sz="1400" b="0" i="0" u="none" strike="noStrike" cap="none" dirty="0">
                <a:solidFill>
                  <a:schemeClr val="dk1"/>
                </a:solidFill>
                <a:latin typeface="Verdana"/>
                <a:ea typeface="Verdana"/>
                <a:cs typeface="Verdana"/>
                <a:sym typeface="Verdana"/>
              </a:rPr>
              <a:t> </a:t>
            </a:r>
            <a:r>
              <a:rPr lang="en-US" dirty="0">
                <a:solidFill>
                  <a:schemeClr val="dk1"/>
                </a:solidFill>
                <a:latin typeface="Verdana"/>
                <a:ea typeface="Verdana"/>
                <a:cs typeface="Verdana"/>
                <a:sym typeface="Verdana"/>
              </a:rPr>
              <a:t>31</a:t>
            </a:r>
            <a:r>
              <a:rPr lang="en-US" sz="1400" b="0" i="0" u="none" strike="noStrike" cap="none" dirty="0">
                <a:solidFill>
                  <a:schemeClr val="dk1"/>
                </a:solidFill>
                <a:latin typeface="Verdana"/>
                <a:ea typeface="Verdana"/>
                <a:cs typeface="Verdana"/>
                <a:sym typeface="Verdana"/>
              </a:rPr>
              <a:t>th, 2023.</a:t>
            </a:r>
            <a:r>
              <a:rPr lang="fr-FR" sz="1400" b="0" i="0" u="none" strike="noStrike" cap="none" dirty="0">
                <a:solidFill>
                  <a:schemeClr val="dk1"/>
                </a:solidFill>
                <a:latin typeface="Verdana"/>
                <a:ea typeface="Verdana"/>
                <a:cs typeface="Verdana"/>
                <a:sym typeface="Verdana"/>
              </a:rPr>
              <a:t>. </a:t>
            </a:r>
            <a:endParaRPr dirty="0"/>
          </a:p>
          <a:p>
            <a:pPr marL="0" marR="0" lvl="0" indent="0" algn="l" rtl="0">
              <a:lnSpc>
                <a:spcPct val="150000"/>
              </a:lnSpc>
              <a:spcBef>
                <a:spcPts val="0"/>
              </a:spcBef>
              <a:spcAft>
                <a:spcPts val="0"/>
              </a:spcAft>
              <a:buNone/>
            </a:pPr>
            <a:endParaRPr sz="1400" b="1" dirty="0">
              <a:solidFill>
                <a:schemeClr val="accent1"/>
              </a:solidFill>
              <a:latin typeface="Verdana"/>
              <a:ea typeface="Verdana"/>
              <a:cs typeface="Verdana"/>
              <a:sym typeface="Verdana"/>
            </a:endParaRPr>
          </a:p>
          <a:p>
            <a:pPr marL="742950" marR="0" lvl="1" indent="-184150" algn="just" rtl="0">
              <a:lnSpc>
                <a:spcPct val="150000"/>
              </a:lnSpc>
              <a:spcBef>
                <a:spcPts val="0"/>
              </a:spcBef>
              <a:spcAft>
                <a:spcPts val="0"/>
              </a:spcAft>
              <a:buClr>
                <a:schemeClr val="dk1"/>
              </a:buClr>
              <a:buSzPts val="1600"/>
              <a:buFont typeface="Noto Sans Symbols"/>
              <a:buNone/>
            </a:pPr>
            <a:endParaRPr sz="1600" b="0" i="0" u="none" strike="noStrike" cap="none" dirty="0">
              <a:solidFill>
                <a:srgbClr val="262626"/>
              </a:solidFill>
              <a:latin typeface="Verdana"/>
              <a:ea typeface="Verdana"/>
              <a:cs typeface="Verdana"/>
              <a:sym typeface="Verdana"/>
            </a:endParaRPr>
          </a:p>
          <a:p>
            <a:pPr marL="457200" marR="0" lvl="1" indent="0" algn="l" rtl="0">
              <a:lnSpc>
                <a:spcPct val="150000"/>
              </a:lnSpc>
              <a:spcBef>
                <a:spcPts val="0"/>
              </a:spcBef>
              <a:spcAft>
                <a:spcPts val="0"/>
              </a:spcAft>
              <a:buNone/>
            </a:pPr>
            <a:endParaRPr sz="1400" b="0" i="0" u="none" strike="noStrike" cap="none"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p:txBody>
      </p:sp>
      <p:sp>
        <p:nvSpPr>
          <p:cNvPr id="1661" name="Google Shape;1661;p11"/>
          <p:cNvSpPr/>
          <p:nvPr/>
        </p:nvSpPr>
        <p:spPr>
          <a:xfrm>
            <a:off x="367944" y="1479079"/>
            <a:ext cx="11181560" cy="45719"/>
          </a:xfrm>
          <a:prstGeom prst="rect">
            <a:avLst/>
          </a:prstGeom>
          <a:solidFill>
            <a:schemeClr val="accent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rgbClr val="FFFFFF"/>
              </a:solidFill>
              <a:latin typeface="Verdana"/>
              <a:ea typeface="Verdana"/>
              <a:cs typeface="Verdana"/>
              <a:sym typeface="Verdana"/>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5025520-AF4B-E9FC-1404-9A62D1F2E1E8}"/>
              </a:ext>
            </a:extLst>
          </p:cNvPr>
          <p:cNvGraphicFramePr>
            <a:graphicFrameLocks/>
          </p:cNvGraphicFramePr>
          <p:nvPr>
            <p:extLst>
              <p:ext uri="{D42A27DB-BD31-4B8C-83A1-F6EECF244321}">
                <p14:modId xmlns:p14="http://schemas.microsoft.com/office/powerpoint/2010/main" val="2542652382"/>
              </p:ext>
            </p:extLst>
          </p:nvPr>
        </p:nvGraphicFramePr>
        <p:xfrm>
          <a:off x="469900" y="2032305"/>
          <a:ext cx="6669405"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2183" name="Google Shape;2183;p5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FTP THROUGHPUT </a:t>
            </a:r>
            <a:r>
              <a:rPr lang="fr-FR" sz="2400" dirty="0" err="1">
                <a:solidFill>
                  <a:srgbClr val="414141"/>
                </a:solidFill>
              </a:rPr>
              <a:t>comparison</a:t>
            </a:r>
            <a:br>
              <a:rPr lang="fr-FR" sz="2400" dirty="0">
                <a:solidFill>
                  <a:srgbClr val="414141"/>
                </a:solidFill>
              </a:rPr>
            </a:br>
            <a:br>
              <a:rPr lang="fr-FR" sz="2400" dirty="0">
                <a:solidFill>
                  <a:srgbClr val="414141"/>
                </a:solidFill>
              </a:rPr>
            </a:br>
            <a:r>
              <a:rPr lang="fr-FR" sz="2400" dirty="0" err="1">
                <a:solidFill>
                  <a:srgbClr val="7F7F7F"/>
                </a:solidFill>
              </a:rPr>
              <a:t>Only</a:t>
            </a:r>
            <a:r>
              <a:rPr lang="fr-FR" sz="2400" dirty="0">
                <a:solidFill>
                  <a:srgbClr val="7F7F7F"/>
                </a:solidFill>
              </a:rPr>
              <a:t> MTN </a:t>
            </a:r>
            <a:r>
              <a:rPr lang="fr-FR" sz="2400" dirty="0" err="1">
                <a:solidFill>
                  <a:srgbClr val="7F7F7F"/>
                </a:solidFill>
              </a:rPr>
              <a:t>meets</a:t>
            </a:r>
            <a:r>
              <a:rPr lang="fr-FR" sz="2400" dirty="0">
                <a:solidFill>
                  <a:srgbClr val="7F7F7F"/>
                </a:solidFill>
              </a:rPr>
              <a:t> ARCEP </a:t>
            </a:r>
            <a:r>
              <a:rPr lang="fr-FR" sz="2400" dirty="0" err="1">
                <a:solidFill>
                  <a:srgbClr val="7F7F7F"/>
                </a:solidFill>
              </a:rPr>
              <a:t>threasholds</a:t>
            </a:r>
            <a:r>
              <a:rPr lang="fr-FR" sz="2400" dirty="0">
                <a:solidFill>
                  <a:srgbClr val="7F7F7F"/>
                </a:solidFill>
              </a:rPr>
              <a:t> in FTP </a:t>
            </a:r>
            <a:r>
              <a:rPr lang="fr-FR" sz="2400" dirty="0" err="1">
                <a:solidFill>
                  <a:srgbClr val="7F7F7F"/>
                </a:solidFill>
              </a:rPr>
              <a:t>succes</a:t>
            </a:r>
            <a:r>
              <a:rPr lang="fr-FR" sz="2400" dirty="0">
                <a:solidFill>
                  <a:srgbClr val="7F7F7F"/>
                </a:solidFill>
              </a:rPr>
              <a:t> rate DL</a:t>
            </a:r>
            <a:r>
              <a:rPr lang="fr-FR" sz="2400" dirty="0">
                <a:solidFill>
                  <a:srgbClr val="7F7F7F"/>
                </a:solidFill>
                <a:latin typeface="Verdana"/>
                <a:ea typeface="Verdana"/>
                <a:cs typeface="Verdana"/>
                <a:sym typeface="Verdana"/>
              </a:rPr>
              <a:t>.</a:t>
            </a:r>
            <a:br>
              <a:rPr lang="fr-FR" sz="2400" dirty="0">
                <a:solidFill>
                  <a:srgbClr val="7F7F7F"/>
                </a:solidFill>
                <a:latin typeface="Verdana"/>
                <a:ea typeface="Verdana"/>
                <a:cs typeface="Verdana"/>
                <a:sym typeface="Verdana"/>
              </a:rPr>
            </a:br>
            <a:r>
              <a:rPr lang="fr-FR" sz="2400" dirty="0">
                <a:solidFill>
                  <a:srgbClr val="7F7F7F"/>
                </a:solidFill>
              </a:rPr>
              <a:t>All </a:t>
            </a:r>
            <a:r>
              <a:rPr lang="fr-FR" sz="2400" dirty="0" err="1">
                <a:solidFill>
                  <a:srgbClr val="7F7F7F"/>
                </a:solidFill>
              </a:rPr>
              <a:t>operetors</a:t>
            </a:r>
            <a:r>
              <a:rPr lang="fr-FR" sz="2400" dirty="0">
                <a:solidFill>
                  <a:srgbClr val="7F7F7F"/>
                </a:solidFill>
              </a:rPr>
              <a:t> </a:t>
            </a:r>
            <a:r>
              <a:rPr lang="fr-FR" sz="2400" dirty="0" err="1">
                <a:solidFill>
                  <a:srgbClr val="7F7F7F"/>
                </a:solidFill>
              </a:rPr>
              <a:t>failled</a:t>
            </a:r>
            <a:r>
              <a:rPr lang="fr-FR" sz="2400" dirty="0">
                <a:solidFill>
                  <a:srgbClr val="7F7F7F"/>
                </a:solidFill>
              </a:rPr>
              <a:t> to </a:t>
            </a:r>
            <a:r>
              <a:rPr lang="fr-FR" sz="2400" dirty="0" err="1">
                <a:solidFill>
                  <a:srgbClr val="7F7F7F"/>
                </a:solidFill>
              </a:rPr>
              <a:t>meet</a:t>
            </a:r>
            <a:r>
              <a:rPr lang="fr-FR" sz="2400" dirty="0">
                <a:solidFill>
                  <a:srgbClr val="7F7F7F"/>
                </a:solidFill>
              </a:rPr>
              <a:t> ARCEP </a:t>
            </a:r>
            <a:r>
              <a:rPr lang="fr-FR" sz="2400" dirty="0" err="1">
                <a:solidFill>
                  <a:srgbClr val="7F7F7F"/>
                </a:solidFill>
              </a:rPr>
              <a:t>threasholds</a:t>
            </a:r>
            <a:r>
              <a:rPr lang="fr-FR" sz="2400" dirty="0">
                <a:solidFill>
                  <a:srgbClr val="7F7F7F"/>
                </a:solidFill>
              </a:rPr>
              <a:t> in FTP </a:t>
            </a:r>
            <a:r>
              <a:rPr lang="fr-FR" sz="2400" dirty="0" err="1">
                <a:solidFill>
                  <a:srgbClr val="7F7F7F"/>
                </a:solidFill>
              </a:rPr>
              <a:t>succes</a:t>
            </a:r>
            <a:r>
              <a:rPr lang="fr-FR" sz="2400" dirty="0">
                <a:solidFill>
                  <a:srgbClr val="7F7F7F"/>
                </a:solidFill>
              </a:rPr>
              <a:t> rate UL</a:t>
            </a:r>
            <a:r>
              <a:rPr lang="fr-FR" sz="2400" dirty="0">
                <a:solidFill>
                  <a:srgbClr val="7F7F7F"/>
                </a:solidFill>
                <a:latin typeface="Verdana"/>
                <a:ea typeface="Verdana"/>
                <a:cs typeface="Verdana"/>
                <a:sym typeface="Verdana"/>
              </a:rPr>
              <a:t>.</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84" name="Google Shape;2184;p5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40</a:t>
            </a:fld>
            <a:endParaRPr sz="651" b="0" i="0" u="none" strike="noStrike" cap="none">
              <a:solidFill>
                <a:srgbClr val="000000"/>
              </a:solidFill>
              <a:latin typeface="Verdana"/>
              <a:ea typeface="Verdana"/>
              <a:cs typeface="Verdana"/>
              <a:sym typeface="Verdana"/>
            </a:endParaRPr>
          </a:p>
        </p:txBody>
      </p:sp>
      <p:sp>
        <p:nvSpPr>
          <p:cNvPr id="2185" name="Google Shape;2185;p5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87" name="Google Shape;2187;p56"/>
          <p:cNvCxnSpPr/>
          <p:nvPr/>
        </p:nvCxnSpPr>
        <p:spPr>
          <a:xfrm>
            <a:off x="1393265" y="3288916"/>
            <a:ext cx="5053255" cy="18164"/>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graphicFrame>
        <p:nvGraphicFramePr>
          <p:cNvPr id="9" name="Graphique 5">
            <a:extLst>
              <a:ext uri="{FF2B5EF4-FFF2-40B4-BE49-F238E27FC236}">
                <a16:creationId xmlns:a16="http://schemas.microsoft.com/office/drawing/2014/main" id="{00000000-0008-0000-0000-00002D000000}"/>
              </a:ext>
            </a:extLst>
          </p:cNvPr>
          <p:cNvGraphicFramePr>
            <a:graphicFrameLocks/>
          </p:cNvGraphicFramePr>
          <p:nvPr>
            <p:extLst>
              <p:ext uri="{D42A27DB-BD31-4B8C-83A1-F6EECF244321}">
                <p14:modId xmlns:p14="http://schemas.microsoft.com/office/powerpoint/2010/main" val="4113766781"/>
              </p:ext>
            </p:extLst>
          </p:nvPr>
        </p:nvGraphicFramePr>
        <p:xfrm>
          <a:off x="882015" y="1891598"/>
          <a:ext cx="10427970" cy="4446404"/>
        </p:xfrm>
        <a:graphic>
          <a:graphicData uri="http://schemas.openxmlformats.org/drawingml/2006/chart">
            <c:chart xmlns:c="http://schemas.openxmlformats.org/drawingml/2006/chart" xmlns:r="http://schemas.openxmlformats.org/officeDocument/2006/relationships" r:id="rId3"/>
          </a:graphicData>
        </a:graphic>
      </p:graphicFrame>
      <p:sp>
        <p:nvSpPr>
          <p:cNvPr id="2193" name="Google Shape;2193;p5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Benchmarking – 4G FTP THROUGHPUT comparison</a:t>
            </a:r>
            <a:br>
              <a:rPr lang="fr-FR" sz="2400">
                <a:solidFill>
                  <a:srgbClr val="414141"/>
                </a:solidFill>
              </a:rPr>
            </a:br>
            <a:br>
              <a:rPr lang="fr-FR" sz="2400">
                <a:solidFill>
                  <a:srgbClr val="414141"/>
                </a:solidFill>
              </a:rPr>
            </a:br>
            <a:r>
              <a:rPr lang="fr-FR">
                <a:solidFill>
                  <a:srgbClr val="7F7F7F"/>
                </a:solidFill>
                <a:latin typeface="Verdana"/>
                <a:ea typeface="Verdana"/>
                <a:cs typeface="Verdana"/>
                <a:sym typeface="Verdana"/>
              </a:rPr>
              <a:t>MTN FTP DL AVERAGE Throughput is better than CELTISS. MTN FTP UL AVERAGE Throughput is better than MOOV &amp; CELTISS.</a:t>
            </a:r>
            <a:br>
              <a:rPr lang="fr-FR" sz="2400">
                <a:solidFill>
                  <a:srgbClr val="7F7F7F"/>
                </a:solidFill>
                <a:latin typeface="Verdana"/>
                <a:ea typeface="Verdana"/>
                <a:cs typeface="Verdana"/>
                <a:sym typeface="Verdana"/>
              </a:rPr>
            </a:br>
            <a:endParaRPr sz="2400">
              <a:solidFill>
                <a:srgbClr val="414141"/>
              </a:solidFill>
            </a:endParaRPr>
          </a:p>
        </p:txBody>
      </p:sp>
      <p:sp>
        <p:nvSpPr>
          <p:cNvPr id="2194" name="Google Shape;2194;p5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41</a:t>
            </a:fld>
            <a:endParaRPr sz="651" b="0" i="0" u="none" strike="noStrike" cap="none">
              <a:solidFill>
                <a:srgbClr val="000000"/>
              </a:solidFill>
              <a:latin typeface="Verdana"/>
              <a:ea typeface="Verdana"/>
              <a:cs typeface="Verdana"/>
              <a:sym typeface="Verdana"/>
            </a:endParaRPr>
          </a:p>
        </p:txBody>
      </p:sp>
      <p:sp>
        <p:nvSpPr>
          <p:cNvPr id="2195" name="Google Shape;2195;p5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97" name="Google Shape;2197;p57"/>
          <p:cNvCxnSpPr/>
          <p:nvPr/>
        </p:nvCxnSpPr>
        <p:spPr>
          <a:xfrm>
            <a:off x="2293145" y="3826276"/>
            <a:ext cx="17755" cy="577049"/>
          </a:xfrm>
          <a:prstGeom prst="straightConnector1">
            <a:avLst/>
          </a:prstGeom>
          <a:noFill/>
          <a:ln w="28575" cap="flat" cmpd="sng">
            <a:solidFill>
              <a:srgbClr val="DA291C"/>
            </a:solidFill>
            <a:prstDash val="dash"/>
            <a:round/>
            <a:headEnd type="none" w="sm" len="sm"/>
            <a:tailEnd type="none" w="sm" len="sm"/>
          </a:ln>
        </p:spPr>
      </p:cxnSp>
      <p:cxnSp>
        <p:nvCxnSpPr>
          <p:cNvPr id="8" name="Google Shape;2197;p57"/>
          <p:cNvCxnSpPr/>
          <p:nvPr/>
        </p:nvCxnSpPr>
        <p:spPr>
          <a:xfrm>
            <a:off x="2445545" y="4428845"/>
            <a:ext cx="17755" cy="57704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pic>
        <p:nvPicPr>
          <p:cNvPr id="17" name="Picture 16">
            <a:extLst>
              <a:ext uri="{FF2B5EF4-FFF2-40B4-BE49-F238E27FC236}">
                <a16:creationId xmlns:a16="http://schemas.microsoft.com/office/drawing/2014/main" id="{197462D3-2942-CA04-D48B-79A806D814CC}"/>
              </a:ext>
            </a:extLst>
          </p:cNvPr>
          <p:cNvPicPr>
            <a:picLocks noChangeAspect="1"/>
          </p:cNvPicPr>
          <p:nvPr/>
        </p:nvPicPr>
        <p:blipFill>
          <a:blip r:embed="rId3"/>
          <a:stretch>
            <a:fillRect/>
          </a:stretch>
        </p:blipFill>
        <p:spPr>
          <a:xfrm>
            <a:off x="8134367" y="2138145"/>
            <a:ext cx="3645500" cy="3179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20F92FEF-011F-7B48-16E5-2A72818041E3}"/>
              </a:ext>
            </a:extLst>
          </p:cNvPr>
          <p:cNvPicPr>
            <a:picLocks noChangeAspect="1"/>
          </p:cNvPicPr>
          <p:nvPr/>
        </p:nvPicPr>
        <p:blipFill>
          <a:blip r:embed="rId4"/>
          <a:stretch>
            <a:fillRect/>
          </a:stretch>
        </p:blipFill>
        <p:spPr>
          <a:xfrm>
            <a:off x="4235506" y="2161268"/>
            <a:ext cx="3645499" cy="3147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06E581DE-17B9-E075-33F8-47789EDF48A2}"/>
              </a:ext>
            </a:extLst>
          </p:cNvPr>
          <p:cNvPicPr>
            <a:picLocks noChangeAspect="1"/>
          </p:cNvPicPr>
          <p:nvPr/>
        </p:nvPicPr>
        <p:blipFill>
          <a:blip r:embed="rId5"/>
          <a:stretch>
            <a:fillRect/>
          </a:stretch>
        </p:blipFill>
        <p:spPr>
          <a:xfrm>
            <a:off x="515254" y="2144519"/>
            <a:ext cx="3498137" cy="3164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03" name="Google Shape;2203;p5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FTP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sz="2400" dirty="0">
                <a:solidFill>
                  <a:srgbClr val="414141"/>
                </a:solidFill>
              </a:rPr>
            </a:br>
            <a:r>
              <a:rPr lang="fr-FR" dirty="0">
                <a:solidFill>
                  <a:srgbClr val="7F7F7F"/>
                </a:solidFill>
              </a:rPr>
              <a:t>In LOKOSSA, MTN has an excellent end user </a:t>
            </a:r>
            <a:r>
              <a:rPr lang="fr-FR" dirty="0" err="1">
                <a:solidFill>
                  <a:srgbClr val="7F7F7F"/>
                </a:solidFill>
              </a:rPr>
              <a:t>throughput</a:t>
            </a:r>
            <a:r>
              <a:rPr lang="fr-FR" dirty="0">
                <a:solidFill>
                  <a:srgbClr val="7F7F7F"/>
                </a:solidFill>
              </a:rPr>
              <a:t> </a:t>
            </a:r>
            <a:r>
              <a:rPr lang="fr-FR" dirty="0" err="1">
                <a:solidFill>
                  <a:srgbClr val="7F7F7F"/>
                </a:solidFill>
              </a:rPr>
              <a:t>with</a:t>
            </a:r>
            <a:r>
              <a:rPr lang="fr-FR" dirty="0">
                <a:solidFill>
                  <a:srgbClr val="7F7F7F"/>
                </a:solidFill>
              </a:rPr>
              <a:t> more </a:t>
            </a:r>
            <a:r>
              <a:rPr lang="fr-FR" dirty="0" err="1">
                <a:solidFill>
                  <a:srgbClr val="7F7F7F"/>
                </a:solidFill>
              </a:rPr>
              <a:t>than</a:t>
            </a:r>
            <a:r>
              <a:rPr lang="fr-FR" dirty="0">
                <a:solidFill>
                  <a:srgbClr val="7F7F7F"/>
                </a:solidFill>
              </a:rPr>
              <a:t> 35,23% of </a:t>
            </a:r>
            <a:r>
              <a:rPr lang="fr-FR" dirty="0" err="1">
                <a:solidFill>
                  <a:srgbClr val="7F7F7F"/>
                </a:solidFill>
              </a:rPr>
              <a:t>samples</a:t>
            </a:r>
            <a:r>
              <a:rPr lang="fr-FR" dirty="0">
                <a:solidFill>
                  <a:srgbClr val="7F7F7F"/>
                </a:solidFill>
              </a:rPr>
              <a:t> </a:t>
            </a:r>
            <a:r>
              <a:rPr lang="fr-FR" dirty="0" err="1">
                <a:solidFill>
                  <a:srgbClr val="7F7F7F"/>
                </a:solidFill>
              </a:rPr>
              <a:t>better</a:t>
            </a:r>
            <a:r>
              <a:rPr lang="fr-FR" dirty="0">
                <a:solidFill>
                  <a:srgbClr val="7F7F7F"/>
                </a:solidFill>
              </a:rPr>
              <a:t> </a:t>
            </a:r>
            <a:r>
              <a:rPr lang="fr-FR" dirty="0" err="1">
                <a:solidFill>
                  <a:srgbClr val="7F7F7F"/>
                </a:solidFill>
              </a:rPr>
              <a:t>than</a:t>
            </a:r>
            <a:r>
              <a:rPr lang="fr-FR" dirty="0">
                <a:solidFill>
                  <a:srgbClr val="7F7F7F"/>
                </a:solidFill>
              </a:rPr>
              <a:t> 30Mbps</a:t>
            </a:r>
            <a:r>
              <a:rPr lang="fr-FR" sz="2400" dirty="0">
                <a:solidFill>
                  <a:srgbClr val="7F7F7F"/>
                </a:solidFill>
                <a:latin typeface="Verdana"/>
                <a:ea typeface="Verdana"/>
                <a:cs typeface="Verdana"/>
                <a:sym typeface="Verdana"/>
              </a:rPr>
              <a:t>	. 	</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04" name="Google Shape;2204;p5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42</a:t>
            </a:fld>
            <a:endParaRPr sz="651" b="0" i="0" u="none" strike="noStrike" cap="none">
              <a:solidFill>
                <a:srgbClr val="000000"/>
              </a:solidFill>
              <a:latin typeface="Verdana"/>
              <a:ea typeface="Verdana"/>
              <a:cs typeface="Verdana"/>
              <a:sym typeface="Verdana"/>
            </a:endParaRPr>
          </a:p>
        </p:txBody>
      </p:sp>
      <p:sp>
        <p:nvSpPr>
          <p:cNvPr id="2205" name="Google Shape;2205;p5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212" name="Google Shape;2212;p58"/>
          <p:cNvPicPr preferRelativeResize="0"/>
          <p:nvPr/>
        </p:nvPicPr>
        <p:blipFill rotWithShape="1">
          <a:blip r:embed="rId6">
            <a:alphaModFix/>
          </a:blip>
          <a:srcRect/>
          <a:stretch/>
        </p:blipFill>
        <p:spPr>
          <a:xfrm>
            <a:off x="499773" y="2128869"/>
            <a:ext cx="392352"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214;p58">
            <a:extLst>
              <a:ext uri="{FF2B5EF4-FFF2-40B4-BE49-F238E27FC236}">
                <a16:creationId xmlns:a16="http://schemas.microsoft.com/office/drawing/2014/main" id="{6E43D5B1-2A87-6141-43AD-C6A5560956BB}"/>
              </a:ext>
            </a:extLst>
          </p:cNvPr>
          <p:cNvPicPr preferRelativeResize="0"/>
          <p:nvPr/>
        </p:nvPicPr>
        <p:blipFill rotWithShape="1">
          <a:blip r:embed="rId7">
            <a:alphaModFix/>
          </a:blip>
          <a:srcRect/>
          <a:stretch/>
        </p:blipFill>
        <p:spPr>
          <a:xfrm>
            <a:off x="8172357" y="2128869"/>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12" name="Google Shape;2213;p58">
            <a:extLst>
              <a:ext uri="{FF2B5EF4-FFF2-40B4-BE49-F238E27FC236}">
                <a16:creationId xmlns:a16="http://schemas.microsoft.com/office/drawing/2014/main" id="{DCC8E20D-0118-D2EE-6E32-865757DD1BFD}"/>
              </a:ext>
            </a:extLst>
          </p:cNvPr>
          <p:cNvPicPr preferRelativeResize="0"/>
          <p:nvPr/>
        </p:nvPicPr>
        <p:blipFill rotWithShape="1">
          <a:blip r:embed="rId8">
            <a:alphaModFix/>
          </a:blip>
          <a:srcRect l="8657" r="10313"/>
          <a:stretch/>
        </p:blipFill>
        <p:spPr>
          <a:xfrm>
            <a:off x="4266091" y="2138145"/>
            <a:ext cx="354621" cy="293330"/>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1702E1DD-30BB-5AE8-4ECD-A398C9B452E7}"/>
              </a:ext>
            </a:extLst>
          </p:cNvPr>
          <p:cNvPicPr>
            <a:picLocks noChangeAspect="1"/>
          </p:cNvPicPr>
          <p:nvPr/>
        </p:nvPicPr>
        <p:blipFill>
          <a:blip r:embed="rId9"/>
          <a:stretch>
            <a:fillRect/>
          </a:stretch>
        </p:blipFill>
        <p:spPr>
          <a:xfrm>
            <a:off x="2614410" y="2161268"/>
            <a:ext cx="1352339" cy="891429"/>
          </a:xfrm>
          <a:prstGeom prst="rect">
            <a:avLst/>
          </a:prstGeom>
        </p:spPr>
      </p:pic>
      <p:pic>
        <p:nvPicPr>
          <p:cNvPr id="13" name="Picture 12">
            <a:extLst>
              <a:ext uri="{FF2B5EF4-FFF2-40B4-BE49-F238E27FC236}">
                <a16:creationId xmlns:a16="http://schemas.microsoft.com/office/drawing/2014/main" id="{2F2EE320-53E6-E5CC-1C7E-55803FC6767F}"/>
              </a:ext>
            </a:extLst>
          </p:cNvPr>
          <p:cNvPicPr>
            <a:picLocks noChangeAspect="1"/>
          </p:cNvPicPr>
          <p:nvPr/>
        </p:nvPicPr>
        <p:blipFill>
          <a:blip r:embed="rId10"/>
          <a:stretch>
            <a:fillRect/>
          </a:stretch>
        </p:blipFill>
        <p:spPr>
          <a:xfrm>
            <a:off x="6433417" y="2138146"/>
            <a:ext cx="1435294" cy="930284"/>
          </a:xfrm>
          <a:prstGeom prst="rect">
            <a:avLst/>
          </a:prstGeom>
        </p:spPr>
      </p:pic>
      <p:pic>
        <p:nvPicPr>
          <p:cNvPr id="20" name="Picture 19">
            <a:extLst>
              <a:ext uri="{FF2B5EF4-FFF2-40B4-BE49-F238E27FC236}">
                <a16:creationId xmlns:a16="http://schemas.microsoft.com/office/drawing/2014/main" id="{3BA3E24E-42D2-B9DB-43DA-2468CC857075}"/>
              </a:ext>
            </a:extLst>
          </p:cNvPr>
          <p:cNvPicPr>
            <a:picLocks noChangeAspect="1"/>
          </p:cNvPicPr>
          <p:nvPr/>
        </p:nvPicPr>
        <p:blipFill>
          <a:blip r:embed="rId11"/>
          <a:stretch>
            <a:fillRect/>
          </a:stretch>
        </p:blipFill>
        <p:spPr>
          <a:xfrm>
            <a:off x="10303426" y="2128869"/>
            <a:ext cx="1418674" cy="910493"/>
          </a:xfrm>
          <a:prstGeom prst="rect">
            <a:avLst/>
          </a:prstGeom>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5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BAND and TECHNOLOGY UTILISATION</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Most of </a:t>
            </a:r>
            <a:r>
              <a:rPr lang="fr-FR" dirty="0" err="1">
                <a:solidFill>
                  <a:srgbClr val="7F7F7F"/>
                </a:solidFill>
                <a:latin typeface="Verdana"/>
                <a:ea typeface="Verdana"/>
                <a:cs typeface="Verdana"/>
                <a:sym typeface="Verdana"/>
              </a:rPr>
              <a:t>MTN’s</a:t>
            </a:r>
            <a:r>
              <a:rPr lang="fr-FR" dirty="0">
                <a:solidFill>
                  <a:srgbClr val="7F7F7F"/>
                </a:solidFill>
                <a:latin typeface="Verdana"/>
                <a:ea typeface="Verdana"/>
                <a:cs typeface="Verdana"/>
                <a:sym typeface="Verdana"/>
              </a:rPr>
              <a:t> LTE </a:t>
            </a:r>
            <a:r>
              <a:rPr lang="fr-FR" dirty="0" err="1">
                <a:solidFill>
                  <a:srgbClr val="7F7F7F"/>
                </a:solidFill>
                <a:latin typeface="Verdana"/>
                <a:ea typeface="Verdana"/>
                <a:cs typeface="Verdana"/>
                <a:sym typeface="Verdana"/>
              </a:rPr>
              <a:t>samples</a:t>
            </a:r>
            <a:r>
              <a:rPr lang="fr-FR" dirty="0">
                <a:solidFill>
                  <a:srgbClr val="7F7F7F"/>
                </a:solidFill>
                <a:latin typeface="Verdana"/>
                <a:ea typeface="Verdana"/>
                <a:cs typeface="Verdana"/>
                <a:sym typeface="Verdana"/>
              </a:rPr>
              <a:t> are </a:t>
            </a:r>
            <a:r>
              <a:rPr lang="fr-FR" dirty="0" err="1">
                <a:solidFill>
                  <a:srgbClr val="7F7F7F"/>
                </a:solidFill>
                <a:latin typeface="Verdana"/>
                <a:ea typeface="Verdana"/>
                <a:cs typeface="Verdana"/>
                <a:sym typeface="Verdana"/>
              </a:rPr>
              <a:t>carried</a:t>
            </a:r>
            <a:r>
              <a:rPr lang="fr-FR" dirty="0">
                <a:solidFill>
                  <a:srgbClr val="7F7F7F"/>
                </a:solidFill>
                <a:latin typeface="Verdana"/>
                <a:ea typeface="Verdana"/>
                <a:cs typeface="Verdana"/>
                <a:sym typeface="Verdana"/>
              </a:rPr>
              <a:t> out over LTE 2600 as first carrier,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Most of </a:t>
            </a:r>
            <a:r>
              <a:rPr lang="fr-FR" dirty="0" err="1">
                <a:solidFill>
                  <a:srgbClr val="7F7F7F"/>
                </a:solidFill>
                <a:latin typeface="Verdana"/>
                <a:ea typeface="Verdana"/>
                <a:cs typeface="Verdana"/>
                <a:sym typeface="Verdana"/>
              </a:rPr>
              <a:t>MOOV’s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and</a:t>
            </a:r>
            <a:r>
              <a:rPr lang="fr-FR" dirty="0" err="1">
                <a:solidFill>
                  <a:srgbClr val="7F7F7F"/>
                </a:solidFill>
              </a:rPr>
              <a:t>CE</a:t>
            </a:r>
            <a:r>
              <a:rPr lang="fr-FR" dirty="0" err="1">
                <a:solidFill>
                  <a:srgbClr val="7F7F7F"/>
                </a:solidFill>
                <a:latin typeface="Verdana"/>
                <a:ea typeface="Verdana"/>
                <a:cs typeface="Verdana"/>
                <a:sym typeface="Verdana"/>
              </a:rPr>
              <a:t>LTISS’s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samples</a:t>
            </a:r>
            <a:r>
              <a:rPr lang="fr-FR" dirty="0">
                <a:solidFill>
                  <a:srgbClr val="7F7F7F"/>
                </a:solidFill>
                <a:latin typeface="Verdana"/>
                <a:ea typeface="Verdana"/>
                <a:cs typeface="Verdana"/>
                <a:sym typeface="Verdana"/>
              </a:rPr>
              <a:t> are </a:t>
            </a:r>
            <a:r>
              <a:rPr lang="fr-FR" dirty="0" err="1">
                <a:solidFill>
                  <a:srgbClr val="7F7F7F"/>
                </a:solidFill>
                <a:latin typeface="Verdana"/>
                <a:ea typeface="Verdana"/>
                <a:cs typeface="Verdana"/>
                <a:sym typeface="Verdana"/>
              </a:rPr>
              <a:t>carried</a:t>
            </a:r>
            <a:r>
              <a:rPr lang="fr-FR" dirty="0">
                <a:solidFill>
                  <a:srgbClr val="7F7F7F"/>
                </a:solidFill>
                <a:latin typeface="Verdana"/>
                <a:ea typeface="Verdana"/>
                <a:cs typeface="Verdana"/>
                <a:sym typeface="Verdana"/>
              </a:rPr>
              <a:t> out over LTE 800 as first carrier</a:t>
            </a:r>
            <a:r>
              <a:rPr lang="fr-FR" dirty="0">
                <a:solidFill>
                  <a:srgbClr val="7F7F7F"/>
                </a:solidFill>
              </a:rPr>
              <a:t>,</a:t>
            </a:r>
            <a:br>
              <a:rPr lang="fr-FR" dirty="0">
                <a:solidFill>
                  <a:srgbClr val="7F7F7F"/>
                </a:solidFill>
                <a:latin typeface="Verdana"/>
                <a:ea typeface="Verdana"/>
                <a:cs typeface="Verdana"/>
                <a:sym typeface="Verdana"/>
              </a:rPr>
            </a:br>
            <a:r>
              <a:rPr lang="fr-FR" dirty="0">
                <a:solidFill>
                  <a:srgbClr val="7F7F7F"/>
                </a:solidFill>
              </a:rPr>
              <a:t>For all </a:t>
            </a:r>
            <a:r>
              <a:rPr lang="fr-FR" dirty="0" err="1">
                <a:solidFill>
                  <a:srgbClr val="7F7F7F"/>
                </a:solidFill>
              </a:rPr>
              <a:t>operators,most</a:t>
            </a:r>
            <a:r>
              <a:rPr lang="fr-FR" dirty="0">
                <a:solidFill>
                  <a:srgbClr val="7F7F7F"/>
                </a:solidFill>
              </a:rPr>
              <a:t> of 3G </a:t>
            </a:r>
            <a:r>
              <a:rPr lang="fr-FR" dirty="0" err="1">
                <a:solidFill>
                  <a:srgbClr val="7F7F7F"/>
                </a:solidFill>
              </a:rPr>
              <a:t>samples</a:t>
            </a:r>
            <a:r>
              <a:rPr lang="fr-FR" dirty="0">
                <a:solidFill>
                  <a:srgbClr val="7F7F7F"/>
                </a:solidFill>
              </a:rPr>
              <a:t> are </a:t>
            </a:r>
            <a:r>
              <a:rPr lang="fr-FR" dirty="0" err="1">
                <a:solidFill>
                  <a:srgbClr val="7F7F7F"/>
                </a:solidFill>
              </a:rPr>
              <a:t>carried</a:t>
            </a:r>
            <a:r>
              <a:rPr lang="fr-FR" dirty="0">
                <a:solidFill>
                  <a:srgbClr val="7F7F7F"/>
                </a:solidFill>
              </a:rPr>
              <a:t> out over U2100, but MOOV has the </a:t>
            </a:r>
            <a:r>
              <a:rPr lang="fr-FR" dirty="0" err="1">
                <a:solidFill>
                  <a:srgbClr val="7F7F7F"/>
                </a:solidFill>
              </a:rPr>
              <a:t>highest</a:t>
            </a:r>
            <a:r>
              <a:rPr lang="fr-FR" dirty="0">
                <a:solidFill>
                  <a:srgbClr val="7F7F7F"/>
                </a:solidFill>
              </a:rPr>
              <a:t> ratio of U900 usage.</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21" name="Google Shape;2221;p5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43</a:t>
            </a:fld>
            <a:endParaRPr sz="651" b="0" i="0" u="none" strike="noStrike" cap="none">
              <a:solidFill>
                <a:srgbClr val="000000"/>
              </a:solidFill>
              <a:latin typeface="Verdana"/>
              <a:ea typeface="Verdana"/>
              <a:cs typeface="Verdana"/>
              <a:sym typeface="Verdana"/>
            </a:endParaRPr>
          </a:p>
        </p:txBody>
      </p:sp>
      <p:sp>
        <p:nvSpPr>
          <p:cNvPr id="2222" name="Google Shape;2222;p5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9" name="Graphique 3">
            <a:extLst>
              <a:ext uri="{FF2B5EF4-FFF2-40B4-BE49-F238E27FC236}">
                <a16:creationId xmlns:a16="http://schemas.microsoft.com/office/drawing/2014/main" id="{F1408A4F-F70A-4313-9662-2359E95C7287}"/>
              </a:ext>
            </a:extLst>
          </p:cNvPr>
          <p:cNvGraphicFramePr>
            <a:graphicFrameLocks/>
          </p:cNvGraphicFramePr>
          <p:nvPr>
            <p:extLst>
              <p:ext uri="{D42A27DB-BD31-4B8C-83A1-F6EECF244321}">
                <p14:modId xmlns:p14="http://schemas.microsoft.com/office/powerpoint/2010/main" val="4063392100"/>
              </p:ext>
            </p:extLst>
          </p:nvPr>
        </p:nvGraphicFramePr>
        <p:xfrm>
          <a:off x="469901" y="2708112"/>
          <a:ext cx="4544060" cy="3720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10">
            <a:extLst>
              <a:ext uri="{FF2B5EF4-FFF2-40B4-BE49-F238E27FC236}">
                <a16:creationId xmlns:a16="http://schemas.microsoft.com/office/drawing/2014/main" id="{00000000-0008-0000-0000-000031000000}"/>
              </a:ext>
            </a:extLst>
          </p:cNvPr>
          <p:cNvGraphicFramePr>
            <a:graphicFrameLocks/>
          </p:cNvGraphicFramePr>
          <p:nvPr>
            <p:extLst>
              <p:ext uri="{D42A27DB-BD31-4B8C-83A1-F6EECF244321}">
                <p14:modId xmlns:p14="http://schemas.microsoft.com/office/powerpoint/2010/main" val="2559070053"/>
              </p:ext>
            </p:extLst>
          </p:nvPr>
        </p:nvGraphicFramePr>
        <p:xfrm>
          <a:off x="5271135" y="2708112"/>
          <a:ext cx="6450965" cy="37207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6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TECHNOLOGY Usage(%)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a:t>
            </a:r>
            <a:r>
              <a:rPr lang="fr-FR" dirty="0" err="1">
                <a:solidFill>
                  <a:srgbClr val="00B050"/>
                </a:solidFill>
                <a:latin typeface="Verdana"/>
                <a:ea typeface="Verdana"/>
                <a:cs typeface="Verdana"/>
                <a:sym typeface="Verdana"/>
              </a:rPr>
              <a:t>highest</a:t>
            </a:r>
            <a:r>
              <a:rPr lang="fr-FR" dirty="0">
                <a:solidFill>
                  <a:srgbClr val="00B050"/>
                </a:solidFill>
                <a:latin typeface="Verdana"/>
                <a:ea typeface="Verdana"/>
                <a:cs typeface="Verdana"/>
                <a:sym typeface="Verdana"/>
              </a:rPr>
              <a:t> LTE CA </a:t>
            </a:r>
            <a:r>
              <a:rPr lang="fr-FR" dirty="0">
                <a:solidFill>
                  <a:srgbClr val="7F7F7F"/>
                </a:solidFill>
                <a:latin typeface="Verdana"/>
                <a:ea typeface="Verdana"/>
                <a:cs typeface="Verdana"/>
                <a:sym typeface="Verdana"/>
              </a:rPr>
              <a:t>Carrier </a:t>
            </a:r>
            <a:r>
              <a:rPr lang="fr-FR" dirty="0" err="1">
                <a:solidFill>
                  <a:srgbClr val="7F7F7F"/>
                </a:solidFill>
                <a:latin typeface="Verdana"/>
                <a:ea typeface="Verdana"/>
                <a:cs typeface="Verdana"/>
                <a:sym typeface="Verdana"/>
              </a:rPr>
              <a:t>Aggregation</a:t>
            </a:r>
            <a:r>
              <a:rPr lang="fr-FR" dirty="0">
                <a:solidFill>
                  <a:srgbClr val="7F7F7F"/>
                </a:solidFill>
                <a:latin typeface="Verdana"/>
                <a:ea typeface="Verdana"/>
                <a:cs typeface="Verdana"/>
                <a:sym typeface="Verdana"/>
              </a:rPr>
              <a:t> usage</a:t>
            </a:r>
            <a:r>
              <a:rPr lang="fr-FR" dirty="0">
                <a:solidFill>
                  <a:srgbClr val="7F7F7F"/>
                </a:solidFill>
              </a:rPr>
              <a:t> </a:t>
            </a:r>
            <a:r>
              <a:rPr lang="fr-FR" dirty="0" err="1">
                <a:solidFill>
                  <a:srgbClr val="7F7F7F"/>
                </a:solidFill>
              </a:rPr>
              <a:t>with</a:t>
            </a:r>
            <a:r>
              <a:rPr lang="fr-FR" dirty="0">
                <a:solidFill>
                  <a:srgbClr val="7F7F7F"/>
                </a:solidFill>
              </a:rPr>
              <a:t> 81,79% </a:t>
            </a:r>
            <a:r>
              <a:rPr lang="fr-FR" dirty="0" err="1">
                <a:solidFill>
                  <a:srgbClr val="7F7F7F"/>
                </a:solidFill>
              </a:rPr>
              <a:t>against</a:t>
            </a:r>
            <a:r>
              <a:rPr lang="fr-FR" dirty="0">
                <a:solidFill>
                  <a:srgbClr val="7F7F7F"/>
                </a:solidFill>
              </a:rPr>
              <a:t> 46,12% for MOOV and 47,56% for CELTISS.</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31" name="Google Shape;2231;p6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44</a:t>
            </a:fld>
            <a:endParaRPr sz="651" b="0" i="0" u="none" strike="noStrike" cap="none">
              <a:solidFill>
                <a:srgbClr val="000000"/>
              </a:solidFill>
              <a:latin typeface="Verdana"/>
              <a:ea typeface="Verdana"/>
              <a:cs typeface="Verdana"/>
              <a:sym typeface="Verdana"/>
            </a:endParaRPr>
          </a:p>
        </p:txBody>
      </p:sp>
      <p:sp>
        <p:nvSpPr>
          <p:cNvPr id="2232" name="Google Shape;2232;p6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Chart 6">
            <a:extLst>
              <a:ext uri="{FF2B5EF4-FFF2-40B4-BE49-F238E27FC236}">
                <a16:creationId xmlns:a16="http://schemas.microsoft.com/office/drawing/2014/main" id="{DE46CD1A-1CA8-4AB9-9791-C953F9CFE2C5}"/>
              </a:ext>
            </a:extLst>
          </p:cNvPr>
          <p:cNvGraphicFramePr>
            <a:graphicFrameLocks/>
          </p:cNvGraphicFramePr>
          <p:nvPr>
            <p:extLst>
              <p:ext uri="{D42A27DB-BD31-4B8C-83A1-F6EECF244321}">
                <p14:modId xmlns:p14="http://schemas.microsoft.com/office/powerpoint/2010/main" val="1297622390"/>
              </p:ext>
            </p:extLst>
          </p:nvPr>
        </p:nvGraphicFramePr>
        <p:xfrm>
          <a:off x="469900" y="2067545"/>
          <a:ext cx="5580380" cy="4287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3DC0350-3475-5065-BE3D-F97E81B3D116}"/>
              </a:ext>
            </a:extLst>
          </p:cNvPr>
          <p:cNvGraphicFramePr>
            <a:graphicFrameLocks/>
          </p:cNvGraphicFramePr>
          <p:nvPr>
            <p:extLst>
              <p:ext uri="{D42A27DB-BD31-4B8C-83A1-F6EECF244321}">
                <p14:modId xmlns:p14="http://schemas.microsoft.com/office/powerpoint/2010/main" val="2106272911"/>
              </p:ext>
            </p:extLst>
          </p:nvPr>
        </p:nvGraphicFramePr>
        <p:xfrm>
          <a:off x="6309360" y="2067544"/>
          <a:ext cx="5220335" cy="42877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2040" name="Google Shape;2040;p4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SINR </a:t>
            </a:r>
            <a:r>
              <a:rPr lang="fr-FR" sz="2400" dirty="0" err="1">
                <a:solidFill>
                  <a:srgbClr val="414141"/>
                </a:solidFill>
              </a:rPr>
              <a:t>comparison</a:t>
            </a:r>
            <a:r>
              <a:rPr lang="fr-FR" sz="2400" dirty="0">
                <a:solidFill>
                  <a:srgbClr val="414141"/>
                </a:solidFill>
              </a:rPr>
              <a:t> </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Drive tests are </a:t>
            </a:r>
            <a:r>
              <a:rPr lang="fr-FR" dirty="0" err="1">
                <a:solidFill>
                  <a:srgbClr val="7F7F7F"/>
                </a:solidFill>
                <a:latin typeface="Verdana"/>
                <a:ea typeface="Verdana"/>
                <a:cs typeface="Verdana"/>
                <a:sym typeface="Verdana"/>
              </a:rPr>
              <a:t>showing</a:t>
            </a:r>
            <a:r>
              <a:rPr lang="fr-FR" dirty="0">
                <a:solidFill>
                  <a:srgbClr val="7F7F7F"/>
                </a:solidFill>
                <a:latin typeface="Verdana"/>
                <a:ea typeface="Verdana"/>
                <a:cs typeface="Verdana"/>
                <a:sym typeface="Verdana"/>
              </a:rPr>
              <a:t> a acceptable </a:t>
            </a:r>
            <a:r>
              <a:rPr lang="fr-FR" dirty="0" err="1">
                <a:solidFill>
                  <a:srgbClr val="7F7F7F"/>
                </a:solidFill>
                <a:latin typeface="Verdana"/>
                <a:ea typeface="Verdana"/>
                <a:cs typeface="Verdana"/>
                <a:sym typeface="Verdana"/>
              </a:rPr>
              <a:t>level</a:t>
            </a:r>
            <a:r>
              <a:rPr lang="fr-FR" dirty="0">
                <a:solidFill>
                  <a:srgbClr val="7F7F7F"/>
                </a:solidFill>
                <a:latin typeface="Verdana"/>
                <a:ea typeface="Verdana"/>
                <a:cs typeface="Verdana"/>
                <a:sym typeface="Verdana"/>
              </a:rPr>
              <a:t> of MTN Network SINR.</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41" name="Google Shape;2041;p4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45</a:t>
            </a:fld>
            <a:endParaRPr sz="651" b="0" i="0" u="none" strike="noStrike" cap="none">
              <a:solidFill>
                <a:srgbClr val="000000"/>
              </a:solidFill>
              <a:latin typeface="Verdana"/>
              <a:ea typeface="Verdana"/>
              <a:cs typeface="Verdana"/>
              <a:sym typeface="Verdana"/>
            </a:endParaRPr>
          </a:p>
        </p:txBody>
      </p:sp>
      <p:sp>
        <p:nvSpPr>
          <p:cNvPr id="2042" name="Google Shape;2042;p4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图表 12">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2571529973"/>
              </p:ext>
            </p:extLst>
          </p:nvPr>
        </p:nvGraphicFramePr>
        <p:xfrm>
          <a:off x="469900" y="1653540"/>
          <a:ext cx="11252200" cy="45034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pic>
        <p:nvPicPr>
          <p:cNvPr id="15" name="Picture 14">
            <a:extLst>
              <a:ext uri="{FF2B5EF4-FFF2-40B4-BE49-F238E27FC236}">
                <a16:creationId xmlns:a16="http://schemas.microsoft.com/office/drawing/2014/main" id="{817C9D32-3243-8E1C-1332-4C298B6EBAB7}"/>
              </a:ext>
            </a:extLst>
          </p:cNvPr>
          <p:cNvPicPr>
            <a:picLocks noChangeAspect="1"/>
          </p:cNvPicPr>
          <p:nvPr/>
        </p:nvPicPr>
        <p:blipFill>
          <a:blip r:embed="rId3"/>
          <a:stretch>
            <a:fillRect/>
          </a:stretch>
        </p:blipFill>
        <p:spPr>
          <a:xfrm>
            <a:off x="7726255" y="1675041"/>
            <a:ext cx="3515486" cy="2981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4E4F95ED-2AFD-E812-DF26-8753FE1C095D}"/>
              </a:ext>
            </a:extLst>
          </p:cNvPr>
          <p:cNvPicPr>
            <a:picLocks noChangeAspect="1"/>
          </p:cNvPicPr>
          <p:nvPr/>
        </p:nvPicPr>
        <p:blipFill>
          <a:blip r:embed="rId4"/>
          <a:stretch>
            <a:fillRect/>
          </a:stretch>
        </p:blipFill>
        <p:spPr>
          <a:xfrm>
            <a:off x="4159516" y="1682765"/>
            <a:ext cx="3288518" cy="2973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54748E23-F9D6-55C8-C8EA-E65C90A02D56}"/>
              </a:ext>
            </a:extLst>
          </p:cNvPr>
          <p:cNvPicPr>
            <a:picLocks noChangeAspect="1"/>
          </p:cNvPicPr>
          <p:nvPr/>
        </p:nvPicPr>
        <p:blipFill>
          <a:blip r:embed="rId5"/>
          <a:stretch>
            <a:fillRect/>
          </a:stretch>
        </p:blipFill>
        <p:spPr>
          <a:xfrm>
            <a:off x="469900" y="1675042"/>
            <a:ext cx="3445677" cy="2981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 name="Google Shape;2049;p4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SNIR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4G </a:t>
            </a:r>
            <a:r>
              <a:rPr lang="fr-FR" dirty="0">
                <a:solidFill>
                  <a:srgbClr val="7F7F7F"/>
                </a:solidFill>
              </a:rPr>
              <a:t>MTN</a:t>
            </a:r>
            <a:r>
              <a:rPr lang="fr-FR" dirty="0">
                <a:solidFill>
                  <a:srgbClr val="7F7F7F"/>
                </a:solidFill>
                <a:latin typeface="Verdana"/>
                <a:ea typeface="Verdana"/>
                <a:cs typeface="Verdana"/>
                <a:sym typeface="Verdana"/>
              </a:rPr>
              <a:t> has the </a:t>
            </a:r>
            <a:r>
              <a:rPr lang="fr-FR" dirty="0" err="1">
                <a:solidFill>
                  <a:srgbClr val="7F7F7F"/>
                </a:solidFill>
                <a:latin typeface="Verdana"/>
                <a:ea typeface="Verdana"/>
                <a:cs typeface="Verdana"/>
                <a:sym typeface="Verdana"/>
              </a:rPr>
              <a:t>better</a:t>
            </a:r>
            <a:r>
              <a:rPr lang="fr-FR" dirty="0">
                <a:solidFill>
                  <a:srgbClr val="7F7F7F"/>
                </a:solidFill>
                <a:latin typeface="Verdana"/>
                <a:ea typeface="Verdana"/>
                <a:cs typeface="Verdana"/>
                <a:sym typeface="Verdana"/>
              </a:rPr>
              <a:t> Signal of </a:t>
            </a:r>
            <a:r>
              <a:rPr lang="fr-FR" dirty="0" err="1">
                <a:solidFill>
                  <a:srgbClr val="7F7F7F"/>
                </a:solidFill>
                <a:latin typeface="Verdana"/>
                <a:ea typeface="Verdana"/>
                <a:cs typeface="Verdana"/>
                <a:sym typeface="Verdana"/>
              </a:rPr>
              <a:t>quality</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compared</a:t>
            </a:r>
            <a:r>
              <a:rPr lang="fr-FR" dirty="0">
                <a:solidFill>
                  <a:srgbClr val="7F7F7F"/>
                </a:solidFill>
                <a:latin typeface="Verdana"/>
                <a:ea typeface="Verdana"/>
                <a:cs typeface="Verdana"/>
                <a:sym typeface="Verdana"/>
              </a:rPr>
              <a:t> to </a:t>
            </a:r>
            <a:r>
              <a:rPr lang="fr-FR" dirty="0" err="1">
                <a:solidFill>
                  <a:srgbClr val="7F7F7F"/>
                </a:solidFill>
                <a:latin typeface="Verdana"/>
                <a:ea typeface="Verdana"/>
                <a:cs typeface="Verdana"/>
                <a:sym typeface="Verdana"/>
              </a:rPr>
              <a:t>MOOV’s</a:t>
            </a:r>
            <a:r>
              <a:rPr lang="fr-FR" dirty="0">
                <a:solidFill>
                  <a:srgbClr val="7F7F7F"/>
                </a:solidFill>
                <a:latin typeface="Verdana"/>
                <a:ea typeface="Verdana"/>
                <a:cs typeface="Verdana"/>
                <a:sym typeface="Verdana"/>
              </a:rPr>
              <a:t> and </a:t>
            </a:r>
            <a:r>
              <a:rPr lang="fr-FR" dirty="0" err="1">
                <a:solidFill>
                  <a:srgbClr val="7F7F7F"/>
                </a:solidFill>
                <a:latin typeface="Verdana"/>
                <a:ea typeface="Verdana"/>
                <a:cs typeface="Verdana"/>
                <a:sym typeface="Verdana"/>
              </a:rPr>
              <a:t>CELTISS’s</a:t>
            </a:r>
            <a:r>
              <a:rPr lang="fr-FR" dirty="0">
                <a:solidFill>
                  <a:srgbClr val="7F7F7F"/>
                </a:solidFill>
                <a:latin typeface="Verdana"/>
                <a:ea typeface="Verdana"/>
                <a:cs typeface="Verdana"/>
                <a:sym typeface="Verdana"/>
              </a:rPr>
              <a:t>.</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endParaRPr sz="2400" dirty="0">
              <a:solidFill>
                <a:srgbClr val="414141"/>
              </a:solidFill>
            </a:endParaRPr>
          </a:p>
        </p:txBody>
      </p:sp>
      <p:sp>
        <p:nvSpPr>
          <p:cNvPr id="2050" name="Google Shape;2050;p4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46</a:t>
            </a:fld>
            <a:endParaRPr sz="651" b="0" i="0" u="none" strike="noStrike" cap="none">
              <a:solidFill>
                <a:srgbClr val="000000"/>
              </a:solidFill>
              <a:latin typeface="Verdana"/>
              <a:ea typeface="Verdana"/>
              <a:cs typeface="Verdana"/>
              <a:sym typeface="Verdana"/>
            </a:endParaRPr>
          </a:p>
        </p:txBody>
      </p:sp>
      <p:sp>
        <p:nvSpPr>
          <p:cNvPr id="2051" name="Google Shape;2051;p4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2054;p44">
            <a:extLst>
              <a:ext uri="{FF2B5EF4-FFF2-40B4-BE49-F238E27FC236}">
                <a16:creationId xmlns:a16="http://schemas.microsoft.com/office/drawing/2014/main" id="{AB89CA87-804D-6EE5-3E04-A12A992A84C3}"/>
              </a:ext>
            </a:extLst>
          </p:cNvPr>
          <p:cNvPicPr preferRelativeResize="0"/>
          <p:nvPr/>
        </p:nvPicPr>
        <p:blipFill rotWithShape="1">
          <a:blip r:embed="rId6">
            <a:alphaModFix/>
          </a:blip>
          <a:srcRect/>
          <a:stretch/>
        </p:blipFill>
        <p:spPr>
          <a:xfrm>
            <a:off x="490582" y="1675041"/>
            <a:ext cx="241165" cy="186001"/>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2057;p44">
            <a:extLst>
              <a:ext uri="{FF2B5EF4-FFF2-40B4-BE49-F238E27FC236}">
                <a16:creationId xmlns:a16="http://schemas.microsoft.com/office/drawing/2014/main" id="{D035E36E-EB8E-78D4-3EFE-E8CF6A49B358}"/>
              </a:ext>
            </a:extLst>
          </p:cNvPr>
          <p:cNvPicPr preferRelativeResize="0"/>
          <p:nvPr/>
        </p:nvPicPr>
        <p:blipFill rotWithShape="1">
          <a:blip r:embed="rId7">
            <a:alphaModFix/>
          </a:blip>
          <a:srcRect l="8657" r="10313"/>
          <a:stretch/>
        </p:blipFill>
        <p:spPr>
          <a:xfrm>
            <a:off x="4159515" y="1675041"/>
            <a:ext cx="229205" cy="185362"/>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060;p44">
            <a:extLst>
              <a:ext uri="{FF2B5EF4-FFF2-40B4-BE49-F238E27FC236}">
                <a16:creationId xmlns:a16="http://schemas.microsoft.com/office/drawing/2014/main" id="{74978808-D1D8-8EED-B35F-D7A937B0AF01}"/>
              </a:ext>
            </a:extLst>
          </p:cNvPr>
          <p:cNvPicPr preferRelativeResize="0"/>
          <p:nvPr/>
        </p:nvPicPr>
        <p:blipFill rotWithShape="1">
          <a:blip r:embed="rId8">
            <a:alphaModFix/>
          </a:blip>
          <a:srcRect/>
          <a:stretch/>
        </p:blipFill>
        <p:spPr>
          <a:xfrm>
            <a:off x="7726255" y="1700990"/>
            <a:ext cx="197521" cy="202691"/>
          </a:xfrm>
          <a:prstGeom prst="rect">
            <a:avLst/>
          </a:prstGeom>
          <a:noFill/>
          <a:ln>
            <a:noFill/>
          </a:ln>
        </p:spPr>
      </p:pic>
      <p:pic>
        <p:nvPicPr>
          <p:cNvPr id="6" name="Picture 5">
            <a:extLst>
              <a:ext uri="{FF2B5EF4-FFF2-40B4-BE49-F238E27FC236}">
                <a16:creationId xmlns:a16="http://schemas.microsoft.com/office/drawing/2014/main" id="{7554ECC5-E776-ABBD-6F44-42A47B23F69A}"/>
              </a:ext>
            </a:extLst>
          </p:cNvPr>
          <p:cNvPicPr>
            <a:picLocks noChangeAspect="1"/>
          </p:cNvPicPr>
          <p:nvPr/>
        </p:nvPicPr>
        <p:blipFill>
          <a:blip r:embed="rId9"/>
          <a:stretch>
            <a:fillRect/>
          </a:stretch>
        </p:blipFill>
        <p:spPr>
          <a:xfrm>
            <a:off x="2545610" y="1685431"/>
            <a:ext cx="1369968" cy="1017360"/>
          </a:xfrm>
          <a:prstGeom prst="rect">
            <a:avLst/>
          </a:prstGeom>
        </p:spPr>
      </p:pic>
      <p:pic>
        <p:nvPicPr>
          <p:cNvPr id="14" name="Picture 13">
            <a:extLst>
              <a:ext uri="{FF2B5EF4-FFF2-40B4-BE49-F238E27FC236}">
                <a16:creationId xmlns:a16="http://schemas.microsoft.com/office/drawing/2014/main" id="{9C7A2FD3-D184-891C-3911-B507BB365938}"/>
              </a:ext>
            </a:extLst>
          </p:cNvPr>
          <p:cNvPicPr>
            <a:picLocks noChangeAspect="1"/>
          </p:cNvPicPr>
          <p:nvPr/>
        </p:nvPicPr>
        <p:blipFill>
          <a:blip r:embed="rId10"/>
          <a:stretch>
            <a:fillRect/>
          </a:stretch>
        </p:blipFill>
        <p:spPr>
          <a:xfrm>
            <a:off x="6328815" y="1675041"/>
            <a:ext cx="1119219" cy="866178"/>
          </a:xfrm>
          <a:prstGeom prst="rect">
            <a:avLst/>
          </a:prstGeom>
        </p:spPr>
      </p:pic>
      <p:pic>
        <p:nvPicPr>
          <p:cNvPr id="21" name="Picture 20">
            <a:extLst>
              <a:ext uri="{FF2B5EF4-FFF2-40B4-BE49-F238E27FC236}">
                <a16:creationId xmlns:a16="http://schemas.microsoft.com/office/drawing/2014/main" id="{26B0ECC3-1D0B-3144-DDC1-5EB67DBA4BDD}"/>
              </a:ext>
            </a:extLst>
          </p:cNvPr>
          <p:cNvPicPr>
            <a:picLocks noChangeAspect="1"/>
          </p:cNvPicPr>
          <p:nvPr/>
        </p:nvPicPr>
        <p:blipFill>
          <a:blip r:embed="rId11"/>
          <a:stretch>
            <a:fillRect/>
          </a:stretch>
        </p:blipFill>
        <p:spPr>
          <a:xfrm>
            <a:off x="9934782" y="1700990"/>
            <a:ext cx="1306959" cy="952530"/>
          </a:xfrm>
          <a:prstGeom prst="rect">
            <a:avLst/>
          </a:prstGeom>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pic>
        <p:nvPicPr>
          <p:cNvPr id="2695" name="Google Shape;2695;p108" descr="C:\Users\ADMINI~1\AppData\Local\Temp\Rar$DI00.305\DEL_PRI_RGB.jpg"/>
          <p:cNvPicPr preferRelativeResize="0"/>
          <p:nvPr/>
        </p:nvPicPr>
        <p:blipFill rotWithShape="1">
          <a:blip r:embed="rId3">
            <a:alphaModFix/>
          </a:blip>
          <a:srcRect/>
          <a:stretch/>
        </p:blipFill>
        <p:spPr>
          <a:xfrm>
            <a:off x="77002" y="3641900"/>
            <a:ext cx="2786939" cy="955492"/>
          </a:xfrm>
          <a:prstGeom prst="rect">
            <a:avLst/>
          </a:prstGeom>
          <a:noFill/>
          <a:ln>
            <a:noFill/>
          </a:ln>
        </p:spPr>
      </p:pic>
      <p:sp>
        <p:nvSpPr>
          <p:cNvPr id="2696" name="Google Shape;2696;p108"/>
          <p:cNvSpPr txBox="1"/>
          <p:nvPr/>
        </p:nvSpPr>
        <p:spPr>
          <a:xfrm>
            <a:off x="459045" y="4457232"/>
            <a:ext cx="11384263" cy="209696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Deloitte fait référence à un ou plusieurs cabinets membres de Deloitte Touche Tohmatsu Limited, société de droit anglais (« private company limited by guarantee »), et à son réseau de cabinets membres constitués en entités indépendantes et juridiquement distinctes. Pour en savoir plus sur la structure légale de Deloitte Touche Tohmatsu Limited et de ses cabinets membres, consulter www.deloitte.com/about.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Au Bénin, Deloitte mobilise un ensemble de compétences diversifiées pour répondre aux enjeux de ses clients, de toutes tailles et de tous secteurs – des grandes entreprises multinationales aux microentreprises locales, en passant par les entreprises moyennes.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Le présent document et ses annexes sont confidentiels et réservés à l’usage interne exclusif du destinataire. Toute reproduction ou toute divulgation partielle ou totale à des tiers en est interdite, sauf accord écrit préalable de Deloitte Bénin.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 2019 Deloitte Bénin SARL. Société du réseau Deloitte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5"/>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u="none" strike="noStrike" cap="none" dirty="0">
                <a:solidFill>
                  <a:srgbClr val="FFFFFF"/>
                </a:solidFill>
                <a:latin typeface="Quattrocento Sans"/>
                <a:ea typeface="Quattrocento Sans"/>
                <a:cs typeface="Quattrocento Sans"/>
                <a:sym typeface="Quattrocento Sans"/>
              </a:rPr>
              <a:t>Benchmarking </a:t>
            </a:r>
            <a:r>
              <a:rPr lang="fr-FR" sz="2600" b="0" i="0" u="none" strike="noStrike" cap="none" dirty="0" err="1">
                <a:solidFill>
                  <a:srgbClr val="FFFFFF"/>
                </a:solidFill>
                <a:latin typeface="Quattrocento Sans"/>
                <a:ea typeface="Quattrocento Sans"/>
                <a:cs typeface="Quattrocento Sans"/>
                <a:sym typeface="Quattrocento Sans"/>
              </a:rPr>
              <a:t>Executive</a:t>
            </a:r>
            <a:r>
              <a:rPr lang="fr-FR" sz="2600" b="0" i="0" u="none" strike="noStrike" cap="none" dirty="0">
                <a:solidFill>
                  <a:srgbClr val="FFFFFF"/>
                </a:solidFill>
                <a:latin typeface="Quattrocento Sans"/>
                <a:ea typeface="Quattrocento Sans"/>
                <a:cs typeface="Quattrocento Sans"/>
                <a:sym typeface="Quattrocento Sans"/>
              </a:rPr>
              <a:t> </a:t>
            </a:r>
            <a:r>
              <a:rPr lang="fr-FR" sz="2600" b="0" i="0" u="none" strike="noStrike" cap="none" dirty="0" err="1">
                <a:solidFill>
                  <a:srgbClr val="FFFFFF"/>
                </a:solidFill>
                <a:latin typeface="Quattrocento Sans"/>
                <a:ea typeface="Quattrocento Sans"/>
                <a:cs typeface="Quattrocento Sans"/>
                <a:sym typeface="Quattrocento Sans"/>
              </a:rPr>
              <a:t>Summary</a:t>
            </a:r>
            <a:endParaRPr dirty="0"/>
          </a:p>
        </p:txBody>
      </p:sp>
      <p:sp>
        <p:nvSpPr>
          <p:cNvPr id="1695" name="Google Shape;1695;p15"/>
          <p:cNvSpPr txBox="1"/>
          <p:nvPr/>
        </p:nvSpPr>
        <p:spPr>
          <a:xfrm>
            <a:off x="375558" y="2090740"/>
            <a:ext cx="1815193"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02</a:t>
            </a:r>
            <a:endParaRPr dirty="0"/>
          </a:p>
        </p:txBody>
      </p:sp>
      <p:cxnSp>
        <p:nvCxnSpPr>
          <p:cNvPr id="1696" name="Google Shape;1696;p15"/>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coverage 2G/3G/4G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03" name="Google Shape;1703;p1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6</a:t>
            </a:fld>
            <a:endParaRPr sz="651" b="0" i="0" u="none" strike="noStrike" cap="none">
              <a:solidFill>
                <a:srgbClr val="000000"/>
              </a:solidFill>
              <a:latin typeface="Verdana"/>
              <a:ea typeface="Verdana"/>
              <a:cs typeface="Verdana"/>
              <a:sym typeface="Verdana"/>
            </a:endParaRPr>
          </a:p>
        </p:txBody>
      </p:sp>
      <p:sp>
        <p:nvSpPr>
          <p:cNvPr id="1704" name="Google Shape;1704;p1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05" name="Google Shape;1705;p16"/>
          <p:cNvSpPr/>
          <p:nvPr/>
        </p:nvSpPr>
        <p:spPr>
          <a:xfrm>
            <a:off x="469900" y="1913766"/>
            <a:ext cx="1669392" cy="3775670"/>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dirty="0">
                <a:solidFill>
                  <a:srgbClr val="86BC25"/>
                </a:solidFill>
                <a:latin typeface="Verdana"/>
                <a:ea typeface="Verdana"/>
                <a:cs typeface="Verdana"/>
                <a:sym typeface="Verdana"/>
              </a:rPr>
              <a:t>Coverage 2G/3G/4G</a:t>
            </a:r>
            <a:endParaRPr dirty="0"/>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p:txBody>
      </p:sp>
      <p:sp>
        <p:nvSpPr>
          <p:cNvPr id="1706" name="Google Shape;1706;p16"/>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07" name="Google Shape;1707;p16"/>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08" name="Google Shape;1708;p16"/>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09" name="Google Shape;1709;p16"/>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10" name="Google Shape;1710;p16"/>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11" name="Google Shape;1711;p16"/>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12" name="Google Shape;1712;p16"/>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14" name="Google Shape;1714;p16"/>
          <p:cNvSpPr/>
          <p:nvPr/>
        </p:nvSpPr>
        <p:spPr>
          <a:xfrm>
            <a:off x="7692520" y="2196854"/>
            <a:ext cx="4337555" cy="2960647"/>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Tune and align power settings mainly in 3G/4G. Actual setting may impact the coverage strength specially at Indoor locations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Review the design at the coverage and quality blackspots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We highlight that 4G ARCEP coverage Thresholds are aggressive</a:t>
            </a:r>
          </a:p>
          <a:p>
            <a:pPr marL="171450" lvl="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
        <p:nvSpPr>
          <p:cNvPr id="3" name="Google Shape;1713;p16">
            <a:extLst>
              <a:ext uri="{FF2B5EF4-FFF2-40B4-BE49-F238E27FC236}">
                <a16:creationId xmlns:a16="http://schemas.microsoft.com/office/drawing/2014/main" id="{9468116A-C0C7-B10F-479C-96D4FAC42249}"/>
              </a:ext>
            </a:extLst>
          </p:cNvPr>
          <p:cNvSpPr/>
          <p:nvPr/>
        </p:nvSpPr>
        <p:spPr>
          <a:xfrm>
            <a:off x="2398215" y="1529586"/>
            <a:ext cx="5051486" cy="510017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has outperformed its competitors in terms of 2G coverage for outdoor and Indoor morphologies , </a:t>
            </a: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For 2G RF coverage, Only MTN meets ARCEP obligation for all morphologies,</a:t>
            </a:r>
            <a:endParaRPr sz="1200" dirty="0">
              <a:solidFill>
                <a:srgbClr val="7F7F7F"/>
              </a:solidFill>
              <a:latin typeface="Verdana"/>
              <a:ea typeface="Verdana"/>
              <a:cs typeface="Verdana"/>
            </a:endParaRPr>
          </a:p>
          <a:p>
            <a:pPr lvl="0" algn="just">
              <a:lnSpc>
                <a:spcPct val="150000"/>
              </a:lnSpc>
              <a:buClr>
                <a:srgbClr val="81BC00"/>
              </a:buClr>
              <a:buSzPts val="1200"/>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is leading in terms of 3G coverage rate with (94,09%) against (86,16%) for CELTISS and  (88,98%) for MOOV</a:t>
            </a: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Only MTN meets ARCEP 3G coverage obligation</a:t>
            </a:r>
            <a:endParaRPr sz="1200" dirty="0">
              <a:solidFill>
                <a:srgbClr val="7F7F7F"/>
              </a:solidFill>
              <a:latin typeface="Verdana"/>
              <a:ea typeface="Verdana"/>
              <a:cs typeface="Verdana"/>
              <a:sym typeface="Verdana"/>
            </a:endParaRPr>
          </a:p>
          <a:p>
            <a:pPr lvl="0" algn="just">
              <a:lnSpc>
                <a:spcPct val="150000"/>
              </a:lnSpc>
              <a:buClr>
                <a:srgbClr val="81BC00"/>
              </a:buClr>
              <a:buSzPts val="1200"/>
            </a:pPr>
            <a:endParaRPr lang="fr-F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is in the second position in terms of 4G coverage rate for Incar and Outdoor morphologies but meets ARCEP thresholds, </a:t>
            </a:r>
            <a:endParaRPr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All operators failed to satisfied the ARCEP threshold for indoor coverage for 4G network. </a:t>
            </a:r>
            <a:endParaRPr sz="1200" dirty="0">
              <a:solidFill>
                <a:srgbClr val="7F7F7F"/>
              </a:solidFill>
              <a:latin typeface="Verdana"/>
              <a:ea typeface="Verdana"/>
              <a:cs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voice service 2G/3G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21" name="Google Shape;1721;p1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1722" name="Google Shape;1722;p1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23" name="Google Shape;1723;p17"/>
          <p:cNvSpPr/>
          <p:nvPr/>
        </p:nvSpPr>
        <p:spPr>
          <a:xfrm>
            <a:off x="469900" y="1913766"/>
            <a:ext cx="1669392" cy="4095148"/>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dirty="0">
                <a:solidFill>
                  <a:srgbClr val="86BC25"/>
                </a:solidFill>
                <a:latin typeface="Verdana"/>
                <a:ea typeface="Verdana"/>
                <a:cs typeface="Verdana"/>
                <a:sym typeface="Verdana"/>
              </a:rPr>
              <a:t>Voice service 2G/3G </a:t>
            </a:r>
            <a:endParaRPr dirty="0"/>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p:txBody>
      </p:sp>
      <p:sp>
        <p:nvSpPr>
          <p:cNvPr id="1724" name="Google Shape;1724;p17"/>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25" name="Google Shape;1725;p17"/>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26" name="Google Shape;1726;p17"/>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27" name="Google Shape;1727;p17"/>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28" name="Google Shape;1728;p17"/>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29" name="Google Shape;1729;p17"/>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30" name="Google Shape;1730;p17"/>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31" name="Google Shape;1731;p17"/>
          <p:cNvSpPr/>
          <p:nvPr/>
        </p:nvSpPr>
        <p:spPr>
          <a:xfrm>
            <a:off x="2390163" y="1529587"/>
            <a:ext cx="5051486" cy="5142136"/>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Accessibility: MTN is leading in terms of accessibility to voice service by having the best Call Blocked ratio with 0,58% against 0,86% for MOOV and 0,84% for CELTISS, </a:t>
            </a: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failed to meet ARCEP accessibility thresholds, </a:t>
            </a:r>
            <a:endParaRPr sz="1200" dirty="0">
              <a:solidFill>
                <a:srgbClr val="7F7F7F"/>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Retainability: MTN is ranked first in term of retainability better than MOOV and CELTISS,</a:t>
            </a:r>
            <a:endParaRPr dirty="0"/>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MTN's Call Drop Rate is 0.38% compared to 0.78% for CELTISS and 0.55% for MOOV.</a:t>
            </a:r>
            <a:r>
              <a:rPr lang="fr-FR" sz="1200" dirty="0">
                <a:solidFill>
                  <a:srgbClr val="7F7F7F"/>
                </a:solidFill>
                <a:latin typeface="Verdana"/>
                <a:ea typeface="Verdana"/>
                <a:cs typeface="Verdana"/>
                <a:sym typeface="Verdana"/>
              </a:rPr>
              <a:t>All operators meet ARCEP retainabilty requirements,</a:t>
            </a:r>
            <a:endParaRPr dirty="0"/>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Integrity: MTN is in second position in terms of voice quality with </a:t>
            </a:r>
            <a:r>
              <a:rPr lang="fr-FR" sz="1200" dirty="0" err="1">
                <a:solidFill>
                  <a:srgbClr val="7F7F7F"/>
                </a:solidFill>
                <a:latin typeface="Verdana"/>
                <a:ea typeface="Verdana"/>
                <a:cs typeface="Verdana"/>
                <a:sym typeface="Verdana"/>
              </a:rPr>
              <a:t>average</a:t>
            </a:r>
            <a:r>
              <a:rPr lang="fr-FR" sz="1200" dirty="0">
                <a:solidFill>
                  <a:srgbClr val="7F7F7F"/>
                </a:solidFill>
                <a:latin typeface="Verdana"/>
                <a:ea typeface="Verdana"/>
                <a:cs typeface="Verdana"/>
                <a:sym typeface="Verdana"/>
              </a:rPr>
              <a:t> Mean Opinion Score equal to 4,02  lower than MOOV 4,21 and better than CELTISS 3,94</a:t>
            </a: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In LOKOSSA the </a:t>
            </a:r>
            <a:r>
              <a:rPr lang="fr-FR" sz="1200" dirty="0" err="1">
                <a:solidFill>
                  <a:srgbClr val="7F7F7F"/>
                </a:solidFill>
                <a:latin typeface="Verdana"/>
                <a:ea typeface="Verdana"/>
                <a:cs typeface="Verdana"/>
                <a:sym typeface="Verdana"/>
              </a:rPr>
              <a:t>MTN’s</a:t>
            </a:r>
            <a:r>
              <a:rPr lang="fr-FR" sz="1200" dirty="0">
                <a:solidFill>
                  <a:srgbClr val="7F7F7F"/>
                </a:solidFill>
                <a:latin typeface="Verdana"/>
                <a:ea typeface="Verdana"/>
                <a:cs typeface="Verdana"/>
                <a:sym typeface="Verdana"/>
              </a:rPr>
              <a:t> MOS value is better than other area, because the voice quality is carried out mainly over 3G unlike other areas . </a:t>
            </a: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32" name="Google Shape;1732;p17"/>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7"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Voice quality is always better in 3G due to its better codec rate , we recommend to push as much as possible  the voice traffic to 3G, </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Drive test results are showing that MTN has a bad Ec</a:t>
            </a:r>
            <a:r>
              <a:rPr lang="en-US" sz="1200">
                <a:solidFill>
                  <a:srgbClr val="7F7F7F"/>
                </a:solidFill>
                <a:latin typeface="Verdana"/>
                <a:ea typeface="Verdana"/>
                <a:cs typeface="Verdana"/>
              </a:rPr>
              <a:t>/No, </a:t>
            </a:r>
            <a:r>
              <a:rPr lang="en-US" sz="1200" dirty="0">
                <a:solidFill>
                  <a:srgbClr val="7F7F7F"/>
                </a:solidFill>
                <a:latin typeface="Verdana"/>
                <a:ea typeface="Verdana"/>
                <a:cs typeface="Verdana"/>
              </a:rPr>
              <a:t>by improving this radio parameter we can improve further the voice quality MOS.</a:t>
            </a:r>
          </a:p>
        </p:txBody>
      </p:sp>
      <p:sp>
        <p:nvSpPr>
          <p:cNvPr id="4" name="Rectangle 1">
            <a:extLst>
              <a:ext uri="{FF2B5EF4-FFF2-40B4-BE49-F238E27FC236}">
                <a16:creationId xmlns:a16="http://schemas.microsoft.com/office/drawing/2014/main" id="{4724DB84-EDEC-810C-232C-F515313393D8}"/>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202124"/>
                </a:solidFill>
                <a:effectLst/>
                <a:latin typeface="inherit"/>
              </a:rPr>
              <a:t>further</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1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SMS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39" name="Google Shape;1739;p1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8</a:t>
            </a:fld>
            <a:endParaRPr sz="651" b="0" i="0" u="none" strike="noStrike" cap="none">
              <a:solidFill>
                <a:srgbClr val="000000"/>
              </a:solidFill>
              <a:latin typeface="Verdana"/>
              <a:ea typeface="Verdana"/>
              <a:cs typeface="Verdana"/>
              <a:sym typeface="Verdana"/>
            </a:endParaRPr>
          </a:p>
        </p:txBody>
      </p:sp>
      <p:sp>
        <p:nvSpPr>
          <p:cNvPr id="1740" name="Google Shape;1740;p1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41" name="Google Shape;1741;p18"/>
          <p:cNvSpPr/>
          <p:nvPr/>
        </p:nvSpPr>
        <p:spPr>
          <a:xfrm>
            <a:off x="469900" y="1913766"/>
            <a:ext cx="1669392" cy="38774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SMS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42" name="Google Shape;1742;p18"/>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43" name="Google Shape;1743;p18"/>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44" name="Google Shape;1744;p18"/>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45" name="Google Shape;1745;p18"/>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46" name="Google Shape;1746;p18"/>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47" name="Google Shape;1747;p18"/>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48" name="Google Shape;1748;p18"/>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49" name="Google Shape;1749;p18"/>
          <p:cNvSpPr/>
          <p:nvPr/>
        </p:nvSpPr>
        <p:spPr>
          <a:xfrm>
            <a:off x="2479739" y="2513704"/>
            <a:ext cx="5051486" cy="2991821"/>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1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failed to meet ARCEP for SMS Send Success with End To End Delivery Time  who should </a:t>
            </a:r>
            <a:r>
              <a:rPr lang="fr-FR" sz="1200" dirty="0" err="1">
                <a:solidFill>
                  <a:srgbClr val="7F7F7F"/>
                </a:solidFill>
                <a:latin typeface="Verdana"/>
                <a:ea typeface="Verdana"/>
                <a:cs typeface="Verdana"/>
                <a:sym typeface="Verdana"/>
              </a:rPr>
              <a:t>be</a:t>
            </a:r>
            <a:r>
              <a:rPr lang="fr-FR" sz="1200" dirty="0">
                <a:solidFill>
                  <a:srgbClr val="7F7F7F"/>
                </a:solidFill>
                <a:latin typeface="Verdana"/>
                <a:ea typeface="Verdana"/>
                <a:cs typeface="Verdana"/>
                <a:sym typeface="Verdana"/>
              </a:rPr>
              <a:t> less than &lt; 6 sec as defined by ARCEP.</a:t>
            </a:r>
            <a:endParaRPr dirty="0"/>
          </a:p>
          <a:p>
            <a:pPr marL="177800" marR="0" lvl="0" indent="-101600" algn="just"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177800" marR="0" lvl="0" indent="-177800" algn="just" rtl="0">
              <a:lnSpc>
                <a:spcPct val="11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MTN is better than MOOV and lower than CELTISS.</a:t>
            </a:r>
            <a:endParaRPr dirty="0"/>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50" name="Google Shape;1750;p18"/>
          <p:cNvSpPr/>
          <p:nvPr/>
        </p:nvSpPr>
        <p:spPr>
          <a:xfrm>
            <a:off x="7854445" y="2369440"/>
            <a:ext cx="4337555" cy="3717783"/>
          </a:xfrm>
          <a:prstGeom prst="rect">
            <a:avLst/>
          </a:prstGeom>
          <a:noFill/>
          <a:ln>
            <a:noFill/>
          </a:ln>
        </p:spPr>
        <p:txBody>
          <a:bodyPr spcFirstLastPara="1" wrap="square" lIns="91425" tIns="45700" rIns="91425" bIns="45700" anchor="t" anchorCtr="0">
            <a:noAutofit/>
          </a:bodyPr>
          <a:lstStyle/>
          <a:p>
            <a:pPr marL="177800" marR="0" lvl="0" indent="-101600" algn="l" rtl="0">
              <a:lnSpc>
                <a:spcPct val="200000"/>
              </a:lnSpc>
              <a:spcBef>
                <a:spcPts val="0"/>
              </a:spcBef>
              <a:spcAft>
                <a:spcPts val="0"/>
              </a:spcAft>
              <a:buClr>
                <a:srgbClr val="81BC00"/>
              </a:buClr>
              <a:buSzPts val="1200"/>
              <a:buFont typeface="Arial"/>
              <a:buNone/>
            </a:pPr>
            <a:endParaRPr sz="1200" dirty="0">
              <a:solidFill>
                <a:srgbClr val="FF0000"/>
              </a:solidFill>
              <a:latin typeface="Verdana"/>
              <a:ea typeface="Verdana"/>
              <a:cs typeface="Verdana"/>
              <a:sym typeface="Verdana"/>
            </a:endParaRPr>
          </a:p>
          <a:p>
            <a:pPr marR="0" lvl="0" algn="l" rtl="0">
              <a:lnSpc>
                <a:spcPct val="200000"/>
              </a:lnSpc>
              <a:spcBef>
                <a:spcPts val="0"/>
              </a:spcBef>
              <a:spcAft>
                <a:spcPts val="0"/>
              </a:spcAft>
              <a:buClr>
                <a:srgbClr val="81BC00"/>
              </a:buClr>
              <a:buSzPts val="1200"/>
            </a:pPr>
            <a:endParaRPr dirty="0"/>
          </a:p>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There is no issue in radio accessibility that could be correlated to the SMS high delivery time.</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End to End investigation need to be performed to analyses the high delivery time including mainly Core/SMS parts: SM </a:t>
            </a:r>
            <a:r>
              <a:rPr lang="en-US" sz="1200" dirty="0" err="1">
                <a:solidFill>
                  <a:srgbClr val="7F7F7F"/>
                </a:solidFill>
                <a:latin typeface="Verdana"/>
                <a:ea typeface="Verdana"/>
                <a:cs typeface="Verdana"/>
              </a:rPr>
              <a:t>Sserver</a:t>
            </a:r>
            <a:r>
              <a:rPr lang="en-US" sz="1200" dirty="0">
                <a:solidFill>
                  <a:srgbClr val="7F7F7F"/>
                </a:solidFill>
                <a:latin typeface="Verdana"/>
                <a:ea typeface="Verdana"/>
                <a:cs typeface="Verdana"/>
              </a:rPr>
              <a:t>...</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4G Data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57" name="Google Shape;1757;p1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9</a:t>
            </a:fld>
            <a:endParaRPr sz="651" b="0" i="0" u="none" strike="noStrike" cap="none">
              <a:solidFill>
                <a:srgbClr val="000000"/>
              </a:solidFill>
              <a:latin typeface="Verdana"/>
              <a:ea typeface="Verdana"/>
              <a:cs typeface="Verdana"/>
              <a:sym typeface="Verdana"/>
            </a:endParaRPr>
          </a:p>
        </p:txBody>
      </p:sp>
      <p:sp>
        <p:nvSpPr>
          <p:cNvPr id="1758" name="Google Shape;1758;p1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sp>
        <p:nvSpPr>
          <p:cNvPr id="1759" name="Google Shape;1759;p19"/>
          <p:cNvSpPr/>
          <p:nvPr/>
        </p:nvSpPr>
        <p:spPr>
          <a:xfrm>
            <a:off x="469900" y="1913765"/>
            <a:ext cx="1669392" cy="4414463"/>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60" name="Google Shape;1760;p19"/>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61" name="Google Shape;1761;p19"/>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62" name="Google Shape;1762;p19"/>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63" name="Google Shape;1763;p19"/>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64" name="Google Shape;1764;p19"/>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65" name="Google Shape;1765;p19"/>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66" name="Google Shape;1766;p19"/>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67" name="Google Shape;1767;p19"/>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4G data service, and all operators meet ARCEP's requirements.</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leading in terms of 4G DL throughput with 57.41Mbps, better than MOOV 27.51Mbps and  CELTISS 12.93Mbps.</a:t>
            </a:r>
            <a:endParaRPr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ranked first in terms of 4G UL throughput with 18.74Mbps, as opposed to 13.53Mbps for MOOV and 11.47Mbps for CELTISS.</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For 4G network,  all operators meet ARCEP’s End User Throughput obligation in download and upload.</a:t>
            </a:r>
            <a:endParaRPr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68" name="Google Shape;1768;p19"/>
          <p:cNvSpPr/>
          <p:nvPr/>
        </p:nvSpPr>
        <p:spPr>
          <a:xfrm>
            <a:off x="7733253" y="1913766"/>
            <a:ext cx="4337555" cy="2960647"/>
          </a:xfrm>
          <a:prstGeom prst="rect">
            <a:avLst/>
          </a:prstGeom>
          <a:noFill/>
          <a:ln>
            <a:noFill/>
          </a:ln>
        </p:spPr>
        <p:txBody>
          <a:bodyPr spcFirstLastPara="1" wrap="square" lIns="91425" tIns="45700" rIns="91425" bIns="45700" anchor="t" anchorCtr="0">
            <a:noAutofit/>
          </a:bodyPr>
          <a:lstStyle/>
          <a:p>
            <a:pPr marL="177800" marR="0" lvl="0" indent="-177800" algn="l" rtl="0">
              <a:lnSpc>
                <a:spcPct val="200000"/>
              </a:lnSpc>
              <a:spcBef>
                <a:spcPts val="0"/>
              </a:spcBef>
              <a:spcAft>
                <a:spcPts val="0"/>
              </a:spcAft>
              <a:buClr>
                <a:srgbClr val="81BC00"/>
              </a:buClr>
              <a:buSzPts val="1200"/>
              <a:buFont typeface="Arial"/>
              <a:buChar char="•"/>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In LOKOSSA, MTN has an excellent performance in term of 4G KPIs.</a:t>
            </a:r>
          </a:p>
          <a:p>
            <a:pPr algn="just">
              <a:lnSpc>
                <a:spcPct val="110000"/>
              </a:lnSpc>
              <a:buClr>
                <a:schemeClr val="accent6"/>
              </a:buClr>
              <a:buSzPts val="1200"/>
            </a:pPr>
            <a:endParaRPr lang="en-US" sz="1200" dirty="0">
              <a:solidFill>
                <a:srgbClr val="7F7F7F"/>
              </a:solidFill>
              <a:latin typeface="Verdana"/>
              <a:ea typeface="Verdana"/>
              <a:cs typeface="Verdana"/>
            </a:endParaRPr>
          </a:p>
        </p:txBody>
      </p:sp>
    </p:spTree>
  </p:cSld>
  <p:clrMapOvr>
    <a:masterClrMapping/>
  </p:clrMapOvr>
  <p:transition>
    <p:fade/>
  </p:transition>
</p:sld>
</file>

<file path=ppt/theme/theme1.xml><?xml version="1.0" encoding="utf-8"?>
<a:theme xmlns:a="http://schemas.openxmlformats.org/drawingml/2006/main" name="1_Deloitte_US_Onscreen">
  <a:themeElements>
    <a:clrScheme name="Deloitte colors">
      <a:dk1>
        <a:srgbClr val="000000"/>
      </a:dk1>
      <a:lt1>
        <a:srgbClr val="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_US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6148</TotalTime>
  <Words>3232</Words>
  <Application>Microsoft Office PowerPoint</Application>
  <PresentationFormat>Widescreen</PresentationFormat>
  <Paragraphs>616</Paragraphs>
  <Slides>47</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Verdana</vt:lpstr>
      <vt:lpstr>Arial</vt:lpstr>
      <vt:lpstr>Calibri</vt:lpstr>
      <vt:lpstr>Quattrocento Sans</vt:lpstr>
      <vt:lpstr>Noto Sans Symbols</vt:lpstr>
      <vt:lpstr>inherit</vt:lpstr>
      <vt:lpstr>1_Deloitte_US_Onscreen</vt:lpstr>
      <vt:lpstr>Deloitte_US_Onscreen</vt:lpstr>
      <vt:lpstr>PowerPoint Presentation</vt:lpstr>
      <vt:lpstr>Summary</vt:lpstr>
      <vt:lpstr>PowerPoint Presentation</vt:lpstr>
      <vt:lpstr>Intermediate report </vt:lpstr>
      <vt:lpstr>PowerPoint Presentation</vt:lpstr>
      <vt:lpstr>Executive Summary – Benchmarking coverage 2G/3G/4G   </vt:lpstr>
      <vt:lpstr>Executive Summary – Benchmarking voice service 2G/3G   </vt:lpstr>
      <vt:lpstr>Executive Summary – Benchmarking SMS service   </vt:lpstr>
      <vt:lpstr>Executive Summary – Benchmarking 4G Data service   </vt:lpstr>
      <vt:lpstr>Executive Summary – Benchmarking 3G Data service    </vt:lpstr>
      <vt:lpstr>PowerPoint Presentation</vt:lpstr>
      <vt:lpstr>Benchmarking Key Results – Coverage MTN, MOOV, and CELTISS have similar 2G and 3G coverage, but MTN's 4G coverage is lower than that of MOOV and CELTISS. The expansion of the 4G network is necessary in Cotonou to match MOOV's coverage    </vt:lpstr>
      <vt:lpstr>Benchmarking Key Results – 2G/3G voice and SMS Summary  MTN network in retainability CDR (%) meets ARCEP requirements, MTN is leading in accessibility but slightly exceeds ARCEP threshold, MTN needs to improve its Voice Quality MOS and SMS Send duration.    </vt:lpstr>
      <vt:lpstr>Benchmarking Key Results – 3G Data Summary  MTN network in 3G DATA meets ARCEP requirements.  </vt:lpstr>
      <vt:lpstr>Benchmarking Key Results – 4G Data Summary  MTN’s 4G DATA End User KPIs satisfy ARCEP requirements, MTN is ranked second in 4G DL THP after MOOV’s ,  MTN is outperforming MOOV’s &amp; CELTISS in 4G UL THP.   </vt:lpstr>
      <vt:lpstr>PowerPoint Presentation</vt:lpstr>
      <vt:lpstr>Benchmarking: 2G coverage  All operators failed to meet ARCEP thresholds except CELTIIS IN outdoor.     </vt:lpstr>
      <vt:lpstr>Benchmarking: 2G coverage - Maps  MTN’s 2G coverage is very close than MOOV’s and better than CELTISS’s.     </vt:lpstr>
      <vt:lpstr>Benchmarking: 3G coverage  All operators failed to meet ARCEP thresholds.      </vt:lpstr>
      <vt:lpstr>Benchmarking: 3G coverage-Maps  MTN’s 3G coverage is lower than CELTISS’s and MOOV’s.      </vt:lpstr>
      <vt:lpstr>Benchmarking: 4G coverage  All operators failed to meet ARCEP thresholds.       </vt:lpstr>
      <vt:lpstr>Benchmarking – 4G coverage - Maps  MTN’s 4G coverage is better than MOOV’s and CELTISS.     </vt:lpstr>
      <vt:lpstr>PowerPoint Presentation</vt:lpstr>
      <vt:lpstr>Benchmarking: CS Accessibility 2G/3G BLOCKED CALLS   MTN has the best accessibility to voice service compared to competitors, All operators failed to meet ARCEP thresholds.     </vt:lpstr>
      <vt:lpstr>Benchmarking: CS Retainability 2G/3G DROPPED CALLS  All operators failed to meet ARCEP thresholds.  </vt:lpstr>
      <vt:lpstr>Benchmarking Voice service Band usage(%)  All operators have more than 88% of voice calls carried out over 3G,  All operators use mainly UMTS900 band.      </vt:lpstr>
      <vt:lpstr>Benchmarking: CS Integrity Voice quality Mean Opinion Score  MOOV has the lower ratio of excellent and good Voice Quality samples compared to MTN’s and CELTISS’S,MTN needs to improve its voice quality MOS by pushing CS traffic to 3G and increase 2G full rate penetration.      </vt:lpstr>
      <vt:lpstr>Benchmarking – CS Integrity Voice quality maps (MOS)  In All roads, MTN has the lower ratio of excellent and good Voice Quality samples compared to CELTISS’s and MOOV’S. MTN is ranked third in terms of voice quality with an average MOS equal to 3,79 opposed to 3,95 for MOOV and 3,91 for CELTISS.                                              3d       </vt:lpstr>
      <vt:lpstr>Benchmarking: Radio parameters EC/NO comparison  18,57% of drive test samples are showing a very low level of EcNo for 3G MTN MOOV with 18,57% and CELTISS with 23,55%.    </vt:lpstr>
      <vt:lpstr>Benchmarking: Radio parameters EC/NO  MTN has the highest ratio of very bad Ec/No samples (&lt;-16db).    </vt:lpstr>
      <vt:lpstr>Benchmarking – 2G/3G CALL SETUP TIME   MTN is clear leader in terms of Call Setup Time.       </vt:lpstr>
      <vt:lpstr>Benchmarking – SMS SENDING FAILURE  MTN’s SMS SEND/RECEIVE SR(%) is better than MOOV and less than CELTISS . SMS service KPIs for all operators are not compliant with the ARCEP requirements due to the timeout of sending duration (&lt; 6s).</vt:lpstr>
      <vt:lpstr>PowerPoint Presentation</vt:lpstr>
      <vt:lpstr>Benchmarking – DATA 3G  All operators failed to meet ARCEP thresholds.</vt:lpstr>
      <vt:lpstr>Benchmarking – DATA 3G  MTN has the lowest HTTP browsing success, All operators failled to meet ARCEP requirement for web service.</vt:lpstr>
      <vt:lpstr>Benchmarking – DATA 3G  Only  CELTISS meet ARCEP requirements for FTP DL success ratio. Only  MOOV meet ARCEP requirements for FTP UL success ratio.  </vt:lpstr>
      <vt:lpstr>Benchmarking – 3G FTP MEAN THROUGHPUT   MTN 3G Throughput DL is better than MOOV’s and CELTISS’s. MTN 3G Throughput UL is better than MOOV’s and less than CELTISS’s. All operators meet ARCEP thresholds.</vt:lpstr>
      <vt:lpstr>Benchmarking – 3G FTP MEAN THROUGHPUT comparison map  MTN Throughput distribution is better to MOOVand less than CELTISS. </vt:lpstr>
      <vt:lpstr>Benchmarking – 4G HTTP Browsing  MTN’s HTTP Browsing success rate is best than MOOV’s and CELTISS’s. Only MTN meets ARCEP threasholds.  </vt:lpstr>
      <vt:lpstr>Benchmarking – 4G FTP THROUGHPUT comparison  Only MTN meets ARCEP threasholds in FTP succes rate DL. All operetors failled to meet ARCEP threasholds in FTP succes rate UL.  </vt:lpstr>
      <vt:lpstr>Benchmarking – 4G FTP THROUGHPUT comparison  MTN FTP DL AVERAGE Throughput is better than CELTISS. MTN FTP UL AVERAGE Throughput is better than MOOV &amp; CELTISS. </vt:lpstr>
      <vt:lpstr>Benchmarking – 4G FTP THROUGHPUT comparison map  In LOKOSSA, MTN has an excellent end user throughput with more than 35,23% of samples better than 30Mbps .    </vt:lpstr>
      <vt:lpstr>Benchmarking – BAND and TECHNOLOGY UTILISATION  Most of MTN’s LTE samples are carried out over LTE 2600 as first carrier,  Most of MOOV’s andCELTISS’s samples are carried out over LTE 800 as first carrier, For all operators,most of 3G samples are carried out over U2100, but MOOV has the highest ratio of U900 usage.  </vt:lpstr>
      <vt:lpstr>Benchmarking – Data TECHNOLOGY Usage(%)  MTN has the highest LTE CA Carrier Aggregation usage with 81,79% against 46,12% for MOOV and 47,56% for CELTISS.    </vt:lpstr>
      <vt:lpstr>Benchmarking – SINR comparison   Drive tests are showing a acceptable level of MTN Network SINR.     </vt:lpstr>
      <vt:lpstr>Benchmarking – SNIR comparison map  4G MTN has the better Signal of quality compared to MOOV’s and CELTISS’s.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2016</dc:creator>
  <cp:lastModifiedBy>Fares Saadani</cp:lastModifiedBy>
  <cp:revision>165</cp:revision>
  <dcterms:created xsi:type="dcterms:W3CDTF">2019-01-15T17:14:35Z</dcterms:created>
  <dcterms:modified xsi:type="dcterms:W3CDTF">2023-11-29T15:22:56Z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2023-11-08T17:16:14Z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ecd66d97-919e-42b6-b7eb-66270f911e89</vt:lpwstr>
  </property>
  <property fmtid="{D5CDD505-2E9C-101B-9397-08002B2CF9AE}" pid="8" name="MSIP_Label_ea60d57e-af5b-4752-ac57-3e4f28ca11dc_ContentBits">
    <vt:lpwstr>0</vt:lpwstr>
  </property>
</Properties>
</file>