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6.xml" ContentType="application/vnd.openxmlformats-officedocument.themeOverrid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7.xml" ContentType="application/vnd.openxmlformats-officedocument.themeOverrid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0"/>
  </p:notesMasterIdLst>
  <p:sldIdLst>
    <p:sldId id="256" r:id="rId3"/>
    <p:sldId id="258" r:id="rId4"/>
    <p:sldId id="265" r:id="rId5"/>
    <p:sldId id="370" r:id="rId6"/>
    <p:sldId id="270" r:id="rId7"/>
    <p:sldId id="364" r:id="rId8"/>
    <p:sldId id="365"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2" r:id="rId27"/>
    <p:sldId id="290" r:id="rId28"/>
    <p:sldId id="294" r:id="rId29"/>
    <p:sldId id="293" r:id="rId30"/>
    <p:sldId id="296" r:id="rId31"/>
    <p:sldId id="297" r:id="rId32"/>
    <p:sldId id="300" r:id="rId33"/>
    <p:sldId id="302" r:id="rId34"/>
    <p:sldId id="303" r:id="rId35"/>
    <p:sldId id="304" r:id="rId36"/>
    <p:sldId id="305" r:id="rId37"/>
    <p:sldId id="306" r:id="rId38"/>
    <p:sldId id="307" r:id="rId39"/>
    <p:sldId id="308" r:id="rId40"/>
    <p:sldId id="310" r:id="rId41"/>
    <p:sldId id="369" r:id="rId42"/>
    <p:sldId id="312" r:id="rId43"/>
    <p:sldId id="313" r:id="rId44"/>
    <p:sldId id="314" r:id="rId45"/>
    <p:sldId id="315" r:id="rId46"/>
    <p:sldId id="298" r:id="rId47"/>
    <p:sldId id="299" r:id="rId48"/>
    <p:sldId id="363" r:id="rId49"/>
  </p:sldIdLst>
  <p:sldSz cx="12192000" cy="6858000"/>
  <p:notesSz cx="6888163" cy="10018713"/>
  <p:embeddedFontLst>
    <p:embeddedFont>
      <p:font typeface="Calibri" panose="020F0502020204030204" pitchFamily="34"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4660"/>
  </p:normalViewPr>
  <p:slideViewPr>
    <p:cSldViewPr snapToGrid="0">
      <p:cViewPr varScale="1">
        <p:scale>
          <a:sx n="78" d="100"/>
          <a:sy n="78" d="100"/>
        </p:scale>
        <p:origin x="768" y="58"/>
      </p:cViewPr>
      <p:guideLst>
        <p:guide orient="horz" pos="2160"/>
        <p:guide pos="384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141" Type="http://customschemas.google.com/relationships/presentationmetadata" Target="metadata"/><Relationship Id="rId146"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SUS1\Desktop\Benin\Chart%20seme.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Project\MTN\Report\SEMIKODJI\Chart%20seme.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Project\MTN\Report\SEMIKODJI\Chart%20sem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Project\MTN\Report\SEMIKODJI\Chart%20seme.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D:\Project\MTN\Report\SEMIKODJI\Chart%20seme.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D:\Project\MTN\Report\SEMIKODJI\Chart%20seme.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Project\MTN\Report\SEMIKODJI\Chart%20seme.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Chart%20sem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err="1"/>
              <a:t>RxLev</a:t>
            </a:r>
            <a:r>
              <a:rPr lang="fr-FR" dirty="0"/>
              <a:t>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0.81620000000000004</c:v>
                </c:pt>
                <c:pt idx="1">
                  <c:v>0.99870000000000003</c:v>
                </c:pt>
                <c:pt idx="2">
                  <c:v>0.99990000000000001</c:v>
                </c:pt>
              </c:numCache>
            </c:numRef>
          </c:val>
          <c:extLst>
            <c:ext xmlns:c16="http://schemas.microsoft.com/office/drawing/2014/chart" uri="{C3380CC4-5D6E-409C-BE32-E72D297353CC}">
              <c16:uniqueId val="{00000000-A70B-4CAF-9A53-AE7223556E51}"/>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0.77480000000000004</c:v>
                </c:pt>
                <c:pt idx="1">
                  <c:v>0.99309999999999998</c:v>
                </c:pt>
                <c:pt idx="2">
                  <c:v>0.99970000000000003</c:v>
                </c:pt>
              </c:numCache>
            </c:numRef>
          </c:val>
          <c:extLst>
            <c:ext xmlns:c16="http://schemas.microsoft.com/office/drawing/2014/chart" uri="{C3380CC4-5D6E-409C-BE32-E72D297353CC}">
              <c16:uniqueId val="{00000001-A70B-4CAF-9A53-AE7223556E51}"/>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0.81479999999999997</c:v>
                </c:pt>
                <c:pt idx="1">
                  <c:v>0.98680000000000001</c:v>
                </c:pt>
                <c:pt idx="2">
                  <c:v>0.99919999999999998</c:v>
                </c:pt>
              </c:numCache>
            </c:numRef>
          </c:val>
          <c:extLst>
            <c:ext xmlns:c16="http://schemas.microsoft.com/office/drawing/2014/chart" uri="{C3380CC4-5D6E-409C-BE32-E72D297353CC}">
              <c16:uniqueId val="{00000002-A70B-4CAF-9A53-AE7223556E51}"/>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rnd" cmpd="sng" algn="ctr">
      <a:solidFill>
        <a:srgbClr val="FFFFFF">
          <a:lumMod val="65000"/>
        </a:srgbClr>
      </a:solidFill>
      <a:round/>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2G</a:t>
            </a:r>
            <a:r>
              <a:rPr lang="fr-FR" baseline="0" dirty="0"/>
              <a:t> Band </a:t>
            </a:r>
            <a:r>
              <a:rPr lang="fr-FR" dirty="0"/>
              <a:t>usage(%)</a:t>
            </a:r>
          </a:p>
        </c:rich>
      </c:tx>
      <c:layout>
        <c:manualLayout>
          <c:xMode val="edge"/>
          <c:yMode val="edge"/>
          <c:x val="0.25289567797261603"/>
          <c:y val="3.8202589977311734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Sheet1!$A$599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9791-40F8-9160-9DE4FEEE5C1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Sheet1!$B$598:$C$598</c:f>
              <c:strCache>
                <c:ptCount val="2"/>
                <c:pt idx="0">
                  <c:v>GSM 900</c:v>
                </c:pt>
                <c:pt idx="1">
                  <c:v>GSM 1800</c:v>
                </c:pt>
              </c:strCache>
            </c:strRef>
          </c:cat>
          <c:val>
            <c:numRef>
              <c:f>Sheet1!$B$599:$C$599</c:f>
              <c:numCache>
                <c:formatCode>0.00%</c:formatCode>
                <c:ptCount val="2"/>
                <c:pt idx="0">
                  <c:v>0.71540000000000004</c:v>
                </c:pt>
                <c:pt idx="1">
                  <c:v>0.28460000000000002</c:v>
                </c:pt>
              </c:numCache>
            </c:numRef>
          </c:val>
          <c:extLst>
            <c:ext xmlns:c16="http://schemas.microsoft.com/office/drawing/2014/chart" uri="{C3380CC4-5D6E-409C-BE32-E72D297353CC}">
              <c16:uniqueId val="{00000002-9791-40F8-9160-9DE4FEEE5C1F}"/>
            </c:ext>
          </c:extLst>
        </c:ser>
        <c:ser>
          <c:idx val="2"/>
          <c:order val="1"/>
          <c:tx>
            <c:strRef>
              <c:f>Sheet1!$A$600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Sheet1!$B$598:$C$598</c:f>
              <c:strCache>
                <c:ptCount val="2"/>
                <c:pt idx="0">
                  <c:v>GSM 900</c:v>
                </c:pt>
                <c:pt idx="1">
                  <c:v>GSM 1800</c:v>
                </c:pt>
              </c:strCache>
            </c:strRef>
          </c:cat>
          <c:val>
            <c:numRef>
              <c:f>Sheet1!$B$600:$C$600</c:f>
              <c:numCache>
                <c:formatCode>0.00%</c:formatCode>
                <c:ptCount val="2"/>
                <c:pt idx="0">
                  <c:v>0.97850000000000004</c:v>
                </c:pt>
                <c:pt idx="1">
                  <c:v>2.1499999999999998E-2</c:v>
                </c:pt>
              </c:numCache>
            </c:numRef>
          </c:val>
          <c:extLst>
            <c:ext xmlns:c16="http://schemas.microsoft.com/office/drawing/2014/chart" uri="{C3380CC4-5D6E-409C-BE32-E72D297353CC}">
              <c16:uniqueId val="{00000003-9791-40F8-9160-9DE4FEEE5C1F}"/>
            </c:ext>
          </c:extLst>
        </c:ser>
        <c:ser>
          <c:idx val="1"/>
          <c:order val="2"/>
          <c:tx>
            <c:strRef>
              <c:f>Sheet1!$A$601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Sheet1!$B$598:$C$598</c:f>
              <c:strCache>
                <c:ptCount val="2"/>
                <c:pt idx="0">
                  <c:v>GSM 900</c:v>
                </c:pt>
                <c:pt idx="1">
                  <c:v>GSM 1800</c:v>
                </c:pt>
              </c:strCache>
            </c:strRef>
          </c:cat>
          <c:val>
            <c:numRef>
              <c:f>Sheet1!$B$601:$C$601</c:f>
              <c:numCache>
                <c:formatCode>0.00%</c:formatCode>
                <c:ptCount val="2"/>
                <c:pt idx="0">
                  <c:v>0.25009999999999999</c:v>
                </c:pt>
                <c:pt idx="1">
                  <c:v>0.74990000000000001</c:v>
                </c:pt>
              </c:numCache>
            </c:numRef>
          </c:val>
          <c:extLst>
            <c:ext xmlns:c16="http://schemas.microsoft.com/office/drawing/2014/chart" uri="{C3380CC4-5D6E-409C-BE32-E72D297353CC}">
              <c16:uniqueId val="{00000004-9791-40F8-9160-9DE4FEEE5C1F}"/>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manualLayout>
          <c:xMode val="edge"/>
          <c:yMode val="edge"/>
          <c:x val="0.28697552729895887"/>
          <c:y val="0.93383655169665525"/>
          <c:w val="0.42604869501379267"/>
          <c:h val="6.61634483033447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dirty="0"/>
              <a:t>3G</a:t>
            </a:r>
            <a:r>
              <a:rPr lang="fr-FR" baseline="0" dirty="0"/>
              <a:t> Band </a:t>
            </a:r>
            <a:r>
              <a:rPr lang="fr-FR" dirty="0"/>
              <a:t>usage(%)</a:t>
            </a:r>
          </a:p>
        </c:rich>
      </c:tx>
      <c:layout>
        <c:manualLayout>
          <c:xMode val="edge"/>
          <c:yMode val="edge"/>
          <c:x val="0.25289574219889183"/>
          <c:y val="4.126681780488975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Sheet1!$A$621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Sheet1!$B$620:$C$620</c:f>
              <c:strCache>
                <c:ptCount val="2"/>
                <c:pt idx="0">
                  <c:v>UMTS 900</c:v>
                </c:pt>
                <c:pt idx="1">
                  <c:v>UMTS 2100</c:v>
                </c:pt>
              </c:strCache>
            </c:strRef>
          </c:cat>
          <c:val>
            <c:numRef>
              <c:f>Sheet1!$B$621:$C$621</c:f>
              <c:numCache>
                <c:formatCode>0.00%</c:formatCode>
                <c:ptCount val="2"/>
                <c:pt idx="0">
                  <c:v>0.50700000000000001</c:v>
                </c:pt>
                <c:pt idx="1">
                  <c:v>0.49299999999999999</c:v>
                </c:pt>
              </c:numCache>
            </c:numRef>
          </c:val>
          <c:extLst>
            <c:ext xmlns:c16="http://schemas.microsoft.com/office/drawing/2014/chart" uri="{C3380CC4-5D6E-409C-BE32-E72D297353CC}">
              <c16:uniqueId val="{00000000-9B7E-486D-A3C7-40D8320D2A7E}"/>
            </c:ext>
          </c:extLst>
        </c:ser>
        <c:ser>
          <c:idx val="2"/>
          <c:order val="1"/>
          <c:tx>
            <c:strRef>
              <c:f>Sheet1!$A$622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Sheet1!$B$620:$C$620</c:f>
              <c:strCache>
                <c:ptCount val="2"/>
                <c:pt idx="0">
                  <c:v>UMTS 900</c:v>
                </c:pt>
                <c:pt idx="1">
                  <c:v>UMTS 2100</c:v>
                </c:pt>
              </c:strCache>
            </c:strRef>
          </c:cat>
          <c:val>
            <c:numRef>
              <c:f>Sheet1!$B$622:$C$622</c:f>
              <c:numCache>
                <c:formatCode>0.00%</c:formatCode>
                <c:ptCount val="2"/>
                <c:pt idx="0">
                  <c:v>5.6899999999999999E-2</c:v>
                </c:pt>
                <c:pt idx="1">
                  <c:v>0.94310000000000005</c:v>
                </c:pt>
              </c:numCache>
            </c:numRef>
          </c:val>
          <c:extLst>
            <c:ext xmlns:c16="http://schemas.microsoft.com/office/drawing/2014/chart" uri="{C3380CC4-5D6E-409C-BE32-E72D297353CC}">
              <c16:uniqueId val="{00000001-9B7E-486D-A3C7-40D8320D2A7E}"/>
            </c:ext>
          </c:extLst>
        </c:ser>
        <c:ser>
          <c:idx val="1"/>
          <c:order val="2"/>
          <c:tx>
            <c:strRef>
              <c:f>Sheet1!$A$623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Sheet1!$B$620:$C$620</c:f>
              <c:strCache>
                <c:ptCount val="2"/>
                <c:pt idx="0">
                  <c:v>UMTS 900</c:v>
                </c:pt>
                <c:pt idx="1">
                  <c:v>UMTS 2100</c:v>
                </c:pt>
              </c:strCache>
            </c:strRef>
          </c:cat>
          <c:val>
            <c:numRef>
              <c:f>Sheet1!$B$623:$C$623</c:f>
              <c:numCache>
                <c:formatCode>0.00%</c:formatCode>
                <c:ptCount val="2"/>
                <c:pt idx="0">
                  <c:v>7.0000000000000007E-2</c:v>
                </c:pt>
                <c:pt idx="1">
                  <c:v>0.93</c:v>
                </c:pt>
              </c:numCache>
            </c:numRef>
          </c:val>
          <c:extLst>
            <c:ext xmlns:c16="http://schemas.microsoft.com/office/drawing/2014/chart" uri="{C3380CC4-5D6E-409C-BE32-E72D297353CC}">
              <c16:uniqueId val="{00000002-9B7E-486D-A3C7-40D8320D2A7E}"/>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Ec/No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Sheet1!$B$144:$F$144</c:f>
              <c:strCache>
                <c:ptCount val="5"/>
                <c:pt idx="0">
                  <c:v>-8 to 0</c:v>
                </c:pt>
                <c:pt idx="1">
                  <c:v>-12 to -8</c:v>
                </c:pt>
                <c:pt idx="2">
                  <c:v>-16 to -8</c:v>
                </c:pt>
                <c:pt idx="3">
                  <c:v>-34 to -16</c:v>
                </c:pt>
                <c:pt idx="4">
                  <c:v>ACCEPTABLE EC/N0</c:v>
                </c:pt>
              </c:strCache>
            </c:strRef>
          </c:cat>
          <c:val>
            <c:numRef>
              <c:f>Sheet1!$B$145:$F$145</c:f>
              <c:numCache>
                <c:formatCode>0.00%</c:formatCode>
                <c:ptCount val="5"/>
                <c:pt idx="0">
                  <c:v>5.45E-2</c:v>
                </c:pt>
                <c:pt idx="1">
                  <c:v>0.16880000000000001</c:v>
                </c:pt>
                <c:pt idx="2">
                  <c:v>0.65959999999999996</c:v>
                </c:pt>
                <c:pt idx="3">
                  <c:v>0.1172</c:v>
                </c:pt>
                <c:pt idx="4">
                  <c:v>0.88290000000000002</c:v>
                </c:pt>
              </c:numCache>
            </c:numRef>
          </c:val>
          <c:extLst>
            <c:ext xmlns:c16="http://schemas.microsoft.com/office/drawing/2014/chart" uri="{C3380CC4-5D6E-409C-BE32-E72D297353CC}">
              <c16:uniqueId val="{00000000-C686-4B30-8116-72646BCB2091}"/>
            </c:ext>
          </c:extLst>
        </c:ser>
        <c:ser>
          <c:idx val="1"/>
          <c:order val="1"/>
          <c:tx>
            <c:strRef>
              <c:f>Sheet1!$A$146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Sheet1!$B$144:$F$144</c:f>
              <c:strCache>
                <c:ptCount val="5"/>
                <c:pt idx="0">
                  <c:v>-8 to 0</c:v>
                </c:pt>
                <c:pt idx="1">
                  <c:v>-12 to -8</c:v>
                </c:pt>
                <c:pt idx="2">
                  <c:v>-16 to -8</c:v>
                </c:pt>
                <c:pt idx="3">
                  <c:v>-34 to -16</c:v>
                </c:pt>
                <c:pt idx="4">
                  <c:v>ACCEPTABLE EC/N0</c:v>
                </c:pt>
              </c:strCache>
            </c:strRef>
          </c:cat>
          <c:val>
            <c:numRef>
              <c:f>Sheet1!$B$146:$F$146</c:f>
              <c:numCache>
                <c:formatCode>0.00%</c:formatCode>
                <c:ptCount val="5"/>
                <c:pt idx="0">
                  <c:v>0.32250000000000001</c:v>
                </c:pt>
                <c:pt idx="1">
                  <c:v>0.32940000000000003</c:v>
                </c:pt>
                <c:pt idx="2">
                  <c:v>0.28010000000000002</c:v>
                </c:pt>
                <c:pt idx="3">
                  <c:v>6.8000000000000005E-2</c:v>
                </c:pt>
                <c:pt idx="4">
                  <c:v>0.93200000000000005</c:v>
                </c:pt>
              </c:numCache>
            </c:numRef>
          </c:val>
          <c:extLst>
            <c:ext xmlns:c16="http://schemas.microsoft.com/office/drawing/2014/chart" uri="{C3380CC4-5D6E-409C-BE32-E72D297353CC}">
              <c16:uniqueId val="{00000001-C686-4B30-8116-72646BCB2091}"/>
            </c:ext>
          </c:extLst>
        </c:ser>
        <c:ser>
          <c:idx val="2"/>
          <c:order val="2"/>
          <c:tx>
            <c:strRef>
              <c:f>Sheet1!$A$147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Sheet1!$B$144:$F$144</c:f>
              <c:strCache>
                <c:ptCount val="5"/>
                <c:pt idx="0">
                  <c:v>-8 to 0</c:v>
                </c:pt>
                <c:pt idx="1">
                  <c:v>-12 to -8</c:v>
                </c:pt>
                <c:pt idx="2">
                  <c:v>-16 to -8</c:v>
                </c:pt>
                <c:pt idx="3">
                  <c:v>-34 to -16</c:v>
                </c:pt>
                <c:pt idx="4">
                  <c:v>ACCEPTABLE EC/N0</c:v>
                </c:pt>
              </c:strCache>
            </c:strRef>
          </c:cat>
          <c:val>
            <c:numRef>
              <c:f>Sheet1!$B$147:$F$147</c:f>
              <c:numCache>
                <c:formatCode>0.00%</c:formatCode>
                <c:ptCount val="5"/>
                <c:pt idx="0">
                  <c:v>0.8306</c:v>
                </c:pt>
                <c:pt idx="1">
                  <c:v>0.1467</c:v>
                </c:pt>
                <c:pt idx="2">
                  <c:v>1.89E-2</c:v>
                </c:pt>
                <c:pt idx="3">
                  <c:v>4.19E-2</c:v>
                </c:pt>
                <c:pt idx="4">
                  <c:v>0.99620000000000009</c:v>
                </c:pt>
              </c:numCache>
            </c:numRef>
          </c:val>
          <c:extLst>
            <c:ext xmlns:c16="http://schemas.microsoft.com/office/drawing/2014/chart" uri="{C3380CC4-5D6E-409C-BE32-E72D297353CC}">
              <c16:uniqueId val="{00000002-C686-4B30-8116-72646BCB2091}"/>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Sheet1!$B$231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Sheet1!$A$232</c:f>
              <c:strCache>
                <c:ptCount val="1"/>
                <c:pt idx="0">
                  <c:v>Call Setup Time</c:v>
                </c:pt>
              </c:strCache>
            </c:strRef>
          </c:cat>
          <c:val>
            <c:numRef>
              <c:f>Sheet1!$B$232</c:f>
              <c:numCache>
                <c:formatCode>0.00</c:formatCode>
                <c:ptCount val="1"/>
                <c:pt idx="0">
                  <c:v>6.28</c:v>
                </c:pt>
              </c:numCache>
            </c:numRef>
          </c:val>
          <c:extLst>
            <c:ext xmlns:c16="http://schemas.microsoft.com/office/drawing/2014/chart" uri="{C3380CC4-5D6E-409C-BE32-E72D297353CC}">
              <c16:uniqueId val="{00000000-F5A6-4680-B2FA-E6DDB2A9B135}"/>
            </c:ext>
          </c:extLst>
        </c:ser>
        <c:ser>
          <c:idx val="1"/>
          <c:order val="1"/>
          <c:tx>
            <c:strRef>
              <c:f>Sheet1!$C$231</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Sheet1!$A$232</c:f>
              <c:strCache>
                <c:ptCount val="1"/>
                <c:pt idx="0">
                  <c:v>Call Setup Time</c:v>
                </c:pt>
              </c:strCache>
            </c:strRef>
          </c:cat>
          <c:val>
            <c:numRef>
              <c:f>Sheet1!$C$232</c:f>
              <c:numCache>
                <c:formatCode>0.00</c:formatCode>
                <c:ptCount val="1"/>
                <c:pt idx="0">
                  <c:v>8.41</c:v>
                </c:pt>
              </c:numCache>
            </c:numRef>
          </c:val>
          <c:extLst>
            <c:ext xmlns:c16="http://schemas.microsoft.com/office/drawing/2014/chart" uri="{C3380CC4-5D6E-409C-BE32-E72D297353CC}">
              <c16:uniqueId val="{00000001-F5A6-4680-B2FA-E6DDB2A9B135}"/>
            </c:ext>
          </c:extLst>
        </c:ser>
        <c:ser>
          <c:idx val="2"/>
          <c:order val="2"/>
          <c:tx>
            <c:strRef>
              <c:f>Sheet1!$D$231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Sheet1!$A$232</c:f>
              <c:strCache>
                <c:ptCount val="1"/>
                <c:pt idx="0">
                  <c:v>Call Setup Time</c:v>
                </c:pt>
              </c:strCache>
            </c:strRef>
          </c:cat>
          <c:val>
            <c:numRef>
              <c:f>Sheet1!$D$232</c:f>
              <c:numCache>
                <c:formatCode>0.00</c:formatCode>
                <c:ptCount val="1"/>
                <c:pt idx="0">
                  <c:v>8.6300000000000008</c:v>
                </c:pt>
              </c:numCache>
            </c:numRef>
          </c:val>
          <c:extLst>
            <c:ext xmlns:c16="http://schemas.microsoft.com/office/drawing/2014/chart" uri="{C3380CC4-5D6E-409C-BE32-E72D297353CC}">
              <c16:uniqueId val="{00000002-F5A6-4680-B2FA-E6DDB2A9B135}"/>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Sheet1!$A$258</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Sheet1!$B$257:$D$257</c:f>
              <c:strCache>
                <c:ptCount val="3"/>
                <c:pt idx="0">
                  <c:v>4G CSFB CST</c:v>
                </c:pt>
                <c:pt idx="1">
                  <c:v>3G CST</c:v>
                </c:pt>
                <c:pt idx="2">
                  <c:v>2G CST</c:v>
                </c:pt>
              </c:strCache>
            </c:strRef>
          </c:cat>
          <c:val>
            <c:numRef>
              <c:f>Sheet1!$B$258:$D$258</c:f>
              <c:numCache>
                <c:formatCode>General</c:formatCode>
                <c:ptCount val="3"/>
                <c:pt idx="0">
                  <c:v>6.23</c:v>
                </c:pt>
                <c:pt idx="1">
                  <c:v>4.41</c:v>
                </c:pt>
                <c:pt idx="2">
                  <c:v>6.77</c:v>
                </c:pt>
              </c:numCache>
            </c:numRef>
          </c:val>
          <c:extLst>
            <c:ext xmlns:c16="http://schemas.microsoft.com/office/drawing/2014/chart" uri="{C3380CC4-5D6E-409C-BE32-E72D297353CC}">
              <c16:uniqueId val="{00000000-DB1D-47A9-975D-2F2220B858BF}"/>
            </c:ext>
          </c:extLst>
        </c:ser>
        <c:ser>
          <c:idx val="1"/>
          <c:order val="1"/>
          <c:tx>
            <c:strRef>
              <c:f>Sheet1!$A$259</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Sheet1!$B$257:$D$257</c:f>
              <c:strCache>
                <c:ptCount val="3"/>
                <c:pt idx="0">
                  <c:v>4G CSFB CST</c:v>
                </c:pt>
                <c:pt idx="1">
                  <c:v>3G CST</c:v>
                </c:pt>
                <c:pt idx="2">
                  <c:v>2G CST</c:v>
                </c:pt>
              </c:strCache>
            </c:strRef>
          </c:cat>
          <c:val>
            <c:numRef>
              <c:f>Sheet1!$B$259:$D$259</c:f>
              <c:numCache>
                <c:formatCode>General</c:formatCode>
                <c:ptCount val="3"/>
                <c:pt idx="0">
                  <c:v>8.18</c:v>
                </c:pt>
                <c:pt idx="1">
                  <c:v>10.58</c:v>
                </c:pt>
              </c:numCache>
            </c:numRef>
          </c:val>
          <c:extLst>
            <c:ext xmlns:c16="http://schemas.microsoft.com/office/drawing/2014/chart" uri="{C3380CC4-5D6E-409C-BE32-E72D297353CC}">
              <c16:uniqueId val="{00000001-DB1D-47A9-975D-2F2220B858BF}"/>
            </c:ext>
          </c:extLst>
        </c:ser>
        <c:ser>
          <c:idx val="2"/>
          <c:order val="2"/>
          <c:tx>
            <c:strRef>
              <c:f>Sheet1!$A$260</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Sheet1!$B$257:$D$257</c:f>
              <c:strCache>
                <c:ptCount val="3"/>
                <c:pt idx="0">
                  <c:v>4G CSFB CST</c:v>
                </c:pt>
                <c:pt idx="1">
                  <c:v>3G CST</c:v>
                </c:pt>
                <c:pt idx="2">
                  <c:v>2G CST</c:v>
                </c:pt>
              </c:strCache>
            </c:strRef>
          </c:cat>
          <c:val>
            <c:numRef>
              <c:f>Sheet1!$B$260:$D$260</c:f>
              <c:numCache>
                <c:formatCode>General</c:formatCode>
                <c:ptCount val="3"/>
                <c:pt idx="0">
                  <c:v>8.34</c:v>
                </c:pt>
                <c:pt idx="1">
                  <c:v>8.92</c:v>
                </c:pt>
              </c:numCache>
            </c:numRef>
          </c:val>
          <c:extLst>
            <c:ext xmlns:c16="http://schemas.microsoft.com/office/drawing/2014/chart" uri="{C3380CC4-5D6E-409C-BE32-E72D297353CC}">
              <c16:uniqueId val="{00000002-DB1D-47A9-975D-2F2220B858BF}"/>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Sheet1!$A$291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Sheet1!$B$290:$C$290</c:f>
              <c:strCache>
                <c:ptCount val="2"/>
                <c:pt idx="0">
                  <c:v>SMS Sending message success rate (%)</c:v>
                </c:pt>
                <c:pt idx="1">
                  <c:v>SMS Receving message success rate (%)</c:v>
                </c:pt>
              </c:strCache>
            </c:strRef>
          </c:cat>
          <c:val>
            <c:numRef>
              <c:f>Sheet1!$B$291:$C$291</c:f>
              <c:numCache>
                <c:formatCode>0.00%</c:formatCode>
                <c:ptCount val="2"/>
                <c:pt idx="0">
                  <c:v>0.9022</c:v>
                </c:pt>
                <c:pt idx="1">
                  <c:v>0.8851</c:v>
                </c:pt>
              </c:numCache>
            </c:numRef>
          </c:val>
          <c:extLst>
            <c:ext xmlns:c16="http://schemas.microsoft.com/office/drawing/2014/chart" uri="{C3380CC4-5D6E-409C-BE32-E72D297353CC}">
              <c16:uniqueId val="{00000000-8B8D-4CC4-B23D-6636FEDE07AF}"/>
            </c:ext>
          </c:extLst>
        </c:ser>
        <c:ser>
          <c:idx val="1"/>
          <c:order val="1"/>
          <c:tx>
            <c:strRef>
              <c:f>Sheet1!$A$292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Sheet1!$B$290:$C$290</c:f>
              <c:strCache>
                <c:ptCount val="2"/>
                <c:pt idx="0">
                  <c:v>SMS Sending message success rate (%)</c:v>
                </c:pt>
                <c:pt idx="1">
                  <c:v>SMS Receving message success rate (%)</c:v>
                </c:pt>
              </c:strCache>
            </c:strRef>
          </c:cat>
          <c:val>
            <c:numRef>
              <c:f>Sheet1!$B$292:$C$292</c:f>
              <c:numCache>
                <c:formatCode>0.00%</c:formatCode>
                <c:ptCount val="2"/>
                <c:pt idx="0">
                  <c:v>0.84430000000000005</c:v>
                </c:pt>
                <c:pt idx="1">
                  <c:v>0.82099999999999995</c:v>
                </c:pt>
              </c:numCache>
            </c:numRef>
          </c:val>
          <c:extLst>
            <c:ext xmlns:c16="http://schemas.microsoft.com/office/drawing/2014/chart" uri="{C3380CC4-5D6E-409C-BE32-E72D297353CC}">
              <c16:uniqueId val="{00000001-8B8D-4CC4-B23D-6636FEDE07AF}"/>
            </c:ext>
          </c:extLst>
        </c:ser>
        <c:ser>
          <c:idx val="2"/>
          <c:order val="2"/>
          <c:tx>
            <c:strRef>
              <c:f>Sheet1!$A$293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Sheet1!$B$290:$C$290</c:f>
              <c:strCache>
                <c:ptCount val="2"/>
                <c:pt idx="0">
                  <c:v>SMS Sending message success rate (%)</c:v>
                </c:pt>
                <c:pt idx="1">
                  <c:v>SMS Receving message success rate (%)</c:v>
                </c:pt>
              </c:strCache>
            </c:strRef>
          </c:cat>
          <c:val>
            <c:numRef>
              <c:f>Sheet1!$B$293:$C$293</c:f>
              <c:numCache>
                <c:formatCode>0.00%</c:formatCode>
                <c:ptCount val="2"/>
                <c:pt idx="0">
                  <c:v>0.95630000000000004</c:v>
                </c:pt>
                <c:pt idx="1">
                  <c:v>0.92859999999999998</c:v>
                </c:pt>
              </c:numCache>
            </c:numRef>
          </c:val>
          <c:extLst>
            <c:ext xmlns:c16="http://schemas.microsoft.com/office/drawing/2014/chart" uri="{C3380CC4-5D6E-409C-BE32-E72D297353CC}">
              <c16:uniqueId val="{00000002-8B8D-4CC4-B23D-6636FEDE07AF}"/>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SMS Send Time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Sheet1!$B$314:$D$314</c:f>
              <c:strCache>
                <c:ptCount val="3"/>
                <c:pt idx="0">
                  <c:v>(0,3)</c:v>
                </c:pt>
                <c:pt idx="1">
                  <c:v>(3,6)</c:v>
                </c:pt>
                <c:pt idx="2">
                  <c:v>&gt;6</c:v>
                </c:pt>
              </c:strCache>
            </c:strRef>
          </c:cat>
          <c:val>
            <c:numRef>
              <c:f>Sheet1!$B$315:$D$315</c:f>
              <c:numCache>
                <c:formatCode>0.00%</c:formatCode>
                <c:ptCount val="3"/>
                <c:pt idx="0">
                  <c:v>0.58630000000000004</c:v>
                </c:pt>
                <c:pt idx="1">
                  <c:v>0.31590000000000001</c:v>
                </c:pt>
                <c:pt idx="2">
                  <c:v>9.7799999999999998E-2</c:v>
                </c:pt>
              </c:numCache>
            </c:numRef>
          </c:val>
          <c:extLst>
            <c:ext xmlns:c16="http://schemas.microsoft.com/office/drawing/2014/chart" uri="{C3380CC4-5D6E-409C-BE32-E72D297353CC}">
              <c16:uniqueId val="{00000000-3EEE-41B9-93B1-C09F43D81F6A}"/>
            </c:ext>
          </c:extLst>
        </c:ser>
        <c:ser>
          <c:idx val="1"/>
          <c:order val="1"/>
          <c:tx>
            <c:strRef>
              <c:f>Sheet1!$A$316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Sheet1!$B$314:$D$314</c:f>
              <c:strCache>
                <c:ptCount val="3"/>
                <c:pt idx="0">
                  <c:v>(0,3)</c:v>
                </c:pt>
                <c:pt idx="1">
                  <c:v>(3,6)</c:v>
                </c:pt>
                <c:pt idx="2">
                  <c:v>&gt;6</c:v>
                </c:pt>
              </c:strCache>
            </c:strRef>
          </c:cat>
          <c:val>
            <c:numRef>
              <c:f>Sheet1!$B$316:$D$316</c:f>
              <c:numCache>
                <c:formatCode>0.00%</c:formatCode>
                <c:ptCount val="3"/>
                <c:pt idx="0">
                  <c:v>0.59499999999999997</c:v>
                </c:pt>
                <c:pt idx="1">
                  <c:v>0.24929999999999999</c:v>
                </c:pt>
                <c:pt idx="2">
                  <c:v>0.15570000000000001</c:v>
                </c:pt>
              </c:numCache>
            </c:numRef>
          </c:val>
          <c:extLst>
            <c:ext xmlns:c16="http://schemas.microsoft.com/office/drawing/2014/chart" uri="{C3380CC4-5D6E-409C-BE32-E72D297353CC}">
              <c16:uniqueId val="{00000001-3EEE-41B9-93B1-C09F43D81F6A}"/>
            </c:ext>
          </c:extLst>
        </c:ser>
        <c:ser>
          <c:idx val="2"/>
          <c:order val="2"/>
          <c:tx>
            <c:strRef>
              <c:f>Sheet1!$A$317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Sheet1!$B$314:$D$314</c:f>
              <c:strCache>
                <c:ptCount val="3"/>
                <c:pt idx="0">
                  <c:v>(0,3)</c:v>
                </c:pt>
                <c:pt idx="1">
                  <c:v>(3,6)</c:v>
                </c:pt>
                <c:pt idx="2">
                  <c:v>&gt;6</c:v>
                </c:pt>
              </c:strCache>
            </c:strRef>
          </c:cat>
          <c:val>
            <c:numRef>
              <c:f>Sheet1!$B$317:$D$317</c:f>
              <c:numCache>
                <c:formatCode>0.00%</c:formatCode>
                <c:ptCount val="3"/>
                <c:pt idx="0">
                  <c:v>0.78269999999999995</c:v>
                </c:pt>
                <c:pt idx="1">
                  <c:v>0.1726</c:v>
                </c:pt>
                <c:pt idx="2">
                  <c:v>4.4699999999999997E-2</c:v>
                </c:pt>
              </c:numCache>
            </c:numRef>
          </c:val>
          <c:extLst>
            <c:ext xmlns:c16="http://schemas.microsoft.com/office/drawing/2014/chart" uri="{C3380CC4-5D6E-409C-BE32-E72D297353CC}">
              <c16:uniqueId val="{00000002-3EEE-41B9-93B1-C09F43D81F6A}"/>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Sheet1!$B$346:$C$346</c:f>
              <c:strCache>
                <c:ptCount val="2"/>
                <c:pt idx="0">
                  <c:v>PS Attach success(%)</c:v>
                </c:pt>
                <c:pt idx="1">
                  <c:v>PDP Context Act Success (%)</c:v>
                </c:pt>
              </c:strCache>
            </c:strRef>
          </c:cat>
          <c:val>
            <c:numRef>
              <c:f>Sheet1!$B$347:$C$347</c:f>
              <c:numCache>
                <c:formatCode>0.00%</c:formatCode>
                <c:ptCount val="2"/>
                <c:pt idx="0">
                  <c:v>1</c:v>
                </c:pt>
                <c:pt idx="1">
                  <c:v>1</c:v>
                </c:pt>
              </c:numCache>
            </c:numRef>
          </c:val>
          <c:extLst>
            <c:ext xmlns:c16="http://schemas.microsoft.com/office/drawing/2014/chart" uri="{C3380CC4-5D6E-409C-BE32-E72D297353CC}">
              <c16:uniqueId val="{00000000-C564-4B9C-BAEB-AF319BEC4C73}"/>
            </c:ext>
          </c:extLst>
        </c:ser>
        <c:ser>
          <c:idx val="1"/>
          <c:order val="1"/>
          <c:tx>
            <c:strRef>
              <c:f>Sheet1!$A$348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Sheet1!$B$346:$C$346</c:f>
              <c:strCache>
                <c:ptCount val="2"/>
                <c:pt idx="0">
                  <c:v>PS Attach success(%)</c:v>
                </c:pt>
                <c:pt idx="1">
                  <c:v>PDP Context Act Success (%)</c:v>
                </c:pt>
              </c:strCache>
            </c:strRef>
          </c:cat>
          <c:val>
            <c:numRef>
              <c:f>Sheet1!$B$348:$C$348</c:f>
              <c:numCache>
                <c:formatCode>0.00%</c:formatCode>
                <c:ptCount val="2"/>
                <c:pt idx="0">
                  <c:v>1</c:v>
                </c:pt>
                <c:pt idx="1">
                  <c:v>0.99209999999999998</c:v>
                </c:pt>
              </c:numCache>
            </c:numRef>
          </c:val>
          <c:extLst>
            <c:ext xmlns:c16="http://schemas.microsoft.com/office/drawing/2014/chart" uri="{C3380CC4-5D6E-409C-BE32-E72D297353CC}">
              <c16:uniqueId val="{00000001-C564-4B9C-BAEB-AF319BEC4C73}"/>
            </c:ext>
          </c:extLst>
        </c:ser>
        <c:ser>
          <c:idx val="2"/>
          <c:order val="2"/>
          <c:tx>
            <c:strRef>
              <c:f>Sheet1!$A$349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Sheet1!$B$346:$C$346</c:f>
              <c:strCache>
                <c:ptCount val="2"/>
                <c:pt idx="0">
                  <c:v>PS Attach success(%)</c:v>
                </c:pt>
                <c:pt idx="1">
                  <c:v>PDP Context Act Success (%)</c:v>
                </c:pt>
              </c:strCache>
            </c:strRef>
          </c:cat>
          <c:val>
            <c:numRef>
              <c:f>Sheet1!$B$349:$C$349</c:f>
              <c:numCache>
                <c:formatCode>0.00%</c:formatCode>
                <c:ptCount val="2"/>
                <c:pt idx="0">
                  <c:v>1</c:v>
                </c:pt>
                <c:pt idx="1">
                  <c:v>0.99919999999999998</c:v>
                </c:pt>
              </c:numCache>
            </c:numRef>
          </c:val>
          <c:extLst>
            <c:ext xmlns:c16="http://schemas.microsoft.com/office/drawing/2014/chart" uri="{C3380CC4-5D6E-409C-BE32-E72D297353CC}">
              <c16:uniqueId val="{00000002-C564-4B9C-BAEB-AF319BEC4C73}"/>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Sheet1!$B$372:$C$372</c:f>
              <c:strCache>
                <c:ptCount val="2"/>
                <c:pt idx="0">
                  <c:v>PS Attach Setup Time</c:v>
                </c:pt>
                <c:pt idx="1">
                  <c:v>PDP Context Act Time</c:v>
                </c:pt>
              </c:strCache>
            </c:strRef>
          </c:cat>
          <c:val>
            <c:numRef>
              <c:f>Sheet1!$B$373:$C$373</c:f>
              <c:numCache>
                <c:formatCode>0.00</c:formatCode>
                <c:ptCount val="2"/>
                <c:pt idx="0">
                  <c:v>3.43</c:v>
                </c:pt>
                <c:pt idx="1">
                  <c:v>1.35</c:v>
                </c:pt>
              </c:numCache>
            </c:numRef>
          </c:val>
          <c:extLst>
            <c:ext xmlns:c16="http://schemas.microsoft.com/office/drawing/2014/chart" uri="{C3380CC4-5D6E-409C-BE32-E72D297353CC}">
              <c16:uniqueId val="{00000000-1D42-4395-925F-62075C8D5373}"/>
            </c:ext>
          </c:extLst>
        </c:ser>
        <c:ser>
          <c:idx val="1"/>
          <c:order val="1"/>
          <c:tx>
            <c:strRef>
              <c:f>Sheet1!$A$374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Sheet1!$B$372:$C$372</c:f>
              <c:strCache>
                <c:ptCount val="2"/>
                <c:pt idx="0">
                  <c:v>PS Attach Setup Time</c:v>
                </c:pt>
                <c:pt idx="1">
                  <c:v>PDP Context Act Time</c:v>
                </c:pt>
              </c:strCache>
            </c:strRef>
          </c:cat>
          <c:val>
            <c:numRef>
              <c:f>Sheet1!$B$374:$C$374</c:f>
              <c:numCache>
                <c:formatCode>0.00</c:formatCode>
                <c:ptCount val="2"/>
                <c:pt idx="0">
                  <c:v>3.03</c:v>
                </c:pt>
                <c:pt idx="1">
                  <c:v>1.44</c:v>
                </c:pt>
              </c:numCache>
            </c:numRef>
          </c:val>
          <c:extLst>
            <c:ext xmlns:c16="http://schemas.microsoft.com/office/drawing/2014/chart" uri="{C3380CC4-5D6E-409C-BE32-E72D297353CC}">
              <c16:uniqueId val="{00000001-1D42-4395-925F-62075C8D5373}"/>
            </c:ext>
          </c:extLst>
        </c:ser>
        <c:ser>
          <c:idx val="2"/>
          <c:order val="2"/>
          <c:tx>
            <c:strRef>
              <c:f>Sheet1!$A$375</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Sheet1!$B$372:$C$372</c:f>
              <c:strCache>
                <c:ptCount val="2"/>
                <c:pt idx="0">
                  <c:v>PS Attach Setup Time</c:v>
                </c:pt>
                <c:pt idx="1">
                  <c:v>PDP Context Act Time</c:v>
                </c:pt>
              </c:strCache>
            </c:strRef>
          </c:cat>
          <c:val>
            <c:numRef>
              <c:f>Sheet1!$B$375:$C$375</c:f>
              <c:numCache>
                <c:formatCode>0.00</c:formatCode>
                <c:ptCount val="2"/>
                <c:pt idx="0">
                  <c:v>3.37</c:v>
                </c:pt>
                <c:pt idx="1">
                  <c:v>1.47</c:v>
                </c:pt>
              </c:numCache>
            </c:numRef>
          </c:val>
          <c:extLst>
            <c:ext xmlns:c16="http://schemas.microsoft.com/office/drawing/2014/chart" uri="{C3380CC4-5D6E-409C-BE32-E72D297353CC}">
              <c16:uniqueId val="{00000002-1D42-4395-925F-62075C8D5373}"/>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PS Connection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Sheet1!$D$396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Sheet1!$E$395</c:f>
              <c:strCache>
                <c:ptCount val="1"/>
                <c:pt idx="0">
                  <c:v>PS Connection setup time</c:v>
                </c:pt>
              </c:strCache>
            </c:strRef>
          </c:cat>
          <c:val>
            <c:numRef>
              <c:f>Sheet1!$E$396</c:f>
              <c:numCache>
                <c:formatCode>0.00</c:formatCode>
                <c:ptCount val="1"/>
                <c:pt idx="0">
                  <c:v>5.98</c:v>
                </c:pt>
              </c:numCache>
            </c:numRef>
          </c:val>
          <c:extLst>
            <c:ext xmlns:c16="http://schemas.microsoft.com/office/drawing/2014/chart" uri="{C3380CC4-5D6E-409C-BE32-E72D297353CC}">
              <c16:uniqueId val="{00000000-C72F-4B9C-9E70-0A116BC16D91}"/>
            </c:ext>
          </c:extLst>
        </c:ser>
        <c:ser>
          <c:idx val="1"/>
          <c:order val="1"/>
          <c:tx>
            <c:strRef>
              <c:f>Sheet1!$D$397</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Sheet1!$E$395</c:f>
              <c:strCache>
                <c:ptCount val="1"/>
                <c:pt idx="0">
                  <c:v>PS Connection setup time</c:v>
                </c:pt>
              </c:strCache>
            </c:strRef>
          </c:cat>
          <c:val>
            <c:numRef>
              <c:f>Sheet1!$E$397</c:f>
              <c:numCache>
                <c:formatCode>0.00</c:formatCode>
                <c:ptCount val="1"/>
                <c:pt idx="0">
                  <c:v>6.01</c:v>
                </c:pt>
              </c:numCache>
            </c:numRef>
          </c:val>
          <c:extLst>
            <c:ext xmlns:c16="http://schemas.microsoft.com/office/drawing/2014/chart" uri="{C3380CC4-5D6E-409C-BE32-E72D297353CC}">
              <c16:uniqueId val="{00000001-C72F-4B9C-9E70-0A116BC16D91}"/>
            </c:ext>
          </c:extLst>
        </c:ser>
        <c:ser>
          <c:idx val="2"/>
          <c:order val="2"/>
          <c:tx>
            <c:strRef>
              <c:f>Sheet1!$D$398</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C72F-4B9C-9E70-0A116BC16D9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Sheet1!$E$395</c:f>
              <c:strCache>
                <c:ptCount val="1"/>
                <c:pt idx="0">
                  <c:v>PS Connection setup time</c:v>
                </c:pt>
              </c:strCache>
            </c:strRef>
          </c:cat>
          <c:val>
            <c:numRef>
              <c:f>Sheet1!$E$398</c:f>
              <c:numCache>
                <c:formatCode>0.00</c:formatCode>
                <c:ptCount val="1"/>
                <c:pt idx="0">
                  <c:v>5.89</c:v>
                </c:pt>
              </c:numCache>
            </c:numRef>
          </c:val>
          <c:extLst>
            <c:ext xmlns:c16="http://schemas.microsoft.com/office/drawing/2014/chart" uri="{C3380CC4-5D6E-409C-BE32-E72D297353CC}">
              <c16:uniqueId val="{00000004-C72F-4B9C-9E70-0A116BC16D91}"/>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0.91679999999999995</c:v>
                </c:pt>
              </c:numCache>
            </c:numRef>
          </c:val>
          <c:extLst>
            <c:ext xmlns:c16="http://schemas.microsoft.com/office/drawing/2014/chart" uri="{C3380CC4-5D6E-409C-BE32-E72D297353CC}">
              <c16:uniqueId val="{00000000-C40B-4FA3-BED6-7CE4DA604895}"/>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0.83540000000000003</c:v>
                </c:pt>
              </c:numCache>
            </c:numRef>
          </c:val>
          <c:extLst>
            <c:ext xmlns:c16="http://schemas.microsoft.com/office/drawing/2014/chart" uri="{C3380CC4-5D6E-409C-BE32-E72D297353CC}">
              <c16:uniqueId val="{00000001-C40B-4FA3-BED6-7CE4DA604895}"/>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0.86350000000000005</c:v>
                </c:pt>
              </c:numCache>
            </c:numRef>
          </c:val>
          <c:extLst>
            <c:ext xmlns:c16="http://schemas.microsoft.com/office/drawing/2014/chart" uri="{C3380CC4-5D6E-409C-BE32-E72D297353CC}">
              <c16:uniqueId val="{00000002-C40B-4FA3-BED6-7CE4DA604895}"/>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Sheet1!$A$396</c:f>
              <c:strCache>
                <c:ptCount val="1"/>
                <c:pt idx="0">
                  <c:v>MTN</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48D1-42B8-A23D-5728141593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Sheet1!$B$395</c:f>
              <c:strCache>
                <c:ptCount val="1"/>
                <c:pt idx="0">
                  <c:v>HTTP Browsing Success rate (%)</c:v>
                </c:pt>
              </c:strCache>
            </c:strRef>
          </c:cat>
          <c:val>
            <c:numRef>
              <c:f>Sheet1!$B$396</c:f>
              <c:numCache>
                <c:formatCode>0.00%</c:formatCode>
                <c:ptCount val="1"/>
                <c:pt idx="0">
                  <c:v>0.98199999999999998</c:v>
                </c:pt>
              </c:numCache>
            </c:numRef>
          </c:val>
          <c:extLst>
            <c:ext xmlns:c16="http://schemas.microsoft.com/office/drawing/2014/chart" uri="{C3380CC4-5D6E-409C-BE32-E72D297353CC}">
              <c16:uniqueId val="{00000002-48D1-42B8-A23D-57281415936C}"/>
            </c:ext>
          </c:extLst>
        </c:ser>
        <c:ser>
          <c:idx val="1"/>
          <c:order val="1"/>
          <c:tx>
            <c:strRef>
              <c:f>Sheet1!$A$397</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Sheet1!$B$395</c:f>
              <c:strCache>
                <c:ptCount val="1"/>
                <c:pt idx="0">
                  <c:v>HTTP Browsing Success rate (%)</c:v>
                </c:pt>
              </c:strCache>
            </c:strRef>
          </c:cat>
          <c:val>
            <c:numRef>
              <c:f>Sheet1!$B$397</c:f>
              <c:numCache>
                <c:formatCode>0.00%</c:formatCode>
                <c:ptCount val="1"/>
                <c:pt idx="0">
                  <c:v>0.95220000000000005</c:v>
                </c:pt>
              </c:numCache>
            </c:numRef>
          </c:val>
          <c:extLst>
            <c:ext xmlns:c16="http://schemas.microsoft.com/office/drawing/2014/chart" uri="{C3380CC4-5D6E-409C-BE32-E72D297353CC}">
              <c16:uniqueId val="{00000003-48D1-42B8-A23D-57281415936C}"/>
            </c:ext>
          </c:extLst>
        </c:ser>
        <c:ser>
          <c:idx val="2"/>
          <c:order val="2"/>
          <c:tx>
            <c:strRef>
              <c:f>Sheet1!$A$398</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Sheet1!$B$395</c:f>
              <c:strCache>
                <c:ptCount val="1"/>
                <c:pt idx="0">
                  <c:v>HTTP Browsing Success rate (%)</c:v>
                </c:pt>
              </c:strCache>
            </c:strRef>
          </c:cat>
          <c:val>
            <c:numRef>
              <c:f>Sheet1!$B$398</c:f>
              <c:numCache>
                <c:formatCode>0.00%</c:formatCode>
                <c:ptCount val="1"/>
                <c:pt idx="0">
                  <c:v>0.84699999999999998</c:v>
                </c:pt>
              </c:numCache>
            </c:numRef>
          </c:val>
          <c:extLst>
            <c:ext xmlns:c16="http://schemas.microsoft.com/office/drawing/2014/chart" uri="{C3380CC4-5D6E-409C-BE32-E72D297353CC}">
              <c16:uniqueId val="{00000004-48D1-42B8-A23D-57281415936C}"/>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FTP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Sheet1!$A$422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Sheet1!$B$421:$C$421</c:f>
              <c:strCache>
                <c:ptCount val="2"/>
                <c:pt idx="0">
                  <c:v>FTP Success DL (%)</c:v>
                </c:pt>
                <c:pt idx="1">
                  <c:v>FTP Success UL (%) </c:v>
                </c:pt>
              </c:strCache>
            </c:strRef>
          </c:cat>
          <c:val>
            <c:numRef>
              <c:f>Sheet1!$B$422:$C$422</c:f>
              <c:numCache>
                <c:formatCode>0.00%</c:formatCode>
                <c:ptCount val="2"/>
                <c:pt idx="0">
                  <c:v>1</c:v>
                </c:pt>
                <c:pt idx="1">
                  <c:v>0.98529999999999995</c:v>
                </c:pt>
              </c:numCache>
            </c:numRef>
          </c:val>
          <c:extLst>
            <c:ext xmlns:c16="http://schemas.microsoft.com/office/drawing/2014/chart" uri="{C3380CC4-5D6E-409C-BE32-E72D297353CC}">
              <c16:uniqueId val="{00000000-751A-4427-A65A-2668B1D77EAE}"/>
            </c:ext>
          </c:extLst>
        </c:ser>
        <c:ser>
          <c:idx val="1"/>
          <c:order val="1"/>
          <c:tx>
            <c:strRef>
              <c:f>Sheet1!$A$423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Sheet1!$B$421:$C$421</c:f>
              <c:strCache>
                <c:ptCount val="2"/>
                <c:pt idx="0">
                  <c:v>FTP Success DL (%)</c:v>
                </c:pt>
                <c:pt idx="1">
                  <c:v>FTP Success UL (%) </c:v>
                </c:pt>
              </c:strCache>
            </c:strRef>
          </c:cat>
          <c:val>
            <c:numRef>
              <c:f>Sheet1!$B$423:$C$423</c:f>
              <c:numCache>
                <c:formatCode>0.00%</c:formatCode>
                <c:ptCount val="2"/>
                <c:pt idx="0">
                  <c:v>0.99360000000000004</c:v>
                </c:pt>
                <c:pt idx="1">
                  <c:v>0.97689999999999999</c:v>
                </c:pt>
              </c:numCache>
            </c:numRef>
          </c:val>
          <c:extLst>
            <c:ext xmlns:c16="http://schemas.microsoft.com/office/drawing/2014/chart" uri="{C3380CC4-5D6E-409C-BE32-E72D297353CC}">
              <c16:uniqueId val="{00000001-751A-4427-A65A-2668B1D77EAE}"/>
            </c:ext>
          </c:extLst>
        </c:ser>
        <c:ser>
          <c:idx val="2"/>
          <c:order val="2"/>
          <c:tx>
            <c:strRef>
              <c:f>Sheet1!$A$424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Sheet1!$B$421:$C$421</c:f>
              <c:strCache>
                <c:ptCount val="2"/>
                <c:pt idx="0">
                  <c:v>FTP Success DL (%)</c:v>
                </c:pt>
                <c:pt idx="1">
                  <c:v>FTP Success UL (%) </c:v>
                </c:pt>
              </c:strCache>
            </c:strRef>
          </c:cat>
          <c:val>
            <c:numRef>
              <c:f>Sheet1!$B$424:$C$424</c:f>
              <c:numCache>
                <c:formatCode>0.00%</c:formatCode>
                <c:ptCount val="2"/>
                <c:pt idx="0">
                  <c:v>0.98929999999999996</c:v>
                </c:pt>
                <c:pt idx="1">
                  <c:v>1</c:v>
                </c:pt>
              </c:numCache>
            </c:numRef>
          </c:val>
          <c:extLst>
            <c:ext xmlns:c16="http://schemas.microsoft.com/office/drawing/2014/chart" uri="{C3380CC4-5D6E-409C-BE32-E72D297353CC}">
              <c16:uniqueId val="{00000002-751A-4427-A65A-2668B1D77EAE}"/>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081277777777776"/>
          <c:y val="0.10348288478891357"/>
          <c:w val="0.72380366666666662"/>
          <c:h val="0.73025206916293439"/>
        </c:manualLayout>
      </c:layout>
      <c:barChart>
        <c:barDir val="bar"/>
        <c:grouping val="clustered"/>
        <c:varyColors val="0"/>
        <c:ser>
          <c:idx val="0"/>
          <c:order val="0"/>
          <c:tx>
            <c:strRef>
              <c:f>Sheet1!$A$440</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9E5E-4B17-A404-4DAA90D325A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Sheet1!$B$439:$E$439</c:f>
              <c:strCache>
                <c:ptCount val="4"/>
                <c:pt idx="0">
                  <c:v>App_Throughpout_DL</c:v>
                </c:pt>
                <c:pt idx="1">
                  <c:v>App_Throughpout_UL</c:v>
                </c:pt>
                <c:pt idx="2">
                  <c:v>Max_App_Throughpout_DL</c:v>
                </c:pt>
                <c:pt idx="3">
                  <c:v>Max_App_Throughpout_UL</c:v>
                </c:pt>
              </c:strCache>
            </c:strRef>
          </c:cat>
          <c:val>
            <c:numRef>
              <c:f>Sheet1!$B$440:$E$440</c:f>
              <c:numCache>
                <c:formatCode>0.00</c:formatCode>
                <c:ptCount val="4"/>
                <c:pt idx="0">
                  <c:v>2107.21</c:v>
                </c:pt>
                <c:pt idx="1">
                  <c:v>1022.33</c:v>
                </c:pt>
                <c:pt idx="2">
                  <c:v>11820.06</c:v>
                </c:pt>
                <c:pt idx="3">
                  <c:v>14202.53</c:v>
                </c:pt>
              </c:numCache>
            </c:numRef>
          </c:val>
          <c:extLst>
            <c:ext xmlns:c16="http://schemas.microsoft.com/office/drawing/2014/chart" uri="{C3380CC4-5D6E-409C-BE32-E72D297353CC}">
              <c16:uniqueId val="{00000002-9E5E-4B17-A404-4DAA90D325A6}"/>
            </c:ext>
          </c:extLst>
        </c:ser>
        <c:ser>
          <c:idx val="1"/>
          <c:order val="1"/>
          <c:tx>
            <c:strRef>
              <c:f>Sheet1!$A$441</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Sheet1!$B$439:$E$439</c:f>
              <c:strCache>
                <c:ptCount val="4"/>
                <c:pt idx="0">
                  <c:v>App_Throughpout_DL</c:v>
                </c:pt>
                <c:pt idx="1">
                  <c:v>App_Throughpout_UL</c:v>
                </c:pt>
                <c:pt idx="2">
                  <c:v>Max_App_Throughpout_DL</c:v>
                </c:pt>
                <c:pt idx="3">
                  <c:v>Max_App_Throughpout_UL</c:v>
                </c:pt>
              </c:strCache>
            </c:strRef>
          </c:cat>
          <c:val>
            <c:numRef>
              <c:f>Sheet1!$B$441:$E$441</c:f>
              <c:numCache>
                <c:formatCode>0.00</c:formatCode>
                <c:ptCount val="4"/>
                <c:pt idx="0">
                  <c:v>2007.25</c:v>
                </c:pt>
                <c:pt idx="1">
                  <c:v>1009.53</c:v>
                </c:pt>
                <c:pt idx="2">
                  <c:v>27714.78</c:v>
                </c:pt>
                <c:pt idx="3">
                  <c:v>10640.59</c:v>
                </c:pt>
              </c:numCache>
            </c:numRef>
          </c:val>
          <c:extLst>
            <c:ext xmlns:c16="http://schemas.microsoft.com/office/drawing/2014/chart" uri="{C3380CC4-5D6E-409C-BE32-E72D297353CC}">
              <c16:uniqueId val="{00000003-9E5E-4B17-A404-4DAA90D325A6}"/>
            </c:ext>
          </c:extLst>
        </c:ser>
        <c:ser>
          <c:idx val="2"/>
          <c:order val="2"/>
          <c:tx>
            <c:strRef>
              <c:f>Sheet1!$A$442</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Sheet1!$B$439:$E$439</c:f>
              <c:strCache>
                <c:ptCount val="4"/>
                <c:pt idx="0">
                  <c:v>App_Throughpout_DL</c:v>
                </c:pt>
                <c:pt idx="1">
                  <c:v>App_Throughpout_UL</c:v>
                </c:pt>
                <c:pt idx="2">
                  <c:v>Max_App_Throughpout_DL</c:v>
                </c:pt>
                <c:pt idx="3">
                  <c:v>Max_App_Throughpout_UL</c:v>
                </c:pt>
              </c:strCache>
            </c:strRef>
          </c:cat>
          <c:val>
            <c:numRef>
              <c:f>Sheet1!$B$442:$E$442</c:f>
              <c:numCache>
                <c:formatCode>0.00</c:formatCode>
                <c:ptCount val="4"/>
                <c:pt idx="0">
                  <c:v>2083.2199999999998</c:v>
                </c:pt>
                <c:pt idx="1">
                  <c:v>1002.47</c:v>
                </c:pt>
                <c:pt idx="2">
                  <c:v>17917.14</c:v>
                </c:pt>
                <c:pt idx="3">
                  <c:v>9105.1200000000008</c:v>
                </c:pt>
              </c:numCache>
            </c:numRef>
          </c:val>
          <c:extLst>
            <c:ext xmlns:c16="http://schemas.microsoft.com/office/drawing/2014/chart" uri="{C3380CC4-5D6E-409C-BE32-E72D297353CC}">
              <c16:uniqueId val="{00000004-9E5E-4B17-A404-4DAA90D325A6}"/>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Sheet1!$A$537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Sheet1!$B$536</c:f>
              <c:strCache>
                <c:ptCount val="1"/>
                <c:pt idx="0">
                  <c:v>HTTP Browsing Success rate (%)</c:v>
                </c:pt>
              </c:strCache>
            </c:strRef>
          </c:cat>
          <c:val>
            <c:numRef>
              <c:f>Sheet1!$B$537</c:f>
              <c:numCache>
                <c:formatCode>0.00%</c:formatCode>
                <c:ptCount val="1"/>
                <c:pt idx="0">
                  <c:v>0.98329999999999995</c:v>
                </c:pt>
              </c:numCache>
            </c:numRef>
          </c:val>
          <c:extLst>
            <c:ext xmlns:c16="http://schemas.microsoft.com/office/drawing/2014/chart" uri="{C3380CC4-5D6E-409C-BE32-E72D297353CC}">
              <c16:uniqueId val="{00000000-6E2A-4CA3-A88F-3560BB270FC0}"/>
            </c:ext>
          </c:extLst>
        </c:ser>
        <c:ser>
          <c:idx val="1"/>
          <c:order val="1"/>
          <c:tx>
            <c:strRef>
              <c:f>Sheet1!$A$538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Sheet1!$B$536</c:f>
              <c:strCache>
                <c:ptCount val="1"/>
                <c:pt idx="0">
                  <c:v>HTTP Browsing Success rate (%)</c:v>
                </c:pt>
              </c:strCache>
            </c:strRef>
          </c:cat>
          <c:val>
            <c:numRef>
              <c:f>Sheet1!$B$538</c:f>
              <c:numCache>
                <c:formatCode>0.00%</c:formatCode>
                <c:ptCount val="1"/>
                <c:pt idx="0">
                  <c:v>0.98780000000000001</c:v>
                </c:pt>
              </c:numCache>
            </c:numRef>
          </c:val>
          <c:extLst>
            <c:ext xmlns:c16="http://schemas.microsoft.com/office/drawing/2014/chart" uri="{C3380CC4-5D6E-409C-BE32-E72D297353CC}">
              <c16:uniqueId val="{00000001-6E2A-4CA3-A88F-3560BB270FC0}"/>
            </c:ext>
          </c:extLst>
        </c:ser>
        <c:ser>
          <c:idx val="2"/>
          <c:order val="2"/>
          <c:tx>
            <c:strRef>
              <c:f>Sheet1!$A$539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Sheet1!$B$536</c:f>
              <c:strCache>
                <c:ptCount val="1"/>
                <c:pt idx="0">
                  <c:v>HTTP Browsing Success rate (%)</c:v>
                </c:pt>
              </c:strCache>
            </c:strRef>
          </c:cat>
          <c:val>
            <c:numRef>
              <c:f>Sheet1!$B$539</c:f>
              <c:numCache>
                <c:formatCode>0.00%</c:formatCode>
                <c:ptCount val="1"/>
                <c:pt idx="0">
                  <c:v>0.97709999999999997</c:v>
                </c:pt>
              </c:numCache>
            </c:numRef>
          </c:val>
          <c:extLst>
            <c:ext xmlns:c16="http://schemas.microsoft.com/office/drawing/2014/chart" uri="{C3380CC4-5D6E-409C-BE32-E72D297353CC}">
              <c16:uniqueId val="{00000002-6E2A-4CA3-A88F-3560BB270FC0}"/>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sysClr val="windowText" lastClr="000000">
                    <a:lumMod val="65000"/>
                    <a:lumOff val="35000"/>
                  </a:sysClr>
                </a:solidFill>
              </a:rPr>
              <a:t>4G FTP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Sheet1!$B$461:$C$461</c:f>
              <c:strCache>
                <c:ptCount val="2"/>
                <c:pt idx="0">
                  <c:v>FTP Success DL (%)</c:v>
                </c:pt>
                <c:pt idx="1">
                  <c:v>FTP Success UL (%) </c:v>
                </c:pt>
              </c:strCache>
            </c:strRef>
          </c:cat>
          <c:val>
            <c:numRef>
              <c:f>Sheet1!$B$462:$C$462</c:f>
              <c:numCache>
                <c:formatCode>0.00%</c:formatCode>
                <c:ptCount val="2"/>
                <c:pt idx="0">
                  <c:v>0.99680000000000002</c:v>
                </c:pt>
                <c:pt idx="1">
                  <c:v>0.99660000000000004</c:v>
                </c:pt>
              </c:numCache>
            </c:numRef>
          </c:val>
          <c:extLst>
            <c:ext xmlns:c16="http://schemas.microsoft.com/office/drawing/2014/chart" uri="{C3380CC4-5D6E-409C-BE32-E72D297353CC}">
              <c16:uniqueId val="{00000000-76B4-4D76-89F0-A59669484F61}"/>
            </c:ext>
          </c:extLst>
        </c:ser>
        <c:ser>
          <c:idx val="1"/>
          <c:order val="1"/>
          <c:tx>
            <c:strRef>
              <c:f>Sheet1!$A$463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Sheet1!$B$461:$C$461</c:f>
              <c:strCache>
                <c:ptCount val="2"/>
                <c:pt idx="0">
                  <c:v>FTP Success DL (%)</c:v>
                </c:pt>
                <c:pt idx="1">
                  <c:v>FTP Success UL (%) </c:v>
                </c:pt>
              </c:strCache>
            </c:strRef>
          </c:cat>
          <c:val>
            <c:numRef>
              <c:f>Sheet1!$B$463:$C$463</c:f>
              <c:numCache>
                <c:formatCode>0.00%</c:formatCode>
                <c:ptCount val="2"/>
                <c:pt idx="0">
                  <c:v>0.99860000000000004</c:v>
                </c:pt>
                <c:pt idx="1">
                  <c:v>1</c:v>
                </c:pt>
              </c:numCache>
            </c:numRef>
          </c:val>
          <c:extLst>
            <c:ext xmlns:c16="http://schemas.microsoft.com/office/drawing/2014/chart" uri="{C3380CC4-5D6E-409C-BE32-E72D297353CC}">
              <c16:uniqueId val="{00000001-76B4-4D76-89F0-A59669484F61}"/>
            </c:ext>
          </c:extLst>
        </c:ser>
        <c:ser>
          <c:idx val="2"/>
          <c:order val="2"/>
          <c:tx>
            <c:strRef>
              <c:f>Sheet1!$A$464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Sheet1!$B$461:$C$461</c:f>
              <c:strCache>
                <c:ptCount val="2"/>
                <c:pt idx="0">
                  <c:v>FTP Success DL (%)</c:v>
                </c:pt>
                <c:pt idx="1">
                  <c:v>FTP Success UL (%) </c:v>
                </c:pt>
              </c:strCache>
            </c:strRef>
          </c:cat>
          <c:val>
            <c:numRef>
              <c:f>Sheet1!$B$464:$C$464</c:f>
              <c:numCache>
                <c:formatCode>0.00%</c:formatCode>
                <c:ptCount val="2"/>
                <c:pt idx="0">
                  <c:v>0.99909999999999999</c:v>
                </c:pt>
                <c:pt idx="1">
                  <c:v>1</c:v>
                </c:pt>
              </c:numCache>
            </c:numRef>
          </c:val>
          <c:extLst>
            <c:ext xmlns:c16="http://schemas.microsoft.com/office/drawing/2014/chart" uri="{C3380CC4-5D6E-409C-BE32-E72D297353CC}">
              <c16:uniqueId val="{00000002-76B4-4D76-89F0-A59669484F61}"/>
            </c:ext>
          </c:extLst>
        </c:ser>
        <c:dLbls>
          <c:dLblPos val="outEnd"/>
          <c:showLegendKey val="0"/>
          <c:showVal val="1"/>
          <c:showCatName val="0"/>
          <c:showSerName val="0"/>
          <c:showPercent val="0"/>
          <c:showBubbleSize val="0"/>
        </c:dLbls>
        <c:gapWidth val="219"/>
        <c:overlap val="-27"/>
        <c:axId val="778075503"/>
        <c:axId val="909471231"/>
      </c:barChart>
      <c:catAx>
        <c:axId val="77807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09471231"/>
        <c:crosses val="autoZero"/>
        <c:auto val="1"/>
        <c:lblAlgn val="ctr"/>
        <c:lblOffset val="100"/>
        <c:noMultiLvlLbl val="0"/>
      </c:catAx>
      <c:valAx>
        <c:axId val="909471231"/>
        <c:scaling>
          <c:orientation val="minMax"/>
          <c:max val="1"/>
          <c:min val="0.965000000000000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78075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rgbClr val="FFFFFF">
          <a:lumMod val="65000"/>
        </a:srgbClr>
      </a:solidFill>
      <a:round/>
    </a:ln>
    <a:effectLst/>
  </c:spPr>
  <c:txPr>
    <a:bodyPr/>
    <a:lstStyle/>
    <a:p>
      <a:pPr>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617509641131688"/>
          <c:y val="0.11175330314605787"/>
          <c:w val="0.76864557140147693"/>
          <c:h val="0.60115768209218134"/>
        </c:manualLayout>
      </c:layout>
      <c:barChart>
        <c:barDir val="bar"/>
        <c:grouping val="clustered"/>
        <c:varyColors val="0"/>
        <c:ser>
          <c:idx val="0"/>
          <c:order val="0"/>
          <c:tx>
            <c:strRef>
              <c:f>Sheet1!$A$517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Sheet1!$B$516:$E$516</c:f>
              <c:strCache>
                <c:ptCount val="4"/>
                <c:pt idx="0">
                  <c:v>App_Throughpout_DL</c:v>
                </c:pt>
                <c:pt idx="1">
                  <c:v>App_Throughpout_UL</c:v>
                </c:pt>
                <c:pt idx="2">
                  <c:v>Max_App_Throughpout_DL</c:v>
                </c:pt>
                <c:pt idx="3">
                  <c:v>Max_App_Throughpout_UL</c:v>
                </c:pt>
              </c:strCache>
            </c:strRef>
          </c:cat>
          <c:val>
            <c:numRef>
              <c:f>Sheet1!$B$517:$E$517</c:f>
              <c:numCache>
                <c:formatCode>0.00</c:formatCode>
                <c:ptCount val="4"/>
                <c:pt idx="0">
                  <c:v>16025.78</c:v>
                </c:pt>
                <c:pt idx="1">
                  <c:v>14533.67</c:v>
                </c:pt>
                <c:pt idx="2">
                  <c:v>202235.33</c:v>
                </c:pt>
                <c:pt idx="3">
                  <c:v>48910.67</c:v>
                </c:pt>
              </c:numCache>
            </c:numRef>
          </c:val>
          <c:extLst>
            <c:ext xmlns:c16="http://schemas.microsoft.com/office/drawing/2014/chart" uri="{C3380CC4-5D6E-409C-BE32-E72D297353CC}">
              <c16:uniqueId val="{00000000-E241-43F3-BC8D-29418337D074}"/>
            </c:ext>
          </c:extLst>
        </c:ser>
        <c:ser>
          <c:idx val="1"/>
          <c:order val="1"/>
          <c:tx>
            <c:strRef>
              <c:f>Sheet1!$A$518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Sheet1!$B$516:$E$516</c:f>
              <c:strCache>
                <c:ptCount val="4"/>
                <c:pt idx="0">
                  <c:v>App_Throughpout_DL</c:v>
                </c:pt>
                <c:pt idx="1">
                  <c:v>App_Throughpout_UL</c:v>
                </c:pt>
                <c:pt idx="2">
                  <c:v>Max_App_Throughpout_DL</c:v>
                </c:pt>
                <c:pt idx="3">
                  <c:v>Max_App_Throughpout_UL</c:v>
                </c:pt>
              </c:strCache>
            </c:strRef>
          </c:cat>
          <c:val>
            <c:numRef>
              <c:f>Sheet1!$B$518:$E$518</c:f>
              <c:numCache>
                <c:formatCode>0.00</c:formatCode>
                <c:ptCount val="4"/>
                <c:pt idx="0">
                  <c:v>19923.88</c:v>
                </c:pt>
                <c:pt idx="1">
                  <c:v>9630.57</c:v>
                </c:pt>
                <c:pt idx="2">
                  <c:v>197151.33</c:v>
                </c:pt>
                <c:pt idx="3">
                  <c:v>63365.69</c:v>
                </c:pt>
              </c:numCache>
            </c:numRef>
          </c:val>
          <c:extLst>
            <c:ext xmlns:c16="http://schemas.microsoft.com/office/drawing/2014/chart" uri="{C3380CC4-5D6E-409C-BE32-E72D297353CC}">
              <c16:uniqueId val="{00000001-E241-43F3-BC8D-29418337D074}"/>
            </c:ext>
          </c:extLst>
        </c:ser>
        <c:ser>
          <c:idx val="2"/>
          <c:order val="2"/>
          <c:tx>
            <c:strRef>
              <c:f>Sheet1!$A$519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Sheet1!$B$516:$E$516</c:f>
              <c:strCache>
                <c:ptCount val="4"/>
                <c:pt idx="0">
                  <c:v>App_Throughpout_DL</c:v>
                </c:pt>
                <c:pt idx="1">
                  <c:v>App_Throughpout_UL</c:v>
                </c:pt>
                <c:pt idx="2">
                  <c:v>Max_App_Throughpout_DL</c:v>
                </c:pt>
                <c:pt idx="3">
                  <c:v>Max_App_Throughpout_UL</c:v>
                </c:pt>
              </c:strCache>
            </c:strRef>
          </c:cat>
          <c:val>
            <c:numRef>
              <c:f>Sheet1!$B$519:$E$519</c:f>
              <c:numCache>
                <c:formatCode>0.00</c:formatCode>
                <c:ptCount val="4"/>
                <c:pt idx="0">
                  <c:v>12973.33</c:v>
                </c:pt>
                <c:pt idx="1">
                  <c:v>11336.33</c:v>
                </c:pt>
                <c:pt idx="2">
                  <c:v>29233.47</c:v>
                </c:pt>
                <c:pt idx="3">
                  <c:v>25467.72</c:v>
                </c:pt>
              </c:numCache>
            </c:numRef>
          </c:val>
          <c:extLst>
            <c:ext xmlns:c16="http://schemas.microsoft.com/office/drawing/2014/chart" uri="{C3380CC4-5D6E-409C-BE32-E72D297353CC}">
              <c16:uniqueId val="{00000002-E241-43F3-BC8D-29418337D074}"/>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100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Sheet1!$A$563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Sheet1!$B$562:$F$562</c:f>
              <c:strCache>
                <c:ptCount val="5"/>
                <c:pt idx="0">
                  <c:v>LTE 800</c:v>
                </c:pt>
                <c:pt idx="1">
                  <c:v>LTE 700</c:v>
                </c:pt>
                <c:pt idx="2">
                  <c:v>LTE 1800</c:v>
                </c:pt>
                <c:pt idx="3">
                  <c:v>LTE 2100</c:v>
                </c:pt>
                <c:pt idx="4">
                  <c:v>LTE 2600</c:v>
                </c:pt>
              </c:strCache>
            </c:strRef>
          </c:cat>
          <c:val>
            <c:numRef>
              <c:f>Sheet1!$B$563:$F$563</c:f>
              <c:numCache>
                <c:formatCode>0.00%</c:formatCode>
                <c:ptCount val="5"/>
                <c:pt idx="0">
                  <c:v>1E-4</c:v>
                </c:pt>
                <c:pt idx="1">
                  <c:v>1E-3</c:v>
                </c:pt>
                <c:pt idx="2">
                  <c:v>1.6999999999999999E-3</c:v>
                </c:pt>
                <c:pt idx="3">
                  <c:v>2E-3</c:v>
                </c:pt>
                <c:pt idx="4">
                  <c:v>0.99519999999999997</c:v>
                </c:pt>
              </c:numCache>
            </c:numRef>
          </c:val>
          <c:extLst>
            <c:ext xmlns:c16="http://schemas.microsoft.com/office/drawing/2014/chart" uri="{C3380CC4-5D6E-409C-BE32-E72D297353CC}">
              <c16:uniqueId val="{00000000-25AF-4B60-B104-FDA7C54C294A}"/>
            </c:ext>
          </c:extLst>
        </c:ser>
        <c:ser>
          <c:idx val="1"/>
          <c:order val="1"/>
          <c:tx>
            <c:strRef>
              <c:f>Sheet1!$A$564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Sheet1!$B$562:$F$562</c:f>
              <c:strCache>
                <c:ptCount val="5"/>
                <c:pt idx="0">
                  <c:v>LTE 800</c:v>
                </c:pt>
                <c:pt idx="1">
                  <c:v>LTE 700</c:v>
                </c:pt>
                <c:pt idx="2">
                  <c:v>LTE 1800</c:v>
                </c:pt>
                <c:pt idx="3">
                  <c:v>LTE 2100</c:v>
                </c:pt>
                <c:pt idx="4">
                  <c:v>LTE 2600</c:v>
                </c:pt>
              </c:strCache>
            </c:strRef>
          </c:cat>
          <c:val>
            <c:numRef>
              <c:f>Sheet1!$B$564:$F$564</c:f>
              <c:numCache>
                <c:formatCode>0.00%</c:formatCode>
                <c:ptCount val="5"/>
                <c:pt idx="0">
                  <c:v>0.49519999999999997</c:v>
                </c:pt>
                <c:pt idx="1">
                  <c:v>0</c:v>
                </c:pt>
                <c:pt idx="2">
                  <c:v>9.1600000000000001E-2</c:v>
                </c:pt>
                <c:pt idx="3">
                  <c:v>4.0000000000000002E-4</c:v>
                </c:pt>
                <c:pt idx="4">
                  <c:v>0.41320000000000001</c:v>
                </c:pt>
              </c:numCache>
            </c:numRef>
          </c:val>
          <c:extLst>
            <c:ext xmlns:c16="http://schemas.microsoft.com/office/drawing/2014/chart" uri="{C3380CC4-5D6E-409C-BE32-E72D297353CC}">
              <c16:uniqueId val="{00000001-25AF-4B60-B104-FDA7C54C294A}"/>
            </c:ext>
          </c:extLst>
        </c:ser>
        <c:ser>
          <c:idx val="2"/>
          <c:order val="2"/>
          <c:tx>
            <c:strRef>
              <c:f>Sheet1!$A$565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AF-4B60-B104-FDA7C54C29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Sheet1!$B$562:$F$562</c:f>
              <c:strCache>
                <c:ptCount val="5"/>
                <c:pt idx="0">
                  <c:v>LTE 800</c:v>
                </c:pt>
                <c:pt idx="1">
                  <c:v>LTE 700</c:v>
                </c:pt>
                <c:pt idx="2">
                  <c:v>LTE 1800</c:v>
                </c:pt>
                <c:pt idx="3">
                  <c:v>LTE 2100</c:v>
                </c:pt>
                <c:pt idx="4">
                  <c:v>LTE 2600</c:v>
                </c:pt>
              </c:strCache>
            </c:strRef>
          </c:cat>
          <c:val>
            <c:numRef>
              <c:f>Sheet1!$B$565:$F$565</c:f>
              <c:numCache>
                <c:formatCode>0.00%</c:formatCode>
                <c:ptCount val="5"/>
                <c:pt idx="0">
                  <c:v>1.1299999999999999E-2</c:v>
                </c:pt>
                <c:pt idx="1">
                  <c:v>0</c:v>
                </c:pt>
                <c:pt idx="2">
                  <c:v>0.98870000000000002</c:v>
                </c:pt>
                <c:pt idx="3">
                  <c:v>0</c:v>
                </c:pt>
                <c:pt idx="4">
                  <c:v>0</c:v>
                </c:pt>
              </c:numCache>
            </c:numRef>
          </c:val>
          <c:extLst>
            <c:ext xmlns:c16="http://schemas.microsoft.com/office/drawing/2014/chart" uri="{C3380CC4-5D6E-409C-BE32-E72D297353CC}">
              <c16:uniqueId val="{00000003-25AF-4B60-B104-FDA7C54C294A}"/>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sysClr val="windowText" lastClr="000000">
                    <a:lumMod val="65000"/>
                    <a:lumOff val="35000"/>
                  </a:sysClr>
                </a:solidFill>
              </a:rPr>
              <a:t>3G Band </a:t>
            </a:r>
            <a:r>
              <a:rPr lang="fr-FR" sz="1400" b="0" i="0" u="none" strike="noStrike" kern="1200" spc="0" baseline="0" dirty="0" err="1">
                <a:solidFill>
                  <a:sysClr val="windowText" lastClr="000000">
                    <a:lumMod val="65000"/>
                    <a:lumOff val="35000"/>
                  </a:sysClr>
                </a:solidFill>
              </a:rPr>
              <a:t>Distrubtion</a:t>
            </a:r>
            <a:r>
              <a:rPr lang="fr-FR" sz="1400" b="0" i="0" u="none" strike="noStrike" kern="1200" spc="0" baseline="0" dirty="0">
                <a:solidFill>
                  <a:sysClr val="windowText" lastClr="000000">
                    <a:lumMod val="65000"/>
                    <a:lumOff val="35000"/>
                  </a:sys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Sheet1!$E$610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Sheet1!$F$609:$G$609</c:f>
              <c:strCache>
                <c:ptCount val="2"/>
                <c:pt idx="0">
                  <c:v>UMTS 900</c:v>
                </c:pt>
                <c:pt idx="1">
                  <c:v>UMTS 2100</c:v>
                </c:pt>
              </c:strCache>
            </c:strRef>
          </c:cat>
          <c:val>
            <c:numRef>
              <c:f>Sheet1!$F$610:$G$610</c:f>
              <c:numCache>
                <c:formatCode>0.00%</c:formatCode>
                <c:ptCount val="2"/>
                <c:pt idx="0">
                  <c:v>0.38429999999999997</c:v>
                </c:pt>
                <c:pt idx="1">
                  <c:v>0.61570000000000003</c:v>
                </c:pt>
              </c:numCache>
            </c:numRef>
          </c:val>
          <c:extLst>
            <c:ext xmlns:c16="http://schemas.microsoft.com/office/drawing/2014/chart" uri="{C3380CC4-5D6E-409C-BE32-E72D297353CC}">
              <c16:uniqueId val="{00000000-89B7-487A-B300-9FBEFBA2E42F}"/>
            </c:ext>
          </c:extLst>
        </c:ser>
        <c:ser>
          <c:idx val="1"/>
          <c:order val="1"/>
          <c:tx>
            <c:strRef>
              <c:f>Sheet1!$E$611</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Sheet1!$F$609:$G$609</c:f>
              <c:strCache>
                <c:ptCount val="2"/>
                <c:pt idx="0">
                  <c:v>UMTS 900</c:v>
                </c:pt>
                <c:pt idx="1">
                  <c:v>UMTS 2100</c:v>
                </c:pt>
              </c:strCache>
            </c:strRef>
          </c:cat>
          <c:val>
            <c:numRef>
              <c:f>Sheet1!$F$611:$G$611</c:f>
              <c:numCache>
                <c:formatCode>0.00%</c:formatCode>
                <c:ptCount val="2"/>
                <c:pt idx="0">
                  <c:v>3.0200000000000001E-2</c:v>
                </c:pt>
                <c:pt idx="1">
                  <c:v>0.9698</c:v>
                </c:pt>
              </c:numCache>
            </c:numRef>
          </c:val>
          <c:extLst>
            <c:ext xmlns:c16="http://schemas.microsoft.com/office/drawing/2014/chart" uri="{C3380CC4-5D6E-409C-BE32-E72D297353CC}">
              <c16:uniqueId val="{00000001-89B7-487A-B300-9FBEFBA2E42F}"/>
            </c:ext>
          </c:extLst>
        </c:ser>
        <c:ser>
          <c:idx val="2"/>
          <c:order val="2"/>
          <c:tx>
            <c:strRef>
              <c:f>Sheet1!$E$612</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Sheet1!$F$609:$G$609</c:f>
              <c:strCache>
                <c:ptCount val="2"/>
                <c:pt idx="0">
                  <c:v>UMTS 900</c:v>
                </c:pt>
                <c:pt idx="1">
                  <c:v>UMTS 2100</c:v>
                </c:pt>
              </c:strCache>
            </c:strRef>
          </c:cat>
          <c:val>
            <c:numRef>
              <c:f>Sheet1!$F$612:$G$612</c:f>
              <c:numCache>
                <c:formatCode>0.00%</c:formatCode>
                <c:ptCount val="2"/>
                <c:pt idx="0">
                  <c:v>2.9700000000000001E-2</c:v>
                </c:pt>
                <c:pt idx="1">
                  <c:v>0.97030000000000005</c:v>
                </c:pt>
              </c:numCache>
            </c:numRef>
          </c:val>
          <c:extLst>
            <c:ext xmlns:c16="http://schemas.microsoft.com/office/drawing/2014/chart" uri="{C3380CC4-5D6E-409C-BE32-E72D297353CC}">
              <c16:uniqueId val="{00000002-89B7-487A-B300-9FBEFBA2E42F}"/>
            </c:ext>
          </c:extLst>
        </c:ser>
        <c:dLbls>
          <c:dLblPos val="outEnd"/>
          <c:showLegendKey val="0"/>
          <c:showVal val="1"/>
          <c:showCatName val="0"/>
          <c:showSerName val="0"/>
          <c:showPercent val="0"/>
          <c:showBubbleSize val="0"/>
        </c:dLbls>
        <c:gapWidth val="219"/>
        <c:overlap val="-27"/>
        <c:axId val="416642335"/>
        <c:axId val="1000987647"/>
      </c:barChart>
      <c:catAx>
        <c:axId val="41664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87647"/>
        <c:crosses val="autoZero"/>
        <c:auto val="1"/>
        <c:lblAlgn val="ctr"/>
        <c:lblOffset val="100"/>
        <c:noMultiLvlLbl val="0"/>
      </c:catAx>
      <c:valAx>
        <c:axId val="10009876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6642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rgbClr val="FFFFFF">
          <a:lumMod val="65000"/>
        </a:srgbClr>
      </a:solidFill>
      <a:round/>
    </a:ln>
    <a:effectLst/>
  </c:spPr>
  <c:txPr>
    <a:bodyPr/>
    <a:lstStyle/>
    <a:p>
      <a:pPr>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3G </a:t>
            </a:r>
            <a:r>
              <a:rPr lang="fr-FR" dirty="0" err="1"/>
              <a:t>Packet</a:t>
            </a:r>
            <a:r>
              <a:rPr lang="fr-FR" dirty="0"/>
              <a: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Sheet1!$B$761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Sheet1!$A$762:$A$765</c:f>
              <c:strCache>
                <c:ptCount val="4"/>
                <c:pt idx="0">
                  <c:v>DC-HSPA</c:v>
                </c:pt>
                <c:pt idx="1">
                  <c:v>HSPA</c:v>
                </c:pt>
                <c:pt idx="2">
                  <c:v>HSDPA</c:v>
                </c:pt>
                <c:pt idx="3">
                  <c:v>UMTS</c:v>
                </c:pt>
              </c:strCache>
            </c:strRef>
          </c:cat>
          <c:val>
            <c:numRef>
              <c:f>Sheet1!$B$762:$B$765</c:f>
              <c:numCache>
                <c:formatCode>0.00%</c:formatCode>
                <c:ptCount val="4"/>
                <c:pt idx="0">
                  <c:v>1.5E-3</c:v>
                </c:pt>
                <c:pt idx="1">
                  <c:v>0.63629999999999998</c:v>
                </c:pt>
                <c:pt idx="2">
                  <c:v>0</c:v>
                </c:pt>
                <c:pt idx="3">
                  <c:v>0.36220000000000002</c:v>
                </c:pt>
              </c:numCache>
            </c:numRef>
          </c:val>
          <c:extLst>
            <c:ext xmlns:c16="http://schemas.microsoft.com/office/drawing/2014/chart" uri="{C3380CC4-5D6E-409C-BE32-E72D297353CC}">
              <c16:uniqueId val="{00000000-E759-4DBA-8AFE-ABC6C4AC06B3}"/>
            </c:ext>
          </c:extLst>
        </c:ser>
        <c:ser>
          <c:idx val="1"/>
          <c:order val="1"/>
          <c:tx>
            <c:strRef>
              <c:f>Sheet1!$C$761</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Sheet1!$A$762:$A$765</c:f>
              <c:strCache>
                <c:ptCount val="4"/>
                <c:pt idx="0">
                  <c:v>DC-HSPA</c:v>
                </c:pt>
                <c:pt idx="1">
                  <c:v>HSPA</c:v>
                </c:pt>
                <c:pt idx="2">
                  <c:v>HSDPA</c:v>
                </c:pt>
                <c:pt idx="3">
                  <c:v>UMTS</c:v>
                </c:pt>
              </c:strCache>
            </c:strRef>
          </c:cat>
          <c:val>
            <c:numRef>
              <c:f>Sheet1!$C$762:$C$765</c:f>
              <c:numCache>
                <c:formatCode>0.00%</c:formatCode>
                <c:ptCount val="4"/>
                <c:pt idx="0">
                  <c:v>0.48770000000000002</c:v>
                </c:pt>
                <c:pt idx="1">
                  <c:v>8.3699999999999997E-2</c:v>
                </c:pt>
                <c:pt idx="2">
                  <c:v>0</c:v>
                </c:pt>
                <c:pt idx="3">
                  <c:v>0.42870000000000003</c:v>
                </c:pt>
              </c:numCache>
            </c:numRef>
          </c:val>
          <c:extLst>
            <c:ext xmlns:c16="http://schemas.microsoft.com/office/drawing/2014/chart" uri="{C3380CC4-5D6E-409C-BE32-E72D297353CC}">
              <c16:uniqueId val="{00000001-E759-4DBA-8AFE-ABC6C4AC06B3}"/>
            </c:ext>
          </c:extLst>
        </c:ser>
        <c:ser>
          <c:idx val="2"/>
          <c:order val="2"/>
          <c:tx>
            <c:strRef>
              <c:f>Sheet1!$D$761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Sheet1!$A$762:$A$765</c:f>
              <c:strCache>
                <c:ptCount val="4"/>
                <c:pt idx="0">
                  <c:v>DC-HSPA</c:v>
                </c:pt>
                <c:pt idx="1">
                  <c:v>HSPA</c:v>
                </c:pt>
                <c:pt idx="2">
                  <c:v>HSDPA</c:v>
                </c:pt>
                <c:pt idx="3">
                  <c:v>UMTS</c:v>
                </c:pt>
              </c:strCache>
            </c:strRef>
          </c:cat>
          <c:val>
            <c:numRef>
              <c:f>Sheet1!$D$762:$D$765</c:f>
              <c:numCache>
                <c:formatCode>0.00%</c:formatCode>
                <c:ptCount val="4"/>
                <c:pt idx="0">
                  <c:v>0.49819999999999998</c:v>
                </c:pt>
                <c:pt idx="1">
                  <c:v>4.87E-2</c:v>
                </c:pt>
                <c:pt idx="2">
                  <c:v>2.69E-2</c:v>
                </c:pt>
                <c:pt idx="3">
                  <c:v>0.42620000000000002</c:v>
                </c:pt>
              </c:numCache>
            </c:numRef>
          </c:val>
          <c:extLst>
            <c:ext xmlns:c16="http://schemas.microsoft.com/office/drawing/2014/chart" uri="{C3380CC4-5D6E-409C-BE32-E72D297353CC}">
              <c16:uniqueId val="{00000002-E759-4DBA-8AFE-ABC6C4AC06B3}"/>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4G </a:t>
            </a:r>
            <a:r>
              <a:rPr lang="fr-FR" dirty="0" err="1"/>
              <a:t>Packet</a:t>
            </a:r>
            <a:r>
              <a:rPr lang="fr-FR" dirty="0"/>
              <a: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Sheet1!$B$777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Sheet1!$A$778:$A$779</c:f>
              <c:strCache>
                <c:ptCount val="2"/>
                <c:pt idx="0">
                  <c:v>LTE</c:v>
                </c:pt>
                <c:pt idx="1">
                  <c:v>LTE CA</c:v>
                </c:pt>
              </c:strCache>
            </c:strRef>
          </c:cat>
          <c:val>
            <c:numRef>
              <c:f>Sheet1!$B$778:$B$779</c:f>
              <c:numCache>
                <c:formatCode>0.00%</c:formatCode>
                <c:ptCount val="2"/>
                <c:pt idx="0">
                  <c:v>0.2011</c:v>
                </c:pt>
                <c:pt idx="1">
                  <c:v>0.79890000000000005</c:v>
                </c:pt>
              </c:numCache>
            </c:numRef>
          </c:val>
          <c:extLst>
            <c:ext xmlns:c16="http://schemas.microsoft.com/office/drawing/2014/chart" uri="{C3380CC4-5D6E-409C-BE32-E72D297353CC}">
              <c16:uniqueId val="{00000000-210F-4CB5-A274-D1E88EB2F35A}"/>
            </c:ext>
          </c:extLst>
        </c:ser>
        <c:ser>
          <c:idx val="1"/>
          <c:order val="1"/>
          <c:tx>
            <c:strRef>
              <c:f>Sheet1!$C$777</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Sheet1!$A$778:$A$779</c:f>
              <c:strCache>
                <c:ptCount val="2"/>
                <c:pt idx="0">
                  <c:v>LTE</c:v>
                </c:pt>
                <c:pt idx="1">
                  <c:v>LTE CA</c:v>
                </c:pt>
              </c:strCache>
            </c:strRef>
          </c:cat>
          <c:val>
            <c:numRef>
              <c:f>Sheet1!$C$778:$C$779</c:f>
              <c:numCache>
                <c:formatCode>0.00%</c:formatCode>
                <c:ptCount val="2"/>
                <c:pt idx="0">
                  <c:v>0.4677</c:v>
                </c:pt>
                <c:pt idx="1">
                  <c:v>0.5323</c:v>
                </c:pt>
              </c:numCache>
            </c:numRef>
          </c:val>
          <c:extLst>
            <c:ext xmlns:c16="http://schemas.microsoft.com/office/drawing/2014/chart" uri="{C3380CC4-5D6E-409C-BE32-E72D297353CC}">
              <c16:uniqueId val="{00000001-210F-4CB5-A274-D1E88EB2F35A}"/>
            </c:ext>
          </c:extLst>
        </c:ser>
        <c:ser>
          <c:idx val="2"/>
          <c:order val="2"/>
          <c:tx>
            <c:strRef>
              <c:f>Sheet1!$D$777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Sheet1!$A$778:$A$779</c:f>
              <c:strCache>
                <c:ptCount val="2"/>
                <c:pt idx="0">
                  <c:v>LTE</c:v>
                </c:pt>
                <c:pt idx="1">
                  <c:v>LTE CA</c:v>
                </c:pt>
              </c:strCache>
            </c:strRef>
          </c:cat>
          <c:val>
            <c:numRef>
              <c:f>Sheet1!$D$778:$D$779</c:f>
              <c:numCache>
                <c:formatCode>0.00%</c:formatCode>
                <c:ptCount val="2"/>
                <c:pt idx="0">
                  <c:v>0.49230000000000002</c:v>
                </c:pt>
                <c:pt idx="1">
                  <c:v>0.50770000000000004</c:v>
                </c:pt>
              </c:numCache>
            </c:numRef>
          </c:val>
          <c:extLst>
            <c:ext xmlns:c16="http://schemas.microsoft.com/office/drawing/2014/chart" uri="{C3380CC4-5D6E-409C-BE32-E72D297353CC}">
              <c16:uniqueId val="{00000002-210F-4CB5-A274-D1E88EB2F35A}"/>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0.52549999999999997</c:v>
                </c:pt>
                <c:pt idx="1">
                  <c:v>0.9163</c:v>
                </c:pt>
                <c:pt idx="2">
                  <c:v>0.96099999999999997</c:v>
                </c:pt>
              </c:numCache>
            </c:numRef>
          </c:val>
          <c:extLst>
            <c:ext xmlns:c16="http://schemas.microsoft.com/office/drawing/2014/chart" uri="{C3380CC4-5D6E-409C-BE32-E72D297353CC}">
              <c16:uniqueId val="{00000000-714B-4AF1-BD59-8E142FCD1085}"/>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0.50090000000000001</c:v>
                </c:pt>
                <c:pt idx="1">
                  <c:v>0.89239999999999997</c:v>
                </c:pt>
                <c:pt idx="2">
                  <c:v>0.95730000000000004</c:v>
                </c:pt>
              </c:numCache>
            </c:numRef>
          </c:val>
          <c:extLst>
            <c:ext xmlns:c16="http://schemas.microsoft.com/office/drawing/2014/chart" uri="{C3380CC4-5D6E-409C-BE32-E72D297353CC}">
              <c16:uniqueId val="{00000001-714B-4AF1-BD59-8E142FCD1085}"/>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0.46929999999999999</c:v>
                </c:pt>
                <c:pt idx="1">
                  <c:v>0.77639999999999998</c:v>
                </c:pt>
                <c:pt idx="2">
                  <c:v>0.9224</c:v>
                </c:pt>
              </c:numCache>
            </c:numRef>
          </c:val>
          <c:extLst>
            <c:ext xmlns:c16="http://schemas.microsoft.com/office/drawing/2014/chart" uri="{C3380CC4-5D6E-409C-BE32-E72D297353CC}">
              <c16:uniqueId val="{00000002-714B-4AF1-BD59-8E142FCD1085}"/>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rgbClr val="000000"/>
      </a:solidFill>
    </a:ln>
    <a:effectLst/>
  </c:spPr>
  <c:txPr>
    <a:bodyPr/>
    <a:lstStyle/>
    <a:p>
      <a:pPr>
        <a:defRPr/>
      </a:pPr>
      <a:endParaRPr lang="fr-FR"/>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SINR Comparison </a:t>
            </a:r>
            <a:endParaRPr 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Sheet1!$A$165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Sheet1!$B$164:$F$164</c:f>
              <c:strCache>
                <c:ptCount val="5"/>
                <c:pt idx="0">
                  <c:v>(Min,-4)</c:v>
                </c:pt>
                <c:pt idx="1">
                  <c:v>(-4,0)</c:v>
                </c:pt>
                <c:pt idx="2">
                  <c:v>(0,7)</c:v>
                </c:pt>
                <c:pt idx="3">
                  <c:v>(7,15 &lt;)</c:v>
                </c:pt>
                <c:pt idx="4">
                  <c:v>ACCEPTABLE SINR</c:v>
                </c:pt>
              </c:strCache>
            </c:strRef>
          </c:cat>
          <c:val>
            <c:numRef>
              <c:f>Sheet1!$B$165:$F$165</c:f>
              <c:numCache>
                <c:formatCode>0.00%</c:formatCode>
                <c:ptCount val="5"/>
                <c:pt idx="0">
                  <c:v>7.3000000000000001E-3</c:v>
                </c:pt>
                <c:pt idx="1">
                  <c:v>4.0300000000000002E-2</c:v>
                </c:pt>
                <c:pt idx="2">
                  <c:v>0.29809999999999998</c:v>
                </c:pt>
                <c:pt idx="3">
                  <c:v>0.65429999999999999</c:v>
                </c:pt>
                <c:pt idx="4">
                  <c:v>0.95239999999999991</c:v>
                </c:pt>
              </c:numCache>
            </c:numRef>
          </c:val>
          <c:extLst>
            <c:ext xmlns:c16="http://schemas.microsoft.com/office/drawing/2014/chart" uri="{C3380CC4-5D6E-409C-BE32-E72D297353CC}">
              <c16:uniqueId val="{00000000-A285-4C4A-BAE0-D617ACC07B9E}"/>
            </c:ext>
          </c:extLst>
        </c:ser>
        <c:ser>
          <c:idx val="2"/>
          <c:order val="1"/>
          <c:tx>
            <c:strRef>
              <c:f>Sheet1!$A$166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Sheet1!$B$164:$F$164</c:f>
              <c:strCache>
                <c:ptCount val="5"/>
                <c:pt idx="0">
                  <c:v>(Min,-4)</c:v>
                </c:pt>
                <c:pt idx="1">
                  <c:v>(-4,0)</c:v>
                </c:pt>
                <c:pt idx="2">
                  <c:v>(0,7)</c:v>
                </c:pt>
                <c:pt idx="3">
                  <c:v>(7,15 &lt;)</c:v>
                </c:pt>
                <c:pt idx="4">
                  <c:v>ACCEPTABLE SINR</c:v>
                </c:pt>
              </c:strCache>
            </c:strRef>
          </c:cat>
          <c:val>
            <c:numRef>
              <c:f>Sheet1!$B$166:$F$166</c:f>
              <c:numCache>
                <c:formatCode>0.00%</c:formatCode>
                <c:ptCount val="5"/>
                <c:pt idx="0">
                  <c:v>3.44E-2</c:v>
                </c:pt>
                <c:pt idx="1">
                  <c:v>0.16470000000000001</c:v>
                </c:pt>
                <c:pt idx="2">
                  <c:v>0.36349999999999999</c:v>
                </c:pt>
                <c:pt idx="3">
                  <c:v>0.43740000000000001</c:v>
                </c:pt>
                <c:pt idx="4">
                  <c:v>0.80089999999999995</c:v>
                </c:pt>
              </c:numCache>
            </c:numRef>
          </c:val>
          <c:extLst>
            <c:ext xmlns:c16="http://schemas.microsoft.com/office/drawing/2014/chart" uri="{C3380CC4-5D6E-409C-BE32-E72D297353CC}">
              <c16:uniqueId val="{00000001-A285-4C4A-BAE0-D617ACC07B9E}"/>
            </c:ext>
          </c:extLst>
        </c:ser>
        <c:ser>
          <c:idx val="1"/>
          <c:order val="2"/>
          <c:tx>
            <c:strRef>
              <c:f>Sheet1!$A$167</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85-4C4A-BAE0-D617ACC07B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Sheet1!$B$164:$F$164</c:f>
              <c:strCache>
                <c:ptCount val="5"/>
                <c:pt idx="0">
                  <c:v>(Min,-4)</c:v>
                </c:pt>
                <c:pt idx="1">
                  <c:v>(-4,0)</c:v>
                </c:pt>
                <c:pt idx="2">
                  <c:v>(0,7)</c:v>
                </c:pt>
                <c:pt idx="3">
                  <c:v>(7,15 &lt;)</c:v>
                </c:pt>
                <c:pt idx="4">
                  <c:v>ACCEPTABLE SINR</c:v>
                </c:pt>
              </c:strCache>
            </c:strRef>
          </c:cat>
          <c:val>
            <c:numRef>
              <c:f>Sheet1!$B$167:$F$167</c:f>
              <c:numCache>
                <c:formatCode>0.00%</c:formatCode>
                <c:ptCount val="5"/>
                <c:pt idx="0">
                  <c:v>8.5000000000000006E-3</c:v>
                </c:pt>
                <c:pt idx="1">
                  <c:v>4.8300000000000003E-2</c:v>
                </c:pt>
                <c:pt idx="2">
                  <c:v>0.26279999999999998</c:v>
                </c:pt>
                <c:pt idx="3">
                  <c:v>0.6804</c:v>
                </c:pt>
                <c:pt idx="4">
                  <c:v>0.94320000000000004</c:v>
                </c:pt>
              </c:numCache>
            </c:numRef>
          </c:val>
          <c:extLst>
            <c:ext xmlns:c16="http://schemas.microsoft.com/office/drawing/2014/chart" uri="{C3380CC4-5D6E-409C-BE32-E72D297353CC}">
              <c16:uniqueId val="{00000003-A285-4C4A-BAE0-D617ACC07B9E}"/>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Sheet1!$B$183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Sheet1!$A$184</c:f>
              <c:strCache>
                <c:ptCount val="1"/>
                <c:pt idx="0">
                  <c:v>CBR (%)</c:v>
                </c:pt>
              </c:strCache>
            </c:strRef>
          </c:cat>
          <c:val>
            <c:numRef>
              <c:f>Sheet1!$B$184</c:f>
              <c:numCache>
                <c:formatCode>0.00%</c:formatCode>
                <c:ptCount val="1"/>
                <c:pt idx="0">
                  <c:v>1.6299999999999999E-2</c:v>
                </c:pt>
              </c:numCache>
            </c:numRef>
          </c:val>
          <c:extLst>
            <c:ext xmlns:c16="http://schemas.microsoft.com/office/drawing/2014/chart" uri="{C3380CC4-5D6E-409C-BE32-E72D297353CC}">
              <c16:uniqueId val="{00000000-E001-46C8-B89C-ED6724D23416}"/>
            </c:ext>
          </c:extLst>
        </c:ser>
        <c:ser>
          <c:idx val="1"/>
          <c:order val="1"/>
          <c:tx>
            <c:strRef>
              <c:f>Sheet1!$C$183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Sheet1!$A$184</c:f>
              <c:strCache>
                <c:ptCount val="1"/>
                <c:pt idx="0">
                  <c:v>CBR (%)</c:v>
                </c:pt>
              </c:strCache>
            </c:strRef>
          </c:cat>
          <c:val>
            <c:numRef>
              <c:f>Sheet1!$C$184</c:f>
              <c:numCache>
                <c:formatCode>0.00%</c:formatCode>
                <c:ptCount val="1"/>
                <c:pt idx="0">
                  <c:v>2.0500000000000001E-2</c:v>
                </c:pt>
              </c:numCache>
            </c:numRef>
          </c:val>
          <c:extLst>
            <c:ext xmlns:c16="http://schemas.microsoft.com/office/drawing/2014/chart" uri="{C3380CC4-5D6E-409C-BE32-E72D297353CC}">
              <c16:uniqueId val="{00000001-E001-46C8-B89C-ED6724D23416}"/>
            </c:ext>
          </c:extLst>
        </c:ser>
        <c:ser>
          <c:idx val="2"/>
          <c:order val="2"/>
          <c:tx>
            <c:strRef>
              <c:f>Sheet1!$D$183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Sheet1!$A$184</c:f>
              <c:strCache>
                <c:ptCount val="1"/>
                <c:pt idx="0">
                  <c:v>CBR (%)</c:v>
                </c:pt>
              </c:strCache>
            </c:strRef>
          </c:cat>
          <c:val>
            <c:numRef>
              <c:f>Sheet1!$D$184</c:f>
              <c:numCache>
                <c:formatCode>0.00%</c:formatCode>
                <c:ptCount val="1"/>
                <c:pt idx="0">
                  <c:v>1.72E-2</c:v>
                </c:pt>
              </c:numCache>
            </c:numRef>
          </c:val>
          <c:extLst>
            <c:ext xmlns:c16="http://schemas.microsoft.com/office/drawing/2014/chart" uri="{C3380CC4-5D6E-409C-BE32-E72D297353CC}">
              <c16:uniqueId val="{00000002-E001-46C8-B89C-ED6724D23416}"/>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rnd" cmpd="sng" algn="ctr">
              <a:solidFill>
                <a:schemeClr val="bg1">
                  <a:lumMod val="65000"/>
                </a:schemeClr>
              </a:solidFill>
              <a:prstDash val="sysDash"/>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dirty="0"/>
              <a:t>Call </a:t>
            </a:r>
            <a:r>
              <a:rPr lang="fr-FR" sz="1800" dirty="0" err="1"/>
              <a:t>Blocked</a:t>
            </a:r>
            <a:r>
              <a:rPr lang="fr-FR" sz="1800" dirty="0"/>
              <a:t> Rate per Technology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Sheet1!$B$205:$B$206</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Sheet1!$A$207</c:f>
              <c:strCache>
                <c:ptCount val="1"/>
                <c:pt idx="0">
                  <c:v>CBR (%)</c:v>
                </c:pt>
              </c:strCache>
            </c:strRef>
          </c:cat>
          <c:val>
            <c:numRef>
              <c:f>Sheet1!$B$207</c:f>
              <c:numCache>
                <c:formatCode>0.00%</c:formatCode>
                <c:ptCount val="1"/>
                <c:pt idx="0">
                  <c:v>7.7000000000000002E-3</c:v>
                </c:pt>
              </c:numCache>
            </c:numRef>
          </c:val>
          <c:extLst>
            <c:ext xmlns:c16="http://schemas.microsoft.com/office/drawing/2014/chart" uri="{C3380CC4-5D6E-409C-BE32-E72D297353CC}">
              <c16:uniqueId val="{00000000-337F-4FC1-A414-CEFAF3BCF83F}"/>
            </c:ext>
          </c:extLst>
        </c:ser>
        <c:ser>
          <c:idx val="1"/>
          <c:order val="1"/>
          <c:tx>
            <c:strRef>
              <c:f>Sheet1!$C$205:$C$206</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Sheet1!$A$207</c:f>
              <c:strCache>
                <c:ptCount val="1"/>
                <c:pt idx="0">
                  <c:v>CBR (%)</c:v>
                </c:pt>
              </c:strCache>
            </c:strRef>
          </c:cat>
          <c:val>
            <c:numRef>
              <c:f>Sheet1!$C$207</c:f>
              <c:numCache>
                <c:formatCode>0.00%</c:formatCode>
                <c:ptCount val="1"/>
                <c:pt idx="0">
                  <c:v>1.77E-2</c:v>
                </c:pt>
              </c:numCache>
            </c:numRef>
          </c:val>
          <c:extLst>
            <c:ext xmlns:c16="http://schemas.microsoft.com/office/drawing/2014/chart" uri="{C3380CC4-5D6E-409C-BE32-E72D297353CC}">
              <c16:uniqueId val="{00000001-337F-4FC1-A414-CEFAF3BCF83F}"/>
            </c:ext>
          </c:extLst>
        </c:ser>
        <c:ser>
          <c:idx val="2"/>
          <c:order val="2"/>
          <c:tx>
            <c:strRef>
              <c:f>Sheet1!$D$205:$D$206</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Sheet1!$A$207</c:f>
              <c:strCache>
                <c:ptCount val="1"/>
                <c:pt idx="0">
                  <c:v>CBR (%)</c:v>
                </c:pt>
              </c:strCache>
            </c:strRef>
          </c:cat>
          <c:val>
            <c:numRef>
              <c:f>Sheet1!$D$207</c:f>
              <c:numCache>
                <c:formatCode>0.00%</c:formatCode>
                <c:ptCount val="1"/>
                <c:pt idx="0">
                  <c:v>0</c:v>
                </c:pt>
              </c:numCache>
            </c:numRef>
          </c:val>
          <c:extLst>
            <c:ext xmlns:c16="http://schemas.microsoft.com/office/drawing/2014/chart" uri="{C3380CC4-5D6E-409C-BE32-E72D297353CC}">
              <c16:uniqueId val="{00000002-337F-4FC1-A414-CEFAF3BCF83F}"/>
            </c:ext>
          </c:extLst>
        </c:ser>
        <c:ser>
          <c:idx val="3"/>
          <c:order val="3"/>
          <c:tx>
            <c:strRef>
              <c:f>Sheet1!$E$205:$E$206</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Sheet1!$A$207</c:f>
              <c:strCache>
                <c:ptCount val="1"/>
                <c:pt idx="0">
                  <c:v>CBR (%)</c:v>
                </c:pt>
              </c:strCache>
            </c:strRef>
          </c:cat>
          <c:val>
            <c:numRef>
              <c:f>Sheet1!$E$207</c:f>
              <c:numCache>
                <c:formatCode>0.00%</c:formatCode>
                <c:ptCount val="1"/>
                <c:pt idx="0">
                  <c:v>2.0400000000000001E-2</c:v>
                </c:pt>
              </c:numCache>
            </c:numRef>
          </c:val>
          <c:extLst>
            <c:ext xmlns:c16="http://schemas.microsoft.com/office/drawing/2014/chart" uri="{C3380CC4-5D6E-409C-BE32-E72D297353CC}">
              <c16:uniqueId val="{00000003-337F-4FC1-A414-CEFAF3BCF83F}"/>
            </c:ext>
          </c:extLst>
        </c:ser>
        <c:ser>
          <c:idx val="4"/>
          <c:order val="4"/>
          <c:tx>
            <c:strRef>
              <c:f>Sheet1!$F$205:$F$206</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Sheet1!$A$207</c:f>
              <c:strCache>
                <c:ptCount val="1"/>
                <c:pt idx="0">
                  <c:v>CBR (%)</c:v>
                </c:pt>
              </c:strCache>
            </c:strRef>
          </c:cat>
          <c:val>
            <c:numRef>
              <c:f>Sheet1!$F$207</c:f>
              <c:numCache>
                <c:formatCode>0.00%</c:formatCode>
                <c:ptCount val="1"/>
                <c:pt idx="0">
                  <c:v>1.4200000000000001E-2</c:v>
                </c:pt>
              </c:numCache>
            </c:numRef>
          </c:val>
          <c:extLst>
            <c:ext xmlns:c16="http://schemas.microsoft.com/office/drawing/2014/chart" uri="{C3380CC4-5D6E-409C-BE32-E72D297353CC}">
              <c16:uniqueId val="{00000004-337F-4FC1-A414-CEFAF3BCF83F}"/>
            </c:ext>
          </c:extLst>
        </c:ser>
        <c:ser>
          <c:idx val="5"/>
          <c:order val="5"/>
          <c:tx>
            <c:strRef>
              <c:f>Sheet1!$G$205:$G$206</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Sheet1!$A$207</c:f>
              <c:strCache>
                <c:ptCount val="1"/>
                <c:pt idx="0">
                  <c:v>CBR (%)</c:v>
                </c:pt>
              </c:strCache>
            </c:strRef>
          </c:cat>
          <c:val>
            <c:numRef>
              <c:f>Sheet1!$G$207</c:f>
              <c:numCache>
                <c:formatCode>0.00%</c:formatCode>
                <c:ptCount val="1"/>
                <c:pt idx="0">
                  <c:v>1.7899999999999999E-2</c:v>
                </c:pt>
              </c:numCache>
            </c:numRef>
          </c:val>
          <c:extLst>
            <c:ext xmlns:c16="http://schemas.microsoft.com/office/drawing/2014/chart" uri="{C3380CC4-5D6E-409C-BE32-E72D297353CC}">
              <c16:uniqueId val="{00000005-337F-4FC1-A414-CEFAF3BCF83F}"/>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prstDash val="sysDash"/>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Sheet1!$B$270</c:f>
              <c:strCache>
                <c:ptCount val="1"/>
                <c:pt idx="0">
                  <c:v>CDR (%)</c:v>
                </c:pt>
              </c:strCache>
            </c:strRef>
          </c:cat>
          <c:val>
            <c:numRef>
              <c:f>Sheet1!$B$271</c:f>
              <c:numCache>
                <c:formatCode>0.00%</c:formatCode>
                <c:ptCount val="1"/>
                <c:pt idx="0">
                  <c:v>2.3E-3</c:v>
                </c:pt>
              </c:numCache>
            </c:numRef>
          </c:val>
          <c:extLst>
            <c:ext xmlns:c16="http://schemas.microsoft.com/office/drawing/2014/chart" uri="{C3380CC4-5D6E-409C-BE32-E72D297353CC}">
              <c16:uniqueId val="{00000000-3A3A-447D-A6E2-B6A101BE273E}"/>
            </c:ext>
          </c:extLst>
        </c:ser>
        <c:ser>
          <c:idx val="1"/>
          <c:order val="1"/>
          <c:tx>
            <c:strRef>
              <c:f>Sheet1!$A$272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Sheet1!$B$270</c:f>
              <c:strCache>
                <c:ptCount val="1"/>
                <c:pt idx="0">
                  <c:v>CDR (%)</c:v>
                </c:pt>
              </c:strCache>
            </c:strRef>
          </c:cat>
          <c:val>
            <c:numRef>
              <c:f>Sheet1!$B$272</c:f>
              <c:numCache>
                <c:formatCode>0.00%</c:formatCode>
                <c:ptCount val="1"/>
                <c:pt idx="0">
                  <c:v>1.66E-2</c:v>
                </c:pt>
              </c:numCache>
            </c:numRef>
          </c:val>
          <c:extLst>
            <c:ext xmlns:c16="http://schemas.microsoft.com/office/drawing/2014/chart" uri="{C3380CC4-5D6E-409C-BE32-E72D297353CC}">
              <c16:uniqueId val="{00000001-3A3A-447D-A6E2-B6A101BE273E}"/>
            </c:ext>
          </c:extLst>
        </c:ser>
        <c:ser>
          <c:idx val="2"/>
          <c:order val="2"/>
          <c:tx>
            <c:strRef>
              <c:f>Sheet1!$A$273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Sheet1!$B$270</c:f>
              <c:strCache>
                <c:ptCount val="1"/>
                <c:pt idx="0">
                  <c:v>CDR (%)</c:v>
                </c:pt>
              </c:strCache>
            </c:strRef>
          </c:cat>
          <c:val>
            <c:numRef>
              <c:f>Sheet1!$B$273</c:f>
              <c:numCache>
                <c:formatCode>0.00%</c:formatCode>
                <c:ptCount val="1"/>
                <c:pt idx="0">
                  <c:v>2.3999999999999998E-3</c:v>
                </c:pt>
              </c:numCache>
            </c:numRef>
          </c:val>
          <c:extLst>
            <c:ext xmlns:c16="http://schemas.microsoft.com/office/drawing/2014/chart" uri="{C3380CC4-5D6E-409C-BE32-E72D297353CC}">
              <c16:uniqueId val="{00000002-3A3A-447D-A6E2-B6A101BE273E}"/>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max val="2.0000000000000004E-2"/>
        </c:scaling>
        <c:delete val="0"/>
        <c:axPos val="l"/>
        <c:majorGridlines>
          <c:spPr>
            <a:ln w="9525" cap="flat" cmpd="sng" algn="ctr">
              <a:solidFill>
                <a:schemeClr val="tx1">
                  <a:lumMod val="15000"/>
                  <a:lumOff val="85000"/>
                </a:schemeClr>
              </a:solidFill>
              <a:prstDash val="sysDash"/>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Average MOS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3.7</c:v>
                </c:pt>
              </c:numCache>
            </c:numRef>
          </c:val>
          <c:extLst>
            <c:ext xmlns:c16="http://schemas.microsoft.com/office/drawing/2014/chart" uri="{C3380CC4-5D6E-409C-BE32-E72D297353CC}">
              <c16:uniqueId val="{00000000-76B0-41B2-BB2C-098470CABA57}"/>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3.92</c:v>
                </c:pt>
              </c:numCache>
            </c:numRef>
          </c:val>
          <c:extLst>
            <c:ext xmlns:c16="http://schemas.microsoft.com/office/drawing/2014/chart" uri="{C3380CC4-5D6E-409C-BE32-E72D297353CC}">
              <c16:uniqueId val="{00000001-76B0-41B2-BB2C-098470CABA57}"/>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3.85</c:v>
                </c:pt>
              </c:numCache>
            </c:numRef>
          </c:val>
          <c:extLst>
            <c:ext xmlns:c16="http://schemas.microsoft.com/office/drawing/2014/chart" uri="{C3380CC4-5D6E-409C-BE32-E72D297353CC}">
              <c16:uniqueId val="{00000002-76B0-41B2-BB2C-098470CABA57}"/>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0.26169999999999999</c:v>
                </c:pt>
                <c:pt idx="1">
                  <c:v>0.68300000000000005</c:v>
                </c:pt>
                <c:pt idx="2">
                  <c:v>3.9100000000000003E-2</c:v>
                </c:pt>
                <c:pt idx="3">
                  <c:v>1.61E-2</c:v>
                </c:pt>
                <c:pt idx="4">
                  <c:v>0.9447000000000001</c:v>
                </c:pt>
              </c:numCache>
            </c:numRef>
          </c:val>
          <c:extLst>
            <c:ext xmlns:c16="http://schemas.microsoft.com/office/drawing/2014/chart" uri="{C3380CC4-5D6E-409C-BE32-E72D297353CC}">
              <c16:uniqueId val="{00000000-0E27-40C0-AF9E-059FB3022278}"/>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0.85370000000000001</c:v>
                </c:pt>
                <c:pt idx="1">
                  <c:v>0.1192</c:v>
                </c:pt>
                <c:pt idx="2">
                  <c:v>1.32E-2</c:v>
                </c:pt>
                <c:pt idx="3">
                  <c:v>1.3899999999999999E-2</c:v>
                </c:pt>
                <c:pt idx="4">
                  <c:v>0.97289999999999999</c:v>
                </c:pt>
              </c:numCache>
            </c:numRef>
          </c:val>
          <c:extLst>
            <c:ext xmlns:c16="http://schemas.microsoft.com/office/drawing/2014/chart" uri="{C3380CC4-5D6E-409C-BE32-E72D297353CC}">
              <c16:uniqueId val="{00000001-0E27-40C0-AF9E-059FB3022278}"/>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0.59060000000000001</c:v>
                </c:pt>
                <c:pt idx="1">
                  <c:v>0.379</c:v>
                </c:pt>
                <c:pt idx="2">
                  <c:v>1.67E-2</c:v>
                </c:pt>
                <c:pt idx="3">
                  <c:v>1.37E-2</c:v>
                </c:pt>
                <c:pt idx="4">
                  <c:v>0.96960000000000002</c:v>
                </c:pt>
              </c:numCache>
            </c:numRef>
          </c:val>
          <c:extLst>
            <c:ext xmlns:c16="http://schemas.microsoft.com/office/drawing/2014/chart" uri="{C3380CC4-5D6E-409C-BE32-E72D297353CC}">
              <c16:uniqueId val="{00000002-0E27-40C0-AF9E-059FB3022278}"/>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System Technology usage(%)</a:t>
            </a:r>
          </a:p>
        </c:rich>
      </c:tx>
      <c:layout>
        <c:manualLayout>
          <c:xMode val="edge"/>
          <c:yMode val="edge"/>
          <c:x val="0.17854483484028488"/>
          <c:y val="3.3464693264286381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Sheet1!$A$581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Sheet1!$B$580:$C$580</c:f>
              <c:strCache>
                <c:ptCount val="2"/>
                <c:pt idx="0">
                  <c:v>GSM</c:v>
                </c:pt>
                <c:pt idx="1">
                  <c:v>UMTS</c:v>
                </c:pt>
              </c:strCache>
            </c:strRef>
          </c:cat>
          <c:val>
            <c:numRef>
              <c:f>Sheet1!$B$581:$C$581</c:f>
              <c:numCache>
                <c:formatCode>0.00%</c:formatCode>
                <c:ptCount val="2"/>
                <c:pt idx="0">
                  <c:v>0.30959999999999999</c:v>
                </c:pt>
                <c:pt idx="1">
                  <c:v>0.69040000000000001</c:v>
                </c:pt>
              </c:numCache>
            </c:numRef>
          </c:val>
          <c:extLst>
            <c:ext xmlns:c16="http://schemas.microsoft.com/office/drawing/2014/chart" uri="{C3380CC4-5D6E-409C-BE32-E72D297353CC}">
              <c16:uniqueId val="{00000000-881B-4BEA-9296-1B33FBCFA3EA}"/>
            </c:ext>
          </c:extLst>
        </c:ser>
        <c:ser>
          <c:idx val="2"/>
          <c:order val="1"/>
          <c:tx>
            <c:strRef>
              <c:f>Sheet1!$A$582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Sheet1!$B$580:$C$580</c:f>
              <c:strCache>
                <c:ptCount val="2"/>
                <c:pt idx="0">
                  <c:v>GSM</c:v>
                </c:pt>
                <c:pt idx="1">
                  <c:v>UMTS</c:v>
                </c:pt>
              </c:strCache>
            </c:strRef>
          </c:cat>
          <c:val>
            <c:numRef>
              <c:f>Sheet1!$B$582:$C$582</c:f>
              <c:numCache>
                <c:formatCode>0.00%</c:formatCode>
                <c:ptCount val="2"/>
                <c:pt idx="0">
                  <c:v>1.23E-2</c:v>
                </c:pt>
                <c:pt idx="1">
                  <c:v>0.98770000000000002</c:v>
                </c:pt>
              </c:numCache>
            </c:numRef>
          </c:val>
          <c:extLst>
            <c:ext xmlns:c16="http://schemas.microsoft.com/office/drawing/2014/chart" uri="{C3380CC4-5D6E-409C-BE32-E72D297353CC}">
              <c16:uniqueId val="{00000001-881B-4BEA-9296-1B33FBCFA3EA}"/>
            </c:ext>
          </c:extLst>
        </c:ser>
        <c:ser>
          <c:idx val="1"/>
          <c:order val="2"/>
          <c:tx>
            <c:strRef>
              <c:f>Sheet1!$A$583</c:f>
              <c:strCache>
                <c:ptCount val="1"/>
                <c:pt idx="0">
                  <c:v>CELTISS</c:v>
                </c:pt>
              </c:strCache>
            </c:strRef>
          </c:tx>
          <c:spPr>
            <a:solidFill>
              <a:srgbClr val="0070C0"/>
            </a:solidFill>
            <a:ln>
              <a:noFill/>
            </a:ln>
            <a:effectLst/>
          </c:spPr>
          <c:invertIfNegative val="0"/>
          <c:dPt>
            <c:idx val="1"/>
            <c:invertIfNegative val="0"/>
            <c:bubble3D val="0"/>
            <c:spPr>
              <a:solidFill>
                <a:srgbClr val="0070C0"/>
              </a:solidFill>
              <a:ln>
                <a:solidFill>
                  <a:schemeClr val="bg1"/>
                </a:solidFill>
              </a:ln>
              <a:effectLst/>
            </c:spPr>
            <c:extLst>
              <c:ext xmlns:c16="http://schemas.microsoft.com/office/drawing/2014/chart" uri="{C3380CC4-5D6E-409C-BE32-E72D297353CC}">
                <c16:uniqueId val="{00000003-881B-4BEA-9296-1B33FBCFA3E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Sheet1!$B$580:$C$580</c:f>
              <c:strCache>
                <c:ptCount val="2"/>
                <c:pt idx="0">
                  <c:v>GSM</c:v>
                </c:pt>
                <c:pt idx="1">
                  <c:v>UMTS</c:v>
                </c:pt>
              </c:strCache>
            </c:strRef>
          </c:cat>
          <c:val>
            <c:numRef>
              <c:f>Sheet1!$B$583:$C$583</c:f>
              <c:numCache>
                <c:formatCode>0.00%</c:formatCode>
                <c:ptCount val="2"/>
                <c:pt idx="0">
                  <c:v>8.0000000000000002E-3</c:v>
                </c:pt>
                <c:pt idx="1">
                  <c:v>0.99199999999999999</c:v>
                </c:pt>
              </c:numCache>
            </c:numRef>
          </c:val>
          <c:extLst>
            <c:ext xmlns:c16="http://schemas.microsoft.com/office/drawing/2014/chart" uri="{C3380CC4-5D6E-409C-BE32-E72D297353CC}">
              <c16:uniqueId val="{00000002-881B-4BEA-9296-1B33FBCFA3EA}"/>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bg1">
          <a:lumMod val="65000"/>
        </a:schemeClr>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36</a:t>
            </a:fld>
            <a:endParaRPr>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dirty="0">
                <a:solidFill>
                  <a:srgbClr val="000000"/>
                </a:solidFill>
                <a:latin typeface="Verdana"/>
                <a:ea typeface="Verdana"/>
                <a:cs typeface="Verdana"/>
                <a:sym typeface="Verdana"/>
              </a:rPr>
              <a:t>Benchmarking Report</a:t>
            </a:r>
            <a:endParaRPr sz="651" dirty="0">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theme" Target="../theme/theme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8.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8.xml"/><Relationship Id="rId6" Type="http://schemas.openxmlformats.org/officeDocument/2006/relationships/image" Target="../media/image18.jp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18.xml"/><Relationship Id="rId6" Type="http://schemas.openxmlformats.org/officeDocument/2006/relationships/image" Target="../media/image10.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8.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118.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11.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118.xml"/><Relationship Id="rId5" Type="http://schemas.openxmlformats.org/officeDocument/2006/relationships/chart" Target="../charts/chart11.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18.xml"/><Relationship Id="rId6" Type="http://schemas.openxmlformats.org/officeDocument/2006/relationships/image" Target="../media/image38.png"/><Relationship Id="rId11" Type="http://schemas.openxmlformats.org/officeDocument/2006/relationships/image" Target="../media/image42.jpg"/><Relationship Id="rId5" Type="http://schemas.openxmlformats.org/officeDocument/2006/relationships/image" Target="../media/image10.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8.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18.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9.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118.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118.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118.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0.png"/><Relationship Id="rId7"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18.xml"/><Relationship Id="rId6" Type="http://schemas.openxmlformats.org/officeDocument/2006/relationships/image" Target="../media/image46.jpg"/><Relationship Id="rId11" Type="http://schemas.openxmlformats.org/officeDocument/2006/relationships/image" Target="../media/image55.png"/><Relationship Id="rId5" Type="http://schemas.openxmlformats.org/officeDocument/2006/relationships/image" Target="../media/image52.pn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118.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118.xml"/><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118.xml"/><Relationship Id="rId6" Type="http://schemas.openxmlformats.org/officeDocument/2006/relationships/image" Target="../media/image59.jpg"/><Relationship Id="rId11" Type="http://schemas.openxmlformats.org/officeDocument/2006/relationships/image" Target="../media/image11.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7.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QoS</a:t>
            </a:r>
            <a:endParaRPr dirty="0"/>
          </a:p>
          <a:p>
            <a:pPr marL="0" marR="0" lvl="0" indent="0" algn="l" rtl="0">
              <a:spcBef>
                <a:spcPts val="1333"/>
              </a:spcBef>
              <a:spcAft>
                <a:spcPts val="0"/>
              </a:spcAft>
              <a:buClr>
                <a:schemeClr val="lt1"/>
              </a:buClr>
              <a:buSzPts val="2000"/>
              <a:buFont typeface="Arial"/>
              <a:buNone/>
            </a:pPr>
            <a:r>
              <a:rPr lang="fr-FR" sz="2000" dirty="0">
                <a:solidFill>
                  <a:schemeClr val="lt1"/>
                </a:solidFill>
              </a:rPr>
              <a:t>Benchmarking report SEMEKPODJI</a:t>
            </a:r>
            <a:r>
              <a:rPr lang="fr-FR" sz="2000" b="0" i="0" u="none" strike="noStrike" cap="none" dirty="0">
                <a:solidFill>
                  <a:schemeClr val="lt1"/>
                </a:solidFill>
                <a:latin typeface="Verdana"/>
                <a:ea typeface="Verdana"/>
                <a:cs typeface="Verdana"/>
                <a:sym typeface="Verdana"/>
              </a:rPr>
              <a:t> </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a:solidFill>
                  <a:schemeClr val="lt1"/>
                </a:solidFill>
              </a:rPr>
              <a:t>November23</a:t>
            </a:r>
            <a:r>
              <a:rPr lang="fr-FR" sz="1400" baseline="30000">
                <a:solidFill>
                  <a:schemeClr val="lt1"/>
                </a:solidFill>
              </a:rPr>
              <a:t>th</a:t>
            </a:r>
            <a:r>
              <a:rPr lang="fr-FR" sz="1400" dirty="0">
                <a:solidFill>
                  <a:schemeClr val="lt1"/>
                </a:solidFill>
              </a:rPr>
              <a:t>, 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3G Data service </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dirty="0">
                <a:solidFill>
                  <a:srgbClr val="86BC25"/>
                </a:solidFill>
                <a:latin typeface="Verdana"/>
                <a:ea typeface="Verdana"/>
                <a:cs typeface="Verdana"/>
                <a:sym typeface="Verdana"/>
              </a:rPr>
              <a:t>TECHNOLOGY</a:t>
            </a:r>
            <a:endParaRPr dirty="0"/>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for MTN,</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ranked first for 3G DL throughput with 2.10Mbps, compared to 2.08Mbps for CELTISS and 2.00Mbps for MOOV.</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MTN is ranked first in term of 3G UL throughput with 1.04 Mbps against 1.00 Mbps for MOOV and CELTISS,</a:t>
            </a:r>
            <a:endParaRPr dirty="0"/>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meets </a:t>
            </a:r>
            <a:r>
              <a:rPr lang="fr-FR" sz="1200" dirty="0" err="1">
                <a:solidFill>
                  <a:srgbClr val="7F7F7F"/>
                </a:solidFill>
                <a:latin typeface="Verdana"/>
                <a:ea typeface="Verdana"/>
                <a:cs typeface="Verdana"/>
                <a:sym typeface="Verdana"/>
              </a:rPr>
              <a:t>ARCEP’s</a:t>
            </a:r>
            <a:r>
              <a:rPr lang="fr-FR" sz="1200" dirty="0">
                <a:solidFill>
                  <a:srgbClr val="7F7F7F"/>
                </a:solidFill>
                <a:latin typeface="Verdana"/>
                <a:ea typeface="Verdana"/>
                <a:cs typeface="Verdana"/>
                <a:sym typeface="Verdana"/>
              </a:rPr>
              <a:t> 3G End User Throughput obligation for download and </a:t>
            </a:r>
            <a:r>
              <a:rPr lang="fr-FR" sz="1200" dirty="0" err="1">
                <a:solidFill>
                  <a:srgbClr val="7F7F7F"/>
                </a:solidFill>
                <a:latin typeface="Verdana"/>
                <a:ea typeface="Verdana"/>
                <a:cs typeface="Verdana"/>
                <a:sym typeface="Verdana"/>
              </a:rPr>
              <a:t>upload</a:t>
            </a:r>
            <a:r>
              <a:rPr lang="fr-FR" sz="1200" dirty="0">
                <a:solidFill>
                  <a:srgbClr val="7F7F7F"/>
                </a:solidFill>
                <a:latin typeface="Verdana"/>
                <a:ea typeface="Verdana"/>
                <a:cs typeface="Verdana"/>
                <a:sym typeface="Verdana"/>
              </a:rPr>
              <a:t>.</a:t>
            </a:r>
          </a:p>
          <a:p>
            <a:pPr marR="0" lvl="0" algn="just" rtl="0">
              <a:lnSpc>
                <a:spcPct val="150000"/>
              </a:lnSpc>
              <a:spcBef>
                <a:spcPts val="0"/>
              </a:spcBef>
              <a:spcAft>
                <a:spcPts val="0"/>
              </a:spcAft>
              <a:buClr>
                <a:srgbClr val="81BC00"/>
              </a:buClr>
              <a:buSzPts val="1200"/>
            </a:pP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Only MTN meets ARCEP’s web browsing service accessibility thresholds.</a:t>
            </a:r>
            <a:endParaRPr lang="en-US"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22483" y="1913766"/>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up to 700% better throughput in 4G than in 3G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 (HSPA-DC), </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Key Results</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a:buClr>
                <a:srgbClr val="414141"/>
              </a:buClr>
              <a:buSzPts val="2400"/>
            </a:pPr>
            <a:r>
              <a:rPr lang="fr-FR" sz="2400" dirty="0">
                <a:solidFill>
                  <a:srgbClr val="414141"/>
                </a:solidFill>
              </a:rPr>
              <a:t>Benchmarking Key Results – Coverage</a:t>
            </a:r>
            <a:br>
              <a:rPr lang="fr-FR" sz="2400" dirty="0">
                <a:solidFill>
                  <a:srgbClr val="414141"/>
                </a:solidFill>
              </a:rPr>
            </a:br>
            <a:br>
              <a:rPr lang="fr-FR" sz="2400" dirty="0">
                <a:solidFill>
                  <a:srgbClr val="414141"/>
                </a:solidFill>
              </a:rPr>
            </a:br>
            <a:r>
              <a:rPr lang="fr-FR" sz="2400" dirty="0">
                <a:solidFill>
                  <a:srgbClr val="7F7F7F"/>
                </a:solidFill>
              </a:rPr>
              <a:t>I</a:t>
            </a:r>
            <a:r>
              <a:rPr lang="fr-FR" dirty="0">
                <a:solidFill>
                  <a:srgbClr val="7F7F7F"/>
                </a:solidFill>
              </a:rPr>
              <a:t>n SEMEKPODJI, </a:t>
            </a:r>
            <a:r>
              <a:rPr lang="en-US" dirty="0">
                <a:solidFill>
                  <a:srgbClr val="7F7F7F"/>
                </a:solidFill>
                <a:latin typeface="Verdana"/>
                <a:ea typeface="Verdana"/>
                <a:cs typeface="Verdana"/>
                <a:sym typeface="Verdana"/>
              </a:rPr>
              <a:t>MTN has the best 2G coverage for all morphologies,</a:t>
            </a:r>
            <a:br>
              <a:rPr lang="fr-FR" dirty="0">
                <a:solidFill>
                  <a:srgbClr val="414141"/>
                </a:solidFill>
              </a:rPr>
            </a:br>
            <a:r>
              <a:rPr lang="en-US" dirty="0">
                <a:solidFill>
                  <a:srgbClr val="7F7F7F"/>
                </a:solidFill>
                <a:latin typeface="Verdana"/>
                <a:ea typeface="Verdana"/>
                <a:cs typeface="Verdana"/>
                <a:sym typeface="Verdana"/>
              </a:rPr>
              <a:t>MTN has th</a:t>
            </a:r>
            <a:r>
              <a:rPr lang="en-US" dirty="0">
                <a:solidFill>
                  <a:srgbClr val="7F7F7F"/>
                </a:solidFill>
              </a:rPr>
              <a:t>e best </a:t>
            </a:r>
            <a:r>
              <a:rPr lang="en-US" dirty="0">
                <a:solidFill>
                  <a:srgbClr val="7F7F7F"/>
                </a:solidFill>
                <a:latin typeface="Verdana"/>
                <a:ea typeface="Verdana"/>
                <a:cs typeface="Verdana"/>
                <a:sym typeface="Verdana"/>
              </a:rPr>
              <a:t>3G coverage and alone satisfys ARCEP requirements</a:t>
            </a:r>
            <a:r>
              <a:rPr lang="en-US" dirty="0">
                <a:solidFill>
                  <a:srgbClr val="7F7F7F"/>
                </a:solidFill>
              </a:rPr>
              <a:t>,</a:t>
            </a:r>
            <a:br>
              <a:rPr lang="en-US" dirty="0">
                <a:solidFill>
                  <a:srgbClr val="7F7F7F"/>
                </a:solidFill>
              </a:rPr>
            </a:br>
            <a:r>
              <a:rPr lang="en-US" dirty="0">
                <a:solidFill>
                  <a:srgbClr val="7F7F7F"/>
                </a:solidFill>
                <a:latin typeface="Verdana"/>
                <a:ea typeface="Verdana"/>
                <a:cs typeface="Verdana"/>
                <a:sym typeface="Verdana"/>
              </a:rPr>
              <a:t>MTN has the best 4G coverge for outdoor morphology,</a:t>
            </a:r>
            <a:br>
              <a:rPr lang="en-US" dirty="0">
                <a:solidFill>
                  <a:srgbClr val="7F7F7F"/>
                </a:solidFill>
                <a:latin typeface="Verdana"/>
                <a:ea typeface="Verdana"/>
                <a:cs typeface="Verdana"/>
                <a:sym typeface="Verdana"/>
              </a:rPr>
            </a:br>
            <a:r>
              <a:rPr lang="en-US" dirty="0">
                <a:solidFill>
                  <a:srgbClr val="7F7F7F"/>
                </a:solidFill>
                <a:latin typeface="Verdana"/>
                <a:ea typeface="Verdana"/>
                <a:cs typeface="Verdana"/>
                <a:sym typeface="Verdana"/>
              </a:rPr>
              <a:t>All operators failed to meet ARCEP requirements for Indoor 4G coverage.</a:t>
            </a:r>
            <a:br>
              <a:rPr lang="fr-FR" dirty="0">
                <a:solidFill>
                  <a:srgbClr val="7F7F7F"/>
                </a:solidFill>
                <a:latin typeface="Verdana"/>
                <a:ea typeface="Verdana"/>
                <a:cs typeface="Verdana"/>
                <a:sym typeface="Verdana"/>
              </a:rPr>
            </a:br>
            <a:br>
              <a:rPr lang="fr-FR"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3309078147"/>
              </p:ext>
            </p:extLst>
          </p:nvPr>
        </p:nvGraphicFramePr>
        <p:xfrm>
          <a:off x="469900" y="2928800"/>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dirty="0">
                          <a:solidFill>
                            <a:srgbClr val="FFFFFF"/>
                          </a:solidFill>
                          <a:latin typeface="Verdana"/>
                          <a:ea typeface="Verdana"/>
                          <a:cs typeface="Verdana"/>
                          <a:sym typeface="Verdana"/>
                        </a:rPr>
                        <a:t>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2G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Incar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Incar: Rxlev &gt;-87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99,87%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99,31%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98,68%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Outdoor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Outdoor: Rxlev &gt;-92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Outdoor: Rxlev &gt;-74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81,62%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sz="1100" b="1" i="0" u="none" strike="noStrike" cap="none" dirty="0">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77,48%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81,48%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3G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err="1">
                          <a:solidFill>
                            <a:srgbClr val="000000"/>
                          </a:solidFill>
                          <a:latin typeface="Verdana"/>
                          <a:ea typeface="Verdana"/>
                          <a:cs typeface="Verdana"/>
                          <a:sym typeface="Verdana"/>
                        </a:rPr>
                        <a:t>Incar,Indoor,Outdoor</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RSCP &lt;-85 dBm</a:t>
                      </a:r>
                      <a:endParaRPr sz="1100" b="0" i="0" u="none" strike="noStrike" cap="none" dirty="0">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91,68%</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83,54%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86,35%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lang="fr-FR" sz="1100"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4G Coverage Rate</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Incar</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&lt;-90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91,63%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89,24%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95,73%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Outdoor</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&lt;-95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96,10%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95,73%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92,24%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More than 90% with  RSRP &lt;-78 dBm*</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52,55%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50,09%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r>
                        <a:rPr lang="fr-FR" sz="1100" b="0" i="0" u="none" strike="noStrike" cap="none">
                          <a:solidFill>
                            <a:schemeClr val="dk1"/>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46,93%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a:t>
                      </a: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2G/3G voice and SMS 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network </a:t>
            </a:r>
            <a:r>
              <a:rPr lang="fr-FR" dirty="0">
                <a:solidFill>
                  <a:srgbClr val="7F7F7F"/>
                </a:solidFill>
              </a:rPr>
              <a:t>is clear leader </a:t>
            </a:r>
            <a:r>
              <a:rPr lang="fr-FR" dirty="0">
                <a:solidFill>
                  <a:srgbClr val="7F7F7F"/>
                </a:solidFill>
                <a:latin typeface="Verdana"/>
                <a:ea typeface="Verdana"/>
                <a:cs typeface="Verdana"/>
                <a:sym typeface="Verdana"/>
              </a:rPr>
              <a:t>in retainability CDR (%) and meets ARCEP requirements,</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is leading in accessibility but slightly exceeds ARCEP threshold,</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needs to improve its </a:t>
            </a:r>
            <a:r>
              <a:rPr lang="fr-FR" dirty="0">
                <a:latin typeface="Verdana"/>
                <a:ea typeface="Verdana"/>
                <a:cs typeface="Verdana"/>
                <a:sym typeface="Verdana"/>
              </a:rPr>
              <a:t>Voice Quality MOS </a:t>
            </a:r>
            <a:r>
              <a:rPr lang="fr-FR" dirty="0">
                <a:solidFill>
                  <a:srgbClr val="7F7F7F"/>
                </a:solidFill>
                <a:latin typeface="Verdana"/>
                <a:ea typeface="Verdana"/>
                <a:cs typeface="Verdana"/>
                <a:sym typeface="Verdana"/>
              </a:rPr>
              <a:t>and </a:t>
            </a:r>
            <a:r>
              <a:rPr lang="fr-FR" dirty="0">
                <a:latin typeface="Verdana"/>
                <a:ea typeface="Verdana"/>
                <a:cs typeface="Verdana"/>
                <a:sym typeface="Verdana"/>
              </a:rPr>
              <a:t>SMS Send </a:t>
            </a:r>
            <a:r>
              <a:rPr lang="fr-FR" dirty="0">
                <a:solidFill>
                  <a:srgbClr val="7F7F7F"/>
                </a:solidFill>
                <a:latin typeface="Verdana"/>
                <a:ea typeface="Verdana"/>
                <a:cs typeface="Verdana"/>
                <a:sym typeface="Verdana"/>
              </a:rPr>
              <a:t>duration. </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3019214559"/>
              </p:ext>
            </p:extLst>
          </p:nvPr>
        </p:nvGraphicFramePr>
        <p:xfrm>
          <a:off x="469900" y="2441604"/>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1,63%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2,05%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1,72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Retainability: Call drop rate</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1,66%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=&lt;98%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98,14%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96,17%</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98,04%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Integrity: Voice quality</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3,70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3,85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3</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SMS sending success rate % (E2E </a:t>
                      </a:r>
                      <a:r>
                        <a:rPr lang="fr-FR" sz="1100" b="0" i="0" u="none" strike="noStrike" cap="none" dirty="0" err="1">
                          <a:solidFill>
                            <a:srgbClr val="000000"/>
                          </a:solidFill>
                          <a:latin typeface="Verdana"/>
                          <a:ea typeface="Verdana"/>
                          <a:cs typeface="Verdana"/>
                          <a:sym typeface="Verdana"/>
                        </a:rPr>
                        <a:t>delivery</a:t>
                      </a:r>
                      <a:r>
                        <a:rPr lang="fr-FR" sz="1100" b="0" i="0" u="none" strike="noStrike" cap="none" dirty="0">
                          <a:solidFill>
                            <a:srgbClr val="000000"/>
                          </a:solidFill>
                          <a:latin typeface="Verdana"/>
                          <a:ea typeface="Verdana"/>
                          <a:cs typeface="Verdana"/>
                          <a:sym typeface="Verdana"/>
                        </a:rPr>
                        <a:t> Time&lt;6 sec)</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90,22%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84,43%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96,63%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2</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SMS </a:t>
                      </a:r>
                      <a:r>
                        <a:rPr lang="fr-FR" sz="1100" b="0" i="0" u="none" strike="noStrike" cap="none" dirty="0" err="1">
                          <a:solidFill>
                            <a:srgbClr val="000000"/>
                          </a:solidFill>
                          <a:latin typeface="Verdana"/>
                          <a:ea typeface="Verdana"/>
                          <a:cs typeface="Verdana"/>
                          <a:sym typeface="Verdana"/>
                        </a:rPr>
                        <a:t>receving</a:t>
                      </a:r>
                      <a:r>
                        <a:rPr lang="fr-FR" sz="1100" b="0" i="0" u="none" strike="noStrike" cap="none" dirty="0">
                          <a:solidFill>
                            <a:srgbClr val="000000"/>
                          </a:solidFill>
                          <a:latin typeface="Verdana"/>
                          <a:ea typeface="Verdana"/>
                          <a:cs typeface="Verdana"/>
                          <a:sym typeface="Verdana"/>
                        </a:rPr>
                        <a:t> success rate %</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88,51%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82,10%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92,86%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3G Data Summary</a:t>
            </a:r>
            <a:br>
              <a:rPr lang="fr-FR" sz="2400" dirty="0">
                <a:solidFill>
                  <a:srgbClr val="414141"/>
                </a:solidFill>
              </a:rPr>
            </a:br>
            <a:br>
              <a:rPr lang="fr-FR" sz="2400" dirty="0">
                <a:solidFill>
                  <a:srgbClr val="414141"/>
                </a:solidFill>
              </a:rPr>
            </a:br>
            <a:r>
              <a:rPr lang="fr-FR" dirty="0">
                <a:solidFill>
                  <a:srgbClr val="7F7F7F"/>
                </a:solidFill>
              </a:rPr>
              <a:t>MTN is ranked first for all 3G data services, </a:t>
            </a:r>
            <a:br>
              <a:rPr lang="fr-FR" sz="2400" dirty="0">
                <a:solidFill>
                  <a:srgbClr val="414141"/>
                </a:solidFill>
              </a:rPr>
            </a:br>
            <a:r>
              <a:rPr lang="fr-FR" dirty="0">
                <a:solidFill>
                  <a:srgbClr val="7F7F7F"/>
                </a:solidFill>
              </a:rPr>
              <a:t>Only MTN’s </a:t>
            </a:r>
            <a:r>
              <a:rPr lang="fr-FR" dirty="0">
                <a:solidFill>
                  <a:srgbClr val="7F7F7F"/>
                </a:solidFill>
                <a:latin typeface="Verdana"/>
                <a:ea typeface="Verdana"/>
                <a:cs typeface="Verdana"/>
                <a:sym typeface="Verdana"/>
              </a:rPr>
              <a:t>network in 3G DATA meets ARCEP requirements.</a:t>
            </a:r>
            <a:br>
              <a:rPr lang="fr-FR" dirty="0">
                <a:solidFill>
                  <a:srgbClr val="7F7F7F"/>
                </a:solidFill>
                <a:latin typeface="Verdana"/>
                <a:ea typeface="Verdana"/>
                <a:cs typeface="Verdana"/>
                <a:sym typeface="Verdana"/>
              </a:rPr>
            </a:b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1399129235"/>
              </p:ext>
            </p:extLst>
          </p:nvPr>
        </p:nvGraphicFramePr>
        <p:xfrm>
          <a:off x="469897" y="221062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74857">
                  <a:extLst>
                    <a:ext uri="{9D8B030D-6E8A-4147-A177-3AD203B41FA5}">
                      <a16:colId xmlns:a16="http://schemas.microsoft.com/office/drawing/2014/main" val="20007"/>
                    </a:ext>
                  </a:extLst>
                </a:gridCol>
                <a:gridCol w="805168">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Successful internet connexion rate</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100,00%</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100,00%</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100,00%</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5,96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6,01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6,89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Web service failure rate</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&lt;4%</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1,80%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chemeClr val="dk1"/>
                          </a:solidFill>
                          <a:latin typeface="Verdana"/>
                          <a:ea typeface="Verdana"/>
                          <a:cs typeface="Verdana"/>
                          <a:sym typeface="Verdana"/>
                        </a:rPr>
                        <a:t>OK</a:t>
                      </a:r>
                      <a:endParaRPr b="0"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4,78%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15,3%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FTP failure rate UL/DL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0,00%/1,47%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0,64%/2,31%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1,07%/0,0%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FTP Data transmission average (DL)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2,107</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2,007</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2,083</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FTP Data transmission average (UL)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1,022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1,009</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1,002</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Results – 4G Data Summary</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MTN’s 4G DATA End User KPIs </a:t>
            </a:r>
            <a:r>
              <a:rPr lang="fr-FR" dirty="0" err="1">
                <a:solidFill>
                  <a:srgbClr val="7F7F7F"/>
                </a:solidFill>
                <a:latin typeface="Verdana"/>
                <a:ea typeface="Verdana"/>
                <a:cs typeface="Verdana"/>
                <a:sym typeface="Verdana"/>
              </a:rPr>
              <a:t>satisfy</a:t>
            </a:r>
            <a:r>
              <a:rPr lang="fr-FR" dirty="0">
                <a:solidFill>
                  <a:srgbClr val="7F7F7F"/>
                </a:solidFill>
                <a:latin typeface="Verdana"/>
                <a:ea typeface="Verdana"/>
                <a:cs typeface="Verdana"/>
                <a:sym typeface="Verdana"/>
              </a:rPr>
              <a:t> ARCEP requirements,</a:t>
            </a:r>
            <a:br>
              <a:rPr lang="fr-FR" dirty="0">
                <a:solidFill>
                  <a:srgbClr val="414141"/>
                </a:solidFill>
              </a:rPr>
            </a:br>
            <a:r>
              <a:rPr lang="fr-FR" dirty="0">
                <a:solidFill>
                  <a:srgbClr val="7F7F7F"/>
                </a:solidFill>
                <a:latin typeface="Verdana"/>
                <a:ea typeface="Verdana"/>
                <a:cs typeface="Verdana"/>
                <a:sym typeface="Verdana"/>
              </a:rPr>
              <a:t>MTN is ranked second in 4G DL THP after MOOV’s ,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a:t>
            </a:r>
            <a:r>
              <a:rPr lang="fr-FR" dirty="0">
                <a:solidFill>
                  <a:srgbClr val="7F7F7F"/>
                </a:solidFill>
              </a:rPr>
              <a:t>has </a:t>
            </a:r>
            <a:r>
              <a:rPr lang="fr-FR" dirty="0" err="1">
                <a:solidFill>
                  <a:srgbClr val="7F7F7F"/>
                </a:solidFill>
                <a:latin typeface="Verdana"/>
                <a:ea typeface="Verdana"/>
                <a:cs typeface="Verdana"/>
                <a:sym typeface="Verdana"/>
              </a:rPr>
              <a:t>outperformed</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its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competitors</a:t>
            </a:r>
            <a:r>
              <a:rPr lang="fr-FR" dirty="0">
                <a:solidFill>
                  <a:srgbClr val="7F7F7F"/>
                </a:solidFill>
                <a:latin typeface="Verdana"/>
                <a:ea typeface="Verdana"/>
                <a:cs typeface="Verdana"/>
                <a:sym typeface="Verdana"/>
              </a:rPr>
              <a:t> in 4G UL THP.</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3802633478"/>
              </p:ext>
            </p:extLst>
          </p:nvPr>
        </p:nvGraphicFramePr>
        <p:xfrm>
          <a:off x="469900" y="2784362"/>
          <a:ext cx="11579600"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1124465">
                  <a:extLst>
                    <a:ext uri="{9D8B030D-6E8A-4147-A177-3AD203B41FA5}">
                      <a16:colId xmlns:a16="http://schemas.microsoft.com/office/drawing/2014/main" val="20005"/>
                    </a:ext>
                  </a:extLst>
                </a:gridCol>
                <a:gridCol w="762335">
                  <a:extLst>
                    <a:ext uri="{9D8B030D-6E8A-4147-A177-3AD203B41FA5}">
                      <a16:colId xmlns:a16="http://schemas.microsoft.com/office/drawing/2014/main" val="20006"/>
                    </a:ext>
                  </a:extLst>
                </a:gridCol>
                <a:gridCol w="833200">
                  <a:extLst>
                    <a:ext uri="{9D8B030D-6E8A-4147-A177-3AD203B41FA5}">
                      <a16:colId xmlns:a16="http://schemas.microsoft.com/office/drawing/2014/main" val="20007"/>
                    </a:ext>
                  </a:extLst>
                </a:gridCol>
                <a:gridCol w="96577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4G HTTP Browsing</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Web service failure rate (%)</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1,67%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2,29%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0,77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2</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FTP failure rate UL/DL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0%/1,47%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0,64%/2,31%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1,07%/0%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FTP Data transmission average (DL)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16,025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19,923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12,973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2</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FTP Data transmission average (UL)</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14,533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9,630</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11,336</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2G/3G/4G coverage</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7"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982484970"/>
              </p:ext>
            </p:extLst>
          </p:nvPr>
        </p:nvGraphicFramePr>
        <p:xfrm>
          <a:off x="469900" y="2160596"/>
          <a:ext cx="9616209" cy="4067090"/>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coverage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MOOV and CELTISS’s 2G coverage meets ARCEP </a:t>
            </a:r>
            <a:r>
              <a:rPr lang="fr-FR" dirty="0" err="1">
                <a:solidFill>
                  <a:srgbClr val="7F7F7F"/>
                </a:solidFill>
                <a:latin typeface="Verdana"/>
                <a:ea typeface="Verdana"/>
                <a:cs typeface="Verdana"/>
                <a:sym typeface="Verdana"/>
              </a:rPr>
              <a:t>RxLev</a:t>
            </a:r>
            <a:r>
              <a:rPr lang="fr-FR" dirty="0">
                <a:solidFill>
                  <a:srgbClr val="7F7F7F"/>
                </a:solidFill>
                <a:latin typeface="Verdana"/>
                <a:ea typeface="Verdana"/>
                <a:cs typeface="Verdana"/>
                <a:sym typeface="Verdana"/>
              </a:rPr>
              <a:t> thresholds</a:t>
            </a:r>
            <a:r>
              <a:rPr lang="fr-FR" dirty="0">
                <a:solidFill>
                  <a:srgbClr val="7F7F7F"/>
                </a:solidFill>
              </a:rPr>
              <a:t> for Incar and outdoor categories but not </a:t>
            </a:r>
            <a:r>
              <a:rPr lang="fr-FR" dirty="0" err="1">
                <a:solidFill>
                  <a:srgbClr val="7F7F7F"/>
                </a:solidFill>
              </a:rPr>
              <a:t>satisfy</a:t>
            </a:r>
            <a:r>
              <a:rPr lang="fr-FR" dirty="0">
                <a:solidFill>
                  <a:srgbClr val="7F7F7F"/>
                </a:solidFill>
              </a:rPr>
              <a:t>  ARCEP requirements for Indoor </a:t>
            </a:r>
            <a:r>
              <a:rPr lang="fr-FR" dirty="0" err="1">
                <a:solidFill>
                  <a:srgbClr val="7F7F7F"/>
                </a:solidFill>
              </a:rPr>
              <a:t>category</a:t>
            </a:r>
            <a:r>
              <a:rPr lang="fr-FR" dirty="0">
                <a:solidFill>
                  <a:srgbClr val="7F7F7F"/>
                </a:solidFill>
              </a:rPr>
              <a:t>,</a:t>
            </a:r>
            <a:br>
              <a:rPr lang="fr-FR" dirty="0">
                <a:solidFill>
                  <a:srgbClr val="7F7F7F"/>
                </a:solidFill>
              </a:rPr>
            </a:br>
            <a:r>
              <a:rPr lang="fr-FR" dirty="0">
                <a:solidFill>
                  <a:srgbClr val="7F7F7F"/>
                </a:solidFill>
              </a:rPr>
              <a:t>MTN has the best 2G coverage for all categories Indoor, Incar and outdoor.  </a:t>
            </a:r>
            <a:br>
              <a:rPr lang="fr-FR" dirty="0">
                <a:solidFill>
                  <a:srgbClr val="7F7F7F"/>
                </a:solidFill>
              </a:rPr>
            </a:br>
            <a:br>
              <a:rPr lang="fr-FR" dirty="0">
                <a:solidFill>
                  <a:srgbClr val="7F7F7F"/>
                </a:solidFill>
              </a:rPr>
            </a:b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a:cxnSpLocks/>
          </p:cNvCxnSpPr>
          <p:nvPr/>
        </p:nvCxnSpPr>
        <p:spPr>
          <a:xfrm>
            <a:off x="1005840" y="3230298"/>
            <a:ext cx="9080269"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17" name="Picture 16">
            <a:extLst>
              <a:ext uri="{FF2B5EF4-FFF2-40B4-BE49-F238E27FC236}">
                <a16:creationId xmlns:a16="http://schemas.microsoft.com/office/drawing/2014/main" id="{63F1A1F8-1F8E-25C7-87F9-C0FED2EC82D7}"/>
              </a:ext>
            </a:extLst>
          </p:cNvPr>
          <p:cNvPicPr>
            <a:picLocks noChangeAspect="1"/>
          </p:cNvPicPr>
          <p:nvPr/>
        </p:nvPicPr>
        <p:blipFill>
          <a:blip r:embed="rId3"/>
          <a:stretch>
            <a:fillRect/>
          </a:stretch>
        </p:blipFill>
        <p:spPr>
          <a:xfrm>
            <a:off x="8337456" y="1899384"/>
            <a:ext cx="3692619" cy="3569185"/>
          </a:xfrm>
          <a:prstGeom prst="rect">
            <a:avLst/>
          </a:prstGeom>
        </p:spPr>
      </p:pic>
      <p:pic>
        <p:nvPicPr>
          <p:cNvPr id="13" name="Picture 12">
            <a:extLst>
              <a:ext uri="{FF2B5EF4-FFF2-40B4-BE49-F238E27FC236}">
                <a16:creationId xmlns:a16="http://schemas.microsoft.com/office/drawing/2014/main" id="{AF514C64-EBC0-1A8F-89E1-3FF73161583C}"/>
              </a:ext>
            </a:extLst>
          </p:cNvPr>
          <p:cNvPicPr>
            <a:picLocks noChangeAspect="1"/>
          </p:cNvPicPr>
          <p:nvPr/>
        </p:nvPicPr>
        <p:blipFill>
          <a:blip r:embed="rId4"/>
          <a:stretch>
            <a:fillRect/>
          </a:stretch>
        </p:blipFill>
        <p:spPr>
          <a:xfrm>
            <a:off x="4281464" y="1881620"/>
            <a:ext cx="3835538" cy="3569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D52E9337-D693-7AF4-927C-D69BE794FB41}"/>
              </a:ext>
            </a:extLst>
          </p:cNvPr>
          <p:cNvPicPr>
            <a:picLocks noChangeAspect="1"/>
          </p:cNvPicPr>
          <p:nvPr/>
        </p:nvPicPr>
        <p:blipFill>
          <a:blip r:embed="rId5"/>
          <a:stretch>
            <a:fillRect/>
          </a:stretch>
        </p:blipFill>
        <p:spPr>
          <a:xfrm>
            <a:off x="365301" y="1863856"/>
            <a:ext cx="3754415" cy="3604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2G coverage - Maps</a:t>
            </a:r>
            <a:br>
              <a:rPr lang="fr-FR" sz="2400" dirty="0">
                <a:solidFill>
                  <a:srgbClr val="414141"/>
                </a:solidFill>
              </a:rPr>
            </a:br>
            <a:br>
              <a:rPr lang="fr-FR" sz="2400" dirty="0">
                <a:solidFill>
                  <a:srgbClr val="414141"/>
                </a:solidFill>
              </a:rPr>
            </a:br>
            <a:r>
              <a:rPr lang="fr-FR" sz="2400" dirty="0">
                <a:solidFill>
                  <a:srgbClr val="7F7F7F"/>
                </a:solidFill>
                <a:latin typeface="Verdana"/>
                <a:ea typeface="Verdana"/>
                <a:cs typeface="Verdana"/>
                <a:sym typeface="Verdana"/>
              </a:rPr>
              <a:t>MTN’s 2G coverage is </a:t>
            </a:r>
            <a:r>
              <a:rPr lang="fr-FR" sz="2400" dirty="0">
                <a:solidFill>
                  <a:srgbClr val="7F7F7F"/>
                </a:solidFill>
              </a:rPr>
              <a:t>better than</a:t>
            </a:r>
            <a:r>
              <a:rPr lang="fr-FR" sz="2400" dirty="0">
                <a:solidFill>
                  <a:srgbClr val="7F7F7F"/>
                </a:solidFill>
                <a:latin typeface="Verdana"/>
                <a:ea typeface="Verdana"/>
                <a:cs typeface="Verdana"/>
                <a:sym typeface="Verdana"/>
              </a:rPr>
              <a:t> MOOV’s and CELTISS’s.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6">
            <a:alphaModFix/>
          </a:blip>
          <a:srcRect/>
          <a:stretch/>
        </p:blipFill>
        <p:spPr>
          <a:xfrm>
            <a:off x="365301" y="1899384"/>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7">
            <a:alphaModFix/>
          </a:blip>
          <a:srcRect l="8657" r="10313"/>
          <a:stretch/>
        </p:blipFill>
        <p:spPr>
          <a:xfrm>
            <a:off x="4281462" y="1904787"/>
            <a:ext cx="241377"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63" name="Google Shape;1863;p28"/>
          <p:cNvPicPr preferRelativeResize="0"/>
          <p:nvPr/>
        </p:nvPicPr>
        <p:blipFill rotWithShape="1">
          <a:blip r:embed="rId8">
            <a:alphaModFix/>
          </a:blip>
          <a:srcRect/>
          <a:stretch/>
        </p:blipFill>
        <p:spPr>
          <a:xfrm>
            <a:off x="8379217" y="1911512"/>
            <a:ext cx="361361" cy="310577"/>
          </a:xfrm>
          <a:prstGeom prst="rect">
            <a:avLst/>
          </a:prstGeom>
          <a:noFill/>
          <a:ln>
            <a:noFill/>
          </a:ln>
        </p:spPr>
      </p:pic>
      <p:pic>
        <p:nvPicPr>
          <p:cNvPr id="11" name="Picture 10">
            <a:extLst>
              <a:ext uri="{FF2B5EF4-FFF2-40B4-BE49-F238E27FC236}">
                <a16:creationId xmlns:a16="http://schemas.microsoft.com/office/drawing/2014/main" id="{FC89D6D9-4EEC-ACC7-0B32-EA99E24F1C0C}"/>
              </a:ext>
            </a:extLst>
          </p:cNvPr>
          <p:cNvPicPr>
            <a:picLocks noChangeAspect="1"/>
          </p:cNvPicPr>
          <p:nvPr/>
        </p:nvPicPr>
        <p:blipFill>
          <a:blip r:embed="rId9"/>
          <a:stretch>
            <a:fillRect/>
          </a:stretch>
        </p:blipFill>
        <p:spPr>
          <a:xfrm>
            <a:off x="2296333" y="1863856"/>
            <a:ext cx="1836579" cy="1005927"/>
          </a:xfrm>
          <a:prstGeom prst="rect">
            <a:avLst/>
          </a:prstGeom>
        </p:spPr>
      </p:pic>
      <p:pic>
        <p:nvPicPr>
          <p:cNvPr id="15" name="Picture 14">
            <a:extLst>
              <a:ext uri="{FF2B5EF4-FFF2-40B4-BE49-F238E27FC236}">
                <a16:creationId xmlns:a16="http://schemas.microsoft.com/office/drawing/2014/main" id="{666525CA-8727-1503-A1AB-D647A4B3096B}"/>
              </a:ext>
            </a:extLst>
          </p:cNvPr>
          <p:cNvPicPr>
            <a:picLocks noChangeAspect="1"/>
          </p:cNvPicPr>
          <p:nvPr/>
        </p:nvPicPr>
        <p:blipFill>
          <a:blip r:embed="rId10"/>
          <a:stretch>
            <a:fillRect/>
          </a:stretch>
        </p:blipFill>
        <p:spPr>
          <a:xfrm>
            <a:off x="6465915" y="1881620"/>
            <a:ext cx="1692849" cy="975304"/>
          </a:xfrm>
          <a:prstGeom prst="rect">
            <a:avLst/>
          </a:prstGeom>
        </p:spPr>
      </p:pic>
      <p:pic>
        <p:nvPicPr>
          <p:cNvPr id="19" name="Picture 18">
            <a:extLst>
              <a:ext uri="{FF2B5EF4-FFF2-40B4-BE49-F238E27FC236}">
                <a16:creationId xmlns:a16="http://schemas.microsoft.com/office/drawing/2014/main" id="{90E7D24A-F713-5705-EDA2-05709FEAF475}"/>
              </a:ext>
            </a:extLst>
          </p:cNvPr>
          <p:cNvPicPr>
            <a:picLocks noChangeAspect="1"/>
          </p:cNvPicPr>
          <p:nvPr/>
        </p:nvPicPr>
        <p:blipFill>
          <a:blip r:embed="rId11"/>
          <a:stretch>
            <a:fillRect/>
          </a:stretch>
        </p:blipFill>
        <p:spPr>
          <a:xfrm>
            <a:off x="10412361" y="1899385"/>
            <a:ext cx="1617714" cy="957540"/>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7"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962030446"/>
              </p:ext>
            </p:extLst>
          </p:nvPr>
        </p:nvGraphicFramePr>
        <p:xfrm>
          <a:off x="469900" y="2217734"/>
          <a:ext cx="9637662" cy="4026480"/>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coverage</a:t>
            </a:r>
            <a:br>
              <a:rPr lang="fr-FR" sz="2400" dirty="0">
                <a:solidFill>
                  <a:srgbClr val="414141"/>
                </a:solidFill>
              </a:rPr>
            </a:b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Only MTN’s 3G coverage meets ARCEP requirements</a:t>
            </a:r>
            <a:r>
              <a:rPr lang="fr-FR" dirty="0">
                <a:solidFill>
                  <a:srgbClr val="7F7F7F"/>
                </a:solidFill>
              </a:rPr>
              <a:t> compared to competitors,</a:t>
            </a:r>
            <a:br>
              <a:rPr lang="fr-FR" dirty="0">
                <a:solidFill>
                  <a:srgbClr val="7F7F7F"/>
                </a:solidFill>
              </a:rPr>
            </a:br>
            <a:r>
              <a:rPr lang="fr-FR" dirty="0">
                <a:solidFill>
                  <a:srgbClr val="7F7F7F"/>
                </a:solidFill>
              </a:rPr>
              <a:t>MTN has the best 3G coverage in SEMEKPODJI city.</a:t>
            </a:r>
            <a:r>
              <a:rPr lang="fr-FR" dirty="0">
                <a:solidFill>
                  <a:srgbClr val="7F7F7F"/>
                </a:solidFill>
                <a:latin typeface="Verdana"/>
                <a:ea typeface="Verdana"/>
                <a:cs typeface="Verdana"/>
                <a:sym typeface="Verdana"/>
              </a:rPr>
              <a:t> </a:t>
            </a:r>
            <a:br>
              <a:rPr lang="fr-FR" dirty="0">
                <a:solidFill>
                  <a:srgbClr val="7F7F7F"/>
                </a:solidFill>
                <a:latin typeface="Verdana"/>
                <a:ea typeface="Verdana"/>
                <a:cs typeface="Verdana"/>
                <a:sym typeface="Verdana"/>
              </a:rPr>
            </a:b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a:cxnSpLocks/>
          </p:cNvCxnSpPr>
          <p:nvPr/>
        </p:nvCxnSpPr>
        <p:spPr>
          <a:xfrm>
            <a:off x="1117600" y="3263057"/>
            <a:ext cx="8900160"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Summary</a:t>
            </a:r>
            <a:endParaRPr dirty="0"/>
          </a:p>
        </p:txBody>
      </p:sp>
      <p:sp>
        <p:nvSpPr>
          <p:cNvPr id="1439" name="Google Shape;1439;p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Font typeface="Arial"/>
              <a:buNone/>
              <a:defRPr sz="651" b="0" i="0" u="none" strike="noStrike" cap="none">
                <a:solidFill>
                  <a:schemeClr val="dk1"/>
                </a:solidFill>
                <a:latin typeface="Verdana"/>
                <a:ea typeface="Verdana"/>
                <a:cs typeface="Verdana"/>
                <a:sym typeface="Verdana"/>
              </a:defRPr>
            </a:lvl9p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mtClean="0"/>
              <a:p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extLst>
              <p:ext uri="{D42A27DB-BD31-4B8C-83A1-F6EECF244321}">
                <p14:modId xmlns:p14="http://schemas.microsoft.com/office/powerpoint/2010/main" val="2964788844"/>
              </p:ext>
            </p:extLst>
          </p:nvPr>
        </p:nvGraphicFramePr>
        <p:xfrm>
          <a:off x="921482" y="1430005"/>
          <a:ext cx="10996150" cy="3552450"/>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a:solidFill>
                            <a:srgbClr val="414141"/>
                          </a:solidFill>
                          <a:latin typeface="Verdana"/>
                          <a:ea typeface="Verdana"/>
                          <a:cs typeface="Verdana"/>
                          <a:sym typeface="Quattrocento Sans"/>
                        </a:rPr>
                        <a:t>Scope of </a:t>
                      </a:r>
                      <a:r>
                        <a:rPr lang="fr-FR" sz="1600" b="0" i="0" u="none" strike="noStrike" cap="none" dirty="0" err="1">
                          <a:solidFill>
                            <a:srgbClr val="414141"/>
                          </a:solidFill>
                          <a:latin typeface="Verdana"/>
                          <a:ea typeface="Verdana"/>
                          <a:cs typeface="Verdana"/>
                          <a:sym typeface="Quattrocento Sans"/>
                        </a:rPr>
                        <a:t>Intermediate</a:t>
                      </a:r>
                      <a:r>
                        <a:rPr lang="fr-FR" sz="1600" b="0" i="0" u="none" strike="noStrike" cap="none" dirty="0">
                          <a:solidFill>
                            <a:srgbClr val="414141"/>
                          </a:solidFill>
                          <a:latin typeface="Verdana"/>
                          <a:ea typeface="Verdana"/>
                          <a:cs typeface="Verdana"/>
                          <a:sym typeface="Quattrocento Sans"/>
                        </a:rPr>
                        <a:t> Report</a:t>
                      </a:r>
                      <a:endParaRPr sz="1600" b="0" i="0" u="none" strike="noStrike" cap="none" dirty="0">
                        <a:solidFill>
                          <a:srgbClr val="414141"/>
                        </a:solidFill>
                        <a:latin typeface="Verdana"/>
                        <a:ea typeface="Verdana"/>
                        <a:cs typeface="Verdana"/>
                        <a:sym typeface="Arial"/>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3</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err="1">
                          <a:solidFill>
                            <a:srgbClr val="414141"/>
                          </a:solidFill>
                          <a:latin typeface="Verdana"/>
                          <a:ea typeface="Verdana"/>
                          <a:cs typeface="Verdana"/>
                          <a:sym typeface="Verdana"/>
                        </a:rPr>
                        <a:t>Executive</a:t>
                      </a:r>
                      <a:r>
                        <a:rPr lang="fr-FR" sz="1600" b="0" i="0" u="none" strike="noStrike" cap="none" dirty="0">
                          <a:solidFill>
                            <a:srgbClr val="414141"/>
                          </a:solidFill>
                          <a:latin typeface="Verdana"/>
                          <a:ea typeface="Verdana"/>
                          <a:cs typeface="Verdana"/>
                          <a:sym typeface="Verdana"/>
                        </a:rPr>
                        <a:t> </a:t>
                      </a:r>
                      <a:r>
                        <a:rPr lang="fr-FR" sz="1600" b="0" i="0" u="none" strike="noStrike" cap="none" dirty="0" err="1">
                          <a:solidFill>
                            <a:srgbClr val="414141"/>
                          </a:solidFill>
                          <a:latin typeface="Verdana"/>
                          <a:ea typeface="Verdana"/>
                          <a:cs typeface="Verdana"/>
                          <a:sym typeface="Verdana"/>
                        </a:rPr>
                        <a:t>Summary</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5</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11</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23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33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1" name="Google Shape;1441;p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651"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0" marR="0" lvl="0" indent="0" algn="l" rtl="0">
              <a:lnSpc>
                <a:spcPct val="100000"/>
              </a:lnSpc>
              <a:spcBef>
                <a:spcPts val="0"/>
              </a:spcBef>
              <a:spcAft>
                <a:spcPts val="0"/>
              </a:spcAft>
              <a:buClr>
                <a:srgbClr val="000000"/>
              </a:buClr>
              <a:buSzPts val="651"/>
              <a:buFont typeface="Verdana"/>
              <a:buNone/>
            </a:pP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11" name="Picture 10">
            <a:extLst>
              <a:ext uri="{FF2B5EF4-FFF2-40B4-BE49-F238E27FC236}">
                <a16:creationId xmlns:a16="http://schemas.microsoft.com/office/drawing/2014/main" id="{CE965A99-35B6-EEF2-20CE-2DEDC0BEF60C}"/>
              </a:ext>
            </a:extLst>
          </p:cNvPr>
          <p:cNvPicPr>
            <a:picLocks noChangeAspect="1"/>
          </p:cNvPicPr>
          <p:nvPr/>
        </p:nvPicPr>
        <p:blipFill>
          <a:blip r:embed="rId3"/>
          <a:stretch>
            <a:fillRect/>
          </a:stretch>
        </p:blipFill>
        <p:spPr>
          <a:xfrm>
            <a:off x="8325991" y="1894169"/>
            <a:ext cx="3704084" cy="3069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4FCD4FFA-E412-7C6C-61A0-D8848DB5F798}"/>
              </a:ext>
            </a:extLst>
          </p:cNvPr>
          <p:cNvPicPr>
            <a:picLocks noChangeAspect="1"/>
          </p:cNvPicPr>
          <p:nvPr/>
        </p:nvPicPr>
        <p:blipFill>
          <a:blip r:embed="rId4"/>
          <a:stretch>
            <a:fillRect/>
          </a:stretch>
        </p:blipFill>
        <p:spPr>
          <a:xfrm>
            <a:off x="4416114" y="1884312"/>
            <a:ext cx="3786610" cy="308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5632A338-A5CA-BB29-9F42-1257F384B23C}"/>
              </a:ext>
            </a:extLst>
          </p:cNvPr>
          <p:cNvPicPr>
            <a:picLocks noChangeAspect="1"/>
          </p:cNvPicPr>
          <p:nvPr/>
        </p:nvPicPr>
        <p:blipFill>
          <a:blip r:embed="rId5"/>
          <a:stretch>
            <a:fillRect/>
          </a:stretch>
        </p:blipFill>
        <p:spPr>
          <a:xfrm>
            <a:off x="463734" y="1894169"/>
            <a:ext cx="3786610" cy="308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3G </a:t>
            </a:r>
            <a:r>
              <a:rPr lang="fr-FR" sz="2400" dirty="0" err="1">
                <a:solidFill>
                  <a:srgbClr val="414141"/>
                </a:solidFill>
              </a:rPr>
              <a:t>coverage-Maps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MTN’s 3G coverage is better than MOOV’s and CELTISS’s.</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469900" y="1913884"/>
            <a:ext cx="282879" cy="252799"/>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430919" y="1904026"/>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1890" name="Google Shape;1890;p30"/>
          <p:cNvPicPr preferRelativeResize="0"/>
          <p:nvPr/>
        </p:nvPicPr>
        <p:blipFill rotWithShape="1">
          <a:blip r:embed="rId8">
            <a:alphaModFix/>
          </a:blip>
          <a:srcRect/>
          <a:stretch/>
        </p:blipFill>
        <p:spPr>
          <a:xfrm>
            <a:off x="8340796" y="1898302"/>
            <a:ext cx="350920" cy="278237"/>
          </a:xfrm>
          <a:prstGeom prst="rect">
            <a:avLst/>
          </a:prstGeom>
          <a:noFill/>
          <a:ln>
            <a:noFill/>
          </a:ln>
        </p:spPr>
      </p:pic>
      <p:pic>
        <p:nvPicPr>
          <p:cNvPr id="4" name="Picture 3">
            <a:extLst>
              <a:ext uri="{FF2B5EF4-FFF2-40B4-BE49-F238E27FC236}">
                <a16:creationId xmlns:a16="http://schemas.microsoft.com/office/drawing/2014/main" id="{0780CFFC-4395-486C-8CF5-968CC2D0F65E}"/>
              </a:ext>
            </a:extLst>
          </p:cNvPr>
          <p:cNvPicPr>
            <a:picLocks noChangeAspect="1"/>
          </p:cNvPicPr>
          <p:nvPr/>
        </p:nvPicPr>
        <p:blipFill>
          <a:blip r:embed="rId9"/>
          <a:stretch>
            <a:fillRect/>
          </a:stretch>
        </p:blipFill>
        <p:spPr>
          <a:xfrm>
            <a:off x="2302842" y="1884312"/>
            <a:ext cx="1920406" cy="883997"/>
          </a:xfrm>
          <a:prstGeom prst="rect">
            <a:avLst/>
          </a:prstGeom>
        </p:spPr>
      </p:pic>
      <p:pic>
        <p:nvPicPr>
          <p:cNvPr id="8" name="Picture 7">
            <a:extLst>
              <a:ext uri="{FF2B5EF4-FFF2-40B4-BE49-F238E27FC236}">
                <a16:creationId xmlns:a16="http://schemas.microsoft.com/office/drawing/2014/main" id="{372FF269-B856-4F9D-26D6-62AF6D0AF10D}"/>
              </a:ext>
            </a:extLst>
          </p:cNvPr>
          <p:cNvPicPr>
            <a:picLocks noChangeAspect="1"/>
          </p:cNvPicPr>
          <p:nvPr/>
        </p:nvPicPr>
        <p:blipFill>
          <a:blip r:embed="rId10"/>
          <a:stretch>
            <a:fillRect/>
          </a:stretch>
        </p:blipFill>
        <p:spPr>
          <a:xfrm>
            <a:off x="6385877" y="1873080"/>
            <a:ext cx="1775362" cy="891335"/>
          </a:xfrm>
          <a:prstGeom prst="rect">
            <a:avLst/>
          </a:prstGeom>
        </p:spPr>
      </p:pic>
      <p:pic>
        <p:nvPicPr>
          <p:cNvPr id="12" name="Picture 11">
            <a:extLst>
              <a:ext uri="{FF2B5EF4-FFF2-40B4-BE49-F238E27FC236}">
                <a16:creationId xmlns:a16="http://schemas.microsoft.com/office/drawing/2014/main" id="{68072731-0431-1F25-E9BF-762F0DDBCE96}"/>
              </a:ext>
            </a:extLst>
          </p:cNvPr>
          <p:cNvPicPr>
            <a:picLocks noChangeAspect="1"/>
          </p:cNvPicPr>
          <p:nvPr/>
        </p:nvPicPr>
        <p:blipFill>
          <a:blip r:embed="rId11"/>
          <a:stretch>
            <a:fillRect/>
          </a:stretch>
        </p:blipFill>
        <p:spPr>
          <a:xfrm>
            <a:off x="10323868" y="1884312"/>
            <a:ext cx="1706207" cy="845893"/>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4G coverage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MTN's 4G Radio coverage meets ARCEP requirements except Indoor morphology.</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has better 4G coverage than its competitors in SEMEKPODJI</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a:cxnSpLocks/>
          </p:cNvCxnSpPr>
          <p:nvPr/>
        </p:nvCxnSpPr>
        <p:spPr>
          <a:xfrm>
            <a:off x="1083310" y="3235415"/>
            <a:ext cx="8436610" cy="0"/>
          </a:xfrm>
          <a:prstGeom prst="straightConnector1">
            <a:avLst/>
          </a:prstGeom>
          <a:noFill/>
          <a:ln w="28575" cap="flat" cmpd="sng">
            <a:solidFill>
              <a:srgbClr val="DA291C"/>
            </a:solidFill>
            <a:prstDash val="dash"/>
            <a:round/>
            <a:headEnd type="none" w="sm" len="sm"/>
            <a:tailEnd type="none" w="sm" len="sm"/>
          </a:ln>
        </p:spPr>
      </p:cxnSp>
      <p:graphicFrame>
        <p:nvGraphicFramePr>
          <p:cNvPr id="2"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803977418"/>
              </p:ext>
            </p:extLst>
          </p:nvPr>
        </p:nvGraphicFramePr>
        <p:xfrm>
          <a:off x="469900" y="2324893"/>
          <a:ext cx="8854440" cy="37052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11" name="Picture 10">
            <a:extLst>
              <a:ext uri="{FF2B5EF4-FFF2-40B4-BE49-F238E27FC236}">
                <a16:creationId xmlns:a16="http://schemas.microsoft.com/office/drawing/2014/main" id="{0C42F25B-6213-0752-11B3-0121BA285568}"/>
              </a:ext>
            </a:extLst>
          </p:cNvPr>
          <p:cNvPicPr>
            <a:picLocks noChangeAspect="1"/>
          </p:cNvPicPr>
          <p:nvPr/>
        </p:nvPicPr>
        <p:blipFill>
          <a:blip r:embed="rId3"/>
          <a:stretch>
            <a:fillRect/>
          </a:stretch>
        </p:blipFill>
        <p:spPr>
          <a:xfrm>
            <a:off x="8338090" y="2044078"/>
            <a:ext cx="3774965" cy="3209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6E186A9-C81D-928D-A901-71332941ABE8}"/>
              </a:ext>
            </a:extLst>
          </p:cNvPr>
          <p:cNvPicPr>
            <a:picLocks noChangeAspect="1"/>
          </p:cNvPicPr>
          <p:nvPr/>
        </p:nvPicPr>
        <p:blipFill>
          <a:blip r:embed="rId4"/>
          <a:stretch>
            <a:fillRect/>
          </a:stretch>
        </p:blipFill>
        <p:spPr>
          <a:xfrm>
            <a:off x="4517209" y="2044078"/>
            <a:ext cx="3659649" cy="3202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2FB7FEAB-E8F3-DFB3-FEA7-8679936CF933}"/>
              </a:ext>
            </a:extLst>
          </p:cNvPr>
          <p:cNvPicPr>
            <a:picLocks noChangeAspect="1"/>
          </p:cNvPicPr>
          <p:nvPr/>
        </p:nvPicPr>
        <p:blipFill>
          <a:blip r:embed="rId5"/>
          <a:stretch>
            <a:fillRect/>
          </a:stretch>
        </p:blipFill>
        <p:spPr>
          <a:xfrm>
            <a:off x="469901" y="2076235"/>
            <a:ext cx="3899640" cy="3202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coverage - Maps</a:t>
            </a:r>
            <a:br>
              <a:rPr lang="fr-FR" sz="2400" dirty="0">
                <a:solidFill>
                  <a:srgbClr val="414141"/>
                </a:solidFill>
              </a:rPr>
            </a:br>
            <a:br>
              <a:rPr lang="fr-FR" sz="2400" dirty="0">
                <a:solidFill>
                  <a:srgbClr val="414141"/>
                </a:solidFill>
              </a:rPr>
            </a:br>
            <a:r>
              <a:rPr lang="fr-FR" sz="2400" dirty="0">
                <a:solidFill>
                  <a:srgbClr val="7F7F7F"/>
                </a:solidFill>
              </a:rPr>
              <a:t>MTN</a:t>
            </a:r>
            <a:r>
              <a:rPr lang="fr-FR" sz="2400" dirty="0">
                <a:solidFill>
                  <a:srgbClr val="7F7F7F"/>
                </a:solidFill>
                <a:latin typeface="Verdana"/>
                <a:ea typeface="Verdana"/>
                <a:cs typeface="Verdana"/>
                <a:sym typeface="Verdana"/>
              </a:rPr>
              <a:t>’s 4G coverage is </a:t>
            </a:r>
            <a:r>
              <a:rPr lang="fr-FR" sz="2400" dirty="0">
                <a:solidFill>
                  <a:srgbClr val="7F7F7F"/>
                </a:solidFill>
              </a:rPr>
              <a:t>better than</a:t>
            </a:r>
            <a:r>
              <a:rPr lang="fr-FR" sz="2400" dirty="0">
                <a:solidFill>
                  <a:srgbClr val="7F7F7F"/>
                </a:solidFill>
                <a:latin typeface="Verdana"/>
                <a:ea typeface="Verdana"/>
                <a:cs typeface="Verdana"/>
                <a:sym typeface="Verdana"/>
              </a:rPr>
              <a:t> MOOV’s and CELTISS’s.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2" name="Google Shape;1912;p32"/>
          <p:cNvPicPr preferRelativeResize="0"/>
          <p:nvPr/>
        </p:nvPicPr>
        <p:blipFill rotWithShape="1">
          <a:blip r:embed="rId6">
            <a:alphaModFix/>
          </a:blip>
          <a:srcRect l="8657" r="10313"/>
          <a:stretch/>
        </p:blipFill>
        <p:spPr>
          <a:xfrm>
            <a:off x="4511680" y="2061024"/>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1915" name="Google Shape;1915;p32"/>
          <p:cNvPicPr preferRelativeResize="0"/>
          <p:nvPr/>
        </p:nvPicPr>
        <p:blipFill rotWithShape="1">
          <a:blip r:embed="rId7">
            <a:alphaModFix/>
          </a:blip>
          <a:srcRect/>
          <a:stretch/>
        </p:blipFill>
        <p:spPr>
          <a:xfrm>
            <a:off x="8318997" y="2076235"/>
            <a:ext cx="251494" cy="258077"/>
          </a:xfrm>
          <a:prstGeom prst="rect">
            <a:avLst/>
          </a:prstGeom>
          <a:noFill/>
          <a:ln>
            <a:noFill/>
          </a:ln>
        </p:spPr>
      </p:pic>
      <p:pic>
        <p:nvPicPr>
          <p:cNvPr id="1917" name="Google Shape;1917;p32"/>
          <p:cNvPicPr preferRelativeResize="0"/>
          <p:nvPr/>
        </p:nvPicPr>
        <p:blipFill rotWithShape="1">
          <a:blip r:embed="rId8">
            <a:alphaModFix/>
          </a:blip>
          <a:srcRect/>
          <a:stretch/>
        </p:blipFill>
        <p:spPr>
          <a:xfrm>
            <a:off x="469900" y="2084881"/>
            <a:ext cx="258077" cy="258077"/>
          </a:xfrm>
          <a:prstGeom prst="roundRect">
            <a:avLst>
              <a:gd name="adj" fmla="val 8594"/>
            </a:avLst>
          </a:prstGeom>
          <a:solidFill>
            <a:srgbClr val="ECECEC"/>
          </a:solidFill>
          <a:ln>
            <a:noFill/>
          </a:ln>
          <a:effectLst>
            <a:reflection stA="38000" endPos="28000" dist="5000" dir="5400000" sy="-100000" algn="bl" rotWithShape="0"/>
          </a:effectLst>
        </p:spPr>
      </p:pic>
      <p:pic>
        <p:nvPicPr>
          <p:cNvPr id="8" name="Picture 7">
            <a:extLst>
              <a:ext uri="{FF2B5EF4-FFF2-40B4-BE49-F238E27FC236}">
                <a16:creationId xmlns:a16="http://schemas.microsoft.com/office/drawing/2014/main" id="{45C6EDF5-51BF-0A4E-D2DB-C9F15D14AB46}"/>
              </a:ext>
            </a:extLst>
          </p:cNvPr>
          <p:cNvPicPr>
            <a:picLocks noChangeAspect="1"/>
          </p:cNvPicPr>
          <p:nvPr/>
        </p:nvPicPr>
        <p:blipFill>
          <a:blip r:embed="rId9"/>
          <a:stretch>
            <a:fillRect/>
          </a:stretch>
        </p:blipFill>
        <p:spPr>
          <a:xfrm>
            <a:off x="2526213" y="2044077"/>
            <a:ext cx="1843328" cy="950243"/>
          </a:xfrm>
          <a:prstGeom prst="rect">
            <a:avLst/>
          </a:prstGeom>
        </p:spPr>
      </p:pic>
      <p:pic>
        <p:nvPicPr>
          <p:cNvPr id="12" name="Picture 11">
            <a:extLst>
              <a:ext uri="{FF2B5EF4-FFF2-40B4-BE49-F238E27FC236}">
                <a16:creationId xmlns:a16="http://schemas.microsoft.com/office/drawing/2014/main" id="{E850CC3F-B505-DB82-7CEB-A7A931EF9CEF}"/>
              </a:ext>
            </a:extLst>
          </p:cNvPr>
          <p:cNvPicPr>
            <a:picLocks noChangeAspect="1"/>
          </p:cNvPicPr>
          <p:nvPr/>
        </p:nvPicPr>
        <p:blipFill>
          <a:blip r:embed="rId10"/>
          <a:stretch>
            <a:fillRect/>
          </a:stretch>
        </p:blipFill>
        <p:spPr>
          <a:xfrm>
            <a:off x="10368727" y="2044078"/>
            <a:ext cx="1744328" cy="944557"/>
          </a:xfrm>
          <a:prstGeom prst="rect">
            <a:avLst/>
          </a:prstGeom>
        </p:spPr>
      </p:pic>
      <p:pic>
        <p:nvPicPr>
          <p:cNvPr id="15" name="Picture 14">
            <a:extLst>
              <a:ext uri="{FF2B5EF4-FFF2-40B4-BE49-F238E27FC236}">
                <a16:creationId xmlns:a16="http://schemas.microsoft.com/office/drawing/2014/main" id="{A79CB106-2D02-5703-5668-40657D95D38F}"/>
              </a:ext>
            </a:extLst>
          </p:cNvPr>
          <p:cNvPicPr>
            <a:picLocks noChangeAspect="1"/>
          </p:cNvPicPr>
          <p:nvPr/>
        </p:nvPicPr>
        <p:blipFill>
          <a:blip r:embed="rId11"/>
          <a:stretch>
            <a:fillRect/>
          </a:stretch>
        </p:blipFill>
        <p:spPr>
          <a:xfrm>
            <a:off x="6400178" y="2044078"/>
            <a:ext cx="1748902" cy="941717"/>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Benchmarking voice service</a:t>
            </a:r>
            <a:endParaRPr sz="2600" b="0" i="0" u="none" strike="noStrike" cap="none" dirty="0">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8"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3975474420"/>
              </p:ext>
            </p:extLst>
          </p:nvPr>
        </p:nvGraphicFramePr>
        <p:xfrm>
          <a:off x="152400" y="2307907"/>
          <a:ext cx="3455324" cy="3760470"/>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Accessibility 2G/3G BLOCKED CALLS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best accessibility to voice service compared to competitors,</a:t>
            </a:r>
            <a:br>
              <a:rPr lang="fr-FR" dirty="0">
                <a:solidFill>
                  <a:srgbClr val="7F7F7F"/>
                </a:solidFill>
                <a:latin typeface="Verdana"/>
                <a:ea typeface="Verdana"/>
                <a:cs typeface="Verdana"/>
                <a:sym typeface="Verdana"/>
              </a:rPr>
            </a:br>
            <a:r>
              <a:rPr lang="fr-FR" dirty="0">
                <a:solidFill>
                  <a:srgbClr val="7F7F7F"/>
                </a:solidFill>
              </a:rPr>
              <a:t>All operators exceed </a:t>
            </a:r>
            <a:r>
              <a:rPr lang="fr-FR" dirty="0">
                <a:solidFill>
                  <a:srgbClr val="7F7F7F"/>
                </a:solidFill>
                <a:latin typeface="Verdana"/>
                <a:ea typeface="Verdana"/>
                <a:cs typeface="Verdana"/>
                <a:sym typeface="Verdana"/>
              </a:rPr>
              <a:t>ARCEP requirements.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a:cxnSpLocks/>
          </p:cNvCxnSpPr>
          <p:nvPr/>
        </p:nvCxnSpPr>
        <p:spPr>
          <a:xfrm>
            <a:off x="629920" y="5223984"/>
            <a:ext cx="2824480" cy="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3470226167"/>
              </p:ext>
            </p:extLst>
          </p:nvPr>
        </p:nvGraphicFramePr>
        <p:xfrm>
          <a:off x="3732156" y="2312646"/>
          <a:ext cx="8297919" cy="375573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7"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885752057"/>
              </p:ext>
            </p:extLst>
          </p:nvPr>
        </p:nvGraphicFramePr>
        <p:xfrm>
          <a:off x="498803" y="2184976"/>
          <a:ext cx="9153525" cy="3627120"/>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CS Retainability 2G/3G DROPPED CALLS</a:t>
            </a:r>
            <a:br>
              <a:rPr lang="fr-FR" sz="2400" dirty="0">
                <a:solidFill>
                  <a:srgbClr val="414141"/>
                </a:solidFill>
              </a:rPr>
            </a:br>
            <a:br>
              <a:rPr lang="fr-FR" sz="2400" dirty="0">
                <a:solidFill>
                  <a:srgbClr val="414141"/>
                </a:solidFill>
              </a:rPr>
            </a:br>
            <a:r>
              <a:rPr lang="fr-FR" dirty="0">
                <a:solidFill>
                  <a:srgbClr val="7F7F7F"/>
                </a:solidFill>
              </a:rPr>
              <a:t>MTN is leading in retainability by having the lowest Call Drop Rate in SEMEKPODJI,</a:t>
            </a:r>
            <a:br>
              <a:rPr lang="fr-FR" sz="2400" dirty="0">
                <a:solidFill>
                  <a:srgbClr val="414141"/>
                </a:solidFill>
              </a:rPr>
            </a:br>
            <a:r>
              <a:rPr lang="fr-FR" dirty="0">
                <a:solidFill>
                  <a:srgbClr val="7F7F7F"/>
                </a:solidFill>
                <a:latin typeface="Verdana"/>
                <a:ea typeface="Verdana"/>
                <a:cs typeface="Verdana"/>
                <a:sym typeface="Verdana"/>
              </a:rPr>
              <a:t>MTN and CELTISS largely satisfied ARCEP thresholds regarding Call Drop Rate.</a:t>
            </a:r>
            <a:br>
              <a:rPr lang="fr-FR" dirty="0">
                <a:solidFill>
                  <a:srgbClr val="414141"/>
                </a:solidFill>
              </a:rPr>
            </a:br>
            <a:br>
              <a:rPr lang="fr-FR" dirty="0">
                <a:solidFill>
                  <a:srgbClr val="414141"/>
                </a:solidFill>
              </a:rPr>
            </a:b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a:cxnSpLocks/>
          </p:cNvCxnSpPr>
          <p:nvPr/>
        </p:nvCxnSpPr>
        <p:spPr>
          <a:xfrm>
            <a:off x="975360" y="3916680"/>
            <a:ext cx="8676968"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3935096734"/>
              </p:ext>
            </p:extLst>
          </p:nvPr>
        </p:nvGraphicFramePr>
        <p:xfrm>
          <a:off x="469900" y="2262477"/>
          <a:ext cx="3042616" cy="3857394"/>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rgbClr val="414141"/>
              </a:buClr>
              <a:buSzPts val="2400"/>
              <a:buFont typeface="Verdana"/>
              <a:buNone/>
            </a:pPr>
            <a:r>
              <a:rPr lang="fr-FR" sz="2400" dirty="0">
                <a:solidFill>
                  <a:srgbClr val="414141"/>
                </a:solidFill>
              </a:rPr>
              <a:t>Benchmarking: CS Integrity Voice Quality Mean Opinion Score </a:t>
            </a:r>
            <a:br>
              <a:rPr lang="fr-FR" sz="2400" dirty="0">
                <a:solidFill>
                  <a:srgbClr val="414141"/>
                </a:solidFill>
              </a:rPr>
            </a:br>
            <a:br>
              <a:rPr lang="fr-FR" sz="2400" dirty="0">
                <a:solidFill>
                  <a:srgbClr val="414141"/>
                </a:solidFill>
              </a:rPr>
            </a:br>
            <a:r>
              <a:rPr lang="fr-FR" sz="1800" dirty="0">
                <a:solidFill>
                  <a:srgbClr val="7F7F7F"/>
                </a:solidFill>
              </a:rPr>
              <a:t>MOOV</a:t>
            </a:r>
            <a:r>
              <a:rPr lang="fr-FR" sz="1800" dirty="0">
                <a:solidFill>
                  <a:srgbClr val="7F7F7F"/>
                </a:solidFill>
                <a:latin typeface="Verdana"/>
                <a:ea typeface="Verdana"/>
                <a:cs typeface="Verdana"/>
                <a:sym typeface="Verdana"/>
              </a:rPr>
              <a:t> has the best </a:t>
            </a:r>
            <a:r>
              <a:rPr lang="fr-FR" sz="1800" dirty="0">
                <a:solidFill>
                  <a:srgbClr val="7F7F7F"/>
                </a:solidFill>
              </a:rPr>
              <a:t>speech quality MOS and </a:t>
            </a:r>
            <a:r>
              <a:rPr lang="fr-FR" sz="1800" dirty="0">
                <a:solidFill>
                  <a:srgbClr val="7F7F7F"/>
                </a:solidFill>
                <a:latin typeface="Verdana"/>
                <a:ea typeface="Verdana"/>
                <a:cs typeface="Verdana"/>
                <a:sym typeface="Verdana"/>
              </a:rPr>
              <a:t>ratio of excellent and good Voice Quality samples compared to MTN’s and </a:t>
            </a:r>
            <a:r>
              <a:rPr lang="fr-FR" sz="1800" dirty="0">
                <a:solidFill>
                  <a:srgbClr val="7F7F7F"/>
                </a:solidFill>
              </a:rPr>
              <a:t>CELTISS</a:t>
            </a:r>
            <a:r>
              <a:rPr lang="fr-FR" sz="1800" dirty="0">
                <a:solidFill>
                  <a:srgbClr val="7F7F7F"/>
                </a:solidFill>
                <a:latin typeface="Verdana"/>
                <a:ea typeface="Verdana"/>
                <a:cs typeface="Verdana"/>
                <a:sym typeface="Verdana"/>
              </a:rPr>
              <a:t>’S,MTN needs to improve its voice quality MOS by pushing CS traffic to 3G and increase 2G full rate penetration.</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a:cxnSpLocks/>
          </p:cNvCxnSpPr>
          <p:nvPr/>
        </p:nvCxnSpPr>
        <p:spPr>
          <a:xfrm>
            <a:off x="685982" y="4191174"/>
            <a:ext cx="2047058" cy="0"/>
          </a:xfrm>
          <a:prstGeom prst="straightConnector1">
            <a:avLst/>
          </a:prstGeom>
          <a:noFill/>
          <a:ln w="28575" cap="flat" cmpd="sng">
            <a:solidFill>
              <a:srgbClr val="DA291C"/>
            </a:solidFill>
            <a:prstDash val="dash"/>
            <a:round/>
            <a:headEnd type="none" w="sm" len="sm"/>
            <a:tailEnd type="none" w="sm" len="sm"/>
          </a:ln>
        </p:spPr>
      </p:cxnSp>
      <p:graphicFrame>
        <p:nvGraphicFramePr>
          <p:cNvPr id="10"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304833921"/>
              </p:ext>
            </p:extLst>
          </p:nvPr>
        </p:nvGraphicFramePr>
        <p:xfrm>
          <a:off x="3676145" y="2262478"/>
          <a:ext cx="8045956" cy="3857394"/>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0F27926A-21B1-4DEA-945E-223E663A8007}"/>
              </a:ext>
            </a:extLst>
          </p:cNvPr>
          <p:cNvSpPr txBox="1"/>
          <p:nvPr/>
        </p:nvSpPr>
        <p:spPr>
          <a:xfrm rot="2345954">
            <a:off x="10506515" y="726051"/>
            <a:ext cx="1135067" cy="307777"/>
          </a:xfrm>
          <a:prstGeom prst="rect">
            <a:avLst/>
          </a:prstGeom>
          <a:noFill/>
        </p:spPr>
        <p:txBody>
          <a:bodyPr wrap="square" rtlCol="0">
            <a:spAutoFit/>
          </a:bodyPr>
          <a:lstStyle/>
          <a:p>
            <a:r>
              <a:rPr lang="fr-FR" dirty="0">
                <a:solidFill>
                  <a:srgbClr val="FF0000"/>
                </a:solidFill>
              </a:rPr>
              <a:t>Updated</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13" name="Picture 12">
            <a:extLst>
              <a:ext uri="{FF2B5EF4-FFF2-40B4-BE49-F238E27FC236}">
                <a16:creationId xmlns:a16="http://schemas.microsoft.com/office/drawing/2014/main" id="{C6351467-49B8-8D92-865A-971C28864096}"/>
              </a:ext>
            </a:extLst>
          </p:cNvPr>
          <p:cNvPicPr>
            <a:picLocks noChangeAspect="1"/>
          </p:cNvPicPr>
          <p:nvPr/>
        </p:nvPicPr>
        <p:blipFill>
          <a:blip r:embed="rId3"/>
          <a:stretch>
            <a:fillRect/>
          </a:stretch>
        </p:blipFill>
        <p:spPr>
          <a:xfrm>
            <a:off x="8434462" y="1825750"/>
            <a:ext cx="3529905" cy="3026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623887" y="203905"/>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Integrity Voice quality maps (MOS)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a:t>
            </a:r>
            <a:r>
              <a:rPr lang="fr-FR" dirty="0" err="1">
                <a:solidFill>
                  <a:srgbClr val="7F7F7F"/>
                </a:solidFill>
                <a:latin typeface="Verdana"/>
                <a:ea typeface="Verdana"/>
                <a:cs typeface="Verdana"/>
                <a:sym typeface="Verdana"/>
              </a:rPr>
              <a:t>around</a:t>
            </a:r>
            <a:r>
              <a:rPr lang="fr-FR" dirty="0">
                <a:solidFill>
                  <a:srgbClr val="7F7F7F"/>
                </a:solidFill>
                <a:latin typeface="Verdana"/>
                <a:ea typeface="Verdana"/>
                <a:cs typeface="Verdana"/>
                <a:sym typeface="Verdana"/>
              </a:rPr>
              <a:t> 5,52% of MOS samples lower than 2.8, </a:t>
            </a:r>
            <a:r>
              <a:rPr lang="fr-FR" dirty="0">
                <a:solidFill>
                  <a:srgbClr val="7F7F7F"/>
                </a:solidFill>
              </a:rPr>
              <a:t>against 2,71% for MOOV and 3,04% for CELTISS.</a:t>
            </a: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3" name="Picture 2">
            <a:extLst>
              <a:ext uri="{FF2B5EF4-FFF2-40B4-BE49-F238E27FC236}">
                <a16:creationId xmlns:a16="http://schemas.microsoft.com/office/drawing/2014/main" id="{7E8E13CE-221D-F8CA-495F-FCAF0CA4303C}"/>
              </a:ext>
            </a:extLst>
          </p:cNvPr>
          <p:cNvPicPr>
            <a:picLocks noChangeAspect="1"/>
          </p:cNvPicPr>
          <p:nvPr/>
        </p:nvPicPr>
        <p:blipFill>
          <a:blip r:embed="rId4"/>
          <a:stretch>
            <a:fillRect/>
          </a:stretch>
        </p:blipFill>
        <p:spPr>
          <a:xfrm>
            <a:off x="623888" y="1841505"/>
            <a:ext cx="3773870" cy="3054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2B3E878D-0983-A3A5-1460-318769B565EC}"/>
              </a:ext>
            </a:extLst>
          </p:cNvPr>
          <p:cNvPicPr>
            <a:picLocks noChangeAspect="1"/>
          </p:cNvPicPr>
          <p:nvPr/>
        </p:nvPicPr>
        <p:blipFill>
          <a:blip r:embed="rId5"/>
          <a:stretch>
            <a:fillRect/>
          </a:stretch>
        </p:blipFill>
        <p:spPr>
          <a:xfrm>
            <a:off x="2988283" y="1825750"/>
            <a:ext cx="1475183" cy="896555"/>
          </a:xfrm>
          <a:prstGeom prst="rect">
            <a:avLst/>
          </a:prstGeom>
        </p:spPr>
      </p:pic>
      <p:pic>
        <p:nvPicPr>
          <p:cNvPr id="6" name="Google Shape;1988;p39">
            <a:extLst>
              <a:ext uri="{FF2B5EF4-FFF2-40B4-BE49-F238E27FC236}">
                <a16:creationId xmlns:a16="http://schemas.microsoft.com/office/drawing/2014/main" id="{B3786404-063D-6BCF-90E3-8CF71B5264A8}"/>
              </a:ext>
            </a:extLst>
          </p:cNvPr>
          <p:cNvPicPr preferRelativeResize="0"/>
          <p:nvPr/>
        </p:nvPicPr>
        <p:blipFill rotWithShape="1">
          <a:blip r:embed="rId6">
            <a:alphaModFix/>
          </a:blip>
          <a:srcRect/>
          <a:stretch/>
        </p:blipFill>
        <p:spPr>
          <a:xfrm>
            <a:off x="4156005" y="1840246"/>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8" name="Picture 7">
            <a:extLst>
              <a:ext uri="{FF2B5EF4-FFF2-40B4-BE49-F238E27FC236}">
                <a16:creationId xmlns:a16="http://schemas.microsoft.com/office/drawing/2014/main" id="{0A6233E0-11D0-0A50-660B-F93F280E864E}"/>
              </a:ext>
            </a:extLst>
          </p:cNvPr>
          <p:cNvPicPr>
            <a:picLocks noChangeAspect="1"/>
          </p:cNvPicPr>
          <p:nvPr/>
        </p:nvPicPr>
        <p:blipFill>
          <a:blip r:embed="rId7"/>
          <a:stretch>
            <a:fillRect/>
          </a:stretch>
        </p:blipFill>
        <p:spPr>
          <a:xfrm>
            <a:off x="4529175" y="1858847"/>
            <a:ext cx="3773870" cy="3037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D031B2D5-C563-166D-C59A-4F0EAA869841}"/>
              </a:ext>
            </a:extLst>
          </p:cNvPr>
          <p:cNvPicPr>
            <a:picLocks noChangeAspect="1"/>
          </p:cNvPicPr>
          <p:nvPr/>
        </p:nvPicPr>
        <p:blipFill>
          <a:blip r:embed="rId8"/>
          <a:stretch>
            <a:fillRect/>
          </a:stretch>
        </p:blipFill>
        <p:spPr>
          <a:xfrm>
            <a:off x="6812242" y="1840246"/>
            <a:ext cx="1490803" cy="882059"/>
          </a:xfrm>
          <a:prstGeom prst="rect">
            <a:avLst/>
          </a:prstGeom>
        </p:spPr>
      </p:pic>
      <p:pic>
        <p:nvPicPr>
          <p:cNvPr id="11" name="Google Shape;1993;p39">
            <a:extLst>
              <a:ext uri="{FF2B5EF4-FFF2-40B4-BE49-F238E27FC236}">
                <a16:creationId xmlns:a16="http://schemas.microsoft.com/office/drawing/2014/main" id="{0DD05FA8-2914-7624-661A-DF7DA19B97D1}"/>
              </a:ext>
            </a:extLst>
          </p:cNvPr>
          <p:cNvPicPr preferRelativeResize="0"/>
          <p:nvPr/>
        </p:nvPicPr>
        <p:blipFill rotWithShape="1">
          <a:blip r:embed="rId9">
            <a:alphaModFix/>
          </a:blip>
          <a:srcRect l="8657" r="10313"/>
          <a:stretch/>
        </p:blipFill>
        <p:spPr>
          <a:xfrm>
            <a:off x="8007505" y="1840246"/>
            <a:ext cx="276456"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Picture 14">
            <a:extLst>
              <a:ext uri="{FF2B5EF4-FFF2-40B4-BE49-F238E27FC236}">
                <a16:creationId xmlns:a16="http://schemas.microsoft.com/office/drawing/2014/main" id="{0C29AC12-4F82-A3F1-C988-21C4543468D7}"/>
              </a:ext>
            </a:extLst>
          </p:cNvPr>
          <p:cNvPicPr>
            <a:picLocks noChangeAspect="1"/>
          </p:cNvPicPr>
          <p:nvPr/>
        </p:nvPicPr>
        <p:blipFill>
          <a:blip r:embed="rId10"/>
          <a:stretch>
            <a:fillRect/>
          </a:stretch>
        </p:blipFill>
        <p:spPr>
          <a:xfrm>
            <a:off x="10586112" y="1825750"/>
            <a:ext cx="1378255" cy="836264"/>
          </a:xfrm>
          <a:prstGeom prst="rect">
            <a:avLst/>
          </a:prstGeom>
        </p:spPr>
      </p:pic>
      <p:pic>
        <p:nvPicPr>
          <p:cNvPr id="16" name="Google Shape;1994;p39">
            <a:extLst>
              <a:ext uri="{FF2B5EF4-FFF2-40B4-BE49-F238E27FC236}">
                <a16:creationId xmlns:a16="http://schemas.microsoft.com/office/drawing/2014/main" id="{60B83499-3BA6-7D8C-D726-AF2FA5820056}"/>
              </a:ext>
            </a:extLst>
          </p:cNvPr>
          <p:cNvPicPr preferRelativeResize="0"/>
          <p:nvPr/>
        </p:nvPicPr>
        <p:blipFill rotWithShape="1">
          <a:blip r:embed="rId11">
            <a:alphaModFix/>
          </a:blip>
          <a:srcRect/>
          <a:stretch/>
        </p:blipFill>
        <p:spPr>
          <a:xfrm>
            <a:off x="11691928" y="1829351"/>
            <a:ext cx="251494" cy="258077"/>
          </a:xfrm>
          <a:prstGeom prst="rect">
            <a:avLst/>
          </a:prstGeom>
          <a:noFill/>
          <a:ln>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Voice service Band usage(%)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a:t>
            </a:r>
            <a:r>
              <a:rPr lang="fr-FR" dirty="0">
                <a:solidFill>
                  <a:srgbClr val="7F7F7F"/>
                </a:solidFill>
              </a:rPr>
              <a:t>30,96%</a:t>
            </a:r>
            <a:r>
              <a:rPr lang="fr-FR" dirty="0">
                <a:solidFill>
                  <a:srgbClr val="7F7F7F"/>
                </a:solidFill>
                <a:latin typeface="Verdana"/>
                <a:ea typeface="Verdana"/>
                <a:cs typeface="Verdana"/>
                <a:sym typeface="Verdana"/>
              </a:rPr>
              <a:t>% of voice calls carried</a:t>
            </a:r>
            <a:r>
              <a:rPr lang="fr-FR" dirty="0">
                <a:solidFill>
                  <a:srgbClr val="7F7F7F"/>
                </a:solidFill>
              </a:rPr>
              <a:t> out over</a:t>
            </a:r>
            <a:r>
              <a:rPr lang="fr-FR" dirty="0">
                <a:solidFill>
                  <a:srgbClr val="7F7F7F"/>
                </a:solidFill>
                <a:latin typeface="Verdana"/>
                <a:ea typeface="Verdana"/>
                <a:cs typeface="Verdana"/>
                <a:sym typeface="Verdana"/>
              </a:rPr>
              <a:t> 2G,</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CELTISS and MOOV have more than 98% of voice calls carried out over</a:t>
            </a:r>
            <a:r>
              <a:rPr lang="fr-FR" dirty="0">
                <a:solidFill>
                  <a:srgbClr val="7F7F7F"/>
                </a:solidFill>
              </a:rPr>
              <a:t> </a:t>
            </a:r>
            <a:r>
              <a:rPr lang="fr-FR" dirty="0">
                <a:solidFill>
                  <a:srgbClr val="7F7F7F"/>
                </a:solidFill>
                <a:latin typeface="Verdana"/>
                <a:ea typeface="Verdana"/>
                <a:cs typeface="Verdana"/>
                <a:sym typeface="Verdana"/>
              </a:rPr>
              <a:t>3G,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 needs to reduce 2G usage and increase 3G penetration for better audio </a:t>
            </a:r>
            <a:r>
              <a:rPr lang="fr-FR" dirty="0" err="1">
                <a:solidFill>
                  <a:srgbClr val="7F7F7F"/>
                </a:solidFill>
                <a:latin typeface="Verdana"/>
                <a:ea typeface="Verdana"/>
                <a:cs typeface="Verdana"/>
                <a:sym typeface="Verdana"/>
              </a:rPr>
              <a:t>quality</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MTN's 2G band usage: </a:t>
            </a:r>
            <a:r>
              <a:rPr lang="fr-FR" b="1" dirty="0">
                <a:solidFill>
                  <a:srgbClr val="7F7F7F"/>
                </a:solidFill>
                <a:latin typeface="Verdana"/>
                <a:ea typeface="Verdana"/>
                <a:cs typeface="Verdana"/>
                <a:sym typeface="Verdana"/>
              </a:rPr>
              <a:t>71,54% </a:t>
            </a:r>
            <a:r>
              <a:rPr lang="fr-FR" dirty="0">
                <a:solidFill>
                  <a:srgbClr val="7F7F7F"/>
                </a:solidFill>
                <a:latin typeface="Verdana"/>
                <a:ea typeface="Verdana"/>
                <a:cs typeface="Verdana"/>
                <a:sym typeface="Verdana"/>
              </a:rPr>
              <a:t>on GSM 900 and </a:t>
            </a:r>
            <a:r>
              <a:rPr lang="fr-FR" b="1" dirty="0">
                <a:solidFill>
                  <a:srgbClr val="7F7F7F"/>
                </a:solidFill>
                <a:latin typeface="Verdana"/>
                <a:ea typeface="Verdana"/>
                <a:cs typeface="Verdana"/>
                <a:sym typeface="Verdana"/>
              </a:rPr>
              <a:t>23,43% </a:t>
            </a:r>
            <a:r>
              <a:rPr lang="fr-FR" dirty="0">
                <a:solidFill>
                  <a:srgbClr val="7F7F7F"/>
                </a:solidFill>
                <a:latin typeface="Verdana"/>
                <a:ea typeface="Verdana"/>
                <a:cs typeface="Verdana"/>
                <a:sym typeface="Verdana"/>
              </a:rPr>
              <a:t>on</a:t>
            </a:r>
            <a:r>
              <a:rPr lang="fr-FR" b="1" dirty="0">
                <a:solidFill>
                  <a:srgbClr val="7F7F7F"/>
                </a:solidFill>
                <a:latin typeface="Verdana"/>
                <a:ea typeface="Verdana"/>
                <a:cs typeface="Verdana"/>
                <a:sym typeface="Verdana"/>
              </a:rPr>
              <a:t> </a:t>
            </a:r>
            <a:r>
              <a:rPr lang="fr-FR" dirty="0">
                <a:solidFill>
                  <a:srgbClr val="7F7F7F"/>
                </a:solidFill>
                <a:latin typeface="Verdana"/>
                <a:ea typeface="Verdana"/>
                <a:cs typeface="Verdana"/>
                <a:sym typeface="Verdana"/>
              </a:rPr>
              <a:t>GSM 1800,</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3G band usage: MOOV and CELTISS use </a:t>
            </a:r>
            <a:r>
              <a:rPr lang="fr-FR" dirty="0" err="1">
                <a:solidFill>
                  <a:srgbClr val="7F7F7F"/>
                </a:solidFill>
                <a:latin typeface="Verdana"/>
                <a:ea typeface="Verdana"/>
                <a:cs typeface="Verdana"/>
                <a:sym typeface="Verdana"/>
              </a:rPr>
              <a:t>mainly</a:t>
            </a:r>
            <a:r>
              <a:rPr lang="fr-FR" dirty="0">
                <a:solidFill>
                  <a:srgbClr val="7F7F7F"/>
                </a:solidFill>
                <a:latin typeface="Verdana"/>
                <a:ea typeface="Verdana"/>
                <a:cs typeface="Verdana"/>
                <a:sym typeface="Verdana"/>
              </a:rPr>
              <a:t> U900 but MTN has an equitable utilization for both 3G bands.</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0"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2483516541"/>
              </p:ext>
            </p:extLst>
          </p:nvPr>
        </p:nvGraphicFramePr>
        <p:xfrm>
          <a:off x="469900" y="3268025"/>
          <a:ext cx="3587043" cy="3061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1574817497"/>
              </p:ext>
            </p:extLst>
          </p:nvPr>
        </p:nvGraphicFramePr>
        <p:xfrm>
          <a:off x="4140096" y="3268025"/>
          <a:ext cx="3695609" cy="306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2899740396"/>
              </p:ext>
            </p:extLst>
          </p:nvPr>
        </p:nvGraphicFramePr>
        <p:xfrm>
          <a:off x="8037878" y="3268025"/>
          <a:ext cx="3684222" cy="30614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a:t>
            </a:r>
            <a:r>
              <a:rPr lang="fr-FR" sz="2400" dirty="0" err="1">
                <a:solidFill>
                  <a:srgbClr val="414141"/>
                </a:solidFill>
              </a:rPr>
              <a:t>Ec</a:t>
            </a:r>
            <a:r>
              <a:rPr lang="fr-FR" sz="2400" dirty="0">
                <a:solidFill>
                  <a:srgbClr val="414141"/>
                </a:solidFill>
              </a:rPr>
              <a:t>/No comparison</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11,72% of drive test samples are showing a </a:t>
            </a:r>
            <a:r>
              <a:rPr lang="fr-FR" dirty="0" err="1">
                <a:solidFill>
                  <a:srgbClr val="7F7F7F"/>
                </a:solidFill>
                <a:latin typeface="Verdana"/>
                <a:ea typeface="Verdana"/>
                <a:cs typeface="Verdana"/>
                <a:sym typeface="Verdana"/>
              </a:rPr>
              <a:t>very</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low</a:t>
            </a:r>
            <a:r>
              <a:rPr lang="fr-FR" dirty="0">
                <a:solidFill>
                  <a:srgbClr val="7F7F7F"/>
                </a:solidFill>
                <a:latin typeface="Verdana"/>
                <a:ea typeface="Verdana"/>
                <a:cs typeface="Verdana"/>
                <a:sym typeface="Verdana"/>
              </a:rPr>
              <a:t> level of </a:t>
            </a:r>
            <a:r>
              <a:rPr lang="fr-FR" dirty="0" err="1">
                <a:solidFill>
                  <a:srgbClr val="7F7F7F"/>
                </a:solidFill>
                <a:latin typeface="Verdana"/>
                <a:ea typeface="Verdana"/>
                <a:cs typeface="Verdana"/>
                <a:sym typeface="Verdana"/>
              </a:rPr>
              <a:t>EcNo</a:t>
            </a:r>
            <a:r>
              <a:rPr lang="fr-FR" dirty="0">
                <a:solidFill>
                  <a:srgbClr val="7F7F7F"/>
                </a:solidFill>
                <a:latin typeface="Verdana"/>
                <a:ea typeface="Verdana"/>
                <a:cs typeface="Verdana"/>
                <a:sym typeface="Verdana"/>
              </a:rPr>
              <a:t> for 3G MTN.</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This is </a:t>
            </a:r>
            <a:r>
              <a:rPr lang="fr-FR" dirty="0" err="1">
                <a:solidFill>
                  <a:srgbClr val="7F7F7F"/>
                </a:solidFill>
                <a:latin typeface="Verdana"/>
                <a:ea typeface="Verdana"/>
                <a:cs typeface="Verdana"/>
                <a:sym typeface="Verdana"/>
              </a:rPr>
              <a:t>correlated</a:t>
            </a:r>
            <a:r>
              <a:rPr lang="fr-FR" dirty="0">
                <a:solidFill>
                  <a:srgbClr val="7F7F7F"/>
                </a:solidFill>
                <a:latin typeface="Verdana"/>
                <a:ea typeface="Verdana"/>
                <a:cs typeface="Verdana"/>
                <a:sym typeface="Verdana"/>
              </a:rPr>
              <a:t> to the </a:t>
            </a:r>
            <a:r>
              <a:rPr lang="fr-FR" dirty="0" err="1">
                <a:solidFill>
                  <a:srgbClr val="7F7F7F"/>
                </a:solidFill>
                <a:latin typeface="Verdana"/>
                <a:ea typeface="Verdana"/>
                <a:cs typeface="Verdana"/>
                <a:sym typeface="Verdana"/>
              </a:rPr>
              <a:t>number</a:t>
            </a:r>
            <a:r>
              <a:rPr lang="fr-FR" dirty="0">
                <a:solidFill>
                  <a:srgbClr val="7F7F7F"/>
                </a:solidFill>
                <a:latin typeface="Verdana"/>
                <a:ea typeface="Verdana"/>
                <a:cs typeface="Verdana"/>
                <a:sym typeface="Verdana"/>
              </a:rPr>
              <a:t> of 3G carriers : MTN is </a:t>
            </a:r>
            <a:r>
              <a:rPr lang="fr-FR" dirty="0" err="1">
                <a:solidFill>
                  <a:srgbClr val="7F7F7F"/>
                </a:solidFill>
                <a:latin typeface="Verdana"/>
                <a:ea typeface="Verdana"/>
                <a:cs typeface="Verdana"/>
                <a:sym typeface="Verdana"/>
              </a:rPr>
              <a:t>using</a:t>
            </a:r>
            <a:r>
              <a:rPr lang="fr-FR" dirty="0">
                <a:solidFill>
                  <a:srgbClr val="7F7F7F"/>
                </a:solidFill>
                <a:latin typeface="Verdana"/>
                <a:ea typeface="Verdana"/>
                <a:cs typeface="Verdana"/>
                <a:sym typeface="Verdana"/>
              </a:rPr>
              <a:t> 2 carriers against 3 and 4 for CELTISS and MOOV </a:t>
            </a:r>
            <a:r>
              <a:rPr lang="fr-FR" dirty="0" err="1">
                <a:solidFill>
                  <a:srgbClr val="7F7F7F"/>
                </a:solidFill>
                <a:latin typeface="Verdana"/>
                <a:ea typeface="Verdana"/>
                <a:cs typeface="Verdana"/>
                <a:sym typeface="Verdana"/>
              </a:rPr>
              <a:t>respectively</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Also</a:t>
            </a:r>
            <a:r>
              <a:rPr lang="fr-FR" dirty="0">
                <a:solidFill>
                  <a:srgbClr val="7F7F7F"/>
                </a:solidFill>
                <a:latin typeface="Verdana"/>
                <a:ea typeface="Verdana"/>
                <a:cs typeface="Verdana"/>
                <a:sym typeface="Verdana"/>
              </a:rPr>
              <a:t> 3G traffic is carried </a:t>
            </a:r>
            <a:r>
              <a:rPr lang="fr-FR" dirty="0" err="1">
                <a:solidFill>
                  <a:srgbClr val="7F7F7F"/>
                </a:solidFill>
                <a:latin typeface="Verdana"/>
                <a:ea typeface="Verdana"/>
                <a:cs typeface="Verdana"/>
                <a:sym typeface="Verdana"/>
              </a:rPr>
              <a:t>mainly</a:t>
            </a:r>
            <a:r>
              <a:rPr lang="fr-FR" dirty="0">
                <a:solidFill>
                  <a:srgbClr val="7F7F7F"/>
                </a:solidFill>
                <a:latin typeface="Verdana"/>
                <a:ea typeface="Verdana"/>
                <a:cs typeface="Verdana"/>
                <a:sym typeface="Verdana"/>
              </a:rPr>
              <a:t> by U2100 for competitors </a:t>
            </a:r>
            <a:r>
              <a:rPr lang="fr-FR" dirty="0" err="1">
                <a:solidFill>
                  <a:srgbClr val="7F7F7F"/>
                </a:solidFill>
                <a:latin typeface="Verdana"/>
                <a:ea typeface="Verdana"/>
                <a:cs typeface="Verdana"/>
                <a:sym typeface="Verdana"/>
              </a:rPr>
              <a:t>while</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it’s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distributed</a:t>
            </a:r>
            <a:r>
              <a:rPr lang="fr-FR" dirty="0">
                <a:solidFill>
                  <a:srgbClr val="7F7F7F"/>
                </a:solidFill>
                <a:latin typeface="Verdana"/>
                <a:ea typeface="Verdana"/>
                <a:cs typeface="Verdana"/>
                <a:sym typeface="Verdana"/>
              </a:rPr>
              <a:t> over U900 and U2100 for MTN. </a:t>
            </a:r>
            <a:br>
              <a:rPr lang="fr-FR"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3485020335"/>
              </p:ext>
            </p:extLst>
          </p:nvPr>
        </p:nvGraphicFramePr>
        <p:xfrm>
          <a:off x="469900" y="2632637"/>
          <a:ext cx="11252200" cy="36747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a:t>
            </a:r>
            <a:r>
              <a:rPr lang="fr-FR" sz="2600" b="0" i="0">
                <a:solidFill>
                  <a:srgbClr val="FFFFFF"/>
                </a:solidFill>
                <a:latin typeface="Quattrocento Sans"/>
                <a:ea typeface="Quattrocento Sans"/>
                <a:cs typeface="Quattrocento Sans"/>
                <a:sym typeface="Quattrocento Sans"/>
              </a:rPr>
              <a:t>of </a:t>
            </a:r>
            <a:r>
              <a:rPr lang="fr-FR" sz="2600">
                <a:solidFill>
                  <a:srgbClr val="FFFFFF"/>
                </a:solidFill>
                <a:latin typeface="Quattrocento Sans"/>
                <a:ea typeface="Quattrocento Sans"/>
                <a:cs typeface="Quattrocento Sans"/>
                <a:sym typeface="Quattrocento Sans"/>
              </a:rPr>
              <a:t>Benchmarking</a:t>
            </a:r>
            <a:r>
              <a:rPr lang="fr-FR" sz="2600" b="0" i="0">
                <a:solidFill>
                  <a:srgbClr val="FFFFFF"/>
                </a:solidFill>
                <a:latin typeface="Quattrocento Sans"/>
                <a:ea typeface="Quattrocento Sans"/>
                <a:cs typeface="Quattrocento Sans"/>
                <a:sym typeface="Quattrocento Sans"/>
              </a:rPr>
              <a:t> </a:t>
            </a:r>
            <a:r>
              <a:rPr lang="fr-FR" sz="2600" b="0" i="0" dirty="0">
                <a:solidFill>
                  <a:srgbClr val="FFFFFF"/>
                </a:solidFill>
                <a:latin typeface="Quattrocento Sans"/>
                <a:ea typeface="Quattrocento Sans"/>
                <a:cs typeface="Quattrocento Sans"/>
                <a:sym typeface="Quattrocento Sans"/>
              </a:rPr>
              <a:t>Report</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8" name="Picture 7">
            <a:extLst>
              <a:ext uri="{FF2B5EF4-FFF2-40B4-BE49-F238E27FC236}">
                <a16:creationId xmlns:a16="http://schemas.microsoft.com/office/drawing/2014/main" id="{26019318-83D1-6AE5-D1EE-1969F899804E}"/>
              </a:ext>
            </a:extLst>
          </p:cNvPr>
          <p:cNvPicPr>
            <a:picLocks noChangeAspect="1"/>
          </p:cNvPicPr>
          <p:nvPr/>
        </p:nvPicPr>
        <p:blipFill>
          <a:blip r:embed="rId3"/>
          <a:stretch>
            <a:fillRect/>
          </a:stretch>
        </p:blipFill>
        <p:spPr>
          <a:xfrm>
            <a:off x="4327235" y="1904180"/>
            <a:ext cx="3746255" cy="3346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3G MOOV’s and CELTISS’s EC/N0 is better than MTN’s due to the </a:t>
            </a:r>
            <a:r>
              <a:rPr lang="fr-FR" dirty="0" err="1">
                <a:solidFill>
                  <a:srgbClr val="7F7F7F"/>
                </a:solidFill>
                <a:latin typeface="Verdana"/>
                <a:ea typeface="Verdana"/>
                <a:cs typeface="Verdana"/>
                <a:sym typeface="Verdana"/>
              </a:rPr>
              <a:t>number</a:t>
            </a:r>
            <a:r>
              <a:rPr lang="fr-FR" dirty="0">
                <a:solidFill>
                  <a:srgbClr val="7F7F7F"/>
                </a:solidFill>
                <a:latin typeface="Verdana"/>
                <a:ea typeface="Verdana"/>
                <a:cs typeface="Verdana"/>
                <a:sym typeface="Verdana"/>
              </a:rPr>
              <a:t> of 3G used carriers . </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0" name="Picture 9">
            <a:extLst>
              <a:ext uri="{FF2B5EF4-FFF2-40B4-BE49-F238E27FC236}">
                <a16:creationId xmlns:a16="http://schemas.microsoft.com/office/drawing/2014/main" id="{4BC78EDD-E4A9-31A4-A505-954725A0A643}"/>
              </a:ext>
            </a:extLst>
          </p:cNvPr>
          <p:cNvPicPr>
            <a:picLocks noChangeAspect="1"/>
          </p:cNvPicPr>
          <p:nvPr/>
        </p:nvPicPr>
        <p:blipFill>
          <a:blip r:embed="rId4"/>
          <a:stretch>
            <a:fillRect/>
          </a:stretch>
        </p:blipFill>
        <p:spPr>
          <a:xfrm>
            <a:off x="6848759" y="1866475"/>
            <a:ext cx="1224731" cy="764810"/>
          </a:xfrm>
          <a:prstGeom prst="rect">
            <a:avLst/>
          </a:prstGeom>
        </p:spPr>
      </p:pic>
      <p:pic>
        <p:nvPicPr>
          <p:cNvPr id="12" name="Google Shape;2031;p42">
            <a:extLst>
              <a:ext uri="{FF2B5EF4-FFF2-40B4-BE49-F238E27FC236}">
                <a16:creationId xmlns:a16="http://schemas.microsoft.com/office/drawing/2014/main" id="{36EA6827-4D5C-DEA6-FD27-738480032607}"/>
              </a:ext>
            </a:extLst>
          </p:cNvPr>
          <p:cNvPicPr preferRelativeResize="0"/>
          <p:nvPr/>
        </p:nvPicPr>
        <p:blipFill rotWithShape="1">
          <a:blip r:embed="rId5">
            <a:alphaModFix/>
          </a:blip>
          <a:srcRect l="8657" r="10313"/>
          <a:stretch/>
        </p:blipFill>
        <p:spPr>
          <a:xfrm>
            <a:off x="7821996" y="1866475"/>
            <a:ext cx="251494" cy="217028"/>
          </a:xfrm>
          <a:prstGeom prst="roundRect">
            <a:avLst>
              <a:gd name="adj" fmla="val 8594"/>
            </a:avLst>
          </a:prstGeom>
          <a:solidFill>
            <a:srgbClr val="ECECEC"/>
          </a:solidFill>
          <a:ln>
            <a:noFill/>
          </a:ln>
          <a:effectLst>
            <a:reflection stA="38000" endPos="28000" dist="5000" dir="5400000" sy="-100000" algn="bl" rotWithShape="0"/>
          </a:effectLst>
        </p:spPr>
      </p:pic>
      <p:pic>
        <p:nvPicPr>
          <p:cNvPr id="14" name="Picture 13">
            <a:extLst>
              <a:ext uri="{FF2B5EF4-FFF2-40B4-BE49-F238E27FC236}">
                <a16:creationId xmlns:a16="http://schemas.microsoft.com/office/drawing/2014/main" id="{6E461D5F-6E96-1570-924F-3F3182000268}"/>
              </a:ext>
            </a:extLst>
          </p:cNvPr>
          <p:cNvPicPr>
            <a:picLocks noChangeAspect="1"/>
          </p:cNvPicPr>
          <p:nvPr/>
        </p:nvPicPr>
        <p:blipFill>
          <a:blip r:embed="rId6"/>
          <a:stretch>
            <a:fillRect/>
          </a:stretch>
        </p:blipFill>
        <p:spPr>
          <a:xfrm>
            <a:off x="8223706" y="1866475"/>
            <a:ext cx="3806370" cy="3384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997FA8D0-4B92-EC42-870F-329577885355}"/>
              </a:ext>
            </a:extLst>
          </p:cNvPr>
          <p:cNvPicPr>
            <a:picLocks noChangeAspect="1"/>
          </p:cNvPicPr>
          <p:nvPr/>
        </p:nvPicPr>
        <p:blipFill>
          <a:blip r:embed="rId7"/>
          <a:stretch>
            <a:fillRect/>
          </a:stretch>
        </p:blipFill>
        <p:spPr>
          <a:xfrm>
            <a:off x="10699001" y="1866476"/>
            <a:ext cx="1331074" cy="762192"/>
          </a:xfrm>
          <a:prstGeom prst="rect">
            <a:avLst/>
          </a:prstGeom>
        </p:spPr>
      </p:pic>
      <p:pic>
        <p:nvPicPr>
          <p:cNvPr id="17" name="Google Shape;2060;p44">
            <a:extLst>
              <a:ext uri="{FF2B5EF4-FFF2-40B4-BE49-F238E27FC236}">
                <a16:creationId xmlns:a16="http://schemas.microsoft.com/office/drawing/2014/main" id="{10ABE458-2D94-A6C8-F795-BDB8A6FA6810}"/>
              </a:ext>
            </a:extLst>
          </p:cNvPr>
          <p:cNvPicPr preferRelativeResize="0"/>
          <p:nvPr/>
        </p:nvPicPr>
        <p:blipFill rotWithShape="1">
          <a:blip r:embed="rId8">
            <a:alphaModFix/>
          </a:blip>
          <a:srcRect/>
          <a:stretch/>
        </p:blipFill>
        <p:spPr>
          <a:xfrm>
            <a:off x="11832554" y="1900496"/>
            <a:ext cx="197521" cy="202691"/>
          </a:xfrm>
          <a:prstGeom prst="rect">
            <a:avLst/>
          </a:prstGeom>
          <a:noFill/>
          <a:ln>
            <a:noFill/>
          </a:ln>
        </p:spPr>
      </p:pic>
      <p:pic>
        <p:nvPicPr>
          <p:cNvPr id="19" name="Picture 18">
            <a:extLst>
              <a:ext uri="{FF2B5EF4-FFF2-40B4-BE49-F238E27FC236}">
                <a16:creationId xmlns:a16="http://schemas.microsoft.com/office/drawing/2014/main" id="{433206F8-772F-C0E7-FE97-B9D946125E80}"/>
              </a:ext>
            </a:extLst>
          </p:cNvPr>
          <p:cNvPicPr>
            <a:picLocks noChangeAspect="1"/>
          </p:cNvPicPr>
          <p:nvPr/>
        </p:nvPicPr>
        <p:blipFill>
          <a:blip r:embed="rId9"/>
          <a:stretch>
            <a:fillRect/>
          </a:stretch>
        </p:blipFill>
        <p:spPr>
          <a:xfrm>
            <a:off x="476993" y="1900496"/>
            <a:ext cx="3613226" cy="3350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B972FD13-1F20-F7CF-93FB-957E71BF2B90}"/>
              </a:ext>
            </a:extLst>
          </p:cNvPr>
          <p:cNvPicPr>
            <a:picLocks noChangeAspect="1"/>
          </p:cNvPicPr>
          <p:nvPr/>
        </p:nvPicPr>
        <p:blipFill>
          <a:blip r:embed="rId10"/>
          <a:stretch>
            <a:fillRect/>
          </a:stretch>
        </p:blipFill>
        <p:spPr>
          <a:xfrm>
            <a:off x="2686119" y="1900496"/>
            <a:ext cx="1404099" cy="798180"/>
          </a:xfrm>
          <a:prstGeom prst="rect">
            <a:avLst/>
          </a:prstGeom>
        </p:spPr>
      </p:pic>
      <p:pic>
        <p:nvPicPr>
          <p:cNvPr id="22" name="Google Shape;2030;p42">
            <a:extLst>
              <a:ext uri="{FF2B5EF4-FFF2-40B4-BE49-F238E27FC236}">
                <a16:creationId xmlns:a16="http://schemas.microsoft.com/office/drawing/2014/main" id="{595CA15F-C1BA-B2B0-94F3-421B1F7885F9}"/>
              </a:ext>
            </a:extLst>
          </p:cNvPr>
          <p:cNvPicPr preferRelativeResize="0"/>
          <p:nvPr/>
        </p:nvPicPr>
        <p:blipFill rotWithShape="1">
          <a:blip r:embed="rId11">
            <a:alphaModFix/>
          </a:blip>
          <a:srcRect/>
          <a:stretch/>
        </p:blipFill>
        <p:spPr>
          <a:xfrm>
            <a:off x="3838725" y="1918368"/>
            <a:ext cx="251494" cy="25807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2G/3G CALL SETUP TIME</a:t>
            </a:r>
            <a:br>
              <a:rPr lang="fr-FR" sz="2400" dirty="0">
                <a:solidFill>
                  <a:srgbClr val="414141"/>
                </a:solidFill>
              </a:rPr>
            </a:br>
            <a:br>
              <a:rPr lang="fr-FR" dirty="0">
                <a:solidFill>
                  <a:srgbClr val="414141"/>
                </a:solidFill>
              </a:rPr>
            </a:br>
            <a:r>
              <a:rPr lang="fr-FR" dirty="0">
                <a:solidFill>
                  <a:srgbClr val="7F7F7F"/>
                </a:solidFill>
                <a:latin typeface="Verdana"/>
                <a:ea typeface="Verdana"/>
                <a:cs typeface="Verdana"/>
                <a:sym typeface="Verdana"/>
              </a:rPr>
              <a:t>MTN has outperformed its competitors in terms of Call setup time in SEMEKPODJI.</a:t>
            </a:r>
            <a:br>
              <a:rPr lang="fr-FR"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MTN has the </a:t>
            </a:r>
            <a:r>
              <a:rPr lang="fr-FR" sz="2400" dirty="0">
                <a:solidFill>
                  <a:srgbClr val="00B050"/>
                </a:solidFill>
                <a:latin typeface="Verdana"/>
                <a:ea typeface="Verdana"/>
                <a:cs typeface="Verdana"/>
                <a:sym typeface="Verdana"/>
              </a:rPr>
              <a:t>best</a:t>
            </a:r>
            <a:r>
              <a:rPr lang="fr-FR" sz="2400" dirty="0">
                <a:solidFill>
                  <a:srgbClr val="7F7F7F"/>
                </a:solidFill>
                <a:latin typeface="Verdana"/>
                <a:ea typeface="Verdana"/>
                <a:cs typeface="Verdana"/>
                <a:sym typeface="Verdana"/>
              </a:rPr>
              <a:t> 4G CSBF Call setup Time,</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Call setup time 2G </a:t>
            </a:r>
            <a:r>
              <a:rPr lang="fr-FR" sz="2400" dirty="0" err="1">
                <a:solidFill>
                  <a:srgbClr val="7F7F7F"/>
                </a:solidFill>
                <a:latin typeface="Verdana"/>
                <a:ea typeface="Verdana"/>
                <a:cs typeface="Verdana"/>
                <a:sym typeface="Verdana"/>
              </a:rPr>
              <a:t>is</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higher</a:t>
            </a:r>
            <a:r>
              <a:rPr lang="fr-FR" sz="2400" dirty="0">
                <a:solidFill>
                  <a:srgbClr val="7F7F7F"/>
                </a:solidFill>
                <a:latin typeface="Verdana"/>
                <a:ea typeface="Verdana"/>
                <a:cs typeface="Verdana"/>
                <a:sym typeface="Verdana"/>
              </a:rPr>
              <a:t> </a:t>
            </a:r>
            <a:r>
              <a:rPr lang="fr-FR" sz="2400" dirty="0" err="1">
                <a:solidFill>
                  <a:srgbClr val="7F7F7F"/>
                </a:solidFill>
                <a:latin typeface="Verdana"/>
                <a:ea typeface="Verdana"/>
                <a:cs typeface="Verdana"/>
                <a:sym typeface="Verdana"/>
              </a:rPr>
              <a:t>than</a:t>
            </a:r>
            <a:r>
              <a:rPr lang="fr-FR" sz="2400" dirty="0">
                <a:solidFill>
                  <a:srgbClr val="7F7F7F"/>
                </a:solidFill>
                <a:latin typeface="Verdana"/>
                <a:ea typeface="Verdana"/>
                <a:cs typeface="Verdana"/>
                <a:sym typeface="Verdana"/>
              </a:rPr>
              <a:t> in 3G/4G.</a:t>
            </a:r>
            <a:br>
              <a:rPr lang="fr-FR" sz="2400" dirty="0">
                <a:solidFill>
                  <a:srgbClr val="414141"/>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2"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1816336682"/>
              </p:ext>
            </p:extLst>
          </p:nvPr>
        </p:nvGraphicFramePr>
        <p:xfrm>
          <a:off x="401074" y="2318730"/>
          <a:ext cx="5488448" cy="3942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CA22B4D-8186-4E68-8C77-9660FFBAE60D}"/>
              </a:ext>
            </a:extLst>
          </p:cNvPr>
          <p:cNvGraphicFramePr>
            <a:graphicFrameLocks/>
          </p:cNvGraphicFramePr>
          <p:nvPr>
            <p:extLst>
              <p:ext uri="{D42A27DB-BD31-4B8C-83A1-F6EECF244321}">
                <p14:modId xmlns:p14="http://schemas.microsoft.com/office/powerpoint/2010/main" val="2135022765"/>
              </p:ext>
            </p:extLst>
          </p:nvPr>
        </p:nvGraphicFramePr>
        <p:xfrm>
          <a:off x="6096000" y="2346544"/>
          <a:ext cx="5820697" cy="394258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3490091120"/>
              </p:ext>
            </p:extLst>
          </p:nvPr>
        </p:nvGraphicFramePr>
        <p:xfrm>
          <a:off x="469899" y="2729130"/>
          <a:ext cx="5482102" cy="3351775"/>
        </p:xfrm>
        <a:graphic>
          <a:graphicData uri="http://schemas.openxmlformats.org/drawingml/2006/chart">
            <c:chart xmlns:c="http://schemas.openxmlformats.org/drawingml/2006/chart" xmlns:r="http://schemas.openxmlformats.org/officeDocument/2006/relationships" r:id="rId3"/>
          </a:graphicData>
        </a:graphic>
      </p:graphicFrame>
      <p:sp>
        <p:nvSpPr>
          <p:cNvPr id="2085"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SMS SENDING FAILURE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CELTISS SMS SETUP/RESPONSE is better than MTN’s &amp; MOOV’s. SMS service KPIs of </a:t>
            </a:r>
            <a:r>
              <a:rPr lang="fr-FR" dirty="0">
                <a:solidFill>
                  <a:srgbClr val="7F7F7F"/>
                </a:solidFill>
              </a:rPr>
              <a:t>all </a:t>
            </a:r>
            <a:r>
              <a:rPr lang="fr-FR" dirty="0">
                <a:solidFill>
                  <a:srgbClr val="7F7F7F"/>
                </a:solidFill>
                <a:latin typeface="Verdana"/>
                <a:ea typeface="Verdana"/>
                <a:cs typeface="Verdana"/>
                <a:sym typeface="Verdana"/>
              </a:rPr>
              <a:t>operators are not compliant with the ARCEP requirements </a:t>
            </a:r>
            <a:r>
              <a:rPr lang="fr-FR" dirty="0">
                <a:solidFill>
                  <a:srgbClr val="7F7F7F"/>
                </a:solidFill>
              </a:rPr>
              <a:t>due to </a:t>
            </a:r>
            <a:r>
              <a:rPr lang="fr-FR" dirty="0">
                <a:solidFill>
                  <a:srgbClr val="7F7F7F"/>
                </a:solidFill>
                <a:latin typeface="Verdana"/>
                <a:ea typeface="Verdana"/>
                <a:cs typeface="Verdana"/>
                <a:sym typeface="Verdana"/>
              </a:rPr>
              <a:t>the timeout </a:t>
            </a:r>
            <a:r>
              <a:rPr lang="fr-FR" dirty="0">
                <a:solidFill>
                  <a:srgbClr val="7F7F7F"/>
                </a:solidFill>
              </a:rPr>
              <a:t> of sending duration (&lt; 6s).</a:t>
            </a:r>
            <a:endParaRPr dirty="0">
              <a:solidFill>
                <a:srgbClr val="414141"/>
              </a:solidFill>
            </a:endParaRPr>
          </a:p>
        </p:txBody>
      </p:sp>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090" name="Google Shape;2090;p47"/>
          <p:cNvCxnSpPr>
            <a:cxnSpLocks/>
          </p:cNvCxnSpPr>
          <p:nvPr/>
        </p:nvCxnSpPr>
        <p:spPr>
          <a:xfrm>
            <a:off x="1107440" y="3281050"/>
            <a:ext cx="4941669" cy="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3117205266"/>
              </p:ext>
            </p:extLst>
          </p:nvPr>
        </p:nvGraphicFramePr>
        <p:xfrm>
          <a:off x="6239999" y="2729131"/>
          <a:ext cx="5482102" cy="33517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a:solidFill>
                  <a:srgbClr val="FFFFFF"/>
                </a:solidFill>
                <a:latin typeface="Quattrocento Sans"/>
                <a:ea typeface="Quattrocento Sans"/>
                <a:cs typeface="Quattrocento Sans"/>
                <a:sym typeface="Quattrocento Sans"/>
              </a:rPr>
              <a:t>06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 good rate of successful Internet connection. </a:t>
            </a:r>
            <a:endParaRPr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4028037803"/>
              </p:ext>
            </p:extLst>
          </p:nvPr>
        </p:nvGraphicFramePr>
        <p:xfrm>
          <a:off x="469900" y="1698632"/>
          <a:ext cx="6774961" cy="4315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1697752411"/>
              </p:ext>
            </p:extLst>
          </p:nvPr>
        </p:nvGraphicFramePr>
        <p:xfrm>
          <a:off x="7512148" y="1698633"/>
          <a:ext cx="4209953" cy="43152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2"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4206278208"/>
              </p:ext>
            </p:extLst>
          </p:nvPr>
        </p:nvGraphicFramePr>
        <p:xfrm>
          <a:off x="5537983" y="2072253"/>
          <a:ext cx="4129500" cy="4315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1329638561"/>
              </p:ext>
            </p:extLst>
          </p:nvPr>
        </p:nvGraphicFramePr>
        <p:xfrm>
          <a:off x="469901" y="2072253"/>
          <a:ext cx="4439724" cy="4315260"/>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 Web Browsing service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outperformed its competitors</a:t>
            </a:r>
            <a:r>
              <a:rPr lang="fr-FR" dirty="0">
                <a:solidFill>
                  <a:srgbClr val="7F7F7F"/>
                </a:solidFill>
              </a:rPr>
              <a:t> </a:t>
            </a:r>
            <a:r>
              <a:rPr lang="fr-FR" dirty="0">
                <a:solidFill>
                  <a:srgbClr val="7F7F7F"/>
                </a:solidFill>
                <a:latin typeface="Verdana"/>
                <a:ea typeface="Verdana"/>
                <a:cs typeface="Verdana"/>
                <a:sym typeface="Verdana"/>
              </a:rPr>
              <a:t>in terms of we</a:t>
            </a:r>
            <a:r>
              <a:rPr lang="fr-FR" dirty="0">
                <a:solidFill>
                  <a:srgbClr val="7F7F7F"/>
                </a:solidFill>
              </a:rPr>
              <a:t>b service performance,</a:t>
            </a:r>
            <a:br>
              <a:rPr lang="fr-FR" dirty="0">
                <a:solidFill>
                  <a:srgbClr val="7F7F7F"/>
                </a:solidFill>
              </a:rPr>
            </a:br>
            <a:r>
              <a:rPr lang="fr-FR" dirty="0">
                <a:solidFill>
                  <a:srgbClr val="7F7F7F"/>
                </a:solidFill>
              </a:rPr>
              <a:t>Only MTN meets ARCEP requirements for web service failure rate. </a:t>
            </a:r>
            <a:endParaRPr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5974080" y="2505939"/>
            <a:ext cx="3679590" cy="0"/>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a:cxnSpLocks/>
          </p:cNvCxnSpPr>
          <p:nvPr/>
        </p:nvCxnSpPr>
        <p:spPr>
          <a:xfrm>
            <a:off x="883920" y="3167909"/>
            <a:ext cx="402570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7"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1371540706"/>
              </p:ext>
            </p:extLst>
          </p:nvPr>
        </p:nvGraphicFramePr>
        <p:xfrm>
          <a:off x="469900" y="2001101"/>
          <a:ext cx="7379304" cy="4347670"/>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 FTP service</a:t>
            </a:r>
            <a:br>
              <a:rPr lang="fr-FR" sz="2400" dirty="0">
                <a:solidFill>
                  <a:srgbClr val="414141"/>
                </a:solidFill>
              </a:rPr>
            </a:br>
            <a:br>
              <a:rPr lang="fr-FR" sz="2400" dirty="0">
                <a:solidFill>
                  <a:srgbClr val="414141"/>
                </a:solidFill>
              </a:rPr>
            </a:br>
            <a:r>
              <a:rPr lang="fr-FR" dirty="0">
                <a:solidFill>
                  <a:srgbClr val="7F7F7F"/>
                </a:solidFill>
              </a:rPr>
              <a:t>MTN has an excellent FTP DL succes ratio,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All operators  meet ARCEP requirements for FTP DL/UL succes ratio (&gt;97%).  </a:t>
            </a:r>
            <a:endParaRPr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36</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a:cxnSpLocks/>
          </p:cNvCxnSpPr>
          <p:nvPr/>
        </p:nvCxnSpPr>
        <p:spPr>
          <a:xfrm>
            <a:off x="1147665" y="5344136"/>
            <a:ext cx="6559421"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9"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2715554935"/>
              </p:ext>
            </p:extLst>
          </p:nvPr>
        </p:nvGraphicFramePr>
        <p:xfrm>
          <a:off x="489682" y="2532861"/>
          <a:ext cx="8871048"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581660" y="499133"/>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3G FTP MEAN THROUGHPUT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a:t>
            </a:r>
            <a:r>
              <a:rPr lang="fr-FR" dirty="0">
                <a:solidFill>
                  <a:srgbClr val="7F7F7F"/>
                </a:solidFill>
              </a:rPr>
              <a:t>has outperformed its competitors in terms of 3G FTP DL and UL throughput,</a:t>
            </a:r>
            <a:br>
              <a:rPr lang="fr-FR" sz="2400" dirty="0">
                <a:solidFill>
                  <a:srgbClr val="414141"/>
                </a:solidFill>
              </a:rPr>
            </a:br>
            <a:r>
              <a:rPr lang="fr-FR" dirty="0">
                <a:solidFill>
                  <a:srgbClr val="7F7F7F"/>
                </a:solidFill>
              </a:rPr>
              <a:t>All operators are slightly </a:t>
            </a:r>
            <a:r>
              <a:rPr lang="fr-FR" dirty="0" err="1">
                <a:solidFill>
                  <a:srgbClr val="7F7F7F"/>
                </a:solidFill>
              </a:rPr>
              <a:t>satisfied</a:t>
            </a:r>
            <a:r>
              <a:rPr lang="fr-FR" dirty="0">
                <a:solidFill>
                  <a:srgbClr val="7F7F7F"/>
                </a:solidFill>
              </a:rPr>
              <a:t> ARCEP requirements, </a:t>
            </a:r>
            <a:br>
              <a:rPr lang="fr-FR" dirty="0">
                <a:solidFill>
                  <a:srgbClr val="7F7F7F"/>
                </a:solidFill>
              </a:rPr>
            </a:br>
            <a:r>
              <a:rPr lang="fr-FR" dirty="0">
                <a:solidFill>
                  <a:srgbClr val="7F7F7F"/>
                </a:solidFill>
              </a:rPr>
              <a:t>MTN </a:t>
            </a:r>
            <a:r>
              <a:rPr lang="fr-FR" dirty="0" err="1">
                <a:solidFill>
                  <a:srgbClr val="7F7F7F"/>
                </a:solidFill>
              </a:rPr>
              <a:t>needs</a:t>
            </a:r>
            <a:r>
              <a:rPr lang="fr-FR" dirty="0">
                <a:solidFill>
                  <a:srgbClr val="7F7F7F"/>
                </a:solidFill>
              </a:rPr>
              <a:t> to </a:t>
            </a:r>
            <a:r>
              <a:rPr lang="fr-FR" dirty="0" err="1">
                <a:solidFill>
                  <a:srgbClr val="7F7F7F"/>
                </a:solidFill>
              </a:rPr>
              <a:t>improve</a:t>
            </a:r>
            <a:r>
              <a:rPr lang="fr-FR" dirty="0">
                <a:solidFill>
                  <a:srgbClr val="7F7F7F"/>
                </a:solidFill>
              </a:rPr>
              <a:t> </a:t>
            </a:r>
            <a:r>
              <a:rPr lang="fr-FR" dirty="0" err="1">
                <a:solidFill>
                  <a:srgbClr val="7F7F7F"/>
                </a:solidFill>
              </a:rPr>
              <a:t>its</a:t>
            </a:r>
            <a:r>
              <a:rPr lang="fr-FR" dirty="0">
                <a:solidFill>
                  <a:srgbClr val="7F7F7F"/>
                </a:solidFill>
              </a:rPr>
              <a:t> 3G DL throughput by </a:t>
            </a:r>
            <a:r>
              <a:rPr lang="fr-FR" dirty="0" err="1">
                <a:solidFill>
                  <a:srgbClr val="7F7F7F"/>
                </a:solidFill>
              </a:rPr>
              <a:t>increasing</a:t>
            </a:r>
            <a:r>
              <a:rPr lang="fr-FR" dirty="0">
                <a:solidFill>
                  <a:srgbClr val="7F7F7F"/>
                </a:solidFill>
              </a:rPr>
              <a:t> HSPA-DC utilization.</a:t>
            </a:r>
            <a:endParaRPr dirty="0">
              <a:solidFill>
                <a:srgbClr val="7F7F7F"/>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p:nvPr/>
        </p:nvCxnSpPr>
        <p:spPr>
          <a:xfrm flipH="1">
            <a:off x="2792612" y="4198981"/>
            <a:ext cx="1480" cy="735390"/>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p:nvPr/>
        </p:nvCxnSpPr>
        <p:spPr>
          <a:xfrm flipH="1">
            <a:off x="3007778" y="4975011"/>
            <a:ext cx="1480" cy="73539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8" name="Picture 7">
            <a:extLst>
              <a:ext uri="{FF2B5EF4-FFF2-40B4-BE49-F238E27FC236}">
                <a16:creationId xmlns:a16="http://schemas.microsoft.com/office/drawing/2014/main" id="{252D5EBD-1743-6541-B504-11099E2214D0}"/>
              </a:ext>
            </a:extLst>
          </p:cNvPr>
          <p:cNvPicPr>
            <a:picLocks noChangeAspect="1"/>
          </p:cNvPicPr>
          <p:nvPr/>
        </p:nvPicPr>
        <p:blipFill>
          <a:blip r:embed="rId3"/>
          <a:stretch>
            <a:fillRect/>
          </a:stretch>
        </p:blipFill>
        <p:spPr>
          <a:xfrm>
            <a:off x="3895471" y="1878260"/>
            <a:ext cx="3674119" cy="2836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3G FTP MEAN THROUGHPUT </a:t>
            </a:r>
            <a:r>
              <a:rPr lang="fr-FR" sz="2400" dirty="0" err="1">
                <a:solidFill>
                  <a:srgbClr val="414141"/>
                </a:solidFill>
              </a:rPr>
              <a:t>maps</a:t>
            </a:r>
            <a:br>
              <a:rPr lang="fr-FR" sz="2400" dirty="0">
                <a:solidFill>
                  <a:srgbClr val="414141"/>
                </a:solidFill>
              </a:rPr>
            </a:br>
            <a:br>
              <a:rPr lang="fr-FR" dirty="0">
                <a:solidFill>
                  <a:srgbClr val="414141"/>
                </a:solidFill>
              </a:rPr>
            </a:br>
            <a:r>
              <a:rPr lang="fr-FR" dirty="0">
                <a:solidFill>
                  <a:srgbClr val="7F7F7F"/>
                </a:solidFill>
                <a:latin typeface="Verdana"/>
                <a:ea typeface="Verdana"/>
                <a:cs typeface="Verdana"/>
                <a:sym typeface="Verdana"/>
              </a:rPr>
              <a:t>MTN Throughput distribution is </a:t>
            </a:r>
            <a:r>
              <a:rPr lang="fr-FR" dirty="0" err="1">
                <a:solidFill>
                  <a:srgbClr val="7F7F7F"/>
                </a:solidFill>
                <a:latin typeface="Verdana"/>
                <a:ea typeface="Verdana"/>
                <a:cs typeface="Verdana"/>
                <a:sym typeface="Verdana"/>
              </a:rPr>
              <a:t>very</a:t>
            </a:r>
            <a:r>
              <a:rPr lang="fr-FR" dirty="0">
                <a:solidFill>
                  <a:srgbClr val="7F7F7F"/>
                </a:solidFill>
                <a:latin typeface="Verdana"/>
                <a:ea typeface="Verdana"/>
                <a:cs typeface="Verdana"/>
                <a:sym typeface="Verdana"/>
              </a:rPr>
              <a:t> close to MOOV &amp; CELTISS.</a:t>
            </a:r>
            <a:br>
              <a:rPr lang="fr-FR" dirty="0">
                <a:solidFill>
                  <a:srgbClr val="7F7F7F"/>
                </a:solidFill>
                <a:latin typeface="Verdana"/>
                <a:ea typeface="Verdana"/>
                <a:cs typeface="Verdana"/>
                <a:sym typeface="Verdana"/>
              </a:rPr>
            </a:b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155" name="Google Shape;2155;p53"/>
          <p:cNvPicPr preferRelativeResize="0"/>
          <p:nvPr/>
        </p:nvPicPr>
        <p:blipFill rotWithShape="1">
          <a:blip r:embed="rId4">
            <a:alphaModFix/>
          </a:blip>
          <a:srcRect l="8657" r="10313"/>
          <a:stretch/>
        </p:blipFill>
        <p:spPr>
          <a:xfrm>
            <a:off x="3895471" y="1903815"/>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3" name="Picture 2">
            <a:extLst>
              <a:ext uri="{FF2B5EF4-FFF2-40B4-BE49-F238E27FC236}">
                <a16:creationId xmlns:a16="http://schemas.microsoft.com/office/drawing/2014/main" id="{04117E51-881D-19D9-DAF2-6EFE197BDDC8}"/>
              </a:ext>
            </a:extLst>
          </p:cNvPr>
          <p:cNvPicPr>
            <a:picLocks noChangeAspect="1"/>
          </p:cNvPicPr>
          <p:nvPr/>
        </p:nvPicPr>
        <p:blipFill>
          <a:blip r:embed="rId5"/>
          <a:stretch>
            <a:fillRect/>
          </a:stretch>
        </p:blipFill>
        <p:spPr>
          <a:xfrm>
            <a:off x="428086" y="1903815"/>
            <a:ext cx="3347046" cy="281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2A07E72-C81D-9F43-9E5B-4D71DF8081EE}"/>
              </a:ext>
            </a:extLst>
          </p:cNvPr>
          <p:cNvPicPr>
            <a:picLocks noChangeAspect="1"/>
          </p:cNvPicPr>
          <p:nvPr/>
        </p:nvPicPr>
        <p:blipFill>
          <a:blip r:embed="rId6"/>
          <a:stretch>
            <a:fillRect/>
          </a:stretch>
        </p:blipFill>
        <p:spPr>
          <a:xfrm>
            <a:off x="2387705" y="1878261"/>
            <a:ext cx="1370227" cy="692988"/>
          </a:xfrm>
          <a:prstGeom prst="rect">
            <a:avLst/>
          </a:prstGeom>
        </p:spPr>
      </p:pic>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7">
            <a:alphaModFix/>
          </a:blip>
          <a:srcRect/>
          <a:stretch/>
        </p:blipFill>
        <p:spPr>
          <a:xfrm>
            <a:off x="465204" y="1942562"/>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Picture 9">
            <a:extLst>
              <a:ext uri="{FF2B5EF4-FFF2-40B4-BE49-F238E27FC236}">
                <a16:creationId xmlns:a16="http://schemas.microsoft.com/office/drawing/2014/main" id="{21590274-CA7A-A906-49AE-C3FB1D02EF68}"/>
              </a:ext>
            </a:extLst>
          </p:cNvPr>
          <p:cNvPicPr>
            <a:picLocks noChangeAspect="1"/>
          </p:cNvPicPr>
          <p:nvPr/>
        </p:nvPicPr>
        <p:blipFill>
          <a:blip r:embed="rId8"/>
          <a:stretch>
            <a:fillRect/>
          </a:stretch>
        </p:blipFill>
        <p:spPr>
          <a:xfrm>
            <a:off x="6380348" y="1866957"/>
            <a:ext cx="1189242" cy="648271"/>
          </a:xfrm>
          <a:prstGeom prst="rect">
            <a:avLst/>
          </a:prstGeom>
        </p:spPr>
      </p:pic>
      <p:pic>
        <p:nvPicPr>
          <p:cNvPr id="12" name="Picture 11">
            <a:extLst>
              <a:ext uri="{FF2B5EF4-FFF2-40B4-BE49-F238E27FC236}">
                <a16:creationId xmlns:a16="http://schemas.microsoft.com/office/drawing/2014/main" id="{040C772C-9242-1326-2B54-305F10237BD7}"/>
              </a:ext>
            </a:extLst>
          </p:cNvPr>
          <p:cNvPicPr>
            <a:picLocks noChangeAspect="1"/>
          </p:cNvPicPr>
          <p:nvPr/>
        </p:nvPicPr>
        <p:blipFill>
          <a:blip r:embed="rId9"/>
          <a:stretch>
            <a:fillRect/>
          </a:stretch>
        </p:blipFill>
        <p:spPr>
          <a:xfrm>
            <a:off x="7742704" y="1878260"/>
            <a:ext cx="3847013" cy="2836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Google Shape;2158;p53">
            <a:extLst>
              <a:ext uri="{FF2B5EF4-FFF2-40B4-BE49-F238E27FC236}">
                <a16:creationId xmlns:a16="http://schemas.microsoft.com/office/drawing/2014/main" id="{90AEDB3F-37BB-C1A2-BAD7-648F03F34B72}"/>
              </a:ext>
            </a:extLst>
          </p:cNvPr>
          <p:cNvPicPr preferRelativeResize="0"/>
          <p:nvPr/>
        </p:nvPicPr>
        <p:blipFill rotWithShape="1">
          <a:blip r:embed="rId10">
            <a:alphaModFix/>
          </a:blip>
          <a:srcRect/>
          <a:stretch/>
        </p:blipFill>
        <p:spPr>
          <a:xfrm>
            <a:off x="7742704" y="1911449"/>
            <a:ext cx="388663" cy="279643"/>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Picture 14">
            <a:extLst>
              <a:ext uri="{FF2B5EF4-FFF2-40B4-BE49-F238E27FC236}">
                <a16:creationId xmlns:a16="http://schemas.microsoft.com/office/drawing/2014/main" id="{F1381C7C-1C31-26F6-DB3F-CF320ED7BDB4}"/>
              </a:ext>
            </a:extLst>
          </p:cNvPr>
          <p:cNvPicPr>
            <a:picLocks noChangeAspect="1"/>
          </p:cNvPicPr>
          <p:nvPr/>
        </p:nvPicPr>
        <p:blipFill>
          <a:blip r:embed="rId11"/>
          <a:stretch>
            <a:fillRect/>
          </a:stretch>
        </p:blipFill>
        <p:spPr>
          <a:xfrm>
            <a:off x="10343535" y="1881692"/>
            <a:ext cx="1236446" cy="630345"/>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DATA Web Browsing service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t>
            </a:r>
            <a:r>
              <a:rPr lang="fr-FR" dirty="0">
                <a:solidFill>
                  <a:srgbClr val="7F7F7F"/>
                </a:solidFill>
              </a:rPr>
              <a:t>a </a:t>
            </a:r>
            <a:r>
              <a:rPr lang="fr-FR" dirty="0">
                <a:solidFill>
                  <a:srgbClr val="7F7F7F"/>
                </a:solidFill>
                <a:latin typeface="Verdana"/>
                <a:ea typeface="Verdana"/>
                <a:cs typeface="Verdana"/>
                <a:sym typeface="Verdana"/>
              </a:rPr>
              <a:t>good HTTP Browsing success rate,</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All operators meet ARCEP requirements.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1635606796"/>
              </p:ext>
            </p:extLst>
          </p:nvPr>
        </p:nvGraphicFramePr>
        <p:xfrm>
          <a:off x="469900" y="1963811"/>
          <a:ext cx="10340340" cy="4491599"/>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Google Shape;2129;p51">
            <a:extLst>
              <a:ext uri="{FF2B5EF4-FFF2-40B4-BE49-F238E27FC236}">
                <a16:creationId xmlns:a16="http://schemas.microsoft.com/office/drawing/2014/main" id="{3CA07AA6-1BEC-3464-5C11-80547070E5CD}"/>
              </a:ext>
            </a:extLst>
          </p:cNvPr>
          <p:cNvCxnSpPr>
            <a:cxnSpLocks/>
          </p:cNvCxnSpPr>
          <p:nvPr/>
        </p:nvCxnSpPr>
        <p:spPr>
          <a:xfrm>
            <a:off x="1034882" y="2922324"/>
            <a:ext cx="9602638"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8468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a:t>
            </a:r>
            <a:r>
              <a:rPr lang="en-US" dirty="0">
                <a:solidFill>
                  <a:schemeClr val="dk1"/>
                </a:solidFill>
                <a:latin typeface="Verdana"/>
                <a:ea typeface="Verdana"/>
                <a:cs typeface="Verdana"/>
                <a:sym typeface="Verdana"/>
              </a:rPr>
              <a:t>SEME-KOPODJI</a:t>
            </a:r>
            <a:r>
              <a:rPr lang="en-US" sz="1400" b="0" i="0" u="none" strike="noStrike" cap="none" dirty="0">
                <a:solidFill>
                  <a:schemeClr val="dk1"/>
                </a:solidFill>
                <a:latin typeface="Verdana"/>
                <a:ea typeface="Verdana"/>
                <a:cs typeface="Verdana"/>
                <a:sym typeface="Verdana"/>
              </a:rPr>
              <a:t> area between MTN, MOOV, and CELTISS from </a:t>
            </a:r>
            <a:r>
              <a:rPr lang="en-US" dirty="0">
                <a:solidFill>
                  <a:schemeClr val="dk1"/>
                </a:solidFill>
                <a:latin typeface="Verdana"/>
                <a:ea typeface="Verdana"/>
                <a:cs typeface="Verdana"/>
                <a:sym typeface="Verdana"/>
              </a:rPr>
              <a:t>October</a:t>
            </a:r>
            <a:r>
              <a:rPr lang="en-US" sz="1400" b="0" i="0" u="none" strike="noStrike" cap="none" dirty="0">
                <a:solidFill>
                  <a:schemeClr val="dk1"/>
                </a:solidFill>
                <a:latin typeface="Verdana"/>
                <a:ea typeface="Verdana"/>
                <a:cs typeface="Verdana"/>
                <a:sym typeface="Verdana"/>
              </a:rPr>
              <a:t> 12th to </a:t>
            </a:r>
            <a:r>
              <a:rPr lang="en-US" dirty="0">
                <a:solidFill>
                  <a:schemeClr val="dk1"/>
                </a:solidFill>
                <a:latin typeface="Verdana"/>
                <a:ea typeface="Verdana"/>
                <a:cs typeface="Verdana"/>
                <a:sym typeface="Verdana"/>
              </a:rPr>
              <a:t>October</a:t>
            </a:r>
            <a:r>
              <a:rPr lang="en-US" sz="1400" b="0" i="0" u="none" strike="noStrike" cap="none" dirty="0">
                <a:solidFill>
                  <a:schemeClr val="dk1"/>
                </a:solidFill>
                <a:latin typeface="Verdana"/>
                <a:ea typeface="Verdana"/>
                <a:cs typeface="Verdana"/>
                <a:sym typeface="Verdana"/>
              </a:rPr>
              <a:t> 14th, 2023.</a:t>
            </a:r>
            <a:r>
              <a:rPr lang="fr-FR" sz="1400" b="0" i="0" u="none" strike="noStrike" cap="none" dirty="0">
                <a:solidFill>
                  <a:schemeClr val="dk1"/>
                </a:solidFill>
                <a:latin typeface="Verdana"/>
                <a:ea typeface="Verdana"/>
                <a:cs typeface="Verdana"/>
                <a:sym typeface="Verdana"/>
              </a:rPr>
              <a:t>. </a:t>
            </a:r>
            <a:endParaRPr dirty="0"/>
          </a:p>
          <a:p>
            <a:pPr marL="0" marR="0" lvl="0" indent="0" algn="l" rtl="0">
              <a:lnSpc>
                <a:spcPct val="150000"/>
              </a:lnSpc>
              <a:spcBef>
                <a:spcPts val="0"/>
              </a:spcBef>
              <a:spcAft>
                <a:spcPts val="0"/>
              </a:spcAft>
              <a:buNone/>
            </a:pPr>
            <a:endParaRPr sz="1400" b="1" dirty="0">
              <a:solidFill>
                <a:schemeClr val="accent1"/>
              </a:solidFill>
              <a:latin typeface="Verdana"/>
              <a:ea typeface="Verdana"/>
              <a:cs typeface="Verdana"/>
              <a:sym typeface="Verdana"/>
            </a:endParaRPr>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E66DB7E-A2CC-F763-0FE6-FE05EF5FB1E3}"/>
              </a:ext>
            </a:extLst>
          </p:cNvPr>
          <p:cNvGraphicFramePr>
            <a:graphicFrameLocks/>
          </p:cNvGraphicFramePr>
          <p:nvPr>
            <p:extLst>
              <p:ext uri="{D42A27DB-BD31-4B8C-83A1-F6EECF244321}">
                <p14:modId xmlns:p14="http://schemas.microsoft.com/office/powerpoint/2010/main" val="4234952829"/>
              </p:ext>
            </p:extLst>
          </p:nvPr>
        </p:nvGraphicFramePr>
        <p:xfrm>
          <a:off x="469899" y="2056511"/>
          <a:ext cx="7494229" cy="4111491"/>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service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All operators have an </a:t>
            </a:r>
            <a:r>
              <a:rPr lang="fr-FR" dirty="0">
                <a:solidFill>
                  <a:srgbClr val="7F7F7F"/>
                </a:solidFill>
              </a:rPr>
              <a:t>e</a:t>
            </a:r>
            <a:r>
              <a:rPr lang="fr-FR" dirty="0">
                <a:solidFill>
                  <a:srgbClr val="7F7F7F"/>
                </a:solidFill>
                <a:latin typeface="Verdana"/>
                <a:ea typeface="Verdana"/>
                <a:cs typeface="Verdana"/>
                <a:sym typeface="Verdana"/>
              </a:rPr>
              <a:t>xcellente performance in terms of FTP success ratio.</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p:nvPr/>
        </p:nvCxnSpPr>
        <p:spPr>
          <a:xfrm>
            <a:off x="1131597" y="5134596"/>
            <a:ext cx="6170832" cy="305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8"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928296243"/>
              </p:ext>
            </p:extLst>
          </p:nvPr>
        </p:nvGraphicFramePr>
        <p:xfrm>
          <a:off x="469900" y="1998377"/>
          <a:ext cx="10427970" cy="443878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MEAN THROUGHPUT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is ranked second in terms of FTP DL throughput,</a:t>
            </a:r>
            <a:br>
              <a:rPr lang="fr-FR" sz="2400" dirty="0">
                <a:solidFill>
                  <a:srgbClr val="414141"/>
                </a:solidFill>
              </a:rPr>
            </a:br>
            <a:r>
              <a:rPr lang="fr-FR" dirty="0">
                <a:solidFill>
                  <a:srgbClr val="7F7F7F"/>
                </a:solidFill>
                <a:latin typeface="Verdana"/>
                <a:ea typeface="Verdana"/>
                <a:cs typeface="Verdana"/>
                <a:sym typeface="Verdana"/>
              </a:rPr>
              <a:t>MTN </a:t>
            </a:r>
            <a:r>
              <a:rPr lang="fr-FR" dirty="0">
                <a:solidFill>
                  <a:srgbClr val="7F7F7F"/>
                </a:solidFill>
              </a:rPr>
              <a:t>has outperformed its competitors in terms of FTP UL throughput, </a:t>
            </a:r>
            <a:br>
              <a:rPr lang="fr-FR" dirty="0">
                <a:solidFill>
                  <a:srgbClr val="7F7F7F"/>
                </a:solidFill>
              </a:rPr>
            </a:br>
            <a:r>
              <a:rPr lang="fr-FR" dirty="0">
                <a:solidFill>
                  <a:srgbClr val="7F7F7F"/>
                </a:solidFill>
              </a:rPr>
              <a:t>All operators meet ARCEP requirements for 4G DL/UL throughput.</a:t>
            </a:r>
            <a:br>
              <a:rPr lang="fr-FR" dirty="0">
                <a:solidFill>
                  <a:srgbClr val="7F7F7F"/>
                </a:solidFill>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0" name="Google Shape;2197;p57"/>
          <p:cNvCxnSpPr>
            <a:cxnSpLocks/>
          </p:cNvCxnSpPr>
          <p:nvPr/>
        </p:nvCxnSpPr>
        <p:spPr>
          <a:xfrm>
            <a:off x="2521373" y="4005778"/>
            <a:ext cx="0" cy="423982"/>
          </a:xfrm>
          <a:prstGeom prst="straightConnector1">
            <a:avLst/>
          </a:prstGeom>
          <a:noFill/>
          <a:ln w="28575" cap="flat" cmpd="sng">
            <a:solidFill>
              <a:srgbClr val="DA291C"/>
            </a:solidFill>
            <a:prstDash val="dash"/>
            <a:round/>
            <a:headEnd type="none" w="sm" len="sm"/>
            <a:tailEnd type="none" w="sm" len="sm"/>
          </a:ln>
        </p:spPr>
      </p:cxnSp>
      <p:cxnSp>
        <p:nvCxnSpPr>
          <p:cNvPr id="3" name="Google Shape;2197;p57">
            <a:extLst>
              <a:ext uri="{FF2B5EF4-FFF2-40B4-BE49-F238E27FC236}">
                <a16:creationId xmlns:a16="http://schemas.microsoft.com/office/drawing/2014/main" id="{95BBD01F-0B8C-4104-54AE-6815102B0499}"/>
              </a:ext>
            </a:extLst>
          </p:cNvPr>
          <p:cNvCxnSpPr>
            <a:cxnSpLocks/>
          </p:cNvCxnSpPr>
          <p:nvPr/>
        </p:nvCxnSpPr>
        <p:spPr>
          <a:xfrm>
            <a:off x="2653453" y="4666178"/>
            <a:ext cx="0" cy="423982"/>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1" name="Picture 10">
            <a:extLst>
              <a:ext uri="{FF2B5EF4-FFF2-40B4-BE49-F238E27FC236}">
                <a16:creationId xmlns:a16="http://schemas.microsoft.com/office/drawing/2014/main" id="{70EE64B3-CC19-C0BB-F448-0CE23A945071}"/>
              </a:ext>
            </a:extLst>
          </p:cNvPr>
          <p:cNvPicPr>
            <a:picLocks noChangeAspect="1"/>
          </p:cNvPicPr>
          <p:nvPr/>
        </p:nvPicPr>
        <p:blipFill>
          <a:blip r:embed="rId3"/>
          <a:stretch>
            <a:fillRect/>
          </a:stretch>
        </p:blipFill>
        <p:spPr>
          <a:xfrm>
            <a:off x="7967350" y="1945902"/>
            <a:ext cx="3754750" cy="2575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9A480167-2D03-DECF-8AB0-F051CB903CD7}"/>
              </a:ext>
            </a:extLst>
          </p:cNvPr>
          <p:cNvPicPr>
            <a:picLocks noChangeAspect="1"/>
          </p:cNvPicPr>
          <p:nvPr/>
        </p:nvPicPr>
        <p:blipFill>
          <a:blip r:embed="rId4"/>
          <a:stretch>
            <a:fillRect/>
          </a:stretch>
        </p:blipFill>
        <p:spPr>
          <a:xfrm>
            <a:off x="4209439" y="1954358"/>
            <a:ext cx="3619241" cy="2567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3CFAFD43-D911-F6C4-2398-7BAA0CAA10E9}"/>
              </a:ext>
            </a:extLst>
          </p:cNvPr>
          <p:cNvPicPr>
            <a:picLocks noChangeAspect="1"/>
          </p:cNvPicPr>
          <p:nvPr/>
        </p:nvPicPr>
        <p:blipFill>
          <a:blip r:embed="rId5"/>
          <a:stretch>
            <a:fillRect/>
          </a:stretch>
        </p:blipFill>
        <p:spPr>
          <a:xfrm>
            <a:off x="466839" y="1945902"/>
            <a:ext cx="3619241" cy="2599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4G FTP THROUGHPUT comparison </a:t>
            </a:r>
            <a:r>
              <a:rPr lang="fr-FR" sz="2400" dirty="0" err="1">
                <a:solidFill>
                  <a:srgbClr val="414141"/>
                </a:solidFill>
              </a:rPr>
              <a:t>maps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MOOV’s average DL throughput DL is better than MTN and CELTISS.</a:t>
            </a:r>
            <a:r>
              <a:rPr lang="fr-FR" sz="2400" dirty="0">
                <a:solidFill>
                  <a:srgbClr val="7F7F7F"/>
                </a:solidFill>
                <a:latin typeface="Verdana"/>
                <a:ea typeface="Verdana"/>
                <a:cs typeface="Verdana"/>
                <a:sym typeface="Verdana"/>
              </a:rPr>
              <a:t>	</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66839" y="1945902"/>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2213" name="Google Shape;2213;p58"/>
          <p:cNvPicPr preferRelativeResize="0"/>
          <p:nvPr/>
        </p:nvPicPr>
        <p:blipFill rotWithShape="1">
          <a:blip r:embed="rId7">
            <a:alphaModFix/>
          </a:blip>
          <a:srcRect l="8657" r="10313"/>
          <a:stretch/>
        </p:blipFill>
        <p:spPr>
          <a:xfrm>
            <a:off x="4223247" y="1976772"/>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2214" name="Google Shape;2214;p58"/>
          <p:cNvPicPr preferRelativeResize="0"/>
          <p:nvPr/>
        </p:nvPicPr>
        <p:blipFill rotWithShape="1">
          <a:blip r:embed="rId8">
            <a:alphaModFix/>
          </a:blip>
          <a:srcRect/>
          <a:stretch/>
        </p:blipFill>
        <p:spPr>
          <a:xfrm>
            <a:off x="7976595" y="1945902"/>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5" name="Picture 4">
            <a:extLst>
              <a:ext uri="{FF2B5EF4-FFF2-40B4-BE49-F238E27FC236}">
                <a16:creationId xmlns:a16="http://schemas.microsoft.com/office/drawing/2014/main" id="{FD04626E-5E32-88E9-492E-8F844B55FD86}"/>
              </a:ext>
            </a:extLst>
          </p:cNvPr>
          <p:cNvPicPr>
            <a:picLocks noChangeAspect="1"/>
          </p:cNvPicPr>
          <p:nvPr/>
        </p:nvPicPr>
        <p:blipFill>
          <a:blip r:embed="rId9"/>
          <a:stretch>
            <a:fillRect/>
          </a:stretch>
        </p:blipFill>
        <p:spPr>
          <a:xfrm>
            <a:off x="2871019" y="1976772"/>
            <a:ext cx="1205816" cy="806833"/>
          </a:xfrm>
          <a:prstGeom prst="rect">
            <a:avLst/>
          </a:prstGeom>
        </p:spPr>
      </p:pic>
      <p:pic>
        <p:nvPicPr>
          <p:cNvPr id="9" name="Picture 8">
            <a:extLst>
              <a:ext uri="{FF2B5EF4-FFF2-40B4-BE49-F238E27FC236}">
                <a16:creationId xmlns:a16="http://schemas.microsoft.com/office/drawing/2014/main" id="{EB0C0C4B-72E1-3EAB-2280-5CA51615178E}"/>
              </a:ext>
            </a:extLst>
          </p:cNvPr>
          <p:cNvPicPr>
            <a:picLocks noChangeAspect="1"/>
          </p:cNvPicPr>
          <p:nvPr/>
        </p:nvPicPr>
        <p:blipFill>
          <a:blip r:embed="rId10"/>
          <a:stretch>
            <a:fillRect/>
          </a:stretch>
        </p:blipFill>
        <p:spPr>
          <a:xfrm>
            <a:off x="6609947" y="1954358"/>
            <a:ext cx="1218733" cy="749875"/>
          </a:xfrm>
          <a:prstGeom prst="rect">
            <a:avLst/>
          </a:prstGeom>
        </p:spPr>
      </p:pic>
      <p:pic>
        <p:nvPicPr>
          <p:cNvPr id="13" name="Picture 12">
            <a:extLst>
              <a:ext uri="{FF2B5EF4-FFF2-40B4-BE49-F238E27FC236}">
                <a16:creationId xmlns:a16="http://schemas.microsoft.com/office/drawing/2014/main" id="{76A634F4-DA12-31A2-E7CB-DFC3F4DEEA47}"/>
              </a:ext>
            </a:extLst>
          </p:cNvPr>
          <p:cNvPicPr>
            <a:picLocks noChangeAspect="1"/>
          </p:cNvPicPr>
          <p:nvPr/>
        </p:nvPicPr>
        <p:blipFill>
          <a:blip r:embed="rId11"/>
          <a:stretch>
            <a:fillRect/>
          </a:stretch>
        </p:blipFill>
        <p:spPr>
          <a:xfrm>
            <a:off x="10599173" y="1945902"/>
            <a:ext cx="1132171" cy="694559"/>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BAND and TECHNOLOGY UTILISATION</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Most of MTN’s LTE samples are carried out over LTE 2600 as first carrier,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Most of </a:t>
            </a:r>
            <a:r>
              <a:rPr lang="fr-FR" dirty="0">
                <a:solidFill>
                  <a:srgbClr val="7F7F7F"/>
                </a:solidFill>
              </a:rPr>
              <a:t>CE</a:t>
            </a:r>
            <a:r>
              <a:rPr lang="fr-FR" dirty="0">
                <a:solidFill>
                  <a:srgbClr val="7F7F7F"/>
                </a:solidFill>
                <a:latin typeface="Verdana"/>
                <a:ea typeface="Verdana"/>
                <a:cs typeface="Verdana"/>
                <a:sym typeface="Verdana"/>
              </a:rPr>
              <a:t>LTISS’s samples are carried out over LTE 1800 as first carrier</a:t>
            </a:r>
            <a:r>
              <a:rPr lang="fr-FR" dirty="0">
                <a:solidFill>
                  <a:srgbClr val="7F7F7F"/>
                </a:solidFill>
              </a:rPr>
              <a:t>,</a:t>
            </a:r>
            <a:br>
              <a:rPr lang="fr-FR" sz="2800" dirty="0">
                <a:solidFill>
                  <a:srgbClr val="7F7F7F"/>
                </a:solidFill>
                <a:latin typeface="Verdana"/>
                <a:ea typeface="Verdana"/>
                <a:cs typeface="Verdana"/>
                <a:sym typeface="Verdana"/>
              </a:rPr>
            </a:br>
            <a:r>
              <a:rPr lang="fr-FR" dirty="0">
                <a:solidFill>
                  <a:srgbClr val="7F7F7F"/>
                </a:solidFill>
              </a:rPr>
              <a:t>Most of MOOV’s and CELTISS’s 3G samples are carried out over U2100, against a use of both 3G bands for MTN.</a:t>
            </a:r>
            <a:br>
              <a:rPr lang="fr-FR"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0"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2461516413"/>
              </p:ext>
            </p:extLst>
          </p:nvPr>
        </p:nvGraphicFramePr>
        <p:xfrm>
          <a:off x="5230618" y="2819262"/>
          <a:ext cx="6799458" cy="34984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
            <a:extLst>
              <a:ext uri="{FF2B5EF4-FFF2-40B4-BE49-F238E27FC236}">
                <a16:creationId xmlns:a16="http://schemas.microsoft.com/office/drawing/2014/main" id="{7E002587-E3BD-0AD1-2E67-FBA06DFCF12D}"/>
              </a:ext>
            </a:extLst>
          </p:cNvPr>
          <p:cNvGraphicFramePr>
            <a:graphicFrameLocks/>
          </p:cNvGraphicFramePr>
          <p:nvPr>
            <p:extLst>
              <p:ext uri="{D42A27DB-BD31-4B8C-83A1-F6EECF244321}">
                <p14:modId xmlns:p14="http://schemas.microsoft.com/office/powerpoint/2010/main" val="4165437551"/>
              </p:ext>
            </p:extLst>
          </p:nvPr>
        </p:nvGraphicFramePr>
        <p:xfrm>
          <a:off x="511940" y="2786895"/>
          <a:ext cx="4495390" cy="34984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TECHNOLOGY Usage(%)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a:t>
            </a:r>
            <a:r>
              <a:rPr lang="fr-FR" dirty="0">
                <a:solidFill>
                  <a:srgbClr val="7F7F7F"/>
                </a:solidFill>
              </a:rPr>
              <a:t>highest LTE </a:t>
            </a:r>
            <a:r>
              <a:rPr lang="fr-FR" dirty="0">
                <a:solidFill>
                  <a:srgbClr val="7F7F7F"/>
                </a:solidFill>
                <a:latin typeface="Verdana"/>
                <a:ea typeface="Verdana"/>
                <a:cs typeface="Verdana"/>
                <a:sym typeface="Verdana"/>
              </a:rPr>
              <a:t>Carrier Aggregation usage</a:t>
            </a:r>
            <a:r>
              <a:rPr lang="fr-FR" dirty="0">
                <a:solidFill>
                  <a:srgbClr val="7F7F7F"/>
                </a:solidFill>
              </a:rPr>
              <a:t>,</a:t>
            </a:r>
            <a:r>
              <a:rPr lang="fr-FR" dirty="0">
                <a:solidFill>
                  <a:srgbClr val="7F7F7F"/>
                </a:solidFill>
                <a:latin typeface="Verdana"/>
                <a:ea typeface="Verdana"/>
                <a:cs typeface="Verdana"/>
                <a:sym typeface="Verdana"/>
              </a:rPr>
              <a:t>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3G HSDPA-DC dat</a:t>
            </a:r>
            <a:r>
              <a:rPr lang="fr-FR" dirty="0">
                <a:solidFill>
                  <a:srgbClr val="7F7F7F"/>
                </a:solidFill>
              </a:rPr>
              <a:t>a technology </a:t>
            </a:r>
            <a:r>
              <a:rPr lang="fr-FR" dirty="0">
                <a:solidFill>
                  <a:srgbClr val="7F7F7F"/>
                </a:solidFill>
                <a:latin typeface="Verdana"/>
                <a:ea typeface="Verdana"/>
                <a:cs typeface="Verdana"/>
                <a:sym typeface="Verdana"/>
              </a:rPr>
              <a:t>not used for MTN,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High UMTS R99 usage for MTN compared to its </a:t>
            </a:r>
            <a:r>
              <a:rPr lang="fr-FR" dirty="0" err="1">
                <a:solidFill>
                  <a:srgbClr val="7F7F7F"/>
                </a:solidFill>
                <a:latin typeface="Verdana"/>
                <a:ea typeface="Verdana"/>
                <a:cs typeface="Verdana"/>
                <a:sym typeface="Verdana"/>
              </a:rPr>
              <a:t>competitors</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To </a:t>
            </a:r>
            <a:r>
              <a:rPr lang="fr-FR" dirty="0" err="1">
                <a:solidFill>
                  <a:srgbClr val="7F7F7F"/>
                </a:solidFill>
                <a:latin typeface="Verdana"/>
                <a:ea typeface="Verdana"/>
                <a:cs typeface="Verdana"/>
                <a:sym typeface="Verdana"/>
              </a:rPr>
              <a:t>improve</a:t>
            </a:r>
            <a:r>
              <a:rPr lang="fr-FR" dirty="0">
                <a:solidFill>
                  <a:srgbClr val="7F7F7F"/>
                </a:solidFill>
                <a:latin typeface="Verdana"/>
                <a:ea typeface="Verdana"/>
                <a:cs typeface="Verdana"/>
                <a:sym typeface="Verdana"/>
              </a:rPr>
              <a:t> 3G throughput </a:t>
            </a:r>
            <a:r>
              <a:rPr lang="fr-FR" dirty="0" err="1">
                <a:solidFill>
                  <a:srgbClr val="7F7F7F"/>
                </a:solidFill>
                <a:latin typeface="Verdana"/>
                <a:ea typeface="Verdana"/>
                <a:cs typeface="Verdana"/>
                <a:sym typeface="Verdana"/>
              </a:rPr>
              <a:t>it</a:t>
            </a:r>
            <a:r>
              <a:rPr lang="fr-FR" dirty="0">
                <a:solidFill>
                  <a:srgbClr val="7F7F7F"/>
                </a:solidFill>
                <a:latin typeface="Verdana"/>
                <a:ea typeface="Verdana"/>
                <a:cs typeface="Verdana"/>
                <a:sym typeface="Verdana"/>
              </a:rPr>
              <a:t> is </a:t>
            </a:r>
            <a:r>
              <a:rPr lang="fr-FR" dirty="0" err="1">
                <a:solidFill>
                  <a:srgbClr val="7F7F7F"/>
                </a:solidFill>
                <a:latin typeface="Verdana"/>
                <a:ea typeface="Verdana"/>
                <a:cs typeface="Verdana"/>
                <a:sym typeface="Verdana"/>
              </a:rPr>
              <a:t>recommended</a:t>
            </a:r>
            <a:r>
              <a:rPr lang="fr-FR" dirty="0">
                <a:solidFill>
                  <a:srgbClr val="7F7F7F"/>
                </a:solidFill>
                <a:latin typeface="Verdana"/>
                <a:ea typeface="Verdana"/>
                <a:cs typeface="Verdana"/>
                <a:sym typeface="Verdana"/>
              </a:rPr>
              <a:t> for MTN to </a:t>
            </a:r>
            <a:r>
              <a:rPr lang="fr-FR" dirty="0" err="1">
                <a:solidFill>
                  <a:srgbClr val="7F7F7F"/>
                </a:solidFill>
                <a:latin typeface="Verdana"/>
                <a:ea typeface="Verdana"/>
                <a:cs typeface="Verdana"/>
                <a:sym typeface="Verdana"/>
              </a:rPr>
              <a:t>activate</a:t>
            </a:r>
            <a:r>
              <a:rPr lang="fr-FR" dirty="0">
                <a:solidFill>
                  <a:srgbClr val="7F7F7F"/>
                </a:solidFill>
                <a:latin typeface="Verdana"/>
                <a:ea typeface="Verdana"/>
                <a:cs typeface="Verdana"/>
                <a:sym typeface="Verdana"/>
              </a:rPr>
              <a:t> HSPA-DC.</a:t>
            </a:r>
            <a:br>
              <a:rPr lang="fr-FR" dirty="0">
                <a:solidFill>
                  <a:srgbClr val="7F7F7F"/>
                </a:solidFill>
                <a:latin typeface="Verdana"/>
                <a:ea typeface="Verdana"/>
                <a:cs typeface="Verdana"/>
                <a:sym typeface="Verdana"/>
              </a:rPr>
            </a:b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8" name="Chart 7">
            <a:extLst>
              <a:ext uri="{FF2B5EF4-FFF2-40B4-BE49-F238E27FC236}">
                <a16:creationId xmlns:a16="http://schemas.microsoft.com/office/drawing/2014/main" id="{D5F1A736-A4B6-409B-A379-D29A65AAEA08}"/>
              </a:ext>
            </a:extLst>
          </p:cNvPr>
          <p:cNvGraphicFramePr>
            <a:graphicFrameLocks/>
          </p:cNvGraphicFramePr>
          <p:nvPr>
            <p:extLst>
              <p:ext uri="{D42A27DB-BD31-4B8C-83A1-F6EECF244321}">
                <p14:modId xmlns:p14="http://schemas.microsoft.com/office/powerpoint/2010/main" val="25247782"/>
              </p:ext>
            </p:extLst>
          </p:nvPr>
        </p:nvGraphicFramePr>
        <p:xfrm>
          <a:off x="469900" y="2676372"/>
          <a:ext cx="5719885" cy="308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1428075407"/>
              </p:ext>
            </p:extLst>
          </p:nvPr>
        </p:nvGraphicFramePr>
        <p:xfrm>
          <a:off x="6344529" y="2676372"/>
          <a:ext cx="5685546" cy="30861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Radio parameter SINR comparison </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Drive tests are showing </a:t>
            </a:r>
            <a:r>
              <a:rPr lang="fr-FR" dirty="0" err="1">
                <a:solidFill>
                  <a:srgbClr val="7F7F7F"/>
                </a:solidFill>
                <a:latin typeface="Verdana"/>
                <a:ea typeface="Verdana"/>
                <a:cs typeface="Verdana"/>
                <a:sym typeface="Verdana"/>
              </a:rPr>
              <a:t>that</a:t>
            </a:r>
            <a:r>
              <a:rPr lang="fr-FR" dirty="0">
                <a:solidFill>
                  <a:srgbClr val="7F7F7F"/>
                </a:solidFill>
                <a:latin typeface="Verdana"/>
                <a:ea typeface="Verdana"/>
                <a:cs typeface="Verdana"/>
                <a:sym typeface="Verdana"/>
              </a:rPr>
              <a:t> MTN has the best ratio of acceptable level of SINR</a:t>
            </a:r>
            <a:r>
              <a:rPr lang="fr-FR" dirty="0">
                <a:solidFill>
                  <a:srgbClr val="7F7F7F"/>
                </a:solidFill>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2379092353"/>
              </p:ext>
            </p:extLst>
          </p:nvPr>
        </p:nvGraphicFramePr>
        <p:xfrm>
          <a:off x="469899" y="1934811"/>
          <a:ext cx="11252201" cy="3543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8" name="Picture 7">
            <a:extLst>
              <a:ext uri="{FF2B5EF4-FFF2-40B4-BE49-F238E27FC236}">
                <a16:creationId xmlns:a16="http://schemas.microsoft.com/office/drawing/2014/main" id="{1EF3078F-38AE-462E-9A70-3E8579019013}"/>
              </a:ext>
            </a:extLst>
          </p:cNvPr>
          <p:cNvPicPr>
            <a:picLocks noChangeAspect="1"/>
          </p:cNvPicPr>
          <p:nvPr/>
        </p:nvPicPr>
        <p:blipFill rotWithShape="1">
          <a:blip r:embed="rId3"/>
          <a:srcRect r="13689"/>
          <a:stretch/>
        </p:blipFill>
        <p:spPr>
          <a:xfrm>
            <a:off x="4285642" y="1884880"/>
            <a:ext cx="3726138" cy="3202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ACF9C5CE-9520-F182-9A23-A7DF6D6994E5}"/>
              </a:ext>
            </a:extLst>
          </p:cNvPr>
          <p:cNvPicPr>
            <a:picLocks noChangeAspect="1"/>
          </p:cNvPicPr>
          <p:nvPr/>
        </p:nvPicPr>
        <p:blipFill>
          <a:blip r:embed="rId4"/>
          <a:stretch>
            <a:fillRect/>
          </a:stretch>
        </p:blipFill>
        <p:spPr>
          <a:xfrm>
            <a:off x="469900" y="1903434"/>
            <a:ext cx="3705658" cy="3184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Radio parameter SNIR comparison </a:t>
            </a:r>
            <a:r>
              <a:rPr lang="fr-FR" sz="2400" dirty="0" err="1">
                <a:solidFill>
                  <a:srgbClr val="414141"/>
                </a:solidFill>
              </a:rPr>
              <a:t>maps</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4G CELTISS has the better Signal of quality compared to MTN’s and MOOV’s.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5" name="Picture 4">
            <a:extLst>
              <a:ext uri="{FF2B5EF4-FFF2-40B4-BE49-F238E27FC236}">
                <a16:creationId xmlns:a16="http://schemas.microsoft.com/office/drawing/2014/main" id="{627DF262-36ED-0758-C002-DFDB5A6D2486}"/>
              </a:ext>
            </a:extLst>
          </p:cNvPr>
          <p:cNvPicPr>
            <a:picLocks noChangeAspect="1"/>
          </p:cNvPicPr>
          <p:nvPr/>
        </p:nvPicPr>
        <p:blipFill>
          <a:blip r:embed="rId5"/>
          <a:stretch>
            <a:fillRect/>
          </a:stretch>
        </p:blipFill>
        <p:spPr>
          <a:xfrm>
            <a:off x="2861187" y="1903435"/>
            <a:ext cx="1319036" cy="982140"/>
          </a:xfrm>
          <a:prstGeom prst="rect">
            <a:avLst/>
          </a:prstGeom>
        </p:spPr>
      </p:pic>
      <p:pic>
        <p:nvPicPr>
          <p:cNvPr id="6" name="Google Shape;2054;p44">
            <a:extLst>
              <a:ext uri="{FF2B5EF4-FFF2-40B4-BE49-F238E27FC236}">
                <a16:creationId xmlns:a16="http://schemas.microsoft.com/office/drawing/2014/main" id="{2625838A-AD06-8E00-2069-8D7E038C4ED4}"/>
              </a:ext>
            </a:extLst>
          </p:cNvPr>
          <p:cNvPicPr preferRelativeResize="0"/>
          <p:nvPr/>
        </p:nvPicPr>
        <p:blipFill rotWithShape="1">
          <a:blip r:embed="rId6">
            <a:alphaModFix/>
          </a:blip>
          <a:srcRect/>
          <a:stretch/>
        </p:blipFill>
        <p:spPr>
          <a:xfrm>
            <a:off x="3919255" y="1913289"/>
            <a:ext cx="241165" cy="186001"/>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Picture 9">
            <a:extLst>
              <a:ext uri="{FF2B5EF4-FFF2-40B4-BE49-F238E27FC236}">
                <a16:creationId xmlns:a16="http://schemas.microsoft.com/office/drawing/2014/main" id="{DCC35C83-1C17-4E00-2A7B-AA873856A704}"/>
              </a:ext>
            </a:extLst>
          </p:cNvPr>
          <p:cNvPicPr>
            <a:picLocks noChangeAspect="1"/>
          </p:cNvPicPr>
          <p:nvPr/>
        </p:nvPicPr>
        <p:blipFill>
          <a:blip r:embed="rId7"/>
          <a:stretch>
            <a:fillRect/>
          </a:stretch>
        </p:blipFill>
        <p:spPr>
          <a:xfrm>
            <a:off x="6784258" y="1884880"/>
            <a:ext cx="1227522" cy="972286"/>
          </a:xfrm>
          <a:prstGeom prst="rect">
            <a:avLst/>
          </a:prstGeom>
        </p:spPr>
      </p:pic>
      <p:pic>
        <p:nvPicPr>
          <p:cNvPr id="11" name="Google Shape;2057;p44">
            <a:extLst>
              <a:ext uri="{FF2B5EF4-FFF2-40B4-BE49-F238E27FC236}">
                <a16:creationId xmlns:a16="http://schemas.microsoft.com/office/drawing/2014/main" id="{F4A66454-6AE8-C309-3B75-841D1CEE61D6}"/>
              </a:ext>
            </a:extLst>
          </p:cNvPr>
          <p:cNvPicPr preferRelativeResize="0"/>
          <p:nvPr/>
        </p:nvPicPr>
        <p:blipFill rotWithShape="1">
          <a:blip r:embed="rId8">
            <a:alphaModFix/>
          </a:blip>
          <a:srcRect l="8657" r="10313"/>
          <a:stretch/>
        </p:blipFill>
        <p:spPr>
          <a:xfrm>
            <a:off x="7782575" y="1914381"/>
            <a:ext cx="229205" cy="185362"/>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Picture 12">
            <a:extLst>
              <a:ext uri="{FF2B5EF4-FFF2-40B4-BE49-F238E27FC236}">
                <a16:creationId xmlns:a16="http://schemas.microsoft.com/office/drawing/2014/main" id="{D9616F1D-3E41-C98B-C15D-85D2EFF609EF}"/>
              </a:ext>
            </a:extLst>
          </p:cNvPr>
          <p:cNvPicPr>
            <a:picLocks noChangeAspect="1"/>
          </p:cNvPicPr>
          <p:nvPr/>
        </p:nvPicPr>
        <p:blipFill rotWithShape="1">
          <a:blip r:embed="rId9"/>
          <a:srcRect r="10244"/>
          <a:stretch/>
        </p:blipFill>
        <p:spPr>
          <a:xfrm>
            <a:off x="8117199" y="1855403"/>
            <a:ext cx="3588022" cy="3232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42834B6A-7ECE-F126-2A5E-959F81DAC896}"/>
              </a:ext>
            </a:extLst>
          </p:cNvPr>
          <p:cNvPicPr>
            <a:picLocks noChangeAspect="1"/>
          </p:cNvPicPr>
          <p:nvPr/>
        </p:nvPicPr>
        <p:blipFill>
          <a:blip r:embed="rId10"/>
          <a:stretch>
            <a:fillRect/>
          </a:stretch>
        </p:blipFill>
        <p:spPr>
          <a:xfrm>
            <a:off x="10343535" y="1855403"/>
            <a:ext cx="1361686" cy="1030891"/>
          </a:xfrm>
          <a:prstGeom prst="rect">
            <a:avLst/>
          </a:prstGeom>
        </p:spPr>
      </p:pic>
      <p:pic>
        <p:nvPicPr>
          <p:cNvPr id="16" name="Google Shape;2060;p44">
            <a:extLst>
              <a:ext uri="{FF2B5EF4-FFF2-40B4-BE49-F238E27FC236}">
                <a16:creationId xmlns:a16="http://schemas.microsoft.com/office/drawing/2014/main" id="{6BF20CC1-1FB7-31AD-947B-3CB0BE3A2FEB}"/>
              </a:ext>
            </a:extLst>
          </p:cNvPr>
          <p:cNvPicPr preferRelativeResize="0"/>
          <p:nvPr/>
        </p:nvPicPr>
        <p:blipFill rotWithShape="1">
          <a:blip r:embed="rId11">
            <a:alphaModFix/>
          </a:blip>
          <a:srcRect/>
          <a:stretch/>
        </p:blipFill>
        <p:spPr>
          <a:xfrm>
            <a:off x="11507700" y="1896599"/>
            <a:ext cx="197521" cy="202691"/>
          </a:xfrm>
          <a:prstGeom prst="rect">
            <a:avLst/>
          </a:prstGeom>
          <a:noFill/>
          <a:ln>
            <a:noFill/>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Deloitte fait référence à un ou plusieurs cabinets membres de Deloitte Touche Tohmatsu Limited, société de droit anglais (« private company limited by guarantee »), et à son réseau de cabinets membres constitués en entités indépendantes et juridiquement distinctes. Pour en savoir plus sur la structure légale de Deloitte Touche Tohmatsu Limited et de ses cabinets membres, consulter www.deloitte.com/about.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a:p>
          <a:p>
            <a:pPr marL="0" marR="0" lvl="0" indent="0" algn="l" rtl="0">
              <a:spcBef>
                <a:spcPts val="1200"/>
              </a:spcBef>
              <a:spcAft>
                <a:spcPts val="0"/>
              </a:spcAft>
              <a:buClr>
                <a:srgbClr val="000000"/>
              </a:buClr>
              <a:buSzPts val="800"/>
              <a:buFont typeface="Arial"/>
              <a:buNone/>
            </a:pPr>
            <a:r>
              <a:rPr lang="fr-FR" sz="800" b="0">
                <a:solidFill>
                  <a:srgbClr val="000000"/>
                </a:solidFill>
                <a:latin typeface="Verdana"/>
                <a:ea typeface="Verdana"/>
                <a:cs typeface="Verdana"/>
                <a:sym typeface="Verdana"/>
              </a:rPr>
              <a:t>© 2019 Deloitte Bénin SARL. Société du réseau Deloitte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Executive 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coverage 2G/3G/4G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Coverage 2G/3G/4G</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dirty="0">
                <a:solidFill>
                  <a:srgbClr val="86BC25"/>
                </a:solidFill>
                <a:latin typeface="Verdana"/>
                <a:ea typeface="Verdana"/>
                <a:cs typeface="Verdana"/>
                <a:sym typeface="Verdana"/>
              </a:rPr>
              <a:t>TECHNOLOGY</a:t>
            </a:r>
            <a:endParaRPr dirty="0"/>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3" name="Google Shape;1713;p16"/>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has outperformed its competitors in terms of 2G coverage for all morphologies Indoor, outdoor and Incar, </a:t>
            </a:r>
            <a:endParaRPr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All operators meet ARCEP 2G coverage obligation, except for Indoor morphology, </a:t>
            </a:r>
          </a:p>
          <a:p>
            <a:pPr lvl="0" algn="just">
              <a:lnSpc>
                <a:spcPct val="150000"/>
              </a:lnSpc>
              <a:buClr>
                <a:srgbClr val="81BC00"/>
              </a:buClr>
              <a:buSzPts val="1200"/>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3G MTN coverage rate is equal to 91,68%is, better than CELTISS with 86,35% and MOOV with 83,54%,</a:t>
            </a: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Only MTN meets ARCEP 3G coverage obligation,</a:t>
            </a: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4G MTN coverage rate is better than MOOV’s and CELTISS’s coverage for outdoor and Indoor morphologies, </a:t>
            </a:r>
          </a:p>
          <a:p>
            <a:pPr lvl="0" algn="just">
              <a:lnSpc>
                <a:spcPct val="150000"/>
              </a:lnSpc>
              <a:buClr>
                <a:srgbClr val="81BC00"/>
              </a:buClr>
              <a:buSzPts val="1200"/>
            </a:pPr>
            <a:endParaRPr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Only MTN and CELTISS meet outdoor and incar ARCEP 4G coverage obligation however, none of the operators satisfied the indoor coverage ARCEP threshold.</a:t>
            </a:r>
            <a:endParaRPr sz="1200" dirty="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lvl="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voice service 2G/3G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dirty="0">
                <a:solidFill>
                  <a:srgbClr val="86BC25"/>
                </a:solidFill>
                <a:latin typeface="Verdana"/>
                <a:ea typeface="Verdana"/>
                <a:cs typeface="Verdana"/>
                <a:sym typeface="Verdana"/>
              </a:rPr>
              <a:t>Voice service 2G/3G </a:t>
            </a:r>
            <a:endParaRPr dirty="0"/>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dirty="0">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dirty="0">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dirty="0">
                <a:solidFill>
                  <a:srgbClr val="86BC25"/>
                </a:solidFill>
                <a:latin typeface="Verdana"/>
                <a:ea typeface="Verdana"/>
                <a:cs typeface="Verdana"/>
                <a:sym typeface="Verdana"/>
              </a:rPr>
              <a:t>TECHNOLOGY</a:t>
            </a:r>
            <a:endParaRPr dirty="0"/>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Accessibility: MTN is  ranked first for the accessibility to voice service , better than CELTISS and MOOV, but slightly exceeds  ARCEP requirements.</a:t>
            </a: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accessibility thresholds, </a:t>
            </a:r>
            <a:endParaRPr sz="1200" dirty="0">
              <a:solidFill>
                <a:srgbClr val="7F7F7F"/>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Retainability: MTN is ranked first in term of </a:t>
            </a:r>
            <a:r>
              <a:rPr lang="fr-FR" sz="1200" dirty="0" err="1">
                <a:solidFill>
                  <a:srgbClr val="7F7F7F"/>
                </a:solidFill>
                <a:latin typeface="Verdana"/>
                <a:ea typeface="Verdana"/>
                <a:cs typeface="Verdana"/>
                <a:sym typeface="Verdana"/>
              </a:rPr>
              <a:t>retainability</a:t>
            </a:r>
            <a:r>
              <a:rPr lang="fr-FR" sz="1200" dirty="0">
                <a:solidFill>
                  <a:srgbClr val="7F7F7F"/>
                </a:solidFill>
                <a:latin typeface="Verdana"/>
                <a:ea typeface="Verdana"/>
                <a:cs typeface="Verdana"/>
                <a:sym typeface="Verdana"/>
              </a:rPr>
              <a:t> in SEMEKPODJI better than MOOV and slightly lower than CELTISS,</a:t>
            </a:r>
            <a:endParaRPr dirty="0"/>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has an excellent Call Drop Rate  with 0.23% compared to 0.24% for CELTISS and 1.66% for MOOV.</a:t>
            </a:r>
            <a:r>
              <a:rPr lang="fr-FR" sz="1200" dirty="0">
                <a:solidFill>
                  <a:srgbClr val="7F7F7F"/>
                </a:solidFill>
                <a:latin typeface="Verdana"/>
                <a:ea typeface="Verdana"/>
                <a:cs typeface="Verdana"/>
                <a:sym typeface="Verdana"/>
              </a:rPr>
              <a:t>Only MTN and CELTISS meet ARCEP retainabilty requirements,</a:t>
            </a:r>
            <a:endParaRPr dirty="0"/>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Integrity: MTN is in third position in terms of voice quality lower than MOOV and CELTISS with average Mean Opinion Score 3.7 as </a:t>
            </a:r>
            <a:r>
              <a:rPr lang="fr-FR" sz="1200" dirty="0" err="1">
                <a:solidFill>
                  <a:srgbClr val="7F7F7F"/>
                </a:solidFill>
                <a:latin typeface="Verdana"/>
                <a:ea typeface="Verdana"/>
                <a:cs typeface="Verdana"/>
                <a:sym typeface="Verdana"/>
              </a:rPr>
              <a:t>opposed</a:t>
            </a:r>
            <a:r>
              <a:rPr lang="fr-FR" sz="1200" dirty="0">
                <a:solidFill>
                  <a:srgbClr val="7F7F7F"/>
                </a:solidFill>
                <a:latin typeface="Verdana"/>
                <a:ea typeface="Verdana"/>
                <a:cs typeface="Verdana"/>
                <a:sym typeface="Verdana"/>
              </a:rPr>
              <a:t> to 3.85 for CELTISS and 3.92 for MOOV.</a:t>
            </a: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Actual selection/reselection/</a:t>
            </a:r>
            <a:r>
              <a:rPr lang="en-US" sz="1200" dirty="0" err="1">
                <a:solidFill>
                  <a:srgbClr val="7F7F7F"/>
                </a:solidFill>
                <a:latin typeface="Verdana"/>
                <a:ea typeface="Verdana"/>
                <a:cs typeface="Verdana"/>
              </a:rPr>
              <a:t>Irat</a:t>
            </a:r>
            <a:r>
              <a:rPr lang="en-US" sz="1200" dirty="0">
                <a:solidFill>
                  <a:srgbClr val="7F7F7F"/>
                </a:solidFill>
                <a:latin typeface="Verdana"/>
                <a:ea typeface="Verdana"/>
                <a:cs typeface="Verdana"/>
              </a:rPr>
              <a:t> parameters need to be reviewed and aligned.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2G Full Rate/Half Rate settings need to be tuned in order to improve Full rate penetration </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SMS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dirty="0">
                <a:solidFill>
                  <a:srgbClr val="86BC25"/>
                </a:solidFill>
                <a:latin typeface="Verdana"/>
                <a:ea typeface="Verdana"/>
                <a:cs typeface="Verdana"/>
                <a:sym typeface="Verdana"/>
              </a:rPr>
              <a:t>TECHNOLOGY</a:t>
            </a:r>
            <a:endParaRPr dirty="0"/>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515598" y="2255301"/>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All operators failed to meet ARCEP for SMS Send Success with End To End Delivery Time &lt; 6 sec,</a:t>
            </a:r>
            <a:endParaRPr dirty="0"/>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marR="0" lvl="0" indent="-177800" algn="just" rtl="0">
              <a:lnSpc>
                <a:spcPct val="110000"/>
              </a:lnSpc>
              <a:spcBef>
                <a:spcPts val="0"/>
              </a:spcBef>
              <a:spcAft>
                <a:spcPts val="0"/>
              </a:spcAft>
              <a:buClr>
                <a:srgbClr val="81BC00"/>
              </a:buClr>
              <a:buSzPts val="1200"/>
              <a:buFont typeface="Arial"/>
              <a:buChar char="•"/>
            </a:pPr>
            <a:r>
              <a:rPr lang="fr-FR" sz="1200" dirty="0">
                <a:solidFill>
                  <a:srgbClr val="7F7F7F"/>
                </a:solidFill>
                <a:latin typeface="Verdana"/>
                <a:ea typeface="Verdana"/>
                <a:cs typeface="Verdana"/>
                <a:sym typeface="Verdana"/>
              </a:rPr>
              <a:t>MTN is better than MOOV and lower than CELTISS.</a:t>
            </a:r>
            <a:endParaRPr dirty="0"/>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Executive Summary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dirty="0">
                <a:solidFill>
                  <a:srgbClr val="86BC25"/>
                </a:solidFill>
                <a:latin typeface="Verdana"/>
                <a:ea typeface="Verdana"/>
                <a:cs typeface="Verdana"/>
                <a:sym typeface="Verdana"/>
              </a:rPr>
              <a:t>TECHNOLOGY</a:t>
            </a:r>
            <a:endParaRPr dirty="0"/>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meet ARCEP's requirements.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ranked second in terms of 4G DL throughput with 16.02 Mbps, which is better than CELTISS’s 12.97Mbps but lower than MOOV’s 19.92Mbps.</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terms of 4G UL throughput with 14.53Mbps, as opposed to 9.63Mbps for MOOV and 11.33Mbps for CELTISS.</a:t>
            </a:r>
          </a:p>
          <a:p>
            <a:pPr marR="0" lvl="0" algn="just" rtl="0">
              <a:lnSpc>
                <a:spcPct val="150000"/>
              </a:lnSpc>
              <a:spcBef>
                <a:spcPts val="0"/>
              </a:spcBef>
              <a:spcAft>
                <a:spcPts val="0"/>
              </a:spcAft>
              <a:buClr>
                <a:srgbClr val="81BC00"/>
              </a:buClr>
              <a:buSzPts val="1200"/>
            </a:pPr>
            <a:endParaRP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en-US" sz="1200" dirty="0">
                <a:solidFill>
                  <a:srgbClr val="7F7F7F"/>
                </a:solidFill>
                <a:latin typeface="Verdana"/>
                <a:ea typeface="Verdana"/>
                <a:cs typeface="Verdana"/>
                <a:sym typeface="Verdana"/>
              </a:rPr>
              <a:t>All operators meet ARCEP's 4G End User Throughput obligation for download and upload.</a:t>
            </a: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65742" y="202234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spectrum need to be used with a better efficiency, Some features and parameters need to be tuned and aligned,</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needs to optimize the carrier aggregation, MIMO and modulation in order to improve 4G throughput, </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r>
              <a:rPr lang="en-US" sz="1200" dirty="0">
                <a:solidFill>
                  <a:srgbClr val="7F7F7F"/>
                </a:solidFill>
                <a:latin typeface="Verdana"/>
                <a:ea typeface="Verdana"/>
                <a:cs typeface="Verdana"/>
              </a:rPr>
              <a:t>* Some of 4G received  counters need to be confirmed in order to finalize the OMC statistic output.</a:t>
            </a:r>
          </a:p>
          <a:p>
            <a:pPr algn="just">
              <a:lnSpc>
                <a:spcPct val="150000"/>
              </a:lnSpc>
              <a:buClr>
                <a:srgbClr val="81BC00"/>
              </a:buClr>
              <a:buSzPts val="1200"/>
            </a:pP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Final recommendations will be shared in the final report including details and findings from  ongoing Configuration Audit</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4076</TotalTime>
  <Words>3563</Words>
  <Application>Microsoft Office PowerPoint</Application>
  <PresentationFormat>Widescreen</PresentationFormat>
  <Paragraphs>628</Paragraphs>
  <Slides>47</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Verdana</vt:lpstr>
      <vt:lpstr>Quattrocento Sans</vt:lpstr>
      <vt:lpstr>Noto Sans Symbols</vt:lpstr>
      <vt:lpstr>Arial</vt:lpstr>
      <vt:lpstr>Calibri</vt:lpstr>
      <vt:lpstr>1_Deloitte_US_Onscreen</vt:lpstr>
      <vt:lpstr>Deloitte_US_Onscreen</vt:lpstr>
      <vt:lpstr>PowerPoint Presentation</vt:lpstr>
      <vt:lpstr>Summary</vt:lpstr>
      <vt:lpstr>PowerPoint Presentation</vt:lpstr>
      <vt:lpstr>Intermediate report </vt:lpstr>
      <vt:lpstr>PowerPoint Presentation</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PowerPoint Presentation</vt:lpstr>
      <vt:lpstr>Benchmarking Key Results – Coverage  In SEMEKPODJI, MTN has the best 2G coverage for all morphologies, MTN has the best 3G coverage and alone satisfys ARCEP requirements, MTN has the best 4G coverge for outdoor morphology, All operators failed to meet ARCEP requirements for Indoor 4G coverage.    </vt:lpstr>
      <vt:lpstr>Benchmarking Key Results – 2G/3G voice and SMS Summary  MTN network is clear leader in retainability CDR (%) and meets ARCEP requirements, MTN is leading in accessibility but slightly exceeds ARCEP threshold, MTN needs to improve its Voice Quality MOS and SMS Send duration.    </vt:lpstr>
      <vt:lpstr>Benchmarking Key Results – 3G Data Summary  MTN is ranked first for all 3G data services,  Only MTN’s network in 3G DATA meets ARCEP requirements.  </vt:lpstr>
      <vt:lpstr>Benchmarking Key Results – 4G Data Summary  MTN’s 4G DATA End User KPIs satisfy ARCEP requirements, MTN is ranked second in 4G DL THP after MOOV’s ,  MTN has outperformed its competitors in 4G UL THP.   </vt:lpstr>
      <vt:lpstr>PowerPoint Presentation</vt:lpstr>
      <vt:lpstr>Benchmarking: 2G coverage  MTN, MOOV and CELTISS’s 2G coverage meets ARCEP RxLev thresholds for Incar and outdoor categories but not satisfy  ARCEP requirements for Indoor category, MTN has the best 2G coverage for all categories Indoor, Incar and outdoor.         </vt:lpstr>
      <vt:lpstr>Benchmarking: 2G coverage - Maps  MTN’s 2G coverage is better than MOOV’s and CELTISS’s.     </vt:lpstr>
      <vt:lpstr>Benchmarking: 3G coverage  Only MTN’s 3G coverage meets ARCEP requirements compared to competitors, MTN has the best 3G coverage in SEMEKPODJI city.        </vt:lpstr>
      <vt:lpstr>Benchmarking: 3G coverage-Maps  MTN’s 3G coverage is better than MOOV’s and CELTISS’s.      </vt:lpstr>
      <vt:lpstr>Benchmarking: 4G coverage  MTN's 4G Radio coverage meets ARCEP requirements except Indoor morphology. MTN has better 4G coverage than its competitors in SEMEKPODJI      </vt:lpstr>
      <vt:lpstr>Benchmarking – 4G coverage - Maps  MTN’s 4G coverage is better than MOOV’s and CELTISS’s.      </vt:lpstr>
      <vt:lpstr>PowerPoint Presentation</vt:lpstr>
      <vt:lpstr>Benchmarking: CS Accessibility 2G/3G BLOCKED CALLS   MTN has the best accessibility to voice service compared to competitors, All operators exceed ARCEP requirements.     </vt:lpstr>
      <vt:lpstr>Benchmarking: CS Retainability 2G/3G DROPPED CALLS  MTN is leading in retainability by having the lowest Call Drop Rate in SEMEKPODJI, MTN and CELTISS largely satisfied ARCEP thresholds regarding Call Drop Rate.  </vt:lpstr>
      <vt:lpstr>Benchmarking: CS Integrity Voice Quality Mean Opinion Score   MOOV has the best speech quality MOS and ratio of excellent and good Voice Quality samples compared to MTN’s and CELTISS’S,MTN needs to improve its voice quality MOS by pushing CS traffic to 3G and increase 2G full rate penetration.      </vt:lpstr>
      <vt:lpstr>Benchmarking – CS Integrity Voice quality maps (MOS)  MTN has around 5,52% of MOS samples lower than 2.8, against 2,71% for MOOV and 3,04% for CELTISS.                                              3d       </vt:lpstr>
      <vt:lpstr>Benchmarking Voice service Band usage(%)  MTN has 30,96%% of voice calls carried out over 2G, CELTISS and MOOV have more than 98% of voice calls carried out over 3G,  MTN needs to reduce 2G usage and increase 3G penetration for better audio quality, MTN's 2G band usage: 71,54% on GSM 900 and 23,43% on GSM 1800, 3G band usage: MOOV and CELTISS use mainly U900 but MTN has an equitable utilization for both 3G bands.      </vt:lpstr>
      <vt:lpstr>Benchmarking: Radio parameters Ec/No comparison  11,72% of drive test samples are showing a very low level of EcNo for 3G MTN. This is correlated to the number of 3G carriers : MTN is using 2 carriers against 3 and 4 for CELTISS and MOOV respectively. Also 3G traffic is carried mainly by U2100 for competitors while it’s distributed over U900 and U2100 for MTN.     </vt:lpstr>
      <vt:lpstr>Benchmarking: Radio parameters EC/NO  3G MOOV’s and CELTISS’s EC/N0 is better than MTN’s due to the number of 3G used carriers .      </vt:lpstr>
      <vt:lpstr>Benchmarking – 2G/3G CALL SETUP TIME  MTN has outperformed its competitors in terms of Call setup time in SEMEKPODJI. MTN has the best 4G CSBF Call setup Time, Call setup time 2G is higher than in 3G/4G.      </vt:lpstr>
      <vt:lpstr>Benchmarking – SMS SENDING FAILURE  CELTISS SMS SETUP/RESPONSE is better than MTN’s &amp; MOOV’s. SMS service KPIs of all operators are not compliant with the ARCEP requirements due to the timeout  of sending duration (&lt; 6s).</vt:lpstr>
      <vt:lpstr>PowerPoint Presentation</vt:lpstr>
      <vt:lpstr>Benchmarking – DATA 3G  All operators have a good rate of successful Internet connection. </vt:lpstr>
      <vt:lpstr>Benchmarking – DATA 3G Web Browsing service  MTN has outperformed its competitors in terms of web service performance, Only MTN meets ARCEP requirements for web service failure rate. </vt:lpstr>
      <vt:lpstr>Benchmarking – DATA 3G FTP service  MTN has an excellent FTP DL succes ratio,  All operators  meet ARCEP requirements for FTP DL/UL succes ratio (&gt;97%).  </vt:lpstr>
      <vt:lpstr>Benchmarking – 3G FTP MEAN THROUGHPUT   MTN has outperformed its competitors in terms of 3G FTP DL and UL throughput, All operators are slightly satisfied ARCEP requirements,  MTN needs to improve its 3G DL throughput by increasing HSPA-DC utilization.</vt:lpstr>
      <vt:lpstr>Benchmarking – 3G FTP MEAN THROUGHPUT maps  MTN Throughput distribution is very close to MOOV &amp; CELTISS. </vt:lpstr>
      <vt:lpstr>Benchmarking – 4G DATA Web Browsing service  All operators have a good HTTP Browsing success rate, All operators meet ARCEP requirements.   </vt:lpstr>
      <vt:lpstr>Benchmarking – 4G FTP service  All operators have an excellente performance in terms of FTP success ratio.  </vt:lpstr>
      <vt:lpstr>Benchmarking – 4G FTP MEAN THROUGHPUT   MTN is ranked second in terms of FTP DL throughput, MTN has outperformed its competitors in terms of FTP UL throughput,  All operators meet ARCEP requirements for 4G DL/UL throughput.  </vt:lpstr>
      <vt:lpstr>Benchmarking – 4G FTP THROUGHPUT comparison maps  MOOV’s average DL throughput DL is better than MTN and CELTISS.   </vt:lpstr>
      <vt:lpstr>Benchmarking – BAND and TECHNOLOGY UTILISATION  Most of MTN’s LTE samples are carried out over LTE 2600 as first carrier,  Most of CELTISS’s samples are carried out over LTE 1800 as first carrier, Most of MOOV’s and CELTISS’s 3G samples are carried out over U2100, against a use of both 3G bands for MTN.    </vt:lpstr>
      <vt:lpstr>Benchmarking – Data TECHNOLOGY Usage(%)  MTN has the highest LTE Carrier Aggregation usage,  3G HSDPA-DC data technology not used for MTN,  High UMTS R99 usage for MTN compared to its competitors, To improve 3G throughput it is recommended for MTN to activate HSPA-DC.     </vt:lpstr>
      <vt:lpstr>Benchmarking – Radio parameter SINR comparison   Drive tests are showing that MTN has the best ratio of acceptable level of SINR.     </vt:lpstr>
      <vt:lpstr>Benchmarking – Radio parameter SNIR comparison maps  4G CELTISS has the better Signal of quality compared to MTN’s and MOOV’s.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Fares Saadani</cp:lastModifiedBy>
  <cp:revision>224</cp:revision>
  <dcterms:created xsi:type="dcterms:W3CDTF">2019-01-15T17:14:35Z</dcterms:created>
  <dcterms:modified xsi:type="dcterms:W3CDTF">2023-11-23T12:27:26Z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