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6.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7.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44.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45.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Lst>
  <p:notesMasterIdLst>
    <p:notesMasterId r:id="rId50"/>
  </p:notesMasterIdLst>
  <p:sldIdLst>
    <p:sldId id="256" r:id="rId3"/>
    <p:sldId id="258" r:id="rId4"/>
    <p:sldId id="265" r:id="rId5"/>
    <p:sldId id="369" r:id="rId6"/>
    <p:sldId id="270" r:id="rId7"/>
    <p:sldId id="364" r:id="rId8"/>
    <p:sldId id="365" r:id="rId9"/>
    <p:sldId id="366" r:id="rId10"/>
    <p:sldId id="367" r:id="rId11"/>
    <p:sldId id="368"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4" r:id="rId28"/>
    <p:sldId id="292" r:id="rId29"/>
    <p:sldId id="293" r:id="rId30"/>
    <p:sldId id="296" r:id="rId31"/>
    <p:sldId id="297" r:id="rId32"/>
    <p:sldId id="300" r:id="rId33"/>
    <p:sldId id="302" r:id="rId34"/>
    <p:sldId id="303" r:id="rId35"/>
    <p:sldId id="304" r:id="rId36"/>
    <p:sldId id="305" r:id="rId37"/>
    <p:sldId id="306" r:id="rId38"/>
    <p:sldId id="307" r:id="rId39"/>
    <p:sldId id="308" r:id="rId40"/>
    <p:sldId id="310" r:id="rId41"/>
    <p:sldId id="311" r:id="rId42"/>
    <p:sldId id="312" r:id="rId43"/>
    <p:sldId id="313" r:id="rId44"/>
    <p:sldId id="314" r:id="rId45"/>
    <p:sldId id="315" r:id="rId46"/>
    <p:sldId id="298" r:id="rId47"/>
    <p:sldId id="299" r:id="rId48"/>
    <p:sldId id="363" r:id="rId49"/>
  </p:sldIdLst>
  <p:sldSz cx="12192000" cy="6858000"/>
  <p:notesSz cx="6888163" cy="10018713"/>
  <p:embeddedFontLst>
    <p:embeddedFont>
      <p:font typeface="Calibri" panose="020F0502020204030204" pitchFamily="34" charset="0"/>
      <p:regular r:id="rId51"/>
      <p:bold r:id="rId52"/>
      <p:italic r:id="rId53"/>
      <p:boldItalic r:id="rId54"/>
    </p:embeddedFont>
    <p:embeddedFont>
      <p:font typeface="Quattrocento Sans" panose="020B0502050000020003" pitchFamily="34" charset="0"/>
      <p:regular r:id="rId55"/>
      <p:bold r:id="rId56"/>
      <p:italic r:id="rId57"/>
      <p:boldItalic r:id="rId58"/>
    </p:embeddedFont>
    <p:embeddedFont>
      <p:font typeface="Verdana" panose="020B060403050404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5" autoAdjust="0"/>
    <p:restoredTop sz="94660"/>
  </p:normalViewPr>
  <p:slideViewPr>
    <p:cSldViewPr snapToGrid="0">
      <p:cViewPr varScale="1">
        <p:scale>
          <a:sx n="78" d="100"/>
          <a:sy n="78" d="100"/>
        </p:scale>
        <p:origin x="883"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font" Target="fonts/font5.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14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font" Target="fonts/font1.fntdata"/><Relationship Id="rId14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D:\Project\MTN\Report\Porto%20novo\Chart%20PORTONOVO.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D:\Project\MTN\Report\Porto%20novo\Chart%20PORTONOVO.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HP\Desktop\Benin\Reports\Chart%20PORTONOVO.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HP\Desktop\Benin\Reports\Chart%20PORTONOVO.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2G</a:t>
            </a:r>
            <a:r>
              <a:rPr lang="fr-FR" baseline="0" dirty="0"/>
              <a:t> </a:t>
            </a:r>
            <a:r>
              <a:rPr lang="fr-FR" dirty="0" err="1"/>
              <a:t>RxLev</a:t>
            </a:r>
            <a:r>
              <a:rPr lang="fr-FR" dirty="0"/>
              <a:t>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0.96660000000000001</c:v>
                </c:pt>
                <c:pt idx="1">
                  <c:v>1</c:v>
                </c:pt>
                <c:pt idx="2">
                  <c:v>1</c:v>
                </c:pt>
              </c:numCache>
            </c:numRef>
          </c:val>
          <c:extLst>
            <c:ext xmlns:c16="http://schemas.microsoft.com/office/drawing/2014/chart" uri="{C3380CC4-5D6E-409C-BE32-E72D297353CC}">
              <c16:uniqueId val="{00000000-2ED5-460C-B338-B20A9CEB466A}"/>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0.83899999999999997</c:v>
                </c:pt>
                <c:pt idx="1">
                  <c:v>0.99929999999999997</c:v>
                </c:pt>
                <c:pt idx="2">
                  <c:v>1</c:v>
                </c:pt>
              </c:numCache>
            </c:numRef>
          </c:val>
          <c:extLst>
            <c:ext xmlns:c16="http://schemas.microsoft.com/office/drawing/2014/chart" uri="{C3380CC4-5D6E-409C-BE32-E72D297353CC}">
              <c16:uniqueId val="{00000001-2ED5-460C-B338-B20A9CEB466A}"/>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0.88580000000000003</c:v>
                </c:pt>
                <c:pt idx="1">
                  <c:v>0.99980000000000002</c:v>
                </c:pt>
                <c:pt idx="2">
                  <c:v>1</c:v>
                </c:pt>
              </c:numCache>
            </c:numRef>
          </c:val>
          <c:extLst>
            <c:ext xmlns:c16="http://schemas.microsoft.com/office/drawing/2014/chart" uri="{C3380CC4-5D6E-409C-BE32-E72D297353CC}">
              <c16:uniqueId val="{00000002-2ED5-460C-B338-B20A9CEB466A}"/>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Sheet1!$A$517</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001C-4D05-8A91-3A7974B1437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Sheet1!$B$516:$C$516</c:f>
              <c:strCache>
                <c:ptCount val="2"/>
                <c:pt idx="0">
                  <c:v>GSM 900</c:v>
                </c:pt>
                <c:pt idx="1">
                  <c:v>GSM 1800</c:v>
                </c:pt>
              </c:strCache>
            </c:strRef>
          </c:cat>
          <c:val>
            <c:numRef>
              <c:f>Sheet1!$B$517:$C$517</c:f>
              <c:numCache>
                <c:formatCode>0.00%</c:formatCode>
                <c:ptCount val="2"/>
                <c:pt idx="0">
                  <c:v>0.80020000000000002</c:v>
                </c:pt>
                <c:pt idx="1">
                  <c:v>0.19980000000000001</c:v>
                </c:pt>
              </c:numCache>
            </c:numRef>
          </c:val>
          <c:extLst>
            <c:ext xmlns:c16="http://schemas.microsoft.com/office/drawing/2014/chart" uri="{C3380CC4-5D6E-409C-BE32-E72D297353CC}">
              <c16:uniqueId val="{00000002-001C-4D05-8A91-3A7974B1437B}"/>
            </c:ext>
          </c:extLst>
        </c:ser>
        <c:ser>
          <c:idx val="2"/>
          <c:order val="1"/>
          <c:tx>
            <c:strRef>
              <c:f>Sheet1!$A$518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Sheet1!$B$516:$C$516</c:f>
              <c:strCache>
                <c:ptCount val="2"/>
                <c:pt idx="0">
                  <c:v>GSM 900</c:v>
                </c:pt>
                <c:pt idx="1">
                  <c:v>GSM 1800</c:v>
                </c:pt>
              </c:strCache>
            </c:strRef>
          </c:cat>
          <c:val>
            <c:numRef>
              <c:f>Sheet1!$B$518:$C$518</c:f>
              <c:numCache>
                <c:formatCode>0.00%</c:formatCode>
                <c:ptCount val="2"/>
                <c:pt idx="0">
                  <c:v>0.66669999999999996</c:v>
                </c:pt>
                <c:pt idx="1">
                  <c:v>0.33329999999999999</c:v>
                </c:pt>
              </c:numCache>
            </c:numRef>
          </c:val>
          <c:extLst>
            <c:ext xmlns:c16="http://schemas.microsoft.com/office/drawing/2014/chart" uri="{C3380CC4-5D6E-409C-BE32-E72D297353CC}">
              <c16:uniqueId val="{00000003-001C-4D05-8A91-3A7974B1437B}"/>
            </c:ext>
          </c:extLst>
        </c:ser>
        <c:ser>
          <c:idx val="1"/>
          <c:order val="2"/>
          <c:tx>
            <c:strRef>
              <c:f>Sheet1!$A$519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Sheet1!$B$516:$C$516</c:f>
              <c:strCache>
                <c:ptCount val="2"/>
                <c:pt idx="0">
                  <c:v>GSM 900</c:v>
                </c:pt>
                <c:pt idx="1">
                  <c:v>GSM 1800</c:v>
                </c:pt>
              </c:strCache>
            </c:strRef>
          </c:cat>
          <c:val>
            <c:numRef>
              <c:f>Sheet1!$B$519:$C$519</c:f>
              <c:numCache>
                <c:formatCode>0.00%</c:formatCode>
                <c:ptCount val="2"/>
                <c:pt idx="0">
                  <c:v>0.94179999999999997</c:v>
                </c:pt>
                <c:pt idx="1">
                  <c:v>5.8200000000000002E-2</c:v>
                </c:pt>
              </c:numCache>
            </c:numRef>
          </c:val>
          <c:extLst>
            <c:ext xmlns:c16="http://schemas.microsoft.com/office/drawing/2014/chart" uri="{C3380CC4-5D6E-409C-BE32-E72D297353CC}">
              <c16:uniqueId val="{00000004-001C-4D05-8A91-3A7974B1437B}"/>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Sheet1!$A$537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Sheet1!$B$536:$C$536</c:f>
              <c:strCache>
                <c:ptCount val="2"/>
                <c:pt idx="0">
                  <c:v>UMTS 900</c:v>
                </c:pt>
                <c:pt idx="1">
                  <c:v>UMTS 2100</c:v>
                </c:pt>
              </c:strCache>
            </c:strRef>
          </c:cat>
          <c:val>
            <c:numRef>
              <c:f>Sheet1!$B$537:$C$537</c:f>
              <c:numCache>
                <c:formatCode>0.00%</c:formatCode>
                <c:ptCount val="2"/>
                <c:pt idx="0">
                  <c:v>0.23699999999999999</c:v>
                </c:pt>
                <c:pt idx="1">
                  <c:v>0.76300000000000001</c:v>
                </c:pt>
              </c:numCache>
            </c:numRef>
          </c:val>
          <c:extLst>
            <c:ext xmlns:c16="http://schemas.microsoft.com/office/drawing/2014/chart" uri="{C3380CC4-5D6E-409C-BE32-E72D297353CC}">
              <c16:uniqueId val="{00000000-DF09-45F8-98E1-B5A86FFF79CD}"/>
            </c:ext>
          </c:extLst>
        </c:ser>
        <c:ser>
          <c:idx val="1"/>
          <c:order val="1"/>
          <c:tx>
            <c:strRef>
              <c:f>Sheet1!$A$538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Sheet1!$B$536:$C$536</c:f>
              <c:strCache>
                <c:ptCount val="2"/>
                <c:pt idx="0">
                  <c:v>UMTS 900</c:v>
                </c:pt>
                <c:pt idx="1">
                  <c:v>UMTS 2100</c:v>
                </c:pt>
              </c:strCache>
            </c:strRef>
          </c:cat>
          <c:val>
            <c:numRef>
              <c:f>Sheet1!$B$538:$C$538</c:f>
              <c:numCache>
                <c:formatCode>0.00%</c:formatCode>
                <c:ptCount val="2"/>
                <c:pt idx="0">
                  <c:v>0.1744</c:v>
                </c:pt>
                <c:pt idx="1">
                  <c:v>0.8256</c:v>
                </c:pt>
              </c:numCache>
            </c:numRef>
          </c:val>
          <c:extLst>
            <c:ext xmlns:c16="http://schemas.microsoft.com/office/drawing/2014/chart" uri="{C3380CC4-5D6E-409C-BE32-E72D297353CC}">
              <c16:uniqueId val="{00000001-DF09-45F8-98E1-B5A86FFF79CD}"/>
            </c:ext>
          </c:extLst>
        </c:ser>
        <c:ser>
          <c:idx val="2"/>
          <c:order val="2"/>
          <c:tx>
            <c:strRef>
              <c:f>Sheet1!$A$539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Sheet1!$B$536:$C$536</c:f>
              <c:strCache>
                <c:ptCount val="2"/>
                <c:pt idx="0">
                  <c:v>UMTS 900</c:v>
                </c:pt>
                <c:pt idx="1">
                  <c:v>UMTS 2100</c:v>
                </c:pt>
              </c:strCache>
            </c:strRef>
          </c:cat>
          <c:val>
            <c:numRef>
              <c:f>Sheet1!$B$539:$C$539</c:f>
              <c:numCache>
                <c:formatCode>0.00%</c:formatCode>
                <c:ptCount val="2"/>
                <c:pt idx="0">
                  <c:v>0.13739999999999999</c:v>
                </c:pt>
                <c:pt idx="1">
                  <c:v>0.86260000000000003</c:v>
                </c:pt>
              </c:numCache>
            </c:numRef>
          </c:val>
          <c:extLst>
            <c:ext xmlns:c16="http://schemas.microsoft.com/office/drawing/2014/chart" uri="{C3380CC4-5D6E-409C-BE32-E72D297353CC}">
              <c16:uniqueId val="{00000002-DF09-45F8-98E1-B5A86FFF79CD}"/>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bg1">
          <a:lumMod val="65000"/>
        </a:schemeClr>
      </a:solid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Sheet1!$A$118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Sheet1!$B$117:$F$117</c:f>
              <c:strCache>
                <c:ptCount val="5"/>
                <c:pt idx="0">
                  <c:v>-8 to 0</c:v>
                </c:pt>
                <c:pt idx="1">
                  <c:v>-12 to -8</c:v>
                </c:pt>
                <c:pt idx="2">
                  <c:v>-16 to -8</c:v>
                </c:pt>
                <c:pt idx="3">
                  <c:v>-34 to -16</c:v>
                </c:pt>
                <c:pt idx="4">
                  <c:v>ACCEPTABLE EC/N0</c:v>
                </c:pt>
              </c:strCache>
            </c:strRef>
          </c:cat>
          <c:val>
            <c:numRef>
              <c:f>Sheet1!$B$118:$F$118</c:f>
              <c:numCache>
                <c:formatCode>0.00%</c:formatCode>
                <c:ptCount val="5"/>
                <c:pt idx="0">
                  <c:v>0.1172</c:v>
                </c:pt>
                <c:pt idx="1">
                  <c:v>0.24179999999999999</c:v>
                </c:pt>
                <c:pt idx="2">
                  <c:v>0.39510000000000001</c:v>
                </c:pt>
                <c:pt idx="3">
                  <c:v>0.24590000000000001</c:v>
                </c:pt>
                <c:pt idx="4">
                  <c:v>0.35899999999999999</c:v>
                </c:pt>
              </c:numCache>
            </c:numRef>
          </c:val>
          <c:extLst>
            <c:ext xmlns:c16="http://schemas.microsoft.com/office/drawing/2014/chart" uri="{C3380CC4-5D6E-409C-BE32-E72D297353CC}">
              <c16:uniqueId val="{00000000-16A9-4917-9090-E131D9248C22}"/>
            </c:ext>
          </c:extLst>
        </c:ser>
        <c:ser>
          <c:idx val="1"/>
          <c:order val="1"/>
          <c:tx>
            <c:strRef>
              <c:f>Sheet1!$A$119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Sheet1!$B$117:$F$117</c:f>
              <c:strCache>
                <c:ptCount val="5"/>
                <c:pt idx="0">
                  <c:v>-8 to 0</c:v>
                </c:pt>
                <c:pt idx="1">
                  <c:v>-12 to -8</c:v>
                </c:pt>
                <c:pt idx="2">
                  <c:v>-16 to -8</c:v>
                </c:pt>
                <c:pt idx="3">
                  <c:v>-34 to -16</c:v>
                </c:pt>
                <c:pt idx="4">
                  <c:v>ACCEPTABLE EC/N0</c:v>
                </c:pt>
              </c:strCache>
            </c:strRef>
          </c:cat>
          <c:val>
            <c:numRef>
              <c:f>Sheet1!$B$119:$F$119</c:f>
              <c:numCache>
                <c:formatCode>0.00%</c:formatCode>
                <c:ptCount val="5"/>
                <c:pt idx="0">
                  <c:v>0.38119999999999998</c:v>
                </c:pt>
                <c:pt idx="1">
                  <c:v>0.32550000000000001</c:v>
                </c:pt>
                <c:pt idx="2">
                  <c:v>0.23280000000000001</c:v>
                </c:pt>
                <c:pt idx="3">
                  <c:v>6.0400000000000002E-2</c:v>
                </c:pt>
                <c:pt idx="4">
                  <c:v>0.70669999999999999</c:v>
                </c:pt>
              </c:numCache>
            </c:numRef>
          </c:val>
          <c:extLst>
            <c:ext xmlns:c16="http://schemas.microsoft.com/office/drawing/2014/chart" uri="{C3380CC4-5D6E-409C-BE32-E72D297353CC}">
              <c16:uniqueId val="{00000001-16A9-4917-9090-E131D9248C22}"/>
            </c:ext>
          </c:extLst>
        </c:ser>
        <c:ser>
          <c:idx val="2"/>
          <c:order val="2"/>
          <c:tx>
            <c:strRef>
              <c:f>Sheet1!$A$120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Sheet1!$B$117:$F$117</c:f>
              <c:strCache>
                <c:ptCount val="5"/>
                <c:pt idx="0">
                  <c:v>-8 to 0</c:v>
                </c:pt>
                <c:pt idx="1">
                  <c:v>-12 to -8</c:v>
                </c:pt>
                <c:pt idx="2">
                  <c:v>-16 to -8</c:v>
                </c:pt>
                <c:pt idx="3">
                  <c:v>-34 to -16</c:v>
                </c:pt>
                <c:pt idx="4">
                  <c:v>ACCEPTABLE EC/N0</c:v>
                </c:pt>
              </c:strCache>
            </c:strRef>
          </c:cat>
          <c:val>
            <c:numRef>
              <c:f>Sheet1!$B$120:$F$120</c:f>
              <c:numCache>
                <c:formatCode>0.00%</c:formatCode>
                <c:ptCount val="5"/>
                <c:pt idx="0">
                  <c:v>0.63319999999999999</c:v>
                </c:pt>
                <c:pt idx="1">
                  <c:v>0.26750000000000002</c:v>
                </c:pt>
                <c:pt idx="2">
                  <c:v>8.14E-2</c:v>
                </c:pt>
                <c:pt idx="3">
                  <c:v>1.7899999999999999E-2</c:v>
                </c:pt>
                <c:pt idx="4">
                  <c:v>0.90070000000000006</c:v>
                </c:pt>
              </c:numCache>
            </c:numRef>
          </c:val>
          <c:extLst>
            <c:ext xmlns:c16="http://schemas.microsoft.com/office/drawing/2014/chart" uri="{C3380CC4-5D6E-409C-BE32-E72D297353CC}">
              <c16:uniqueId val="{00000002-16A9-4917-9090-E131D9248C22}"/>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Sheet1!$B$204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Sheet1!$A$205</c:f>
              <c:strCache>
                <c:ptCount val="1"/>
                <c:pt idx="0">
                  <c:v>Call Setup Time</c:v>
                </c:pt>
              </c:strCache>
            </c:strRef>
          </c:cat>
          <c:val>
            <c:numRef>
              <c:f>Sheet1!$B$205</c:f>
              <c:numCache>
                <c:formatCode>0.00</c:formatCode>
                <c:ptCount val="1"/>
                <c:pt idx="0">
                  <c:v>6.83</c:v>
                </c:pt>
              </c:numCache>
            </c:numRef>
          </c:val>
          <c:extLst>
            <c:ext xmlns:c16="http://schemas.microsoft.com/office/drawing/2014/chart" uri="{C3380CC4-5D6E-409C-BE32-E72D297353CC}">
              <c16:uniqueId val="{00000000-C160-489C-86A5-056451708441}"/>
            </c:ext>
          </c:extLst>
        </c:ser>
        <c:ser>
          <c:idx val="1"/>
          <c:order val="1"/>
          <c:tx>
            <c:strRef>
              <c:f>Sheet1!$C$204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Sheet1!$A$205</c:f>
              <c:strCache>
                <c:ptCount val="1"/>
                <c:pt idx="0">
                  <c:v>Call Setup Time</c:v>
                </c:pt>
              </c:strCache>
            </c:strRef>
          </c:cat>
          <c:val>
            <c:numRef>
              <c:f>Sheet1!$C$205</c:f>
              <c:numCache>
                <c:formatCode>0.00</c:formatCode>
                <c:ptCount val="1"/>
                <c:pt idx="0">
                  <c:v>7.01</c:v>
                </c:pt>
              </c:numCache>
            </c:numRef>
          </c:val>
          <c:extLst>
            <c:ext xmlns:c16="http://schemas.microsoft.com/office/drawing/2014/chart" uri="{C3380CC4-5D6E-409C-BE32-E72D297353CC}">
              <c16:uniqueId val="{00000001-C160-489C-86A5-056451708441}"/>
            </c:ext>
          </c:extLst>
        </c:ser>
        <c:ser>
          <c:idx val="2"/>
          <c:order val="2"/>
          <c:tx>
            <c:strRef>
              <c:f>Sheet1!$D$204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Sheet1!$A$205</c:f>
              <c:strCache>
                <c:ptCount val="1"/>
                <c:pt idx="0">
                  <c:v>Call Setup Time</c:v>
                </c:pt>
              </c:strCache>
            </c:strRef>
          </c:cat>
          <c:val>
            <c:numRef>
              <c:f>Sheet1!$D$205</c:f>
              <c:numCache>
                <c:formatCode>0.00</c:formatCode>
                <c:ptCount val="1"/>
                <c:pt idx="0">
                  <c:v>6.99</c:v>
                </c:pt>
              </c:numCache>
            </c:numRef>
          </c:val>
          <c:extLst>
            <c:ext xmlns:c16="http://schemas.microsoft.com/office/drawing/2014/chart" uri="{C3380CC4-5D6E-409C-BE32-E72D297353CC}">
              <c16:uniqueId val="{00000002-C160-489C-86A5-056451708441}"/>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1"/>
        <c:axPos val="b"/>
        <c:numFmt formatCode="General" sourceLinked="1"/>
        <c:majorTickMark val="none"/>
        <c:minorTickMark val="none"/>
        <c:tickLblPos val="nextTo"/>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FFFFFF">
          <a:lumMod val="65000"/>
        </a:srgbClr>
      </a:solidFill>
      <a:round/>
    </a:ln>
    <a:effectLst/>
  </c:spPr>
  <c:txPr>
    <a:bodyPr/>
    <a:lstStyle/>
    <a:p>
      <a:pPr>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CS Call setup Time</a:t>
            </a:r>
            <a:r>
              <a:rPr lang="fr-FR" baseline="0" dirty="0"/>
              <a:t> by technology (s)</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Sheet1!$B$230:$D$230</c:f>
              <c:strCache>
                <c:ptCount val="3"/>
                <c:pt idx="0">
                  <c:v>4G CSFB CST</c:v>
                </c:pt>
                <c:pt idx="1">
                  <c:v>3G CST</c:v>
                </c:pt>
                <c:pt idx="2">
                  <c:v>2G CST</c:v>
                </c:pt>
              </c:strCache>
            </c:strRef>
          </c:cat>
          <c:val>
            <c:numRef>
              <c:f>Sheet1!$B$231:$D$231</c:f>
              <c:numCache>
                <c:formatCode>General</c:formatCode>
                <c:ptCount val="3"/>
                <c:pt idx="0">
                  <c:v>5.45</c:v>
                </c:pt>
                <c:pt idx="1">
                  <c:v>5.58</c:v>
                </c:pt>
                <c:pt idx="2">
                  <c:v>5.14</c:v>
                </c:pt>
              </c:numCache>
            </c:numRef>
          </c:val>
          <c:extLst>
            <c:ext xmlns:c16="http://schemas.microsoft.com/office/drawing/2014/chart" uri="{C3380CC4-5D6E-409C-BE32-E72D297353CC}">
              <c16:uniqueId val="{00000000-D7CD-4BAE-A9F7-C27A2257829C}"/>
            </c:ext>
          </c:extLst>
        </c:ser>
        <c:ser>
          <c:idx val="1"/>
          <c:order val="1"/>
          <c:tx>
            <c:strRef>
              <c:f>Sheet1!$A$232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Sheet1!$B$230:$D$230</c:f>
              <c:strCache>
                <c:ptCount val="3"/>
                <c:pt idx="0">
                  <c:v>4G CSFB CST</c:v>
                </c:pt>
                <c:pt idx="1">
                  <c:v>3G CST</c:v>
                </c:pt>
                <c:pt idx="2">
                  <c:v>2G CST</c:v>
                </c:pt>
              </c:strCache>
            </c:strRef>
          </c:cat>
          <c:val>
            <c:numRef>
              <c:f>Sheet1!$B$232:$D$232</c:f>
              <c:numCache>
                <c:formatCode>General</c:formatCode>
                <c:ptCount val="3"/>
                <c:pt idx="0">
                  <c:v>8.35</c:v>
                </c:pt>
                <c:pt idx="1">
                  <c:v>8.77</c:v>
                </c:pt>
                <c:pt idx="2">
                  <c:v>8.2799999999999994</c:v>
                </c:pt>
              </c:numCache>
            </c:numRef>
          </c:val>
          <c:extLst>
            <c:ext xmlns:c16="http://schemas.microsoft.com/office/drawing/2014/chart" uri="{C3380CC4-5D6E-409C-BE32-E72D297353CC}">
              <c16:uniqueId val="{00000001-D7CD-4BAE-A9F7-C27A2257829C}"/>
            </c:ext>
          </c:extLst>
        </c:ser>
        <c:ser>
          <c:idx val="2"/>
          <c:order val="2"/>
          <c:tx>
            <c:strRef>
              <c:f>Sheet1!$A$233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Sheet1!$B$230:$D$230</c:f>
              <c:strCache>
                <c:ptCount val="3"/>
                <c:pt idx="0">
                  <c:v>4G CSFB CST</c:v>
                </c:pt>
                <c:pt idx="1">
                  <c:v>3G CST</c:v>
                </c:pt>
                <c:pt idx="2">
                  <c:v>2G CST</c:v>
                </c:pt>
              </c:strCache>
            </c:strRef>
          </c:cat>
          <c:val>
            <c:numRef>
              <c:f>Sheet1!$B$233:$D$233</c:f>
              <c:numCache>
                <c:formatCode>General</c:formatCode>
                <c:ptCount val="3"/>
                <c:pt idx="0">
                  <c:v>8.4600000000000009</c:v>
                </c:pt>
                <c:pt idx="1">
                  <c:v>8.9600000000000009</c:v>
                </c:pt>
                <c:pt idx="2">
                  <c:v>7.43</c:v>
                </c:pt>
              </c:numCache>
            </c:numRef>
          </c:val>
          <c:extLst>
            <c:ext xmlns:c16="http://schemas.microsoft.com/office/drawing/2014/chart" uri="{C3380CC4-5D6E-409C-BE32-E72D297353CC}">
              <c16:uniqueId val="{00000002-D7CD-4BAE-A9F7-C27A2257829C}"/>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SMS Send Time Distribution(%)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Sheet1!$A$288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Sheet1!$B$287:$D$287</c:f>
              <c:strCache>
                <c:ptCount val="3"/>
                <c:pt idx="0">
                  <c:v>(0,3)</c:v>
                </c:pt>
                <c:pt idx="1">
                  <c:v>(3,6)</c:v>
                </c:pt>
                <c:pt idx="2">
                  <c:v>&gt;6</c:v>
                </c:pt>
              </c:strCache>
            </c:strRef>
          </c:cat>
          <c:val>
            <c:numRef>
              <c:f>Sheet1!$B$288:$D$288</c:f>
              <c:numCache>
                <c:formatCode>0.00%</c:formatCode>
                <c:ptCount val="3"/>
                <c:pt idx="0">
                  <c:v>0.60660000000000003</c:v>
                </c:pt>
                <c:pt idx="1">
                  <c:v>0.32500000000000001</c:v>
                </c:pt>
                <c:pt idx="2">
                  <c:v>6.8400000000000002E-2</c:v>
                </c:pt>
              </c:numCache>
            </c:numRef>
          </c:val>
          <c:extLst>
            <c:ext xmlns:c16="http://schemas.microsoft.com/office/drawing/2014/chart" uri="{C3380CC4-5D6E-409C-BE32-E72D297353CC}">
              <c16:uniqueId val="{00000000-2B60-4BC4-85E9-EDBD302A5129}"/>
            </c:ext>
          </c:extLst>
        </c:ser>
        <c:ser>
          <c:idx val="1"/>
          <c:order val="1"/>
          <c:tx>
            <c:strRef>
              <c:f>Sheet1!$A$289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Sheet1!$B$287:$D$287</c:f>
              <c:strCache>
                <c:ptCount val="3"/>
                <c:pt idx="0">
                  <c:v>(0,3)</c:v>
                </c:pt>
                <c:pt idx="1">
                  <c:v>(3,6)</c:v>
                </c:pt>
                <c:pt idx="2">
                  <c:v>&gt;6</c:v>
                </c:pt>
              </c:strCache>
            </c:strRef>
          </c:cat>
          <c:val>
            <c:numRef>
              <c:f>Sheet1!$B$289:$D$289</c:f>
              <c:numCache>
                <c:formatCode>0.00%</c:formatCode>
                <c:ptCount val="3"/>
                <c:pt idx="0">
                  <c:v>0.52500000000000002</c:v>
                </c:pt>
                <c:pt idx="1">
                  <c:v>0.24929999999999999</c:v>
                </c:pt>
                <c:pt idx="2">
                  <c:v>7.2999999999999995E-2</c:v>
                </c:pt>
              </c:numCache>
            </c:numRef>
          </c:val>
          <c:extLst>
            <c:ext xmlns:c16="http://schemas.microsoft.com/office/drawing/2014/chart" uri="{C3380CC4-5D6E-409C-BE32-E72D297353CC}">
              <c16:uniqueId val="{00000001-2B60-4BC4-85E9-EDBD302A5129}"/>
            </c:ext>
          </c:extLst>
        </c:ser>
        <c:ser>
          <c:idx val="2"/>
          <c:order val="2"/>
          <c:tx>
            <c:strRef>
              <c:f>Sheet1!$A$290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Sheet1!$B$287:$D$287</c:f>
              <c:strCache>
                <c:ptCount val="3"/>
                <c:pt idx="0">
                  <c:v>(0,3)</c:v>
                </c:pt>
                <c:pt idx="1">
                  <c:v>(3,6)</c:v>
                </c:pt>
                <c:pt idx="2">
                  <c:v>&gt;6</c:v>
                </c:pt>
              </c:strCache>
            </c:strRef>
          </c:cat>
          <c:val>
            <c:numRef>
              <c:f>Sheet1!$B$290:$D$290</c:f>
              <c:numCache>
                <c:formatCode>0.00%</c:formatCode>
                <c:ptCount val="3"/>
                <c:pt idx="0">
                  <c:v>0.76480000000000004</c:v>
                </c:pt>
                <c:pt idx="1">
                  <c:v>0.1726</c:v>
                </c:pt>
                <c:pt idx="2">
                  <c:v>6.2600000000000003E-2</c:v>
                </c:pt>
              </c:numCache>
            </c:numRef>
          </c:val>
          <c:extLst>
            <c:ext xmlns:c16="http://schemas.microsoft.com/office/drawing/2014/chart" uri="{C3380CC4-5D6E-409C-BE32-E72D297353CC}">
              <c16:uniqueId val="{00000002-2B60-4BC4-85E9-EDBD302A5129}"/>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75000"/>
        </a:schemeClr>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SMS Send</a:t>
            </a:r>
            <a:r>
              <a:rPr lang="fr-FR" baseline="0" dirty="0"/>
              <a:t> &amp; </a:t>
            </a:r>
            <a:r>
              <a:rPr lang="fr-FR" dirty="0" err="1"/>
              <a:t>Received</a:t>
            </a:r>
            <a:r>
              <a:rPr lang="fr-FR" baseline="0" dirty="0"/>
              <a:t> SR(%)</a:t>
            </a:r>
            <a:endParaRPr lang="fr-FR" dirty="0"/>
          </a:p>
        </c:rich>
      </c:tx>
      <c:layout>
        <c:manualLayout>
          <c:xMode val="edge"/>
          <c:yMode val="edge"/>
          <c:x val="0.31672477624815787"/>
          <c:y val="2.711252980777145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Sheet1!$A$264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Sheet1!$B$263:$C$263</c:f>
              <c:strCache>
                <c:ptCount val="2"/>
                <c:pt idx="0">
                  <c:v>SMS Sending message success rate (%)</c:v>
                </c:pt>
                <c:pt idx="1">
                  <c:v>SMS Receving message success rate (%)</c:v>
                </c:pt>
              </c:strCache>
            </c:strRef>
          </c:cat>
          <c:val>
            <c:numRef>
              <c:f>Sheet1!$B$264:$C$264</c:f>
              <c:numCache>
                <c:formatCode>0.00%</c:formatCode>
                <c:ptCount val="2"/>
                <c:pt idx="0">
                  <c:v>0.93159999999999998</c:v>
                </c:pt>
                <c:pt idx="1">
                  <c:v>0.9083</c:v>
                </c:pt>
              </c:numCache>
            </c:numRef>
          </c:val>
          <c:extLst>
            <c:ext xmlns:c16="http://schemas.microsoft.com/office/drawing/2014/chart" uri="{C3380CC4-5D6E-409C-BE32-E72D297353CC}">
              <c16:uniqueId val="{00000000-2B34-444E-9E8E-398C09BFCCB3}"/>
            </c:ext>
          </c:extLst>
        </c:ser>
        <c:ser>
          <c:idx val="1"/>
          <c:order val="1"/>
          <c:tx>
            <c:strRef>
              <c:f>Sheet1!$A$265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Sheet1!$B$263:$C$263</c:f>
              <c:strCache>
                <c:ptCount val="2"/>
                <c:pt idx="0">
                  <c:v>SMS Sending message success rate (%)</c:v>
                </c:pt>
                <c:pt idx="1">
                  <c:v>SMS Receving message success rate (%)</c:v>
                </c:pt>
              </c:strCache>
            </c:strRef>
          </c:cat>
          <c:val>
            <c:numRef>
              <c:f>Sheet1!$B$265:$C$265</c:f>
              <c:numCache>
                <c:formatCode>0.00%</c:formatCode>
                <c:ptCount val="2"/>
                <c:pt idx="0">
                  <c:v>0.92700000000000005</c:v>
                </c:pt>
                <c:pt idx="1">
                  <c:v>0.89780000000000004</c:v>
                </c:pt>
              </c:numCache>
            </c:numRef>
          </c:val>
          <c:extLst>
            <c:ext xmlns:c16="http://schemas.microsoft.com/office/drawing/2014/chart" uri="{C3380CC4-5D6E-409C-BE32-E72D297353CC}">
              <c16:uniqueId val="{00000001-2B34-444E-9E8E-398C09BFCCB3}"/>
            </c:ext>
          </c:extLst>
        </c:ser>
        <c:ser>
          <c:idx val="2"/>
          <c:order val="2"/>
          <c:tx>
            <c:strRef>
              <c:f>Sheet1!$A$266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Sheet1!$B$263:$C$263</c:f>
              <c:strCache>
                <c:ptCount val="2"/>
                <c:pt idx="0">
                  <c:v>SMS Sending message success rate (%)</c:v>
                </c:pt>
                <c:pt idx="1">
                  <c:v>SMS Receving message success rate (%)</c:v>
                </c:pt>
              </c:strCache>
            </c:strRef>
          </c:cat>
          <c:val>
            <c:numRef>
              <c:f>Sheet1!$B$266:$C$266</c:f>
              <c:numCache>
                <c:formatCode>0.00%</c:formatCode>
                <c:ptCount val="2"/>
                <c:pt idx="0">
                  <c:v>0.93740000000000001</c:v>
                </c:pt>
                <c:pt idx="1">
                  <c:v>0.91879999999999995</c:v>
                </c:pt>
              </c:numCache>
            </c:numRef>
          </c:val>
          <c:extLst>
            <c:ext xmlns:c16="http://schemas.microsoft.com/office/drawing/2014/chart" uri="{C3380CC4-5D6E-409C-BE32-E72D297353CC}">
              <c16:uniqueId val="{00000002-2B34-444E-9E8E-398C09BFCCB3}"/>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FFFFFF">
          <a:lumMod val="65000"/>
        </a:srgbClr>
      </a:solidFill>
      <a:round/>
    </a:ln>
    <a:effectLst/>
  </c:spPr>
  <c:txPr>
    <a:bodyPr/>
    <a:lstStyle/>
    <a:p>
      <a:pPr>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PS Attach &amp; PDP </a:t>
            </a:r>
            <a:r>
              <a:rPr lang="fr-FR" dirty="0" err="1"/>
              <a:t>Contex</a:t>
            </a:r>
            <a:r>
              <a:rPr lang="fr-FR" dirty="0"/>
              <a:t> </a:t>
            </a:r>
            <a:r>
              <a:rPr lang="fr-FR" dirty="0" err="1"/>
              <a:t>Act</a:t>
            </a:r>
            <a:r>
              <a:rPr lang="fr-FR"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Sheet1!$A$312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Sheet1!$B$311:$C$311</c:f>
              <c:strCache>
                <c:ptCount val="2"/>
                <c:pt idx="0">
                  <c:v>PS Attach success(%)</c:v>
                </c:pt>
                <c:pt idx="1">
                  <c:v>PDP Context Act Success (%)</c:v>
                </c:pt>
              </c:strCache>
            </c:strRef>
          </c:cat>
          <c:val>
            <c:numRef>
              <c:f>Sheet1!$B$312:$C$312</c:f>
              <c:numCache>
                <c:formatCode>0.00%</c:formatCode>
                <c:ptCount val="2"/>
                <c:pt idx="0">
                  <c:v>1</c:v>
                </c:pt>
                <c:pt idx="1">
                  <c:v>1</c:v>
                </c:pt>
              </c:numCache>
            </c:numRef>
          </c:val>
          <c:extLst>
            <c:ext xmlns:c16="http://schemas.microsoft.com/office/drawing/2014/chart" uri="{C3380CC4-5D6E-409C-BE32-E72D297353CC}">
              <c16:uniqueId val="{00000000-961A-4DFE-BBE5-783EAD92D892}"/>
            </c:ext>
          </c:extLst>
        </c:ser>
        <c:ser>
          <c:idx val="1"/>
          <c:order val="1"/>
          <c:tx>
            <c:strRef>
              <c:f>Sheet1!$A$313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Sheet1!$B$311:$C$311</c:f>
              <c:strCache>
                <c:ptCount val="2"/>
                <c:pt idx="0">
                  <c:v>PS Attach success(%)</c:v>
                </c:pt>
                <c:pt idx="1">
                  <c:v>PDP Context Act Success (%)</c:v>
                </c:pt>
              </c:strCache>
            </c:strRef>
          </c:cat>
          <c:val>
            <c:numRef>
              <c:f>Sheet1!$B$313:$C$313</c:f>
              <c:numCache>
                <c:formatCode>0.00%</c:formatCode>
                <c:ptCount val="2"/>
                <c:pt idx="0">
                  <c:v>1</c:v>
                </c:pt>
                <c:pt idx="1">
                  <c:v>1</c:v>
                </c:pt>
              </c:numCache>
            </c:numRef>
          </c:val>
          <c:extLst>
            <c:ext xmlns:c16="http://schemas.microsoft.com/office/drawing/2014/chart" uri="{C3380CC4-5D6E-409C-BE32-E72D297353CC}">
              <c16:uniqueId val="{00000001-961A-4DFE-BBE5-783EAD92D892}"/>
            </c:ext>
          </c:extLst>
        </c:ser>
        <c:ser>
          <c:idx val="2"/>
          <c:order val="2"/>
          <c:tx>
            <c:strRef>
              <c:f>Sheet1!$A$314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Sheet1!$B$311:$C$311</c:f>
              <c:strCache>
                <c:ptCount val="2"/>
                <c:pt idx="0">
                  <c:v>PS Attach success(%)</c:v>
                </c:pt>
                <c:pt idx="1">
                  <c:v>PDP Context Act Success (%)</c:v>
                </c:pt>
              </c:strCache>
            </c:strRef>
          </c:cat>
          <c:val>
            <c:numRef>
              <c:f>Sheet1!$B$314:$C$314</c:f>
              <c:numCache>
                <c:formatCode>0.00%</c:formatCode>
                <c:ptCount val="2"/>
                <c:pt idx="0">
                  <c:v>1</c:v>
                </c:pt>
                <c:pt idx="1">
                  <c:v>1</c:v>
                </c:pt>
              </c:numCache>
            </c:numRef>
          </c:val>
          <c:extLst>
            <c:ext xmlns:c16="http://schemas.microsoft.com/office/drawing/2014/chart" uri="{C3380CC4-5D6E-409C-BE32-E72D297353CC}">
              <c16:uniqueId val="{00000002-961A-4DFE-BBE5-783EAD92D892}"/>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Sheet1!$A$338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Sheet1!$B$337:$C$337</c:f>
              <c:strCache>
                <c:ptCount val="2"/>
                <c:pt idx="0">
                  <c:v>PS Attach Setup Time</c:v>
                </c:pt>
                <c:pt idx="1">
                  <c:v>PDP Context Act Time</c:v>
                </c:pt>
              </c:strCache>
            </c:strRef>
          </c:cat>
          <c:val>
            <c:numRef>
              <c:f>Sheet1!$B$338:$C$338</c:f>
              <c:numCache>
                <c:formatCode>0.00</c:formatCode>
                <c:ptCount val="2"/>
                <c:pt idx="0">
                  <c:v>1.08</c:v>
                </c:pt>
                <c:pt idx="1">
                  <c:v>1.32</c:v>
                </c:pt>
              </c:numCache>
            </c:numRef>
          </c:val>
          <c:extLst>
            <c:ext xmlns:c16="http://schemas.microsoft.com/office/drawing/2014/chart" uri="{C3380CC4-5D6E-409C-BE32-E72D297353CC}">
              <c16:uniqueId val="{00000000-F82D-44E1-AC9A-23BE926B43F7}"/>
            </c:ext>
          </c:extLst>
        </c:ser>
        <c:ser>
          <c:idx val="1"/>
          <c:order val="1"/>
          <c:tx>
            <c:strRef>
              <c:f>Sheet1!$A$339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Sheet1!$B$337:$C$337</c:f>
              <c:strCache>
                <c:ptCount val="2"/>
                <c:pt idx="0">
                  <c:v>PS Attach Setup Time</c:v>
                </c:pt>
                <c:pt idx="1">
                  <c:v>PDP Context Act Time</c:v>
                </c:pt>
              </c:strCache>
            </c:strRef>
          </c:cat>
          <c:val>
            <c:numRef>
              <c:f>Sheet1!$B$339:$C$339</c:f>
              <c:numCache>
                <c:formatCode>0.00</c:formatCode>
                <c:ptCount val="2"/>
                <c:pt idx="0">
                  <c:v>1.28</c:v>
                </c:pt>
                <c:pt idx="1">
                  <c:v>1.45</c:v>
                </c:pt>
              </c:numCache>
            </c:numRef>
          </c:val>
          <c:extLst>
            <c:ext xmlns:c16="http://schemas.microsoft.com/office/drawing/2014/chart" uri="{C3380CC4-5D6E-409C-BE32-E72D297353CC}">
              <c16:uniqueId val="{00000001-F82D-44E1-AC9A-23BE926B43F7}"/>
            </c:ext>
          </c:extLst>
        </c:ser>
        <c:ser>
          <c:idx val="2"/>
          <c:order val="2"/>
          <c:tx>
            <c:strRef>
              <c:f>Sheet1!$A$340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Sheet1!$B$337:$C$337</c:f>
              <c:strCache>
                <c:ptCount val="2"/>
                <c:pt idx="0">
                  <c:v>PS Attach Setup Time</c:v>
                </c:pt>
                <c:pt idx="1">
                  <c:v>PDP Context Act Time</c:v>
                </c:pt>
              </c:strCache>
            </c:strRef>
          </c:cat>
          <c:val>
            <c:numRef>
              <c:f>Sheet1!$B$340:$C$340</c:f>
              <c:numCache>
                <c:formatCode>0.00</c:formatCode>
                <c:ptCount val="2"/>
                <c:pt idx="0">
                  <c:v>1.37</c:v>
                </c:pt>
                <c:pt idx="1">
                  <c:v>1.51</c:v>
                </c:pt>
              </c:numCache>
            </c:numRef>
          </c:val>
          <c:extLst>
            <c:ext xmlns:c16="http://schemas.microsoft.com/office/drawing/2014/chart" uri="{C3380CC4-5D6E-409C-BE32-E72D297353CC}">
              <c16:uniqueId val="{00000002-F82D-44E1-AC9A-23BE926B43F7}"/>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65000"/>
        </a:schemeClr>
      </a:solid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Sheet1!$A$361</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E39B-499B-8671-94D3B03D134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Sheet1!$B$360</c:f>
              <c:strCache>
                <c:ptCount val="1"/>
                <c:pt idx="0">
                  <c:v>HTTP Browsing Success rate (%)</c:v>
                </c:pt>
              </c:strCache>
            </c:strRef>
          </c:cat>
          <c:val>
            <c:numRef>
              <c:f>Sheet1!$B$361</c:f>
              <c:numCache>
                <c:formatCode>0.00%</c:formatCode>
                <c:ptCount val="1"/>
                <c:pt idx="0">
                  <c:v>0.97989999999999999</c:v>
                </c:pt>
              </c:numCache>
            </c:numRef>
          </c:val>
          <c:extLst>
            <c:ext xmlns:c16="http://schemas.microsoft.com/office/drawing/2014/chart" uri="{C3380CC4-5D6E-409C-BE32-E72D297353CC}">
              <c16:uniqueId val="{00000002-E39B-499B-8671-94D3B03D1347}"/>
            </c:ext>
          </c:extLst>
        </c:ser>
        <c:ser>
          <c:idx val="1"/>
          <c:order val="1"/>
          <c:tx>
            <c:strRef>
              <c:f>Sheet1!$A$362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Sheet1!$B$360</c:f>
              <c:strCache>
                <c:ptCount val="1"/>
                <c:pt idx="0">
                  <c:v>HTTP Browsing Success rate (%)</c:v>
                </c:pt>
              </c:strCache>
            </c:strRef>
          </c:cat>
          <c:val>
            <c:numRef>
              <c:f>Sheet1!$B$362</c:f>
              <c:numCache>
                <c:formatCode>0.00%</c:formatCode>
                <c:ptCount val="1"/>
                <c:pt idx="0">
                  <c:v>0.9839</c:v>
                </c:pt>
              </c:numCache>
            </c:numRef>
          </c:val>
          <c:extLst>
            <c:ext xmlns:c16="http://schemas.microsoft.com/office/drawing/2014/chart" uri="{C3380CC4-5D6E-409C-BE32-E72D297353CC}">
              <c16:uniqueId val="{00000003-E39B-499B-8671-94D3B03D1347}"/>
            </c:ext>
          </c:extLst>
        </c:ser>
        <c:ser>
          <c:idx val="2"/>
          <c:order val="2"/>
          <c:tx>
            <c:strRef>
              <c:f>Sheet1!$A$363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Sheet1!$B$360</c:f>
              <c:strCache>
                <c:ptCount val="1"/>
                <c:pt idx="0">
                  <c:v>HTTP Browsing Success rate (%)</c:v>
                </c:pt>
              </c:strCache>
            </c:strRef>
          </c:cat>
          <c:val>
            <c:numRef>
              <c:f>Sheet1!$B$363</c:f>
              <c:numCache>
                <c:formatCode>0.00%</c:formatCode>
                <c:ptCount val="1"/>
                <c:pt idx="0">
                  <c:v>0.98440000000000005</c:v>
                </c:pt>
              </c:numCache>
            </c:numRef>
          </c:val>
          <c:extLst>
            <c:ext xmlns:c16="http://schemas.microsoft.com/office/drawing/2014/chart" uri="{C3380CC4-5D6E-409C-BE32-E72D297353CC}">
              <c16:uniqueId val="{00000004-E39B-499B-8671-94D3B03D1347}"/>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8"/>
        </c:scaling>
        <c:delete val="0"/>
        <c:axPos val="l"/>
        <c:majorGridlines>
          <c:spPr>
            <a:ln w="9525" cap="flat" cmpd="sng" algn="ctr">
              <a:solidFill>
                <a:schemeClr val="bg1">
                  <a:lumMod val="6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0.9103</c:v>
                </c:pt>
              </c:numCache>
            </c:numRef>
          </c:val>
          <c:extLst>
            <c:ext xmlns:c16="http://schemas.microsoft.com/office/drawing/2014/chart" uri="{C3380CC4-5D6E-409C-BE32-E72D297353CC}">
              <c16:uniqueId val="{00000000-BE06-482A-BF7B-A54E50BB0261}"/>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0.83540000000000003</c:v>
                </c:pt>
              </c:numCache>
            </c:numRef>
          </c:val>
          <c:extLst>
            <c:ext xmlns:c16="http://schemas.microsoft.com/office/drawing/2014/chart" uri="{C3380CC4-5D6E-409C-BE32-E72D297353CC}">
              <c16:uniqueId val="{00000001-BE06-482A-BF7B-A54E50BB0261}"/>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0.91290000000000004</c:v>
                </c:pt>
              </c:numCache>
            </c:numRef>
          </c:val>
          <c:extLst>
            <c:ext xmlns:c16="http://schemas.microsoft.com/office/drawing/2014/chart" uri="{C3380CC4-5D6E-409C-BE32-E72D297353CC}">
              <c16:uniqueId val="{00000002-BE06-482A-BF7B-A54E50BB0261}"/>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Sheet1!$D$361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Sheet1!$E$360</c:f>
              <c:strCache>
                <c:ptCount val="1"/>
                <c:pt idx="0">
                  <c:v>PS Connection setup time</c:v>
                </c:pt>
              </c:strCache>
            </c:strRef>
          </c:cat>
          <c:val>
            <c:numRef>
              <c:f>Sheet1!$E$361</c:f>
              <c:numCache>
                <c:formatCode>0.00</c:formatCode>
                <c:ptCount val="1"/>
                <c:pt idx="0">
                  <c:v>6.22</c:v>
                </c:pt>
              </c:numCache>
            </c:numRef>
          </c:val>
          <c:extLst>
            <c:ext xmlns:c16="http://schemas.microsoft.com/office/drawing/2014/chart" uri="{C3380CC4-5D6E-409C-BE32-E72D297353CC}">
              <c16:uniqueId val="{00000000-451E-462B-BBA3-9ACD21FFC596}"/>
            </c:ext>
          </c:extLst>
        </c:ser>
        <c:ser>
          <c:idx val="1"/>
          <c:order val="1"/>
          <c:tx>
            <c:strRef>
              <c:f>Sheet1!$D$362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Sheet1!$E$360</c:f>
              <c:strCache>
                <c:ptCount val="1"/>
                <c:pt idx="0">
                  <c:v>PS Connection setup time</c:v>
                </c:pt>
              </c:strCache>
            </c:strRef>
          </c:cat>
          <c:val>
            <c:numRef>
              <c:f>Sheet1!$E$362</c:f>
              <c:numCache>
                <c:formatCode>0.00</c:formatCode>
                <c:ptCount val="1"/>
                <c:pt idx="0">
                  <c:v>6.33</c:v>
                </c:pt>
              </c:numCache>
            </c:numRef>
          </c:val>
          <c:extLst>
            <c:ext xmlns:c16="http://schemas.microsoft.com/office/drawing/2014/chart" uri="{C3380CC4-5D6E-409C-BE32-E72D297353CC}">
              <c16:uniqueId val="{00000001-451E-462B-BBA3-9ACD21FFC596}"/>
            </c:ext>
          </c:extLst>
        </c:ser>
        <c:ser>
          <c:idx val="2"/>
          <c:order val="2"/>
          <c:tx>
            <c:strRef>
              <c:f>Sheet1!$D$363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451E-462B-BBA3-9ACD21FFC59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Sheet1!$E$360</c:f>
              <c:strCache>
                <c:ptCount val="1"/>
                <c:pt idx="0">
                  <c:v>PS Connection setup time</c:v>
                </c:pt>
              </c:strCache>
            </c:strRef>
          </c:cat>
          <c:val>
            <c:numRef>
              <c:f>Sheet1!$E$363</c:f>
              <c:numCache>
                <c:formatCode>0.00</c:formatCode>
                <c:ptCount val="1"/>
                <c:pt idx="0">
                  <c:v>5.74</c:v>
                </c:pt>
              </c:numCache>
            </c:numRef>
          </c:val>
          <c:extLst>
            <c:ext xmlns:c16="http://schemas.microsoft.com/office/drawing/2014/chart" uri="{C3380CC4-5D6E-409C-BE32-E72D297353CC}">
              <c16:uniqueId val="{00000004-451E-462B-BBA3-9ACD21FFC596}"/>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Sheet1!$A$387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Sheet1!$B$386:$C$386</c:f>
              <c:strCache>
                <c:ptCount val="2"/>
                <c:pt idx="0">
                  <c:v>FTP Success DL (%)</c:v>
                </c:pt>
                <c:pt idx="1">
                  <c:v>FTP Success UL (%) </c:v>
                </c:pt>
              </c:strCache>
            </c:strRef>
          </c:cat>
          <c:val>
            <c:numRef>
              <c:f>Sheet1!$B$387:$C$387</c:f>
              <c:numCache>
                <c:formatCode>0.00%</c:formatCode>
                <c:ptCount val="2"/>
                <c:pt idx="0">
                  <c:v>0.99150000000000005</c:v>
                </c:pt>
                <c:pt idx="1">
                  <c:v>0.99409999999999998</c:v>
                </c:pt>
              </c:numCache>
            </c:numRef>
          </c:val>
          <c:extLst>
            <c:ext xmlns:c16="http://schemas.microsoft.com/office/drawing/2014/chart" uri="{C3380CC4-5D6E-409C-BE32-E72D297353CC}">
              <c16:uniqueId val="{00000000-FBDA-4E36-8B52-6FE9EEAE4341}"/>
            </c:ext>
          </c:extLst>
        </c:ser>
        <c:ser>
          <c:idx val="1"/>
          <c:order val="1"/>
          <c:tx>
            <c:strRef>
              <c:f>Sheet1!$A$388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Sheet1!$B$386:$C$386</c:f>
              <c:strCache>
                <c:ptCount val="2"/>
                <c:pt idx="0">
                  <c:v>FTP Success DL (%)</c:v>
                </c:pt>
                <c:pt idx="1">
                  <c:v>FTP Success UL (%) </c:v>
                </c:pt>
              </c:strCache>
            </c:strRef>
          </c:cat>
          <c:val>
            <c:numRef>
              <c:f>Sheet1!$B$388:$C$388</c:f>
              <c:numCache>
                <c:formatCode>0.00%</c:formatCode>
                <c:ptCount val="2"/>
                <c:pt idx="0">
                  <c:v>0.98729999999999996</c:v>
                </c:pt>
                <c:pt idx="1">
                  <c:v>0.99370000000000003</c:v>
                </c:pt>
              </c:numCache>
            </c:numRef>
          </c:val>
          <c:extLst>
            <c:ext xmlns:c16="http://schemas.microsoft.com/office/drawing/2014/chart" uri="{C3380CC4-5D6E-409C-BE32-E72D297353CC}">
              <c16:uniqueId val="{00000001-FBDA-4E36-8B52-6FE9EEAE4341}"/>
            </c:ext>
          </c:extLst>
        </c:ser>
        <c:ser>
          <c:idx val="2"/>
          <c:order val="2"/>
          <c:tx>
            <c:strRef>
              <c:f>Sheet1!$A$389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Sheet1!$B$386:$C$386</c:f>
              <c:strCache>
                <c:ptCount val="2"/>
                <c:pt idx="0">
                  <c:v>FTP Success DL (%)</c:v>
                </c:pt>
                <c:pt idx="1">
                  <c:v>FTP Success UL (%) </c:v>
                </c:pt>
              </c:strCache>
            </c:strRef>
          </c:cat>
          <c:val>
            <c:numRef>
              <c:f>Sheet1!$B$389:$C$389</c:f>
              <c:numCache>
                <c:formatCode>0.00%</c:formatCode>
                <c:ptCount val="2"/>
                <c:pt idx="0">
                  <c:v>0.99929999999999997</c:v>
                </c:pt>
                <c:pt idx="1">
                  <c:v>0.99709999999999999</c:v>
                </c:pt>
              </c:numCache>
            </c:numRef>
          </c:val>
          <c:extLst>
            <c:ext xmlns:c16="http://schemas.microsoft.com/office/drawing/2014/chart" uri="{C3380CC4-5D6E-409C-BE32-E72D297353CC}">
              <c16:uniqueId val="{00000002-FBDA-4E36-8B52-6FE9EEAE4341}"/>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ax val="1"/>
          <c:min val="0.70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alpha val="99000"/>
        </a:schemeClr>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Sheet1!$A$405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F0F3-45CA-9ABB-598C8838F55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Sheet1!$B$404:$E$404</c:f>
              <c:strCache>
                <c:ptCount val="4"/>
                <c:pt idx="0">
                  <c:v>App_Throughpout_DL</c:v>
                </c:pt>
                <c:pt idx="1">
                  <c:v>App_Throughpout_UL</c:v>
                </c:pt>
                <c:pt idx="2">
                  <c:v>Max_App_Throughpout_DL</c:v>
                </c:pt>
                <c:pt idx="3">
                  <c:v>Max_App_Throughpout_UL</c:v>
                </c:pt>
              </c:strCache>
            </c:strRef>
          </c:cat>
          <c:val>
            <c:numRef>
              <c:f>Sheet1!$B$405:$E$405</c:f>
              <c:numCache>
                <c:formatCode>0.00</c:formatCode>
                <c:ptCount val="4"/>
                <c:pt idx="0">
                  <c:v>4256.87</c:v>
                </c:pt>
                <c:pt idx="1">
                  <c:v>2197.08</c:v>
                </c:pt>
                <c:pt idx="2">
                  <c:v>23625.5</c:v>
                </c:pt>
                <c:pt idx="3">
                  <c:v>13678.3</c:v>
                </c:pt>
              </c:numCache>
            </c:numRef>
          </c:val>
          <c:extLst>
            <c:ext xmlns:c16="http://schemas.microsoft.com/office/drawing/2014/chart" uri="{C3380CC4-5D6E-409C-BE32-E72D297353CC}">
              <c16:uniqueId val="{00000002-F0F3-45CA-9ABB-598C8838F559}"/>
            </c:ext>
          </c:extLst>
        </c:ser>
        <c:ser>
          <c:idx val="1"/>
          <c:order val="1"/>
          <c:tx>
            <c:strRef>
              <c:f>Sheet1!$A$406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Sheet1!$B$404:$E$404</c:f>
              <c:strCache>
                <c:ptCount val="4"/>
                <c:pt idx="0">
                  <c:v>App_Throughpout_DL</c:v>
                </c:pt>
                <c:pt idx="1">
                  <c:v>App_Throughpout_UL</c:v>
                </c:pt>
                <c:pt idx="2">
                  <c:v>Max_App_Throughpout_DL</c:v>
                </c:pt>
                <c:pt idx="3">
                  <c:v>Max_App_Throughpout_UL</c:v>
                </c:pt>
              </c:strCache>
            </c:strRef>
          </c:cat>
          <c:val>
            <c:numRef>
              <c:f>Sheet1!$B$406:$E$406</c:f>
              <c:numCache>
                <c:formatCode>0.00</c:formatCode>
                <c:ptCount val="4"/>
                <c:pt idx="0">
                  <c:v>4975.2</c:v>
                </c:pt>
                <c:pt idx="1">
                  <c:v>1183.54</c:v>
                </c:pt>
                <c:pt idx="2">
                  <c:v>25220.5</c:v>
                </c:pt>
                <c:pt idx="3">
                  <c:v>18341.330000000002</c:v>
                </c:pt>
              </c:numCache>
            </c:numRef>
          </c:val>
          <c:extLst>
            <c:ext xmlns:c16="http://schemas.microsoft.com/office/drawing/2014/chart" uri="{C3380CC4-5D6E-409C-BE32-E72D297353CC}">
              <c16:uniqueId val="{00000003-F0F3-45CA-9ABB-598C8838F559}"/>
            </c:ext>
          </c:extLst>
        </c:ser>
        <c:ser>
          <c:idx val="2"/>
          <c:order val="2"/>
          <c:tx>
            <c:strRef>
              <c:f>Sheet1!$A$407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Sheet1!$B$404:$E$404</c:f>
              <c:strCache>
                <c:ptCount val="4"/>
                <c:pt idx="0">
                  <c:v>App_Throughpout_DL</c:v>
                </c:pt>
                <c:pt idx="1">
                  <c:v>App_Throughpout_UL</c:v>
                </c:pt>
                <c:pt idx="2">
                  <c:v>Max_App_Throughpout_DL</c:v>
                </c:pt>
                <c:pt idx="3">
                  <c:v>Max_App_Throughpout_UL</c:v>
                </c:pt>
              </c:strCache>
            </c:strRef>
          </c:cat>
          <c:val>
            <c:numRef>
              <c:f>Sheet1!$B$407:$E$407</c:f>
              <c:numCache>
                <c:formatCode>0.00</c:formatCode>
                <c:ptCount val="4"/>
                <c:pt idx="0">
                  <c:v>6136.24</c:v>
                </c:pt>
                <c:pt idx="1">
                  <c:v>2007.05</c:v>
                </c:pt>
                <c:pt idx="2">
                  <c:v>18458.330000000002</c:v>
                </c:pt>
                <c:pt idx="3">
                  <c:v>9003.4</c:v>
                </c:pt>
              </c:numCache>
            </c:numRef>
          </c:val>
          <c:extLst>
            <c:ext xmlns:c16="http://schemas.microsoft.com/office/drawing/2014/chart" uri="{C3380CC4-5D6E-409C-BE32-E72D297353CC}">
              <c16:uniqueId val="{00000004-F0F3-45CA-9ABB-598C8838F559}"/>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Sheet1!$A$455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Sheet1!$B$454</c:f>
              <c:strCache>
                <c:ptCount val="1"/>
                <c:pt idx="0">
                  <c:v>HTTP Browsing Success rate (%)</c:v>
                </c:pt>
              </c:strCache>
            </c:strRef>
          </c:cat>
          <c:val>
            <c:numRef>
              <c:f>Sheet1!$B$455</c:f>
              <c:numCache>
                <c:formatCode>0.00%</c:formatCode>
                <c:ptCount val="1"/>
                <c:pt idx="0">
                  <c:v>0.98509999999999998</c:v>
                </c:pt>
              </c:numCache>
            </c:numRef>
          </c:val>
          <c:extLst>
            <c:ext xmlns:c16="http://schemas.microsoft.com/office/drawing/2014/chart" uri="{C3380CC4-5D6E-409C-BE32-E72D297353CC}">
              <c16:uniqueId val="{00000000-ECA0-4B28-AFC9-D14771944EA9}"/>
            </c:ext>
          </c:extLst>
        </c:ser>
        <c:ser>
          <c:idx val="1"/>
          <c:order val="1"/>
          <c:tx>
            <c:strRef>
              <c:f>Sheet1!$A$456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Sheet1!$B$454</c:f>
              <c:strCache>
                <c:ptCount val="1"/>
                <c:pt idx="0">
                  <c:v>HTTP Browsing Success rate (%)</c:v>
                </c:pt>
              </c:strCache>
            </c:strRef>
          </c:cat>
          <c:val>
            <c:numRef>
              <c:f>Sheet1!$B$456</c:f>
              <c:numCache>
                <c:formatCode>0.00%</c:formatCode>
                <c:ptCount val="1"/>
                <c:pt idx="0">
                  <c:v>0.97870000000000001</c:v>
                </c:pt>
              </c:numCache>
            </c:numRef>
          </c:val>
          <c:extLst>
            <c:ext xmlns:c16="http://schemas.microsoft.com/office/drawing/2014/chart" uri="{C3380CC4-5D6E-409C-BE32-E72D297353CC}">
              <c16:uniqueId val="{00000001-ECA0-4B28-AFC9-D14771944EA9}"/>
            </c:ext>
          </c:extLst>
        </c:ser>
        <c:ser>
          <c:idx val="2"/>
          <c:order val="2"/>
          <c:tx>
            <c:strRef>
              <c:f>Sheet1!$A$457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Sheet1!$B$454</c:f>
              <c:strCache>
                <c:ptCount val="1"/>
                <c:pt idx="0">
                  <c:v>HTTP Browsing Success rate (%)</c:v>
                </c:pt>
              </c:strCache>
            </c:strRef>
          </c:cat>
          <c:val>
            <c:numRef>
              <c:f>Sheet1!$B$457</c:f>
              <c:numCache>
                <c:formatCode>0.00%</c:formatCode>
                <c:ptCount val="1"/>
                <c:pt idx="0">
                  <c:v>0.98109999999999997</c:v>
                </c:pt>
              </c:numCache>
            </c:numRef>
          </c:val>
          <c:extLst>
            <c:ext xmlns:c16="http://schemas.microsoft.com/office/drawing/2014/chart" uri="{C3380CC4-5D6E-409C-BE32-E72D297353CC}">
              <c16:uniqueId val="{00000002-ECA0-4B28-AFC9-D14771944EA9}"/>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8"/>
        </c:scaling>
        <c:delete val="0"/>
        <c:axPos val="l"/>
        <c:majorGridlines>
          <c:spPr>
            <a:ln w="9525" cap="flat" cmpd="sng" algn="ctr">
              <a:solidFill>
                <a:schemeClr val="bg1">
                  <a:lumMod val="6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Sheet1!$A$612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Sheet1!$B$611:$C$611</c:f>
              <c:strCache>
                <c:ptCount val="2"/>
                <c:pt idx="0">
                  <c:v>FTP Success DL (%)</c:v>
                </c:pt>
                <c:pt idx="1">
                  <c:v>FTP Success UL (%) </c:v>
                </c:pt>
              </c:strCache>
            </c:strRef>
          </c:cat>
          <c:val>
            <c:numRef>
              <c:f>Sheet1!$B$612:$C$612</c:f>
              <c:numCache>
                <c:formatCode>0.00%</c:formatCode>
                <c:ptCount val="2"/>
                <c:pt idx="0">
                  <c:v>0.99870000000000003</c:v>
                </c:pt>
                <c:pt idx="1">
                  <c:v>0.98440000000000005</c:v>
                </c:pt>
              </c:numCache>
            </c:numRef>
          </c:val>
          <c:extLst>
            <c:ext xmlns:c16="http://schemas.microsoft.com/office/drawing/2014/chart" uri="{C3380CC4-5D6E-409C-BE32-E72D297353CC}">
              <c16:uniqueId val="{00000000-29EA-4A60-8918-4452A162DF18}"/>
            </c:ext>
          </c:extLst>
        </c:ser>
        <c:ser>
          <c:idx val="1"/>
          <c:order val="1"/>
          <c:tx>
            <c:strRef>
              <c:f>Sheet1!$A$613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Sheet1!$B$611:$C$611</c:f>
              <c:strCache>
                <c:ptCount val="2"/>
                <c:pt idx="0">
                  <c:v>FTP Success DL (%)</c:v>
                </c:pt>
                <c:pt idx="1">
                  <c:v>FTP Success UL (%) </c:v>
                </c:pt>
              </c:strCache>
            </c:strRef>
          </c:cat>
          <c:val>
            <c:numRef>
              <c:f>Sheet1!$B$613:$C$613</c:f>
              <c:numCache>
                <c:formatCode>0.00%</c:formatCode>
                <c:ptCount val="2"/>
                <c:pt idx="0">
                  <c:v>0.99209999999999998</c:v>
                </c:pt>
                <c:pt idx="1">
                  <c:v>0.98880000000000001</c:v>
                </c:pt>
              </c:numCache>
            </c:numRef>
          </c:val>
          <c:extLst>
            <c:ext xmlns:c16="http://schemas.microsoft.com/office/drawing/2014/chart" uri="{C3380CC4-5D6E-409C-BE32-E72D297353CC}">
              <c16:uniqueId val="{00000001-29EA-4A60-8918-4452A162DF18}"/>
            </c:ext>
          </c:extLst>
        </c:ser>
        <c:ser>
          <c:idx val="2"/>
          <c:order val="2"/>
          <c:tx>
            <c:strRef>
              <c:f>Sheet1!$A$614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Sheet1!$B$611:$C$611</c:f>
              <c:strCache>
                <c:ptCount val="2"/>
                <c:pt idx="0">
                  <c:v>FTP Success DL (%)</c:v>
                </c:pt>
                <c:pt idx="1">
                  <c:v>FTP Success UL (%) </c:v>
                </c:pt>
              </c:strCache>
            </c:strRef>
          </c:cat>
          <c:val>
            <c:numRef>
              <c:f>Sheet1!$B$614:$C$614</c:f>
              <c:numCache>
                <c:formatCode>0.00%</c:formatCode>
                <c:ptCount val="2"/>
                <c:pt idx="0">
                  <c:v>0.99039999999999995</c:v>
                </c:pt>
                <c:pt idx="1">
                  <c:v>0.98240000000000005</c:v>
                </c:pt>
              </c:numCache>
            </c:numRef>
          </c:val>
          <c:extLst>
            <c:ext xmlns:c16="http://schemas.microsoft.com/office/drawing/2014/chart" uri="{C3380CC4-5D6E-409C-BE32-E72D297353CC}">
              <c16:uniqueId val="{00000002-29EA-4A60-8918-4452A162DF18}"/>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ax val="1"/>
          <c:min val="0.95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alpha val="99000"/>
        </a:schemeClr>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Sheet1!$A$435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Sheet1!$B$434:$E$434</c:f>
              <c:strCache>
                <c:ptCount val="4"/>
                <c:pt idx="0">
                  <c:v>App_Throughpout_DL</c:v>
                </c:pt>
                <c:pt idx="1">
                  <c:v>App_Throughpout_UL</c:v>
                </c:pt>
                <c:pt idx="2">
                  <c:v>Max_App_Throughpout_DL</c:v>
                </c:pt>
                <c:pt idx="3">
                  <c:v>Max_App_Throughpout_UL</c:v>
                </c:pt>
              </c:strCache>
            </c:strRef>
          </c:cat>
          <c:val>
            <c:numRef>
              <c:f>Sheet1!$B$435:$E$435</c:f>
              <c:numCache>
                <c:formatCode>0.00</c:formatCode>
                <c:ptCount val="4"/>
                <c:pt idx="0">
                  <c:v>17358.509999999998</c:v>
                </c:pt>
                <c:pt idx="1">
                  <c:v>16738.8</c:v>
                </c:pt>
                <c:pt idx="2">
                  <c:v>214833.4</c:v>
                </c:pt>
                <c:pt idx="3">
                  <c:v>54922.61</c:v>
                </c:pt>
              </c:numCache>
            </c:numRef>
          </c:val>
          <c:extLst>
            <c:ext xmlns:c16="http://schemas.microsoft.com/office/drawing/2014/chart" uri="{C3380CC4-5D6E-409C-BE32-E72D297353CC}">
              <c16:uniqueId val="{00000000-5BFF-4405-88BE-D98B0EC924E5}"/>
            </c:ext>
          </c:extLst>
        </c:ser>
        <c:ser>
          <c:idx val="1"/>
          <c:order val="1"/>
          <c:tx>
            <c:strRef>
              <c:f>Sheet1!$A$436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Sheet1!$B$434:$E$434</c:f>
              <c:strCache>
                <c:ptCount val="4"/>
                <c:pt idx="0">
                  <c:v>App_Throughpout_DL</c:v>
                </c:pt>
                <c:pt idx="1">
                  <c:v>App_Throughpout_UL</c:v>
                </c:pt>
                <c:pt idx="2">
                  <c:v>Max_App_Throughpout_DL</c:v>
                </c:pt>
                <c:pt idx="3">
                  <c:v>Max_App_Throughpout_UL</c:v>
                </c:pt>
              </c:strCache>
            </c:strRef>
          </c:cat>
          <c:val>
            <c:numRef>
              <c:f>Sheet1!$B$436:$E$436</c:f>
              <c:numCache>
                <c:formatCode>0.00</c:formatCode>
                <c:ptCount val="4"/>
                <c:pt idx="0">
                  <c:v>22727.79</c:v>
                </c:pt>
                <c:pt idx="1">
                  <c:v>10633.13</c:v>
                </c:pt>
                <c:pt idx="2">
                  <c:v>161577.47</c:v>
                </c:pt>
                <c:pt idx="3">
                  <c:v>61351.48</c:v>
                </c:pt>
              </c:numCache>
            </c:numRef>
          </c:val>
          <c:extLst>
            <c:ext xmlns:c16="http://schemas.microsoft.com/office/drawing/2014/chart" uri="{C3380CC4-5D6E-409C-BE32-E72D297353CC}">
              <c16:uniqueId val="{00000001-5BFF-4405-88BE-D98B0EC924E5}"/>
            </c:ext>
          </c:extLst>
        </c:ser>
        <c:ser>
          <c:idx val="2"/>
          <c:order val="2"/>
          <c:tx>
            <c:strRef>
              <c:f>Sheet1!$A$437</c:f>
              <c:strCache>
                <c:ptCount val="1"/>
                <c:pt idx="0">
                  <c:v>CELTISS</c:v>
                </c:pt>
              </c:strCache>
            </c:strRef>
          </c:tx>
          <c:spPr>
            <a:solidFill>
              <a:srgbClr val="0070C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Sheet1!$B$434:$E$434</c:f>
              <c:strCache>
                <c:ptCount val="4"/>
                <c:pt idx="0">
                  <c:v>App_Throughpout_DL</c:v>
                </c:pt>
                <c:pt idx="1">
                  <c:v>App_Throughpout_UL</c:v>
                </c:pt>
                <c:pt idx="2">
                  <c:v>Max_App_Throughpout_DL</c:v>
                </c:pt>
                <c:pt idx="3">
                  <c:v>Max_App_Throughpout_UL</c:v>
                </c:pt>
              </c:strCache>
            </c:strRef>
          </c:cat>
          <c:val>
            <c:numRef>
              <c:f>Sheet1!$B$437:$E$437</c:f>
              <c:numCache>
                <c:formatCode>0.00</c:formatCode>
                <c:ptCount val="4"/>
                <c:pt idx="0">
                  <c:v>13012.4</c:v>
                </c:pt>
                <c:pt idx="1">
                  <c:v>12150.4</c:v>
                </c:pt>
                <c:pt idx="2">
                  <c:v>191324.22</c:v>
                </c:pt>
                <c:pt idx="3">
                  <c:v>20782.060000000001</c:v>
                </c:pt>
              </c:numCache>
            </c:numRef>
          </c:val>
          <c:extLst>
            <c:ext xmlns:c16="http://schemas.microsoft.com/office/drawing/2014/chart" uri="{C3380CC4-5D6E-409C-BE32-E72D297353CC}">
              <c16:uniqueId val="{00000002-5BFF-4405-88BE-D98B0EC924E5}"/>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chemeClr val="bg1">
              <a:lumMod val="65000"/>
            </a:schemeClr>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dirty="0"/>
              <a:t>3G</a:t>
            </a:r>
            <a:r>
              <a:rPr lang="fr-FR" baseline="0" dirty="0"/>
              <a:t> Band </a:t>
            </a:r>
            <a:r>
              <a:rPr lang="fr-FR" sz="1400" b="0" i="0" u="none" strike="noStrike" baseline="0" dirty="0">
                <a:effectLst/>
              </a:rPr>
              <a:t>Distribution </a:t>
            </a:r>
            <a:r>
              <a:rPr lang="fr-FR" dirty="0"/>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Sheet1!$A$559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Sheet1!$B$558:$C$558</c:f>
              <c:strCache>
                <c:ptCount val="2"/>
                <c:pt idx="0">
                  <c:v>UMTS 900</c:v>
                </c:pt>
                <c:pt idx="1">
                  <c:v>UMTS 2100</c:v>
                </c:pt>
              </c:strCache>
            </c:strRef>
          </c:cat>
          <c:val>
            <c:numRef>
              <c:f>Sheet1!$B$559:$C$559</c:f>
              <c:numCache>
                <c:formatCode>0.00%</c:formatCode>
                <c:ptCount val="2"/>
                <c:pt idx="0">
                  <c:v>0.1106</c:v>
                </c:pt>
                <c:pt idx="1">
                  <c:v>0.88939999999999997</c:v>
                </c:pt>
              </c:numCache>
            </c:numRef>
          </c:val>
          <c:extLst>
            <c:ext xmlns:c16="http://schemas.microsoft.com/office/drawing/2014/chart" uri="{C3380CC4-5D6E-409C-BE32-E72D297353CC}">
              <c16:uniqueId val="{00000000-7071-4818-B756-5267CD94DBA3}"/>
            </c:ext>
          </c:extLst>
        </c:ser>
        <c:ser>
          <c:idx val="2"/>
          <c:order val="1"/>
          <c:tx>
            <c:strRef>
              <c:f>Sheet1!$A$560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Sheet1!$B$558:$C$558</c:f>
              <c:strCache>
                <c:ptCount val="2"/>
                <c:pt idx="0">
                  <c:v>UMTS 900</c:v>
                </c:pt>
                <c:pt idx="1">
                  <c:v>UMTS 2100</c:v>
                </c:pt>
              </c:strCache>
            </c:strRef>
          </c:cat>
          <c:val>
            <c:numRef>
              <c:f>Sheet1!$B$560:$C$560</c:f>
              <c:numCache>
                <c:formatCode>0.00%</c:formatCode>
                <c:ptCount val="2"/>
                <c:pt idx="0">
                  <c:v>7.6600000000000001E-2</c:v>
                </c:pt>
                <c:pt idx="1">
                  <c:v>0.9234</c:v>
                </c:pt>
              </c:numCache>
            </c:numRef>
          </c:val>
          <c:extLst>
            <c:ext xmlns:c16="http://schemas.microsoft.com/office/drawing/2014/chart" uri="{C3380CC4-5D6E-409C-BE32-E72D297353CC}">
              <c16:uniqueId val="{00000001-7071-4818-B756-5267CD94DBA3}"/>
            </c:ext>
          </c:extLst>
        </c:ser>
        <c:ser>
          <c:idx val="1"/>
          <c:order val="2"/>
          <c:tx>
            <c:strRef>
              <c:f>Sheet1!$A$561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Sheet1!$B$558:$C$558</c:f>
              <c:strCache>
                <c:ptCount val="2"/>
                <c:pt idx="0">
                  <c:v>UMTS 900</c:v>
                </c:pt>
                <c:pt idx="1">
                  <c:v>UMTS 2100</c:v>
                </c:pt>
              </c:strCache>
            </c:strRef>
          </c:cat>
          <c:val>
            <c:numRef>
              <c:f>Sheet1!$B$561:$C$561</c:f>
              <c:numCache>
                <c:formatCode>0.00%</c:formatCode>
                <c:ptCount val="2"/>
                <c:pt idx="0">
                  <c:v>1.9E-2</c:v>
                </c:pt>
                <c:pt idx="1">
                  <c:v>0.98099999999999998</c:v>
                </c:pt>
              </c:numCache>
            </c:numRef>
          </c:val>
          <c:extLst>
            <c:ext xmlns:c16="http://schemas.microsoft.com/office/drawing/2014/chart" uri="{C3380CC4-5D6E-409C-BE32-E72D297353CC}">
              <c16:uniqueId val="{00000002-7071-4818-B756-5267CD94DBA3}"/>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Sheet1!$A$481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Sheet1!$B$480:$F$480</c:f>
              <c:strCache>
                <c:ptCount val="5"/>
                <c:pt idx="0">
                  <c:v>LTE 800</c:v>
                </c:pt>
                <c:pt idx="1">
                  <c:v>LTE 700</c:v>
                </c:pt>
                <c:pt idx="2">
                  <c:v>LTE 1800</c:v>
                </c:pt>
                <c:pt idx="3">
                  <c:v>LTE 2100</c:v>
                </c:pt>
                <c:pt idx="4">
                  <c:v>LTE 2600</c:v>
                </c:pt>
              </c:strCache>
            </c:strRef>
          </c:cat>
          <c:val>
            <c:numRef>
              <c:f>Sheet1!$B$481:$F$481</c:f>
              <c:numCache>
                <c:formatCode>0.00%</c:formatCode>
                <c:ptCount val="5"/>
                <c:pt idx="0">
                  <c:v>2.5399999999999999E-2</c:v>
                </c:pt>
                <c:pt idx="1">
                  <c:v>1.78E-2</c:v>
                </c:pt>
                <c:pt idx="2">
                  <c:v>4.1999999999999997E-3</c:v>
                </c:pt>
                <c:pt idx="3">
                  <c:v>0</c:v>
                </c:pt>
                <c:pt idx="4">
                  <c:v>0.95250000000000001</c:v>
                </c:pt>
              </c:numCache>
            </c:numRef>
          </c:val>
          <c:extLst>
            <c:ext xmlns:c16="http://schemas.microsoft.com/office/drawing/2014/chart" uri="{C3380CC4-5D6E-409C-BE32-E72D297353CC}">
              <c16:uniqueId val="{00000000-0535-49E9-B686-9629D90B3806}"/>
            </c:ext>
          </c:extLst>
        </c:ser>
        <c:ser>
          <c:idx val="1"/>
          <c:order val="1"/>
          <c:tx>
            <c:strRef>
              <c:f>Sheet1!$A$482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Sheet1!$B$480:$F$480</c:f>
              <c:strCache>
                <c:ptCount val="5"/>
                <c:pt idx="0">
                  <c:v>LTE 800</c:v>
                </c:pt>
                <c:pt idx="1">
                  <c:v>LTE 700</c:v>
                </c:pt>
                <c:pt idx="2">
                  <c:v>LTE 1800</c:v>
                </c:pt>
                <c:pt idx="3">
                  <c:v>LTE 2100</c:v>
                </c:pt>
                <c:pt idx="4">
                  <c:v>LTE 2600</c:v>
                </c:pt>
              </c:strCache>
            </c:strRef>
          </c:cat>
          <c:val>
            <c:numRef>
              <c:f>Sheet1!$B$482:$F$482</c:f>
              <c:numCache>
                <c:formatCode>0.00%</c:formatCode>
                <c:ptCount val="5"/>
                <c:pt idx="0">
                  <c:v>0.254</c:v>
                </c:pt>
                <c:pt idx="1">
                  <c:v>0</c:v>
                </c:pt>
                <c:pt idx="2">
                  <c:v>2.01E-2</c:v>
                </c:pt>
                <c:pt idx="3">
                  <c:v>0</c:v>
                </c:pt>
                <c:pt idx="4">
                  <c:v>0.72589999999999999</c:v>
                </c:pt>
              </c:numCache>
            </c:numRef>
          </c:val>
          <c:extLst>
            <c:ext xmlns:c16="http://schemas.microsoft.com/office/drawing/2014/chart" uri="{C3380CC4-5D6E-409C-BE32-E72D297353CC}">
              <c16:uniqueId val="{00000001-0535-49E9-B686-9629D90B3806}"/>
            </c:ext>
          </c:extLst>
        </c:ser>
        <c:ser>
          <c:idx val="2"/>
          <c:order val="2"/>
          <c:tx>
            <c:strRef>
              <c:f>Sheet1!$A$483</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35-49E9-B686-9629D90B380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Sheet1!$B$480:$F$480</c:f>
              <c:strCache>
                <c:ptCount val="5"/>
                <c:pt idx="0">
                  <c:v>LTE 800</c:v>
                </c:pt>
                <c:pt idx="1">
                  <c:v>LTE 700</c:v>
                </c:pt>
                <c:pt idx="2">
                  <c:v>LTE 1800</c:v>
                </c:pt>
                <c:pt idx="3">
                  <c:v>LTE 2100</c:v>
                </c:pt>
                <c:pt idx="4">
                  <c:v>LTE 2600</c:v>
                </c:pt>
              </c:strCache>
            </c:strRef>
          </c:cat>
          <c:val>
            <c:numRef>
              <c:f>Sheet1!$B$483:$F$483</c:f>
              <c:numCache>
                <c:formatCode>0.00%</c:formatCode>
                <c:ptCount val="5"/>
                <c:pt idx="0">
                  <c:v>1.9699999999999999E-2</c:v>
                </c:pt>
                <c:pt idx="1">
                  <c:v>0</c:v>
                </c:pt>
                <c:pt idx="2">
                  <c:v>0.97889999999999999</c:v>
                </c:pt>
                <c:pt idx="3">
                  <c:v>1.4E-3</c:v>
                </c:pt>
                <c:pt idx="4">
                  <c:v>0</c:v>
                </c:pt>
              </c:numCache>
            </c:numRef>
          </c:val>
          <c:extLst>
            <c:ext xmlns:c16="http://schemas.microsoft.com/office/drawing/2014/chart" uri="{C3380CC4-5D6E-409C-BE32-E72D297353CC}">
              <c16:uniqueId val="{00000003-0535-49E9-B686-9629D90B3806}"/>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a:t>
            </a:r>
            <a:r>
              <a:rPr lang="fr-FR" dirty="0" err="1"/>
              <a:t>Packet</a:t>
            </a:r>
            <a:r>
              <a:rPr lang="fr-FR" dirty="0"/>
              <a: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Sheet1!$A$579:$A$580</c:f>
              <c:strCache>
                <c:ptCount val="2"/>
                <c:pt idx="0">
                  <c:v>LTE</c:v>
                </c:pt>
                <c:pt idx="1">
                  <c:v>LTE CA</c:v>
                </c:pt>
              </c:strCache>
            </c:strRef>
          </c:cat>
          <c:val>
            <c:numRef>
              <c:f>Sheet1!$B$579:$B$580</c:f>
              <c:numCache>
                <c:formatCode>0.00%</c:formatCode>
                <c:ptCount val="2"/>
                <c:pt idx="0">
                  <c:v>0.19439999999999999</c:v>
                </c:pt>
                <c:pt idx="1">
                  <c:v>0.80559999999999998</c:v>
                </c:pt>
              </c:numCache>
            </c:numRef>
          </c:val>
          <c:extLst>
            <c:ext xmlns:c16="http://schemas.microsoft.com/office/drawing/2014/chart" uri="{C3380CC4-5D6E-409C-BE32-E72D297353CC}">
              <c16:uniqueId val="{00000000-4549-486C-9DFA-7A98A5EE9FCA}"/>
            </c:ext>
          </c:extLst>
        </c:ser>
        <c:ser>
          <c:idx val="1"/>
          <c:order val="1"/>
          <c:tx>
            <c:strRef>
              <c:f>Sheet1!$C$578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Sheet1!$A$579:$A$580</c:f>
              <c:strCache>
                <c:ptCount val="2"/>
                <c:pt idx="0">
                  <c:v>LTE</c:v>
                </c:pt>
                <c:pt idx="1">
                  <c:v>LTE CA</c:v>
                </c:pt>
              </c:strCache>
            </c:strRef>
          </c:cat>
          <c:val>
            <c:numRef>
              <c:f>Sheet1!$C$579:$C$580</c:f>
              <c:numCache>
                <c:formatCode>0.00%</c:formatCode>
                <c:ptCount val="2"/>
                <c:pt idx="0">
                  <c:v>0.59550000000000003</c:v>
                </c:pt>
                <c:pt idx="1">
                  <c:v>0.40450000000000003</c:v>
                </c:pt>
              </c:numCache>
            </c:numRef>
          </c:val>
          <c:extLst>
            <c:ext xmlns:c16="http://schemas.microsoft.com/office/drawing/2014/chart" uri="{C3380CC4-5D6E-409C-BE32-E72D297353CC}">
              <c16:uniqueId val="{00000001-4549-486C-9DFA-7A98A5EE9FCA}"/>
            </c:ext>
          </c:extLst>
        </c:ser>
        <c:ser>
          <c:idx val="2"/>
          <c:order val="2"/>
          <c:tx>
            <c:strRef>
              <c:f>Sheet1!$D$578</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Sheet1!$A$579:$A$580</c:f>
              <c:strCache>
                <c:ptCount val="2"/>
                <c:pt idx="0">
                  <c:v>LTE</c:v>
                </c:pt>
                <c:pt idx="1">
                  <c:v>LTE CA</c:v>
                </c:pt>
              </c:strCache>
            </c:strRef>
          </c:cat>
          <c:val>
            <c:numRef>
              <c:f>Sheet1!$D$579:$D$580</c:f>
              <c:numCache>
                <c:formatCode>0.00%</c:formatCode>
                <c:ptCount val="2"/>
                <c:pt idx="0">
                  <c:v>0.48859999999999998</c:v>
                </c:pt>
                <c:pt idx="1">
                  <c:v>0.51139999999999997</c:v>
                </c:pt>
              </c:numCache>
            </c:numRef>
          </c:val>
          <c:extLst>
            <c:ext xmlns:c16="http://schemas.microsoft.com/office/drawing/2014/chart" uri="{C3380CC4-5D6E-409C-BE32-E72D297353CC}">
              <c16:uniqueId val="{00000002-4549-486C-9DFA-7A98A5EE9FCA}"/>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a:t>
            </a:r>
            <a:r>
              <a:rPr lang="fr-FR" dirty="0" err="1"/>
              <a:t>Packet</a:t>
            </a:r>
            <a:r>
              <a:rPr lang="fr-FR" dirty="0"/>
              <a: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Sheet1!$A$595:$A$598</c:f>
              <c:strCache>
                <c:ptCount val="4"/>
                <c:pt idx="0">
                  <c:v>DC-HSPA</c:v>
                </c:pt>
                <c:pt idx="1">
                  <c:v>HSPA</c:v>
                </c:pt>
                <c:pt idx="2">
                  <c:v>HSDPA</c:v>
                </c:pt>
                <c:pt idx="3">
                  <c:v>UMTS</c:v>
                </c:pt>
              </c:strCache>
            </c:strRef>
          </c:cat>
          <c:val>
            <c:numRef>
              <c:f>Sheet1!$B$595:$B$598</c:f>
              <c:numCache>
                <c:formatCode>0.00%</c:formatCode>
                <c:ptCount val="4"/>
                <c:pt idx="0">
                  <c:v>0.502</c:v>
                </c:pt>
                <c:pt idx="1">
                  <c:v>9.6699999999999994E-2</c:v>
                </c:pt>
                <c:pt idx="2">
                  <c:v>0</c:v>
                </c:pt>
                <c:pt idx="3">
                  <c:v>0.40129999999999999</c:v>
                </c:pt>
              </c:numCache>
            </c:numRef>
          </c:val>
          <c:extLst>
            <c:ext xmlns:c16="http://schemas.microsoft.com/office/drawing/2014/chart" uri="{C3380CC4-5D6E-409C-BE32-E72D297353CC}">
              <c16:uniqueId val="{00000000-5ADD-4F35-8741-D326BF37ECD1}"/>
            </c:ext>
          </c:extLst>
        </c:ser>
        <c:ser>
          <c:idx val="1"/>
          <c:order val="1"/>
          <c:tx>
            <c:strRef>
              <c:f>Sheet1!$C$594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Sheet1!$A$595:$A$598</c:f>
              <c:strCache>
                <c:ptCount val="4"/>
                <c:pt idx="0">
                  <c:v>DC-HSPA</c:v>
                </c:pt>
                <c:pt idx="1">
                  <c:v>HSPA</c:v>
                </c:pt>
                <c:pt idx="2">
                  <c:v>HSDPA</c:v>
                </c:pt>
                <c:pt idx="3">
                  <c:v>UMTS</c:v>
                </c:pt>
              </c:strCache>
            </c:strRef>
          </c:cat>
          <c:val>
            <c:numRef>
              <c:f>Sheet1!$C$595:$C$598</c:f>
              <c:numCache>
                <c:formatCode>0.00%</c:formatCode>
                <c:ptCount val="4"/>
                <c:pt idx="0">
                  <c:v>0.41420000000000001</c:v>
                </c:pt>
                <c:pt idx="1">
                  <c:v>0.1769</c:v>
                </c:pt>
                <c:pt idx="2">
                  <c:v>0</c:v>
                </c:pt>
                <c:pt idx="3">
                  <c:v>0.40899999999999997</c:v>
                </c:pt>
              </c:numCache>
            </c:numRef>
          </c:val>
          <c:extLst>
            <c:ext xmlns:c16="http://schemas.microsoft.com/office/drawing/2014/chart" uri="{C3380CC4-5D6E-409C-BE32-E72D297353CC}">
              <c16:uniqueId val="{00000001-5ADD-4F35-8741-D326BF37ECD1}"/>
            </c:ext>
          </c:extLst>
        </c:ser>
        <c:ser>
          <c:idx val="2"/>
          <c:order val="2"/>
          <c:tx>
            <c:strRef>
              <c:f>Sheet1!$D$594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Sheet1!$A$595:$A$598</c:f>
              <c:strCache>
                <c:ptCount val="4"/>
                <c:pt idx="0">
                  <c:v>DC-HSPA</c:v>
                </c:pt>
                <c:pt idx="1">
                  <c:v>HSPA</c:v>
                </c:pt>
                <c:pt idx="2">
                  <c:v>HSDPA</c:v>
                </c:pt>
                <c:pt idx="3">
                  <c:v>UMTS</c:v>
                </c:pt>
              </c:strCache>
            </c:strRef>
          </c:cat>
          <c:val>
            <c:numRef>
              <c:f>Sheet1!$D$595:$D$598</c:f>
              <c:numCache>
                <c:formatCode>0.00%</c:formatCode>
                <c:ptCount val="4"/>
                <c:pt idx="0">
                  <c:v>0.46210000000000001</c:v>
                </c:pt>
                <c:pt idx="1">
                  <c:v>3.7600000000000001E-2</c:v>
                </c:pt>
                <c:pt idx="2">
                  <c:v>2.58E-2</c:v>
                </c:pt>
                <c:pt idx="3">
                  <c:v>0.47460000000000002</c:v>
                </c:pt>
              </c:numCache>
            </c:numRef>
          </c:val>
          <c:extLst>
            <c:ext xmlns:c16="http://schemas.microsoft.com/office/drawing/2014/chart" uri="{C3380CC4-5D6E-409C-BE32-E72D297353CC}">
              <c16:uniqueId val="{00000002-5ADD-4F35-8741-D326BF37ECD1}"/>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0.54310000000000003</c:v>
                </c:pt>
                <c:pt idx="1">
                  <c:v>0.91500000000000004</c:v>
                </c:pt>
                <c:pt idx="2">
                  <c:v>0.96899999999999997</c:v>
                </c:pt>
              </c:numCache>
            </c:numRef>
          </c:val>
          <c:extLst>
            <c:ext xmlns:c16="http://schemas.microsoft.com/office/drawing/2014/chart" uri="{C3380CC4-5D6E-409C-BE32-E72D297353CC}">
              <c16:uniqueId val="{00000000-0982-4D70-A0E2-E01387914681}"/>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0.4627</c:v>
                </c:pt>
                <c:pt idx="1">
                  <c:v>0.89429999999999998</c:v>
                </c:pt>
                <c:pt idx="2">
                  <c:v>0.95730000000000004</c:v>
                </c:pt>
              </c:numCache>
            </c:numRef>
          </c:val>
          <c:extLst>
            <c:ext xmlns:c16="http://schemas.microsoft.com/office/drawing/2014/chart" uri="{C3380CC4-5D6E-409C-BE32-E72D297353CC}">
              <c16:uniqueId val="{00000001-0982-4D70-A0E2-E01387914681}"/>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0.59909999999999997</c:v>
                </c:pt>
                <c:pt idx="1">
                  <c:v>0.90659999999999996</c:v>
                </c:pt>
                <c:pt idx="2">
                  <c:v>0.9647</c:v>
                </c:pt>
              </c:numCache>
            </c:numRef>
          </c:val>
          <c:extLst>
            <c:ext xmlns:c16="http://schemas.microsoft.com/office/drawing/2014/chart" uri="{C3380CC4-5D6E-409C-BE32-E72D297353CC}">
              <c16:uniqueId val="{00000002-0982-4D70-A0E2-E01387914681}"/>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bg1">
          <a:lumMod val="65000"/>
        </a:schemeClr>
      </a:solidFill>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Sheet1!$A$138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Sheet1!$B$137:$F$137</c:f>
              <c:strCache>
                <c:ptCount val="5"/>
                <c:pt idx="0">
                  <c:v>(Min,-4)</c:v>
                </c:pt>
                <c:pt idx="1">
                  <c:v>(-4,0)</c:v>
                </c:pt>
                <c:pt idx="2">
                  <c:v>(0,7)</c:v>
                </c:pt>
                <c:pt idx="3">
                  <c:v>(7,15 &lt;)</c:v>
                </c:pt>
                <c:pt idx="4">
                  <c:v>ACCEPTABLE SINR</c:v>
                </c:pt>
              </c:strCache>
            </c:strRef>
          </c:cat>
          <c:val>
            <c:numRef>
              <c:f>Sheet1!$B$138:$F$138</c:f>
              <c:numCache>
                <c:formatCode>0.00%</c:formatCode>
                <c:ptCount val="5"/>
                <c:pt idx="0">
                  <c:v>1.6400000000000001E-2</c:v>
                </c:pt>
                <c:pt idx="1">
                  <c:v>5.2699999999999997E-2</c:v>
                </c:pt>
                <c:pt idx="2">
                  <c:v>0.20860000000000001</c:v>
                </c:pt>
                <c:pt idx="3">
                  <c:v>0.72230000000000005</c:v>
                </c:pt>
                <c:pt idx="4">
                  <c:v>0.93090000000000006</c:v>
                </c:pt>
              </c:numCache>
            </c:numRef>
          </c:val>
          <c:extLst>
            <c:ext xmlns:c16="http://schemas.microsoft.com/office/drawing/2014/chart" uri="{C3380CC4-5D6E-409C-BE32-E72D297353CC}">
              <c16:uniqueId val="{00000000-696C-40A0-98C0-3C922E978AA9}"/>
            </c:ext>
          </c:extLst>
        </c:ser>
        <c:ser>
          <c:idx val="2"/>
          <c:order val="1"/>
          <c:tx>
            <c:strRef>
              <c:f>Sheet1!$A$139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Sheet1!$B$137:$F$137</c:f>
              <c:strCache>
                <c:ptCount val="5"/>
                <c:pt idx="0">
                  <c:v>(Min,-4)</c:v>
                </c:pt>
                <c:pt idx="1">
                  <c:v>(-4,0)</c:v>
                </c:pt>
                <c:pt idx="2">
                  <c:v>(0,7)</c:v>
                </c:pt>
                <c:pt idx="3">
                  <c:v>(7,15 &lt;)</c:v>
                </c:pt>
                <c:pt idx="4">
                  <c:v>ACCEPTABLE SINR</c:v>
                </c:pt>
              </c:strCache>
            </c:strRef>
          </c:cat>
          <c:val>
            <c:numRef>
              <c:f>Sheet1!$B$139:$F$139</c:f>
              <c:numCache>
                <c:formatCode>0.00%</c:formatCode>
                <c:ptCount val="5"/>
                <c:pt idx="0">
                  <c:v>4.7E-2</c:v>
                </c:pt>
                <c:pt idx="1">
                  <c:v>0.1061</c:v>
                </c:pt>
                <c:pt idx="2">
                  <c:v>0.25090000000000001</c:v>
                </c:pt>
                <c:pt idx="3">
                  <c:v>0.59599999999999997</c:v>
                </c:pt>
                <c:pt idx="4">
                  <c:v>0.84689999999999999</c:v>
                </c:pt>
              </c:numCache>
            </c:numRef>
          </c:val>
          <c:extLst>
            <c:ext xmlns:c16="http://schemas.microsoft.com/office/drawing/2014/chart" uri="{C3380CC4-5D6E-409C-BE32-E72D297353CC}">
              <c16:uniqueId val="{00000001-696C-40A0-98C0-3C922E978AA9}"/>
            </c:ext>
          </c:extLst>
        </c:ser>
        <c:ser>
          <c:idx val="1"/>
          <c:order val="2"/>
          <c:tx>
            <c:strRef>
              <c:f>Sheet1!$A$140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96C-40A0-98C0-3C922E978A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Sheet1!$B$137:$F$137</c:f>
              <c:strCache>
                <c:ptCount val="5"/>
                <c:pt idx="0">
                  <c:v>(Min,-4)</c:v>
                </c:pt>
                <c:pt idx="1">
                  <c:v>(-4,0)</c:v>
                </c:pt>
                <c:pt idx="2">
                  <c:v>(0,7)</c:v>
                </c:pt>
                <c:pt idx="3">
                  <c:v>(7,15 &lt;)</c:v>
                </c:pt>
                <c:pt idx="4">
                  <c:v>ACCEPTABLE SINR</c:v>
                </c:pt>
              </c:strCache>
            </c:strRef>
          </c:cat>
          <c:val>
            <c:numRef>
              <c:f>Sheet1!$B$140:$F$140</c:f>
              <c:numCache>
                <c:formatCode>0.00%</c:formatCode>
                <c:ptCount val="5"/>
                <c:pt idx="0">
                  <c:v>8.3999999999999995E-3</c:v>
                </c:pt>
                <c:pt idx="1">
                  <c:v>2.8500000000000001E-2</c:v>
                </c:pt>
                <c:pt idx="2">
                  <c:v>0.17499999999999999</c:v>
                </c:pt>
                <c:pt idx="3">
                  <c:v>0.78810000000000002</c:v>
                </c:pt>
                <c:pt idx="4">
                  <c:v>0.96310000000000007</c:v>
                </c:pt>
              </c:numCache>
            </c:numRef>
          </c:val>
          <c:extLst>
            <c:ext xmlns:c16="http://schemas.microsoft.com/office/drawing/2014/chart" uri="{C3380CC4-5D6E-409C-BE32-E72D297353CC}">
              <c16:uniqueId val="{00000003-696C-40A0-98C0-3C922E978AA9}"/>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Sheet1!$B$156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Sheet1!$A$157</c:f>
              <c:strCache>
                <c:ptCount val="1"/>
                <c:pt idx="0">
                  <c:v>CBR (%)</c:v>
                </c:pt>
              </c:strCache>
            </c:strRef>
          </c:cat>
          <c:val>
            <c:numRef>
              <c:f>Sheet1!$B$157</c:f>
              <c:numCache>
                <c:formatCode>0.00%</c:formatCode>
                <c:ptCount val="1"/>
                <c:pt idx="0">
                  <c:v>6.4000000000000003E-3</c:v>
                </c:pt>
              </c:numCache>
            </c:numRef>
          </c:val>
          <c:extLst>
            <c:ext xmlns:c16="http://schemas.microsoft.com/office/drawing/2014/chart" uri="{C3380CC4-5D6E-409C-BE32-E72D297353CC}">
              <c16:uniqueId val="{00000000-DE14-4645-A920-73003C5A020E}"/>
            </c:ext>
          </c:extLst>
        </c:ser>
        <c:ser>
          <c:idx val="1"/>
          <c:order val="1"/>
          <c:tx>
            <c:strRef>
              <c:f>Sheet1!$C$156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Sheet1!$A$157</c:f>
              <c:strCache>
                <c:ptCount val="1"/>
                <c:pt idx="0">
                  <c:v>CBR (%)</c:v>
                </c:pt>
              </c:strCache>
            </c:strRef>
          </c:cat>
          <c:val>
            <c:numRef>
              <c:f>Sheet1!$C$157</c:f>
              <c:numCache>
                <c:formatCode>0.00%</c:formatCode>
                <c:ptCount val="1"/>
                <c:pt idx="0">
                  <c:v>1.9900000000000001E-2</c:v>
                </c:pt>
              </c:numCache>
            </c:numRef>
          </c:val>
          <c:extLst>
            <c:ext xmlns:c16="http://schemas.microsoft.com/office/drawing/2014/chart" uri="{C3380CC4-5D6E-409C-BE32-E72D297353CC}">
              <c16:uniqueId val="{00000001-DE14-4645-A920-73003C5A020E}"/>
            </c:ext>
          </c:extLst>
        </c:ser>
        <c:ser>
          <c:idx val="2"/>
          <c:order val="2"/>
          <c:tx>
            <c:strRef>
              <c:f>Sheet1!$D$156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Sheet1!$A$157</c:f>
              <c:strCache>
                <c:ptCount val="1"/>
                <c:pt idx="0">
                  <c:v>CBR (%)</c:v>
                </c:pt>
              </c:strCache>
            </c:strRef>
          </c:cat>
          <c:val>
            <c:numRef>
              <c:f>Sheet1!$D$157</c:f>
              <c:numCache>
                <c:formatCode>0.00%</c:formatCode>
                <c:ptCount val="1"/>
                <c:pt idx="0">
                  <c:v>8.0000000000000002E-3</c:v>
                </c:pt>
              </c:numCache>
            </c:numRef>
          </c:val>
          <c:extLst>
            <c:ext xmlns:c16="http://schemas.microsoft.com/office/drawing/2014/chart" uri="{C3380CC4-5D6E-409C-BE32-E72D297353CC}">
              <c16:uniqueId val="{00000002-DE14-4645-A920-73003C5A020E}"/>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400" dirty="0"/>
              <a:t>Call </a:t>
            </a:r>
            <a:r>
              <a:rPr lang="fr-FR" sz="1400" dirty="0" err="1"/>
              <a:t>Blocked</a:t>
            </a:r>
            <a:r>
              <a:rPr lang="fr-FR" sz="1400" dirty="0"/>
              <a:t>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Sheet1!$B$178:$B$179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Sheet1!$B$180</c:f>
              <c:numCache>
                <c:formatCode>0.00%</c:formatCode>
                <c:ptCount val="1"/>
                <c:pt idx="0">
                  <c:v>0</c:v>
                </c:pt>
              </c:numCache>
            </c:numRef>
          </c:val>
          <c:extLst>
            <c:ext xmlns:c16="http://schemas.microsoft.com/office/drawing/2014/chart" uri="{C3380CC4-5D6E-409C-BE32-E72D297353CC}">
              <c16:uniqueId val="{00000000-E9EB-4F01-A9F9-D831371F2402}"/>
            </c:ext>
          </c:extLst>
        </c:ser>
        <c:ser>
          <c:idx val="1"/>
          <c:order val="1"/>
          <c:tx>
            <c:strRef>
              <c:f>Sheet1!$C$178:$C$179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Sheet1!$C$180</c:f>
              <c:numCache>
                <c:formatCode>0.00%</c:formatCode>
                <c:ptCount val="1"/>
                <c:pt idx="0">
                  <c:v>6.0000000000000001E-3</c:v>
                </c:pt>
              </c:numCache>
            </c:numRef>
          </c:val>
          <c:extLst>
            <c:ext xmlns:c16="http://schemas.microsoft.com/office/drawing/2014/chart" uri="{C3380CC4-5D6E-409C-BE32-E72D297353CC}">
              <c16:uniqueId val="{00000001-E9EB-4F01-A9F9-D831371F2402}"/>
            </c:ext>
          </c:extLst>
        </c:ser>
        <c:ser>
          <c:idx val="2"/>
          <c:order val="2"/>
          <c:tx>
            <c:strRef>
              <c:f>Sheet1!$D$178:$D$179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Sheet1!$D$180</c:f>
              <c:numCache>
                <c:formatCode>0.00%</c:formatCode>
                <c:ptCount val="1"/>
                <c:pt idx="0">
                  <c:v>0</c:v>
                </c:pt>
              </c:numCache>
            </c:numRef>
          </c:val>
          <c:extLst>
            <c:ext xmlns:c16="http://schemas.microsoft.com/office/drawing/2014/chart" uri="{C3380CC4-5D6E-409C-BE32-E72D297353CC}">
              <c16:uniqueId val="{00000002-E9EB-4F01-A9F9-D831371F2402}"/>
            </c:ext>
          </c:extLst>
        </c:ser>
        <c:ser>
          <c:idx val="3"/>
          <c:order val="3"/>
          <c:tx>
            <c:strRef>
              <c:f>Sheet1!$E$178:$E$179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Sheet1!$E$180</c:f>
              <c:numCache>
                <c:formatCode>0.00%</c:formatCode>
                <c:ptCount val="1"/>
                <c:pt idx="0">
                  <c:v>1.7999999999999999E-2</c:v>
                </c:pt>
              </c:numCache>
            </c:numRef>
          </c:val>
          <c:extLst>
            <c:ext xmlns:c16="http://schemas.microsoft.com/office/drawing/2014/chart" uri="{C3380CC4-5D6E-409C-BE32-E72D297353CC}">
              <c16:uniqueId val="{00000003-E9EB-4F01-A9F9-D831371F2402}"/>
            </c:ext>
          </c:extLst>
        </c:ser>
        <c:ser>
          <c:idx val="4"/>
          <c:order val="4"/>
          <c:tx>
            <c:strRef>
              <c:f>Sheet1!$F$178:$F$179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Sheet1!$F$180</c:f>
              <c:numCache>
                <c:formatCode>0.00%</c:formatCode>
                <c:ptCount val="1"/>
                <c:pt idx="0">
                  <c:v>0</c:v>
                </c:pt>
              </c:numCache>
            </c:numRef>
          </c:val>
          <c:extLst>
            <c:ext xmlns:c16="http://schemas.microsoft.com/office/drawing/2014/chart" uri="{C3380CC4-5D6E-409C-BE32-E72D297353CC}">
              <c16:uniqueId val="{00000004-E9EB-4F01-A9F9-D831371F2402}"/>
            </c:ext>
          </c:extLst>
        </c:ser>
        <c:ser>
          <c:idx val="5"/>
          <c:order val="5"/>
          <c:tx>
            <c:strRef>
              <c:f>Sheet1!$G$178:$G$179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Sheet1!$G$180</c:f>
              <c:numCache>
                <c:formatCode>0.00%</c:formatCode>
                <c:ptCount val="1"/>
                <c:pt idx="0">
                  <c:v>2.8199999999999999E-2</c:v>
                </c:pt>
              </c:numCache>
            </c:numRef>
          </c:val>
          <c:extLst>
            <c:ext xmlns:c16="http://schemas.microsoft.com/office/drawing/2014/chart" uri="{C3380CC4-5D6E-409C-BE32-E72D297353CC}">
              <c16:uniqueId val="{00000005-E9EB-4F01-A9F9-D831371F2402}"/>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3.8</c:v>
                </c:pt>
              </c:numCache>
            </c:numRef>
          </c:val>
          <c:extLst>
            <c:ext xmlns:c16="http://schemas.microsoft.com/office/drawing/2014/chart" uri="{C3380CC4-5D6E-409C-BE32-E72D297353CC}">
              <c16:uniqueId val="{00000000-1B90-4640-8310-3D3CE1A0292F}"/>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3.83</c:v>
                </c:pt>
              </c:numCache>
            </c:numRef>
          </c:val>
          <c:extLst>
            <c:ext xmlns:c16="http://schemas.microsoft.com/office/drawing/2014/chart" uri="{C3380CC4-5D6E-409C-BE32-E72D297353CC}">
              <c16:uniqueId val="{00000001-1B90-4640-8310-3D3CE1A0292F}"/>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3.79</c:v>
                </c:pt>
              </c:numCache>
            </c:numRef>
          </c:val>
          <c:extLst>
            <c:ext xmlns:c16="http://schemas.microsoft.com/office/drawing/2014/chart" uri="{C3380CC4-5D6E-409C-BE32-E72D297353CC}">
              <c16:uniqueId val="{00000002-1B90-4640-8310-3D3CE1A0292F}"/>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dirty="0"/>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0.32419999999999999</c:v>
                </c:pt>
                <c:pt idx="1">
                  <c:v>0.62509999999999999</c:v>
                </c:pt>
                <c:pt idx="2">
                  <c:v>1.7999999999999999E-2</c:v>
                </c:pt>
                <c:pt idx="3">
                  <c:v>3.2800000000000003E-2</c:v>
                </c:pt>
                <c:pt idx="4">
                  <c:v>0.94930000000000003</c:v>
                </c:pt>
              </c:numCache>
            </c:numRef>
          </c:val>
          <c:extLst>
            <c:ext xmlns:c16="http://schemas.microsoft.com/office/drawing/2014/chart" uri="{C3380CC4-5D6E-409C-BE32-E72D297353CC}">
              <c16:uniqueId val="{00000000-BBBA-40EA-B49B-CCFFA05DBF41}"/>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0.76770000000000005</c:v>
                </c:pt>
                <c:pt idx="1">
                  <c:v>0.1822</c:v>
                </c:pt>
                <c:pt idx="2">
                  <c:v>1.7999999999999999E-2</c:v>
                </c:pt>
                <c:pt idx="3">
                  <c:v>3.2199999999999999E-2</c:v>
                </c:pt>
                <c:pt idx="4">
                  <c:v>0.94990000000000008</c:v>
                </c:pt>
              </c:numCache>
            </c:numRef>
          </c:val>
          <c:extLst>
            <c:ext xmlns:c16="http://schemas.microsoft.com/office/drawing/2014/chart" uri="{C3380CC4-5D6E-409C-BE32-E72D297353CC}">
              <c16:uniqueId val="{00000001-BBBA-40EA-B49B-CCFFA05DBF41}"/>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0.56399999999999995</c:v>
                </c:pt>
                <c:pt idx="1">
                  <c:v>0.37430000000000002</c:v>
                </c:pt>
                <c:pt idx="2">
                  <c:v>6.8999999999999999E-3</c:v>
                </c:pt>
                <c:pt idx="3">
                  <c:v>5.4899999999999997E-2</c:v>
                </c:pt>
                <c:pt idx="4">
                  <c:v>0.93829999999999991</c:v>
                </c:pt>
              </c:numCache>
            </c:numRef>
          </c:val>
          <c:extLst>
            <c:ext xmlns:c16="http://schemas.microsoft.com/office/drawing/2014/chart" uri="{C3380CC4-5D6E-409C-BE32-E72D297353CC}">
              <c16:uniqueId val="{00000002-BBBA-40EA-B49B-CCFFA05DBF41}"/>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Sheet1!$A$244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Sheet1!$B$243</c:f>
              <c:strCache>
                <c:ptCount val="1"/>
                <c:pt idx="0">
                  <c:v>CDR (%)</c:v>
                </c:pt>
              </c:strCache>
            </c:strRef>
          </c:cat>
          <c:val>
            <c:numRef>
              <c:f>Sheet1!$B$244</c:f>
              <c:numCache>
                <c:formatCode>0.00%</c:formatCode>
                <c:ptCount val="1"/>
                <c:pt idx="0">
                  <c:v>6.0000000000000001E-3</c:v>
                </c:pt>
              </c:numCache>
            </c:numRef>
          </c:val>
          <c:extLst>
            <c:ext xmlns:c16="http://schemas.microsoft.com/office/drawing/2014/chart" uri="{C3380CC4-5D6E-409C-BE32-E72D297353CC}">
              <c16:uniqueId val="{00000000-9FC4-4F0C-BCF1-5A309816D44D}"/>
            </c:ext>
          </c:extLst>
        </c:ser>
        <c:ser>
          <c:idx val="1"/>
          <c:order val="1"/>
          <c:tx>
            <c:strRef>
              <c:f>Sheet1!$A$245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Sheet1!$B$243</c:f>
              <c:strCache>
                <c:ptCount val="1"/>
                <c:pt idx="0">
                  <c:v>CDR (%)</c:v>
                </c:pt>
              </c:strCache>
            </c:strRef>
          </c:cat>
          <c:val>
            <c:numRef>
              <c:f>Sheet1!$B$245</c:f>
              <c:numCache>
                <c:formatCode>0.00%</c:formatCode>
                <c:ptCount val="1"/>
                <c:pt idx="0">
                  <c:v>2.4799999999999999E-2</c:v>
                </c:pt>
              </c:numCache>
            </c:numRef>
          </c:val>
          <c:extLst>
            <c:ext xmlns:c16="http://schemas.microsoft.com/office/drawing/2014/chart" uri="{C3380CC4-5D6E-409C-BE32-E72D297353CC}">
              <c16:uniqueId val="{00000001-9FC4-4F0C-BCF1-5A309816D44D}"/>
            </c:ext>
          </c:extLst>
        </c:ser>
        <c:ser>
          <c:idx val="2"/>
          <c:order val="2"/>
          <c:tx>
            <c:strRef>
              <c:f>Sheet1!$A$246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Sheet1!$B$243</c:f>
              <c:strCache>
                <c:ptCount val="1"/>
                <c:pt idx="0">
                  <c:v>CDR (%)</c:v>
                </c:pt>
              </c:strCache>
            </c:strRef>
          </c:cat>
          <c:val>
            <c:numRef>
              <c:f>Sheet1!$B$246</c:f>
              <c:numCache>
                <c:formatCode>0.00%</c:formatCode>
                <c:ptCount val="1"/>
                <c:pt idx="0">
                  <c:v>1.11E-2</c:v>
                </c:pt>
              </c:numCache>
            </c:numRef>
          </c:val>
          <c:extLst>
            <c:ext xmlns:c16="http://schemas.microsoft.com/office/drawing/2014/chart" uri="{C3380CC4-5D6E-409C-BE32-E72D297353CC}">
              <c16:uniqueId val="{00000002-9FC4-4F0C-BCF1-5A309816D44D}"/>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Sheet1!$A$499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Sheet1!$B$498:$C$498</c:f>
              <c:strCache>
                <c:ptCount val="2"/>
                <c:pt idx="0">
                  <c:v>GSM</c:v>
                </c:pt>
                <c:pt idx="1">
                  <c:v>UMTS</c:v>
                </c:pt>
              </c:strCache>
            </c:strRef>
          </c:cat>
          <c:val>
            <c:numRef>
              <c:f>Sheet1!$B$499:$C$499</c:f>
              <c:numCache>
                <c:formatCode>0.00%</c:formatCode>
                <c:ptCount val="2"/>
                <c:pt idx="0">
                  <c:v>1.6400000000000001E-2</c:v>
                </c:pt>
                <c:pt idx="1">
                  <c:v>0.98360000000000003</c:v>
                </c:pt>
              </c:numCache>
            </c:numRef>
          </c:val>
          <c:extLst>
            <c:ext xmlns:c16="http://schemas.microsoft.com/office/drawing/2014/chart" uri="{C3380CC4-5D6E-409C-BE32-E72D297353CC}">
              <c16:uniqueId val="{00000000-F58D-4386-BEDA-0B39F6DF2852}"/>
            </c:ext>
          </c:extLst>
        </c:ser>
        <c:ser>
          <c:idx val="2"/>
          <c:order val="1"/>
          <c:tx>
            <c:strRef>
              <c:f>Sheet1!$A$500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Sheet1!$B$498:$C$498</c:f>
              <c:strCache>
                <c:ptCount val="2"/>
                <c:pt idx="0">
                  <c:v>GSM</c:v>
                </c:pt>
                <c:pt idx="1">
                  <c:v>UMTS</c:v>
                </c:pt>
              </c:strCache>
            </c:strRef>
          </c:cat>
          <c:val>
            <c:numRef>
              <c:f>Sheet1!$B$500:$C$500</c:f>
              <c:numCache>
                <c:formatCode>0.00%</c:formatCode>
                <c:ptCount val="2"/>
                <c:pt idx="0">
                  <c:v>4.0000000000000001E-3</c:v>
                </c:pt>
                <c:pt idx="1">
                  <c:v>0.996</c:v>
                </c:pt>
              </c:numCache>
            </c:numRef>
          </c:val>
          <c:extLst>
            <c:ext xmlns:c16="http://schemas.microsoft.com/office/drawing/2014/chart" uri="{C3380CC4-5D6E-409C-BE32-E72D297353CC}">
              <c16:uniqueId val="{00000001-F58D-4386-BEDA-0B39F6DF2852}"/>
            </c:ext>
          </c:extLst>
        </c:ser>
        <c:ser>
          <c:idx val="1"/>
          <c:order val="2"/>
          <c:tx>
            <c:strRef>
              <c:f>Sheet1!$A$501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Sheet1!$B$498:$C$498</c:f>
              <c:strCache>
                <c:ptCount val="2"/>
                <c:pt idx="0">
                  <c:v>GSM</c:v>
                </c:pt>
                <c:pt idx="1">
                  <c:v>UMTS</c:v>
                </c:pt>
              </c:strCache>
            </c:strRef>
          </c:cat>
          <c:val>
            <c:numRef>
              <c:f>Sheet1!$B$501:$C$501</c:f>
              <c:numCache>
                <c:formatCode>0.00%</c:formatCode>
                <c:ptCount val="2"/>
                <c:pt idx="0">
                  <c:v>5.1000000000000004E-3</c:v>
                </c:pt>
                <c:pt idx="1">
                  <c:v>0.99490000000000001</c:v>
                </c:pt>
              </c:numCache>
            </c:numRef>
          </c:val>
          <c:extLst>
            <c:ext xmlns:c16="http://schemas.microsoft.com/office/drawing/2014/chart" uri="{C3380CC4-5D6E-409C-BE32-E72D297353CC}">
              <c16:uniqueId val="{00000002-F58D-4386-BEDA-0B39F6DF2852}"/>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10</a:t>
            </a:fld>
            <a:endParaRPr>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12</a:t>
            </a:fld>
            <a:endParaRPr>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13</a:t>
            </a:fld>
            <a:endParaRPr>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15</a:t>
            </a:fld>
            <a:endParaRPr>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21</a:t>
            </a:fld>
            <a:endParaRPr>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26</a:t>
            </a:fld>
            <a:endParaRPr>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a:t>
            </a:fld>
            <a:endParaRPr>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46</a:t>
            </a:fld>
            <a:endParaRPr>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7</a:t>
            </a:fld>
            <a:endParaRPr>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dirty="0">
                <a:solidFill>
                  <a:srgbClr val="000000"/>
                </a:solidFill>
                <a:latin typeface="Verdana"/>
                <a:ea typeface="Verdana"/>
                <a:cs typeface="Verdana"/>
                <a:sym typeface="Verdana"/>
              </a:rPr>
              <a:t>Benchmarking Report</a:t>
            </a:r>
            <a:endParaRPr sz="651" dirty="0">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theme" Target="../theme/theme2.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41" Type="http://schemas.openxmlformats.org/officeDocument/2006/relationships/slideLayout" Target="../slideLayouts/slideLayout158.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8" Type="http://schemas.openxmlformats.org/officeDocument/2006/relationships/slideLayout" Target="../slideLayouts/slideLayout125.xml"/><Relationship Id="rId3" Type="http://schemas.openxmlformats.org/officeDocument/2006/relationships/slideLayout" Target="../slideLayouts/slideLayout120.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70"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18.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18.xml"/><Relationship Id="rId6" Type="http://schemas.openxmlformats.org/officeDocument/2006/relationships/image" Target="../media/image10.png"/><Relationship Id="rId5" Type="http://schemas.openxmlformats.org/officeDocument/2006/relationships/image" Target="../media/image17.jp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18.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18.xml"/><Relationship Id="rId6" Type="http://schemas.openxmlformats.org/officeDocument/2006/relationships/image" Target="../media/image25.png"/><Relationship Id="rId11" Type="http://schemas.openxmlformats.org/officeDocument/2006/relationships/image" Target="../media/image14.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jp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18.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118.xml"/><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118.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118.xml"/><Relationship Id="rId5" Type="http://schemas.openxmlformats.org/officeDocument/2006/relationships/chart" Target="../charts/chart11.xml"/><Relationship Id="rId4" Type="http://schemas.openxmlformats.org/officeDocument/2006/relationships/chart" Target="../charts/chart10.xml"/></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18.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32.jpg"/><Relationship Id="rId4" Type="http://schemas.openxmlformats.org/officeDocument/2006/relationships/image" Target="../media/image37.png"/><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1.xml"/><Relationship Id="rId1" Type="http://schemas.openxmlformats.org/officeDocument/2006/relationships/slideLayout" Target="../slideLayouts/slideLayout118.xml"/><Relationship Id="rId4" Type="http://schemas.openxmlformats.org/officeDocument/2006/relationships/chart" Target="../charts/chart14.xml"/></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2.xml"/><Relationship Id="rId1" Type="http://schemas.openxmlformats.org/officeDocument/2006/relationships/slideLayout" Target="../slideLayouts/slideLayout118.xml"/><Relationship Id="rId4" Type="http://schemas.openxmlformats.org/officeDocument/2006/relationships/chart" Target="../charts/char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4.xml"/><Relationship Id="rId1" Type="http://schemas.openxmlformats.org/officeDocument/2006/relationships/slideLayout" Target="../slideLayouts/slideLayout118.xml"/><Relationship Id="rId4" Type="http://schemas.openxmlformats.org/officeDocument/2006/relationships/chart" Target="../charts/chart18.xml"/></Relationships>
</file>

<file path=ppt/slides/_rels/slide3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5.xml"/><Relationship Id="rId1" Type="http://schemas.openxmlformats.org/officeDocument/2006/relationships/slideLayout" Target="../slideLayouts/slideLayout118.xml"/><Relationship Id="rId4" Type="http://schemas.openxmlformats.org/officeDocument/2006/relationships/chart" Target="../charts/chart20.xml"/></Relationships>
</file>

<file path=ppt/slides/_rels/slide3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6.xml"/><Relationship Id="rId1" Type="http://schemas.openxmlformats.org/officeDocument/2006/relationships/slideLayout" Target="../slideLayouts/slideLayout118.xml"/></Relationships>
</file>

<file path=ppt/slides/_rels/slide3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7.xml"/><Relationship Id="rId1" Type="http://schemas.openxmlformats.org/officeDocument/2006/relationships/slideLayout" Target="../slideLayouts/slideLayout118.xml"/></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18.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jpg"/><Relationship Id="rId9"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9.xml"/><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4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0.xml"/><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1.xml"/><Relationship Id="rId1" Type="http://schemas.openxmlformats.org/officeDocument/2006/relationships/slideLayout" Target="../slideLayouts/slideLayout118.xml"/></Relationships>
</file>

<file path=ppt/slides/_rels/slide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9.png"/><Relationship Id="rId7"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18.xml"/><Relationship Id="rId6" Type="http://schemas.openxmlformats.org/officeDocument/2006/relationships/image" Target="../media/image43.jpg"/><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3.xml"/><Relationship Id="rId1" Type="http://schemas.openxmlformats.org/officeDocument/2006/relationships/slideLayout" Target="../slideLayouts/slideLayout118.xml"/><Relationship Id="rId4" Type="http://schemas.openxmlformats.org/officeDocument/2006/relationships/chart" Target="../charts/chart27.xml"/></Relationships>
</file>

<file path=ppt/slides/_rels/slide44.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4.xml"/><Relationship Id="rId1" Type="http://schemas.openxmlformats.org/officeDocument/2006/relationships/slideLayout" Target="../slideLayouts/slideLayout118.xml"/><Relationship Id="rId4" Type="http://schemas.openxmlformats.org/officeDocument/2006/relationships/chart" Target="../charts/chart29.xml"/></Relationships>
</file>

<file path=ppt/slides/_rels/slide4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5.xml"/><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18.xml"/><Relationship Id="rId6" Type="http://schemas.openxmlformats.org/officeDocument/2006/relationships/image" Target="../media/image58.jpg"/><Relationship Id="rId11" Type="http://schemas.openxmlformats.org/officeDocument/2006/relationships/image" Target="../media/image14.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1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5150684"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dirty="0">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dirty="0">
                <a:solidFill>
                  <a:schemeClr val="accent1"/>
                </a:solidFill>
                <a:latin typeface="Verdana"/>
                <a:ea typeface="Verdana"/>
                <a:cs typeface="Verdana"/>
                <a:sym typeface="Verdana"/>
              </a:rPr>
              <a:t>Network QoS</a:t>
            </a:r>
            <a:endParaRPr dirty="0"/>
          </a:p>
          <a:p>
            <a:pPr marL="0" marR="0" lvl="0" indent="0" algn="l" rtl="0">
              <a:spcBef>
                <a:spcPts val="1333"/>
              </a:spcBef>
              <a:spcAft>
                <a:spcPts val="0"/>
              </a:spcAft>
              <a:buClr>
                <a:schemeClr val="lt1"/>
              </a:buClr>
              <a:buSzPts val="2000"/>
              <a:buFont typeface="Arial"/>
              <a:buNone/>
            </a:pPr>
            <a:r>
              <a:rPr lang="fr-FR" sz="2000" dirty="0">
                <a:solidFill>
                  <a:schemeClr val="lt1"/>
                </a:solidFill>
              </a:rPr>
              <a:t>Benchmarking report PORTO-NOVO</a:t>
            </a:r>
            <a:r>
              <a:rPr lang="fr-FR" sz="2000" b="0" i="0" u="none" strike="noStrike" cap="none" dirty="0">
                <a:solidFill>
                  <a:schemeClr val="lt1"/>
                </a:solidFill>
                <a:latin typeface="Verdana"/>
                <a:ea typeface="Verdana"/>
                <a:cs typeface="Verdana"/>
                <a:sym typeface="Verdana"/>
              </a:rPr>
              <a:t> </a:t>
            </a:r>
            <a:endParaRPr dirty="0"/>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dirty="0" err="1">
                <a:solidFill>
                  <a:schemeClr val="lt1"/>
                </a:solidFill>
              </a:rPr>
              <a:t>November</a:t>
            </a:r>
            <a:r>
              <a:rPr lang="fr-FR" sz="1400">
                <a:solidFill>
                  <a:schemeClr val="lt1"/>
                </a:solidFill>
              </a:rPr>
              <a:t> 23</a:t>
            </a:r>
            <a:r>
              <a:rPr lang="fr-FR" sz="1400" baseline="30000">
                <a:solidFill>
                  <a:schemeClr val="lt1"/>
                </a:solidFill>
              </a:rPr>
              <a:t>th</a:t>
            </a:r>
            <a:r>
              <a:rPr lang="fr-FR" sz="1400" dirty="0">
                <a:solidFill>
                  <a:schemeClr val="lt1"/>
                </a:solidFill>
              </a:rPr>
              <a:t>, 2023</a:t>
            </a:r>
            <a:endParaRPr dirty="0"/>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3G Data service </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4.25Mbps, compared to 6.13Mbps for CELTISS and 4.97Mbps for MOOV.</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is ranked first in term of 3G UL throughput with 2.19 Mbps against 1.18 Mbps for MOOV and  2.00Mbps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meets ARCEP’s 3G End User Throughput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4x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Key Results</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Coverage</a:t>
            </a:r>
            <a:br>
              <a:rPr lang="fr-FR" sz="2400" dirty="0">
                <a:solidFill>
                  <a:srgbClr val="414141"/>
                </a:solidFill>
              </a:rPr>
            </a:br>
            <a:br>
              <a:rPr lang="fr-FR" sz="2400" dirty="0">
                <a:solidFill>
                  <a:srgbClr val="414141"/>
                </a:solidFill>
              </a:rPr>
            </a:br>
            <a:r>
              <a:rPr lang="fr-FR" dirty="0">
                <a:solidFill>
                  <a:srgbClr val="7F7F7F"/>
                </a:solidFill>
              </a:rPr>
              <a:t>In Porto-Novo, </a:t>
            </a:r>
            <a:r>
              <a:rPr lang="en-US" dirty="0">
                <a:solidFill>
                  <a:srgbClr val="7F7F7F"/>
                </a:solidFill>
                <a:latin typeface="Verdana"/>
                <a:ea typeface="Verdana"/>
                <a:cs typeface="Verdana"/>
                <a:sym typeface="Verdana"/>
              </a:rPr>
              <a:t>MTN is clear leader in 2G coverage for all morphologies,</a:t>
            </a:r>
            <a:br>
              <a:rPr lang="fr-FR" dirty="0">
                <a:solidFill>
                  <a:srgbClr val="414141"/>
                </a:solidFill>
              </a:rPr>
            </a:br>
            <a:r>
              <a:rPr lang="fr-FR" dirty="0">
                <a:solidFill>
                  <a:srgbClr val="7F7F7F"/>
                </a:solidFill>
              </a:rPr>
              <a:t>Only</a:t>
            </a:r>
            <a:r>
              <a:rPr lang="fr-FR" dirty="0">
                <a:solidFill>
                  <a:srgbClr val="414141"/>
                </a:solidFill>
              </a:rPr>
              <a:t> </a:t>
            </a:r>
            <a:r>
              <a:rPr lang="en-US" dirty="0">
                <a:solidFill>
                  <a:srgbClr val="7F7F7F"/>
                </a:solidFill>
                <a:latin typeface="Verdana"/>
                <a:ea typeface="Verdana"/>
                <a:cs typeface="Verdana"/>
                <a:sym typeface="Verdana"/>
              </a:rPr>
              <a:t>MTN and CELTISS </a:t>
            </a:r>
            <a:r>
              <a:rPr lang="en-US" dirty="0">
                <a:solidFill>
                  <a:srgbClr val="7F7F7F"/>
                </a:solidFill>
              </a:rPr>
              <a:t>meet ARCEP requirements for 3G coverage, </a:t>
            </a:r>
            <a:br>
              <a:rPr lang="en-US" dirty="0">
                <a:solidFill>
                  <a:srgbClr val="7F7F7F"/>
                </a:solidFill>
                <a:latin typeface="Verdana"/>
                <a:ea typeface="Verdana"/>
                <a:cs typeface="Verdana"/>
                <a:sym typeface="Verdana"/>
              </a:rPr>
            </a:br>
            <a:r>
              <a:rPr lang="en-US" dirty="0">
                <a:solidFill>
                  <a:srgbClr val="7F7F7F"/>
                </a:solidFill>
              </a:rPr>
              <a:t>MTN has outperformed its competitors in terms of 4G coverage for Incar and outdoor morphologies</a:t>
            </a:r>
            <a:r>
              <a:rPr lang="en-US" dirty="0">
                <a:solidFill>
                  <a:srgbClr val="7F7F7F"/>
                </a:solidFill>
                <a:latin typeface="Verdana"/>
                <a:ea typeface="Verdana"/>
                <a:cs typeface="Verdana"/>
                <a:sym typeface="Verdana"/>
              </a:rPr>
              <a:t>. All operators failed to  meet ARCEP requirements in Indoor coverage.</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2331369404"/>
              </p:ext>
            </p:extLst>
          </p:nvPr>
        </p:nvGraphicFramePr>
        <p:xfrm>
          <a:off x="469900" y="27637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2G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Incar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Incar: </a:t>
                      </a:r>
                      <a:r>
                        <a:rPr lang="fr-FR" sz="1100" b="0" i="0" u="none" strike="noStrike" cap="none" dirty="0" err="1">
                          <a:solidFill>
                            <a:srgbClr val="000000"/>
                          </a:solidFill>
                          <a:latin typeface="Verdana"/>
                          <a:ea typeface="Verdana"/>
                          <a:cs typeface="Verdana"/>
                          <a:sym typeface="Verdana"/>
                        </a:rPr>
                        <a:t>Rxlev</a:t>
                      </a:r>
                      <a:r>
                        <a:rPr lang="fr-FR" sz="1100" b="0" i="0" u="none" strike="noStrike" cap="none" dirty="0">
                          <a:solidFill>
                            <a:srgbClr val="000000"/>
                          </a:solidFill>
                          <a:latin typeface="Verdana"/>
                          <a:ea typeface="Verdana"/>
                          <a:cs typeface="Verdana"/>
                          <a:sym typeface="Verdana"/>
                        </a:rPr>
                        <a:t> &gt;-87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Outdoor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Outdoor: </a:t>
                      </a:r>
                      <a:r>
                        <a:rPr lang="fr-FR" sz="1100" b="0" i="0" u="none" strike="noStrike" cap="none" dirty="0" err="1">
                          <a:solidFill>
                            <a:srgbClr val="000000"/>
                          </a:solidFill>
                          <a:latin typeface="Verdana"/>
                          <a:ea typeface="Verdana"/>
                          <a:cs typeface="Verdana"/>
                          <a:sym typeface="Verdana"/>
                        </a:rPr>
                        <a:t>Rxlev</a:t>
                      </a:r>
                      <a:r>
                        <a:rPr lang="fr-FR" sz="1100" b="0" i="0" u="none" strike="noStrike" cap="none" dirty="0">
                          <a:solidFill>
                            <a:srgbClr val="000000"/>
                          </a:solidFill>
                          <a:latin typeface="Verdana"/>
                          <a:ea typeface="Verdana"/>
                          <a:cs typeface="Verdana"/>
                          <a:sym typeface="Verdana"/>
                        </a:rPr>
                        <a:t> &gt;-92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Outdoor: </a:t>
                      </a:r>
                      <a:r>
                        <a:rPr lang="fr-FR" sz="1100" b="0" i="0" u="none" strike="noStrike" cap="none" dirty="0" err="1">
                          <a:solidFill>
                            <a:srgbClr val="000000"/>
                          </a:solidFill>
                          <a:latin typeface="Verdana"/>
                          <a:ea typeface="Verdana"/>
                          <a:cs typeface="Verdana"/>
                          <a:sym typeface="Verdana"/>
                        </a:rPr>
                        <a:t>Rxlev</a:t>
                      </a:r>
                      <a:r>
                        <a:rPr lang="fr-FR" sz="1100" b="0" i="0" u="none" strike="noStrike" cap="none" dirty="0">
                          <a:solidFill>
                            <a:srgbClr val="000000"/>
                          </a:solidFill>
                          <a:latin typeface="Verdana"/>
                          <a:ea typeface="Verdana"/>
                          <a:cs typeface="Verdana"/>
                          <a:sym typeface="Verdana"/>
                        </a:rPr>
                        <a:t> &gt;-74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96,66%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83,9%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88,68%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 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3G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err="1">
                          <a:solidFill>
                            <a:srgbClr val="000000"/>
                          </a:solidFill>
                          <a:latin typeface="Verdana"/>
                          <a:ea typeface="Verdana"/>
                          <a:cs typeface="Verdana"/>
                          <a:sym typeface="Verdana"/>
                        </a:rPr>
                        <a:t>Incar,Indoor,Outdoor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RSCP &lt;-85 dBm</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91,03%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83,54%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91,29%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4G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Incar</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&lt;-90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89,43%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90,66%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Outdoor</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&lt;-95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96,90%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96,47%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&lt;-78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54,31%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46,27%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59,91%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2G/3G voice and SMS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is leading in accessibility and retainability </a:t>
            </a:r>
            <a:r>
              <a:rPr lang="fr-FR" dirty="0">
                <a:solidFill>
                  <a:srgbClr val="7F7F7F"/>
                </a:solidFill>
              </a:rPr>
              <a:t>in Porto-Novo</a:t>
            </a:r>
            <a:r>
              <a:rPr lang="fr-FR" dirty="0">
                <a:solidFill>
                  <a:srgbClr val="7F7F7F"/>
                </a:solidFill>
                <a:latin typeface="Verdana"/>
                <a:ea typeface="Verdana"/>
                <a:cs typeface="Verdana"/>
                <a:sym typeface="Verdana"/>
              </a:rPr>
              <a:t>,</a:t>
            </a:r>
            <a:br>
              <a:rPr lang="fr-FR" dirty="0">
                <a:solidFill>
                  <a:srgbClr val="414141"/>
                </a:solidFill>
              </a:rPr>
            </a:br>
            <a:r>
              <a:rPr lang="fr-FR" dirty="0">
                <a:solidFill>
                  <a:srgbClr val="7F7F7F"/>
                </a:solidFill>
              </a:rPr>
              <a:t>Only</a:t>
            </a:r>
            <a:r>
              <a:rPr lang="fr-FR" dirty="0">
                <a:solidFill>
                  <a:srgbClr val="414141"/>
                </a:solidFill>
              </a:rPr>
              <a:t> </a:t>
            </a:r>
            <a:r>
              <a:rPr lang="fr-FR" dirty="0">
                <a:solidFill>
                  <a:srgbClr val="7F7F7F"/>
                </a:solidFill>
                <a:latin typeface="Verdana"/>
                <a:ea typeface="Verdana"/>
                <a:cs typeface="Verdana"/>
                <a:sym typeface="Verdana"/>
              </a:rPr>
              <a:t>MTN meets ARCEP requirements in terms of accessibility and retainability,</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is ranked second in term</a:t>
            </a:r>
            <a:r>
              <a:rPr lang="fr-FR" dirty="0">
                <a:solidFill>
                  <a:srgbClr val="7F7F7F"/>
                </a:solidFill>
              </a:rPr>
              <a:t>s of voice quality MOS but satisfys ARCEP requirements,</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needs to improve its </a:t>
            </a:r>
            <a:r>
              <a:rPr lang="fr-FR" dirty="0">
                <a:latin typeface="Verdana"/>
                <a:ea typeface="Verdana"/>
                <a:cs typeface="Verdana"/>
                <a:sym typeface="Verdana"/>
              </a:rPr>
              <a:t>Voice Quality MOS </a:t>
            </a:r>
            <a:r>
              <a:rPr lang="fr-FR" dirty="0">
                <a:solidFill>
                  <a:srgbClr val="7F7F7F"/>
                </a:solidFill>
                <a:latin typeface="Verdana"/>
                <a:ea typeface="Verdana"/>
                <a:cs typeface="Verdana"/>
                <a:sym typeface="Verdana"/>
              </a:rPr>
              <a:t>and </a:t>
            </a:r>
            <a:r>
              <a:rPr lang="fr-FR" dirty="0">
                <a:latin typeface="Verdana"/>
                <a:ea typeface="Verdana"/>
                <a:cs typeface="Verdana"/>
                <a:sym typeface="Verdana"/>
              </a:rPr>
              <a:t>SMS Send </a:t>
            </a:r>
            <a:r>
              <a:rPr lang="fr-FR" dirty="0">
                <a:solidFill>
                  <a:srgbClr val="7F7F7F"/>
                </a:solidFill>
                <a:latin typeface="Verdana"/>
                <a:ea typeface="Verdana"/>
                <a:cs typeface="Verdana"/>
                <a:sym typeface="Verdana"/>
              </a:rPr>
              <a:t>duration. </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4203661338"/>
              </p:ext>
            </p:extLst>
          </p:nvPr>
        </p:nvGraphicFramePr>
        <p:xfrm>
          <a:off x="469900" y="268925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1,99%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1,80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Retainability: Call drop rate</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2,48%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=&lt;98%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98,76%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96,21%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97,09%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NOK</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Integrity: Voice quality</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3,79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SMS sending success rate % (E2E </a:t>
                      </a:r>
                      <a:r>
                        <a:rPr lang="fr-FR" sz="1100" b="0" i="0" u="none" strike="noStrike" cap="none" dirty="0" err="1">
                          <a:solidFill>
                            <a:srgbClr val="000000"/>
                          </a:solidFill>
                          <a:latin typeface="Verdana"/>
                          <a:ea typeface="Verdana"/>
                          <a:cs typeface="Verdana"/>
                          <a:sym typeface="Verdana"/>
                        </a:rPr>
                        <a:t>delivery</a:t>
                      </a:r>
                      <a:r>
                        <a:rPr lang="fr-FR" sz="1100" b="0" i="0" u="none" strike="noStrike" cap="none" dirty="0">
                          <a:solidFill>
                            <a:srgbClr val="000000"/>
                          </a:solidFill>
                          <a:latin typeface="Verdana"/>
                          <a:ea typeface="Verdana"/>
                          <a:cs typeface="Verdana"/>
                          <a:sym typeface="Verdana"/>
                        </a:rPr>
                        <a:t> Time&lt;6 sec)</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93,16%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92,70%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93,74%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2</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SMS </a:t>
                      </a:r>
                      <a:r>
                        <a:rPr lang="fr-FR" sz="1100" b="0" i="0" u="none" strike="noStrike" cap="none" dirty="0" err="1">
                          <a:solidFill>
                            <a:srgbClr val="000000"/>
                          </a:solidFill>
                          <a:latin typeface="Verdana"/>
                          <a:ea typeface="Verdana"/>
                          <a:cs typeface="Verdana"/>
                          <a:sym typeface="Verdana"/>
                        </a:rPr>
                        <a:t>receving</a:t>
                      </a:r>
                      <a:r>
                        <a:rPr lang="fr-FR" sz="1100" b="0" i="0" u="none" strike="noStrike" cap="none" dirty="0">
                          <a:solidFill>
                            <a:srgbClr val="000000"/>
                          </a:solidFill>
                          <a:latin typeface="Verdana"/>
                          <a:ea typeface="Verdana"/>
                          <a:cs typeface="Verdana"/>
                          <a:sym typeface="Verdana"/>
                        </a:rPr>
                        <a:t> success rate %</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90,83%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89,78%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91,88%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3G Data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network in 3G DATA meets ARCEP requirements.</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1836499701"/>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1102676">
                  <a:extLst>
                    <a:ext uri="{9D8B030D-6E8A-4147-A177-3AD203B41FA5}">
                      <a16:colId xmlns:a16="http://schemas.microsoft.com/office/drawing/2014/main" val="20007"/>
                    </a:ext>
                  </a:extLst>
                </a:gridCol>
                <a:gridCol w="677349">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Successful internet connexion rate</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6,33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5,74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&lt;4%</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1,61%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1,56%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0,85%/0,59%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1,27%/0,63%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0,07%/0,29%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4,256</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4,975</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6,136</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2,197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1,183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2,007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4G Data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4G DATA End User KPIs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requirements,</a:t>
            </a:r>
            <a:br>
              <a:rPr lang="fr-FR" dirty="0">
                <a:solidFill>
                  <a:srgbClr val="414141"/>
                </a:solidFill>
              </a:rPr>
            </a:br>
            <a:r>
              <a:rPr lang="fr-FR" dirty="0">
                <a:solidFill>
                  <a:srgbClr val="7F7F7F"/>
                </a:solidFill>
                <a:latin typeface="Verdana"/>
                <a:ea typeface="Verdana"/>
                <a:cs typeface="Verdana"/>
                <a:sym typeface="Verdana"/>
              </a:rPr>
              <a:t>MTN is ranked second in 4G DL THP </a:t>
            </a:r>
            <a:r>
              <a:rPr lang="fr-FR" dirty="0" err="1">
                <a:solidFill>
                  <a:srgbClr val="7F7F7F"/>
                </a:solidFill>
                <a:latin typeface="Verdana"/>
                <a:ea typeface="Verdana"/>
                <a:cs typeface="Verdana"/>
                <a:sym typeface="Verdana"/>
              </a:rPr>
              <a:t>after</a:t>
            </a:r>
            <a:r>
              <a:rPr lang="fr-FR" dirty="0">
                <a:solidFill>
                  <a:srgbClr val="7F7F7F"/>
                </a:solidFill>
                <a:latin typeface="Verdana"/>
                <a:ea typeface="Verdana"/>
                <a:cs typeface="Verdana"/>
                <a:sym typeface="Verdana"/>
              </a:rPr>
              <a:t> MOOV’s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is </a:t>
            </a:r>
            <a:r>
              <a:rPr lang="fr-FR" dirty="0" err="1">
                <a:solidFill>
                  <a:srgbClr val="7F7F7F"/>
                </a:solidFill>
                <a:latin typeface="Verdana"/>
                <a:ea typeface="Verdana"/>
                <a:cs typeface="Verdana"/>
                <a:sym typeface="Verdana"/>
              </a:rPr>
              <a:t>outperforming</a:t>
            </a:r>
            <a:r>
              <a:rPr lang="fr-FR" dirty="0">
                <a:solidFill>
                  <a:srgbClr val="7F7F7F"/>
                </a:solidFill>
                <a:latin typeface="Verdana"/>
                <a:ea typeface="Verdana"/>
                <a:cs typeface="Verdana"/>
                <a:sym typeface="Verdana"/>
              </a:rPr>
              <a:t> MOOV’s &amp; CELTISS in 4G UL THP.</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848591259"/>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1134297">
                  <a:extLst>
                    <a:ext uri="{9D8B030D-6E8A-4147-A177-3AD203B41FA5}">
                      <a16:colId xmlns:a16="http://schemas.microsoft.com/office/drawing/2014/main" val="20005"/>
                    </a:ext>
                  </a:extLst>
                </a:gridCol>
                <a:gridCol w="752503">
                  <a:extLst>
                    <a:ext uri="{9D8B030D-6E8A-4147-A177-3AD203B41FA5}">
                      <a16:colId xmlns:a16="http://schemas.microsoft.com/office/drawing/2014/main" val="20006"/>
                    </a:ext>
                  </a:extLst>
                </a:gridCol>
                <a:gridCol w="1145123">
                  <a:extLst>
                    <a:ext uri="{9D8B030D-6E8A-4147-A177-3AD203B41FA5}">
                      <a16:colId xmlns:a16="http://schemas.microsoft.com/office/drawing/2014/main" val="20007"/>
                    </a:ext>
                  </a:extLst>
                </a:gridCol>
                <a:gridCol w="653852">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4G HTTP Browsing</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1,49%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2,13%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1,89%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0,77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0,84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0,13%/1,56%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0,79%/1,12%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0,96%/1,76%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17,358</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22,227</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13,120</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16,738</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10,633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12,150</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2G/3G/4G coverage</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1017060739"/>
              </p:ext>
            </p:extLst>
          </p:nvPr>
        </p:nvGraphicFramePr>
        <p:xfrm>
          <a:off x="570658" y="1853786"/>
          <a:ext cx="9254838" cy="4668984"/>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coverage</a:t>
            </a:r>
            <a:br>
              <a:rPr lang="fr-FR" sz="2400" dirty="0">
                <a:solidFill>
                  <a:srgbClr val="414141"/>
                </a:solidFill>
              </a:rPr>
            </a:br>
            <a:br>
              <a:rPr lang="fr-FR" sz="2400" dirty="0">
                <a:solidFill>
                  <a:srgbClr val="414141"/>
                </a:solidFill>
              </a:rPr>
            </a:br>
            <a:r>
              <a:rPr lang="fr-FR" sz="2200" dirty="0">
                <a:solidFill>
                  <a:srgbClr val="7F7F7F"/>
                </a:solidFill>
              </a:rPr>
              <a:t>MTN has the best 2G coverage for all morphologies Indoor, Incar and outdoor,</a:t>
            </a:r>
            <a:br>
              <a:rPr lang="fr-FR" sz="2200" dirty="0">
                <a:solidFill>
                  <a:srgbClr val="414141"/>
                </a:solidFill>
              </a:rPr>
            </a:br>
            <a:r>
              <a:rPr lang="fr-FR" sz="2200" dirty="0">
                <a:solidFill>
                  <a:srgbClr val="7F7F7F"/>
                </a:solidFill>
              </a:rPr>
              <a:t>Only MTN’s network meets ARCEP requirements for all morphologies.</a:t>
            </a:r>
            <a:br>
              <a:rPr lang="fr-FR" sz="22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a:cxnSpLocks/>
          </p:cNvCxnSpPr>
          <p:nvPr/>
        </p:nvCxnSpPr>
        <p:spPr>
          <a:xfrm>
            <a:off x="1130902" y="3938644"/>
            <a:ext cx="8694594"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4" name="Picture 13">
            <a:extLst>
              <a:ext uri="{FF2B5EF4-FFF2-40B4-BE49-F238E27FC236}">
                <a16:creationId xmlns:a16="http://schemas.microsoft.com/office/drawing/2014/main" id="{0B233106-761C-A8AF-D7B7-C4426E34309B}"/>
              </a:ext>
            </a:extLst>
          </p:cNvPr>
          <p:cNvPicPr>
            <a:picLocks noChangeAspect="1"/>
          </p:cNvPicPr>
          <p:nvPr/>
        </p:nvPicPr>
        <p:blipFill>
          <a:blip r:embed="rId3"/>
          <a:stretch>
            <a:fillRect/>
          </a:stretch>
        </p:blipFill>
        <p:spPr>
          <a:xfrm>
            <a:off x="8370033" y="2444131"/>
            <a:ext cx="3660042" cy="3535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DBD457C9-FA91-12E2-349E-FBE6E8BAFF59}"/>
              </a:ext>
            </a:extLst>
          </p:cNvPr>
          <p:cNvPicPr>
            <a:picLocks noChangeAspect="1"/>
          </p:cNvPicPr>
          <p:nvPr/>
        </p:nvPicPr>
        <p:blipFill>
          <a:blip r:embed="rId4"/>
          <a:stretch>
            <a:fillRect/>
          </a:stretch>
        </p:blipFill>
        <p:spPr>
          <a:xfrm>
            <a:off x="4273790" y="2456259"/>
            <a:ext cx="3949108" cy="3535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9B1010EE-B943-B102-EA9F-DD05E366EFEE}"/>
              </a:ext>
            </a:extLst>
          </p:cNvPr>
          <p:cNvPicPr>
            <a:picLocks noChangeAspect="1"/>
          </p:cNvPicPr>
          <p:nvPr/>
        </p:nvPicPr>
        <p:blipFill>
          <a:blip r:embed="rId5"/>
          <a:stretch>
            <a:fillRect/>
          </a:stretch>
        </p:blipFill>
        <p:spPr>
          <a:xfrm>
            <a:off x="365301" y="2459909"/>
            <a:ext cx="3745141" cy="3535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coverage - Maps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2G coverage is </a:t>
            </a:r>
            <a:r>
              <a:rPr lang="fr-FR" dirty="0">
                <a:solidFill>
                  <a:srgbClr val="7F7F7F"/>
                </a:solidFill>
              </a:rPr>
              <a:t>better than</a:t>
            </a:r>
            <a:r>
              <a:rPr lang="fr-FR" dirty="0">
                <a:solidFill>
                  <a:srgbClr val="7F7F7F"/>
                </a:solidFill>
                <a:latin typeface="Verdana"/>
                <a:ea typeface="Verdana"/>
                <a:cs typeface="Verdana"/>
                <a:sym typeface="Verdana"/>
              </a:rPr>
              <a:t> MOOV’s and CELTISS’s</a:t>
            </a:r>
            <a:r>
              <a:rPr lang="fr-FR" dirty="0">
                <a:solidFill>
                  <a:srgbClr val="7F7F7F"/>
                </a:solidFill>
              </a:rPr>
              <a:t>,</a:t>
            </a:r>
            <a:br>
              <a:rPr lang="fr-FR" dirty="0">
                <a:solidFill>
                  <a:srgbClr val="7F7F7F"/>
                </a:solidFill>
              </a:rPr>
            </a:br>
            <a:r>
              <a:rPr lang="fr-FR" dirty="0">
                <a:solidFill>
                  <a:srgbClr val="7F7F7F"/>
                </a:solidFill>
              </a:rPr>
              <a:t>MTN has more than 96,66% of </a:t>
            </a:r>
            <a:r>
              <a:rPr lang="fr-FR" dirty="0" err="1">
                <a:solidFill>
                  <a:srgbClr val="7F7F7F"/>
                </a:solidFill>
              </a:rPr>
              <a:t>RxLev</a:t>
            </a:r>
            <a:r>
              <a:rPr lang="fr-FR" dirty="0">
                <a:solidFill>
                  <a:srgbClr val="7F7F7F"/>
                </a:solidFill>
              </a:rPr>
              <a:t> samples better than -74dBm,against 83,90% for MOOV and 88,85% for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6">
            <a:alphaModFix/>
          </a:blip>
          <a:srcRect/>
          <a:stretch/>
        </p:blipFill>
        <p:spPr>
          <a:xfrm>
            <a:off x="365301" y="2444131"/>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7">
            <a:alphaModFix/>
          </a:blip>
          <a:srcRect l="8657" r="10313"/>
          <a:stretch/>
        </p:blipFill>
        <p:spPr>
          <a:xfrm>
            <a:off x="4281462" y="2449534"/>
            <a:ext cx="241377"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C062AE1B-78E7-EF32-65B3-91D1C4DE63F8}"/>
              </a:ext>
            </a:extLst>
          </p:cNvPr>
          <p:cNvPicPr>
            <a:picLocks noChangeAspect="1"/>
          </p:cNvPicPr>
          <p:nvPr/>
        </p:nvPicPr>
        <p:blipFill>
          <a:blip r:embed="rId8"/>
          <a:stretch>
            <a:fillRect/>
          </a:stretch>
        </p:blipFill>
        <p:spPr>
          <a:xfrm>
            <a:off x="2651441" y="2456259"/>
            <a:ext cx="1451329" cy="805034"/>
          </a:xfrm>
          <a:prstGeom prst="rect">
            <a:avLst/>
          </a:prstGeom>
        </p:spPr>
      </p:pic>
      <p:pic>
        <p:nvPicPr>
          <p:cNvPr id="10" name="Picture 9">
            <a:extLst>
              <a:ext uri="{FF2B5EF4-FFF2-40B4-BE49-F238E27FC236}">
                <a16:creationId xmlns:a16="http://schemas.microsoft.com/office/drawing/2014/main" id="{D8618413-8A59-7511-6E80-279788F582A8}"/>
              </a:ext>
            </a:extLst>
          </p:cNvPr>
          <p:cNvPicPr>
            <a:picLocks noChangeAspect="1"/>
          </p:cNvPicPr>
          <p:nvPr/>
        </p:nvPicPr>
        <p:blipFill>
          <a:blip r:embed="rId9"/>
          <a:stretch>
            <a:fillRect/>
          </a:stretch>
        </p:blipFill>
        <p:spPr>
          <a:xfrm>
            <a:off x="6892412" y="2456259"/>
            <a:ext cx="1329691" cy="807705"/>
          </a:xfrm>
          <a:prstGeom prst="rect">
            <a:avLst/>
          </a:prstGeom>
        </p:spPr>
      </p:pic>
      <p:pic>
        <p:nvPicPr>
          <p:cNvPr id="18" name="Picture 17">
            <a:extLst>
              <a:ext uri="{FF2B5EF4-FFF2-40B4-BE49-F238E27FC236}">
                <a16:creationId xmlns:a16="http://schemas.microsoft.com/office/drawing/2014/main" id="{2A45EDD0-E1DA-4415-E156-9F038F227B61}"/>
              </a:ext>
            </a:extLst>
          </p:cNvPr>
          <p:cNvPicPr>
            <a:picLocks noChangeAspect="1"/>
          </p:cNvPicPr>
          <p:nvPr/>
        </p:nvPicPr>
        <p:blipFill>
          <a:blip r:embed="rId10"/>
          <a:stretch>
            <a:fillRect/>
          </a:stretch>
        </p:blipFill>
        <p:spPr>
          <a:xfrm>
            <a:off x="10591676" y="2444131"/>
            <a:ext cx="1438399" cy="792243"/>
          </a:xfrm>
          <a:prstGeom prst="rect">
            <a:avLst/>
          </a:prstGeom>
        </p:spPr>
      </p:pic>
      <p:pic>
        <p:nvPicPr>
          <p:cNvPr id="20" name="Google Shape;1863;p28">
            <a:extLst>
              <a:ext uri="{FF2B5EF4-FFF2-40B4-BE49-F238E27FC236}">
                <a16:creationId xmlns:a16="http://schemas.microsoft.com/office/drawing/2014/main" id="{A91C3B43-64A4-D6A8-53EC-F7031BB9F633}"/>
              </a:ext>
            </a:extLst>
          </p:cNvPr>
          <p:cNvPicPr preferRelativeResize="0"/>
          <p:nvPr/>
        </p:nvPicPr>
        <p:blipFill rotWithShape="1">
          <a:blip r:embed="rId11">
            <a:alphaModFix/>
          </a:blip>
          <a:srcRect/>
          <a:stretch/>
        </p:blipFill>
        <p:spPr>
          <a:xfrm>
            <a:off x="8386246" y="2444131"/>
            <a:ext cx="361361" cy="310577"/>
          </a:xfrm>
          <a:prstGeom prst="rect">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4216881908"/>
              </p:ext>
            </p:extLst>
          </p:nvPr>
        </p:nvGraphicFramePr>
        <p:xfrm>
          <a:off x="1470940" y="2047662"/>
          <a:ext cx="8977746" cy="4270918"/>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coverage</a:t>
            </a:r>
            <a:br>
              <a:rPr lang="fr-FR" sz="2400" dirty="0">
                <a:solidFill>
                  <a:srgbClr val="414141"/>
                </a:solidFill>
              </a:rPr>
            </a:b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MTN’s and CELTISS’s 3G coverage are closely similar and meet ARCEP requirements,</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MOOV’s 3G coverage failed to meet ARCEP obligation. </a:t>
            </a:r>
            <a:br>
              <a:rPr lang="fr-FR" dirty="0">
                <a:solidFill>
                  <a:srgbClr val="7F7F7F"/>
                </a:solidFill>
                <a:latin typeface="Verdana"/>
                <a:ea typeface="Verdana"/>
                <a:cs typeface="Verdana"/>
                <a:sym typeface="Verdana"/>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a:cxnSpLocks/>
          </p:cNvCxnSpPr>
          <p:nvPr/>
        </p:nvCxnSpPr>
        <p:spPr>
          <a:xfrm>
            <a:off x="2165848" y="3410515"/>
            <a:ext cx="8028739"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Summary</a:t>
            </a:r>
            <a:endParaRPr dirty="0"/>
          </a:p>
        </p:txBody>
      </p:sp>
      <p:sp>
        <p:nvSpPr>
          <p:cNvPr id="1439" name="Google Shape;1439;p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9p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mtClean="0"/>
              <a:pPr/>
              <a:t>2</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extLst>
              <p:ext uri="{D42A27DB-BD31-4B8C-83A1-F6EECF244321}">
                <p14:modId xmlns:p14="http://schemas.microsoft.com/office/powerpoint/2010/main" val="1918026048"/>
              </p:ext>
            </p:extLst>
          </p:nvPr>
        </p:nvGraphicFramePr>
        <p:xfrm>
          <a:off x="921482" y="1430005"/>
          <a:ext cx="10996150" cy="3552450"/>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Quattrocento Sans"/>
                        </a:rPr>
                        <a:t>Scope of </a:t>
                      </a:r>
                      <a:r>
                        <a:rPr lang="fr-FR" sz="1600" b="0" i="0" u="none" strike="noStrike" cap="none" dirty="0" err="1">
                          <a:solidFill>
                            <a:srgbClr val="414141"/>
                          </a:solidFill>
                          <a:latin typeface="Verdana"/>
                          <a:ea typeface="Verdana"/>
                          <a:cs typeface="Verdana"/>
                          <a:sym typeface="Quattrocento Sans"/>
                        </a:rPr>
                        <a:t>Intermediate</a:t>
                      </a:r>
                      <a:r>
                        <a:rPr lang="fr-FR" sz="1600" b="0" i="0" u="none" strike="noStrike" cap="none" dirty="0">
                          <a:solidFill>
                            <a:srgbClr val="414141"/>
                          </a:solidFill>
                          <a:latin typeface="Verdana"/>
                          <a:ea typeface="Verdana"/>
                          <a:cs typeface="Verdana"/>
                          <a:sym typeface="Quattrocento Sans"/>
                        </a:rPr>
                        <a:t> Report</a:t>
                      </a:r>
                      <a:endParaRPr sz="1600" b="0" i="0" u="none" strike="noStrike" cap="none" dirty="0">
                        <a:solidFill>
                          <a:srgbClr val="414141"/>
                        </a:solidFill>
                        <a:latin typeface="Verdana"/>
                        <a:ea typeface="Verdana"/>
                        <a:cs typeface="Verdana"/>
                        <a:sym typeface="Arial"/>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 3</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err="1">
                          <a:solidFill>
                            <a:srgbClr val="414141"/>
                          </a:solidFill>
                          <a:latin typeface="Verdana"/>
                          <a:ea typeface="Verdana"/>
                          <a:cs typeface="Verdana"/>
                          <a:sym typeface="Verdana"/>
                        </a:rPr>
                        <a:t>Executive</a:t>
                      </a:r>
                      <a:r>
                        <a:rPr lang="fr-FR" sz="1600" b="0" i="0" u="none" strike="noStrike" cap="none" dirty="0">
                          <a:solidFill>
                            <a:srgbClr val="414141"/>
                          </a:solidFill>
                          <a:latin typeface="Verdana"/>
                          <a:ea typeface="Verdana"/>
                          <a:cs typeface="Verdana"/>
                          <a:sym typeface="Verdana"/>
                        </a:rPr>
                        <a:t> </a:t>
                      </a:r>
                      <a:r>
                        <a:rPr lang="fr-FR" sz="1600" b="0" i="0" u="none" strike="noStrike" cap="none" dirty="0" err="1">
                          <a:solidFill>
                            <a:srgbClr val="414141"/>
                          </a:solidFill>
                          <a:latin typeface="Verdana"/>
                          <a:ea typeface="Verdana"/>
                          <a:cs typeface="Verdana"/>
                          <a:sym typeface="Verdana"/>
                        </a:rPr>
                        <a:t>Summary</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  5</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11</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16</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23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33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441" name="Google Shape;1441;p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651"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pPr marL="0" marR="0" lvl="0" indent="0" algn="l" rtl="0">
              <a:lnSpc>
                <a:spcPct val="100000"/>
              </a:lnSpc>
              <a:spcBef>
                <a:spcPts val="0"/>
              </a:spcBef>
              <a:spcAft>
                <a:spcPts val="0"/>
              </a:spcAft>
              <a:buClr>
                <a:srgbClr val="000000"/>
              </a:buClr>
              <a:buSzPts val="651"/>
              <a:buFont typeface="Verdana"/>
              <a:buNone/>
            </a:pP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3" name="Picture 12">
            <a:extLst>
              <a:ext uri="{FF2B5EF4-FFF2-40B4-BE49-F238E27FC236}">
                <a16:creationId xmlns:a16="http://schemas.microsoft.com/office/drawing/2014/main" id="{BF5BADC4-934D-1AC0-441C-CDB09C2647A7}"/>
              </a:ext>
            </a:extLst>
          </p:cNvPr>
          <p:cNvPicPr>
            <a:picLocks noChangeAspect="1"/>
          </p:cNvPicPr>
          <p:nvPr/>
        </p:nvPicPr>
        <p:blipFill>
          <a:blip r:embed="rId3"/>
          <a:stretch>
            <a:fillRect/>
          </a:stretch>
        </p:blipFill>
        <p:spPr>
          <a:xfrm>
            <a:off x="4430918" y="2510745"/>
            <a:ext cx="3786609" cy="30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F4F94DE3-8D2C-D472-98E3-D5D121CB8AA2}"/>
              </a:ext>
            </a:extLst>
          </p:cNvPr>
          <p:cNvPicPr>
            <a:picLocks noChangeAspect="1"/>
          </p:cNvPicPr>
          <p:nvPr/>
        </p:nvPicPr>
        <p:blipFill>
          <a:blip r:embed="rId4"/>
          <a:stretch>
            <a:fillRect/>
          </a:stretch>
        </p:blipFill>
        <p:spPr>
          <a:xfrm>
            <a:off x="469900" y="2481965"/>
            <a:ext cx="3786610" cy="3083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70788"/>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coverage-Maps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3G coverage is </a:t>
            </a:r>
            <a:r>
              <a:rPr lang="fr-FR" dirty="0">
                <a:solidFill>
                  <a:srgbClr val="7F7F7F"/>
                </a:solidFill>
              </a:rPr>
              <a:t>closely similar to </a:t>
            </a:r>
            <a:r>
              <a:rPr lang="fr-FR" dirty="0">
                <a:solidFill>
                  <a:srgbClr val="7F7F7F"/>
                </a:solidFill>
                <a:latin typeface="Verdana"/>
                <a:ea typeface="Verdana"/>
                <a:cs typeface="Verdana"/>
                <a:sym typeface="Verdana"/>
              </a:rPr>
              <a:t>CELTISS</a:t>
            </a:r>
            <a:r>
              <a:rPr lang="fr-FR" dirty="0">
                <a:solidFill>
                  <a:srgbClr val="7F7F7F"/>
                </a:solidFill>
              </a:rPr>
              <a:t> with 91,03% of samples better than </a:t>
            </a:r>
            <a:br>
              <a:rPr lang="fr-FR" dirty="0">
                <a:solidFill>
                  <a:srgbClr val="7F7F7F"/>
                </a:solidFill>
              </a:rPr>
            </a:br>
            <a:r>
              <a:rPr lang="fr-FR" dirty="0">
                <a:solidFill>
                  <a:srgbClr val="7F7F7F"/>
                </a:solidFill>
              </a:rPr>
              <a:t>-85 dBm against 91,29% for MOOV and 75,76% for CELTISS. </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5">
            <a:alphaModFix/>
          </a:blip>
          <a:srcRect/>
          <a:stretch/>
        </p:blipFill>
        <p:spPr>
          <a:xfrm>
            <a:off x="468514" y="2496802"/>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6">
            <a:alphaModFix/>
          </a:blip>
          <a:srcRect l="8657" r="10313"/>
          <a:stretch/>
        </p:blipFill>
        <p:spPr>
          <a:xfrm>
            <a:off x="4430919" y="2487689"/>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Picture 8">
            <a:extLst>
              <a:ext uri="{FF2B5EF4-FFF2-40B4-BE49-F238E27FC236}">
                <a16:creationId xmlns:a16="http://schemas.microsoft.com/office/drawing/2014/main" id="{324ECF5F-A5A2-6337-14C7-256B981E7847}"/>
              </a:ext>
            </a:extLst>
          </p:cNvPr>
          <p:cNvPicPr>
            <a:picLocks noChangeAspect="1"/>
          </p:cNvPicPr>
          <p:nvPr/>
        </p:nvPicPr>
        <p:blipFill>
          <a:blip r:embed="rId7"/>
          <a:stretch>
            <a:fillRect/>
          </a:stretch>
        </p:blipFill>
        <p:spPr>
          <a:xfrm>
            <a:off x="2334961" y="2481965"/>
            <a:ext cx="1888287" cy="836036"/>
          </a:xfrm>
          <a:prstGeom prst="rect">
            <a:avLst/>
          </a:prstGeom>
        </p:spPr>
      </p:pic>
      <p:pic>
        <p:nvPicPr>
          <p:cNvPr id="15" name="Picture 14">
            <a:extLst>
              <a:ext uri="{FF2B5EF4-FFF2-40B4-BE49-F238E27FC236}">
                <a16:creationId xmlns:a16="http://schemas.microsoft.com/office/drawing/2014/main" id="{72ED7072-A849-83C9-D19C-C71FB4771FAA}"/>
              </a:ext>
            </a:extLst>
          </p:cNvPr>
          <p:cNvPicPr>
            <a:picLocks noChangeAspect="1"/>
          </p:cNvPicPr>
          <p:nvPr/>
        </p:nvPicPr>
        <p:blipFill>
          <a:blip r:embed="rId8"/>
          <a:stretch>
            <a:fillRect/>
          </a:stretch>
        </p:blipFill>
        <p:spPr>
          <a:xfrm>
            <a:off x="6469625" y="2481966"/>
            <a:ext cx="1747901" cy="836036"/>
          </a:xfrm>
          <a:prstGeom prst="rect">
            <a:avLst/>
          </a:prstGeom>
        </p:spPr>
      </p:pic>
      <p:pic>
        <p:nvPicPr>
          <p:cNvPr id="17" name="Picture 16">
            <a:extLst>
              <a:ext uri="{FF2B5EF4-FFF2-40B4-BE49-F238E27FC236}">
                <a16:creationId xmlns:a16="http://schemas.microsoft.com/office/drawing/2014/main" id="{F939A5F5-0FD9-1982-4EE1-E51F0CF7CCAA}"/>
              </a:ext>
            </a:extLst>
          </p:cNvPr>
          <p:cNvPicPr>
            <a:picLocks noChangeAspect="1"/>
          </p:cNvPicPr>
          <p:nvPr/>
        </p:nvPicPr>
        <p:blipFill>
          <a:blip r:embed="rId9"/>
          <a:stretch>
            <a:fillRect/>
          </a:stretch>
        </p:blipFill>
        <p:spPr>
          <a:xfrm>
            <a:off x="8378170" y="2510745"/>
            <a:ext cx="3653291" cy="30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C06AEE39-F1C4-7230-FC01-CEDB11C29A1B}"/>
              </a:ext>
            </a:extLst>
          </p:cNvPr>
          <p:cNvPicPr>
            <a:picLocks noChangeAspect="1"/>
          </p:cNvPicPr>
          <p:nvPr/>
        </p:nvPicPr>
        <p:blipFill>
          <a:blip r:embed="rId10"/>
          <a:stretch>
            <a:fillRect/>
          </a:stretch>
        </p:blipFill>
        <p:spPr>
          <a:xfrm>
            <a:off x="10256233" y="2510746"/>
            <a:ext cx="1773842" cy="807256"/>
          </a:xfrm>
          <a:prstGeom prst="rect">
            <a:avLst/>
          </a:prstGeo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8"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1898576851"/>
              </p:ext>
            </p:extLst>
          </p:nvPr>
        </p:nvGraphicFramePr>
        <p:xfrm>
          <a:off x="510575" y="2150262"/>
          <a:ext cx="9050218" cy="4368020"/>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4G 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4G coverage and meets ARCEP requirements for </a:t>
            </a:r>
            <a:r>
              <a:rPr lang="fr-FR" dirty="0" err="1">
                <a:solidFill>
                  <a:srgbClr val="7F7F7F"/>
                </a:solidFill>
                <a:latin typeface="Verdana"/>
                <a:ea typeface="Verdana"/>
                <a:cs typeface="Verdana"/>
                <a:sym typeface="Verdana"/>
              </a:rPr>
              <a:t>incar</a:t>
            </a:r>
            <a:r>
              <a:rPr lang="fr-FR" dirty="0">
                <a:solidFill>
                  <a:srgbClr val="7F7F7F"/>
                </a:solidFill>
                <a:latin typeface="Verdana"/>
                <a:ea typeface="Verdana"/>
                <a:cs typeface="Verdana"/>
                <a:sym typeface="Verdana"/>
              </a:rPr>
              <a:t> and outdoor morphologies but, all operators failed to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requirements for indoor. </a:t>
            </a: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a:cxnSpLocks/>
          </p:cNvCxnSpPr>
          <p:nvPr/>
        </p:nvCxnSpPr>
        <p:spPr>
          <a:xfrm>
            <a:off x="1108952" y="3184086"/>
            <a:ext cx="8103141"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4" name="Picture 3">
            <a:extLst>
              <a:ext uri="{FF2B5EF4-FFF2-40B4-BE49-F238E27FC236}">
                <a16:creationId xmlns:a16="http://schemas.microsoft.com/office/drawing/2014/main" id="{2682ABFE-D9A3-343F-B0A8-169A09CD29B0}"/>
              </a:ext>
            </a:extLst>
          </p:cNvPr>
          <p:cNvPicPr>
            <a:picLocks noChangeAspect="1"/>
          </p:cNvPicPr>
          <p:nvPr/>
        </p:nvPicPr>
        <p:blipFill>
          <a:blip r:embed="rId3"/>
          <a:stretch>
            <a:fillRect/>
          </a:stretch>
        </p:blipFill>
        <p:spPr>
          <a:xfrm>
            <a:off x="469901" y="1967419"/>
            <a:ext cx="3753347" cy="32793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coverage - Maps</a:t>
            </a:r>
            <a:br>
              <a:rPr lang="fr-FR" sz="2400" dirty="0">
                <a:solidFill>
                  <a:srgbClr val="414141"/>
                </a:solidFill>
              </a:rPr>
            </a:br>
            <a:br>
              <a:rPr lang="fr-FR" sz="2400" dirty="0">
                <a:solidFill>
                  <a:srgbClr val="414141"/>
                </a:solidFill>
              </a:rPr>
            </a:br>
            <a:r>
              <a:rPr lang="fr-FR" dirty="0">
                <a:solidFill>
                  <a:srgbClr val="7F7F7F"/>
                </a:solidFill>
              </a:rPr>
              <a:t>CELTISS</a:t>
            </a:r>
            <a:r>
              <a:rPr lang="fr-FR" dirty="0">
                <a:solidFill>
                  <a:srgbClr val="7F7F7F"/>
                </a:solidFill>
                <a:latin typeface="Verdana"/>
                <a:ea typeface="Verdana"/>
                <a:cs typeface="Verdana"/>
                <a:sym typeface="Verdana"/>
              </a:rPr>
              <a:t>’s 4G coverage is slightly better</a:t>
            </a:r>
            <a:r>
              <a:rPr lang="fr-FR" dirty="0">
                <a:solidFill>
                  <a:srgbClr val="7F7F7F"/>
                </a:solidFill>
              </a:rPr>
              <a:t> than</a:t>
            </a:r>
            <a:r>
              <a:rPr lang="fr-FR" dirty="0">
                <a:solidFill>
                  <a:srgbClr val="7F7F7F"/>
                </a:solidFill>
                <a:latin typeface="Verdana"/>
                <a:ea typeface="Verdana"/>
                <a:cs typeface="Verdana"/>
                <a:sym typeface="Verdana"/>
              </a:rPr>
              <a:t> MTN’s.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4">
            <a:alphaModFix/>
          </a:blip>
          <a:srcRect/>
          <a:stretch/>
        </p:blipFill>
        <p:spPr>
          <a:xfrm>
            <a:off x="469900" y="1966288"/>
            <a:ext cx="258077" cy="258077"/>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BE5BAD02-05C4-EEE9-29CC-F8A31A4CE075}"/>
              </a:ext>
            </a:extLst>
          </p:cNvPr>
          <p:cNvPicPr>
            <a:picLocks noChangeAspect="1"/>
          </p:cNvPicPr>
          <p:nvPr/>
        </p:nvPicPr>
        <p:blipFill>
          <a:blip r:embed="rId5"/>
          <a:stretch>
            <a:fillRect/>
          </a:stretch>
        </p:blipFill>
        <p:spPr>
          <a:xfrm>
            <a:off x="2693993" y="1966221"/>
            <a:ext cx="1529255" cy="828094"/>
          </a:xfrm>
          <a:prstGeom prst="rect">
            <a:avLst/>
          </a:prstGeom>
        </p:spPr>
      </p:pic>
      <p:pic>
        <p:nvPicPr>
          <p:cNvPr id="10" name="Picture 9">
            <a:extLst>
              <a:ext uri="{FF2B5EF4-FFF2-40B4-BE49-F238E27FC236}">
                <a16:creationId xmlns:a16="http://schemas.microsoft.com/office/drawing/2014/main" id="{4B3E678B-4938-13F1-83F0-6F602E40A472}"/>
              </a:ext>
            </a:extLst>
          </p:cNvPr>
          <p:cNvPicPr>
            <a:picLocks noChangeAspect="1"/>
          </p:cNvPicPr>
          <p:nvPr/>
        </p:nvPicPr>
        <p:blipFill>
          <a:blip r:embed="rId6"/>
          <a:stretch>
            <a:fillRect/>
          </a:stretch>
        </p:blipFill>
        <p:spPr>
          <a:xfrm>
            <a:off x="4400362" y="1999725"/>
            <a:ext cx="3577804" cy="3287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400362" y="1999725"/>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Picture 15">
            <a:extLst>
              <a:ext uri="{FF2B5EF4-FFF2-40B4-BE49-F238E27FC236}">
                <a16:creationId xmlns:a16="http://schemas.microsoft.com/office/drawing/2014/main" id="{90368185-B094-D544-1645-6ADF4EC981A7}"/>
              </a:ext>
            </a:extLst>
          </p:cNvPr>
          <p:cNvPicPr>
            <a:picLocks noChangeAspect="1"/>
          </p:cNvPicPr>
          <p:nvPr/>
        </p:nvPicPr>
        <p:blipFill>
          <a:blip r:embed="rId8"/>
          <a:stretch>
            <a:fillRect/>
          </a:stretch>
        </p:blipFill>
        <p:spPr>
          <a:xfrm>
            <a:off x="6322562" y="1966221"/>
            <a:ext cx="1646192" cy="829734"/>
          </a:xfrm>
          <a:prstGeom prst="rect">
            <a:avLst/>
          </a:prstGeom>
        </p:spPr>
      </p:pic>
      <p:pic>
        <p:nvPicPr>
          <p:cNvPr id="18" name="Picture 17">
            <a:extLst>
              <a:ext uri="{FF2B5EF4-FFF2-40B4-BE49-F238E27FC236}">
                <a16:creationId xmlns:a16="http://schemas.microsoft.com/office/drawing/2014/main" id="{5B8311C8-5F77-D230-CACB-0DAFB86CF8F0}"/>
              </a:ext>
            </a:extLst>
          </p:cNvPr>
          <p:cNvPicPr>
            <a:picLocks noChangeAspect="1"/>
          </p:cNvPicPr>
          <p:nvPr/>
        </p:nvPicPr>
        <p:blipFill>
          <a:blip r:embed="rId9"/>
          <a:stretch>
            <a:fillRect/>
          </a:stretch>
        </p:blipFill>
        <p:spPr>
          <a:xfrm>
            <a:off x="8119515" y="1999725"/>
            <a:ext cx="3816846" cy="3254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10A8FE06-E4C0-A911-A825-A76D7D947603}"/>
              </a:ext>
            </a:extLst>
          </p:cNvPr>
          <p:cNvPicPr>
            <a:picLocks noChangeAspect="1"/>
          </p:cNvPicPr>
          <p:nvPr/>
        </p:nvPicPr>
        <p:blipFill>
          <a:blip r:embed="rId10"/>
          <a:stretch>
            <a:fillRect/>
          </a:stretch>
        </p:blipFill>
        <p:spPr>
          <a:xfrm>
            <a:off x="10503778" y="1999725"/>
            <a:ext cx="1432583" cy="794590"/>
          </a:xfrm>
          <a:prstGeom prst="rect">
            <a:avLst/>
          </a:prstGeom>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11">
            <a:alphaModFix/>
          </a:blip>
          <a:srcRect/>
          <a:stretch/>
        </p:blipFill>
        <p:spPr>
          <a:xfrm>
            <a:off x="8155280" y="1969506"/>
            <a:ext cx="251494" cy="258077"/>
          </a:xfrm>
          <a:prstGeom prst="rect">
            <a:avLst/>
          </a:prstGeom>
          <a:noFill/>
          <a:ln>
            <a:noFill/>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voice service</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2659154565"/>
              </p:ext>
            </p:extLst>
          </p:nvPr>
        </p:nvGraphicFramePr>
        <p:xfrm>
          <a:off x="469900" y="2096760"/>
          <a:ext cx="3637866" cy="4218315"/>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Accessibility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accessibility to voice service compared to competitors,</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Only MTN and CELTISS meet ARCEP requirements.</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a:cxnSpLocks/>
          </p:cNvCxnSpPr>
          <p:nvPr/>
        </p:nvCxnSpPr>
        <p:spPr>
          <a:xfrm>
            <a:off x="963038" y="5424376"/>
            <a:ext cx="3144728" cy="0"/>
          </a:xfrm>
          <a:prstGeom prst="straightConnector1">
            <a:avLst/>
          </a:prstGeom>
          <a:noFill/>
          <a:ln w="28575" cap="flat" cmpd="sng">
            <a:solidFill>
              <a:srgbClr val="DA291C"/>
            </a:solidFill>
            <a:prstDash val="dash"/>
            <a:round/>
            <a:headEnd type="none" w="sm" len="sm"/>
            <a:tailEnd type="none" w="sm" len="sm"/>
          </a:ln>
        </p:spPr>
      </p:cxnSp>
      <p:graphicFrame>
        <p:nvGraphicFramePr>
          <p:cNvPr id="15"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3916407207"/>
              </p:ext>
            </p:extLst>
          </p:nvPr>
        </p:nvGraphicFramePr>
        <p:xfrm>
          <a:off x="4463645" y="2096760"/>
          <a:ext cx="7258455" cy="421831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3543451523"/>
              </p:ext>
            </p:extLst>
          </p:nvPr>
        </p:nvGraphicFramePr>
        <p:xfrm>
          <a:off x="469900" y="2177077"/>
          <a:ext cx="2730500" cy="4377227"/>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560175"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Integrity Voice quality Mean Opinion Score</a:t>
            </a:r>
            <a:br>
              <a:rPr lang="fr-FR" sz="2400" dirty="0">
                <a:solidFill>
                  <a:srgbClr val="414141"/>
                </a:solidFill>
              </a:rPr>
            </a:br>
            <a:br>
              <a:rPr lang="fr-FR" sz="2400" dirty="0">
                <a:solidFill>
                  <a:srgbClr val="414141"/>
                </a:solidFill>
              </a:rPr>
            </a:br>
            <a:r>
              <a:rPr lang="fr-FR" sz="1800" dirty="0">
                <a:solidFill>
                  <a:srgbClr val="7F7F7F"/>
                </a:solidFill>
              </a:rPr>
              <a:t>In Porto-Novo, MOOV</a:t>
            </a:r>
            <a:r>
              <a:rPr lang="fr-FR" sz="1800" dirty="0">
                <a:solidFill>
                  <a:srgbClr val="7F7F7F"/>
                </a:solidFill>
                <a:latin typeface="Verdana"/>
                <a:ea typeface="Verdana"/>
                <a:cs typeface="Verdana"/>
                <a:sym typeface="Verdana"/>
              </a:rPr>
              <a:t> has the best MOS and ratio of excellent and good Voice Quality samples compared to MTN’s and </a:t>
            </a:r>
            <a:r>
              <a:rPr lang="fr-FR" sz="1800" dirty="0">
                <a:solidFill>
                  <a:srgbClr val="7F7F7F"/>
                </a:solidFill>
              </a:rPr>
              <a:t>CELTISS</a:t>
            </a:r>
            <a:r>
              <a:rPr lang="fr-FR" sz="1800" dirty="0">
                <a:solidFill>
                  <a:srgbClr val="7F7F7F"/>
                </a:solidFill>
                <a:latin typeface="Verdana"/>
                <a:ea typeface="Verdana"/>
                <a:cs typeface="Verdana"/>
                <a:sym typeface="Verdana"/>
              </a:rPr>
              <a:t>’S,</a:t>
            </a:r>
            <a:br>
              <a:rPr lang="fr-FR" sz="1800" dirty="0">
                <a:solidFill>
                  <a:srgbClr val="7F7F7F"/>
                </a:solidFill>
              </a:rPr>
            </a:br>
            <a:r>
              <a:rPr lang="fr-FR" sz="1800" dirty="0">
                <a:solidFill>
                  <a:srgbClr val="7F7F7F"/>
                </a:solidFill>
              </a:rPr>
              <a:t>MTN’s speech quality MOS (3,8) is closely simular to MOOV’s (3,83) and CELTISS’s MOS (3,79).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flipV="1">
            <a:off x="998806" y="4042181"/>
            <a:ext cx="1237957" cy="12900"/>
          </a:xfrm>
          <a:prstGeom prst="straightConnector1">
            <a:avLst/>
          </a:prstGeom>
          <a:noFill/>
          <a:ln w="28575" cap="flat" cmpd="sng">
            <a:solidFill>
              <a:srgbClr val="DA291C"/>
            </a:solidFill>
            <a:prstDash val="dash"/>
            <a:round/>
            <a:headEnd type="none" w="sm" len="sm"/>
            <a:tailEnd type="none" w="sm" len="sm"/>
          </a:ln>
        </p:spPr>
      </p:cxnSp>
      <p:graphicFrame>
        <p:nvGraphicFramePr>
          <p:cNvPr id="14"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2182723227"/>
              </p:ext>
            </p:extLst>
          </p:nvPr>
        </p:nvGraphicFramePr>
        <p:xfrm>
          <a:off x="3362178" y="2177077"/>
          <a:ext cx="8359922" cy="437722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22" name="Picture 21">
            <a:extLst>
              <a:ext uri="{FF2B5EF4-FFF2-40B4-BE49-F238E27FC236}">
                <a16:creationId xmlns:a16="http://schemas.microsoft.com/office/drawing/2014/main" id="{35623507-5E7D-EFDB-7969-8E512473980C}"/>
              </a:ext>
            </a:extLst>
          </p:cNvPr>
          <p:cNvPicPr>
            <a:picLocks noChangeAspect="1"/>
          </p:cNvPicPr>
          <p:nvPr/>
        </p:nvPicPr>
        <p:blipFill>
          <a:blip r:embed="rId3"/>
          <a:stretch>
            <a:fillRect/>
          </a:stretch>
        </p:blipFill>
        <p:spPr>
          <a:xfrm>
            <a:off x="8360598" y="2502668"/>
            <a:ext cx="3515489" cy="3022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623887" y="203905"/>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Integrity Voice quality maps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around </a:t>
            </a:r>
            <a:r>
              <a:rPr lang="fr-FR" dirty="0">
                <a:solidFill>
                  <a:srgbClr val="7F7F7F"/>
                </a:solidFill>
              </a:rPr>
              <a:t>3,28</a:t>
            </a:r>
            <a:r>
              <a:rPr lang="fr-FR" dirty="0">
                <a:solidFill>
                  <a:srgbClr val="7F7F7F"/>
                </a:solidFill>
                <a:latin typeface="Verdana"/>
                <a:ea typeface="Verdana"/>
                <a:cs typeface="Verdana"/>
                <a:sym typeface="Verdana"/>
              </a:rPr>
              <a:t>% of MOS samples lower than 2.2 against 3,22% for MOOV and 5,49% for CELTISS,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Values lower than 2,2 </a:t>
            </a:r>
            <a:r>
              <a:rPr lang="fr-FR" dirty="0">
                <a:solidFill>
                  <a:srgbClr val="7F7F7F"/>
                </a:solidFill>
              </a:rPr>
              <a:t>pose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risk</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bad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users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perceived</a:t>
            </a:r>
            <a:r>
              <a:rPr lang="fr-FR" dirty="0">
                <a:solidFill>
                  <a:srgbClr val="7F7F7F"/>
                </a:solidFill>
                <a:latin typeface="Verdana"/>
                <a:ea typeface="Verdana"/>
                <a:cs typeface="Verdana"/>
                <a:sym typeface="Verdana"/>
              </a:rPr>
              <a:t> voice quality and silente calls.</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26</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6" name="Google Shape;1994;p39">
            <a:extLst>
              <a:ext uri="{FF2B5EF4-FFF2-40B4-BE49-F238E27FC236}">
                <a16:creationId xmlns:a16="http://schemas.microsoft.com/office/drawing/2014/main" id="{60B83499-3BA6-7D8C-D726-AF2FA5820056}"/>
              </a:ext>
            </a:extLst>
          </p:cNvPr>
          <p:cNvPicPr preferRelativeResize="0"/>
          <p:nvPr/>
        </p:nvPicPr>
        <p:blipFill rotWithShape="1">
          <a:blip r:embed="rId4">
            <a:alphaModFix/>
          </a:blip>
          <a:srcRect/>
          <a:stretch/>
        </p:blipFill>
        <p:spPr>
          <a:xfrm>
            <a:off x="8367140" y="2522326"/>
            <a:ext cx="251494" cy="258077"/>
          </a:xfrm>
          <a:prstGeom prst="rect">
            <a:avLst/>
          </a:prstGeom>
          <a:noFill/>
          <a:ln>
            <a:noFill/>
          </a:ln>
        </p:spPr>
      </p:pic>
      <p:pic>
        <p:nvPicPr>
          <p:cNvPr id="4" name="Picture 3">
            <a:extLst>
              <a:ext uri="{FF2B5EF4-FFF2-40B4-BE49-F238E27FC236}">
                <a16:creationId xmlns:a16="http://schemas.microsoft.com/office/drawing/2014/main" id="{325D3778-8103-84EC-E65B-DC4747167716}"/>
              </a:ext>
            </a:extLst>
          </p:cNvPr>
          <p:cNvPicPr>
            <a:picLocks noChangeAspect="1"/>
          </p:cNvPicPr>
          <p:nvPr/>
        </p:nvPicPr>
        <p:blipFill>
          <a:blip r:embed="rId5"/>
          <a:stretch>
            <a:fillRect/>
          </a:stretch>
        </p:blipFill>
        <p:spPr>
          <a:xfrm>
            <a:off x="623887" y="2502663"/>
            <a:ext cx="3602040" cy="3037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25108584-81D7-5B43-20F6-485404E8A0BC}"/>
              </a:ext>
            </a:extLst>
          </p:cNvPr>
          <p:cNvPicPr>
            <a:picLocks noChangeAspect="1"/>
          </p:cNvPicPr>
          <p:nvPr/>
        </p:nvPicPr>
        <p:blipFill>
          <a:blip r:embed="rId6"/>
          <a:stretch>
            <a:fillRect/>
          </a:stretch>
        </p:blipFill>
        <p:spPr>
          <a:xfrm>
            <a:off x="2937456" y="2502662"/>
            <a:ext cx="1285792" cy="802942"/>
          </a:xfrm>
          <a:prstGeom prst="rect">
            <a:avLst/>
          </a:prstGeom>
        </p:spPr>
      </p:pic>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7">
            <a:alphaModFix/>
          </a:blip>
          <a:srcRect/>
          <a:stretch/>
        </p:blipFill>
        <p:spPr>
          <a:xfrm>
            <a:off x="637042" y="2519898"/>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7" name="Picture 16">
            <a:extLst>
              <a:ext uri="{FF2B5EF4-FFF2-40B4-BE49-F238E27FC236}">
                <a16:creationId xmlns:a16="http://schemas.microsoft.com/office/drawing/2014/main" id="{D404C430-C5FB-90EE-59B2-2E75ECE51370}"/>
              </a:ext>
            </a:extLst>
          </p:cNvPr>
          <p:cNvPicPr>
            <a:picLocks noChangeAspect="1"/>
          </p:cNvPicPr>
          <p:nvPr/>
        </p:nvPicPr>
        <p:blipFill>
          <a:blip r:embed="rId8"/>
          <a:stretch>
            <a:fillRect/>
          </a:stretch>
        </p:blipFill>
        <p:spPr>
          <a:xfrm>
            <a:off x="4373749" y="2502662"/>
            <a:ext cx="3786577" cy="2993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9">
            <a:alphaModFix/>
          </a:blip>
          <a:srcRect l="8657" r="10313"/>
          <a:stretch/>
        </p:blipFill>
        <p:spPr>
          <a:xfrm>
            <a:off x="4408270" y="2539496"/>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Picture 19">
            <a:extLst>
              <a:ext uri="{FF2B5EF4-FFF2-40B4-BE49-F238E27FC236}">
                <a16:creationId xmlns:a16="http://schemas.microsoft.com/office/drawing/2014/main" id="{C21C4D21-9CD7-03F7-7F54-64D6E4AF9140}"/>
              </a:ext>
            </a:extLst>
          </p:cNvPr>
          <p:cNvPicPr>
            <a:picLocks noChangeAspect="1"/>
          </p:cNvPicPr>
          <p:nvPr/>
        </p:nvPicPr>
        <p:blipFill>
          <a:blip r:embed="rId10"/>
          <a:stretch>
            <a:fillRect/>
          </a:stretch>
        </p:blipFill>
        <p:spPr>
          <a:xfrm>
            <a:off x="6836376" y="2502662"/>
            <a:ext cx="1324076" cy="799112"/>
          </a:xfrm>
          <a:prstGeom prst="rect">
            <a:avLst/>
          </a:prstGeom>
        </p:spPr>
      </p:pic>
      <p:pic>
        <p:nvPicPr>
          <p:cNvPr id="24" name="Picture 23">
            <a:extLst>
              <a:ext uri="{FF2B5EF4-FFF2-40B4-BE49-F238E27FC236}">
                <a16:creationId xmlns:a16="http://schemas.microsoft.com/office/drawing/2014/main" id="{F31934DF-4C20-77EA-823F-B58FABBC5B36}"/>
              </a:ext>
            </a:extLst>
          </p:cNvPr>
          <p:cNvPicPr>
            <a:picLocks noChangeAspect="1"/>
          </p:cNvPicPr>
          <p:nvPr/>
        </p:nvPicPr>
        <p:blipFill>
          <a:blip r:embed="rId11"/>
          <a:stretch>
            <a:fillRect/>
          </a:stretch>
        </p:blipFill>
        <p:spPr>
          <a:xfrm>
            <a:off x="10622951" y="2502668"/>
            <a:ext cx="1253134" cy="781876"/>
          </a:xfrm>
          <a:prstGeom prst="rect">
            <a:avLst/>
          </a:prstGeom>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1749809716"/>
              </p:ext>
            </p:extLst>
          </p:nvPr>
        </p:nvGraphicFramePr>
        <p:xfrm>
          <a:off x="1519237" y="1863644"/>
          <a:ext cx="9153525" cy="4523087"/>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Retainability 2G/3G DROPPED CALLS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t>
            </a:r>
            <a:r>
              <a:rPr lang="fr-FR" dirty="0">
                <a:solidFill>
                  <a:srgbClr val="7F7F7F"/>
                </a:solidFill>
              </a:rPr>
              <a:t>is clair leader in term of retainability by having the lowest </a:t>
            </a:r>
            <a:r>
              <a:rPr lang="fr-FR" dirty="0">
                <a:solidFill>
                  <a:srgbClr val="7F7F7F"/>
                </a:solidFill>
                <a:latin typeface="Verdana"/>
                <a:ea typeface="Verdana"/>
                <a:cs typeface="Verdana"/>
                <a:sym typeface="Verdana"/>
              </a:rPr>
              <a:t>Call Drop Rate,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Only MTN meets ARCEP requirements.</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a:cxnSpLocks/>
          </p:cNvCxnSpPr>
          <p:nvPr/>
        </p:nvCxnSpPr>
        <p:spPr>
          <a:xfrm>
            <a:off x="2003898" y="4667986"/>
            <a:ext cx="8511702"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dirty="0">
                <a:solidFill>
                  <a:srgbClr val="7F7F7F"/>
                </a:solidFill>
                <a:latin typeface="Verdana"/>
                <a:ea typeface="Verdana"/>
                <a:cs typeface="Verdana"/>
                <a:sym typeface="Verdana"/>
              </a:rPr>
            </a:br>
            <a:r>
              <a:rPr lang="fr-FR" dirty="0">
                <a:solidFill>
                  <a:srgbClr val="7F7F7F"/>
                </a:solidFill>
              </a:rPr>
              <a:t>All operators </a:t>
            </a:r>
            <a:r>
              <a:rPr lang="fr-FR" dirty="0">
                <a:solidFill>
                  <a:srgbClr val="7F7F7F"/>
                </a:solidFill>
                <a:latin typeface="Verdana"/>
                <a:ea typeface="Verdana"/>
                <a:cs typeface="Verdana"/>
                <a:sym typeface="Verdana"/>
              </a:rPr>
              <a:t>have more than 98% of voice calls carried out over</a:t>
            </a:r>
            <a:r>
              <a:rPr lang="fr-FR" dirty="0">
                <a:solidFill>
                  <a:srgbClr val="7F7F7F"/>
                </a:solidFill>
              </a:rPr>
              <a:t> </a:t>
            </a:r>
            <a:r>
              <a:rPr lang="fr-FR" dirty="0">
                <a:solidFill>
                  <a:srgbClr val="7F7F7F"/>
                </a:solidFill>
                <a:latin typeface="Verdana"/>
                <a:ea typeface="Verdana"/>
                <a:cs typeface="Verdana"/>
                <a:sym typeface="Verdana"/>
              </a:rPr>
              <a:t>3G, </a:t>
            </a:r>
            <a:br>
              <a:rPr lang="fr-FR" dirty="0">
                <a:solidFill>
                  <a:srgbClr val="7F7F7F"/>
                </a:solidFill>
                <a:latin typeface="Verdana"/>
                <a:ea typeface="Verdana"/>
                <a:cs typeface="Verdana"/>
                <a:sym typeface="Verdana"/>
              </a:rPr>
            </a:br>
            <a:r>
              <a:rPr lang="fr-FR" dirty="0">
                <a:solidFill>
                  <a:srgbClr val="7F7F7F"/>
                </a:solidFill>
              </a:rPr>
              <a:t>All operators </a:t>
            </a:r>
            <a:r>
              <a:rPr lang="fr-FR" dirty="0">
                <a:solidFill>
                  <a:srgbClr val="7F7F7F"/>
                </a:solidFill>
                <a:latin typeface="Verdana"/>
                <a:ea typeface="Verdana"/>
                <a:cs typeface="Verdana"/>
                <a:sym typeface="Verdana"/>
              </a:rPr>
              <a:t>use mainly U2100, </a:t>
            </a:r>
            <a:r>
              <a:rPr lang="fr-FR" dirty="0">
                <a:solidFill>
                  <a:srgbClr val="7F7F7F"/>
                </a:solidFill>
              </a:rPr>
              <a:t>but MTN has the highest ratio of U900 usage with 23,70% against 17,44% for MOOV and 13,74% for CELTISS.</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3247095"/>
              </p:ext>
            </p:extLst>
          </p:nvPr>
        </p:nvGraphicFramePr>
        <p:xfrm>
          <a:off x="469900" y="2310928"/>
          <a:ext cx="3539392" cy="30540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4124466426"/>
              </p:ext>
            </p:extLst>
          </p:nvPr>
        </p:nvGraphicFramePr>
        <p:xfrm>
          <a:off x="4112455" y="2310928"/>
          <a:ext cx="3967089" cy="30465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109223851"/>
              </p:ext>
            </p:extLst>
          </p:nvPr>
        </p:nvGraphicFramePr>
        <p:xfrm>
          <a:off x="8182707" y="2310928"/>
          <a:ext cx="3852057" cy="304657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parameters EC/NO comparison</a:t>
            </a:r>
            <a:br>
              <a:rPr lang="fr-FR" sz="2400" dirty="0">
                <a:solidFill>
                  <a:srgbClr val="414141"/>
                </a:solidFill>
              </a:rPr>
            </a:br>
            <a:br>
              <a:rPr lang="fr-FR" sz="2400" dirty="0">
                <a:solidFill>
                  <a:srgbClr val="414141"/>
                </a:solidFill>
              </a:rPr>
            </a:br>
            <a:r>
              <a:rPr lang="fr-FR" dirty="0">
                <a:solidFill>
                  <a:srgbClr val="7F7F7F"/>
                </a:solidFill>
              </a:rPr>
              <a:t>24</a:t>
            </a:r>
            <a:r>
              <a:rPr lang="fr-FR" dirty="0">
                <a:solidFill>
                  <a:srgbClr val="7F7F7F"/>
                </a:solidFill>
                <a:latin typeface="Verdana"/>
                <a:ea typeface="Verdana"/>
                <a:cs typeface="Verdana"/>
                <a:sym typeface="Verdana"/>
              </a:rPr>
              <a:t>,59% of drive test samples are showing a very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level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This is </a:t>
            </a:r>
            <a:r>
              <a:rPr lang="fr-FR" dirty="0" err="1">
                <a:solidFill>
                  <a:srgbClr val="7F7F7F"/>
                </a:solidFill>
                <a:latin typeface="Verdana"/>
                <a:ea typeface="Verdana"/>
                <a:cs typeface="Verdana"/>
                <a:sym typeface="Verdana"/>
              </a:rPr>
              <a:t>correlated</a:t>
            </a:r>
            <a:r>
              <a:rPr lang="fr-FR" dirty="0">
                <a:solidFill>
                  <a:srgbClr val="7F7F7F"/>
                </a:solidFill>
                <a:latin typeface="Verdana"/>
                <a:ea typeface="Verdana"/>
                <a:cs typeface="Verdana"/>
                <a:sym typeface="Verdana"/>
              </a:rPr>
              <a:t> to the number of 3G carriers : MTN is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2 carriers against 3 and 4 for CELTISS and MOOV </a:t>
            </a:r>
            <a:r>
              <a:rPr lang="fr-FR" dirty="0" err="1">
                <a:solidFill>
                  <a:srgbClr val="7F7F7F"/>
                </a:solidFill>
                <a:latin typeface="Verdana"/>
                <a:ea typeface="Verdana"/>
                <a:cs typeface="Verdana"/>
                <a:sym typeface="Verdana"/>
              </a:rPr>
              <a:t>respectively</a:t>
            </a:r>
            <a:r>
              <a:rPr lang="fr-FR" dirty="0">
                <a:solidFill>
                  <a:srgbClr val="7F7F7F"/>
                </a:solidFill>
                <a:latin typeface="Verdana"/>
                <a:ea typeface="Verdana"/>
                <a:cs typeface="Verdana"/>
                <a:sym typeface="Verdana"/>
              </a:rPr>
              <a:t>. Also3G </a:t>
            </a:r>
            <a:r>
              <a:rPr lang="fr-FR" dirty="0" err="1">
                <a:solidFill>
                  <a:srgbClr val="7F7F7F"/>
                </a:solidFill>
                <a:latin typeface="Verdana"/>
                <a:ea typeface="Verdana"/>
                <a:cs typeface="Verdana"/>
                <a:sym typeface="Verdana"/>
              </a:rPr>
              <a:t>traffic</a:t>
            </a:r>
            <a:r>
              <a:rPr lang="fr-FR" dirty="0">
                <a:solidFill>
                  <a:srgbClr val="7F7F7F"/>
                </a:solidFill>
                <a:latin typeface="Verdana"/>
                <a:ea typeface="Verdana"/>
                <a:cs typeface="Verdana"/>
                <a:sym typeface="Verdana"/>
              </a:rPr>
              <a:t> is carried mainly by U2100 for competitors </a:t>
            </a:r>
            <a:r>
              <a:rPr lang="fr-FR" dirty="0" err="1">
                <a:solidFill>
                  <a:srgbClr val="7F7F7F"/>
                </a:solidFill>
                <a:latin typeface="Verdana"/>
                <a:ea typeface="Verdana"/>
                <a:cs typeface="Verdana"/>
                <a:sym typeface="Verdana"/>
              </a:rPr>
              <a:t>while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distributed</a:t>
            </a:r>
            <a:r>
              <a:rPr lang="fr-FR" dirty="0">
                <a:solidFill>
                  <a:srgbClr val="7F7F7F"/>
                </a:solidFill>
                <a:latin typeface="Verdana"/>
                <a:ea typeface="Verdana"/>
                <a:cs typeface="Verdana"/>
                <a:sym typeface="Verdana"/>
              </a:rPr>
              <a:t> over U900 and U2100 for MTN. </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3103582567"/>
              </p:ext>
            </p:extLst>
          </p:nvPr>
        </p:nvGraphicFramePr>
        <p:xfrm>
          <a:off x="469900" y="2576366"/>
          <a:ext cx="11252200" cy="367474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dirty="0">
                <a:solidFill>
                  <a:srgbClr val="FFFFFF"/>
                </a:solidFill>
                <a:latin typeface="Quattrocento Sans"/>
                <a:ea typeface="Quattrocento Sans"/>
                <a:cs typeface="Quattrocento Sans"/>
                <a:sym typeface="Quattrocento Sans"/>
              </a:rPr>
              <a:t>Benchmarking</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01</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7" name="Picture 6">
            <a:extLst>
              <a:ext uri="{FF2B5EF4-FFF2-40B4-BE49-F238E27FC236}">
                <a16:creationId xmlns:a16="http://schemas.microsoft.com/office/drawing/2014/main" id="{852AEB7B-9375-578D-11CA-E3F0FB4650A3}"/>
              </a:ext>
            </a:extLst>
          </p:cNvPr>
          <p:cNvPicPr>
            <a:picLocks noChangeAspect="1"/>
          </p:cNvPicPr>
          <p:nvPr/>
        </p:nvPicPr>
        <p:blipFill>
          <a:blip r:embed="rId3"/>
          <a:stretch>
            <a:fillRect/>
          </a:stretch>
        </p:blipFill>
        <p:spPr>
          <a:xfrm>
            <a:off x="4371494" y="2815007"/>
            <a:ext cx="3491797" cy="323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DFDA81A9-5722-D80F-CCE4-6DE5D5740BFB}"/>
              </a:ext>
            </a:extLst>
          </p:cNvPr>
          <p:cNvPicPr>
            <a:picLocks noChangeAspect="1"/>
          </p:cNvPicPr>
          <p:nvPr/>
        </p:nvPicPr>
        <p:blipFill>
          <a:blip r:embed="rId4"/>
          <a:stretch>
            <a:fillRect/>
          </a:stretch>
        </p:blipFill>
        <p:spPr>
          <a:xfrm>
            <a:off x="476993" y="2818201"/>
            <a:ext cx="3744909" cy="323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737238"/>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parameters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MOOV’s and CELTISS’s EC/N0 is better than MTN’s due to the number of 3G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carriers . </a:t>
            </a:r>
            <a:br>
              <a:rPr lang="fr-FR" sz="24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The </a:t>
            </a:r>
            <a:r>
              <a:rPr lang="fr-FR" dirty="0" err="1">
                <a:solidFill>
                  <a:srgbClr val="7F7F7F"/>
                </a:solidFill>
                <a:latin typeface="Verdana"/>
                <a:ea typeface="Verdana"/>
                <a:cs typeface="Verdana"/>
                <a:sym typeface="Verdana"/>
              </a:rPr>
              <a:t>bad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Ec</a:t>
            </a:r>
            <a:r>
              <a:rPr lang="fr-FR" dirty="0">
                <a:solidFill>
                  <a:srgbClr val="7F7F7F"/>
                </a:solidFill>
                <a:latin typeface="Verdana"/>
                <a:ea typeface="Verdana"/>
                <a:cs typeface="Verdana"/>
                <a:sym typeface="Verdana"/>
              </a:rPr>
              <a:t>/No has a high impact on voice quality.</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5" name="Picture 4">
            <a:extLst>
              <a:ext uri="{FF2B5EF4-FFF2-40B4-BE49-F238E27FC236}">
                <a16:creationId xmlns:a16="http://schemas.microsoft.com/office/drawing/2014/main" id="{3E5D90DF-1793-83D2-128C-BA9E35408F99}"/>
              </a:ext>
            </a:extLst>
          </p:cNvPr>
          <p:cNvPicPr>
            <a:picLocks noChangeAspect="1"/>
          </p:cNvPicPr>
          <p:nvPr/>
        </p:nvPicPr>
        <p:blipFill>
          <a:blip r:embed="rId5"/>
          <a:stretch>
            <a:fillRect/>
          </a:stretch>
        </p:blipFill>
        <p:spPr>
          <a:xfrm>
            <a:off x="2644877" y="2818202"/>
            <a:ext cx="1577026" cy="882384"/>
          </a:xfrm>
          <a:prstGeom prst="rect">
            <a:avLst/>
          </a:prstGeom>
        </p:spPr>
      </p:pic>
      <p:pic>
        <p:nvPicPr>
          <p:cNvPr id="11" name="Picture 10">
            <a:extLst>
              <a:ext uri="{FF2B5EF4-FFF2-40B4-BE49-F238E27FC236}">
                <a16:creationId xmlns:a16="http://schemas.microsoft.com/office/drawing/2014/main" id="{23D49606-DDEF-3E76-B02B-5A21564E6F37}"/>
              </a:ext>
            </a:extLst>
          </p:cNvPr>
          <p:cNvPicPr>
            <a:picLocks noChangeAspect="1"/>
          </p:cNvPicPr>
          <p:nvPr/>
        </p:nvPicPr>
        <p:blipFill>
          <a:blip r:embed="rId6"/>
          <a:stretch>
            <a:fillRect/>
          </a:stretch>
        </p:blipFill>
        <p:spPr>
          <a:xfrm>
            <a:off x="6448483" y="2815007"/>
            <a:ext cx="1414808" cy="880586"/>
          </a:xfrm>
          <a:prstGeom prst="rect">
            <a:avLst/>
          </a:prstGeom>
        </p:spPr>
      </p:pic>
      <p:pic>
        <p:nvPicPr>
          <p:cNvPr id="15" name="Picture 14">
            <a:extLst>
              <a:ext uri="{FF2B5EF4-FFF2-40B4-BE49-F238E27FC236}">
                <a16:creationId xmlns:a16="http://schemas.microsoft.com/office/drawing/2014/main" id="{1B43C391-76E5-1255-0BCC-D0C8BE707D22}"/>
              </a:ext>
            </a:extLst>
          </p:cNvPr>
          <p:cNvPicPr>
            <a:picLocks noChangeAspect="1"/>
          </p:cNvPicPr>
          <p:nvPr/>
        </p:nvPicPr>
        <p:blipFill>
          <a:blip r:embed="rId7"/>
          <a:stretch>
            <a:fillRect/>
          </a:stretch>
        </p:blipFill>
        <p:spPr>
          <a:xfrm>
            <a:off x="8012882" y="2815007"/>
            <a:ext cx="3582803" cy="323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D71E3E89-D0C8-EB58-820A-54A833DE2C04}"/>
              </a:ext>
            </a:extLst>
          </p:cNvPr>
          <p:cNvPicPr>
            <a:picLocks noChangeAspect="1"/>
          </p:cNvPicPr>
          <p:nvPr/>
        </p:nvPicPr>
        <p:blipFill>
          <a:blip r:embed="rId8"/>
          <a:stretch>
            <a:fillRect/>
          </a:stretch>
        </p:blipFill>
        <p:spPr>
          <a:xfrm>
            <a:off x="10035070" y="2804920"/>
            <a:ext cx="1579024" cy="882208"/>
          </a:xfrm>
          <a:prstGeom prst="rect">
            <a:avLst/>
          </a:prstGeom>
        </p:spPr>
      </p:pic>
      <p:pic>
        <p:nvPicPr>
          <p:cNvPr id="23" name="Google Shape;2060;p44">
            <a:extLst>
              <a:ext uri="{FF2B5EF4-FFF2-40B4-BE49-F238E27FC236}">
                <a16:creationId xmlns:a16="http://schemas.microsoft.com/office/drawing/2014/main" id="{61C93753-4D82-AA42-1FC5-63338E12C425}"/>
              </a:ext>
            </a:extLst>
          </p:cNvPr>
          <p:cNvPicPr preferRelativeResize="0"/>
          <p:nvPr/>
        </p:nvPicPr>
        <p:blipFill rotWithShape="1">
          <a:blip r:embed="rId9">
            <a:alphaModFix/>
          </a:blip>
          <a:srcRect/>
          <a:stretch/>
        </p:blipFill>
        <p:spPr>
          <a:xfrm>
            <a:off x="8012882" y="2839681"/>
            <a:ext cx="246215" cy="243427"/>
          </a:xfrm>
          <a:prstGeom prst="rect">
            <a:avLst/>
          </a:prstGeom>
          <a:noFill/>
          <a:ln>
            <a:noFill/>
          </a:ln>
        </p:spPr>
      </p:pic>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10">
            <a:alphaModFix/>
          </a:blip>
          <a:srcRect/>
          <a:stretch/>
        </p:blipFill>
        <p:spPr>
          <a:xfrm>
            <a:off x="479245" y="281500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25" name="Google Shape;1993;p39">
            <a:extLst>
              <a:ext uri="{FF2B5EF4-FFF2-40B4-BE49-F238E27FC236}">
                <a16:creationId xmlns:a16="http://schemas.microsoft.com/office/drawing/2014/main" id="{FAB8766A-2D21-4CE1-5A65-6AD90097518E}"/>
              </a:ext>
            </a:extLst>
          </p:cNvPr>
          <p:cNvPicPr preferRelativeResize="0"/>
          <p:nvPr/>
        </p:nvPicPr>
        <p:blipFill rotWithShape="1">
          <a:blip r:embed="rId11">
            <a:alphaModFix/>
          </a:blip>
          <a:srcRect l="8657" r="10313"/>
          <a:stretch/>
        </p:blipFill>
        <p:spPr>
          <a:xfrm>
            <a:off x="4371493" y="2815006"/>
            <a:ext cx="276456" cy="228907"/>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2G/3G CALL SETUP TIME</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a:t>
            </a:r>
            <a:r>
              <a:rPr lang="fr-FR" dirty="0">
                <a:solidFill>
                  <a:srgbClr val="7F7F7F"/>
                </a:solidFill>
              </a:rPr>
              <a:t> has </a:t>
            </a:r>
            <a:r>
              <a:rPr lang="fr-FR" dirty="0">
                <a:solidFill>
                  <a:srgbClr val="7F7F7F"/>
                </a:solidFill>
                <a:latin typeface="Verdana"/>
                <a:ea typeface="Verdana"/>
                <a:cs typeface="Verdana"/>
                <a:sym typeface="Verdana"/>
              </a:rPr>
              <a:t>the best Call setup time.</a:t>
            </a:r>
            <a:br>
              <a:rPr lang="fr-FR" sz="2400" dirty="0">
                <a:solidFill>
                  <a:srgbClr val="414141"/>
                </a:solidFill>
              </a:rPr>
            </a:br>
            <a:r>
              <a:rPr kumimoji="0" lang="fr-FR" sz="2000" b="0" i="0" u="none" strike="noStrike" kern="0" cap="none" spc="0" normalizeH="0" baseline="0" noProof="0" dirty="0">
                <a:ln>
                  <a:noFill/>
                </a:ln>
                <a:solidFill>
                  <a:srgbClr val="7F7F7F"/>
                </a:solidFill>
                <a:effectLst/>
                <a:uLnTx/>
                <a:uFillTx/>
                <a:latin typeface="Verdana"/>
                <a:ea typeface="Verdana"/>
                <a:cs typeface="Verdana"/>
                <a:sym typeface="Verdana"/>
              </a:rPr>
              <a:t>MTN has the </a:t>
            </a:r>
            <a:r>
              <a:rPr kumimoji="0" lang="fr-FR" sz="2000" b="0" i="0" u="none" strike="noStrike" kern="0" cap="none" spc="0" normalizeH="0" baseline="0" noProof="0" dirty="0">
                <a:ln>
                  <a:noFill/>
                </a:ln>
                <a:solidFill>
                  <a:srgbClr val="00B050"/>
                </a:solidFill>
                <a:effectLst/>
                <a:uLnTx/>
                <a:uFillTx/>
                <a:latin typeface="Verdana"/>
                <a:ea typeface="Verdana"/>
                <a:cs typeface="Verdana"/>
                <a:sym typeface="Verdana"/>
              </a:rPr>
              <a:t>best</a:t>
            </a:r>
            <a:r>
              <a:rPr kumimoji="0" lang="fr-FR" sz="2000" b="0" i="0" u="none" strike="noStrike" kern="0" cap="none" spc="0" normalizeH="0" baseline="0" noProof="0" dirty="0">
                <a:ln>
                  <a:noFill/>
                </a:ln>
                <a:solidFill>
                  <a:srgbClr val="7F7F7F"/>
                </a:solidFill>
                <a:effectLst/>
                <a:uLnTx/>
                <a:uFillTx/>
                <a:latin typeface="Verdana"/>
                <a:ea typeface="Verdana"/>
                <a:cs typeface="Verdana"/>
                <a:sym typeface="Verdana"/>
              </a:rPr>
              <a:t> 4G CSBF Call setup Time,</a:t>
            </a:r>
            <a:br>
              <a:rPr kumimoji="0" lang="fr-FR" sz="2000" b="0" i="0" u="none" strike="noStrike" kern="0" cap="none" spc="0" normalizeH="0" baseline="0" noProof="0" dirty="0">
                <a:ln>
                  <a:noFill/>
                </a:ln>
                <a:solidFill>
                  <a:srgbClr val="7F7F7F"/>
                </a:solidFill>
                <a:effectLst/>
                <a:uLnTx/>
                <a:uFillTx/>
                <a:latin typeface="Verdana"/>
                <a:ea typeface="Verdana"/>
                <a:cs typeface="Verdana"/>
                <a:sym typeface="Verdana"/>
              </a:rPr>
            </a:br>
            <a:r>
              <a:rPr kumimoji="0" lang="fr-FR" sz="2000" b="0" i="0" u="none" strike="noStrike" kern="0" cap="none" spc="0" normalizeH="0" baseline="0" noProof="0" dirty="0">
                <a:ln>
                  <a:noFill/>
                </a:ln>
                <a:solidFill>
                  <a:srgbClr val="7F7F7F"/>
                </a:solidFill>
                <a:effectLst/>
                <a:uLnTx/>
                <a:uFillTx/>
                <a:latin typeface="Verdana"/>
                <a:ea typeface="Verdana"/>
                <a:cs typeface="Verdana"/>
                <a:sym typeface="Verdana"/>
              </a:rPr>
              <a:t>Call setup time 2G </a:t>
            </a:r>
            <a:r>
              <a:rPr kumimoji="0" lang="fr-FR" sz="2000" b="0" i="0" u="none" strike="noStrike" kern="0" cap="none" spc="0" normalizeH="0" baseline="0" noProof="0" dirty="0" err="1">
                <a:ln>
                  <a:noFill/>
                </a:ln>
                <a:solidFill>
                  <a:srgbClr val="7F7F7F"/>
                </a:solidFill>
                <a:effectLst/>
                <a:uLnTx/>
                <a:uFillTx/>
                <a:latin typeface="Verdana"/>
                <a:ea typeface="Verdana"/>
                <a:cs typeface="Verdana"/>
                <a:sym typeface="Verdana"/>
              </a:rPr>
              <a:t>is</a:t>
            </a:r>
            <a:r>
              <a:rPr kumimoji="0" lang="fr-FR" sz="2000" b="0" i="0" u="none" strike="noStrike" kern="0" cap="none" spc="0" normalizeH="0" baseline="0" noProof="0" dirty="0">
                <a:ln>
                  <a:noFill/>
                </a:ln>
                <a:solidFill>
                  <a:srgbClr val="7F7F7F"/>
                </a:solidFill>
                <a:effectLst/>
                <a:uLnTx/>
                <a:uFillTx/>
                <a:latin typeface="Verdana"/>
                <a:ea typeface="Verdana"/>
                <a:cs typeface="Verdana"/>
                <a:sym typeface="Verdana"/>
              </a:rPr>
              <a:t> </a:t>
            </a:r>
            <a:r>
              <a:rPr kumimoji="0" lang="fr-FR" sz="2000" b="0" i="0" u="none" strike="noStrike" kern="0" cap="none" spc="0" normalizeH="0" baseline="0" noProof="0" dirty="0" err="1">
                <a:ln>
                  <a:noFill/>
                </a:ln>
                <a:solidFill>
                  <a:srgbClr val="7F7F7F"/>
                </a:solidFill>
                <a:effectLst/>
                <a:uLnTx/>
                <a:uFillTx/>
                <a:latin typeface="Verdana"/>
                <a:ea typeface="Verdana"/>
                <a:cs typeface="Verdana"/>
                <a:sym typeface="Verdana"/>
              </a:rPr>
              <a:t>higher</a:t>
            </a:r>
            <a:r>
              <a:rPr kumimoji="0" lang="fr-FR" sz="2000" b="0" i="0" u="none" strike="noStrike" kern="0" cap="none" spc="0" normalizeH="0" baseline="0" noProof="0" dirty="0">
                <a:ln>
                  <a:noFill/>
                </a:ln>
                <a:solidFill>
                  <a:srgbClr val="7F7F7F"/>
                </a:solidFill>
                <a:effectLst/>
                <a:uLnTx/>
                <a:uFillTx/>
                <a:latin typeface="Verdana"/>
                <a:ea typeface="Verdana"/>
                <a:cs typeface="Verdana"/>
                <a:sym typeface="Verdana"/>
              </a:rPr>
              <a:t> </a:t>
            </a:r>
            <a:r>
              <a:rPr kumimoji="0" lang="fr-FR" sz="2000" b="0" i="0" u="none" strike="noStrike" kern="0" cap="none" spc="0" normalizeH="0" baseline="0" noProof="0" dirty="0" err="1">
                <a:ln>
                  <a:noFill/>
                </a:ln>
                <a:solidFill>
                  <a:srgbClr val="7F7F7F"/>
                </a:solidFill>
                <a:effectLst/>
                <a:uLnTx/>
                <a:uFillTx/>
                <a:latin typeface="Verdana"/>
                <a:ea typeface="Verdana"/>
                <a:cs typeface="Verdana"/>
                <a:sym typeface="Verdana"/>
              </a:rPr>
              <a:t>than</a:t>
            </a:r>
            <a:r>
              <a:rPr kumimoji="0" lang="fr-FR" sz="2000" b="0" i="0" u="none" strike="noStrike" kern="0" cap="none" spc="0" normalizeH="0" baseline="0" noProof="0" dirty="0">
                <a:ln>
                  <a:noFill/>
                </a:ln>
                <a:solidFill>
                  <a:srgbClr val="7F7F7F"/>
                </a:solidFill>
                <a:effectLst/>
                <a:uLnTx/>
                <a:uFillTx/>
                <a:latin typeface="Verdana"/>
                <a:ea typeface="Verdana"/>
                <a:cs typeface="Verdana"/>
                <a:sym typeface="Verdana"/>
              </a:rPr>
              <a:t> in 3G/4G.</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2"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2073617761"/>
              </p:ext>
            </p:extLst>
          </p:nvPr>
        </p:nvGraphicFramePr>
        <p:xfrm>
          <a:off x="469900" y="2315021"/>
          <a:ext cx="5055829" cy="35646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B9E388D0-8ED8-F5D2-C463-9FFAEA53034E}"/>
              </a:ext>
            </a:extLst>
          </p:cNvPr>
          <p:cNvGraphicFramePr>
            <a:graphicFrameLocks/>
          </p:cNvGraphicFramePr>
          <p:nvPr>
            <p:extLst>
              <p:ext uri="{D42A27DB-BD31-4B8C-83A1-F6EECF244321}">
                <p14:modId xmlns:p14="http://schemas.microsoft.com/office/powerpoint/2010/main" val="1250104964"/>
              </p:ext>
            </p:extLst>
          </p:nvPr>
        </p:nvGraphicFramePr>
        <p:xfrm>
          <a:off x="5790100" y="2315022"/>
          <a:ext cx="6401900" cy="356466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SMS SETUP/RESPONSE is better than MTN’s &amp; MOOV’s. SMS service KPIs </a:t>
            </a:r>
            <a:r>
              <a:rPr lang="fr-FR" dirty="0">
                <a:solidFill>
                  <a:srgbClr val="7F7F7F"/>
                </a:solidFill>
              </a:rPr>
              <a:t>all</a:t>
            </a:r>
            <a:r>
              <a:rPr lang="fr-FR" dirty="0">
                <a:solidFill>
                  <a:srgbClr val="7F7F7F"/>
                </a:solidFill>
                <a:latin typeface="Verdana"/>
                <a:ea typeface="Verdana"/>
                <a:cs typeface="Verdana"/>
                <a:sym typeface="Verdana"/>
              </a:rPr>
              <a:t> operators are not compliant with the ARCEP requirements </a:t>
            </a:r>
            <a:r>
              <a:rPr lang="fr-FR" dirty="0">
                <a:solidFill>
                  <a:srgbClr val="7F7F7F"/>
                </a:solidFill>
              </a:rPr>
              <a:t>due to the timeout of sending duration</a:t>
            </a:r>
            <a:r>
              <a:rPr lang="fr-FR" dirty="0">
                <a:solidFill>
                  <a:srgbClr val="7F7F7F"/>
                </a:solidFill>
                <a:latin typeface="Verdana"/>
                <a:ea typeface="Verdana"/>
                <a:cs typeface="Verdana"/>
                <a:sym typeface="Verdana"/>
              </a:rPr>
              <a:t> (&lt; 6s).</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2"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228695211"/>
              </p:ext>
            </p:extLst>
          </p:nvPr>
        </p:nvGraphicFramePr>
        <p:xfrm>
          <a:off x="6443003" y="2186622"/>
          <a:ext cx="5279097" cy="4268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652679490"/>
              </p:ext>
            </p:extLst>
          </p:nvPr>
        </p:nvGraphicFramePr>
        <p:xfrm>
          <a:off x="469900" y="2239644"/>
          <a:ext cx="5842410" cy="4215763"/>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Google Shape;2090;p47">
            <a:extLst>
              <a:ext uri="{FF2B5EF4-FFF2-40B4-BE49-F238E27FC236}">
                <a16:creationId xmlns:a16="http://schemas.microsoft.com/office/drawing/2014/main" id="{FD1C2C46-3589-C2CC-D629-E326DF192E23}"/>
              </a:ext>
            </a:extLst>
          </p:cNvPr>
          <p:cNvCxnSpPr>
            <a:cxnSpLocks/>
          </p:cNvCxnSpPr>
          <p:nvPr/>
        </p:nvCxnSpPr>
        <p:spPr>
          <a:xfrm>
            <a:off x="758757" y="2945349"/>
            <a:ext cx="5553553"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06</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 good rate of successful Internet connection</a:t>
            </a:r>
            <a:r>
              <a:rPr lang="fr-FR" dirty="0">
                <a:solidFill>
                  <a:srgbClr val="7F7F7F"/>
                </a:solidFill>
              </a:rPr>
              <a:t>,</a:t>
            </a:r>
            <a:br>
              <a:rPr lang="fr-FR" dirty="0">
                <a:solidFill>
                  <a:srgbClr val="7F7F7F"/>
                </a:solidFill>
              </a:rPr>
            </a:br>
            <a:r>
              <a:rPr lang="fr-FR" dirty="0">
                <a:solidFill>
                  <a:srgbClr val="7F7F7F"/>
                </a:solidFill>
              </a:rPr>
              <a:t>MTN has the best PS attach and PDP Context Activation </a:t>
            </a:r>
            <a:r>
              <a:rPr lang="fr-FR" dirty="0" err="1">
                <a:solidFill>
                  <a:srgbClr val="7F7F7F"/>
                </a:solidFill>
              </a:rPr>
              <a:t>delays</a:t>
            </a:r>
            <a:r>
              <a:rPr lang="fr-FR" dirty="0">
                <a:solidFill>
                  <a:srgbClr val="7F7F7F"/>
                </a:solidFill>
              </a:rPr>
              <a:t>.</a:t>
            </a:r>
            <a:endParaRPr dirty="0">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784429382"/>
              </p:ext>
            </p:extLst>
          </p:nvPr>
        </p:nvGraphicFramePr>
        <p:xfrm>
          <a:off x="469901" y="1916349"/>
          <a:ext cx="6748022" cy="46198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3959841017"/>
              </p:ext>
            </p:extLst>
          </p:nvPr>
        </p:nvGraphicFramePr>
        <p:xfrm>
          <a:off x="7554352" y="1916349"/>
          <a:ext cx="4167748" cy="461986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9"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1549771527"/>
              </p:ext>
            </p:extLst>
          </p:nvPr>
        </p:nvGraphicFramePr>
        <p:xfrm>
          <a:off x="469900" y="1933666"/>
          <a:ext cx="5072771" cy="4521743"/>
        </p:xfrm>
        <a:graphic>
          <a:graphicData uri="http://schemas.openxmlformats.org/drawingml/2006/chart">
            <c:chart xmlns:c="http://schemas.openxmlformats.org/drawingml/2006/chart" xmlns:r="http://schemas.openxmlformats.org/officeDocument/2006/relationships" r:id="rId3"/>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 Web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very good web service success rate. MOOV has the highest PS connection setup time.</a:t>
            </a:r>
            <a:endParaRPr dirty="0">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9" name="Google Shape;2119;p50"/>
          <p:cNvCxnSpPr>
            <a:cxnSpLocks/>
          </p:cNvCxnSpPr>
          <p:nvPr/>
        </p:nvCxnSpPr>
        <p:spPr>
          <a:xfrm>
            <a:off x="992221" y="3088471"/>
            <a:ext cx="4377447" cy="0"/>
          </a:xfrm>
          <a:prstGeom prst="straightConnector1">
            <a:avLst/>
          </a:prstGeom>
          <a:noFill/>
          <a:ln w="28575" cap="flat" cmpd="sng">
            <a:solidFill>
              <a:srgbClr val="DA291C"/>
            </a:solidFill>
            <a:prstDash val="dash"/>
            <a:round/>
            <a:headEnd type="none" w="sm" len="sm"/>
            <a:tailEnd type="none" w="sm" len="sm"/>
          </a:ln>
        </p:spPr>
      </p:cxnSp>
      <p:graphicFrame>
        <p:nvGraphicFramePr>
          <p:cNvPr id="2" name="Graphique 2">
            <a:extLst>
              <a:ext uri="{FF2B5EF4-FFF2-40B4-BE49-F238E27FC236}">
                <a16:creationId xmlns:a16="http://schemas.microsoft.com/office/drawing/2014/main" id="{106A2D59-2266-49AA-AB38-6C31DA83DCD7}"/>
              </a:ext>
            </a:extLst>
          </p:cNvPr>
          <p:cNvGraphicFramePr>
            <a:graphicFrameLocks/>
          </p:cNvGraphicFramePr>
          <p:nvPr>
            <p:extLst>
              <p:ext uri="{D42A27DB-BD31-4B8C-83A1-F6EECF244321}">
                <p14:modId xmlns:p14="http://schemas.microsoft.com/office/powerpoint/2010/main" val="4005707169"/>
              </p:ext>
            </p:extLst>
          </p:nvPr>
        </p:nvGraphicFramePr>
        <p:xfrm>
          <a:off x="5919426" y="1933666"/>
          <a:ext cx="4167600" cy="4521743"/>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Google Shape;2118;p50">
            <a:extLst>
              <a:ext uri="{FF2B5EF4-FFF2-40B4-BE49-F238E27FC236}">
                <a16:creationId xmlns:a16="http://schemas.microsoft.com/office/drawing/2014/main" id="{E3DDF9A3-0393-A4FF-995E-5B4A4ECFD275}"/>
              </a:ext>
            </a:extLst>
          </p:cNvPr>
          <p:cNvCxnSpPr>
            <a:cxnSpLocks/>
          </p:cNvCxnSpPr>
          <p:nvPr/>
        </p:nvCxnSpPr>
        <p:spPr>
          <a:xfrm>
            <a:off x="6464332" y="2381186"/>
            <a:ext cx="350285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1070841193"/>
              </p:ext>
            </p:extLst>
          </p:nvPr>
        </p:nvGraphicFramePr>
        <p:xfrm>
          <a:off x="457863" y="1930381"/>
          <a:ext cx="6883970" cy="4525029"/>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 FTP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good </a:t>
            </a:r>
            <a:r>
              <a:rPr lang="fr-FR" dirty="0" err="1">
                <a:solidFill>
                  <a:srgbClr val="7F7F7F"/>
                </a:solidFill>
                <a:latin typeface="Verdana"/>
                <a:ea typeface="Verdana"/>
                <a:cs typeface="Verdana"/>
                <a:sym typeface="Verdana"/>
              </a:rPr>
              <a:t>downlink</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uplink</a:t>
            </a:r>
            <a:r>
              <a:rPr lang="fr-FR" dirty="0">
                <a:solidFill>
                  <a:srgbClr val="7F7F7F"/>
                </a:solidFill>
                <a:latin typeface="Verdana"/>
                <a:ea typeface="Verdana"/>
                <a:cs typeface="Verdana"/>
                <a:sym typeface="Verdana"/>
              </a:rPr>
              <a:t> FTP success rate and meet ARCEP requirements.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a:cxnSpLocks/>
          </p:cNvCxnSpPr>
          <p:nvPr/>
        </p:nvCxnSpPr>
        <p:spPr>
          <a:xfrm>
            <a:off x="876300" y="2673703"/>
            <a:ext cx="6465533"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2799143588"/>
              </p:ext>
            </p:extLst>
          </p:nvPr>
        </p:nvGraphicFramePr>
        <p:xfrm>
          <a:off x="469900" y="2338900"/>
          <a:ext cx="8814777" cy="3695700"/>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br>
              <a:rPr lang="fr-FR" sz="2400" dirty="0">
                <a:solidFill>
                  <a:srgbClr val="414141"/>
                </a:solidFill>
              </a:rPr>
            </a:br>
            <a:br>
              <a:rPr lang="fr-FR" sz="2400" dirty="0">
                <a:solidFill>
                  <a:srgbClr val="414141"/>
                </a:solidFill>
              </a:rPr>
            </a:br>
            <a:r>
              <a:rPr lang="fr-FR" dirty="0">
                <a:solidFill>
                  <a:srgbClr val="7F7F7F"/>
                </a:solidFill>
              </a:rPr>
              <a:t>All operators meet ARCEP </a:t>
            </a:r>
            <a:r>
              <a:rPr lang="fr-FR" dirty="0" err="1">
                <a:solidFill>
                  <a:srgbClr val="7F7F7F"/>
                </a:solidFill>
              </a:rPr>
              <a:t>requirement</a:t>
            </a:r>
            <a:r>
              <a:rPr lang="fr-FR" dirty="0">
                <a:solidFill>
                  <a:srgbClr val="7F7F7F"/>
                </a:solidFill>
              </a:rPr>
              <a:t> in terms of FTP DL/UL throughput,</a:t>
            </a:r>
            <a:br>
              <a:rPr lang="fr-FR" dirty="0">
                <a:solidFill>
                  <a:srgbClr val="7F7F7F"/>
                </a:solidFill>
              </a:rPr>
            </a:br>
            <a:r>
              <a:rPr lang="fr-FR" dirty="0">
                <a:solidFill>
                  <a:srgbClr val="7F7F7F"/>
                </a:solidFill>
              </a:rPr>
              <a:t>MTN has the </a:t>
            </a:r>
            <a:r>
              <a:rPr lang="fr-FR" dirty="0" err="1">
                <a:solidFill>
                  <a:srgbClr val="7F7F7F"/>
                </a:solidFill>
              </a:rPr>
              <a:t>lowest</a:t>
            </a:r>
            <a:r>
              <a:rPr lang="fr-FR" dirty="0">
                <a:solidFill>
                  <a:srgbClr val="7F7F7F"/>
                </a:solidFill>
              </a:rPr>
              <a:t> 3G FTP D throughput, </a:t>
            </a:r>
            <a:br>
              <a:rPr lang="fr-FR" dirty="0">
                <a:solidFill>
                  <a:srgbClr val="7F7F7F"/>
                </a:solidFill>
              </a:rPr>
            </a:br>
            <a:r>
              <a:rPr lang="fr-FR" dirty="0">
                <a:solidFill>
                  <a:srgbClr val="7F7F7F"/>
                </a:solidFill>
              </a:rPr>
              <a:t>MTN has the best 3G FTP UL throughput.</a:t>
            </a:r>
            <a:endParaRPr dirty="0">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40" name="Google Shape;2140;p52"/>
          <p:cNvCxnSpPr>
            <a:cxnSpLocks/>
          </p:cNvCxnSpPr>
          <p:nvPr/>
        </p:nvCxnSpPr>
        <p:spPr>
          <a:xfrm>
            <a:off x="2798338" y="4186750"/>
            <a:ext cx="0" cy="451925"/>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a:cxnSpLocks/>
          </p:cNvCxnSpPr>
          <p:nvPr/>
        </p:nvCxnSpPr>
        <p:spPr>
          <a:xfrm>
            <a:off x="3055929" y="4824614"/>
            <a:ext cx="0" cy="452236"/>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4" name="Picture 3">
            <a:extLst>
              <a:ext uri="{FF2B5EF4-FFF2-40B4-BE49-F238E27FC236}">
                <a16:creationId xmlns:a16="http://schemas.microsoft.com/office/drawing/2014/main" id="{E2CCE02E-E800-EBDA-4661-B76D38A99636}"/>
              </a:ext>
            </a:extLst>
          </p:cNvPr>
          <p:cNvPicPr>
            <a:picLocks noChangeAspect="1"/>
          </p:cNvPicPr>
          <p:nvPr/>
        </p:nvPicPr>
        <p:blipFill>
          <a:blip r:embed="rId3"/>
          <a:stretch>
            <a:fillRect/>
          </a:stretch>
        </p:blipFill>
        <p:spPr>
          <a:xfrm>
            <a:off x="377852" y="2421185"/>
            <a:ext cx="3663206" cy="2836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DL THROUGHPUT maps</a:t>
            </a:r>
            <a:br>
              <a:rPr lang="fr-FR" sz="2400" dirty="0">
                <a:solidFill>
                  <a:srgbClr val="414141"/>
                </a:solidFill>
              </a:rPr>
            </a:br>
            <a:br>
              <a:rPr lang="fr-FR" dirty="0">
                <a:solidFill>
                  <a:srgbClr val="414141"/>
                </a:solidFill>
              </a:rPr>
            </a:br>
            <a:r>
              <a:rPr lang="fr-FR" dirty="0">
                <a:solidFill>
                  <a:srgbClr val="7F7F7F"/>
                </a:solidFill>
              </a:rPr>
              <a:t>CELTISS has the best DL th</a:t>
            </a:r>
            <a:r>
              <a:rPr lang="fr-FR" dirty="0">
                <a:solidFill>
                  <a:srgbClr val="7F7F7F"/>
                </a:solidFill>
                <a:latin typeface="Verdana"/>
                <a:ea typeface="Verdana"/>
                <a:cs typeface="Verdana"/>
                <a:sym typeface="Verdana"/>
              </a:rPr>
              <a:t>roughput distribution with 99,27% of samples better than 2Mbps against 97,56% for MTN and 96,59% for MOOV.</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4">
            <a:alphaModFix/>
          </a:blip>
          <a:srcRect/>
          <a:stretch/>
        </p:blipFill>
        <p:spPr>
          <a:xfrm>
            <a:off x="377852" y="2409882"/>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Picture 8">
            <a:extLst>
              <a:ext uri="{FF2B5EF4-FFF2-40B4-BE49-F238E27FC236}">
                <a16:creationId xmlns:a16="http://schemas.microsoft.com/office/drawing/2014/main" id="{3AAF2108-E6E5-D298-B75C-4E38AFE775B9}"/>
              </a:ext>
            </a:extLst>
          </p:cNvPr>
          <p:cNvPicPr>
            <a:picLocks noChangeAspect="1"/>
          </p:cNvPicPr>
          <p:nvPr/>
        </p:nvPicPr>
        <p:blipFill>
          <a:blip r:embed="rId5"/>
          <a:stretch>
            <a:fillRect/>
          </a:stretch>
        </p:blipFill>
        <p:spPr>
          <a:xfrm>
            <a:off x="2541654" y="2409882"/>
            <a:ext cx="1465504" cy="819597"/>
          </a:xfrm>
          <a:prstGeom prst="rect">
            <a:avLst/>
          </a:prstGeom>
        </p:spPr>
      </p:pic>
      <p:pic>
        <p:nvPicPr>
          <p:cNvPr id="14" name="Picture 13">
            <a:extLst>
              <a:ext uri="{FF2B5EF4-FFF2-40B4-BE49-F238E27FC236}">
                <a16:creationId xmlns:a16="http://schemas.microsoft.com/office/drawing/2014/main" id="{7B8A8155-5919-C412-5775-80EF8A9B30B7}"/>
              </a:ext>
            </a:extLst>
          </p:cNvPr>
          <p:cNvPicPr>
            <a:picLocks noChangeAspect="1"/>
          </p:cNvPicPr>
          <p:nvPr/>
        </p:nvPicPr>
        <p:blipFill>
          <a:blip r:embed="rId6"/>
          <a:stretch>
            <a:fillRect/>
          </a:stretch>
        </p:blipFill>
        <p:spPr>
          <a:xfrm>
            <a:off x="4186746" y="2409883"/>
            <a:ext cx="3498398" cy="2848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7">
            <a:alphaModFix/>
          </a:blip>
          <a:srcRect l="8657" r="10313"/>
          <a:stretch/>
        </p:blipFill>
        <p:spPr>
          <a:xfrm>
            <a:off x="4191212" y="2409717"/>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Picture 17">
            <a:extLst>
              <a:ext uri="{FF2B5EF4-FFF2-40B4-BE49-F238E27FC236}">
                <a16:creationId xmlns:a16="http://schemas.microsoft.com/office/drawing/2014/main" id="{F6A8D6CF-9E2D-485E-6F49-91CDB9A79883}"/>
              </a:ext>
            </a:extLst>
          </p:cNvPr>
          <p:cNvPicPr>
            <a:picLocks noChangeAspect="1"/>
          </p:cNvPicPr>
          <p:nvPr/>
        </p:nvPicPr>
        <p:blipFill>
          <a:blip r:embed="rId8"/>
          <a:stretch>
            <a:fillRect/>
          </a:stretch>
        </p:blipFill>
        <p:spPr>
          <a:xfrm>
            <a:off x="7830832" y="2421186"/>
            <a:ext cx="3663206" cy="28400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9">
            <a:alphaModFix/>
          </a:blip>
          <a:srcRect/>
          <a:stretch/>
        </p:blipFill>
        <p:spPr>
          <a:xfrm>
            <a:off x="7869341" y="2421185"/>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Picture 20">
            <a:extLst>
              <a:ext uri="{FF2B5EF4-FFF2-40B4-BE49-F238E27FC236}">
                <a16:creationId xmlns:a16="http://schemas.microsoft.com/office/drawing/2014/main" id="{2DA773E5-8902-965F-A30A-408E1B85606F}"/>
              </a:ext>
            </a:extLst>
          </p:cNvPr>
          <p:cNvPicPr>
            <a:picLocks noChangeAspect="1"/>
          </p:cNvPicPr>
          <p:nvPr/>
        </p:nvPicPr>
        <p:blipFill>
          <a:blip r:embed="rId10"/>
          <a:stretch>
            <a:fillRect/>
          </a:stretch>
        </p:blipFill>
        <p:spPr>
          <a:xfrm>
            <a:off x="10112877" y="2421185"/>
            <a:ext cx="1362042" cy="808294"/>
          </a:xfrm>
          <a:prstGeom prst="rect">
            <a:avLst/>
          </a:prstGeom>
        </p:spPr>
      </p:pic>
      <p:pic>
        <p:nvPicPr>
          <p:cNvPr id="23" name="Picture 22">
            <a:extLst>
              <a:ext uri="{FF2B5EF4-FFF2-40B4-BE49-F238E27FC236}">
                <a16:creationId xmlns:a16="http://schemas.microsoft.com/office/drawing/2014/main" id="{58180CCA-D46B-87E0-DB9A-5B656FBCB022}"/>
              </a:ext>
            </a:extLst>
          </p:cNvPr>
          <p:cNvPicPr>
            <a:picLocks noChangeAspect="1"/>
          </p:cNvPicPr>
          <p:nvPr/>
        </p:nvPicPr>
        <p:blipFill>
          <a:blip r:embed="rId11"/>
          <a:stretch>
            <a:fillRect/>
          </a:stretch>
        </p:blipFill>
        <p:spPr>
          <a:xfrm>
            <a:off x="6096000" y="2409717"/>
            <a:ext cx="1589144" cy="819762"/>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graphicFrame>
        <p:nvGraphicFramePr>
          <p:cNvPr id="9"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893036777"/>
              </p:ext>
            </p:extLst>
          </p:nvPr>
        </p:nvGraphicFramePr>
        <p:xfrm>
          <a:off x="469900" y="1597788"/>
          <a:ext cx="5100906" cy="4620132"/>
        </p:xfrm>
        <a:graphic>
          <a:graphicData uri="http://schemas.openxmlformats.org/drawingml/2006/chart">
            <c:chart xmlns:c="http://schemas.openxmlformats.org/drawingml/2006/chart" xmlns:r="http://schemas.openxmlformats.org/officeDocument/2006/relationships" r:id="rId3"/>
          </a:graphicData>
        </a:graphic>
      </p:graphicFrame>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Web Browsing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meet ARCEP requirements and MTN has the best HTTP Browsing success rate.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3" name="Google Shape;2129;p51">
            <a:extLst>
              <a:ext uri="{FF2B5EF4-FFF2-40B4-BE49-F238E27FC236}">
                <a16:creationId xmlns:a16="http://schemas.microsoft.com/office/drawing/2014/main" id="{CDB81461-9B9C-7302-91BD-98E896ABC848}"/>
              </a:ext>
            </a:extLst>
          </p:cNvPr>
          <p:cNvCxnSpPr>
            <a:cxnSpLocks/>
          </p:cNvCxnSpPr>
          <p:nvPr/>
        </p:nvCxnSpPr>
        <p:spPr>
          <a:xfrm>
            <a:off x="962025" y="2597503"/>
            <a:ext cx="4608781"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28468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a:t>
            </a:r>
            <a:r>
              <a:rPr lang="en-US" dirty="0">
                <a:solidFill>
                  <a:schemeClr val="dk1"/>
                </a:solidFill>
                <a:latin typeface="Verdana"/>
                <a:ea typeface="Verdana"/>
                <a:cs typeface="Verdana"/>
                <a:sym typeface="Verdana"/>
              </a:rPr>
              <a:t>PORTO-NOVO</a:t>
            </a:r>
            <a:r>
              <a:rPr lang="en-US" sz="1400" b="0" i="0" u="none" strike="noStrike" cap="none" dirty="0">
                <a:solidFill>
                  <a:schemeClr val="dk1"/>
                </a:solidFill>
                <a:latin typeface="Verdana"/>
                <a:ea typeface="Verdana"/>
                <a:cs typeface="Verdana"/>
                <a:sym typeface="Verdana"/>
              </a:rPr>
              <a:t> area between MTN, MOOV, and CELTISS from </a:t>
            </a:r>
            <a:r>
              <a:rPr lang="en-US" dirty="0" err="1">
                <a:solidFill>
                  <a:schemeClr val="dk1"/>
                </a:solidFill>
                <a:latin typeface="Verdana"/>
                <a:ea typeface="Verdana"/>
                <a:cs typeface="Verdana"/>
                <a:sym typeface="Verdana"/>
              </a:rPr>
              <a:t>Octobre</a:t>
            </a:r>
            <a:r>
              <a:rPr lang="en-US" sz="1400" b="0" i="0" u="none" strike="noStrike" cap="none" dirty="0">
                <a:solidFill>
                  <a:schemeClr val="dk1"/>
                </a:solidFill>
                <a:latin typeface="Verdana"/>
                <a:ea typeface="Verdana"/>
                <a:cs typeface="Verdana"/>
                <a:sym typeface="Verdana"/>
              </a:rPr>
              <a:t> </a:t>
            </a:r>
            <a:r>
              <a:rPr lang="en-US" dirty="0">
                <a:solidFill>
                  <a:schemeClr val="dk1"/>
                </a:solidFill>
                <a:latin typeface="Verdana"/>
                <a:ea typeface="Verdana"/>
                <a:cs typeface="Verdana"/>
                <a:sym typeface="Verdana"/>
              </a:rPr>
              <a:t>13</a:t>
            </a:r>
            <a:r>
              <a:rPr lang="en-US" sz="1400" b="0" i="0" u="none" strike="noStrike" cap="none" dirty="0">
                <a:solidFill>
                  <a:schemeClr val="dk1"/>
                </a:solidFill>
                <a:latin typeface="Verdana"/>
                <a:ea typeface="Verdana"/>
                <a:cs typeface="Verdana"/>
                <a:sym typeface="Verdana"/>
              </a:rPr>
              <a:t>th to September 15th,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2532922531"/>
              </p:ext>
            </p:extLst>
          </p:nvPr>
        </p:nvGraphicFramePr>
        <p:xfrm>
          <a:off x="469899" y="1948961"/>
          <a:ext cx="7351737" cy="4501661"/>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acceptable FTP success rate.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has the best FTP DL Succes ratio and closely lower than MOOV for FTP UL Success ratio.</a:t>
            </a: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a:cxnSpLocks/>
          </p:cNvCxnSpPr>
          <p:nvPr/>
        </p:nvCxnSpPr>
        <p:spPr>
          <a:xfrm>
            <a:off x="1114425" y="4485936"/>
            <a:ext cx="6707211"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54075075"/>
              </p:ext>
            </p:extLst>
          </p:nvPr>
        </p:nvGraphicFramePr>
        <p:xfrm>
          <a:off x="469900" y="2066858"/>
          <a:ext cx="10418445" cy="443878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is ranked second in terms of FTP DL throughput,</a:t>
            </a:r>
            <a:br>
              <a:rPr lang="fr-FR" sz="2400" dirty="0">
                <a:solidFill>
                  <a:srgbClr val="414141"/>
                </a:solidFill>
              </a:rPr>
            </a:br>
            <a:r>
              <a:rPr lang="fr-FR" dirty="0">
                <a:solidFill>
                  <a:srgbClr val="7F7F7F"/>
                </a:solidFill>
                <a:latin typeface="Verdana"/>
                <a:ea typeface="Verdana"/>
                <a:cs typeface="Verdana"/>
                <a:sym typeface="Verdana"/>
              </a:rPr>
              <a:t>MTN </a:t>
            </a:r>
            <a:r>
              <a:rPr lang="fr-FR" dirty="0">
                <a:solidFill>
                  <a:srgbClr val="7F7F7F"/>
                </a:solidFill>
              </a:rPr>
              <a:t>has </a:t>
            </a:r>
            <a:r>
              <a:rPr lang="fr-FR" dirty="0" err="1">
                <a:solidFill>
                  <a:srgbClr val="7F7F7F"/>
                </a:solidFill>
              </a:rPr>
              <a:t>outperformed</a:t>
            </a:r>
            <a:r>
              <a:rPr lang="fr-FR" dirty="0">
                <a:solidFill>
                  <a:srgbClr val="7F7F7F"/>
                </a:solidFill>
              </a:rPr>
              <a:t> its competitors in terms of FTP UL throughput, </a:t>
            </a:r>
            <a:br>
              <a:rPr lang="fr-FR" dirty="0">
                <a:solidFill>
                  <a:srgbClr val="7F7F7F"/>
                </a:solidFill>
              </a:rPr>
            </a:br>
            <a:r>
              <a:rPr lang="fr-FR" dirty="0">
                <a:solidFill>
                  <a:srgbClr val="7F7F7F"/>
                </a:solidFill>
              </a:rPr>
              <a:t>All operators meet ARCEP requirements for 4G DL/UL throughput.</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2453459" y="3959625"/>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2567759" y="4642945"/>
            <a:ext cx="17755" cy="57704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7" name="Picture 16">
            <a:extLst>
              <a:ext uri="{FF2B5EF4-FFF2-40B4-BE49-F238E27FC236}">
                <a16:creationId xmlns:a16="http://schemas.microsoft.com/office/drawing/2014/main" id="{90AD7C1D-A356-13A7-F120-6EB9198E9FEF}"/>
              </a:ext>
            </a:extLst>
          </p:cNvPr>
          <p:cNvPicPr>
            <a:picLocks noChangeAspect="1"/>
          </p:cNvPicPr>
          <p:nvPr/>
        </p:nvPicPr>
        <p:blipFill>
          <a:blip r:embed="rId3"/>
          <a:stretch>
            <a:fillRect/>
          </a:stretch>
        </p:blipFill>
        <p:spPr>
          <a:xfrm>
            <a:off x="7725904" y="2355050"/>
            <a:ext cx="3640186" cy="2607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60145A20-04A6-BBAE-F8E0-8311B4C77334}"/>
              </a:ext>
            </a:extLst>
          </p:cNvPr>
          <p:cNvPicPr>
            <a:picLocks noChangeAspect="1"/>
          </p:cNvPicPr>
          <p:nvPr/>
        </p:nvPicPr>
        <p:blipFill>
          <a:blip r:embed="rId4"/>
          <a:stretch>
            <a:fillRect/>
          </a:stretch>
        </p:blipFill>
        <p:spPr>
          <a:xfrm>
            <a:off x="4146962" y="2392508"/>
            <a:ext cx="3414044" cy="2565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DCBAF5A-13F1-9F20-20D1-20467FA20B17}"/>
              </a:ext>
            </a:extLst>
          </p:cNvPr>
          <p:cNvPicPr>
            <a:picLocks noChangeAspect="1"/>
          </p:cNvPicPr>
          <p:nvPr/>
        </p:nvPicPr>
        <p:blipFill>
          <a:blip r:embed="rId5"/>
          <a:stretch>
            <a:fillRect/>
          </a:stretch>
        </p:blipFill>
        <p:spPr>
          <a:xfrm>
            <a:off x="460656" y="2384053"/>
            <a:ext cx="3521409" cy="2574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comparison maps</a:t>
            </a:r>
            <a:br>
              <a:rPr lang="fr-FR" sz="2400" dirty="0">
                <a:solidFill>
                  <a:srgbClr val="414141"/>
                </a:solidFill>
              </a:rPr>
            </a:br>
            <a:br>
              <a:rPr lang="fr-FR" sz="2400" dirty="0">
                <a:solidFill>
                  <a:srgbClr val="414141"/>
                </a:solidFill>
              </a:rPr>
            </a:br>
            <a:r>
              <a:rPr lang="fr-FR" sz="2400" dirty="0">
                <a:solidFill>
                  <a:srgbClr val="7F7F7F"/>
                </a:solidFill>
              </a:rPr>
              <a:t>CELTISS</a:t>
            </a:r>
            <a:r>
              <a:rPr lang="fr-FR" dirty="0">
                <a:solidFill>
                  <a:srgbClr val="7F7F7F"/>
                </a:solidFill>
              </a:rPr>
              <a:t> has 100% of DL </a:t>
            </a:r>
            <a:r>
              <a:rPr lang="fr-FR" dirty="0">
                <a:solidFill>
                  <a:srgbClr val="7F7F7F"/>
                </a:solidFill>
                <a:latin typeface="Verdana"/>
                <a:ea typeface="Verdana"/>
                <a:cs typeface="Verdana"/>
                <a:sym typeface="Verdana"/>
              </a:rPr>
              <a:t>throughput samples better than 5Mbps against 10,2% for MTN and 10,9% for MOOV.</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6839" y="2384052"/>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7">
            <a:alphaModFix/>
          </a:blip>
          <a:srcRect l="8657" r="10313"/>
          <a:stretch/>
        </p:blipFill>
        <p:spPr>
          <a:xfrm>
            <a:off x="4137718" y="2384052"/>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2214" name="Google Shape;2214;p58"/>
          <p:cNvPicPr preferRelativeResize="0"/>
          <p:nvPr/>
        </p:nvPicPr>
        <p:blipFill rotWithShape="1">
          <a:blip r:embed="rId8">
            <a:alphaModFix/>
          </a:blip>
          <a:srcRect/>
          <a:stretch/>
        </p:blipFill>
        <p:spPr>
          <a:xfrm>
            <a:off x="7770866" y="2355050"/>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8" name="Picture 7">
            <a:extLst>
              <a:ext uri="{FF2B5EF4-FFF2-40B4-BE49-F238E27FC236}">
                <a16:creationId xmlns:a16="http://schemas.microsoft.com/office/drawing/2014/main" id="{211AAFA8-BD44-6A2B-6387-4B911DCB0984}"/>
              </a:ext>
            </a:extLst>
          </p:cNvPr>
          <p:cNvPicPr>
            <a:picLocks noChangeAspect="1"/>
          </p:cNvPicPr>
          <p:nvPr/>
        </p:nvPicPr>
        <p:blipFill>
          <a:blip r:embed="rId9"/>
          <a:stretch>
            <a:fillRect/>
          </a:stretch>
        </p:blipFill>
        <p:spPr>
          <a:xfrm>
            <a:off x="2646859" y="2392508"/>
            <a:ext cx="1333563" cy="751644"/>
          </a:xfrm>
          <a:prstGeom prst="rect">
            <a:avLst/>
          </a:prstGeom>
        </p:spPr>
      </p:pic>
      <p:pic>
        <p:nvPicPr>
          <p:cNvPr id="15" name="Picture 14">
            <a:extLst>
              <a:ext uri="{FF2B5EF4-FFF2-40B4-BE49-F238E27FC236}">
                <a16:creationId xmlns:a16="http://schemas.microsoft.com/office/drawing/2014/main" id="{2EFFE6EF-6691-6F8D-2E94-CA9126437994}"/>
              </a:ext>
            </a:extLst>
          </p:cNvPr>
          <p:cNvPicPr>
            <a:picLocks noChangeAspect="1"/>
          </p:cNvPicPr>
          <p:nvPr/>
        </p:nvPicPr>
        <p:blipFill>
          <a:blip r:embed="rId10"/>
          <a:stretch>
            <a:fillRect/>
          </a:stretch>
        </p:blipFill>
        <p:spPr>
          <a:xfrm>
            <a:off x="6302957" y="2355050"/>
            <a:ext cx="1258049" cy="791427"/>
          </a:xfrm>
          <a:prstGeom prst="rect">
            <a:avLst/>
          </a:prstGeom>
        </p:spPr>
      </p:pic>
      <p:pic>
        <p:nvPicPr>
          <p:cNvPr id="19" name="Picture 18">
            <a:extLst>
              <a:ext uri="{FF2B5EF4-FFF2-40B4-BE49-F238E27FC236}">
                <a16:creationId xmlns:a16="http://schemas.microsoft.com/office/drawing/2014/main" id="{4C22100A-B482-4374-AB61-EF76727FAB62}"/>
              </a:ext>
            </a:extLst>
          </p:cNvPr>
          <p:cNvPicPr>
            <a:picLocks noChangeAspect="1"/>
          </p:cNvPicPr>
          <p:nvPr/>
        </p:nvPicPr>
        <p:blipFill>
          <a:blip r:embed="rId11"/>
          <a:stretch>
            <a:fillRect/>
          </a:stretch>
        </p:blipFill>
        <p:spPr>
          <a:xfrm>
            <a:off x="10284541" y="2355050"/>
            <a:ext cx="1087661" cy="789102"/>
          </a:xfrm>
          <a:prstGeom prst="rect">
            <a:avLst/>
          </a:prstGeom>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MTN’s and MOOV’s LTE samples are carried out over LTE 2600 as first carrier,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a:t>
            </a:r>
            <a:r>
              <a:rPr lang="fr-FR" dirty="0">
                <a:solidFill>
                  <a:srgbClr val="7F7F7F"/>
                </a:solidFill>
              </a:rPr>
              <a:t>CE</a:t>
            </a:r>
            <a:r>
              <a:rPr lang="fr-FR" dirty="0">
                <a:solidFill>
                  <a:srgbClr val="7F7F7F"/>
                </a:solidFill>
                <a:latin typeface="Verdana"/>
                <a:ea typeface="Verdana"/>
                <a:cs typeface="Verdana"/>
                <a:sym typeface="Verdana"/>
              </a:rPr>
              <a:t>LTISS’s samples are carried out over LTE 1800 as first carrier</a:t>
            </a:r>
            <a:r>
              <a:rPr lang="fr-FR" dirty="0">
                <a:solidFill>
                  <a:srgbClr val="7F7F7F"/>
                </a:solidFill>
              </a:rPr>
              <a:t>,</a:t>
            </a:r>
            <a:br>
              <a:rPr lang="fr-FR" dirty="0">
                <a:solidFill>
                  <a:srgbClr val="7F7F7F"/>
                </a:solidFill>
                <a:latin typeface="Verdana"/>
                <a:ea typeface="Verdana"/>
                <a:cs typeface="Verdana"/>
                <a:sym typeface="Verdana"/>
              </a:rPr>
            </a:br>
            <a:r>
              <a:rPr lang="fr-FR" dirty="0">
                <a:solidFill>
                  <a:srgbClr val="7F7F7F"/>
                </a:solidFill>
              </a:rPr>
              <a:t>For all operators,most of 3G samples are carried out over U2100, but MTN has the highest ratio of U900 usage.</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2584938634"/>
              </p:ext>
            </p:extLst>
          </p:nvPr>
        </p:nvGraphicFramePr>
        <p:xfrm>
          <a:off x="469901" y="2708112"/>
          <a:ext cx="4467860"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3430128098"/>
              </p:ext>
            </p:extLst>
          </p:nvPr>
        </p:nvGraphicFramePr>
        <p:xfrm>
          <a:off x="5043561" y="2708112"/>
          <a:ext cx="6678539" cy="37207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TECHNOLOGY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7F7F7F"/>
                </a:solidFill>
              </a:rPr>
              <a:t>highest LTE </a:t>
            </a:r>
            <a:r>
              <a:rPr lang="fr-FR" dirty="0">
                <a:solidFill>
                  <a:srgbClr val="7F7F7F"/>
                </a:solidFill>
                <a:latin typeface="Verdana"/>
                <a:ea typeface="Verdana"/>
                <a:cs typeface="Verdana"/>
                <a:sym typeface="Verdana"/>
              </a:rPr>
              <a:t>Carrier Aggregation usage</a:t>
            </a:r>
            <a:r>
              <a:rPr lang="fr-FR" dirty="0">
                <a:solidFill>
                  <a:srgbClr val="7F7F7F"/>
                </a:solidFill>
              </a:rPr>
              <a:t>,</a:t>
            </a:r>
            <a:r>
              <a:rPr lang="fr-FR" dirty="0">
                <a:solidFill>
                  <a:srgbClr val="7F7F7F"/>
                </a:solidFill>
                <a:latin typeface="Verdana"/>
                <a:ea typeface="Verdana"/>
                <a:cs typeface="Verdana"/>
                <a:sym typeface="Verdana"/>
              </a:rPr>
              <a:t> with 80,56% against 40,45% for MOOV and 51,14% for CELTISS, </a:t>
            </a:r>
            <a:br>
              <a:rPr lang="fr-FR" dirty="0">
                <a:solidFill>
                  <a:srgbClr val="7F7F7F"/>
                </a:solidFill>
                <a:latin typeface="Verdana"/>
                <a:ea typeface="Verdana"/>
                <a:cs typeface="Verdana"/>
                <a:sym typeface="Verdana"/>
              </a:rPr>
            </a:br>
            <a:r>
              <a:rPr lang="fr-FR" dirty="0">
                <a:solidFill>
                  <a:srgbClr val="7F7F7F"/>
                </a:solidFill>
              </a:rPr>
              <a:t>MTN needs to improve its LTE CA usage to </a:t>
            </a:r>
            <a:r>
              <a:rPr lang="fr-FR" dirty="0" err="1">
                <a:solidFill>
                  <a:srgbClr val="7F7F7F"/>
                </a:solidFill>
              </a:rPr>
              <a:t>get</a:t>
            </a:r>
            <a:r>
              <a:rPr lang="fr-FR" dirty="0">
                <a:solidFill>
                  <a:srgbClr val="7F7F7F"/>
                </a:solidFill>
              </a:rPr>
              <a:t> the best 4G throughput,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has the highest HSDPA-DC 3G data technology</a:t>
            </a:r>
            <a:r>
              <a:rPr lang="fr-FR" dirty="0">
                <a:solidFill>
                  <a:srgbClr val="7F7F7F"/>
                </a:solidFill>
              </a:rPr>
              <a:t> usage</a:t>
            </a:r>
            <a:r>
              <a:rPr lang="fr-FR" dirty="0">
                <a:solidFill>
                  <a:srgbClr val="7F7F7F"/>
                </a:solidFill>
                <a:latin typeface="Verdana"/>
                <a:ea typeface="Verdana"/>
                <a:cs typeface="Verdana"/>
                <a:sym typeface="Verdana"/>
              </a:rPr>
              <a:t> </a:t>
            </a: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3" name="Chart 2">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2778013463"/>
              </p:ext>
            </p:extLst>
          </p:nvPr>
        </p:nvGraphicFramePr>
        <p:xfrm>
          <a:off x="6095999" y="2609850"/>
          <a:ext cx="5499735" cy="35528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3824261718"/>
              </p:ext>
            </p:extLst>
          </p:nvPr>
        </p:nvGraphicFramePr>
        <p:xfrm>
          <a:off x="443865" y="2609851"/>
          <a:ext cx="5499735" cy="355282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Radio parameter SINR comparison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showing that CELTISS has the best ratio of acceptable level of SINR</a:t>
            </a:r>
            <a:r>
              <a:rPr lang="fr-FR" dirty="0">
                <a:solidFill>
                  <a:srgbClr val="7F7F7F"/>
                </a:solidFill>
              </a:rPr>
              <a:t>.</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2260919013"/>
              </p:ext>
            </p:extLst>
          </p:nvPr>
        </p:nvGraphicFramePr>
        <p:xfrm>
          <a:off x="469900" y="1889844"/>
          <a:ext cx="11252200" cy="407485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17" name="Picture 16">
            <a:extLst>
              <a:ext uri="{FF2B5EF4-FFF2-40B4-BE49-F238E27FC236}">
                <a16:creationId xmlns:a16="http://schemas.microsoft.com/office/drawing/2014/main" id="{AB7DE954-8A2D-A3F3-5FA8-CCA7731D1EF6}"/>
              </a:ext>
            </a:extLst>
          </p:cNvPr>
          <p:cNvPicPr>
            <a:picLocks noChangeAspect="1"/>
          </p:cNvPicPr>
          <p:nvPr/>
        </p:nvPicPr>
        <p:blipFill>
          <a:blip r:embed="rId3"/>
          <a:stretch>
            <a:fillRect/>
          </a:stretch>
        </p:blipFill>
        <p:spPr>
          <a:xfrm>
            <a:off x="4384735" y="1803598"/>
            <a:ext cx="3728913" cy="3215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71E8D10F-0BFE-EED2-02ED-C57D71194CFD}"/>
              </a:ext>
            </a:extLst>
          </p:cNvPr>
          <p:cNvPicPr>
            <a:picLocks noChangeAspect="1"/>
          </p:cNvPicPr>
          <p:nvPr/>
        </p:nvPicPr>
        <p:blipFill>
          <a:blip r:embed="rId4"/>
          <a:stretch>
            <a:fillRect/>
          </a:stretch>
        </p:blipFill>
        <p:spPr>
          <a:xfrm>
            <a:off x="469900" y="1786455"/>
            <a:ext cx="3728913" cy="3232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comparison maps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has the better Signal of quality compared to MTN and MOOV.</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46</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9" name="Picture 8">
            <a:extLst>
              <a:ext uri="{FF2B5EF4-FFF2-40B4-BE49-F238E27FC236}">
                <a16:creationId xmlns:a16="http://schemas.microsoft.com/office/drawing/2014/main" id="{73149EE4-FED6-CE96-C473-40BCAACB7D13}"/>
              </a:ext>
            </a:extLst>
          </p:cNvPr>
          <p:cNvPicPr>
            <a:picLocks noChangeAspect="1"/>
          </p:cNvPicPr>
          <p:nvPr/>
        </p:nvPicPr>
        <p:blipFill>
          <a:blip r:embed="rId5"/>
          <a:stretch>
            <a:fillRect/>
          </a:stretch>
        </p:blipFill>
        <p:spPr>
          <a:xfrm>
            <a:off x="2861562" y="1786456"/>
            <a:ext cx="1361686" cy="1048866"/>
          </a:xfrm>
          <a:prstGeom prst="rect">
            <a:avLst/>
          </a:prstGeom>
        </p:spPr>
      </p:pic>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001225" y="1803598"/>
            <a:ext cx="241165" cy="186001"/>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Picture 18">
            <a:extLst>
              <a:ext uri="{FF2B5EF4-FFF2-40B4-BE49-F238E27FC236}">
                <a16:creationId xmlns:a16="http://schemas.microsoft.com/office/drawing/2014/main" id="{1C1EDDAC-A1F6-50FF-D1B7-C17C12697227}"/>
              </a:ext>
            </a:extLst>
          </p:cNvPr>
          <p:cNvPicPr>
            <a:picLocks noChangeAspect="1"/>
          </p:cNvPicPr>
          <p:nvPr/>
        </p:nvPicPr>
        <p:blipFill>
          <a:blip r:embed="rId7"/>
          <a:stretch>
            <a:fillRect/>
          </a:stretch>
        </p:blipFill>
        <p:spPr>
          <a:xfrm>
            <a:off x="6745804" y="1786455"/>
            <a:ext cx="1367843" cy="1048867"/>
          </a:xfrm>
          <a:prstGeom prst="rect">
            <a:avLst/>
          </a:prstGeom>
        </p:spPr>
      </p:pic>
      <p:pic>
        <p:nvPicPr>
          <p:cNvPr id="20" name="Google Shape;2057;p44">
            <a:extLst>
              <a:ext uri="{FF2B5EF4-FFF2-40B4-BE49-F238E27FC236}">
                <a16:creationId xmlns:a16="http://schemas.microsoft.com/office/drawing/2014/main" id="{58A757D3-1EEE-0028-3013-614FDCBC9C23}"/>
              </a:ext>
            </a:extLst>
          </p:cNvPr>
          <p:cNvPicPr preferRelativeResize="0"/>
          <p:nvPr/>
        </p:nvPicPr>
        <p:blipFill rotWithShape="1">
          <a:blip r:embed="rId8">
            <a:alphaModFix/>
          </a:blip>
          <a:srcRect l="8657" r="10313"/>
          <a:stretch/>
        </p:blipFill>
        <p:spPr>
          <a:xfrm>
            <a:off x="7884442" y="1809219"/>
            <a:ext cx="229205" cy="185362"/>
          </a:xfrm>
          <a:prstGeom prst="roundRect">
            <a:avLst>
              <a:gd name="adj" fmla="val 8594"/>
            </a:avLst>
          </a:prstGeom>
          <a:solidFill>
            <a:srgbClr val="ECECEC"/>
          </a:solidFill>
          <a:ln>
            <a:noFill/>
          </a:ln>
          <a:effectLst>
            <a:reflection stA="38000" endPos="28000" dist="5000" dir="5400000" sy="-100000" algn="bl" rotWithShape="0"/>
          </a:effectLst>
        </p:spPr>
      </p:pic>
      <p:pic>
        <p:nvPicPr>
          <p:cNvPr id="22" name="Picture 21">
            <a:extLst>
              <a:ext uri="{FF2B5EF4-FFF2-40B4-BE49-F238E27FC236}">
                <a16:creationId xmlns:a16="http://schemas.microsoft.com/office/drawing/2014/main" id="{4B06A2EE-1466-E020-D845-319F23D0E0B4}"/>
              </a:ext>
            </a:extLst>
          </p:cNvPr>
          <p:cNvPicPr>
            <a:picLocks noChangeAspect="1"/>
          </p:cNvPicPr>
          <p:nvPr/>
        </p:nvPicPr>
        <p:blipFill>
          <a:blip r:embed="rId9"/>
          <a:stretch>
            <a:fillRect/>
          </a:stretch>
        </p:blipFill>
        <p:spPr>
          <a:xfrm>
            <a:off x="8255993" y="1786455"/>
            <a:ext cx="3789657" cy="3232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6A1EEE53-641C-8DAD-6CAB-969305D0ECC6}"/>
              </a:ext>
            </a:extLst>
          </p:cNvPr>
          <p:cNvPicPr>
            <a:picLocks noChangeAspect="1"/>
          </p:cNvPicPr>
          <p:nvPr/>
        </p:nvPicPr>
        <p:blipFill>
          <a:blip r:embed="rId10"/>
          <a:stretch>
            <a:fillRect/>
          </a:stretch>
        </p:blipFill>
        <p:spPr>
          <a:xfrm>
            <a:off x="10474715" y="1786456"/>
            <a:ext cx="1543167" cy="1048866"/>
          </a:xfrm>
          <a:prstGeom prst="rect">
            <a:avLst/>
          </a:prstGeom>
        </p:spPr>
      </p:pic>
      <p:pic>
        <p:nvPicPr>
          <p:cNvPr id="25" name="Google Shape;2060;p44">
            <a:extLst>
              <a:ext uri="{FF2B5EF4-FFF2-40B4-BE49-F238E27FC236}">
                <a16:creationId xmlns:a16="http://schemas.microsoft.com/office/drawing/2014/main" id="{94BAA263-8012-4C75-3C40-B8E6A607114E}"/>
              </a:ext>
            </a:extLst>
          </p:cNvPr>
          <p:cNvPicPr preferRelativeResize="0"/>
          <p:nvPr/>
        </p:nvPicPr>
        <p:blipFill rotWithShape="1">
          <a:blip r:embed="rId11">
            <a:alphaModFix/>
          </a:blip>
          <a:srcRect/>
          <a:stretch/>
        </p:blipFill>
        <p:spPr>
          <a:xfrm>
            <a:off x="11820361" y="1786454"/>
            <a:ext cx="197521" cy="202691"/>
          </a:xfrm>
          <a:prstGeom prst="rect">
            <a:avLst/>
          </a:prstGeom>
          <a:noFill/>
          <a:ln>
            <a:noFill/>
          </a:ln>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Executive 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coverage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dirty="0">
                <a:solidFill>
                  <a:srgbClr val="86BC25"/>
                </a:solidFill>
                <a:latin typeface="Verdana"/>
                <a:ea typeface="Verdana"/>
                <a:cs typeface="Verdana"/>
                <a:sym typeface="Verdana"/>
              </a:rPr>
              <a:t>Coverage 2G/3G/4G</a:t>
            </a:r>
            <a:endParaRPr dirty="0"/>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sym typeface="Verdana"/>
              </a:rPr>
              <a:t>MTN has outperformed its competitors in terms of 2G coverage for all morphologies Indoor, outdoor and Incar, </a:t>
            </a:r>
            <a:endParaRPr lang="en-US"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Only MTN’s 2G RF coverage meets ARCEP obligation for all morphologies,</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MTN’s coverage rate (91,03%) is lower than CELTISS (91,29%) and better than MOOV with (83,54%),</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Only MTN and CELTISS meet ARCEP 3G coverage obligation</a:t>
            </a:r>
            <a:endParaRPr sz="1200" dirty="0">
              <a:solidFill>
                <a:srgbClr val="7F7F7F"/>
              </a:solidFill>
              <a:latin typeface="Verdana"/>
              <a:ea typeface="Verdana"/>
              <a:cs typeface="Verdana"/>
              <a:sym typeface="Verdana"/>
            </a:endParaRPr>
          </a:p>
          <a:p>
            <a:pPr lvl="0" algn="just">
              <a:lnSpc>
                <a:spcPct val="150000"/>
              </a:lnSpc>
              <a:buClr>
                <a:srgbClr val="81BC00"/>
              </a:buClr>
              <a:buSzPts val="1200"/>
            </a:pPr>
            <a:endParaRPr lang="fr-F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4G MTN’s coverage rate is better than MOOV’s and CELTISS’s coverage for </a:t>
            </a:r>
            <a:r>
              <a:rPr lang="fr-FR" sz="1200" dirty="0" err="1">
                <a:solidFill>
                  <a:srgbClr val="7F7F7F"/>
                </a:solidFill>
                <a:latin typeface="Verdana"/>
                <a:ea typeface="Verdana"/>
                <a:cs typeface="Verdana"/>
                <a:sym typeface="Verdana"/>
              </a:rPr>
              <a:t>outdoor</a:t>
            </a:r>
            <a:r>
              <a:rPr lang="fr-FR" sz="1200" dirty="0">
                <a:solidFill>
                  <a:srgbClr val="7F7F7F"/>
                </a:solidFill>
                <a:latin typeface="Verdana"/>
                <a:ea typeface="Verdana"/>
                <a:cs typeface="Verdana"/>
                <a:sym typeface="Verdana"/>
              </a:rPr>
              <a:t> and </a:t>
            </a:r>
            <a:r>
              <a:rPr lang="fr-FR" sz="1200" dirty="0" err="1">
                <a:solidFill>
                  <a:srgbClr val="7F7F7F"/>
                </a:solidFill>
                <a:latin typeface="Verdana"/>
                <a:ea typeface="Verdana"/>
                <a:cs typeface="Verdana"/>
                <a:sym typeface="Verdana"/>
              </a:rPr>
              <a:t>Incar</a:t>
            </a:r>
            <a:r>
              <a:rPr lang="fr-FR" sz="1200" dirty="0">
                <a:solidFill>
                  <a:srgbClr val="7F7F7F"/>
                </a:solidFill>
                <a:latin typeface="Verdana"/>
                <a:ea typeface="Verdana"/>
                <a:cs typeface="Verdana"/>
                <a:sym typeface="Verdana"/>
              </a:rPr>
              <a:t> morphologies, </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operators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satisfied the indoor coverage ARCEP threshold.</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voice service 2G/3G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dirty="0">
                <a:solidFill>
                  <a:srgbClr val="86BC25"/>
                </a:solidFill>
                <a:latin typeface="Verdana"/>
                <a:ea typeface="Verdana"/>
                <a:cs typeface="Verdana"/>
                <a:sym typeface="Verdana"/>
              </a:rPr>
              <a:t>Voice service 2G/3G </a:t>
            </a:r>
            <a:endParaRPr dirty="0"/>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Accessibility: MTN is  ranked first for the accessibility to voice service , better than CELTISS and MOOV, only MTN meets ARCEP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MOOV and CELTISS failed to meet ARCEP accessibility thresholds,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Retainability: MTN is ranked first in term of retainability better than MOOV and CELTISS,</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MTN's Call Drop Rate is (0.60%) better than CELTISS  (1.11%) and MOOV (2.48%).</a:t>
            </a:r>
            <a:r>
              <a:rPr lang="fr-FR" sz="1200" dirty="0">
                <a:solidFill>
                  <a:srgbClr val="7F7F7F"/>
                </a:solidFill>
                <a:latin typeface="Verdana"/>
                <a:ea typeface="Verdana"/>
                <a:cs typeface="Verdana"/>
                <a:sym typeface="Verdana"/>
              </a:rPr>
              <a:t>Only MTN meets ARCEP retainabilty requirements,</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Integrity: MTN is in third position in terms of voice quality lower than MOOV and better than CELTISS with average Mean Opinion Score 3.8 as opposed to 3.79 for CELTISS and 3.83 for MOOV.</a:t>
            </a: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improve its Mean Opinion Score MOS MTN needs to improve its 3G radio parameter </a:t>
            </a:r>
            <a:r>
              <a:rPr lang="en-US" sz="1200" dirty="0" err="1">
                <a:solidFill>
                  <a:srgbClr val="7F7F7F"/>
                </a:solidFill>
                <a:latin typeface="Verdana"/>
                <a:ea typeface="Verdana"/>
                <a:cs typeface="Verdana"/>
              </a:rPr>
              <a:t>Ec</a:t>
            </a:r>
            <a:r>
              <a:rPr lang="en-US" sz="1200" dirty="0">
                <a:solidFill>
                  <a:srgbClr val="7F7F7F"/>
                </a:solidFill>
                <a:latin typeface="Verdana"/>
                <a:ea typeface="Verdana"/>
                <a:cs typeface="Verdana"/>
              </a:rPr>
              <a:t>/No that is closely related to voice quality .</a:t>
            </a:r>
          </a:p>
          <a:p>
            <a:pPr algn="just">
              <a:lnSpc>
                <a:spcPct val="150000"/>
              </a:lnSpc>
              <a:buClr>
                <a:srgbClr val="81BC00"/>
              </a:buClr>
              <a:buSzPts val="1200"/>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SMS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failed to meet ARCEP for SMS Send Success with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is better than MOOV and lower than CELTISS.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terms of 4G DL throughput with 17.35Mbps, which is better than CELTISS's 13.12Mbps but lower than MOOV's 22.22Mbps.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16.73Mbps, as opposed to 10.63Mbps for MOOV and 12.15Mbps for CELTISS.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4G End User Throughput obligation for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improve its 4G DL Throughput, MTN needs to optimize the carrier aggregation, MIMO settings and modulation, </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4259</TotalTime>
  <Words>3517</Words>
  <Application>Microsoft Office PowerPoint</Application>
  <PresentationFormat>Widescreen</PresentationFormat>
  <Paragraphs>617</Paragraphs>
  <Slides>47</Slides>
  <Notes>47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Verdana</vt:lpstr>
      <vt:lpstr>Arial</vt:lpstr>
      <vt:lpstr>Calibri</vt:lpstr>
      <vt:lpstr>Quattrocento Sans</vt:lpstr>
      <vt:lpstr>Noto Sans Symbols</vt:lpstr>
      <vt:lpstr>1_Deloitte_US_Onscreen</vt:lpstr>
      <vt:lpstr>Deloitte_US_Onscreen</vt:lpstr>
      <vt:lpstr>PowerPoint Presentation</vt:lpstr>
      <vt:lpstr>Summary</vt:lpstr>
      <vt:lpstr>PowerPoint Presentation</vt:lpstr>
      <vt:lpstr>Intermediate report </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In Porto-Novo, MTN is clear leader in 2G coverage for all morphologies, Only MTN and CELTISS meet ARCEP requirements for 3G coverage,  MTN has outperformed its competitors in terms of 4G coverage for Incar and outdoor morphologies. All operators failed to  meet ARCEP requirements in Indoor coverage.    </vt:lpstr>
      <vt:lpstr>Benchmarking Key Results – 2G/3G voice and SMS Summary  MTN is leading in accessibility and retainability in Porto-Novo, Only MTN meets ARCEP requirements in terms of accessibility and retainability, MTN is ranked second in terms of voice quality MOS but satisfys ARCEP requirements, MTN needs to improve its Voice Quality MOS and SMS Send duration.    </vt:lpstr>
      <vt:lpstr>Benchmarking Key Results – 3G Data Summary  MTN’s network in 3G DATA meets ARCEP requirements.  </vt:lpstr>
      <vt:lpstr>Benchmarking Key Results – 4G Data Summary  MTN’s 4G DATA End User KPIs satisfy ARCEP requirements, MTN is ranked second in 4G DL THP after MOOV’s ,  MTN is outperforming MOOV’s &amp; CELTISS in 4G UL THP.   </vt:lpstr>
      <vt:lpstr>PowerPoint Presentation</vt:lpstr>
      <vt:lpstr>Benchmarking: 2G coverage  MTN has the best 2G coverage for all morphologies Indoor, Incar and outdoor, Only MTN’s network meets ARCEP requirements for all morphologies.     </vt:lpstr>
      <vt:lpstr>Benchmarking: 2G coverage - Maps  MTN’s 2G coverage is better than MOOV’s and CELTISS’s, MTN has more than 96,66% of RxLev samples better than -74dBm,against 83,90% for MOOV and 88,85% for CELTISS.     </vt:lpstr>
      <vt:lpstr>Benchmarking: 3G coverage  MTN’s and CELTISS’s 3G coverage are closely similar and meet ARCEP requirements, MOOV’s 3G coverage failed to meet ARCEP obligation.    </vt:lpstr>
      <vt:lpstr>Benchmarking: 3G coverage-Maps  MTN’s 3G coverage is closely similar to CELTISS with 91,03% of samples better than  -85 dBm against 91,29% for MOOV and 75,76% for CELTISS.       </vt:lpstr>
      <vt:lpstr>Benchmarking: 4G coverage  MTN has the best 4G coverage and meets ARCEP requirements for incar and outdoor morphologies but, all operators failed to satisfy ARCEP requirements for indoor. </vt:lpstr>
      <vt:lpstr>Benchmarking – 4G coverage - Maps  CELTISS’s 4G coverage is slightly better than MTN’s.      </vt:lpstr>
      <vt:lpstr>PowerPoint Presentation</vt:lpstr>
      <vt:lpstr>Benchmarking: CS Accessibility 2G/3G BLOCKED CALLS   MTN has the best accessibility to voice service compared to competitors, Only MTN and CELTISS meet ARCEP requirements.   </vt:lpstr>
      <vt:lpstr>Benchmarking: CS Integrity Voice quality Mean Opinion Score  In Porto-Novo, MOOV has the best MOS and ratio of excellent and good Voice Quality samples compared to MTN’s and CELTISS’S, MTN’s speech quality MOS (3,8) is closely simular to MOOV’s (3,83) and CELTISS’s MOS (3,79).       </vt:lpstr>
      <vt:lpstr>Benchmarking – CS Integrity Voice quality maps (MOS)  MTN has around 3,28% of MOS samples lower than 2.2 against 3,22% for MOOV and 5,49% for CELTISS,  Values lower than 2,2 pose risk of bad users perceived voice quality and silente calls.                                              3d       </vt:lpstr>
      <vt:lpstr>Benchmarking: CS Retainability 2G/3G DROPPED CALLS  MTN is clair leader in term of retainability by having the lowest Call Drop Rate, Only MTN meets ARCEP requirements.  </vt:lpstr>
      <vt:lpstr>Benchmarking Voice service Band usage(%)  All operators have more than 98% of voice calls carried out over 3G,  All operators use mainly U2100, but MTN has the highest ratio of U900 usage with 23,70% against 17,44% for MOOV and 13,74% for CELTISS.      </vt:lpstr>
      <vt:lpstr>Benchmarking: Radio parameters EC/NO comparison  24,59% of drive test samples are showing a very low level of EcNo for 3G MTN. This is correlated to the number of 3G carriers : MTN is using 2 carriers against 3 and 4 for CELTISS and MOOV respectively. Also3G traffic is carried mainly by U2100 for competitors while it’s distributed over U900 and U2100 for MTN.     </vt:lpstr>
      <vt:lpstr>Benchmarking: Radio parameters EC/NO  3G MOOV’s and CELTISS’s EC/N0 is better than MTN’s due to the number of 3G used carriers .  The bad Ec/No has a high impact on voice quality.    </vt:lpstr>
      <vt:lpstr>Benchmarking – 2G/3G CALL SETUP TIME  MTN has the best Call setup time. MTN has the best 4G CSBF Call setup Time, Call setup time 2G is higher than in 3G/4G.     </vt:lpstr>
      <vt:lpstr>Benchmarking – SMS Service  CELTISS SMS SETUP/RESPONSE is better than MTN’s &amp; MOOV’s. SMS service KPIs all operators are not compliant with the ARCEP requirements due to the timeout of sending duration (&lt; 6s).</vt:lpstr>
      <vt:lpstr>PowerPoint Presentation</vt:lpstr>
      <vt:lpstr>Benchmarking – DATA 3G  All operators have a good rate of successful Internet connection, MTN has the best PS attach and PDP Context Activation delays.</vt:lpstr>
      <vt:lpstr>Benchmarking – DATA 3G Web service  All operators have very good web service success rate. MOOV has the highest PS connection setup time.</vt:lpstr>
      <vt:lpstr>Benchmarking – DATA 3G FTP service  All operators have good downlink and uplink FTP success rate and meet ARCEP requirements. </vt:lpstr>
      <vt:lpstr>Benchmarking – 3G FTP MEAN THROUGHPUT   All operators meet ARCEP requirement in terms of FTP DL/UL throughput, MTN has the lowest 3G FTP D throughput,  MTN has the best 3G FTP UL throughput.</vt:lpstr>
      <vt:lpstr>Benchmarking – 3G FTP MEAN DL THROUGHPUT maps  CELTISS has the best DL throughput distribution with 99,27% of samples better than 2Mbps against 97,56% for MTN and 96,59% for MOOV. </vt:lpstr>
      <vt:lpstr>Benchmarking – 4G Web Browsing service  All operators meet ARCEP requirements and MTN has the best HTTP Browsing success rate.  </vt:lpstr>
      <vt:lpstr>Benchmarking – 4G FTP service  All operators have acceptable FTP success rate.  MTN has the best FTP DL Succes ratio and closely lower than MOOV for FTP UL Success ratio.</vt:lpstr>
      <vt:lpstr>Benchmarking – 4G FTP THROUGHPUT comparison  MTN is ranked second in terms of FTP DL throughput, MTN has outperformed its competitors in terms of FTP UL throughput,  All operators meet ARCEP requirements for 4G DL/UL throughput. </vt:lpstr>
      <vt:lpstr>Benchmarking – 4G FTP THROUGHPUT comparison maps  CELTISS has 100% of DL throughput samples better than 5Mbps against 10,2% for MTN and 10,9% for MOOV.   </vt:lpstr>
      <vt:lpstr>Benchmarking – BAND and TECHNOLOGY UTILISATION  Most of MTN’s and MOOV’s LTE samples are carried out over LTE 2600 as first carrier,  Most of CELTISS’s samples are carried out over LTE 1800 as first carrier, For all operators,most of 3G samples are carried out over U2100, but MTN has the highest ratio of U900 usage.   </vt:lpstr>
      <vt:lpstr>Benchmarking – Data TECHNOLOGY Usage(%)  MTN has the highest LTE Carrier Aggregation usage, with 80,56% against 40,45% for MOOV and 51,14% for CELTISS,  MTN needs to improve its LTE CA usage to get the best 4G throughput, MTN has the highest HSDPA-DC 3G data technology usage        </vt:lpstr>
      <vt:lpstr>Benchmarking – Radio parameter SINR comparison   Drive tests are showing that CELTISS has the best ratio of acceptable level of SINR.    </vt:lpstr>
      <vt:lpstr>Benchmarking – SNIR comparison maps  CELTISS has the better Signal of quality compared to MTN and MOOV.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Fares Saadani</cp:lastModifiedBy>
  <cp:revision>149</cp:revision>
  <dcterms:created xsi:type="dcterms:W3CDTF">2019-01-15T17:14:35Z</dcterms:created>
  <dcterms:modified xsi:type="dcterms:W3CDTF">2023-11-23T12:27:58Z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